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150" d="100"/>
          <a:sy n="150" d="100"/>
        </p:scale>
        <p:origin x="1122" y="-363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de-de" sz="2300" spc="-229" dirty="0">
                <a:latin typeface="Adobe Clean" panose="020B0503020404020204" pitchFamily="34" charset="0"/>
              </a:rPr>
              <a:t>Adobe   </a:t>
            </a:r>
            <a:r>
              <a:rPr lang="ko-KR" altLang="en-US" sz="2300" spc="-229" dirty="0">
                <a:latin typeface="Adobe Clean" panose="020B0503020404020204" pitchFamily="34" charset="0"/>
              </a:rPr>
              <a:t>지원 플랜</a:t>
            </a:r>
            <a:endParaRPr lang="de-de" sz="2300" dirty="0">
              <a:latin typeface="Adobe Clean" panose="020B0503020404020204" pitchFamily="34" charset="0"/>
            </a:endParaRPr>
          </a:p>
        </p:txBody>
      </p:sp>
      <p:sp>
        <p:nvSpPr>
          <p:cNvPr id="3" name="object 3"/>
          <p:cNvSpPr txBox="1"/>
          <p:nvPr/>
        </p:nvSpPr>
        <p:spPr>
          <a:xfrm>
            <a:off x="159522" y="560755"/>
            <a:ext cx="7003277" cy="1327928"/>
          </a:xfrm>
          <a:prstGeom prst="rect">
            <a:avLst/>
          </a:prstGeom>
        </p:spPr>
        <p:txBody>
          <a:bodyPr vert="horz" wrap="square" lIns="0" tIns="24765" rIns="0" bIns="0" rtlCol="0" anchor="t">
            <a:spAutoFit/>
          </a:bodyPr>
          <a:lstStyle/>
          <a:p>
            <a:pPr marL="12700">
              <a:lnSpc>
                <a:spcPct val="100000"/>
              </a:lnSpc>
              <a:spcBef>
                <a:spcPts val="195"/>
              </a:spcBef>
            </a:pPr>
            <a:r>
              <a:rPr lang="ko-KR" altLang="en-US" sz="1100" spc="-5" dirty="0">
                <a:solidFill>
                  <a:srgbClr val="FFFFFF"/>
                </a:solidFill>
                <a:latin typeface="AdobeClean-Light"/>
                <a:cs typeface="AdobeClean-Light"/>
              </a:rPr>
              <a:t>표준</a:t>
            </a:r>
            <a:r>
              <a:rPr lang="de-de" sz="1100" dirty="0">
                <a:solidFill>
                  <a:srgbClr val="FFFFFF"/>
                </a:solidFill>
                <a:latin typeface="AdobeClean-Light"/>
                <a:cs typeface="AdobeClean-Light"/>
              </a:rPr>
              <a:t> |</a:t>
            </a:r>
            <a:r>
              <a:rPr lang="de-de" sz="1100" spc="5" dirty="0">
                <a:solidFill>
                  <a:srgbClr val="FFFFFF"/>
                </a:solidFill>
                <a:latin typeface="AdobeClean-Light"/>
                <a:cs typeface="AdobeClean-Light"/>
              </a:rPr>
              <a:t> </a:t>
            </a:r>
            <a:r>
              <a:rPr lang="de-de" sz="1100" spc="-5" dirty="0">
                <a:solidFill>
                  <a:srgbClr val="FFFFFF"/>
                </a:solidFill>
                <a:latin typeface="AdobeClean-Light"/>
                <a:cs typeface="AdobeClean-Light"/>
              </a:rPr>
              <a:t>비즈니스</a:t>
            </a:r>
            <a:r>
              <a:rPr lang="de-de" sz="1100" dirty="0">
                <a:solidFill>
                  <a:srgbClr val="FFFFFF"/>
                </a:solidFill>
                <a:latin typeface="AdobeClean-Light"/>
                <a:cs typeface="AdobeClean-Light"/>
              </a:rPr>
              <a:t> |</a:t>
            </a:r>
            <a:r>
              <a:rPr lang="de-de" sz="1100" spc="10" dirty="0">
                <a:solidFill>
                  <a:srgbClr val="FFFFFF"/>
                </a:solidFill>
                <a:latin typeface="AdobeClean-Light"/>
                <a:cs typeface="AdobeClean-Light"/>
              </a:rPr>
              <a:t> </a:t>
            </a:r>
            <a:r>
              <a:rPr lang="de-de" sz="1100" spc="-5" dirty="0">
                <a:solidFill>
                  <a:srgbClr val="FFFFFF"/>
                </a:solidFill>
                <a:latin typeface="AdobeClean-Light"/>
                <a:cs typeface="AdobeClean-Light"/>
              </a:rPr>
              <a:t>엔터프라이즈</a:t>
            </a:r>
            <a:r>
              <a:rPr lang="de-de" sz="1100" spc="10" dirty="0">
                <a:solidFill>
                  <a:srgbClr val="FFFFFF"/>
                </a:solidFill>
                <a:latin typeface="AdobeClean-Light"/>
                <a:cs typeface="AdobeClean-Light"/>
              </a:rPr>
              <a:t> </a:t>
            </a:r>
            <a:r>
              <a:rPr lang="de-de" sz="1100" dirty="0">
                <a:solidFill>
                  <a:srgbClr val="FFFFFF"/>
                </a:solidFill>
                <a:latin typeface="AdobeClean-Light"/>
                <a:cs typeface="AdobeClean-Light"/>
              </a:rPr>
              <a:t>|</a:t>
            </a:r>
            <a:r>
              <a:rPr lang="de-de" sz="1100" spc="5" dirty="0">
                <a:solidFill>
                  <a:srgbClr val="FFFFFF"/>
                </a:solidFill>
                <a:latin typeface="AdobeClean-Light"/>
                <a:cs typeface="AdobeClean-Light"/>
              </a:rPr>
              <a:t> </a:t>
            </a:r>
            <a:r>
              <a:rPr lang="de-de" sz="1100" b="1" spc="-65" dirty="0">
                <a:solidFill>
                  <a:srgbClr val="FFFFFF"/>
                </a:solidFill>
                <a:latin typeface="Arial"/>
                <a:cs typeface="Arial"/>
              </a:rPr>
              <a:t>엘리트</a:t>
            </a:r>
            <a:endParaRPr sz="1100" dirty="0">
              <a:latin typeface="Arial"/>
              <a:cs typeface="Arial"/>
            </a:endParaRPr>
          </a:p>
          <a:p>
            <a:pPr marL="12700" marR="1076325">
              <a:spcBef>
                <a:spcPts val="235"/>
              </a:spcBef>
            </a:pPr>
            <a:r>
              <a:rPr lang="de-de" sz="900" dirty="0">
                <a:solidFill>
                  <a:schemeClr val="bg1"/>
                </a:solidFill>
                <a:latin typeface="Adobe Clean SemiLight" panose="020B0403020404020204" pitchFamily="34" charset="0"/>
              </a:rPr>
              <a:t>Adobe는 비즈니스를 지원하는 데 도움이 되는 포괄적인 기술 리소스를 제공합니다. Experience Cloud 라이선스 구독의 일부로 포함되며 엘리트 지원 패키지에서 더욱 향상되었습니다. 엘리트 지원에는 Adobe Experience League를 통한 개인 맞춤형 학습 경로 및 모니터링되는 커뮤니티 포럼 액세스가 포함됩니다. 또한 상세한 심층적 기술 제품 설명서 및 최신 릴리스 정보를 활용할 수도 있습니다. 엘리트 고객은 Adobe 지원 팀에서 지정 기술 담당자 역할을 하는 동시에 최고 수준의 사전 대응 및 사후 지원을 제공하기 위해 단합하고 고객과 협력하는 기술 계정 관리자 및 지정 지원 엔지니어의 서비스도 이용할 수 있습니다. 지정된 Experience Cloud 솔루션에 대한 풍부한 경험을 바탕으로, 지원 요구 사항이 아무리 복잡하더라도 Adobe 지원 팀은 처음부터 끝까지 고객과 함께하며 Adobe Experience Cloud 솔루션에 대한 투자를 극대화하고 문제가 발생하기 전에 예방하기 위해 노력합니다.</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de-de" sz="1400" b="1" u="heavy" spc="20" dirty="0">
                <a:solidFill>
                  <a:srgbClr val="020302"/>
                </a:solidFill>
                <a:uFill>
                  <a:solidFill>
                    <a:srgbClr val="020302"/>
                  </a:solidFill>
                </a:uFill>
                <a:latin typeface="Adobe Clean"/>
                <a:cs typeface="Adobe Clean"/>
              </a:rPr>
              <a:t>서비스 </a:t>
            </a:r>
            <a:r>
              <a:rPr lang="de-de" sz="1400" b="1" u="heavy" spc="-20" dirty="0">
                <a:solidFill>
                  <a:srgbClr val="020302"/>
                </a:solidFill>
                <a:uFill>
                  <a:solidFill>
                    <a:srgbClr val="020302"/>
                  </a:solidFill>
                </a:uFill>
                <a:latin typeface="Adobe Clean"/>
                <a:cs typeface="Adobe Clean"/>
              </a:rPr>
              <a:t>수준</a:t>
            </a:r>
            <a:r>
              <a:rPr lang="de-de" sz="1400" b="1" u="heavy" spc="-10" dirty="0">
                <a:solidFill>
                  <a:srgbClr val="020302"/>
                </a:solidFill>
                <a:uFill>
                  <a:solidFill>
                    <a:srgbClr val="020302"/>
                  </a:solidFill>
                </a:uFill>
                <a:latin typeface="Adobe Clean"/>
                <a:cs typeface="Adobe Clean"/>
              </a:rPr>
              <a:t> </a:t>
            </a:r>
            <a:r>
              <a:rPr lang="de-de" sz="1400" b="1" u="heavy" spc="-65" dirty="0">
                <a:solidFill>
                  <a:srgbClr val="020302"/>
                </a:solidFill>
                <a:uFill>
                  <a:solidFill>
                    <a:srgbClr val="020302"/>
                  </a:solidFill>
                </a:uFill>
                <a:latin typeface="Adobe Clean"/>
                <a:cs typeface="Adobe Clean"/>
              </a:rPr>
              <a:t>목표</a:t>
            </a:r>
            <a:r>
              <a:rPr lang="de-de" sz="1400" b="1" u="heavy" dirty="0">
                <a:solidFill>
                  <a:srgbClr val="020302"/>
                </a:solidFill>
                <a:uFill>
                  <a:solidFill>
                    <a:srgbClr val="020302"/>
                  </a:solidFill>
                </a:uFill>
                <a:latin typeface="Adobe Clean"/>
                <a:cs typeface="Adobe Clean"/>
              </a:rPr>
              <a:t>:</a:t>
            </a:r>
            <a:r>
              <a:rPr lang="de-de" sz="1400" b="1" u="heavy" spc="-80" dirty="0">
                <a:solidFill>
                  <a:srgbClr val="020302"/>
                </a:solidFill>
                <a:uFill>
                  <a:solidFill>
                    <a:srgbClr val="020302"/>
                  </a:solidFill>
                </a:uFill>
                <a:latin typeface="Adobe Clean"/>
                <a:cs typeface="Adobe Clean"/>
              </a:rPr>
              <a:t> </a:t>
            </a:r>
            <a:r>
              <a:rPr lang="de-de" sz="1400" b="1" u="heavy" spc="-20" dirty="0">
                <a:solidFill>
                  <a:srgbClr val="020302"/>
                </a:solidFill>
                <a:uFill>
                  <a:solidFill>
                    <a:srgbClr val="020302"/>
                  </a:solidFill>
                </a:uFill>
                <a:latin typeface="Adobe Clean"/>
                <a:cs typeface="Adobe Clean"/>
              </a:rPr>
              <a:t>초기</a:t>
            </a:r>
            <a:r>
              <a:rPr lang="de-de" sz="1400" b="1" u="heavy" spc="-140" dirty="0">
                <a:solidFill>
                  <a:srgbClr val="020302"/>
                </a:solidFill>
                <a:uFill>
                  <a:solidFill>
                    <a:srgbClr val="020302"/>
                  </a:solidFill>
                </a:uFill>
                <a:latin typeface="Adobe Clean"/>
                <a:cs typeface="Adobe Clean"/>
              </a:rPr>
              <a:t> </a:t>
            </a:r>
            <a:r>
              <a:rPr lang="de-de" sz="1400" b="1" u="heavy" spc="-15" dirty="0">
                <a:solidFill>
                  <a:srgbClr val="020302"/>
                </a:solidFill>
                <a:uFill>
                  <a:solidFill>
                    <a:srgbClr val="020302"/>
                  </a:solidFill>
                </a:uFill>
                <a:latin typeface="Adobe Clean"/>
                <a:cs typeface="Adobe Clean"/>
              </a:rPr>
              <a:t>대응</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3282712734"/>
              </p:ext>
            </p:extLst>
          </p:nvPr>
        </p:nvGraphicFramePr>
        <p:xfrm>
          <a:off x="145668" y="7473158"/>
          <a:ext cx="7409815" cy="2386721"/>
        </p:xfrm>
        <a:graphic>
          <a:graphicData uri="http://schemas.openxmlformats.org/drawingml/2006/table">
            <a:tbl>
              <a:tblPr firstRow="1" bandRow="1">
                <a:tableStyleId>{2D5ABB26-0587-4C30-8999-92F81FD0307C}</a:tableStyleId>
              </a:tblPr>
              <a:tblGrid>
                <a:gridCol w="4045332">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880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spc="0" dirty="0">
                          <a:solidFill>
                            <a:srgbClr val="020302"/>
                          </a:solidFill>
                          <a:latin typeface="Adobe Clean"/>
                          <a:cs typeface="Adobe Clean"/>
                        </a:rPr>
                        <a:t>우선 순위</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45"/>
                        </a:spcBef>
                        <a:tabLst/>
                      </a:pPr>
                      <a:r>
                        <a:rPr lang="ko-KR" altLang="en-US" sz="900" spc="0" dirty="0">
                          <a:solidFill>
                            <a:srgbClr val="020302"/>
                          </a:solidFill>
                          <a:latin typeface="Adobe Clean"/>
                          <a:cs typeface="Adobe Clean"/>
                        </a:rPr>
                        <a:t>표준 지원</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15875" indent="0" algn="ctr">
                        <a:lnSpc>
                          <a:spcPct val="100000"/>
                        </a:lnSpc>
                        <a:spcBef>
                          <a:spcPts val="65"/>
                        </a:spcBef>
                        <a:tabLst/>
                      </a:pPr>
                      <a:r>
                        <a:rPr lang="de-de" sz="900" spc="0" dirty="0">
                          <a:solidFill>
                            <a:srgbClr val="FFFFFF"/>
                          </a:solidFill>
                          <a:latin typeface="Adobe Clean"/>
                          <a:cs typeface="Adobe Clean"/>
                        </a:rPr>
                        <a:t>엘리트  지원</a:t>
                      </a:r>
                      <a:endParaRPr sz="900" spc="0" dirty="0">
                        <a:latin typeface="Adobe Clean"/>
                        <a:cs typeface="Adobe Clean"/>
                      </a:endParaRPr>
                    </a:p>
                  </a:txBody>
                  <a:tcPr marL="0" marR="0" marT="0"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spc="0" dirty="0">
                          <a:solidFill>
                            <a:srgbClr val="020302"/>
                          </a:solidFill>
                          <a:latin typeface="Adobe Clean"/>
                          <a:cs typeface="Adobe Clean"/>
                        </a:rPr>
                        <a:t>우선 순위 1</a:t>
                      </a:r>
                      <a:endParaRPr sz="900" spc="0" dirty="0">
                        <a:latin typeface="Adobe Clean"/>
                        <a:cs typeface="Adobe Clean"/>
                      </a:endParaRPr>
                    </a:p>
                    <a:p>
                      <a:pPr marL="50165" marR="495934" algn="l">
                        <a:lnSpc>
                          <a:spcPts val="1010"/>
                        </a:lnSpc>
                        <a:spcBef>
                          <a:spcPts val="405"/>
                        </a:spcBef>
                      </a:pPr>
                      <a:r>
                        <a:rPr lang="de-de" sz="900" b="0" i="0" u="none" strike="noStrike" spc="0" dirty="0">
                          <a:solidFill>
                            <a:srgbClr val="000000"/>
                          </a:solidFill>
                          <a:effectLst/>
                          <a:latin typeface="Adobe Clean Light" panose="020B0303020404020204" pitchFamily="34" charset="0"/>
                        </a:rPr>
                        <a:t>고객의 생산 비즈니스 기능이 다운되었거나 심각한 데이터 손실 또는 서비스 저하가 발생했으며 기능 및 사용성을 복원하기 위해 즉각적인 주의가 필요합니다.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0" dirty="0">
                          <a:solidFill>
                            <a:srgbClr val="020302"/>
                          </a:solidFill>
                          <a:latin typeface="AdobeClean-Light"/>
                          <a:cs typeface="AdobeClean-Light"/>
                        </a:rPr>
                        <a:t>24x7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1시간</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spc="0" dirty="0">
                          <a:solidFill>
                            <a:srgbClr val="020302"/>
                          </a:solidFill>
                          <a:latin typeface="AdobeClean-Light"/>
                          <a:cs typeface="AdobeClean-Light"/>
                        </a:rPr>
                        <a:t>24x7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15분</a:t>
                      </a:r>
                      <a:endParaRPr sz="900" spc="0" dirty="0">
                        <a:latin typeface="AdobeClean-Light"/>
                        <a:cs typeface="AdobeClean-Light"/>
                      </a:endParaRP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spc="0" dirty="0">
                          <a:solidFill>
                            <a:srgbClr val="020302"/>
                          </a:solidFill>
                          <a:latin typeface="Adobe Clean"/>
                          <a:cs typeface="Adobe Clean"/>
                        </a:rPr>
                        <a:t>우선 순위 2</a:t>
                      </a:r>
                      <a:endParaRPr sz="900" spc="0" dirty="0">
                        <a:latin typeface="Adobe Clean"/>
                        <a:cs typeface="Adobe Clean"/>
                      </a:endParaRPr>
                    </a:p>
                    <a:p>
                      <a:pPr marL="49530" marR="719455" algn="l">
                        <a:lnSpc>
                          <a:spcPts val="1010"/>
                        </a:lnSpc>
                        <a:spcBef>
                          <a:spcPts val="405"/>
                        </a:spcBef>
                      </a:pPr>
                      <a:r>
                        <a:rPr lang="de-de" sz="900" b="0" i="0" u="none" strike="noStrike" spc="0" dirty="0">
                          <a:solidFill>
                            <a:srgbClr val="000000"/>
                          </a:solidFill>
                          <a:effectLst/>
                          <a:latin typeface="Adobe Clean Light" panose="020B0303020404020204" pitchFamily="34" charset="0"/>
                        </a:rPr>
                        <a:t>고객의 비즈니스 기능에 심각한 서비스 저하 또는 잠재적인 데이터 손실이 있거나 주요 기능이 영향을 받습니다.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 </a:t>
                      </a:r>
                      <a:r>
                        <a:rPr lang="de-de" sz="900" spc="0" dirty="0" err="1">
                          <a:solidFill>
                            <a:srgbClr val="020302"/>
                          </a:solidFill>
                          <a:latin typeface="AdobeClean-Light"/>
                          <a:cs typeface="AdobeClean-Light"/>
                        </a:rPr>
                        <a:t>시간</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4시간</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spc="0" dirty="0">
                          <a:solidFill>
                            <a:srgbClr val="020302"/>
                          </a:solidFill>
                          <a:latin typeface="AdobeClean-Light"/>
                          <a:cs typeface="AdobeClean-Light"/>
                        </a:rPr>
                        <a:t>24x5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30분</a:t>
                      </a:r>
                      <a:endParaRPr sz="900" spc="0" dirty="0">
                        <a:latin typeface="AdobeClean-Light"/>
                        <a:cs typeface="AdobeClean-Light"/>
                      </a:endParaRP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spc="0" dirty="0">
                          <a:solidFill>
                            <a:srgbClr val="020302"/>
                          </a:solidFill>
                          <a:latin typeface="Adobe Clean"/>
                          <a:cs typeface="Adobe Clean"/>
                        </a:rPr>
                        <a:t>우선 순위 3</a:t>
                      </a:r>
                      <a:endParaRPr sz="900" spc="0" dirty="0">
                        <a:latin typeface="Adobe Clean"/>
                        <a:cs typeface="Adobe Clean"/>
                      </a:endParaRPr>
                    </a:p>
                    <a:p>
                      <a:pPr marL="48895" marR="387985" indent="-2540" algn="l">
                        <a:lnSpc>
                          <a:spcPts val="980"/>
                        </a:lnSpc>
                        <a:spcBef>
                          <a:spcPts val="450"/>
                        </a:spcBef>
                      </a:pPr>
                      <a:r>
                        <a:rPr lang="de-de" sz="900" b="0" i="0" u="none" strike="noStrike" spc="0" dirty="0">
                          <a:solidFill>
                            <a:srgbClr val="000000"/>
                          </a:solidFill>
                          <a:effectLst/>
                          <a:latin typeface="Adobe Clean Light" panose="020B0303020404020204" pitchFamily="34" charset="0"/>
                        </a:rPr>
                        <a:t>고객의 비즈니스 기능에 서비스 저하가 경미하거나 전혀 없지만 비즈니스 기능을 정상적으로 계속할 수 있게 하는 솔루션/해결 방법이 있습니다.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업무 </a:t>
                      </a:r>
                      <a:r>
                        <a:rPr lang="de-de" sz="900" spc="0" dirty="0" err="1">
                          <a:solidFill>
                            <a:srgbClr val="020302"/>
                          </a:solidFill>
                          <a:latin typeface="AdobeClean-Light"/>
                          <a:cs typeface="AdobeClean-Light"/>
                        </a:rPr>
                        <a:t>시간</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6시간</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900" spc="0" dirty="0">
                          <a:solidFill>
                            <a:srgbClr val="020302"/>
                          </a:solidFill>
                          <a:latin typeface="AdobeClean-Light"/>
                          <a:ea typeface="+mn-ea"/>
                          <a:cs typeface="Times New Roman"/>
                        </a:rPr>
                        <a:t>2</a:t>
                      </a:r>
                      <a:r>
                        <a:rPr lang="de-de" sz="900" spc="0" dirty="0">
                          <a:solidFill>
                            <a:srgbClr val="020302"/>
                          </a:solidFill>
                          <a:latin typeface="AdobeClean-Light"/>
                          <a:ea typeface="+mn-ea"/>
                          <a:cs typeface="AdobeClean-Light"/>
                        </a:rPr>
                        <a:t>4x5/</a:t>
                      </a:r>
                      <a:r>
                        <a:rPr lang="de-DE" sz="900" spc="0" dirty="0">
                          <a:solidFill>
                            <a:srgbClr val="020302"/>
                          </a:solidFill>
                          <a:latin typeface="AdobeClean-Light"/>
                          <a:ea typeface="+mn-ea"/>
                          <a:cs typeface="AdobeClean-Light"/>
                        </a:rPr>
                        <a:t> </a:t>
                      </a:r>
                      <a:r>
                        <a:rPr lang="de-de" sz="900" spc="0" dirty="0">
                          <a:solidFill>
                            <a:srgbClr val="020302"/>
                          </a:solidFill>
                          <a:latin typeface="AdobeClean-Light"/>
                          <a:ea typeface="+mn-ea"/>
                          <a:cs typeface="AdobeClean-Light"/>
                        </a:rPr>
                        <a:t>1시간</a:t>
                      </a: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spc="0" dirty="0">
                          <a:solidFill>
                            <a:srgbClr val="020302"/>
                          </a:solidFill>
                          <a:latin typeface="Adobe Clean"/>
                          <a:cs typeface="Adobe Clean"/>
                        </a:rPr>
                        <a:t>우선 순위 4</a:t>
                      </a:r>
                      <a:endParaRPr sz="900" spc="0" dirty="0">
                        <a:latin typeface="Adobe Clean"/>
                        <a:cs typeface="Adobe Clean"/>
                      </a:endParaRPr>
                    </a:p>
                    <a:p>
                      <a:pPr marL="62230" algn="l">
                        <a:lnSpc>
                          <a:spcPct val="100000"/>
                        </a:lnSpc>
                        <a:spcBef>
                          <a:spcPts val="315"/>
                        </a:spcBef>
                      </a:pPr>
                      <a:r>
                        <a:rPr lang="de-de" sz="900" b="0" i="0" u="none" strike="noStrike" spc="0" dirty="0">
                          <a:solidFill>
                            <a:srgbClr val="000000"/>
                          </a:solidFill>
                          <a:effectLst/>
                          <a:latin typeface="Adobe Clean Light" panose="020B0303020404020204" pitchFamily="34" charset="0"/>
                        </a:rPr>
                        <a:t>현재 제품 기능에 관한 일반적인 질문 또는 개선 요청입니다.</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err="1">
                          <a:solidFill>
                            <a:srgbClr val="020302"/>
                          </a:solidFill>
                          <a:latin typeface="AdobeClean-Light"/>
                          <a:cs typeface="AdobeClean-Light"/>
                        </a:rPr>
                        <a:t>업무일</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3일</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err="1">
                          <a:solidFill>
                            <a:srgbClr val="020302"/>
                          </a:solidFill>
                          <a:latin typeface="AdobeClean-Light"/>
                          <a:cs typeface="AdobeClean-Light"/>
                        </a:rPr>
                        <a:t>업무일</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 </a:t>
                      </a:r>
                      <a:r>
                        <a:rPr lang="de-de" sz="900" spc="0" dirty="0">
                          <a:solidFill>
                            <a:srgbClr val="020302"/>
                          </a:solidFill>
                          <a:latin typeface="AdobeClean-Light"/>
                          <a:cs typeface="AdobeClean-Light"/>
                        </a:rPr>
                        <a:t>1일</a:t>
                      </a:r>
                      <a:endParaRPr lang="en-US" sz="900" spc="0" dirty="0">
                        <a:latin typeface="AdobeClean-Light"/>
                        <a:cs typeface="AdobeClean-Light"/>
                      </a:endParaRPr>
                    </a:p>
                  </a:txBody>
                  <a:tcPr marL="0" marR="0" marT="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202180" cy="14986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 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10" dirty="0">
                <a:solidFill>
                  <a:srgbClr val="6D6D6D"/>
                </a:solidFill>
                <a:latin typeface="Adobe Clean"/>
                <a:cs typeface="Adobe Clean"/>
              </a:rPr>
              <a:t> </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기밀.</a:t>
            </a:r>
            <a:endParaRPr sz="80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050964675"/>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ko-KR" altLang="en-US" sz="900" spc="-20" dirty="0">
                          <a:solidFill>
                            <a:srgbClr val="404040"/>
                          </a:solidFill>
                          <a:latin typeface="Adobe Clean"/>
                          <a:cs typeface="Adobe Clean"/>
                        </a:rPr>
                        <a:t>표준 지원</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엘리트 지원</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할당된 전문가</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계정 지원 리드</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지정 지원 엔지니어</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기술 계정 관리자</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온라인 지원</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업무</a:t>
                      </a:r>
                      <a:r>
                        <a:rPr lang="de-de" sz="900" spc="-15" dirty="0">
                          <a:solidFill>
                            <a:srgbClr val="020302"/>
                          </a:solidFill>
                          <a:latin typeface="AdobeClean-Light"/>
                          <a:cs typeface="AdobeClean-Light"/>
                        </a:rPr>
                        <a:t> </a:t>
                      </a:r>
                      <a:r>
                        <a:rPr lang="de-de" sz="900" spc="-30" dirty="0">
                          <a:solidFill>
                            <a:srgbClr val="020302"/>
                          </a:solidFill>
                          <a:latin typeface="AdobeClean-Light"/>
                          <a:cs typeface="AdobeClean-Light"/>
                        </a:rPr>
                        <a:t>시간</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24x7x365 P1 문제 지원</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지정된 지원 담당자(제품당)</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실시간 전화 지원</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에스컬레이션 관리</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연간 서비스 리뷰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이벤트 관리</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환경 검토, 유지 관리 및 모니터링</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릴리스, 마이그레이션, 업그레이드 및 제품 로드맵 검토</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spc="0" dirty="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de-de" sz="1400" b="1" spc="-10" dirty="0">
                <a:solidFill>
                  <a:srgbClr val="020302"/>
                </a:solidFill>
                <a:latin typeface="Adobe Clean"/>
                <a:cs typeface="Adobe Clean"/>
              </a:rPr>
              <a:t>엘리트</a:t>
            </a:r>
            <a:r>
              <a:rPr lang="de-de" sz="1400" b="1" spc="-50" dirty="0">
                <a:solidFill>
                  <a:srgbClr val="020302"/>
                </a:solidFill>
                <a:latin typeface="Adobe Clean"/>
                <a:cs typeface="Adobe Clean"/>
              </a:rPr>
              <a:t> </a:t>
            </a:r>
            <a:r>
              <a:rPr lang="de-de" sz="1400" b="1" spc="-10" dirty="0">
                <a:solidFill>
                  <a:srgbClr val="020302"/>
                </a:solidFill>
                <a:latin typeface="Adobe Clean"/>
                <a:cs typeface="Adobe Clean"/>
              </a:rPr>
              <a:t>지원</a:t>
            </a:r>
            <a:r>
              <a:rPr lang="de-de" sz="1400" b="1" spc="-45" dirty="0">
                <a:solidFill>
                  <a:srgbClr val="020302"/>
                </a:solidFill>
                <a:latin typeface="Adobe Clean"/>
                <a:cs typeface="Adobe Clean"/>
              </a:rPr>
              <a:t> </a:t>
            </a:r>
            <a:r>
              <a:rPr lang="de-de" sz="1400" b="1" spc="-15" dirty="0">
                <a:solidFill>
                  <a:srgbClr val="020302"/>
                </a:solidFill>
                <a:latin typeface="Adobe Clean"/>
                <a:cs typeface="Adobe Clean"/>
              </a:rPr>
              <a:t>기능</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de-de" sz="1000" dirty="0">
                <a:solidFill>
                  <a:srgbClr val="4B4B4B"/>
                </a:solidFill>
                <a:latin typeface="AdobeClean-Light"/>
                <a:cs typeface="AdobeClean-Light"/>
              </a:rPr>
              <a:t>고객의 솔루션 환경과 비즈니스 목표에 정통하게 될 지정 지원 엔지니어입니다. 엔터프라이즈 지원 경험을 조정할 수 있게 숙련된 지원 엔지니어입니다.</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진행 중인 지원 요청을 정기적으로 검토하여 사례 설명, 비즈니스 영향, 상태, 우선 순위, 필요한 다음 단계에 대한 고객의 동의에 맞춰 조정함으로써 신속한 해결을 보장합니다.</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귀사의 엘리트 경험을 감독하고, 지원 및 현장 서비스 계약을 조정하고, 사전 예방적 서비스를 제공하여 귀사의 비즈니스 가치를 극대화하는 지정된 기술 계정 관리자입니다.</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기술 계정 관리자</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솔루션 사용에 대한 모범 사례를 제공하기 위한 Adobe 지원 팀의 지속적인 지식 이전입니다.</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해당 주요 비즈니스 및 프로젝트 주요 시점 동안에 적절한 수준의 지원, 적용 범위 및 완화 계획을 수립할 수 있도록 주요 이벤트를 관리합니다.</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lang="de-de" sz="1000" dirty="0">
                <a:solidFill>
                  <a:srgbClr val="020302"/>
                </a:solidFill>
                <a:latin typeface="AdobeClean-Light"/>
                <a:cs typeface="AdobeClean-Light"/>
              </a:rPr>
              <a:t>최신 혁신 기술을 활용하고 Adobe 전문가가 릴리스 및 업그레이드 계획을 검토할 수 있도록 새로운 제품 기능에 대한 맞춤형 지침을 받습니다.</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 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10" dirty="0">
                <a:solidFill>
                  <a:srgbClr val="6D6D6D"/>
                </a:solidFill>
                <a:latin typeface="Adobe Clean"/>
                <a:cs typeface="Adobe Clean"/>
              </a:rPr>
              <a:t> </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기밀.</a:t>
            </a:r>
            <a:endParaRPr sz="800" dirty="0">
              <a:latin typeface="Adobe Clean"/>
              <a:cs typeface="Adobe Clean"/>
            </a:endParaRPr>
          </a:p>
        </p:txBody>
      </p:sp>
      <p:pic>
        <p:nvPicPr>
          <p:cNvPr id="43" name="Graphic 42" descr="플레이북 개요">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8915400"/>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a:solidFill>
                  <a:srgbClr val="020302"/>
                </a:solidFill>
                <a:latin typeface="AdobeClean-Light"/>
                <a:cs typeface="AdobeClean-Light"/>
              </a:rPr>
              <a:t>답변을 </a:t>
            </a:r>
            <a:r>
              <a:rPr lang="de-de" sz="1000" dirty="0">
                <a:solidFill>
                  <a:srgbClr val="020302"/>
                </a:solidFill>
                <a:latin typeface="AdobeClean-Light"/>
                <a:cs typeface="AdobeClean-Light"/>
              </a:rPr>
              <a:t>얻고 </a:t>
            </a:r>
            <a:r>
              <a:rPr lang="de-de" sz="1000" spc="-15" dirty="0">
                <a:solidFill>
                  <a:srgbClr val="020302"/>
                </a:solidFill>
                <a:latin typeface="AdobeClean-Light"/>
                <a:cs typeface="AdobeClean-Light"/>
              </a:rPr>
              <a:t>사례 </a:t>
            </a:r>
            <a:r>
              <a:rPr lang="de-de" sz="1000" spc="-10" dirty="0">
                <a:solidFill>
                  <a:srgbClr val="020302"/>
                </a:solidFill>
                <a:latin typeface="AdobeClean-Light"/>
                <a:cs typeface="AdobeClean-Light"/>
              </a:rPr>
              <a:t>제출 </a:t>
            </a:r>
            <a:r>
              <a:rPr lang="de-de" sz="1000" spc="-5" dirty="0">
                <a:solidFill>
                  <a:srgbClr val="020302"/>
                </a:solidFill>
                <a:latin typeface="AdobeClean-Light"/>
                <a:cs typeface="AdobeClean-Light"/>
              </a:rPr>
              <a:t>관련 </a:t>
            </a:r>
            <a:r>
              <a:rPr lang="de-de" sz="1000" spc="-10" dirty="0">
                <a:solidFill>
                  <a:srgbClr val="020302"/>
                </a:solidFill>
                <a:latin typeface="AdobeClean-Light"/>
                <a:cs typeface="AdobeClean-Light"/>
              </a:rPr>
              <a:t>도움을 </a:t>
            </a:r>
            <a:r>
              <a:rPr lang="de-de" sz="1000" spc="-20" dirty="0">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a:solidFill>
                  <a:srgbClr val="020302"/>
                </a:solidFill>
                <a:latin typeface="AdobeClean-Light"/>
                <a:cs typeface="AdobeClean-Light"/>
              </a:rPr>
              <a:t>수 </a:t>
            </a:r>
            <a:r>
              <a:rPr lang="de-de" sz="1000" spc="-15" dirty="0">
                <a:solidFill>
                  <a:srgbClr val="020302"/>
                </a:solidFill>
                <a:latin typeface="AdobeClean-Light"/>
                <a:cs typeface="AdobeClean-Light"/>
              </a:rPr>
              <a:t>있는 </a:t>
            </a:r>
            <a:r>
              <a:rPr lang="de-de" sz="1000" spc="-10" dirty="0">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a:solidFill>
                  <a:srgbClr val="020302"/>
                </a:solidFill>
                <a:latin typeface="AdobeClean-Light"/>
                <a:cs typeface="AdobeClean-Light"/>
              </a:rPr>
              <a:t>세션을 </a:t>
            </a:r>
            <a:r>
              <a:rPr lang="de-de" sz="1000" spc="-20" dirty="0">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*모든 </a:t>
            </a:r>
            <a:r>
              <a:rPr lang="de-de" sz="1000" i="1" spc="-20" dirty="0">
                <a:solidFill>
                  <a:srgbClr val="7A7A7A"/>
                </a:solidFill>
                <a:latin typeface="AdobeClean-LightIt"/>
                <a:cs typeface="AdobeClean-LightIt"/>
              </a:rPr>
              <a:t>제품에 라이브 채팅이 지원되는 것은 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커뮤니티 포럼</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온라인 포럼</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셀프 가이드 여정</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45820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라이브 채팅 지원*</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610600"/>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채팅 지원</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전화 지원</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승인된 사용자 또는 </a:t>
            </a:r>
            <a:r>
              <a:rPr lang="de-de" sz="1000" b="1" dirty="0">
                <a:solidFill>
                  <a:srgbClr val="020302"/>
                </a:solidFill>
                <a:latin typeface="AdobeClean-Light"/>
              </a:rPr>
              <a:t>지정 지원 담당자</a:t>
            </a:r>
            <a:r>
              <a:rPr lang="de-de" sz="1000" dirty="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45820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오피스 아워</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610600"/>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웨비나</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8915400"/>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45820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자가 진단 포털</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610600"/>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지원 포털</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839200"/>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Pr dirty="0"/>
            </a:br>
            <a:r>
              <a:rPr lang="de-de" sz="1000" dirty="0">
                <a:solidFill>
                  <a:srgbClr val="4B4B4B"/>
                </a:solidFill>
                <a:latin typeface="Adobe Clean Light" panose="020B0303020404020204" pitchFamily="34" charset="0"/>
              </a:rPr>
              <a:t>자가 진단 지원 포털에 대한 온디맨드 액세스입니다.</a:t>
            </a:r>
          </a:p>
        </p:txBody>
      </p:sp>
      <p:pic>
        <p:nvPicPr>
          <p:cNvPr id="74" name="Graphic 73" descr="스피커폰 개요">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원격 학습 언어 개요">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458200"/>
            <a:ext cx="411480" cy="411480"/>
          </a:xfrm>
          <a:prstGeom prst="rect">
            <a:avLst/>
          </a:prstGeom>
        </p:spPr>
      </p:pic>
      <p:pic>
        <p:nvPicPr>
          <p:cNvPr id="76" name="Graphic 75" descr="고객 리뷰 개요">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길잡이 개요">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인터넷 개요">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458200"/>
            <a:ext cx="411480" cy="411480"/>
          </a:xfrm>
          <a:prstGeom prst="rect">
            <a:avLst/>
          </a:prstGeom>
        </p:spPr>
      </p:pic>
      <p:pic>
        <p:nvPicPr>
          <p:cNvPr id="79" name="Graphic 78" descr="말풍선 개요">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45820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46354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252907" cy="307777"/>
          </a:xfrm>
          <a:prstGeom prst="rect">
            <a:avLst/>
          </a:prstGeom>
        </p:spPr>
        <p:txBody>
          <a:bodyPr wrap="none" lIns="0">
            <a:spAutoFit/>
          </a:bodyPr>
          <a:lstStyle/>
          <a:p>
            <a:pPr>
              <a:lnSpc>
                <a:spcPct val="100000"/>
              </a:lnSpc>
              <a:spcBef>
                <a:spcPts val="280"/>
              </a:spcBef>
            </a:pPr>
            <a:r>
              <a:rPr lang="ko-KR" altLang="en-US" sz="1400" b="1">
                <a:solidFill>
                  <a:srgbClr val="020302"/>
                </a:solidFill>
                <a:latin typeface="Adobe Clean"/>
                <a:cs typeface="Adobe Clean"/>
              </a:rPr>
              <a:t>표준 지원 기능</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솔루션 배포, 구성 및 전체 아키텍처(통합 포함)에 대한 사전 예방적 검토입니다.</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유지 관리 모범 사례 및 최신 수정 사항(SP, MR, 패치, FP)을 수신하여 모든 유지 관리 검사에서 최신 상태를 유지합니다.</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미래 지향적인 계획이 포함된, 엘리트 프로그램 서비스, 지원 지표 및 결과물에 대한 정기적 리뷰 입니다.</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de-de" sz="1000" dirty="0">
                <a:solidFill>
                  <a:srgbClr val="4B4B4B"/>
                </a:solidFill>
                <a:latin typeface="AdobeClean-Light"/>
                <a:cs typeface="AdobeClean-Light"/>
              </a:rPr>
              <a:t>특정 제품 기능과 일반적인 비즈니스 문제를 해결하는 데 사용할 수 있는 방법에 중점을 둔 60분 세션입니다.</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de-de" sz="1000" dirty="0">
                <a:solidFill>
                  <a:srgbClr val="4B4B4B"/>
                </a:solidFill>
                <a:latin typeface="AdobeClean-Light"/>
                <a:cs typeface="AdobeClean-Light"/>
              </a:rPr>
              <a:t>에스컬레이션 지원 및 정기 업데이트를 제공하고 진행 중인 지원 요청에서 가장 중요한 것에 우선 순위를 부여할 수 있는 Adobe 내의 지정된 담당자입니다.</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지정 지원 엔지니어</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사례 검토</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유지 관리 및 모니터링</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솔루션 로드맵 검토</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환경 검토</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dirty="0">
                <a:solidFill>
                  <a:srgbClr val="020302"/>
                </a:solidFill>
                <a:latin typeface="Adobe Clean" panose="020B0503020404020204" pitchFamily="34" charset="0"/>
                <a:cs typeface="Adobe Clean"/>
              </a:rPr>
              <a:t>에스컬레이션 관리</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dirty="0">
                <a:solidFill>
                  <a:srgbClr val="020302"/>
                </a:solidFill>
                <a:latin typeface="Adobe Clean" panose="020B0503020404020204" pitchFamily="34" charset="0"/>
                <a:cs typeface="Adobe Clean"/>
              </a:rPr>
              <a:t>서비스 리뷰</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dirty="0">
                <a:solidFill>
                  <a:srgbClr val="020302"/>
                </a:solidFill>
                <a:latin typeface="Adobe Clean" panose="020B0503020404020204" pitchFamily="34" charset="0"/>
                <a:cs typeface="Adobe Clean"/>
              </a:rPr>
              <a:t>전문가 세션</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릴리스 준비 및 검토</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dirty="0">
                <a:solidFill>
                  <a:srgbClr val="020302"/>
                </a:solidFill>
                <a:latin typeface="Adobe Clean" panose="020B0503020404020204" pitchFamily="34" charset="0"/>
                <a:cs typeface="Adobe Clean"/>
              </a:rPr>
              <a:t>지식 이전</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dirty="0">
                <a:solidFill>
                  <a:srgbClr val="020302"/>
                </a:solidFill>
                <a:latin typeface="Adobe Clean" panose="020B0503020404020204" pitchFamily="34" charset="0"/>
                <a:cs typeface="Adobe Clean"/>
              </a:rPr>
              <a:t>이벤트 관리</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지속적인 개선 개요">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스토리텔링 개요">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Adobe 솔루션 로드맵을 프로젝트 로드맵과 비교하고 조정하여 위험을 완화하고 미래에 대비합니다.</a:t>
            </a:r>
            <a:endParaRPr lang="en-US" sz="1000" dirty="0">
              <a:latin typeface="AdobeClean-Light"/>
              <a:cs typeface="AdobeClean-Light"/>
            </a:endParaRPr>
          </a:p>
          <a:p>
            <a:pPr marL="18415" marR="262255" lvl="0">
              <a:lnSpc>
                <a:spcPct val="110700"/>
              </a:lnSpc>
              <a:spcBef>
                <a:spcPts val="315"/>
              </a:spcBef>
            </a:pPr>
            <a:r>
              <a:rPr lang="de-de"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현장</a:t>
            </a:r>
            <a:r>
              <a:rPr lang="de-de" sz="1400" b="1" spc="-40" dirty="0">
                <a:solidFill>
                  <a:srgbClr val="020302"/>
                </a:solidFill>
                <a:latin typeface="Adobe Clean"/>
                <a:cs typeface="Adobe Clean"/>
              </a:rPr>
              <a:t> </a:t>
            </a:r>
            <a:r>
              <a:rPr lang="de-de" sz="1400" b="1" spc="25" dirty="0">
                <a:solidFill>
                  <a:srgbClr val="020302"/>
                </a:solidFill>
                <a:latin typeface="Adobe Clean"/>
                <a:cs typeface="Adobe Clean"/>
              </a:rPr>
              <a:t>서비스</a:t>
            </a:r>
            <a:r>
              <a:rPr lang="de-de" sz="1400" b="1" spc="-190" dirty="0">
                <a:solidFill>
                  <a:srgbClr val="020302"/>
                </a:solidFill>
                <a:latin typeface="Adobe Clean"/>
                <a:cs typeface="Adobe Clean"/>
              </a:rPr>
              <a:t> </a:t>
            </a:r>
            <a:r>
              <a:rPr lang="de-de" sz="1400" b="1" spc="5" dirty="0">
                <a:solidFill>
                  <a:srgbClr val="020302"/>
                </a:solidFill>
                <a:latin typeface="Adobe Clean"/>
                <a:cs typeface="Adobe Clean"/>
              </a:rPr>
              <a:t>활동</a:t>
            </a:r>
            <a:endParaRPr sz="1400" dirty="0">
              <a:latin typeface="Adobe Clean"/>
              <a:cs typeface="Adobe Clean"/>
            </a:endParaRPr>
          </a:p>
        </p:txBody>
      </p:sp>
      <p:sp>
        <p:nvSpPr>
          <p:cNvPr id="13" name="object 13"/>
          <p:cNvSpPr txBox="1"/>
          <p:nvPr/>
        </p:nvSpPr>
        <p:spPr>
          <a:xfrm>
            <a:off x="914422" y="2342312"/>
            <a:ext cx="12420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출시 </a:t>
            </a:r>
            <a:r>
              <a:rPr lang="de-de" sz="1400" b="1" spc="-10" dirty="0">
                <a:solidFill>
                  <a:srgbClr val="020302"/>
                </a:solidFill>
                <a:latin typeface="Adobe Clean"/>
                <a:cs typeface="Adobe Clean"/>
              </a:rPr>
              <a:t>자문</a:t>
            </a:r>
            <a:endParaRPr sz="1400" dirty="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de-de" sz="1000" b="1" dirty="0">
                <a:solidFill>
                  <a:srgbClr val="1F1F1F"/>
                </a:solidFill>
                <a:latin typeface="Adobe Clean"/>
                <a:cs typeface="Adobe Clean"/>
              </a:rPr>
              <a:t>새로운 Adobe Experience Cloud 솔루션을 구현하는 고객을 위한 </a:t>
            </a:r>
            <a:r>
              <a:rPr lang="de-de" sz="1000" dirty="0">
                <a:latin typeface="AdobeClean-Light"/>
                <a:cs typeface="AdobeClean-Light"/>
              </a:rPr>
              <a:t>출시 자문은</a:t>
            </a:r>
            <a:r>
              <a:rPr lang="de-de" sz="950" dirty="0">
                <a:latin typeface="AdobeClean-SemiLight"/>
                <a:cs typeface="AdobeClean-SemiLight"/>
              </a:rPr>
              <a:t>핵심 자문</a:t>
            </a:r>
            <a:endParaRPr sz="950">
              <a:latin typeface="AdobeClean-SemiLight"/>
              <a:cs typeface="AdobeClean-SemiLight"/>
            </a:endParaRPr>
          </a:p>
          <a:p>
            <a:pPr marL="12700" marR="86995" indent="-635">
              <a:lnSpc>
                <a:spcPct val="100000"/>
              </a:lnSpc>
            </a:pPr>
            <a:r>
              <a:rPr lang="de-de" sz="950" dirty="0">
                <a:latin typeface="AdobeClean-SemiLight"/>
                <a:cs typeface="AdobeClean-SemiLight"/>
              </a:rPr>
              <a:t>서비스이자 </a:t>
            </a:r>
            <a:r>
              <a:rPr lang="de-de" sz="1000" dirty="0">
                <a:latin typeface="AdobeClean-Light"/>
                <a:cs typeface="AdobeClean-Light"/>
              </a:rPr>
              <a:t>권장 사항으로, </a:t>
            </a:r>
            <a:r>
              <a:rPr lang="de-de" sz="950" dirty="0">
                <a:latin typeface="AdobeClean-Light"/>
                <a:cs typeface="AdobeClean-Light"/>
              </a:rPr>
              <a:t>성공적인 배포를 지원하고 가치 실현 시간</a:t>
            </a:r>
            <a:r>
              <a:rPr lang="de-de" sz="1000" dirty="0">
                <a:latin typeface="AdobeClean-Light"/>
                <a:cs typeface="AdobeClean-Light"/>
              </a:rPr>
              <a:t>.</a:t>
            </a:r>
            <a:endParaRPr sz="1000">
              <a:latin typeface="AdobeClean-Light"/>
              <a:cs typeface="AdobeClean-Light"/>
            </a:endParaRPr>
          </a:p>
          <a:p>
            <a:r>
              <a:rPr lang="de-de" sz="1000" dirty="0">
                <a:solidFill>
                  <a:srgbClr val="1F1F1F"/>
                </a:solidFill>
                <a:latin typeface="AdobeClean-Light"/>
                <a:cs typeface="AdobeClean-Light"/>
              </a:rPr>
              <a:t>을 단축하는 것으로 입증되었습니다.</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현장 서비스는 </a:t>
            </a:r>
            <a:r>
              <a:rPr lang="de-de" sz="1000" b="1" dirty="0">
                <a:solidFill>
                  <a:srgbClr val="4B4B4B"/>
                </a:solidFill>
                <a:latin typeface="Adobe Clean"/>
                <a:cs typeface="Adobe Clean"/>
              </a:rPr>
              <a:t>신속한 해결</a:t>
            </a:r>
            <a:r>
              <a:rPr lang="de-de" sz="1000" dirty="0">
                <a:solidFill>
                  <a:srgbClr val="4B4B4B"/>
                </a:solidFill>
                <a:latin typeface="AdobeClean-Light"/>
                <a:cs typeface="AdobeClean-Light"/>
              </a:rPr>
              <a:t>, 집중적인 고객 성공, </a:t>
            </a:r>
            <a:r>
              <a:rPr lang="de-de" sz="1000" b="1" dirty="0">
                <a:solidFill>
                  <a:srgbClr val="4B4B4B"/>
                </a:solidFill>
                <a:latin typeface="Adobe Clean"/>
                <a:cs typeface="Adobe Clean"/>
              </a:rPr>
              <a:t>가치 실현 시간</a:t>
            </a:r>
            <a:r>
              <a:rPr lang="de-de" sz="1000" dirty="0">
                <a:solidFill>
                  <a:srgbClr val="4B4B4B"/>
                </a:solidFill>
                <a:latin typeface="AdobeClean-Light"/>
                <a:cs typeface="AdobeClean-Light"/>
              </a:rPr>
              <a:t> 단축을 위해 사용됩니다. 출시 자문이 활성화된 경우 지원 계약이 적용되는 솔루션 제품에 대해 </a:t>
            </a:r>
            <a:r>
              <a:rPr lang="de-de" sz="1000" b="1" dirty="0">
                <a:solidFill>
                  <a:srgbClr val="4B4B4B"/>
                </a:solidFill>
                <a:latin typeface="Adobe Clean"/>
                <a:cs typeface="Adobe Clean"/>
              </a:rPr>
              <a:t>1년차에는 현장 서비스가 제공되지 않습니다</a:t>
            </a:r>
            <a:r>
              <a:rPr lang="de-de" sz="1000" dirty="0">
                <a:solidFill>
                  <a:srgbClr val="4B4B4B"/>
                </a:solidFill>
                <a:latin typeface="AdobeClean-Light"/>
                <a:cs typeface="AdobeClean-Light"/>
              </a:rPr>
              <a:t>.</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출시 자문은 일반적인 중요 시점(개시, 정의, 설계, 실행 및 출시 후) 전반에서 프로젝트 일정에 맞춰 안내하고 검증하고 평가하며 권장 사항을 제시합니다. </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주요 결과물에는 다음이 포함됩니다.</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개시(프로젝트 공동 작업 계획 포함) 데크</a:t>
            </a:r>
          </a:p>
          <a:p>
            <a:pPr marL="184150" marR="5080" lvl="0" indent="-171450">
              <a:spcBef>
                <a:spcPts val="400"/>
              </a:spcBef>
              <a:buFont typeface="Arial" panose="020B0604020202020204" pitchFamily="34" charset="0"/>
              <a:buChar char="•"/>
            </a:pPr>
            <a:r>
              <a:rPr lang="de-de" sz="1000" dirty="0">
                <a:solidFill>
                  <a:prstClr val="black"/>
                </a:solidFill>
              </a:rPr>
              <a:t>평가 및 권장 사항 문서</a:t>
            </a:r>
          </a:p>
          <a:p>
            <a:pPr marL="184150" marR="5080" lvl="0" indent="-171450">
              <a:spcBef>
                <a:spcPts val="400"/>
              </a:spcBef>
              <a:buFont typeface="Arial" panose="020B0604020202020204" pitchFamily="34" charset="0"/>
              <a:buChar char="•"/>
            </a:pPr>
            <a:r>
              <a:rPr lang="de-de" sz="1000" dirty="0">
                <a:solidFill>
                  <a:prstClr val="black"/>
                </a:solidFill>
              </a:rPr>
              <a:t>참여 요약</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구현</a:t>
            </a:r>
            <a:endParaRPr sz="1600" dirty="0">
              <a:latin typeface="Arial"/>
              <a:cs typeface="Arial"/>
            </a:endParaRPr>
          </a:p>
          <a:p>
            <a:pPr marL="12700" marR="5080">
              <a:lnSpc>
                <a:spcPct val="100000"/>
              </a:lnSpc>
              <a:spcBef>
                <a:spcPts val="1505"/>
              </a:spcBef>
            </a:pPr>
            <a:r>
              <a:rPr lang="de-de" sz="1000" dirty="0">
                <a:latin typeface="AdobeClean-Light"/>
                <a:cs typeface="AdobeClean-Light"/>
              </a:rPr>
              <a:t>Adobe 솔루션 전문가는 고객과 구현 파트너에 대한 </a:t>
            </a:r>
            <a:r>
              <a:rPr lang="de-de" sz="950" dirty="0">
                <a:latin typeface="AdobeClean-SemiLight"/>
                <a:cs typeface="AdobeClean-SemiLight"/>
              </a:rPr>
              <a:t>모범 사례 기반 지침을 통해 </a:t>
            </a:r>
            <a:r>
              <a:rPr lang="de-de" sz="1000" dirty="0">
                <a:latin typeface="AdobeClean-SemiLight"/>
                <a:cs typeface="AdobeClean-SemiLight"/>
              </a:rPr>
              <a:t>요구 사항, 아키텍처, 개발 프로세스 및 출시 준비 상태 검토를 검증하는 데 도움을 줍니다.</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기술 트랙 활동</a:t>
            </a:r>
            <a:r>
              <a:rPr lang="de-de" sz="1000" dirty="0">
                <a:latin typeface="AdobeClean-Light"/>
                <a:cs typeface="AdobeClean-Light"/>
              </a:rPr>
              <a:t>은 고객이 기술적으로 건전하도록 보장하고 도구 채택을 극대화할 수 있도록 합니다. 특히 이러한 유형의 활동에는 플랫폼 구성, 통합 및 문제 해결과 관련된 지원 및 권장 사항이 포함됩니다.</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사용 가능한 기술 활동 유형:</a:t>
            </a:r>
          </a:p>
          <a:p>
            <a:pPr marL="184150" marR="5080" lvl="0" indent="-171450">
              <a:spcBef>
                <a:spcPts val="700"/>
              </a:spcBef>
              <a:buClr>
                <a:srgbClr val="FA0E00"/>
              </a:buClr>
              <a:buFont typeface="Wingdings" pitchFamily="2" charset="2"/>
              <a:buChar char="ü"/>
            </a:pPr>
            <a:r>
              <a:rPr lang="de-de" sz="1000" dirty="0">
                <a:solidFill>
                  <a:prstClr val="black"/>
                </a:solidFill>
              </a:rPr>
              <a:t>상태 감사</a:t>
            </a:r>
          </a:p>
          <a:p>
            <a:pPr marL="184150" marR="5080" lvl="0" indent="-171450">
              <a:spcBef>
                <a:spcPts val="400"/>
              </a:spcBef>
              <a:buClr>
                <a:srgbClr val="FA0E00"/>
              </a:buClr>
              <a:buFont typeface="Wingdings" pitchFamily="2" charset="2"/>
              <a:buChar char="ü"/>
            </a:pPr>
            <a:r>
              <a:rPr lang="de-de" sz="1000" dirty="0">
                <a:solidFill>
                  <a:prstClr val="black"/>
                </a:solidFill>
              </a:rPr>
              <a:t>플랫폼 감사</a:t>
            </a:r>
          </a:p>
          <a:p>
            <a:pPr marL="184150" marR="5080" lvl="0" indent="-171450">
              <a:spcBef>
                <a:spcPts val="400"/>
              </a:spcBef>
              <a:buClr>
                <a:srgbClr val="FA0E00"/>
              </a:buClr>
              <a:buFont typeface="Wingdings" pitchFamily="2" charset="2"/>
              <a:buChar char="ü"/>
            </a:pPr>
            <a:r>
              <a:rPr lang="de-de" sz="1000" dirty="0">
                <a:solidFill>
                  <a:prstClr val="black"/>
                </a:solidFill>
              </a:rPr>
              <a:t>기능 세트 활성화</a:t>
            </a:r>
          </a:p>
          <a:p>
            <a:pPr marL="184150" marR="5080" lvl="0" indent="-171450">
              <a:spcBef>
                <a:spcPts val="400"/>
              </a:spcBef>
              <a:buClr>
                <a:srgbClr val="FA0E00"/>
              </a:buClr>
              <a:buFont typeface="Wingdings" pitchFamily="2" charset="2"/>
              <a:buChar char="ü"/>
            </a:pPr>
            <a:r>
              <a:rPr lang="de-de" sz="1000" dirty="0">
                <a:solidFill>
                  <a:prstClr val="black"/>
                </a:solidFill>
              </a:rPr>
              <a:t>기본적 통합 및 구성</a:t>
            </a:r>
          </a:p>
          <a:p>
            <a:pPr marL="184150" marR="5080" lvl="0" indent="-171450">
              <a:spcBef>
                <a:spcPts val="400"/>
              </a:spcBef>
              <a:buClr>
                <a:srgbClr val="FA0E00"/>
              </a:buClr>
              <a:buFont typeface="Wingdings" pitchFamily="2" charset="2"/>
              <a:buChar char="ü"/>
            </a:pPr>
            <a:r>
              <a:rPr lang="de-de" sz="1000" dirty="0">
                <a:solidFill>
                  <a:prstClr val="black"/>
                </a:solidFill>
              </a:rPr>
              <a:t>고객 솔루션 문제 해결</a:t>
            </a:r>
          </a:p>
          <a:p>
            <a:pPr marL="184150" marR="5080" lvl="0" indent="-171450">
              <a:spcBef>
                <a:spcPts val="400"/>
              </a:spcBef>
              <a:buClr>
                <a:srgbClr val="FA0E00"/>
              </a:buClr>
              <a:buFont typeface="Wingdings" pitchFamily="2" charset="2"/>
              <a:buChar char="ü"/>
            </a:pPr>
            <a:r>
              <a:rPr lang="de-de" sz="1000" dirty="0">
                <a:solidFill>
                  <a:prstClr val="black"/>
                </a:solidFill>
              </a:rPr>
              <a:t>클라우드 서비스 지원</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전략 트랙 활동</a:t>
            </a:r>
            <a:r>
              <a:rPr lang="de-de" sz="1000" dirty="0">
                <a:latin typeface="AdobeClean-Light"/>
                <a:cs typeface="AdobeClean-Light"/>
              </a:rPr>
              <a:t>은 고객의 Adobe 솔루션에서 가치를 실현할 수 있는 기회를 찾습니다. 여기에는 하나 이상의 Adobe 솔루션에서 가치 실현을 위한 전략, 측정 및 완성도와 관련된 지원 권장 사항이 포함됩니다.</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사용 가능한 전략 활동 유형:</a:t>
            </a:r>
          </a:p>
          <a:p>
            <a:pPr marL="241300" marR="5080" lvl="0" indent="-228600">
              <a:spcBef>
                <a:spcPts val="700"/>
              </a:spcBef>
              <a:buClr>
                <a:srgbClr val="FA0E00"/>
              </a:buClr>
              <a:buFont typeface="Wingdings" pitchFamily="2" charset="2"/>
              <a:buChar char="ü"/>
            </a:pPr>
            <a:r>
              <a:rPr lang="de-de" sz="1000" dirty="0">
                <a:solidFill>
                  <a:prstClr val="black"/>
                </a:solidFill>
              </a:rPr>
              <a:t>완성 로드맵</a:t>
            </a:r>
          </a:p>
          <a:p>
            <a:pPr marL="241300" marR="5080" lvl="0" indent="-228600">
              <a:spcBef>
                <a:spcPts val="400"/>
              </a:spcBef>
              <a:buClr>
                <a:srgbClr val="FA0E00"/>
              </a:buClr>
              <a:buFont typeface="Wingdings" pitchFamily="2" charset="2"/>
              <a:buChar char="ü"/>
            </a:pPr>
            <a:r>
              <a:rPr lang="de-de" sz="1000" dirty="0">
                <a:solidFill>
                  <a:prstClr val="black"/>
                </a:solidFill>
              </a:rPr>
              <a:t>사용 사례 개발/측정</a:t>
            </a:r>
          </a:p>
          <a:p>
            <a:pPr marL="241300" marR="5080" lvl="0" indent="-228600">
              <a:spcBef>
                <a:spcPts val="400"/>
              </a:spcBef>
              <a:buClr>
                <a:srgbClr val="FA0E00"/>
              </a:buClr>
              <a:buFont typeface="Wingdings" pitchFamily="2" charset="2"/>
              <a:buChar char="ü"/>
            </a:pPr>
            <a:r>
              <a:rPr lang="de-de" sz="1000" dirty="0">
                <a:solidFill>
                  <a:prstClr val="black"/>
                </a:solidFill>
              </a:rPr>
              <a:t>보고 및 분석</a:t>
            </a:r>
          </a:p>
          <a:p>
            <a:pPr marL="241300" marR="5080" lvl="0" indent="-228600">
              <a:spcBef>
                <a:spcPts val="400"/>
              </a:spcBef>
              <a:buClr>
                <a:srgbClr val="FA0E00"/>
              </a:buClr>
              <a:buFont typeface="Wingdings" pitchFamily="2" charset="2"/>
              <a:buChar char="ü"/>
            </a:pPr>
            <a:r>
              <a:rPr lang="de-de" sz="1000" dirty="0">
                <a:solidFill>
                  <a:prstClr val="black"/>
                </a:solidFill>
              </a:rPr>
              <a:t>모범 사례 지원</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실행 및 운영</a:t>
            </a:r>
            <a:endParaRPr sz="1600" dirty="0">
              <a:latin typeface="Arial"/>
              <a:cs typeface="Arial"/>
            </a:endParaRPr>
          </a:p>
          <a:p>
            <a:pPr marL="12700">
              <a:lnSpc>
                <a:spcPct val="100000"/>
              </a:lnSpc>
              <a:spcBef>
                <a:spcPts val="1595"/>
              </a:spcBef>
            </a:pPr>
            <a:r>
              <a:rPr lang="de-de" sz="1000" dirty="0">
                <a:solidFill>
                  <a:srgbClr val="1F1F1F"/>
                </a:solidFill>
                <a:latin typeface="Adobe Clean"/>
                <a:cs typeface="Adobe Clean"/>
              </a:rPr>
              <a:t>엘리트 고객은</a:t>
            </a:r>
            <a:r>
              <a:rPr lang="de-de" sz="1200" dirty="0">
                <a:solidFill>
                  <a:srgbClr val="1F1F1F"/>
                </a:solidFill>
                <a:uFill>
                  <a:solidFill>
                    <a:srgbClr val="1F1F1F"/>
                  </a:solidFill>
                </a:uFill>
                <a:latin typeface="Times New Roman"/>
                <a:cs typeface="Times New Roman"/>
              </a:rPr>
              <a:t> </a:t>
            </a:r>
            <a:r>
              <a:rPr lang="de-de" sz="1200" b="1" dirty="0">
                <a:solidFill>
                  <a:srgbClr val="1F1F1F"/>
                </a:solidFill>
                <a:latin typeface="Arial"/>
                <a:cs typeface="Arial"/>
              </a:rPr>
              <a:t> </a:t>
            </a:r>
            <a:r>
              <a:rPr lang="de-de" sz="1000" b="1" dirty="0">
                <a:solidFill>
                  <a:srgbClr val="1F1F1F"/>
                </a:solidFill>
                <a:latin typeface="Arial"/>
                <a:cs typeface="Arial"/>
              </a:rPr>
              <a:t>기술</a:t>
            </a:r>
            <a:endParaRPr sz="1000" dirty="0">
              <a:latin typeface="Arial"/>
              <a:cs typeface="Arial"/>
            </a:endParaRPr>
          </a:p>
          <a:p>
            <a:pPr marL="12700">
              <a:lnSpc>
                <a:spcPct val="100000"/>
              </a:lnSpc>
              <a:spcBef>
                <a:spcPts val="55"/>
              </a:spcBef>
            </a:pPr>
            <a:r>
              <a:rPr lang="de-de" sz="1000" dirty="0">
                <a:solidFill>
                  <a:srgbClr val="1F1F1F"/>
                </a:solidFill>
                <a:latin typeface="Adobe Clean"/>
                <a:cs typeface="Adobe Clean"/>
              </a:rPr>
              <a:t>및/또는 </a:t>
            </a:r>
            <a:r>
              <a:rPr lang="de-de" sz="1000" b="1" dirty="0">
                <a:solidFill>
                  <a:srgbClr val="1F1F1F"/>
                </a:solidFill>
                <a:latin typeface="Arial"/>
                <a:cs typeface="Arial"/>
              </a:rPr>
              <a:t>전략 </a:t>
            </a:r>
            <a:r>
              <a:rPr lang="de-de" sz="1000" dirty="0">
                <a:solidFill>
                  <a:srgbClr val="1F1F1F"/>
                </a:solidFill>
                <a:latin typeface="Adobe Clean"/>
                <a:cs typeface="Adobe Clean"/>
              </a:rPr>
              <a:t>의 두 트랙에서 </a:t>
            </a:r>
            <a:r>
              <a:rPr lang="de-de" sz="1000" b="1" dirty="0">
                <a:solidFill>
                  <a:srgbClr val="1F1F1F"/>
                </a:solidFill>
                <a:latin typeface="Arial"/>
                <a:cs typeface="Arial"/>
              </a:rPr>
              <a:t>연간 4개의 활동</a:t>
            </a:r>
            <a:r>
              <a:rPr lang="de-de" sz="1000" dirty="0">
                <a:solidFill>
                  <a:srgbClr val="1F1F1F"/>
                </a:solidFill>
                <a:latin typeface="AdobeClean-Light"/>
                <a:cs typeface="AdobeClean-Light"/>
              </a:rPr>
              <a:t>을 제공받을 수 있습니다.</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de-de" sz="1400" b="1" spc="-15" dirty="0">
                <a:solidFill>
                  <a:srgbClr val="020302"/>
                </a:solidFill>
                <a:latin typeface="Adobe Clean"/>
                <a:cs typeface="Adobe Clean"/>
              </a:rPr>
              <a:t>클라우드</a:t>
            </a:r>
            <a:r>
              <a:rPr lang="de-de" sz="1400" b="1" spc="-45" dirty="0">
                <a:solidFill>
                  <a:srgbClr val="020302"/>
                </a:solidFill>
                <a:latin typeface="Adobe Clean"/>
                <a:cs typeface="Adobe Clean"/>
              </a:rPr>
              <a:t> </a:t>
            </a:r>
            <a:r>
              <a:rPr lang="de-de" sz="1400" b="1" spc="-15" dirty="0">
                <a:solidFill>
                  <a:srgbClr val="020302"/>
                </a:solidFill>
                <a:latin typeface="Adobe Clean"/>
                <a:cs typeface="Adobe Clean"/>
              </a:rPr>
              <a:t>지원</a:t>
            </a:r>
            <a:r>
              <a:rPr lang="de-de" sz="1400" b="1" spc="-50" dirty="0">
                <a:solidFill>
                  <a:srgbClr val="020302"/>
                </a:solidFill>
                <a:latin typeface="Adobe Clean"/>
                <a:cs typeface="Adobe Clean"/>
              </a:rPr>
              <a:t> </a:t>
            </a:r>
            <a:r>
              <a:rPr lang="de-de" sz="1400" b="1" spc="-15" dirty="0">
                <a:solidFill>
                  <a:srgbClr val="020302"/>
                </a:solidFill>
                <a:latin typeface="Adobe Clean"/>
                <a:cs typeface="Adobe Clean"/>
              </a:rPr>
              <a:t>활동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prstGeom prst="rect">
            <a:avLst/>
          </a:prstGeom>
        </p:spPr>
        <p:txBody>
          <a:bodyPr vert="horz" wrap="square" lIns="0" tIns="10160" rIns="0" bIns="0" rtlCol="0">
            <a:spAutoFit/>
          </a:bodyPr>
          <a:lstStyle/>
          <a:p>
            <a:pPr marL="12700">
              <a:lnSpc>
                <a:spcPct val="100000"/>
              </a:lnSpc>
              <a:spcBef>
                <a:spcPts val="80"/>
              </a:spcBef>
            </a:pPr>
            <a:r>
              <a:rPr lang="de-de" spc="-5" dirty="0"/>
              <a:t>© 2021 Adobe.  All</a:t>
            </a:r>
            <a:r>
              <a:rPr lang="de-de" spc="-15" dirty="0"/>
              <a:t> Rights</a:t>
            </a:r>
            <a:r>
              <a:rPr lang="de-de" spc="-10" dirty="0"/>
              <a:t> </a:t>
            </a:r>
            <a:r>
              <a:rPr lang="de-de" spc="-15" dirty="0"/>
              <a:t>Reserved.</a:t>
            </a:r>
            <a:r>
              <a:rPr lang="de-de" spc="-10" dirty="0"/>
              <a:t> </a:t>
            </a:r>
            <a:r>
              <a:rPr lang="de-de" spc="-5" dirty="0"/>
              <a:t>Adobe</a:t>
            </a:r>
            <a:r>
              <a:rPr lang="de-de" spc="60" dirty="0"/>
              <a:t> </a:t>
            </a:r>
            <a:r>
              <a:rPr lang="de-de" spc="-15" dirty="0"/>
              <a:t>기밀.</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실행 및 운영</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구현</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dirty="0"/>
              <a:t>출시 후</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dirty="0"/>
              <a:t>실행</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dirty="0"/>
              <a:t>정의</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dirty="0"/>
              <a:t>개시</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dirty="0"/>
              <a:t>디자인</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연간 4개 활동</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AEM as a Cloud Service의 사용자 지정 모범 사례 및 핵심 구성 요소의 채택을 촉진합니다.</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최적화할 수 있는 기회가 있는 맞춤형 솔루션 채택 영역을 식별하고 검토하고 권장합니다.</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2209800" cy="461665"/>
          </a:xfrm>
          <a:prstGeom prst="rect">
            <a:avLst/>
          </a:prstGeom>
        </p:spPr>
        <p:txBody>
          <a:bodyPr wrap="square">
            <a:spAutoFit/>
          </a:bodyPr>
          <a:lstStyle/>
          <a:p>
            <a:pPr marL="12700">
              <a:lnSpc>
                <a:spcPct val="100000"/>
              </a:lnSpc>
              <a:spcBef>
                <a:spcPts val="100"/>
              </a:spcBef>
            </a:pPr>
            <a:r>
              <a:rPr lang="de-de" sz="1200" b="1" spc="-15"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a:solidFill>
                  <a:srgbClr val="020302"/>
                </a:solidFill>
                <a:latin typeface="Adobe Clean"/>
                <a:cs typeface="Adobe Clean"/>
              </a:rPr>
              <a:t>as a Cloud Service를 위한</a:t>
            </a:r>
            <a:r>
              <a:rPr lang="de-de" sz="1200" b="1" spc="-50" dirty="0">
                <a:solidFill>
                  <a:srgbClr val="020302"/>
                </a:solidFill>
                <a:latin typeface="Adobe Clean"/>
                <a:cs typeface="Adobe Clean"/>
              </a:rPr>
              <a:t> </a:t>
            </a:r>
            <a:r>
              <a:rPr lang="de-de" sz="1200" b="1" spc="-45" dirty="0">
                <a:solidFill>
                  <a:srgbClr val="020302"/>
                </a:solidFill>
                <a:latin typeface="Adobe Clean"/>
                <a:cs typeface="Adobe Clean"/>
              </a:rPr>
              <a:t> </a:t>
            </a:r>
            <a:r>
              <a:rPr lang="de-de" sz="1200" b="1" spc="-25" dirty="0">
                <a:solidFill>
                  <a:srgbClr val="020302"/>
                </a:solidFill>
                <a:latin typeface="Adobe Clean"/>
                <a:cs typeface="Adobe Clean"/>
              </a:rPr>
              <a:t>사용자 지정</a:t>
            </a:r>
            <a:r>
              <a:rPr lang="de-de" sz="1200" b="1" spc="-45" dirty="0">
                <a:solidFill>
                  <a:srgbClr val="020302"/>
                </a:solidFill>
                <a:latin typeface="Adobe Clean"/>
                <a:cs typeface="Adobe Clean"/>
              </a:rPr>
              <a:t> </a:t>
            </a:r>
            <a:r>
              <a:rPr lang="de-de" sz="1200" b="1" spc="-55" dirty="0">
                <a:solidFill>
                  <a:srgbClr val="020302"/>
                </a:solidFill>
                <a:latin typeface="Adobe Clean"/>
                <a:cs typeface="Adobe Clean"/>
              </a:rPr>
              <a:t> </a:t>
            </a:r>
            <a:r>
              <a:rPr lang="de-de" sz="1200" b="1" spc="-20" dirty="0">
                <a:solidFill>
                  <a:srgbClr val="020302"/>
                </a:solidFill>
                <a:latin typeface="Adobe Clean"/>
                <a:cs typeface="Adobe Clean"/>
              </a:rPr>
              <a:t>모범 사례</a:t>
            </a:r>
            <a:r>
              <a:rPr lang="de-de" sz="1200" b="1" spc="-45" dirty="0">
                <a:solidFill>
                  <a:srgbClr val="020302"/>
                </a:solidFill>
                <a:latin typeface="Adobe Clean"/>
                <a:cs typeface="Adobe Clean"/>
              </a:rPr>
              <a:t>  </a:t>
            </a:r>
            <a:r>
              <a:rPr lang="de-de" sz="1200" b="1" spc="-50" dirty="0">
                <a:solidFill>
                  <a:srgbClr val="020302"/>
                </a:solidFill>
                <a:latin typeface="Adobe Clean"/>
                <a:cs typeface="Adobe Clean"/>
              </a:rPr>
              <a:t> </a:t>
            </a:r>
            <a:endParaRPr lang="en-US" sz="1200" dirty="0">
              <a:latin typeface="Adobe Clean"/>
              <a:cs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895612"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Service를 위한 부가 가치 서비스</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de-de" sz="1200" b="1" spc="-20"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a:solidFill>
                  <a:srgbClr val="020302"/>
                </a:solidFill>
                <a:latin typeface="Adobe Clean"/>
                <a:cs typeface="Adobe Clean"/>
              </a:rPr>
              <a:t>as a Cloud Service를 위한</a:t>
            </a:r>
            <a:r>
              <a:rPr lang="de-de" sz="1200" b="1" spc="-45" dirty="0">
                <a:solidFill>
                  <a:srgbClr val="020302"/>
                </a:solidFill>
                <a:latin typeface="Adobe Clean"/>
                <a:cs typeface="Adobe Clean"/>
              </a:rPr>
              <a:t> </a:t>
            </a:r>
            <a:r>
              <a:rPr lang="de-de" sz="1200" b="1" spc="-15" dirty="0">
                <a:solidFill>
                  <a:srgbClr val="020302"/>
                </a:solidFill>
                <a:latin typeface="Adobe Clean"/>
                <a:cs typeface="Adobe Clean"/>
              </a:rPr>
              <a:t>거버넌스</a:t>
            </a:r>
            <a:r>
              <a:rPr lang="de-de" sz="1200" b="1" spc="-50" dirty="0">
                <a:solidFill>
                  <a:srgbClr val="020302"/>
                </a:solidFill>
                <a:latin typeface="Adobe Clean"/>
                <a:cs typeface="Adobe Clean"/>
              </a:rPr>
              <a:t> </a:t>
            </a:r>
            <a:endParaRPr lang="en-US" sz="1200" dirty="0">
              <a:latin typeface="Adobe Clean"/>
              <a:cs typeface="Adobe Clean"/>
            </a:endParaRPr>
          </a:p>
        </p:txBody>
      </p:sp>
      <p:graphicFrame>
        <p:nvGraphicFramePr>
          <p:cNvPr id="2" name="Table 1">
            <a:extLst>
              <a:ext uri="{FF2B5EF4-FFF2-40B4-BE49-F238E27FC236}">
                <a16:creationId xmlns:a16="http://schemas.microsoft.com/office/drawing/2014/main" id="{CED3F2A6-B5D8-A54C-9E6C-1FE4D54768E0}"/>
              </a:ext>
            </a:extLst>
          </p:cNvPr>
          <p:cNvGraphicFramePr>
            <a:graphicFrameLocks noGrp="1"/>
          </p:cNvGraphicFramePr>
          <p:nvPr>
            <p:extLst>
              <p:ext uri="{D42A27DB-BD31-4B8C-83A1-F6EECF244321}">
                <p14:modId xmlns:p14="http://schemas.microsoft.com/office/powerpoint/2010/main" val="3115527674"/>
              </p:ext>
            </p:extLst>
          </p:nvPr>
        </p:nvGraphicFramePr>
        <p:xfrm>
          <a:off x="1524000" y="8153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7" name="Table 56">
            <a:extLst>
              <a:ext uri="{FF2B5EF4-FFF2-40B4-BE49-F238E27FC236}">
                <a16:creationId xmlns:a16="http://schemas.microsoft.com/office/drawing/2014/main" id="{5FC81947-5734-1847-9B58-C7D00D9B2111}"/>
              </a:ext>
            </a:extLst>
          </p:cNvPr>
          <p:cNvGraphicFramePr>
            <a:graphicFrameLocks noGrp="1"/>
          </p:cNvGraphicFramePr>
          <p:nvPr>
            <p:extLst>
              <p:ext uri="{D42A27DB-BD31-4B8C-83A1-F6EECF244321}">
                <p14:modId xmlns:p14="http://schemas.microsoft.com/office/powerpoint/2010/main" val="3013111724"/>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5C3EF744-0ECF-0840-BB8C-30D33F82AD23}"/>
              </a:ext>
            </a:extLst>
          </p:cNvPr>
          <p:cNvGraphicFramePr>
            <a:graphicFrameLocks noGrp="1"/>
          </p:cNvGraphicFramePr>
          <p:nvPr>
            <p:extLst>
              <p:ext uri="{D42A27DB-BD31-4B8C-83A1-F6EECF244321}">
                <p14:modId xmlns:p14="http://schemas.microsoft.com/office/powerpoint/2010/main" val="3482834869"/>
              </p:ext>
            </p:extLst>
          </p:nvPr>
        </p:nvGraphicFramePr>
        <p:xfrm>
          <a:off x="2514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50430D1B-F3F6-AA46-8703-3A9C68EB58F0}"/>
              </a:ext>
            </a:extLst>
          </p:cNvPr>
          <p:cNvGraphicFramePr>
            <a:graphicFrameLocks noGrp="1"/>
          </p:cNvGraphicFramePr>
          <p:nvPr>
            <p:extLst>
              <p:ext uri="{D42A27DB-BD31-4B8C-83A1-F6EECF244321}">
                <p14:modId xmlns:p14="http://schemas.microsoft.com/office/powerpoint/2010/main" val="1518929836"/>
              </p:ext>
            </p:extLst>
          </p:nvPr>
        </p:nvGraphicFramePr>
        <p:xfrm>
          <a:off x="2819400" y="8382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BC821DB5-15FE-F747-ACA8-DA12BC5726D9}"/>
              </a:ext>
            </a:extLst>
          </p:cNvPr>
          <p:cNvGraphicFramePr>
            <a:graphicFrameLocks noGrp="1"/>
          </p:cNvGraphicFramePr>
          <p:nvPr>
            <p:extLst>
              <p:ext uri="{D42A27DB-BD31-4B8C-83A1-F6EECF244321}">
                <p14:modId xmlns:p14="http://schemas.microsoft.com/office/powerpoint/2010/main" val="2544329521"/>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DAB123D1-F3CE-6740-A875-8F89D28FD36B}"/>
              </a:ext>
            </a:extLst>
          </p:cNvPr>
          <p:cNvGraphicFramePr>
            <a:graphicFrameLocks noGrp="1"/>
          </p:cNvGraphicFramePr>
          <p:nvPr>
            <p:extLst>
              <p:ext uri="{D42A27DB-BD31-4B8C-83A1-F6EECF244321}">
                <p14:modId xmlns:p14="http://schemas.microsoft.com/office/powerpoint/2010/main" val="3235221357"/>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008AB672-85A3-BA4C-84B5-23804D5F4380}"/>
              </a:ext>
            </a:extLst>
          </p:cNvPr>
          <p:cNvGraphicFramePr>
            <a:graphicFrameLocks noGrp="1"/>
          </p:cNvGraphicFramePr>
          <p:nvPr>
            <p:extLst>
              <p:ext uri="{D42A27DB-BD31-4B8C-83A1-F6EECF244321}">
                <p14:modId xmlns:p14="http://schemas.microsoft.com/office/powerpoint/2010/main" val="1948434926"/>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6870FE33-279D-CC49-BD44-B255BAC35152}"/>
              </a:ext>
            </a:extLst>
          </p:cNvPr>
          <p:cNvGraphicFramePr>
            <a:graphicFrameLocks noGrp="1"/>
          </p:cNvGraphicFramePr>
          <p:nvPr>
            <p:extLst>
              <p:ext uri="{D42A27DB-BD31-4B8C-83A1-F6EECF244321}">
                <p14:modId xmlns:p14="http://schemas.microsoft.com/office/powerpoint/2010/main" val="2416758960"/>
              </p:ext>
            </p:extLst>
          </p:nvPr>
        </p:nvGraphicFramePr>
        <p:xfrm>
          <a:off x="609600" y="7239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 </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 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리소스</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dirty="0">
                <a:solidFill>
                  <a:srgbClr val="777879"/>
                </a:solidFill>
                <a:latin typeface="AdobeClean-LightIt"/>
                <a:cs typeface="AdobeClean-LightIt"/>
              </a:rPr>
              <a:t>Adobe</a:t>
            </a:r>
            <a:r>
              <a:rPr lang="de-de" sz="1100" i="1" spc="-50" dirty="0">
                <a:solidFill>
                  <a:srgbClr val="777879"/>
                </a:solidFill>
                <a:latin typeface="AdobeClean-LightIt"/>
                <a:cs typeface="AdobeClean-LightIt"/>
              </a:rPr>
              <a:t> </a:t>
            </a:r>
            <a:r>
              <a:rPr lang="de-de" sz="1100" i="1" spc="-15" dirty="0">
                <a:solidFill>
                  <a:srgbClr val="777879"/>
                </a:solidFill>
                <a:latin typeface="AdobeClean-LightIt"/>
                <a:cs typeface="AdobeClean-LightIt"/>
              </a:rPr>
              <a:t>지원</a:t>
            </a:r>
            <a:r>
              <a:rPr lang="de-de" sz="1100" i="1" spc="-40" dirty="0">
                <a:solidFill>
                  <a:srgbClr val="777879"/>
                </a:solidFill>
                <a:latin typeface="AdobeClean-LightIt"/>
                <a:cs typeface="AdobeClean-LightIt"/>
              </a:rPr>
              <a:t> </a:t>
            </a:r>
            <a:r>
              <a:rPr lang="de-de" sz="1100" i="1" spc="-15" dirty="0">
                <a:solidFill>
                  <a:srgbClr val="777879"/>
                </a:solidFill>
                <a:latin typeface="AdobeClean-LightIt"/>
                <a:cs typeface="AdobeClean-LightIt"/>
              </a:rPr>
              <a:t>서비스</a:t>
            </a:r>
            <a:r>
              <a:rPr lang="de-de" sz="1100" i="1" spc="-45" dirty="0">
                <a:solidFill>
                  <a:srgbClr val="777879"/>
                </a:solidFill>
                <a:latin typeface="AdobeClean-LightIt"/>
                <a:cs typeface="AdobeClean-LightIt"/>
              </a:rPr>
              <a:t> </a:t>
            </a:r>
            <a:r>
              <a:rPr lang="de-de" sz="1100" i="1" spc="-15" dirty="0">
                <a:solidFill>
                  <a:srgbClr val="777879"/>
                </a:solidFill>
                <a:latin typeface="AdobeClean-LightIt"/>
                <a:cs typeface="AdobeClean-LightIt"/>
              </a:rPr>
              <a:t>제공</a:t>
            </a:r>
            <a:r>
              <a:rPr lang="de-de" sz="1100" i="1" spc="-45" dirty="0">
                <a:solidFill>
                  <a:srgbClr val="777879"/>
                </a:solidFill>
                <a:latin typeface="AdobeClean-LightIt"/>
                <a:cs typeface="AdobeClean-LightIt"/>
              </a:rPr>
              <a:t> </a:t>
            </a:r>
            <a:r>
              <a:rPr lang="de-de" sz="1100" i="1" spc="-15" dirty="0">
                <a:solidFill>
                  <a:srgbClr val="777879"/>
                </a:solidFill>
                <a:latin typeface="AdobeClean-LightIt"/>
                <a:cs typeface="AdobeClean-LightIt"/>
              </a:rPr>
              <a:t>사항</a:t>
            </a:r>
            <a:r>
              <a:rPr lang="de-de" sz="1100" i="1" spc="-60" dirty="0">
                <a:solidFill>
                  <a:srgbClr val="777879"/>
                </a:solidFill>
                <a:latin typeface="AdobeClean-LightIt"/>
                <a:cs typeface="AdobeClean-LightIt"/>
              </a:rPr>
              <a:t> </a:t>
            </a:r>
            <a:r>
              <a:rPr lang="de-de" sz="1100" i="1" spc="-15" dirty="0">
                <a:solidFill>
                  <a:srgbClr val="777879"/>
                </a:solidFill>
                <a:latin typeface="AdobeClean-LightIt"/>
                <a:cs typeface="AdobeClean-LightIt"/>
              </a:rPr>
              <a:t>및 </a:t>
            </a:r>
            <a:r>
              <a:rPr lang="de-de" sz="1100" i="1" spc="-75" dirty="0">
                <a:solidFill>
                  <a:srgbClr val="777879"/>
                </a:solidFill>
                <a:latin typeface="AdobeClean-LightIt"/>
                <a:cs typeface="AdobeClean-LightIt"/>
              </a:rPr>
              <a:t>적합한</a:t>
            </a:r>
            <a:r>
              <a:rPr lang="de-de" sz="1100" i="1" spc="-15" dirty="0">
                <a:solidFill>
                  <a:srgbClr val="777879"/>
                </a:solidFill>
                <a:latin typeface="AdobeClean-LightIt"/>
                <a:cs typeface="AdobeClean-LightIt"/>
              </a:rPr>
              <a:t> </a:t>
            </a:r>
            <a:r>
              <a:rPr lang="de-de" sz="1100" i="1" spc="-50" dirty="0">
                <a:solidFill>
                  <a:srgbClr val="777879"/>
                </a:solidFill>
                <a:latin typeface="AdobeClean-LightIt"/>
                <a:cs typeface="AdobeClean-LightIt"/>
              </a:rPr>
              <a:t>지원</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수준에</a:t>
            </a:r>
            <a:r>
              <a:rPr lang="de-de" sz="1100" i="1" spc="-15" dirty="0">
                <a:solidFill>
                  <a:srgbClr val="777879"/>
                </a:solidFill>
                <a:latin typeface="AdobeClean-LightIt"/>
                <a:cs typeface="AdobeClean-LightIt"/>
              </a:rPr>
              <a:t> </a:t>
            </a:r>
            <a:r>
              <a:rPr lang="de-de" sz="1100" i="1" spc="-95" dirty="0">
                <a:solidFill>
                  <a:srgbClr val="777879"/>
                </a:solidFill>
                <a:latin typeface="AdobeClean-LightIt"/>
                <a:cs typeface="AdobeClean-LightIt"/>
              </a:rPr>
              <a:t>대해</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자세히</a:t>
            </a:r>
            <a:r>
              <a:rPr lang="de-de" sz="1100" i="1" spc="-15" dirty="0">
                <a:solidFill>
                  <a:srgbClr val="777879"/>
                </a:solidFill>
                <a:latin typeface="AdobeClean-LightIt"/>
                <a:cs typeface="AdobeClean-LightIt"/>
              </a:rPr>
              <a:t> </a:t>
            </a:r>
            <a:r>
              <a:rPr lang="de-de" sz="1100" i="1" spc="-85" dirty="0">
                <a:solidFill>
                  <a:srgbClr val="777879"/>
                </a:solidFill>
                <a:latin typeface="AdobeClean-LightIt"/>
                <a:cs typeface="AdobeClean-LightIt"/>
              </a:rPr>
              <a:t>알아보려면</a:t>
            </a:r>
            <a:r>
              <a:rPr lang="de-de" sz="1100" i="1" spc="-15" dirty="0">
                <a:solidFill>
                  <a:srgbClr val="777879"/>
                </a:solidFill>
                <a:latin typeface="AdobeClean-LightIt"/>
                <a:cs typeface="AdobeClean-LightIt"/>
              </a:rPr>
              <a:t> </a:t>
            </a:r>
            <a:r>
              <a:rPr lang="de-de" sz="1100" i="1" spc="-65" dirty="0">
                <a:solidFill>
                  <a:srgbClr val="777879"/>
                </a:solidFill>
                <a:latin typeface="AdobeClean-LightIt"/>
                <a:cs typeface="AdobeClean-LightIt"/>
              </a:rPr>
              <a:t>지정</a:t>
            </a:r>
            <a:r>
              <a:rPr lang="de-de" sz="1100" i="1" spc="-15" dirty="0">
                <a:solidFill>
                  <a:srgbClr val="777879"/>
                </a:solidFill>
                <a:latin typeface="AdobeClean-LightIt"/>
                <a:cs typeface="AdobeClean-LightIt"/>
              </a:rPr>
              <a:t> </a:t>
            </a:r>
            <a:r>
              <a:rPr lang="de-de" sz="1100" i="1" spc="-85" dirty="0">
                <a:solidFill>
                  <a:srgbClr val="777879"/>
                </a:solidFill>
                <a:latin typeface="AdobeClean-LightIt"/>
                <a:cs typeface="AdobeClean-LightIt"/>
              </a:rPr>
              <a:t>계정</a:t>
            </a:r>
            <a:r>
              <a:rPr lang="de-de" sz="1100" i="1" spc="-15" dirty="0">
                <a:solidFill>
                  <a:srgbClr val="777879"/>
                </a:solidFill>
                <a:latin typeface="AdobeClean-LightIt"/>
                <a:cs typeface="AdobeClean-LightIt"/>
              </a:rPr>
              <a:t> </a:t>
            </a:r>
            <a:r>
              <a:rPr lang="de-de" sz="1100" i="1" spc="-70" dirty="0">
                <a:solidFill>
                  <a:srgbClr val="777879"/>
                </a:solidFill>
                <a:latin typeface="AdobeClean-LightIt"/>
                <a:cs typeface="AdobeClean-LightIt"/>
              </a:rPr>
              <a:t>관리자(NAM)</a:t>
            </a:r>
            <a:r>
              <a:rPr lang="de-de" sz="1100" i="1" spc="-15" dirty="0">
                <a:solidFill>
                  <a:srgbClr val="777879"/>
                </a:solidFill>
                <a:latin typeface="AdobeClean-LightIt"/>
                <a:cs typeface="AdobeClean-LightIt"/>
              </a:rPr>
              <a:t> </a:t>
            </a:r>
            <a:r>
              <a:rPr lang="de-de" sz="1100" i="1" spc="-55" dirty="0">
                <a:solidFill>
                  <a:srgbClr val="777879"/>
                </a:solidFill>
                <a:latin typeface="AdobeClean-LightIt"/>
                <a:cs typeface="AdobeClean-LightIt"/>
              </a:rPr>
              <a:t>또는</a:t>
            </a:r>
            <a:r>
              <a:rPr lang="de-de" sz="1100" i="1" spc="-25" dirty="0">
                <a:solidFill>
                  <a:srgbClr val="777879"/>
                </a:solidFill>
                <a:latin typeface="AdobeClean-LightIt"/>
                <a:cs typeface="AdobeClean-LightIt"/>
              </a:rPr>
              <a:t> </a:t>
            </a:r>
            <a:r>
              <a:rPr lang="de-de" sz="1100" i="1" spc="-120" dirty="0">
                <a:solidFill>
                  <a:srgbClr val="777879"/>
                </a:solidFill>
                <a:latin typeface="AdobeClean-LightIt"/>
                <a:cs typeface="AdobeClean-LightIt"/>
              </a:rPr>
              <a:t>고객</a:t>
            </a:r>
            <a:r>
              <a:rPr lang="de-de" sz="1100" i="1" spc="-20" dirty="0">
                <a:solidFill>
                  <a:srgbClr val="777879"/>
                </a:solidFill>
                <a:latin typeface="AdobeClean-LightIt"/>
                <a:cs typeface="AdobeClean-LightIt"/>
              </a:rPr>
              <a:t> </a:t>
            </a:r>
            <a:r>
              <a:rPr lang="de-de" sz="1100" i="1" spc="-15" dirty="0">
                <a:solidFill>
                  <a:srgbClr val="777879"/>
                </a:solidFill>
                <a:latin typeface="AdobeClean-LightIt"/>
                <a:cs typeface="AdobeClean-LightIt"/>
              </a:rPr>
              <a:t>성공</a:t>
            </a:r>
            <a:r>
              <a:rPr lang="de-de" sz="1100" i="1" spc="-10" dirty="0">
                <a:solidFill>
                  <a:srgbClr val="777879"/>
                </a:solidFill>
                <a:latin typeface="AdobeClean-LightIt"/>
                <a:cs typeface="AdobeClean-LightIt"/>
              </a:rPr>
              <a:t> </a:t>
            </a:r>
            <a:r>
              <a:rPr lang="de-de" sz="1100" i="1" spc="-15" dirty="0">
                <a:solidFill>
                  <a:srgbClr val="777879"/>
                </a:solidFill>
                <a:latin typeface="AdobeClean-LightIt"/>
                <a:cs typeface="AdobeClean-LightIt"/>
              </a:rPr>
              <a:t>관리자(CSM)에게</a:t>
            </a:r>
            <a:r>
              <a:rPr lang="de-de" sz="1100" i="1" spc="-20" dirty="0">
                <a:solidFill>
                  <a:srgbClr val="777879"/>
                </a:solidFill>
                <a:latin typeface="AdobeClean-LightIt"/>
                <a:cs typeface="AdobeClean-LightIt"/>
              </a:rPr>
              <a:t> </a:t>
            </a:r>
            <a:r>
              <a:rPr lang="de-de" sz="1100" i="1" spc="-180" dirty="0">
                <a:solidFill>
                  <a:srgbClr val="777879"/>
                </a:solidFill>
                <a:latin typeface="AdobeClean-LightIt"/>
                <a:cs typeface="AdobeClean-LightIt"/>
              </a:rPr>
              <a:t>문의하십시오.</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 All Rights Reserved. 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기밀.</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31420723"/>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일본 </a:t>
                      </a:r>
                      <a:r>
                        <a:rPr lang="de-de"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latin typeface="Adobe Clean" panose="020B0503020404020204" pitchFamily="34" charset="0"/>
                        </a:rPr>
                        <a:t>언어 지원은 영어와 일본어로만 제공됩니다.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dirty="0">
                          <a:solidFill>
                            <a:schemeClr val="tx1"/>
                          </a:solidFill>
                          <a:latin typeface="Adobe Clean" panose="020B0503020404020204" pitchFamily="34" charset="0"/>
                        </a:rPr>
                        <a:t>1</a:t>
                      </a:r>
                      <a:r>
                        <a:rPr lang="ko-KR" altLang="en-US" sz="1100" i="0" baseline="30000" dirty="0">
                          <a:solidFill>
                            <a:schemeClr val="tx1"/>
                          </a:solidFill>
                          <a:latin typeface="Adobe Clean" panose="020B0503020404020204" pitchFamily="34" charset="0"/>
                        </a:rPr>
                        <a:t>일본에서 </a:t>
                      </a:r>
                      <a:r>
                        <a:rPr lang="en-US" altLang="ko-KR" sz="1100" i="0" baseline="30000" dirty="0">
                          <a:solidFill>
                            <a:schemeClr val="tx1"/>
                          </a:solidFill>
                          <a:latin typeface="Adobe Clean" panose="020B0503020404020204" pitchFamily="34" charset="0"/>
                        </a:rPr>
                        <a:t>P2, P3, P4 </a:t>
                      </a:r>
                      <a:r>
                        <a:rPr lang="ko-KR" altLang="en-US" sz="1100" i="0" baseline="30000" dirty="0">
                          <a:solidFill>
                            <a:schemeClr val="tx1"/>
                          </a:solidFill>
                          <a:latin typeface="Adobe Clean" panose="020B0503020404020204" pitchFamily="34" charset="0"/>
                        </a:rPr>
                        <a:t>사례는 업무 시간으로만 제한됩니다</a:t>
                      </a:r>
                      <a:r>
                        <a:rPr lang="en-US" altLang="ko-KR" sz="1100" i="0" baseline="30000" dirty="0">
                          <a:solidFill>
                            <a:schemeClr val="tx1"/>
                          </a:solidFill>
                          <a:latin typeface="Adobe Clean" panose="020B0503020404020204" pitchFamily="34" charset="0"/>
                        </a:rPr>
                        <a:t>.</a:t>
                      </a:r>
                      <a:r>
                        <a:rPr lang="de-de" sz="1100" dirty="0">
                          <a:solidFill>
                            <a:schemeClr val="tx1"/>
                          </a:solidFill>
                          <a:latin typeface="Adobe Clean" panose="020B0503020404020204" pitchFamily="34" charset="0"/>
                        </a:rPr>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탁월한</a:t>
            </a:r>
            <a:r>
              <a:rPr lang="de-de" sz="1200" b="1" dirty="0">
                <a:solidFill>
                  <a:srgbClr val="FFFFFF"/>
                </a:solidFill>
                <a:latin typeface="Adobe Clean"/>
                <a:cs typeface="Adobe Clean"/>
              </a:rPr>
              <a:t> </a:t>
            </a:r>
            <a:r>
              <a:rPr lang="de-de" sz="1200" b="1" spc="-25" dirty="0">
                <a:solidFill>
                  <a:srgbClr val="FFFFFF"/>
                </a:solidFill>
                <a:latin typeface="Adobe Clean"/>
                <a:cs typeface="Adobe Clean"/>
              </a:rPr>
              <a:t>전문성</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신속한 지원</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dirty="0">
                <a:solidFill>
                  <a:srgbClr val="FFFFFF"/>
                </a:solidFill>
                <a:latin typeface="Adobe Clean"/>
                <a:cs typeface="Adobe Clean"/>
              </a:rPr>
              <a:t>전략적</a:t>
            </a:r>
            <a:r>
              <a:rPr lang="de-de" sz="1200" b="1" dirty="0">
                <a:solidFill>
                  <a:srgbClr val="FFFFFF"/>
                </a:solidFill>
                <a:latin typeface="Adobe Clean"/>
                <a:cs typeface="Adobe Clean"/>
              </a:rPr>
              <a:t> </a:t>
            </a:r>
            <a:r>
              <a:rPr lang="de-de" sz="1200" b="1" spc="-45" dirty="0">
                <a:solidFill>
                  <a:srgbClr val="FFFFFF"/>
                </a:solidFill>
                <a:latin typeface="Adobe Clean"/>
                <a:cs typeface="Adobe Clean"/>
              </a:rPr>
              <a:t>조언</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교육</a:t>
                      </a:r>
                      <a:r>
                        <a:rPr lang="de-de"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생산 문제 및 시스템 중단</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0"/>
                        </a:rPr>
                        <a:t>약관</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2445</TotalTime>
  <Words>1646</Words>
  <Application>Microsoft Office PowerPoint</Application>
  <PresentationFormat>Custom</PresentationFormat>
  <Paragraphs>206</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지원 플랜</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Nowicka, Karolina</cp:lastModifiedBy>
  <cp:revision>35</cp:revision>
  <dcterms:created xsi:type="dcterms:W3CDTF">2021-08-02T18:14:51Z</dcterms:created>
  <dcterms:modified xsi:type="dcterms:W3CDTF">2022-02-03T13:58:24Z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