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62"/>
  </p:normalViewPr>
  <p:slideViewPr>
    <p:cSldViewPr>
      <p:cViewPr>
        <p:scale>
          <a:sx n="150" d="100"/>
          <a:sy n="150" d="100"/>
        </p:scale>
        <p:origin x="1212" y="-7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kr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kr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kr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de-de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서비스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수준 </a:t>
            </a:r>
            <a:r>
              <a:rPr lang="de-de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목표: </a:t>
            </a:r>
            <a:r>
              <a:rPr lang="de-de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초기</a:t>
            </a:r>
            <a:r>
              <a:rPr lang="de-de" sz="1400" b="1" u="heavy" spc="-14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 </a:t>
            </a:r>
            <a:r>
              <a:rPr lang="de-de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대응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ko-KR" altLang="en-US" sz="1200" b="1" dirty="0">
                <a:solidFill>
                  <a:schemeClr val="bg1"/>
                </a:solidFill>
              </a:rPr>
              <a:t>표준</a:t>
            </a:r>
            <a:r>
              <a:rPr lang="de-de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비즈니스 | 엔터프라이즈 | 엘리트</a:t>
            </a:r>
            <a:br>
              <a:rPr dirty="0"/>
            </a:b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Adobe는 Experience Cloud 라이선스 구독의 일부로 포함된 비즈니스를 지원하는 데 도움이 되는 포괄적인 기술 리소스를 제공합니다. 온라인 지원에는 Adobe Experience League를 통한 개인 맞춤형 학습 경로 및 모니터링되는 커뮤니티 포럼 액세스가 포함됩니다. </a:t>
            </a:r>
            <a:r>
              <a:rPr lang="de-de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http://www.adobe.com/kr/</a:t>
            </a:r>
            <a:r>
              <a:rPr lang="de-de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에 게시된 상세하고 심층적인 기술 제품 문서 및 최신 릴리스 정보를 활용할 수 있습니다. 또한 온라인 패키지에는 전화를 통해 중요한 P1 제품 문제에 대한 기술 지원 팀의 서비스를 이용할 수 있는 혜택이 포함되어 있어 가장 중요한 시기에 비즈니스를 보호하며 우선 순위가 낮은 지원 요청을 기록하는 기능을 지원 웹 포털을 통해 제공합니다.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4184"/>
              </p:ext>
            </p:extLst>
          </p:nvPr>
        </p:nvGraphicFramePr>
        <p:xfrm>
          <a:off x="0" y="1938946"/>
          <a:ext cx="7705343" cy="53005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ko-KR" altLang="en-US" sz="9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표준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-2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지원</a:t>
                      </a:r>
                      <a:endParaRPr sz="90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엘리트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de-de" sz="800" i="1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유료 지원 수준($)</a:t>
                      </a: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할당된 전문가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계정 지원 리드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 지원 엔지니어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기술 계정 관리자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지원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온라인 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de-de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24x7x365 P1 문제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지정된 지원 담당자(제품당)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실시간 전화 지원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에스컬레이션 관리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연간 서비스 리뷰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연간 전문가 세션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사례 검토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spc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lang="en-US"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이벤트 관리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환경 검토, 유지 관리 및 모니터링,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릴리스, 마이그레이션, 업그레이드 및 제품 로드맵 검토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클라우드 지원 활동 –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현장 서비스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출시 자문 서비스 – 새로운 솔루션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의 첫 해</a:t>
                      </a:r>
                      <a:r>
                        <a:rPr lang="de-de" sz="900" spc="0" dirty="0">
                          <a:latin typeface="AdobeClean-Light"/>
                          <a:cs typeface="AdobeClean-Light"/>
                        </a:rPr>
                        <a:t>현장 서비스 활동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  <a:endParaRPr sz="900" spc="0" dirty="0">
                        <a:latin typeface="Wingdings"/>
                        <a:cs typeface="Wingdings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693799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1821570"/>
              </p:ext>
            </p:extLst>
          </p:nvPr>
        </p:nvGraphicFramePr>
        <p:xfrm>
          <a:off x="33527" y="7483227"/>
          <a:ext cx="7705343" cy="217278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ko-KR" altLang="en-US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표준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비즈니스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엔터프라이즈 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de-de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엘리트 지원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생산 비즈니스 기능이 다운되었거나 심각한 데이터 손실 또는 서비스 저하가 발생했으며 기능 및 사용성을 복원하기 위해 즉각적인 주의가 필요합니다. 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325120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30분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고객의 비즈니스 기능에 심각한 서비스 저하 또는 잠재적인 데이터 손실이 있거나 주요 기능이 영향을 받습니다. 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      4시간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     2시간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15900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e-de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고객의 비즈니스 기능에 약간의 서비스 저하가 있지만 비즈니스 기능을 정상적으로 계속할 수 있게 하는 솔루션/해결 방법이 있습니다. 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18415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          6시간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8542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시간 / 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184785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 </a:t>
                      </a: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시간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44463" marR="32639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1시간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de-de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우선 순위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현재 제품 기능에 관한 일반적인 질문 또는 개선 요청입니다. 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20320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7000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b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0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de-de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업무일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/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</a:t>
                      </a:r>
                      <a:r>
                        <a:rPr lang="de-de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1일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de-de" sz="2300" spc="-229" dirty="0">
                <a:latin typeface="Adobe Clean" panose="020B0503020404020204" pitchFamily="34" charset="0"/>
              </a:rPr>
              <a:t>Adobe   </a:t>
            </a:r>
            <a:r>
              <a:rPr lang="ko-KR" altLang="en-US" sz="2300" spc="-229" dirty="0">
                <a:latin typeface="Adobe Clean" panose="020B0503020404020204" pitchFamily="34" charset="0"/>
              </a:rPr>
              <a:t>지원 플랜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고객 지원에서는</a:t>
            </a:r>
            <a:r>
              <a:rPr lang="de-de" sz="1000" spc="-9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문서화를 위한</a:t>
            </a:r>
            <a:r>
              <a:rPr lang="de-de" sz="1000" spc="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온라인</a:t>
            </a:r>
            <a:r>
              <a:rPr lang="de-de" sz="1000" spc="-1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리소스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,</a:t>
            </a:r>
            <a:r>
              <a:rPr lang="de-de" sz="1000" spc="-3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 모범 사례를 위한</a:t>
            </a:r>
            <a:r>
              <a:rPr lang="de-de" sz="1000" spc="-3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 다른 전문가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고객과의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소통,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문제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해결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팁 및 요령에 대한 웨비나 시리즈(오피스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아워)에 대한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액세스를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제공합니다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. 질문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및</a:t>
            </a:r>
            <a:r>
              <a:rPr lang="de-de" sz="1000" spc="-14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사례</a:t>
            </a:r>
            <a:r>
              <a:rPr lang="de-de" sz="1000" dirty="0">
                <a:latin typeface="AdobeClean-Light"/>
                <a:cs typeface="AdobeClean-Light"/>
              </a:rPr>
              <a:t> </a:t>
            </a:r>
            <a:r>
              <a:rPr lang="de-de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제출에</a:t>
            </a:r>
            <a:r>
              <a:rPr lang="de-de" sz="1000" spc="-6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위한</a:t>
            </a:r>
            <a:r>
              <a:rPr lang="de-de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다양한</a:t>
            </a:r>
            <a:r>
              <a:rPr lang="de-de" sz="1000" spc="-114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채널도</a:t>
            </a:r>
            <a:r>
              <a:rPr lang="de-de" sz="10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제공됩니다.</a:t>
            </a:r>
            <a:r>
              <a:rPr lang="de-de" sz="1000" spc="-3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endParaRPr sz="1000" dirty="0">
              <a:latin typeface="AdobeClean-Light"/>
              <a:cs typeface="AdobeClean-Light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답변을 </a:t>
            </a: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얻고 </a:t>
            </a:r>
            <a:r>
              <a:rPr lang="de-de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사례 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제출 </a:t>
            </a:r>
            <a:r>
              <a:rPr lang="de-de" sz="900" spc="-5" dirty="0">
                <a:solidFill>
                  <a:srgbClr val="020302"/>
                </a:solidFill>
                <a:latin typeface="AdobeClean-Light"/>
                <a:cs typeface="AdobeClean-Light"/>
              </a:rPr>
              <a:t>관련 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도움을</a:t>
            </a:r>
            <a:r>
              <a:rPr lang="de-de" sz="900" spc="3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받을 수</a:t>
            </a:r>
            <a:r>
              <a:rPr lang="de-de" sz="900" spc="-45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dirty="0">
                <a:solidFill>
                  <a:srgbClr val="020302"/>
                </a:solidFill>
                <a:latin typeface="AdobeClean-Light"/>
                <a:cs typeface="AdobeClean-Light"/>
              </a:rPr>
              <a:t>있는 </a:t>
            </a:r>
            <a:r>
              <a:rPr lang="de-de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채팅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spc="85" dirty="0">
                <a:solidFill>
                  <a:srgbClr val="020302"/>
                </a:solidFill>
                <a:latin typeface="AdobeClean-Light"/>
                <a:cs typeface="AdobeClean-Light"/>
              </a:rPr>
              <a:t>세션을</a:t>
            </a:r>
            <a:r>
              <a:rPr lang="de-de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 </a:t>
            </a:r>
            <a:r>
              <a:rPr lang="de-de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시작합니다.</a:t>
            </a:r>
            <a:endParaRPr lang="en-US" sz="900" spc="-2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de-de" sz="9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*모든 </a:t>
            </a:r>
            <a:r>
              <a:rPr lang="de-de" sz="900" i="1" spc="-20" dirty="0">
                <a:solidFill>
                  <a:srgbClr val="7A7A7A"/>
                </a:solidFill>
                <a:latin typeface="AdobeClean-LightIt"/>
                <a:cs typeface="AdobeClean-LightIt"/>
              </a:rPr>
              <a:t>제품에 라이브 채팅이 지원되는 것은 아닙니다.  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95090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ko-KR" altLang="en-US" sz="1400" b="1" spc="-10">
                <a:solidFill>
                  <a:srgbClr val="020302"/>
                </a:solidFill>
                <a:latin typeface="Adobe Clean"/>
                <a:cs typeface="Adobe Clean"/>
              </a:rPr>
              <a:t>표준 지원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커뮤니티 포럼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온라인 포럼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기술 솔루션, 제품 문서, FAQ 등 증가하는 데이터베이스에 대한 지속적인 온라인 액세스. Adobe 커뮤니티에서 실무자 및 다른 고객과 소통하여 모범 사례 및 진행 중 얻은 개선 사항을 공유합니다.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셀프 가이드 여정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업체는 Experience League로 만들어집니다. 고객은 개인 맞춤형 학습을 통해 고객 경험 관리 능력에 시동을 걸어 기술을 개발하고 글로벌 동료 커뮤니티와 교류하며 경력 발전에 도움이 되는 인정을 얻을 수 있습니다.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오피스 아워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웨비나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Adobe 고객 지원 팀에서 진행하는 오피스 아워(Office Hours)에는 참가자가 문제를 해결하도록 관련 정보를 제공하여 도움을 주고 Adobe 솔루션을 성공적으로 사용할 수 있는 팁과 요령을 제공하기 위해 설계된 세션들이 포함됩니다.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de-de" sz="1200" dirty="0">
                <a:solidFill>
                  <a:srgbClr val="000000"/>
                </a:solidFill>
              </a:rPr>
              <a:t>자가 진단 포털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24/7 지원 포털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지원 요청을 제출하고 사례 상태를 검토하고 기술 자료, 뉴스 및 알림, 추천 팁 등과 같은 기타 리소스를 검색할 수 있는 온라인 자가 진단 지원 포털에 대한 온디맨드 액세스입니다.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라이브 채팅 지원*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채팅 지원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de-de" sz="1200" dirty="0">
                <a:solidFill>
                  <a:srgbClr val="000000"/>
                </a:solidFill>
              </a:rPr>
              <a:t>24 X 7 X 365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de-de" sz="1200" b="1" dirty="0">
                <a:latin typeface="+mj-lt"/>
                <a:ea typeface="Open Sans" pitchFamily="34" charset="0"/>
                <a:cs typeface="Open Sans" pitchFamily="34" charset="0"/>
              </a:rPr>
              <a:t>전화 지원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de-de" sz="1000" dirty="0">
                <a:solidFill>
                  <a:srgbClr val="020302"/>
                </a:solidFill>
                <a:latin typeface="AdobeClean-Light"/>
              </a:rPr>
              <a:t>승인된 사용자 또는 지정 지원 담당자</a:t>
            </a:r>
            <a:r>
              <a:rPr lang="de-de" sz="1000" dirty="0">
                <a:latin typeface="Adobe Clean Light" panose="020B0303020404020204" pitchFamily="34" charset="0"/>
              </a:rPr>
              <a:t>는 사용 가능한 모든 채널(P1용 전화 포함)을 통해 문제를 제출하고 귀사를 대신하여 기술 지원 팀과 상호 작용할 수 있습니다. 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8237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de-de" spc="-5" dirty="0"/>
              <a:t>©2021 Adobe. All Rights Reserved. Adobe</a:t>
            </a:r>
            <a:r>
              <a:rPr lang="de-de" spc="60" dirty="0"/>
              <a:t> </a:t>
            </a:r>
            <a:r>
              <a:rPr lang="de-de" spc="-5" dirty="0"/>
              <a:t>기밀.</a:t>
            </a:r>
          </a:p>
        </p:txBody>
      </p:sp>
      <p:pic>
        <p:nvPicPr>
          <p:cNvPr id="40" name="Graphic 39" descr="고객 리뷰 개요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원격 학습 언어 개요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길잡이 개요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인터넷 개요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말풍선 개요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스피커폰 개요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 All Rights Reserved. </a:t>
            </a:r>
            <a:r>
              <a:rPr lang="de-de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de-de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de-de" sz="500" spc="-5" dirty="0">
                <a:solidFill>
                  <a:srgbClr val="6C6C6C"/>
                </a:solidFill>
                <a:latin typeface="Adobe Clean"/>
                <a:cs typeface="Adobe Clean"/>
              </a:rPr>
              <a:t>기밀.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de-de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리소스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de-de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4"/>
              </a:lnSpc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de-de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de-de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de-de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de-de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de-de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www.adobe.com/kr/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4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서비스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제공</a:t>
            </a:r>
            <a:r>
              <a:rPr lang="de-de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사항</a:t>
            </a:r>
            <a:r>
              <a:rPr lang="de-de" sz="1100" i="1" spc="-6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및 </a:t>
            </a:r>
            <a:r>
              <a:rPr lang="de-de" sz="1100" i="1" spc="-75" dirty="0">
                <a:solidFill>
                  <a:srgbClr val="777879"/>
                </a:solidFill>
                <a:latin typeface="AdobeClean-LightIt"/>
                <a:cs typeface="AdobeClean-LightIt"/>
              </a:rPr>
              <a:t>적합한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0" dirty="0">
                <a:solidFill>
                  <a:srgbClr val="777879"/>
                </a:solidFill>
                <a:latin typeface="AdobeClean-LightIt"/>
                <a:cs typeface="AdobeClean-LightIt"/>
              </a:rPr>
              <a:t>지원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수준에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95" dirty="0">
                <a:solidFill>
                  <a:srgbClr val="777879"/>
                </a:solidFill>
                <a:latin typeface="AdobeClean-LightIt"/>
                <a:cs typeface="AdobeClean-LightIt"/>
              </a:rPr>
              <a:t>대해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자세히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알아보려면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65" dirty="0">
                <a:solidFill>
                  <a:srgbClr val="777879"/>
                </a:solidFill>
                <a:latin typeface="AdobeClean-LightIt"/>
                <a:cs typeface="AdobeClean-LightIt"/>
              </a:rPr>
              <a:t>지정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85" dirty="0">
                <a:solidFill>
                  <a:srgbClr val="777879"/>
                </a:solidFill>
                <a:latin typeface="AdobeClean-LightIt"/>
                <a:cs typeface="AdobeClean-LightIt"/>
              </a:rPr>
              <a:t>계정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70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관리자(NAM)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55" dirty="0">
                <a:solidFill>
                  <a:srgbClr val="777879"/>
                </a:solidFill>
                <a:latin typeface="AdobeClean-LightIt"/>
                <a:cs typeface="AdobeClean-LightIt"/>
              </a:rPr>
              <a:t>또는</a:t>
            </a:r>
            <a:r>
              <a:rPr lang="de-de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20" dirty="0">
                <a:solidFill>
                  <a:srgbClr val="777879"/>
                </a:solidFill>
                <a:latin typeface="AdobeClean-LightIt"/>
                <a:cs typeface="AdobeClean-LightIt"/>
              </a:rPr>
              <a:t>고객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성공</a:t>
            </a:r>
            <a:r>
              <a:rPr lang="de-de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관리자(CSM)에게</a:t>
            </a:r>
            <a:r>
              <a:rPr lang="de-de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de-de" sz="1100" i="1" spc="-180" dirty="0">
                <a:solidFill>
                  <a:srgbClr val="777879"/>
                </a:solidFill>
                <a:latin typeface="AdobeClean-LightIt"/>
                <a:cs typeface="AdobeClean-LightIt"/>
              </a:rPr>
              <a:t>문의하십시오.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</a:t>
            </a:r>
            <a:r>
              <a:rPr lang="de-de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de-de" sz="800" spc="-5" dirty="0">
                <a:solidFill>
                  <a:srgbClr val="6D6D6D"/>
                </a:solidFill>
                <a:latin typeface="Adobe Clean"/>
                <a:cs typeface="Adobe Clean"/>
              </a:rPr>
              <a:t>기밀.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지원의 지역적 범위</a:t>
            </a:r>
            <a:r>
              <a:rPr lang="en-US" altLang="ko-KR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, </a:t>
            </a:r>
            <a:r>
              <a:rPr lang="ko-KR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로컬 운영 시간 및 언어 지원</a:t>
            </a:r>
            <a:endParaRPr lang="pl-PL" altLang="ko-KR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지원의 지역적 범위는 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(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판매 주문서 또는 기타 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지원 구매 문서를 통해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) </a:t>
            </a:r>
            <a:r>
              <a:rPr lang="ko-KR" altLang="en-US" sz="1000" spc="-15" dirty="0">
                <a:solidFill>
                  <a:srgbClr val="1F1F1F"/>
                </a:solidFill>
                <a:latin typeface="AdobeClean-Light"/>
              </a:rPr>
              <a:t>고객의 청구 주소를 다음 지역 중 하나에 맞춤으로써 설정됩니다</a:t>
            </a:r>
            <a:r>
              <a:rPr lang="en-US" altLang="ko-KR" sz="1000" spc="-15" dirty="0">
                <a:solidFill>
                  <a:srgbClr val="1F1F1F"/>
                </a:solidFill>
                <a:latin typeface="AdobeClean-Light"/>
              </a:rPr>
              <a:t>.</a:t>
            </a:r>
            <a:endParaRPr lang="de-de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480683"/>
              </p:ext>
            </p:extLst>
          </p:nvPr>
        </p:nvGraphicFramePr>
        <p:xfrm>
          <a:off x="171128" y="5907213"/>
          <a:ext cx="7391400" cy="161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미주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유럽, 중동 및 아프리카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아시아 태평양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 </a:t>
                      </a:r>
                      <a:r>
                        <a:rPr lang="de-de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6시~오후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오전 9시~오후 5시 30분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언어 지원은 영어와 일본어로만 제공됩니다. 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i="1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*Adobe Commerce에서는 일본어 지원이 제외됩니다.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de-de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de-de" sz="1100" i="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ko-KR" altLang="en-US" sz="1100" i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일본에서 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P2, P3, P4 </a:t>
                      </a:r>
                      <a:r>
                        <a:rPr lang="ko-KR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사례는 업무 시간으로만 제한됩니다</a:t>
                      </a:r>
                      <a:r>
                        <a:rPr lang="en-US" altLang="ko-KR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.</a:t>
                      </a:r>
                      <a:endParaRPr lang="de-de" sz="1100" b="1" i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  <a:p>
                      <a:pPr algn="ctr"/>
                      <a:r>
                        <a:rPr lang="de-de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.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탁월한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전문성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de-de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신속한 지원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de-de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전략적</a:t>
            </a:r>
            <a:r>
              <a:rPr lang="de-de" sz="1200" b="1" dirty="0">
                <a:solidFill>
                  <a:srgbClr val="FFFFFF"/>
                </a:solidFill>
                <a:latin typeface="Adobe Clean"/>
                <a:cs typeface="Adobe Clean"/>
              </a:rPr>
              <a:t> </a:t>
            </a:r>
            <a:r>
              <a:rPr lang="de-de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조언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036756"/>
              </p:ext>
            </p:extLst>
          </p:nvPr>
        </p:nvGraphicFramePr>
        <p:xfrm>
          <a:off x="194236" y="1059345"/>
          <a:ext cx="7368291" cy="293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League를 통해 Adobe는 기업이 Adobe 투자에서 기대하는 가치를 달성하도록 지원합니다. 고객이 자기 주도 튜토리얼, 제품 설명서, 강의식 교육, 커뮤니티 및 기술 지원을 포함하는 개인 맞춤형 성공 경로를 따라가며 배우고, 교류하고, 성장할 수 있는 통합된 공간입니다.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교육</a:t>
                      </a:r>
                      <a:r>
                        <a:rPr lang="de-de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Adobe 디지털 학습 서비스 과정은 Experience League에서 액세스할 수 있습니다. 학습 과정은 주문형 수업과 강의식 수업을 모두 통합합니다. 여기에서 시장 가치를 인정받은 기술을 습득하고 조직에 포지셔닝하여 성공으로 이끌 수 있습니다.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생산 문제 및 시스템 중단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Status.adobe.com은 다중 테넌트 환경에 배포된 모든 Adobe 제품 및 서비스의 상태 정보를 전달합니다. 고객은 구독 기본 설정을 선택하여 Adobe가 제품 이벤트를 생성 업데이트 또는 해결할 때마다 이메일 알림을 받을 수 있습니다. 여기에는 예정된 유지 관리 또는 다양한 심각도 수준의 서비스 문제가 포함될 수 있습니다.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약관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지원 서비스 제공 사항을 자세히 설명하는 약관입니다.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타겟 개요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로켓 개요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메달 개요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12BD98-169B-4BEE-86DF-4C9641DF23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27621</TotalTime>
  <Words>1037</Words>
  <Application>Microsoft Office PowerPoint</Application>
  <PresentationFormat>Custom</PresentationFormat>
  <Paragraphs>158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  지원 플랜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Nowicka, Karolina</cp:lastModifiedBy>
  <cp:revision>83</cp:revision>
  <dcterms:created xsi:type="dcterms:W3CDTF">2020-11-03T06:32:09Z</dcterms:created>
  <dcterms:modified xsi:type="dcterms:W3CDTF">2022-02-03T14:03:09Z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