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262" r:id="rId6"/>
    <p:sldId id="267" r:id="rId7"/>
    <p:sldId id="261" r:id="rId8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lah Johnson" initials="AJ" lastIdx="10" clrIdx="0">
    <p:extLst>
      <p:ext uri="{19B8F6BF-5375-455C-9EA6-DF929625EA0E}">
        <p15:presenceInfo xmlns:p15="http://schemas.microsoft.com/office/powerpoint/2012/main" userId="S::akjohnso@adobe.com::2fa3aa60-0c9c-4d06-bae2-795983241227" providerId="AD"/>
      </p:ext>
    </p:extLst>
  </p:cmAuthor>
  <p:cmAuthor id="2" name="Ankita Sood" initials="AS" lastIdx="2" clrIdx="1">
    <p:extLst>
      <p:ext uri="{19B8F6BF-5375-455C-9EA6-DF929625EA0E}">
        <p15:presenceInfo xmlns:p15="http://schemas.microsoft.com/office/powerpoint/2012/main" userId="S::asood@adobe.com::c93a62e3-2a47-429d-82c6-c2a8fd110a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C4D7A0-4BBD-1B49-BE14-170949F0EA37}" v="4" dt="2021-10-13T19:10:14.67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979" y="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 Schutte" userId="6e08b2d3-447a-4d66-86be-444d50df187f" providerId="ADAL" clId="{0BC4D7A0-4BBD-1B49-BE14-170949F0EA37}"/>
    <pc:docChg chg="modSld">
      <pc:chgData name="Lauren Schutte" userId="6e08b2d3-447a-4d66-86be-444d50df187f" providerId="ADAL" clId="{0BC4D7A0-4BBD-1B49-BE14-170949F0EA37}" dt="2021-10-13T19:10:14.671" v="3" actId="1035"/>
      <pc:docMkLst>
        <pc:docMk/>
      </pc:docMkLst>
      <pc:sldChg chg="modSp mod">
        <pc:chgData name="Lauren Schutte" userId="6e08b2d3-447a-4d66-86be-444d50df187f" providerId="ADAL" clId="{0BC4D7A0-4BBD-1B49-BE14-170949F0EA37}" dt="2021-10-13T19:10:14.671" v="3" actId="1035"/>
        <pc:sldMkLst>
          <pc:docMk/>
          <pc:sldMk cId="0" sldId="256"/>
        </pc:sldMkLst>
        <pc:spChg chg="mod">
          <ac:chgData name="Lauren Schutte" userId="6e08b2d3-447a-4d66-86be-444d50df187f" providerId="ADAL" clId="{0BC4D7A0-4BBD-1B49-BE14-170949F0EA37}" dt="2021-10-13T19:10:14.671" v="3" actId="1035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57D6-2086-AA47-A7A4-C0CDE7C14E44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59989-9CFD-3E47-ADC5-9472F49C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7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59989-9CFD-3E47-ADC5-9472F49CBD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20490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8944" y="456692"/>
            <a:ext cx="679451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787" y="9861194"/>
            <a:ext cx="2224405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7.emf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6.emf"/><Relationship Id="rId2" Type="http://schemas.openxmlformats.org/officeDocument/2006/relationships/image" Target="../media/image3.jp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emf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40.png"/><Relationship Id="rId3" Type="http://schemas.openxmlformats.org/officeDocument/2006/relationships/hyperlink" Target="http://www.adobe.com/" TargetMode="External"/><Relationship Id="rId7" Type="http://schemas.openxmlformats.org/officeDocument/2006/relationships/hyperlink" Target="https://experienceleague.adobe.com/?support-solution=General&amp;lang=pt-BR#support" TargetMode="External"/><Relationship Id="rId12" Type="http://schemas.openxmlformats.org/officeDocument/2006/relationships/image" Target="../media/image39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3.sv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jpg"/><Relationship Id="rId11" Type="http://schemas.openxmlformats.org/officeDocument/2006/relationships/image" Target="../media/image38.png"/><Relationship Id="rId5" Type="http://schemas.openxmlformats.org/officeDocument/2006/relationships/image" Target="../media/image36.png"/><Relationship Id="rId15" Type="http://schemas.openxmlformats.org/officeDocument/2006/relationships/image" Target="../media/image42.png"/><Relationship Id="rId10" Type="http://schemas.openxmlformats.org/officeDocument/2006/relationships/hyperlink" Target="https://helpx.adobe.com/br/support/programs/support-policies-terms-conditions.html" TargetMode="External"/><Relationship Id="rId4" Type="http://schemas.openxmlformats.org/officeDocument/2006/relationships/image" Target="../media/image35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4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827" y="65103"/>
            <a:ext cx="4440233" cy="3667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pt-BR" sz="2300" dirty="0"/>
              <a:t>PLANOS DE SUPORTE DA ADOBE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522" y="560755"/>
            <a:ext cx="7003277" cy="1466427"/>
          </a:xfrm>
          <a:prstGeom prst="rect">
            <a:avLst/>
          </a:prstGeom>
        </p:spPr>
        <p:txBody>
          <a:bodyPr vert="horz" wrap="square" lIns="0" tIns="247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pt-BR" sz="1100" dirty="0">
                <a:solidFill>
                  <a:srgbClr val="FFFFFF"/>
                </a:solidFill>
                <a:latin typeface="AdobeClean-Light"/>
                <a:cs typeface="AdobeClean-Light"/>
              </a:rPr>
              <a:t>Online | Business | Enterprise | </a:t>
            </a:r>
            <a:r>
              <a:rPr lang="pt-BR" sz="1100" b="1" dirty="0">
                <a:solidFill>
                  <a:srgbClr val="FFFFFF"/>
                </a:solidFill>
                <a:latin typeface="Adobe Clean" panose="020B0503020404020204" pitchFamily="34" charset="0"/>
                <a:cs typeface="Arial"/>
              </a:rPr>
              <a:t>Elite</a:t>
            </a:r>
          </a:p>
          <a:p>
            <a:pPr marL="12700" marR="1076325">
              <a:spcBef>
                <a:spcPts val="235"/>
              </a:spcBef>
            </a:pP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 Adobe oferece uma ampla gama de recursos técnicos para prestar suporte à sua empresa, incluídos na sua assinatura </a:t>
            </a:r>
            <a:b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da Experience Cloud e com melhorias adicionais no pacote de suporte ELITE. O Suporte ELITE inclui acesso a caminhos de aprendizagem personalizados e a fóruns monitorados da comunidade na Adobe Experience League. Você tem à sua disposição </a:t>
            </a:r>
            <a:b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 nossa documentação técnica de produto, com todos os detalhes, e as notas de versão atuais. Os clientes ELITE também contam com um Engenheiro de suporte nomeado e um Gerente técnico de conta, que atuam como contato técnico designado na </a:t>
            </a:r>
            <a:b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Equipe de suporte da Adobe e colaboram com você para prestar um suporte superior, rápido e proativo. Com ampla experiência em soluções da Experience Cloud, a Equipe de suporte trabalha para garantir que a Adobe esteja ao seu lado seja qual for </a:t>
            </a:r>
            <a:b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 complexidade do problema, atuando de maneira preventiva para que você aproveite ao máximo seu investimento na </a:t>
            </a:r>
            <a:b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Adobe Experience Cloud.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8564" y="7162800"/>
            <a:ext cx="51997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u="heavy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Metas de nível de serviço: Resposta inicial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916755"/>
              </p:ext>
            </p:extLst>
          </p:nvPr>
        </p:nvGraphicFramePr>
        <p:xfrm>
          <a:off x="145668" y="7473158"/>
          <a:ext cx="7409815" cy="23317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49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442">
                <a:tc>
                  <a:txBody>
                    <a:bodyPr/>
                    <a:lstStyle/>
                    <a:p>
                      <a:pPr marL="50165" algn="l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</a:t>
                      </a:r>
                    </a:p>
                  </a:txBody>
                  <a:tcPr marL="0" marR="0" marT="571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404040"/>
                          </a:solidFill>
                          <a:latin typeface="Adobe Clean"/>
                          <a:ea typeface="+mn-ea"/>
                          <a:cs typeface="Adobe Clean"/>
                        </a:rPr>
                        <a:t>Suporte Online</a:t>
                      </a:r>
                    </a:p>
                  </a:txBody>
                  <a:tcPr marL="0" marR="0" marT="571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571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 dirty="0">
                          <a:solidFill>
                            <a:srgbClr val="FFFFFF"/>
                          </a:solidFill>
                          <a:latin typeface="Adobe Clean"/>
                          <a:ea typeface="+mn-ea"/>
                          <a:cs typeface="Adobe Clean"/>
                        </a:rPr>
                        <a:t>Suporte Elite</a:t>
                      </a:r>
                    </a:p>
                  </a:txBody>
                  <a:tcPr marL="0" marR="0" marT="8255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5715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1415">
                <a:tc>
                  <a:txBody>
                    <a:bodyPr/>
                    <a:lstStyle/>
                    <a:p>
                      <a:pPr marL="50165" algn="l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1</a:t>
                      </a:r>
                    </a:p>
                    <a:p>
                      <a:pPr marL="50165" marR="495934" algn="l">
                        <a:lnSpc>
                          <a:spcPts val="1010"/>
                        </a:lnSpc>
                        <a:spcBef>
                          <a:spcPts val="405"/>
                        </a:spcBef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As funções de produção do cliente estão inativas ou têm perda significativa de dados ou degradação de serviços, e é necessária atenção imediata para restaurar a funcionalidade </a:t>
                      </a:r>
                      <a:b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</a:b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e a usabilidade</a:t>
                      </a:r>
                    </a:p>
                  </a:txBody>
                  <a:tcPr marL="0" marR="0" marT="0" marB="3600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404040"/>
                          </a:solidFill>
                          <a:latin typeface="Adobe Clean Light" panose="020B0303020404020204" pitchFamily="34" charset="0"/>
                          <a:ea typeface="+mn-ea"/>
                          <a:cs typeface="AdobeClean-Light"/>
                        </a:rPr>
                        <a:t>24x7 / 1 hora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5715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404040"/>
                          </a:solidFill>
                          <a:latin typeface="Adobe Clean Light" panose="020B0303020404020204" pitchFamily="34" charset="0"/>
                          <a:ea typeface="+mn-ea"/>
                          <a:cs typeface="AdobeClean-Light"/>
                        </a:rPr>
                        <a:t>24x7 / 15 minutos</a:t>
                      </a:r>
                    </a:p>
                  </a:txBody>
                  <a:tcPr marL="0" marR="0" marT="2540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5715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415">
                <a:tc>
                  <a:txBody>
                    <a:bodyPr/>
                    <a:lstStyle/>
                    <a:p>
                      <a:pPr marL="50165" algn="l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lang="pt-BR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2</a:t>
                      </a:r>
                    </a:p>
                    <a:p>
                      <a:pPr marL="49530" marR="719455" algn="l">
                        <a:lnSpc>
                          <a:spcPts val="1010"/>
                        </a:lnSpc>
                        <a:spcBef>
                          <a:spcPts val="405"/>
                        </a:spcBef>
                      </a:pPr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As funções empresariais do cliente têm grande degradação de serviços, perda potencial de dados ou foi afetado um recurso importante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404040"/>
                          </a:solidFill>
                          <a:latin typeface="Adobe Clean Light" panose="020B0303020404020204" pitchFamily="34" charset="0"/>
                          <a:ea typeface="+mn-ea"/>
                          <a:cs typeface="AdobeClean-Light"/>
                        </a:rPr>
                        <a:t>Horário  comercial /</a:t>
                      </a:r>
                      <a:br>
                        <a:rPr lang="pt-BR" sz="900" dirty="0">
                          <a:solidFill>
                            <a:srgbClr val="404040"/>
                          </a:solidFill>
                          <a:latin typeface="Adobe Clean Light" panose="020B0303020404020204" pitchFamily="34" charset="0"/>
                          <a:ea typeface="+mn-ea"/>
                          <a:cs typeface="AdobeClean-Light"/>
                        </a:rPr>
                      </a:br>
                      <a:r>
                        <a:rPr lang="pt-BR" sz="900" dirty="0">
                          <a:solidFill>
                            <a:srgbClr val="404040"/>
                          </a:solidFill>
                          <a:latin typeface="Adobe Clean Light" panose="020B0303020404020204" pitchFamily="34" charset="0"/>
                          <a:ea typeface="+mn-ea"/>
                          <a:cs typeface="AdobeClean-Light"/>
                        </a:rPr>
                        <a:t>4 horas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404040"/>
                          </a:solidFill>
                          <a:latin typeface="Adobe Clean Light" panose="020B0303020404020204" pitchFamily="34" charset="0"/>
                          <a:ea typeface="+mn-ea"/>
                          <a:cs typeface="AdobeClean-Light"/>
                        </a:rPr>
                        <a:t>24x5 / 30 minutos</a:t>
                      </a:r>
                    </a:p>
                  </a:txBody>
                  <a:tcPr marL="0" marR="0" marT="5080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435">
                <a:tc>
                  <a:txBody>
                    <a:bodyPr/>
                    <a:lstStyle/>
                    <a:p>
                      <a:pPr marL="50165" algn="l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3</a:t>
                      </a:r>
                    </a:p>
                    <a:p>
                      <a:pPr marL="48895" marR="387985" indent="-2540" algn="l">
                        <a:lnSpc>
                          <a:spcPts val="980"/>
                        </a:lnSpc>
                        <a:spcBef>
                          <a:spcPts val="450"/>
                        </a:spcBef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As funções empresariais do cliente têm pouca degradação dos serviços, e há uma solução/solução alternativa que permite que as funções empresariais continuem normalmente</a:t>
                      </a:r>
                    </a:p>
                  </a:txBody>
                  <a:tcPr marL="0" marR="0" marT="0" marB="3600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404040"/>
                          </a:solidFill>
                          <a:latin typeface="Adobe Clean Light" panose="020B0303020404020204" pitchFamily="34" charset="0"/>
                          <a:ea typeface="+mn-ea"/>
                          <a:cs typeface="AdobeClean-Light"/>
                        </a:rPr>
                        <a:t>Horário comercial /           </a:t>
                      </a:r>
                      <a:br>
                        <a:rPr lang="pt-BR" sz="900" dirty="0">
                          <a:solidFill>
                            <a:srgbClr val="404040"/>
                          </a:solidFill>
                          <a:latin typeface="Adobe Clean Light" panose="020B0303020404020204" pitchFamily="34" charset="0"/>
                          <a:ea typeface="+mn-ea"/>
                          <a:cs typeface="AdobeClean-Light"/>
                        </a:rPr>
                      </a:br>
                      <a:r>
                        <a:rPr lang="pt-BR" sz="900" dirty="0">
                          <a:solidFill>
                            <a:srgbClr val="404040"/>
                          </a:solidFill>
                          <a:latin typeface="Adobe Clean Light" panose="020B0303020404020204" pitchFamily="34" charset="0"/>
                          <a:ea typeface="+mn-ea"/>
                          <a:cs typeface="AdobeClean-Light"/>
                        </a:rPr>
                        <a:t>6 horas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404040"/>
                          </a:solidFill>
                          <a:latin typeface="Adobe Clean Light" panose="020B0303020404020204" pitchFamily="34" charset="0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pt-BR" sz="900" dirty="0">
                          <a:solidFill>
                            <a:srgbClr val="404040"/>
                          </a:solidFill>
                          <a:latin typeface="Adobe Clean Light" panose="020B0303020404020204" pitchFamily="34" charset="0"/>
                          <a:ea typeface="+mn-ea"/>
                          <a:cs typeface="AdobeClean-Light"/>
                        </a:rPr>
                        <a:t>4x5 / 1 hora</a:t>
                      </a:r>
                    </a:p>
                  </a:txBody>
                  <a:tcPr marL="0" marR="0" marT="6985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9244">
                <a:tc>
                  <a:txBody>
                    <a:bodyPr/>
                    <a:lstStyle/>
                    <a:p>
                      <a:pPr marL="48895" algn="l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4</a:t>
                      </a:r>
                    </a:p>
                    <a:p>
                      <a:pPr marL="62230" algn="l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Pergunta geral sobre a funcionalidade atual do produto ou solicitação de melhoria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404040"/>
                          </a:solidFill>
                          <a:latin typeface="Adobe Clean Light" panose="020B0303020404020204" pitchFamily="34" charset="0"/>
                          <a:ea typeface="+mn-ea"/>
                          <a:cs typeface="AdobeClean-Light"/>
                        </a:rPr>
                        <a:t>Dias úteis / 3 dias</a:t>
                      </a:r>
                    </a:p>
                  </a:txBody>
                  <a:tcPr marL="0" marR="0" marT="0" marB="0" anchor="ctr">
                    <a:lnL w="6350">
                      <a:solidFill>
                        <a:srgbClr val="B7B8B8"/>
                      </a:solidFill>
                      <a:prstDash val="solid"/>
                    </a:lnL>
                    <a:lnR w="6350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404040"/>
                          </a:solidFill>
                          <a:latin typeface="Adobe Clean Light" panose="020B0303020404020204" pitchFamily="34" charset="0"/>
                          <a:ea typeface="+mn-ea"/>
                          <a:cs typeface="AdobeClean-Light"/>
                        </a:rPr>
                        <a:t>Dia útil / 1 dia</a:t>
                      </a:r>
                    </a:p>
                  </a:txBody>
                  <a:tcPr marL="0" marR="0" marT="27940" marB="0" anchor="ctr">
                    <a:lnL w="6350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B7B8B8"/>
                      </a:solidFill>
                      <a:prstDash val="solid"/>
                    </a:lnR>
                    <a:lnT w="6350">
                      <a:solidFill>
                        <a:srgbClr val="B7B8B8"/>
                      </a:solidFill>
                      <a:prstDash val="solid"/>
                    </a:lnT>
                    <a:lnB w="6350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6" y="108204"/>
            <a:ext cx="289557" cy="3954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7786" y="9888626"/>
            <a:ext cx="2847343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</a:t>
            </a:r>
            <a:r>
              <a:rPr lang="pt-BR" sz="800" dirty="0" err="1">
                <a:solidFill>
                  <a:srgbClr val="6D6D6D"/>
                </a:solidFill>
                <a:latin typeface="Adobe Clean"/>
                <a:cs typeface="Adobe Clean"/>
              </a:rPr>
              <a:t>All</a:t>
            </a: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pt-BR" sz="800" dirty="0" err="1">
                <a:solidFill>
                  <a:srgbClr val="6D6D6D"/>
                </a:solidFill>
                <a:latin typeface="Adobe Clean"/>
                <a:cs typeface="Adobe Clean"/>
              </a:rPr>
              <a:t>Rights</a:t>
            </a: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pt-BR" sz="800" dirty="0" err="1">
                <a:solidFill>
                  <a:srgbClr val="6D6D6D"/>
                </a:solidFill>
                <a:latin typeface="Adobe Clean"/>
                <a:cs typeface="Adobe Clean"/>
              </a:rPr>
              <a:t>Reserved</a:t>
            </a: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. Adobe </a:t>
            </a:r>
            <a:r>
              <a:rPr lang="pt-BR" sz="800" dirty="0" err="1">
                <a:solidFill>
                  <a:srgbClr val="6D6D6D"/>
                </a:solidFill>
                <a:latin typeface="Adobe Clean"/>
                <a:cs typeface="Adobe Clean"/>
              </a:rPr>
              <a:t>Confidential</a:t>
            </a: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C6FF61-63CA-D544-B085-6AB0891642D7}"/>
              </a:ext>
            </a:extLst>
          </p:cNvPr>
          <p:cNvSpPr txBox="1"/>
          <p:nvPr/>
        </p:nvSpPr>
        <p:spPr>
          <a:xfrm>
            <a:off x="387610" y="421174"/>
            <a:ext cx="215617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i="1">
                <a:solidFill>
                  <a:schemeClr val="bg1"/>
                </a:solidFill>
              </a:rPr>
              <a:t>Adobe Experience Cloud</a:t>
            </a: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8FC06D05-42C7-D14C-86E4-0F0171166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377476"/>
              </p:ext>
            </p:extLst>
          </p:nvPr>
        </p:nvGraphicFramePr>
        <p:xfrm>
          <a:off x="273550" y="2258474"/>
          <a:ext cx="7281935" cy="4738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9816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3042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4643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1384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217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Suporte Online</a:t>
                      </a: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Elite</a:t>
                      </a: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i="1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i="1">
                          <a:solidFill>
                            <a:schemeClr val="bg1"/>
                          </a:solidFill>
                          <a:latin typeface="Adobe Clean Light" panose="020B0303020404020204" pitchFamily="34" charset="0"/>
                        </a:rPr>
                        <a:t>Suporte pago ($)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10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Especialistas atribuídos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Líder de suporte da conta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Engenheiro de suporte nomeado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Gerente técnico de conta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17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Serviços de suporte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Online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</a:t>
                      </a:r>
                    </a:p>
                  </a:txBody>
                  <a:tcPr marL="0" marR="0" marT="6794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</a:p>
                  </a:txBody>
                  <a:tcPr marL="0" marR="0" marT="67945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24x7x365 para prioridades P1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5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Contatos de suporte nomeados (por produto)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</a:t>
                      </a:r>
                    </a:p>
                  </a:txBody>
                  <a:tcPr marL="0" marR="0" marT="5778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5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telefônico ao vivo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1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Gestão de encaminhamento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Revisões de serviço por ano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90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Sessões de especialistas por ano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z="90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Revisões de caso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4432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Gerenciamento de eventos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56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Revisão, manutenção e monitoramento do ambiente</a:t>
                      </a: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Revisão de versão, migração, atualização e roteiro de produtos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305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pt-BR" sz="900" dirty="0">
                          <a:latin typeface="AdobeClean-Light"/>
                          <a:cs typeface="AdobeClean-Light"/>
                        </a:rPr>
                        <a:t>Atividades de suporte na nuvem — Experience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0297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Serviços de campo</a:t>
                      </a: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 Advisory Services — primeiro ano da nova solução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93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8260" marR="0" lvl="0" indent="0" defTabSz="914400" eaLnBrk="1" fontAlgn="auto" latinLnBrk="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Atividades de serviço de campo </a:t>
                      </a:r>
                    </a:p>
                  </a:txBody>
                  <a:tcPr marL="0" marR="0" marT="48260" marB="0"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/>
                      <a:endParaRPr lang="en-US"/>
                    </a:p>
                  </a:txBody>
                  <a:tcPr marL="0" marR="0" marT="0" marB="0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900" dirty="0">
                          <a:latin typeface="Times New Roman"/>
                          <a:cs typeface="Times New Roman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7084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294129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357339" y="701233"/>
            <a:ext cx="1942628" cy="71012"/>
          </a:xfrm>
          <a:custGeom>
            <a:avLst/>
            <a:gdLst/>
            <a:ahLst/>
            <a:cxnLst/>
            <a:rect l="l" t="t" r="r" b="b"/>
            <a:pathLst>
              <a:path w="1736725">
                <a:moveTo>
                  <a:pt x="0" y="0"/>
                </a:moveTo>
                <a:lnTo>
                  <a:pt x="1736475" y="0"/>
                </a:lnTo>
              </a:path>
            </a:pathLst>
          </a:custGeom>
          <a:ln w="25133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57339" y="412707"/>
            <a:ext cx="243438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dirty="0">
                <a:solidFill>
                  <a:srgbClr val="020302"/>
                </a:solidFill>
                <a:latin typeface="Adobe Clean"/>
                <a:cs typeface="Adobe Clean"/>
              </a:rPr>
              <a:t>Recursos do Suporte Elite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868167" y="1103607"/>
            <a:ext cx="2346206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26670">
              <a:lnSpc>
                <a:spcPct val="100000"/>
              </a:lnSpc>
              <a:spcBef>
                <a:spcPts val="175"/>
              </a:spcBef>
            </a:pPr>
            <a: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  <a:t>Um engenheiro de suporte designado, familiarizado com seu ambiente de solução </a:t>
            </a:r>
            <a:b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</a:br>
            <a: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  <a:t>e objetivos de negócios. O NSE é um engenheiro de suporte experiente que ajuda </a:t>
            </a:r>
            <a:b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</a:br>
            <a: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  <a:t>a coordenar sua experiência no Suporte Enterprise.</a:t>
            </a:r>
          </a:p>
        </p:txBody>
      </p:sp>
      <p:pic>
        <p:nvPicPr>
          <p:cNvPr id="33" name="object 33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68925" y="736739"/>
            <a:ext cx="365760" cy="365760"/>
          </a:xfrm>
          <a:prstGeom prst="rect">
            <a:avLst/>
          </a:prstGeom>
        </p:spPr>
      </p:pic>
      <p:pic>
        <p:nvPicPr>
          <p:cNvPr id="35" name="object 35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294417" y="2256873"/>
            <a:ext cx="292526" cy="292526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5333365" y="1103607"/>
            <a:ext cx="241331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 marR="114935">
              <a:lnSpc>
                <a:spcPct val="100000"/>
              </a:lnSpc>
              <a:spcBef>
                <a:spcPts val="965"/>
              </a:spcBef>
            </a:pPr>
            <a:r>
              <a:rPr lang="pt-BR" sz="1000" spc="-10" dirty="0">
                <a:solidFill>
                  <a:srgbClr val="4B4B4B"/>
                </a:solidFill>
                <a:latin typeface="AdobeClean-Light"/>
                <a:cs typeface="AdobeClean-Light"/>
              </a:rPr>
              <a:t>Revisão regular das solicitações de suporte abertas, garantindo o alinhamento do cliente considerando a descrição do caso, o impacto nos negócios, o status, a prioridade e o acordo sobre as próximas etapas necessárias para garantir uma resolução adequada.</a:t>
            </a:r>
          </a:p>
        </p:txBody>
      </p:sp>
      <p:pic>
        <p:nvPicPr>
          <p:cNvPr id="37" name="object 37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68925" y="2170726"/>
            <a:ext cx="241555" cy="365760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324341" y="1103607"/>
            <a:ext cx="21945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295" indent="1270">
              <a:lnSpc>
                <a:spcPct val="100000"/>
              </a:lnSpc>
              <a:spcBef>
                <a:spcPts val="100"/>
              </a:spcBef>
            </a:pP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Um Gerente técnico de conta designado para supervisionar sua experiência com </a:t>
            </a:r>
            <a:b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</a:b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o Elite, coordenar o suporte e os contratos de serviços de campo e fornecer serviços proativos para maximizar o seu valor comercial.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689237" y="796184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Gerente técnico de conta</a:t>
            </a:r>
          </a:p>
        </p:txBody>
      </p:sp>
      <p:pic>
        <p:nvPicPr>
          <p:cNvPr id="41" name="object 41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8600" y="736739"/>
            <a:ext cx="365760" cy="365760"/>
          </a:xfrm>
          <a:prstGeom prst="rect">
            <a:avLst/>
          </a:prstGeom>
        </p:spPr>
      </p:pic>
      <p:pic>
        <p:nvPicPr>
          <p:cNvPr id="47" name="object 47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57800" y="736739"/>
            <a:ext cx="365760" cy="365760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2791725" y="5127951"/>
            <a:ext cx="2411721" cy="5013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409"/>
              </a:spcBef>
            </a:pP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Transferência contínua de conhecimento </a:t>
            </a:r>
            <a:b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</a:b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da equipe de suporte da Adobe para fornecer práticas recomendadas sobre o uso da solução.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5265661" y="5127951"/>
            <a:ext cx="2194560" cy="6699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0700"/>
              </a:lnSpc>
              <a:spcBef>
                <a:spcPts val="409"/>
              </a:spcBef>
            </a:pPr>
            <a:r>
              <a:rPr lang="pt-BR" sz="1000">
                <a:solidFill>
                  <a:srgbClr val="020302"/>
                </a:solidFill>
                <a:latin typeface="AdobeClean-Light"/>
                <a:cs typeface="AdobeClean-Light"/>
              </a:rPr>
              <a:t>Gerencie eventos importantes para garantir o nível certo de suporte, cobertura e plano de mitigação durante marcos importantes de negócios e projetos.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324340" y="5146235"/>
            <a:ext cx="2226087" cy="8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97790">
              <a:lnSpc>
                <a:spcPct val="116199"/>
              </a:lnSpc>
              <a:spcBef>
                <a:spcPts val="259"/>
              </a:spcBef>
            </a:pP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Receba orientação personalizada sobre novos recursos do produto para aproveitar as vantagens das inovações mais recentes </a:t>
            </a:r>
            <a:b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</a:b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e solicite aos especialistas da Adobe que revisem os planos de versão e atualização.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97787" y="9888625"/>
            <a:ext cx="2599030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</a:t>
            </a:r>
            <a:r>
              <a:rPr lang="pt-BR" sz="800" dirty="0" err="1">
                <a:solidFill>
                  <a:srgbClr val="6D6D6D"/>
                </a:solidFill>
                <a:latin typeface="Adobe Clean"/>
                <a:cs typeface="Adobe Clean"/>
              </a:rPr>
              <a:t>All</a:t>
            </a: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pt-BR" sz="800" dirty="0" err="1">
                <a:solidFill>
                  <a:srgbClr val="6D6D6D"/>
                </a:solidFill>
                <a:latin typeface="Adobe Clean"/>
                <a:cs typeface="Adobe Clean"/>
              </a:rPr>
              <a:t>Rights</a:t>
            </a: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pt-BR" sz="800" dirty="0" err="1">
                <a:solidFill>
                  <a:srgbClr val="6D6D6D"/>
                </a:solidFill>
                <a:latin typeface="Adobe Clean"/>
                <a:cs typeface="Adobe Clean"/>
              </a:rPr>
              <a:t>Reserved</a:t>
            </a: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. Adobe </a:t>
            </a:r>
            <a:r>
              <a:rPr lang="pt-BR" sz="800" dirty="0" err="1">
                <a:solidFill>
                  <a:srgbClr val="6D6D6D"/>
                </a:solidFill>
                <a:latin typeface="Adobe Clean"/>
                <a:cs typeface="Adobe Clean"/>
              </a:rPr>
              <a:t>Confidential</a:t>
            </a: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.</a:t>
            </a:r>
          </a:p>
        </p:txBody>
      </p:sp>
      <p:pic>
        <p:nvPicPr>
          <p:cNvPr id="43" name="Graphic 42" descr="Playbook outline">
            <a:extLst>
              <a:ext uri="{FF2B5EF4-FFF2-40B4-BE49-F238E27FC236}">
                <a16:creationId xmlns:a16="http://schemas.microsoft.com/office/drawing/2014/main" id="{C99690B9-BFB7-6F4A-BF19-81D32249562E}"/>
              </a:ext>
            </a:extLst>
          </p:cNvPr>
          <p:cNvPicPr>
            <a:picLocks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8599" y="2142508"/>
            <a:ext cx="365760" cy="365760"/>
          </a:xfrm>
          <a:prstGeom prst="rect">
            <a:avLst/>
          </a:prstGeom>
        </p:spPr>
      </p:pic>
      <p:sp>
        <p:nvSpPr>
          <p:cNvPr id="55" name="object 46">
            <a:extLst>
              <a:ext uri="{FF2B5EF4-FFF2-40B4-BE49-F238E27FC236}">
                <a16:creationId xmlns:a16="http://schemas.microsoft.com/office/drawing/2014/main" id="{7C260A2A-AF2F-FC40-B33F-0E1D0FBC740E}"/>
              </a:ext>
            </a:extLst>
          </p:cNvPr>
          <p:cNvSpPr txBox="1"/>
          <p:nvPr/>
        </p:nvSpPr>
        <p:spPr>
          <a:xfrm>
            <a:off x="2791726" y="8833009"/>
            <a:ext cx="2194560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Inicie uma sessão de chat para obter respostas e ajuda com o envio de caso.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pt-BR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*Nem todos os produtos têm suporte </a:t>
            </a:r>
            <a:br>
              <a:rPr lang="pt-BR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</a:br>
            <a:r>
              <a:rPr lang="pt-BR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de chat ao vivo</a:t>
            </a:r>
            <a:r>
              <a:rPr lang="pt-BR" sz="900" i="1" dirty="0">
                <a:solidFill>
                  <a:srgbClr val="7A7A7A"/>
                </a:solidFill>
                <a:latin typeface="AdobeClean-LightIt"/>
                <a:cs typeface="AdobeClean-LightIt"/>
              </a:rPr>
              <a:t>.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C486E8-54B1-F645-9B86-ECF1030A75B7}"/>
              </a:ext>
            </a:extLst>
          </p:cNvPr>
          <p:cNvSpPr txBox="1">
            <a:spLocks/>
          </p:cNvSpPr>
          <p:nvPr/>
        </p:nvSpPr>
        <p:spPr>
          <a:xfrm>
            <a:off x="689237" y="6529436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Fóruns da comunidade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834A0F4-9A60-1844-A048-6D637B2EB827}"/>
              </a:ext>
            </a:extLst>
          </p:cNvPr>
          <p:cNvSpPr>
            <a:spLocks/>
          </p:cNvSpPr>
          <p:nvPr/>
        </p:nvSpPr>
        <p:spPr>
          <a:xfrm>
            <a:off x="689237" y="6732622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Fóruns online</a:t>
            </a:r>
          </a:p>
        </p:txBody>
      </p:sp>
      <p:sp>
        <p:nvSpPr>
          <p:cNvPr id="58" name="object 39">
            <a:extLst>
              <a:ext uri="{FF2B5EF4-FFF2-40B4-BE49-F238E27FC236}">
                <a16:creationId xmlns:a16="http://schemas.microsoft.com/office/drawing/2014/main" id="{33C8C307-B5C0-B745-B0B7-708423875E59}"/>
              </a:ext>
            </a:extLst>
          </p:cNvPr>
          <p:cNvSpPr txBox="1"/>
          <p:nvPr/>
        </p:nvSpPr>
        <p:spPr>
          <a:xfrm>
            <a:off x="324341" y="6924883"/>
            <a:ext cx="2226086" cy="11131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Acesso online contínuo a um banco de dados cada vez maior de soluções técnicas, documentação do produto, perguntas frequentes e muito mais. Conecte-se </a:t>
            </a:r>
            <a:b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com profissionais e outros clientes na Comunidade da Adobe para compartilhar práticas recomendadas e lições aprendidas.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F27587-C508-5A44-B624-7AD95CEE18C8}"/>
              </a:ext>
            </a:extLst>
          </p:cNvPr>
          <p:cNvSpPr txBox="1">
            <a:spLocks/>
          </p:cNvSpPr>
          <p:nvPr/>
        </p:nvSpPr>
        <p:spPr>
          <a:xfrm>
            <a:off x="5723508" y="6529436"/>
            <a:ext cx="146304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Experience League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E1271E9-6965-1342-9192-934017FB88DC}"/>
              </a:ext>
            </a:extLst>
          </p:cNvPr>
          <p:cNvSpPr>
            <a:spLocks/>
          </p:cNvSpPr>
          <p:nvPr/>
        </p:nvSpPr>
        <p:spPr>
          <a:xfrm>
            <a:off x="5723508" y="6732622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Jornadas autoguiadas</a:t>
            </a:r>
          </a:p>
        </p:txBody>
      </p:sp>
      <p:sp>
        <p:nvSpPr>
          <p:cNvPr id="61" name="object 39">
            <a:extLst>
              <a:ext uri="{FF2B5EF4-FFF2-40B4-BE49-F238E27FC236}">
                <a16:creationId xmlns:a16="http://schemas.microsoft.com/office/drawing/2014/main" id="{238FC9C9-C2C0-E444-BB27-77B17FF0EC4E}"/>
              </a:ext>
            </a:extLst>
          </p:cNvPr>
          <p:cNvSpPr txBox="1"/>
          <p:nvPr/>
        </p:nvSpPr>
        <p:spPr>
          <a:xfrm>
            <a:off x="5265660" y="6924883"/>
            <a:ext cx="2270927" cy="11131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A Experience League gera criadores de experiências. Os clientes podem adquirir habilidades de gerenciamento de experiência do cliente com aprendizagem personalizada, participar de uma comunidade de pares global e conseguir reconhecimento </a:t>
            </a:r>
            <a:b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de carreira.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B19678C-2CA3-2045-81B8-DDFAC6C08445}"/>
              </a:ext>
            </a:extLst>
          </p:cNvPr>
          <p:cNvSpPr txBox="1">
            <a:spLocks/>
          </p:cNvSpPr>
          <p:nvPr/>
        </p:nvSpPr>
        <p:spPr>
          <a:xfrm>
            <a:off x="3201544" y="8332752"/>
            <a:ext cx="154300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Suporte por chat ao vivo*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F5F8203-84A5-C846-AE21-B0C1CDDEFD03}"/>
              </a:ext>
            </a:extLst>
          </p:cNvPr>
          <p:cNvSpPr>
            <a:spLocks/>
          </p:cNvSpPr>
          <p:nvPr/>
        </p:nvSpPr>
        <p:spPr>
          <a:xfrm>
            <a:off x="3201544" y="8513971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Suporte por chat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B7D9D55-2EC1-3743-9A8D-BF6D45DD7ADD}"/>
              </a:ext>
            </a:extLst>
          </p:cNvPr>
          <p:cNvSpPr txBox="1">
            <a:spLocks/>
          </p:cNvSpPr>
          <p:nvPr/>
        </p:nvSpPr>
        <p:spPr>
          <a:xfrm>
            <a:off x="3201544" y="6529436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24X7 prioridades P1 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68D5A4-4082-324D-9E20-8D044979053B}"/>
              </a:ext>
            </a:extLst>
          </p:cNvPr>
          <p:cNvSpPr>
            <a:spLocks/>
          </p:cNvSpPr>
          <p:nvPr/>
        </p:nvSpPr>
        <p:spPr>
          <a:xfrm>
            <a:off x="3201544" y="6732622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Suporte telefônico</a:t>
            </a:r>
          </a:p>
        </p:txBody>
      </p:sp>
      <p:sp>
        <p:nvSpPr>
          <p:cNvPr id="66" name="object 39">
            <a:extLst>
              <a:ext uri="{FF2B5EF4-FFF2-40B4-BE49-F238E27FC236}">
                <a16:creationId xmlns:a16="http://schemas.microsoft.com/office/drawing/2014/main" id="{6D02803B-F740-8341-B0A6-E8F7CBDA4EAD}"/>
              </a:ext>
            </a:extLst>
          </p:cNvPr>
          <p:cNvSpPr txBox="1"/>
          <p:nvPr/>
        </p:nvSpPr>
        <p:spPr>
          <a:xfrm>
            <a:off x="2791726" y="6924883"/>
            <a:ext cx="2270928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20302"/>
                </a:solidFill>
                <a:latin typeface="AdobeClean-Light"/>
              </a:rPr>
              <a:t>Usuários autorizados ou </a:t>
            </a:r>
            <a:r>
              <a:rPr lang="pt-BR" sz="1000" b="1" dirty="0">
                <a:solidFill>
                  <a:srgbClr val="020302"/>
                </a:solidFill>
                <a:latin typeface="AdobeClean-Light"/>
              </a:rPr>
              <a:t>contatos de suporte nomeados</a:t>
            </a:r>
            <a:r>
              <a:rPr lang="pt-BR" sz="1000" dirty="0">
                <a:latin typeface="Adobe Clean Light" panose="020B0303020404020204" pitchFamily="34" charset="0"/>
              </a:rPr>
              <a:t> podem enviar problemas </a:t>
            </a:r>
            <a:br>
              <a:rPr lang="pt-BR" sz="1000" dirty="0">
                <a:latin typeface="Adobe Clean Light" panose="020B0303020404020204" pitchFamily="34" charset="0"/>
              </a:rPr>
            </a:br>
            <a:r>
              <a:rPr lang="pt-BR" sz="1000" dirty="0">
                <a:latin typeface="Adobe Clean Light" panose="020B0303020404020204" pitchFamily="34" charset="0"/>
              </a:rPr>
              <a:t>por todos os canais disponíveis (incluindo </a:t>
            </a:r>
            <a:br>
              <a:rPr lang="pt-BR" sz="1000" dirty="0">
                <a:latin typeface="Adobe Clean Light" panose="020B0303020404020204" pitchFamily="34" charset="0"/>
              </a:rPr>
            </a:br>
            <a:r>
              <a:rPr lang="pt-BR" sz="1000" dirty="0">
                <a:latin typeface="Adobe Clean Light" panose="020B0303020404020204" pitchFamily="34" charset="0"/>
              </a:rPr>
              <a:t>por telefone em prioridades P1) e contatar </a:t>
            </a:r>
            <a:br>
              <a:rPr lang="pt-BR" sz="1000" dirty="0">
                <a:latin typeface="Adobe Clean Light" panose="020B0303020404020204" pitchFamily="34" charset="0"/>
              </a:rPr>
            </a:br>
            <a:r>
              <a:rPr lang="pt-BR" sz="1000" dirty="0">
                <a:latin typeface="Adobe Clean Light" panose="020B0303020404020204" pitchFamily="34" charset="0"/>
              </a:rPr>
              <a:t>a equipe de suporte técnico em nome </a:t>
            </a:r>
            <a:br>
              <a:rPr lang="pt-BR" sz="1000" dirty="0">
                <a:latin typeface="Adobe Clean Light" panose="020B0303020404020204" pitchFamily="34" charset="0"/>
              </a:rPr>
            </a:br>
            <a:r>
              <a:rPr lang="pt-BR" sz="1000" dirty="0">
                <a:latin typeface="Adobe Clean Light" panose="020B0303020404020204" pitchFamily="34" charset="0"/>
              </a:rPr>
              <a:t>de sua empresa. </a:t>
            </a:r>
          </a:p>
        </p:txBody>
      </p:sp>
      <p:sp>
        <p:nvSpPr>
          <p:cNvPr id="67" name="object 26">
            <a:extLst>
              <a:ext uri="{FF2B5EF4-FFF2-40B4-BE49-F238E27FC236}">
                <a16:creationId xmlns:a16="http://schemas.microsoft.com/office/drawing/2014/main" id="{E70361C6-2606-F64B-93EB-A5756DBC1380}"/>
              </a:ext>
            </a:extLst>
          </p:cNvPr>
          <p:cNvSpPr/>
          <p:nvPr/>
        </p:nvSpPr>
        <p:spPr>
          <a:xfrm>
            <a:off x="214971" y="6447157"/>
            <a:ext cx="2042512" cy="74668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2D4AE39-FDAD-A84C-A564-714C12493F9D}"/>
              </a:ext>
            </a:extLst>
          </p:cNvPr>
          <p:cNvSpPr txBox="1">
            <a:spLocks/>
          </p:cNvSpPr>
          <p:nvPr/>
        </p:nvSpPr>
        <p:spPr>
          <a:xfrm>
            <a:off x="689237" y="8332752"/>
            <a:ext cx="99152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Office Hours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60A56A8-AC0A-3841-9E65-56EBFC37A273}"/>
              </a:ext>
            </a:extLst>
          </p:cNvPr>
          <p:cNvSpPr>
            <a:spLocks/>
          </p:cNvSpPr>
          <p:nvPr/>
        </p:nvSpPr>
        <p:spPr>
          <a:xfrm>
            <a:off x="689237" y="8513971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Webinários</a:t>
            </a:r>
          </a:p>
        </p:txBody>
      </p:sp>
      <p:sp>
        <p:nvSpPr>
          <p:cNvPr id="70" name="object 39">
            <a:extLst>
              <a:ext uri="{FF2B5EF4-FFF2-40B4-BE49-F238E27FC236}">
                <a16:creationId xmlns:a16="http://schemas.microsoft.com/office/drawing/2014/main" id="{004E2FA9-19E5-274F-A71E-371D6802AE4C}"/>
              </a:ext>
            </a:extLst>
          </p:cNvPr>
          <p:cNvSpPr txBox="1"/>
          <p:nvPr/>
        </p:nvSpPr>
        <p:spPr>
          <a:xfrm>
            <a:off x="355867" y="8798581"/>
            <a:ext cx="2276491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O Office Hours, apresentado pela equipe </a:t>
            </a:r>
            <a:b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de Suporte ao cliente da Adobe, inclui sessões para informar e ajudar os participantes </a:t>
            </a:r>
            <a:b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a solucionar problemas e fornecer dicas </a:t>
            </a:r>
            <a:b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e truques para aproveitar ao máximo as soluções da Adobe.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765A10-81B2-C549-A341-DA0E2E901529}"/>
              </a:ext>
            </a:extLst>
          </p:cNvPr>
          <p:cNvSpPr txBox="1">
            <a:spLocks/>
          </p:cNvSpPr>
          <p:nvPr/>
        </p:nvSpPr>
        <p:spPr>
          <a:xfrm>
            <a:off x="5723507" y="8332752"/>
            <a:ext cx="173671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 defTabSz="913563">
              <a:defRPr/>
            </a:pPr>
            <a:r>
              <a:rPr lang="pt-BR" sz="1200" dirty="0">
                <a:solidFill>
                  <a:srgbClr val="000000"/>
                </a:solidFill>
              </a:rPr>
              <a:t>Portais de autoatendimento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C79AB87-B93C-1E4F-8618-D5E4F375B401}"/>
              </a:ext>
            </a:extLst>
          </p:cNvPr>
          <p:cNvSpPr>
            <a:spLocks/>
          </p:cNvSpPr>
          <p:nvPr/>
        </p:nvSpPr>
        <p:spPr>
          <a:xfrm>
            <a:off x="5723508" y="8513971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Portal de suporte 24/7</a:t>
            </a:r>
          </a:p>
        </p:txBody>
      </p:sp>
      <p:sp>
        <p:nvSpPr>
          <p:cNvPr id="73" name="object 39">
            <a:extLst>
              <a:ext uri="{FF2B5EF4-FFF2-40B4-BE49-F238E27FC236}">
                <a16:creationId xmlns:a16="http://schemas.microsoft.com/office/drawing/2014/main" id="{85E923B2-DE02-C54E-95F2-D82090D65E19}"/>
              </a:ext>
            </a:extLst>
          </p:cNvPr>
          <p:cNvSpPr txBox="1"/>
          <p:nvPr/>
        </p:nvSpPr>
        <p:spPr>
          <a:xfrm>
            <a:off x="5265661" y="8759603"/>
            <a:ext cx="219456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Acesso sob demanda ao Portal de autoatendimento online para enviar solicitações de suporte, revisar o status do caso e procurar outros recursos, como nossa base de conhecimento, notícias e alertas, dicas em destaque e muito mais.</a:t>
            </a:r>
          </a:p>
        </p:txBody>
      </p:sp>
      <p:pic>
        <p:nvPicPr>
          <p:cNvPr id="74" name="Graphic 73" descr="Speaker phone outline">
            <a:extLst>
              <a:ext uri="{FF2B5EF4-FFF2-40B4-BE49-F238E27FC236}">
                <a16:creationId xmlns:a16="http://schemas.microsoft.com/office/drawing/2014/main" id="{A1370005-6890-424C-884D-9064E283C1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68925" y="6544476"/>
            <a:ext cx="411480" cy="411480"/>
          </a:xfrm>
          <a:prstGeom prst="rect">
            <a:avLst/>
          </a:prstGeom>
        </p:spPr>
      </p:pic>
      <p:pic>
        <p:nvPicPr>
          <p:cNvPr id="75" name="Graphic 74" descr="Remote learning language outline">
            <a:extLst>
              <a:ext uri="{FF2B5EF4-FFF2-40B4-BE49-F238E27FC236}">
                <a16:creationId xmlns:a16="http://schemas.microsoft.com/office/drawing/2014/main" id="{FA70E684-2FB6-544A-9B16-BEB9080AC8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8600" y="8332752"/>
            <a:ext cx="411480" cy="411480"/>
          </a:xfrm>
          <a:prstGeom prst="rect">
            <a:avLst/>
          </a:prstGeom>
        </p:spPr>
      </p:pic>
      <p:pic>
        <p:nvPicPr>
          <p:cNvPr id="76" name="Graphic 75" descr="Customer review outline">
            <a:extLst>
              <a:ext uri="{FF2B5EF4-FFF2-40B4-BE49-F238E27FC236}">
                <a16:creationId xmlns:a16="http://schemas.microsoft.com/office/drawing/2014/main" id="{1B0E4E00-41D9-6440-83E3-60369886CE3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28600" y="6505808"/>
            <a:ext cx="411480" cy="411480"/>
          </a:xfrm>
          <a:prstGeom prst="rect">
            <a:avLst/>
          </a:prstGeom>
        </p:spPr>
      </p:pic>
      <p:pic>
        <p:nvPicPr>
          <p:cNvPr id="77" name="Graphic 76" descr="Signpost outline">
            <a:extLst>
              <a:ext uri="{FF2B5EF4-FFF2-40B4-BE49-F238E27FC236}">
                <a16:creationId xmlns:a16="http://schemas.microsoft.com/office/drawing/2014/main" id="{001A9B31-4F82-A14D-B2BC-39DC337108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57800" y="6493998"/>
            <a:ext cx="411480" cy="411480"/>
          </a:xfrm>
          <a:prstGeom prst="rect">
            <a:avLst/>
          </a:prstGeom>
        </p:spPr>
      </p:pic>
      <p:pic>
        <p:nvPicPr>
          <p:cNvPr id="78" name="Graphic 77" descr="Internet outline">
            <a:extLst>
              <a:ext uri="{FF2B5EF4-FFF2-40B4-BE49-F238E27FC236}">
                <a16:creationId xmlns:a16="http://schemas.microsoft.com/office/drawing/2014/main" id="{20978656-E5F5-434D-BA66-491F99EF63F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257800" y="8332752"/>
            <a:ext cx="411480" cy="411480"/>
          </a:xfrm>
          <a:prstGeom prst="rect">
            <a:avLst/>
          </a:prstGeom>
        </p:spPr>
      </p:pic>
      <p:pic>
        <p:nvPicPr>
          <p:cNvPr id="79" name="Graphic 78" descr="Chat bubble outline">
            <a:extLst>
              <a:ext uri="{FF2B5EF4-FFF2-40B4-BE49-F238E27FC236}">
                <a16:creationId xmlns:a16="http://schemas.microsoft.com/office/drawing/2014/main" id="{0C77255B-D338-2543-98E5-4434DF47D19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776853" y="8332752"/>
            <a:ext cx="411480" cy="411480"/>
          </a:xfrm>
          <a:prstGeom prst="rect">
            <a:avLst/>
          </a:prstGeom>
        </p:spPr>
      </p:pic>
      <p:sp>
        <p:nvSpPr>
          <p:cNvPr id="80" name="object 38">
            <a:extLst>
              <a:ext uri="{FF2B5EF4-FFF2-40B4-BE49-F238E27FC236}">
                <a16:creationId xmlns:a16="http://schemas.microsoft.com/office/drawing/2014/main" id="{881BDF6C-4AAE-5F4D-AD4C-1C358C73A0A0}"/>
              </a:ext>
            </a:extLst>
          </p:cNvPr>
          <p:cNvSpPr/>
          <p:nvPr/>
        </p:nvSpPr>
        <p:spPr>
          <a:xfrm rot="5400000" flipH="1">
            <a:off x="3863341" y="5372965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8CE4601-87A9-E645-841C-EE142932AEED}"/>
              </a:ext>
            </a:extLst>
          </p:cNvPr>
          <p:cNvSpPr/>
          <p:nvPr/>
        </p:nvSpPr>
        <p:spPr>
          <a:xfrm>
            <a:off x="214971" y="6124178"/>
            <a:ext cx="1930978" cy="307777"/>
          </a:xfrm>
          <a:prstGeom prst="rect">
            <a:avLst/>
          </a:prstGeom>
        </p:spPr>
        <p:txBody>
          <a:bodyPr wrap="none" lIns="0">
            <a:spAutoFit/>
          </a:bodyPr>
          <a:lstStyle/>
          <a:p>
            <a:pPr>
              <a:lnSpc>
                <a:spcPct val="100000"/>
              </a:lnSpc>
              <a:spcBef>
                <a:spcPts val="280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Recursos de suporte online</a:t>
            </a:r>
          </a:p>
        </p:txBody>
      </p:sp>
      <p:grpSp>
        <p:nvGrpSpPr>
          <p:cNvPr id="82" name="object 3">
            <a:extLst>
              <a:ext uri="{FF2B5EF4-FFF2-40B4-BE49-F238E27FC236}">
                <a16:creationId xmlns:a16="http://schemas.microsoft.com/office/drawing/2014/main" id="{B42896B0-A3B1-CA41-9D50-FE7EC14DEFC9}"/>
              </a:ext>
            </a:extLst>
          </p:cNvPr>
          <p:cNvGrpSpPr/>
          <p:nvPr/>
        </p:nvGrpSpPr>
        <p:grpSpPr>
          <a:xfrm rot="5400000">
            <a:off x="1113102" y="-747421"/>
            <a:ext cx="5753361" cy="7931849"/>
            <a:chOff x="-247019" y="421767"/>
            <a:chExt cx="3875281" cy="7641336"/>
          </a:xfrm>
        </p:grpSpPr>
        <p:sp>
          <p:nvSpPr>
            <p:cNvPr id="83" name="object 4">
              <a:extLst>
                <a:ext uri="{FF2B5EF4-FFF2-40B4-BE49-F238E27FC236}">
                  <a16:creationId xmlns:a16="http://schemas.microsoft.com/office/drawing/2014/main" id="{993E887D-387E-2344-A0B2-5D3D1AE99562}"/>
                </a:ext>
              </a:extLst>
            </p:cNvPr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5">
              <a:extLst>
                <a:ext uri="{FF2B5EF4-FFF2-40B4-BE49-F238E27FC236}">
                  <a16:creationId xmlns:a16="http://schemas.microsoft.com/office/drawing/2014/main" id="{BE1A25E1-49CD-6241-8770-8A82FA8F111D}"/>
                </a:ext>
              </a:extLst>
            </p:cNvPr>
            <p:cNvSpPr/>
            <p:nvPr/>
          </p:nvSpPr>
          <p:spPr>
            <a:xfrm>
              <a:off x="-247019" y="421767"/>
              <a:ext cx="384404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38">
            <a:extLst>
              <a:ext uri="{FF2B5EF4-FFF2-40B4-BE49-F238E27FC236}">
                <a16:creationId xmlns:a16="http://schemas.microsoft.com/office/drawing/2014/main" id="{45EE3A1E-80CD-A54F-B59F-5D718805DD26}"/>
              </a:ext>
            </a:extLst>
          </p:cNvPr>
          <p:cNvSpPr/>
          <p:nvPr/>
        </p:nvSpPr>
        <p:spPr>
          <a:xfrm rot="5400000" flipH="1">
            <a:off x="3863341" y="1796651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CD77FF-F72D-C54F-95B0-D62602AA4F8A}"/>
              </a:ext>
            </a:extLst>
          </p:cNvPr>
          <p:cNvSpPr/>
          <p:nvPr/>
        </p:nvSpPr>
        <p:spPr>
          <a:xfrm>
            <a:off x="324341" y="3911273"/>
            <a:ext cx="2194560" cy="49911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8415" marR="262255" lvl="0">
              <a:lnSpc>
                <a:spcPct val="110700"/>
              </a:lnSpc>
              <a:spcBef>
                <a:spcPts val="315"/>
              </a:spcBef>
            </a:pP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Revisão proativa da implantação, configuração e arquitetura geral </a:t>
            </a:r>
            <a:b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</a:b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da solução, incluindo integrações.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686167-B7AD-E042-8630-ECF3D3A5456F}"/>
              </a:ext>
            </a:extLst>
          </p:cNvPr>
          <p:cNvSpPr/>
          <p:nvPr/>
        </p:nvSpPr>
        <p:spPr>
          <a:xfrm>
            <a:off x="5265661" y="3911273"/>
            <a:ext cx="2194560" cy="65261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13970" marR="5080" lvl="0" indent="-1905">
              <a:lnSpc>
                <a:spcPct val="108000"/>
              </a:lnSpc>
              <a:spcBef>
                <a:spcPts val="585"/>
              </a:spcBef>
            </a:pP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Receba as práticas recomendadas de manutenção e as correções mais recentes (</a:t>
            </a:r>
            <a:r>
              <a:rPr lang="pt-BR" sz="1000" dirty="0" err="1">
                <a:solidFill>
                  <a:srgbClr val="020302"/>
                </a:solidFill>
                <a:latin typeface="AdobeClean-Light"/>
                <a:cs typeface="AdobeClean-Light"/>
              </a:rPr>
              <a:t>SPs</a:t>
            </a: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, MR, patches, </a:t>
            </a:r>
            <a:r>
              <a:rPr lang="pt-BR" sz="1000" dirty="0" err="1">
                <a:solidFill>
                  <a:srgbClr val="020302"/>
                </a:solidFill>
                <a:latin typeface="AdobeClean-Light"/>
                <a:cs typeface="AdobeClean-Light"/>
              </a:rPr>
              <a:t>FPs</a:t>
            </a: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) para ficar atualizado em todas as verificações de manutenção.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CDB1ED-3CF9-ED48-94AA-4D141F42CCBE}"/>
              </a:ext>
            </a:extLst>
          </p:cNvPr>
          <p:cNvSpPr/>
          <p:nvPr/>
        </p:nvSpPr>
        <p:spPr>
          <a:xfrm>
            <a:off x="2852427" y="2517784"/>
            <a:ext cx="23510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marR="254000" lvl="0">
              <a:spcBef>
                <a:spcPts val="660"/>
              </a:spcBef>
            </a:pPr>
            <a: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  <a:t>Revisão regular dos serviços do programa Elite, métricas de suporte e entregas, incluindo um plano de prospectivo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9B79A3-5BD5-CA43-B665-BC73BDF0BB24}"/>
              </a:ext>
            </a:extLst>
          </p:cNvPr>
          <p:cNvSpPr/>
          <p:nvPr/>
        </p:nvSpPr>
        <p:spPr>
          <a:xfrm>
            <a:off x="5431520" y="2658116"/>
            <a:ext cx="229611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2700" marR="267335" lvl="0">
              <a:spcBef>
                <a:spcPts val="440"/>
              </a:spcBef>
            </a:pPr>
            <a: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  <a:t>Uma sessão de 60 minutos focada em um recurso específico do produto e em como ele pode ser usado para resolver problemas empresariais comuns.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936F8D-8CFA-214D-83DE-7B5C80E81C36}"/>
              </a:ext>
            </a:extLst>
          </p:cNvPr>
          <p:cNvSpPr/>
          <p:nvPr/>
        </p:nvSpPr>
        <p:spPr>
          <a:xfrm>
            <a:off x="324340" y="2512787"/>
            <a:ext cx="2308019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32384" marR="5080" lvl="0">
              <a:spcBef>
                <a:spcPts val="440"/>
              </a:spcBef>
            </a:pPr>
            <a: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  <a:t>Um ponto de contato designado na </a:t>
            </a:r>
            <a:b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</a:br>
            <a: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  <a:t>Adobe que pode fornecer assistência de encaminhamento, atualizações regulares </a:t>
            </a:r>
            <a:b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</a:br>
            <a: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  <a:t>e garantir que seja dada prioridade àquelas solicitações de suporte abertas que forem mais críticas.</a:t>
            </a:r>
          </a:p>
        </p:txBody>
      </p:sp>
      <p:sp>
        <p:nvSpPr>
          <p:cNvPr id="86" name="object 40">
            <a:extLst>
              <a:ext uri="{FF2B5EF4-FFF2-40B4-BE49-F238E27FC236}">
                <a16:creationId xmlns:a16="http://schemas.microsoft.com/office/drawing/2014/main" id="{1FA662F5-4BAC-DD44-9AE2-73A1FD1D8367}"/>
              </a:ext>
            </a:extLst>
          </p:cNvPr>
          <p:cNvSpPr txBox="1"/>
          <p:nvPr/>
        </p:nvSpPr>
        <p:spPr>
          <a:xfrm>
            <a:off x="3153726" y="796184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00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Engenheiro de suporte nomeado</a:t>
            </a:r>
          </a:p>
        </p:txBody>
      </p:sp>
      <p:sp>
        <p:nvSpPr>
          <p:cNvPr id="87" name="object 40">
            <a:extLst>
              <a:ext uri="{FF2B5EF4-FFF2-40B4-BE49-F238E27FC236}">
                <a16:creationId xmlns:a16="http://schemas.microsoft.com/office/drawing/2014/main" id="{0A9E94C1-0799-AC4A-81D3-A94A9A9DEB2C}"/>
              </a:ext>
            </a:extLst>
          </p:cNvPr>
          <p:cNvSpPr txBox="1"/>
          <p:nvPr/>
        </p:nvSpPr>
        <p:spPr>
          <a:xfrm>
            <a:off x="5723508" y="796184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00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Revisões de caso</a:t>
            </a:r>
          </a:p>
        </p:txBody>
      </p:sp>
      <p:sp>
        <p:nvSpPr>
          <p:cNvPr id="88" name="object 40">
            <a:extLst>
              <a:ext uri="{FF2B5EF4-FFF2-40B4-BE49-F238E27FC236}">
                <a16:creationId xmlns:a16="http://schemas.microsoft.com/office/drawing/2014/main" id="{37212920-6D29-0245-9D65-A283BEF83BEA}"/>
              </a:ext>
            </a:extLst>
          </p:cNvPr>
          <p:cNvSpPr txBox="1"/>
          <p:nvPr/>
        </p:nvSpPr>
        <p:spPr>
          <a:xfrm>
            <a:off x="5723508" y="3574737"/>
            <a:ext cx="21945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lvl="0">
              <a:spcBef>
                <a:spcPts val="665"/>
              </a:spcBef>
            </a:pPr>
            <a:r>
              <a:rPr lang="pt-BR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Manutenção </a:t>
            </a:r>
            <a:br>
              <a:rPr lang="pt-BR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</a:br>
            <a:r>
              <a:rPr lang="pt-BR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e monitoramento</a:t>
            </a:r>
          </a:p>
        </p:txBody>
      </p:sp>
      <p:sp>
        <p:nvSpPr>
          <p:cNvPr id="89" name="object 40">
            <a:extLst>
              <a:ext uri="{FF2B5EF4-FFF2-40B4-BE49-F238E27FC236}">
                <a16:creationId xmlns:a16="http://schemas.microsoft.com/office/drawing/2014/main" id="{FE579972-9BBC-0841-8FEF-749F8D35399D}"/>
              </a:ext>
            </a:extLst>
          </p:cNvPr>
          <p:cNvSpPr txBox="1"/>
          <p:nvPr/>
        </p:nvSpPr>
        <p:spPr>
          <a:xfrm>
            <a:off x="3138805" y="3658557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lvl="0">
              <a:spcBef>
                <a:spcPts val="665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Revisão do roteiro da solução</a:t>
            </a:r>
          </a:p>
        </p:txBody>
      </p:sp>
      <p:sp>
        <p:nvSpPr>
          <p:cNvPr id="90" name="object 40">
            <a:extLst>
              <a:ext uri="{FF2B5EF4-FFF2-40B4-BE49-F238E27FC236}">
                <a16:creationId xmlns:a16="http://schemas.microsoft.com/office/drawing/2014/main" id="{3EFB7C17-49F7-864E-8C3C-6AFB80AC2C28}"/>
              </a:ext>
            </a:extLst>
          </p:cNvPr>
          <p:cNvSpPr txBox="1"/>
          <p:nvPr/>
        </p:nvSpPr>
        <p:spPr>
          <a:xfrm>
            <a:off x="689237" y="3658557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Revisão do ambiente</a:t>
            </a:r>
          </a:p>
        </p:txBody>
      </p:sp>
      <p:sp>
        <p:nvSpPr>
          <p:cNvPr id="91" name="object 40">
            <a:extLst>
              <a:ext uri="{FF2B5EF4-FFF2-40B4-BE49-F238E27FC236}">
                <a16:creationId xmlns:a16="http://schemas.microsoft.com/office/drawing/2014/main" id="{D47A2521-0F4F-2742-B57A-26FB742FFAE8}"/>
              </a:ext>
            </a:extLst>
          </p:cNvPr>
          <p:cNvSpPr txBox="1"/>
          <p:nvPr/>
        </p:nvSpPr>
        <p:spPr>
          <a:xfrm>
            <a:off x="689237" y="2269578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880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Gestão de encaminhamento</a:t>
            </a:r>
          </a:p>
        </p:txBody>
      </p:sp>
      <p:sp>
        <p:nvSpPr>
          <p:cNvPr id="92" name="object 40">
            <a:extLst>
              <a:ext uri="{FF2B5EF4-FFF2-40B4-BE49-F238E27FC236}">
                <a16:creationId xmlns:a16="http://schemas.microsoft.com/office/drawing/2014/main" id="{D2497F14-BC2D-A445-9124-0090795BB3F5}"/>
              </a:ext>
            </a:extLst>
          </p:cNvPr>
          <p:cNvSpPr txBox="1"/>
          <p:nvPr/>
        </p:nvSpPr>
        <p:spPr>
          <a:xfrm>
            <a:off x="3153726" y="2269578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350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Revisões de serviço</a:t>
            </a:r>
          </a:p>
        </p:txBody>
      </p:sp>
      <p:sp>
        <p:nvSpPr>
          <p:cNvPr id="93" name="object 40">
            <a:extLst>
              <a:ext uri="{FF2B5EF4-FFF2-40B4-BE49-F238E27FC236}">
                <a16:creationId xmlns:a16="http://schemas.microsoft.com/office/drawing/2014/main" id="{9DD80DBE-3A6F-864D-9FDD-A4F597ECA1FC}"/>
              </a:ext>
            </a:extLst>
          </p:cNvPr>
          <p:cNvSpPr txBox="1"/>
          <p:nvPr/>
        </p:nvSpPr>
        <p:spPr>
          <a:xfrm>
            <a:off x="5723508" y="2269578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520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Sessões com especialistas</a:t>
            </a:r>
          </a:p>
        </p:txBody>
      </p:sp>
      <p:sp>
        <p:nvSpPr>
          <p:cNvPr id="94" name="object 40">
            <a:extLst>
              <a:ext uri="{FF2B5EF4-FFF2-40B4-BE49-F238E27FC236}">
                <a16:creationId xmlns:a16="http://schemas.microsoft.com/office/drawing/2014/main" id="{5A230E3C-C7E4-8A40-9D54-B9EEBDB71491}"/>
              </a:ext>
            </a:extLst>
          </p:cNvPr>
          <p:cNvSpPr txBox="1"/>
          <p:nvPr/>
        </p:nvSpPr>
        <p:spPr>
          <a:xfrm>
            <a:off x="689237" y="4819212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Preparação e revisão da versão</a:t>
            </a:r>
          </a:p>
        </p:txBody>
      </p:sp>
      <p:sp>
        <p:nvSpPr>
          <p:cNvPr id="95" name="object 40">
            <a:extLst>
              <a:ext uri="{FF2B5EF4-FFF2-40B4-BE49-F238E27FC236}">
                <a16:creationId xmlns:a16="http://schemas.microsoft.com/office/drawing/2014/main" id="{DFF2E126-AAD2-4A42-968F-B4F500FA0246}"/>
              </a:ext>
            </a:extLst>
          </p:cNvPr>
          <p:cNvSpPr txBox="1"/>
          <p:nvPr/>
        </p:nvSpPr>
        <p:spPr>
          <a:xfrm>
            <a:off x="3113405" y="4819212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740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Transferência de conhecimento</a:t>
            </a:r>
          </a:p>
        </p:txBody>
      </p:sp>
      <p:sp>
        <p:nvSpPr>
          <p:cNvPr id="98" name="object 40">
            <a:extLst>
              <a:ext uri="{FF2B5EF4-FFF2-40B4-BE49-F238E27FC236}">
                <a16:creationId xmlns:a16="http://schemas.microsoft.com/office/drawing/2014/main" id="{88FB73E0-F9EF-714D-A773-0A433B041107}"/>
              </a:ext>
            </a:extLst>
          </p:cNvPr>
          <p:cNvSpPr txBox="1"/>
          <p:nvPr/>
        </p:nvSpPr>
        <p:spPr>
          <a:xfrm>
            <a:off x="5723508" y="4819212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740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Gerenciamento de eventos</a:t>
            </a:r>
          </a:p>
        </p:txBody>
      </p:sp>
      <p:sp>
        <p:nvSpPr>
          <p:cNvPr id="99" name="object 38">
            <a:extLst>
              <a:ext uri="{FF2B5EF4-FFF2-40B4-BE49-F238E27FC236}">
                <a16:creationId xmlns:a16="http://schemas.microsoft.com/office/drawing/2014/main" id="{18B9894F-9B62-044E-8D0A-95BF0AD5EEE5}"/>
              </a:ext>
            </a:extLst>
          </p:cNvPr>
          <p:cNvSpPr/>
          <p:nvPr/>
        </p:nvSpPr>
        <p:spPr>
          <a:xfrm rot="5400000" flipH="1">
            <a:off x="3863341" y="663257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38">
            <a:extLst>
              <a:ext uri="{FF2B5EF4-FFF2-40B4-BE49-F238E27FC236}">
                <a16:creationId xmlns:a16="http://schemas.microsoft.com/office/drawing/2014/main" id="{BE706E58-5F45-CA48-B212-B53E7F6AD85A}"/>
              </a:ext>
            </a:extLst>
          </p:cNvPr>
          <p:cNvSpPr/>
          <p:nvPr/>
        </p:nvSpPr>
        <p:spPr>
          <a:xfrm rot="5400000" flipH="1">
            <a:off x="3863341" y="-652641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Graphic 24" descr="Continuous Improvement outline">
            <a:extLst>
              <a:ext uri="{FF2B5EF4-FFF2-40B4-BE49-F238E27FC236}">
                <a16:creationId xmlns:a16="http://schemas.microsoft.com/office/drawing/2014/main" id="{A2F6F854-90CC-FC48-9379-F18D8FBF395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28599" y="3513949"/>
            <a:ext cx="457200" cy="457200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76F87041-EFD7-BC42-A2ED-30FAD55E7FF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768925" y="3602315"/>
            <a:ext cx="309943" cy="288000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F23DD82C-7858-AC4D-AD9F-287FD0674B13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55868" y="4762424"/>
            <a:ext cx="240657" cy="300821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BB41D433-115C-6B45-9C65-B10A88D6D0F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276601" y="3600445"/>
            <a:ext cx="328157" cy="284207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D8A4D46D-6FB3-AD40-A3B7-86B3CAFC5F77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276601" y="4812360"/>
            <a:ext cx="347646" cy="264530"/>
          </a:xfrm>
          <a:prstGeom prst="rect">
            <a:avLst/>
          </a:prstGeom>
        </p:spPr>
      </p:pic>
      <p:pic>
        <p:nvPicPr>
          <p:cNvPr id="29" name="Graphic 28" descr="Storytelling outline">
            <a:extLst>
              <a:ext uri="{FF2B5EF4-FFF2-40B4-BE49-F238E27FC236}">
                <a16:creationId xmlns:a16="http://schemas.microsoft.com/office/drawing/2014/main" id="{AD9F15BE-1A73-9C4D-B0AF-F35EF2ED6649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768925" y="4660404"/>
            <a:ext cx="365760" cy="36576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F844CC2E-A030-4942-8747-29A541D69835}"/>
              </a:ext>
            </a:extLst>
          </p:cNvPr>
          <p:cNvSpPr/>
          <p:nvPr/>
        </p:nvSpPr>
        <p:spPr>
          <a:xfrm>
            <a:off x="2764975" y="3919098"/>
            <a:ext cx="2370905" cy="708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>
              <a:lnSpc>
                <a:spcPct val="110700"/>
              </a:lnSpc>
              <a:spcBef>
                <a:spcPts val="315"/>
              </a:spcBef>
            </a:pP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Compare e alinhe o roteiro da solução Adobe com o roteiro do seu projeto para reduzir riscos e se preparar para o futuro.</a:t>
            </a:r>
          </a:p>
          <a:p>
            <a:pPr marL="18415" marR="262255" lvl="0">
              <a:lnSpc>
                <a:spcPct val="110700"/>
              </a:lnSpc>
              <a:spcBef>
                <a:spcPts val="315"/>
              </a:spcBef>
            </a:pP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26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38">
            <a:extLst>
              <a:ext uri="{FF2B5EF4-FFF2-40B4-BE49-F238E27FC236}">
                <a16:creationId xmlns:a16="http://schemas.microsoft.com/office/drawing/2014/main" id="{E8C75CE5-4657-4D42-ACFE-73E88A861318}"/>
              </a:ext>
            </a:extLst>
          </p:cNvPr>
          <p:cNvSpPr/>
          <p:nvPr/>
        </p:nvSpPr>
        <p:spPr>
          <a:xfrm rot="10800000" flipH="1">
            <a:off x="2673171" y="3947817"/>
            <a:ext cx="45720" cy="5181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38">
            <a:extLst>
              <a:ext uri="{FF2B5EF4-FFF2-40B4-BE49-F238E27FC236}">
                <a16:creationId xmlns:a16="http://schemas.microsoft.com/office/drawing/2014/main" id="{3340E7FA-ECFF-6B47-81CC-D875E4DC2B10}"/>
              </a:ext>
            </a:extLst>
          </p:cNvPr>
          <p:cNvSpPr/>
          <p:nvPr/>
        </p:nvSpPr>
        <p:spPr>
          <a:xfrm rot="10800000" flipH="1">
            <a:off x="1959771" y="3947817"/>
            <a:ext cx="45719" cy="357768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38">
            <a:extLst>
              <a:ext uri="{FF2B5EF4-FFF2-40B4-BE49-F238E27FC236}">
                <a16:creationId xmlns:a16="http://schemas.microsoft.com/office/drawing/2014/main" id="{27166CC7-48F5-2A4D-9035-D981C46BE375}"/>
              </a:ext>
            </a:extLst>
          </p:cNvPr>
          <p:cNvSpPr/>
          <p:nvPr/>
        </p:nvSpPr>
        <p:spPr>
          <a:xfrm rot="10800000" flipH="1">
            <a:off x="611792" y="3952189"/>
            <a:ext cx="45719" cy="3657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38">
            <a:extLst>
              <a:ext uri="{FF2B5EF4-FFF2-40B4-BE49-F238E27FC236}">
                <a16:creationId xmlns:a16="http://schemas.microsoft.com/office/drawing/2014/main" id="{7A5B1AB2-D303-9345-89A7-DCBF7366DA2D}"/>
              </a:ext>
            </a:extLst>
          </p:cNvPr>
          <p:cNvSpPr/>
          <p:nvPr/>
        </p:nvSpPr>
        <p:spPr>
          <a:xfrm rot="10800000" flipH="1">
            <a:off x="1301653" y="3947817"/>
            <a:ext cx="45719" cy="36576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38">
            <a:extLst>
              <a:ext uri="{FF2B5EF4-FFF2-40B4-BE49-F238E27FC236}">
                <a16:creationId xmlns:a16="http://schemas.microsoft.com/office/drawing/2014/main" id="{1DB87449-FF70-8948-AF8F-BF7C380905BC}"/>
              </a:ext>
            </a:extLst>
          </p:cNvPr>
          <p:cNvSpPr/>
          <p:nvPr/>
        </p:nvSpPr>
        <p:spPr>
          <a:xfrm rot="10800000" flipH="1">
            <a:off x="3331288" y="3947816"/>
            <a:ext cx="45721" cy="346577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chemeClr val="tx2"/>
            </a:solidFill>
            <a:tailEnd type="oval" w="lg" len="lg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10681" y="2654678"/>
            <a:ext cx="2380777" cy="51584"/>
          </a:xfrm>
          <a:custGeom>
            <a:avLst/>
            <a:gdLst/>
            <a:ahLst/>
            <a:cxnLst/>
            <a:rect l="l" t="t" r="r" b="b"/>
            <a:pathLst>
              <a:path w="1894204">
                <a:moveTo>
                  <a:pt x="0" y="0"/>
                </a:moveTo>
                <a:lnTo>
                  <a:pt x="1893604" y="0"/>
                </a:lnTo>
              </a:path>
            </a:pathLst>
          </a:custGeom>
          <a:ln w="2436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99816" y="2329688"/>
            <a:ext cx="24390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dirty="0">
                <a:solidFill>
                  <a:srgbClr val="020302"/>
                </a:solidFill>
                <a:latin typeface="Adobe Clean"/>
                <a:cs typeface="Adobe Clean"/>
              </a:rPr>
              <a:t>Atividades de serviço de campo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14421" y="2342312"/>
            <a:ext cx="136488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dirty="0" err="1">
                <a:solidFill>
                  <a:srgbClr val="020302"/>
                </a:solidFill>
                <a:latin typeface="Adobe Clean"/>
                <a:cs typeface="Adobe Clean"/>
              </a:rPr>
              <a:t>Launch</a:t>
            </a:r>
            <a:r>
              <a:rPr lang="pt-BR" sz="1400" b="1" dirty="0">
                <a:solidFill>
                  <a:srgbClr val="020302"/>
                </a:solidFill>
                <a:latin typeface="Adobe Clean"/>
                <a:cs typeface="Adobe Clean"/>
              </a:rPr>
              <a:t> </a:t>
            </a:r>
            <a:r>
              <a:rPr lang="pt-BR" sz="1400" b="1" dirty="0" err="1">
                <a:solidFill>
                  <a:srgbClr val="020302"/>
                </a:solidFill>
                <a:latin typeface="Adobe Clean"/>
                <a:cs typeface="Adobe Clean"/>
              </a:rPr>
              <a:t>Advisory</a:t>
            </a:r>
            <a:endParaRPr lang="pt-BR" sz="1400" b="1" dirty="0">
              <a:solidFill>
                <a:srgbClr val="020302"/>
              </a:solidFill>
              <a:latin typeface="Adobe Clean"/>
              <a:cs typeface="Adobe Cle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2187" y="2787904"/>
            <a:ext cx="300418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z="1000" dirty="0">
                <a:solidFill>
                  <a:srgbClr val="1F1F1F"/>
                </a:solidFill>
                <a:latin typeface="AdobeClean-Light"/>
                <a:cs typeface="AdobeClean-Light"/>
              </a:rPr>
              <a:t>Para clientes que implementam uma </a:t>
            </a:r>
            <a:r>
              <a:rPr lang="pt-BR" sz="1000" b="1" dirty="0">
                <a:solidFill>
                  <a:srgbClr val="1F1F1F"/>
                </a:solidFill>
                <a:latin typeface="Adobe Clean"/>
                <a:cs typeface="Adobe Clean"/>
              </a:rPr>
              <a:t>nova solução Adobe Experience Cloud, </a:t>
            </a:r>
            <a:r>
              <a:rPr lang="pt-BR" sz="1000" dirty="0">
                <a:latin typeface="AdobeClean-Light"/>
                <a:cs typeface="AdobeClean-Light"/>
              </a:rPr>
              <a:t>o </a:t>
            </a:r>
            <a:r>
              <a:rPr lang="pt-BR" sz="1000" dirty="0" err="1">
                <a:latin typeface="AdobeClean-Light"/>
                <a:cs typeface="AdobeClean-Light"/>
              </a:rPr>
              <a:t>Launch</a:t>
            </a:r>
            <a:r>
              <a:rPr lang="pt-BR" sz="1000" dirty="0">
                <a:latin typeface="AdobeClean-Light"/>
                <a:cs typeface="AdobeClean-Light"/>
              </a:rPr>
              <a:t> </a:t>
            </a:r>
            <a:r>
              <a:rPr lang="pt-BR" sz="1000" dirty="0" err="1">
                <a:latin typeface="AdobeClean-Light"/>
                <a:cs typeface="AdobeClean-Light"/>
              </a:rPr>
              <a:t>Advisory</a:t>
            </a:r>
            <a:r>
              <a:rPr lang="pt-BR" sz="1000" dirty="0">
                <a:latin typeface="AdobeClean-Light"/>
                <a:cs typeface="AdobeClean-Light"/>
              </a:rPr>
              <a:t> é um </a:t>
            </a:r>
            <a:r>
              <a:rPr lang="pt-BR" sz="1000" dirty="0"/>
              <a:t>conjunto essencial de </a:t>
            </a:r>
            <a:r>
              <a:rPr lang="pt-BR" sz="950" dirty="0">
                <a:latin typeface="AdobeClean-SemiLight"/>
                <a:cs typeface="AdobeClean-SemiLight"/>
              </a:rPr>
              <a:t>serviços</a:t>
            </a:r>
            <a:r>
              <a:rPr lang="pt-BR" sz="1000" dirty="0">
                <a:latin typeface="AdobeClean-Light"/>
                <a:cs typeface="AdobeClean-Light"/>
              </a:rPr>
              <a:t> de consultoria e recomendações de eficácia </a:t>
            </a:r>
            <a:r>
              <a:rPr lang="pt-BR" sz="950" dirty="0">
                <a:latin typeface="AdobeClean-Light"/>
                <a:cs typeface="AdobeClean-Light"/>
              </a:rPr>
              <a:t>comprovada que aceleram</a:t>
            </a:r>
            <a:r>
              <a:rPr lang="pt-BR" sz="1000" dirty="0">
                <a:latin typeface="AdobeClean-Light"/>
                <a:cs typeface="AdobeClean-Light"/>
              </a:rPr>
              <a:t> o </a:t>
            </a:r>
            <a:r>
              <a:rPr lang="pt-BR" sz="950" dirty="0">
                <a:latin typeface="AdobeClean-Light"/>
                <a:cs typeface="AdobeClean-Light"/>
              </a:rPr>
              <a:t>tempo de implantação</a:t>
            </a:r>
            <a:r>
              <a:rPr lang="pt-BR" sz="1000" dirty="0">
                <a:latin typeface="AdobeClean-Light"/>
                <a:cs typeface="AdobeClean-Light"/>
              </a:rPr>
              <a:t>.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0" y="0"/>
            <a:ext cx="7772400" cy="303530"/>
            <a:chOff x="0" y="0"/>
            <a:chExt cx="7772400" cy="30353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400" cy="29412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0" y="298740"/>
              <a:ext cx="7772400" cy="0"/>
            </a:xfrm>
            <a:custGeom>
              <a:avLst/>
              <a:gdLst/>
              <a:ahLst/>
              <a:cxnLst/>
              <a:rect l="l" t="t" r="r" b="b"/>
              <a:pathLst>
                <a:path w="7772400">
                  <a:moveTo>
                    <a:pt x="7772399" y="0"/>
                  </a:moveTo>
                  <a:lnTo>
                    <a:pt x="0" y="0"/>
                  </a:lnTo>
                </a:path>
              </a:pathLst>
            </a:custGeom>
            <a:ln w="9520">
              <a:solidFill>
                <a:srgbClr val="FA0E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976901" y="2790952"/>
            <a:ext cx="35433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  <a:t>Os serviços de campo são usados para </a:t>
            </a:r>
            <a:r>
              <a:rPr lang="pt-BR" sz="1000" b="1" dirty="0">
                <a:solidFill>
                  <a:srgbClr val="4B4B4B"/>
                </a:solidFill>
                <a:latin typeface="Adobe Clean"/>
                <a:cs typeface="Adobe Clean"/>
              </a:rPr>
              <a:t>resolução rápida</a:t>
            </a:r>
            <a: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  <a:t>, sucesso focado do cliente e </a:t>
            </a:r>
            <a:r>
              <a:rPr lang="pt-BR" sz="1000" b="1" dirty="0">
                <a:solidFill>
                  <a:srgbClr val="4B4B4B"/>
                </a:solidFill>
                <a:latin typeface="Adobe Clean"/>
                <a:cs typeface="Adobe Clean"/>
              </a:rPr>
              <a:t>tempo de implantação</a:t>
            </a:r>
            <a: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  <a:t> acelerado. Se o </a:t>
            </a:r>
            <a:r>
              <a:rPr lang="pt-BR" sz="1000" dirty="0" err="1">
                <a:solidFill>
                  <a:srgbClr val="4B4B4B"/>
                </a:solidFill>
                <a:latin typeface="AdobeClean-Light"/>
                <a:cs typeface="AdobeClean-Light"/>
              </a:rPr>
              <a:t>Launch</a:t>
            </a:r>
            <a: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  <a:t> </a:t>
            </a:r>
            <a:r>
              <a:rPr lang="pt-BR" sz="1000" dirty="0" err="1">
                <a:solidFill>
                  <a:srgbClr val="4B4B4B"/>
                </a:solidFill>
                <a:latin typeface="AdobeClean-Light"/>
                <a:cs typeface="AdobeClean-Light"/>
              </a:rPr>
              <a:t>Advisory</a:t>
            </a:r>
            <a: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  <a:t> estiver ativo, </a:t>
            </a:r>
            <a:r>
              <a:rPr lang="pt-BR" sz="1000" b="1" dirty="0">
                <a:solidFill>
                  <a:srgbClr val="4B4B4B"/>
                </a:solidFill>
                <a:latin typeface="Adobe Clean"/>
                <a:cs typeface="Adobe Clean"/>
              </a:rPr>
              <a:t>não haverá Serviços de campo no ano 1</a:t>
            </a:r>
            <a:r>
              <a:rPr lang="pt-BR" sz="1000" dirty="0">
                <a:solidFill>
                  <a:srgbClr val="4B4B4B"/>
                </a:solidFill>
                <a:latin typeface="AdobeClean-Light"/>
                <a:cs typeface="AdobeClean-Light"/>
              </a:rPr>
              <a:t> para nenhuma solução coberta por um contrato de suporte da Adobe.</a:t>
            </a:r>
          </a:p>
        </p:txBody>
      </p:sp>
      <p:sp>
        <p:nvSpPr>
          <p:cNvPr id="19" name="object 19"/>
          <p:cNvSpPr/>
          <p:nvPr/>
        </p:nvSpPr>
        <p:spPr>
          <a:xfrm>
            <a:off x="924304" y="2667378"/>
            <a:ext cx="1245870" cy="0"/>
          </a:xfrm>
          <a:custGeom>
            <a:avLst/>
            <a:gdLst/>
            <a:ahLst/>
            <a:cxnLst/>
            <a:rect l="l" t="t" r="r" b="b"/>
            <a:pathLst>
              <a:path w="1245870">
                <a:moveTo>
                  <a:pt x="0" y="0"/>
                </a:moveTo>
                <a:lnTo>
                  <a:pt x="1245616" y="0"/>
                </a:lnTo>
              </a:path>
            </a:pathLst>
          </a:custGeom>
          <a:ln w="2436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92282" y="2413489"/>
            <a:ext cx="0" cy="1005840"/>
          </a:xfrm>
          <a:custGeom>
            <a:avLst/>
            <a:gdLst/>
            <a:ahLst/>
            <a:cxnLst/>
            <a:rect l="l" t="t" r="r" b="b"/>
            <a:pathLst>
              <a:path h="1151889">
                <a:moveTo>
                  <a:pt x="0" y="1151699"/>
                </a:moveTo>
                <a:lnTo>
                  <a:pt x="0" y="0"/>
                </a:lnTo>
              </a:path>
            </a:pathLst>
          </a:custGeom>
          <a:ln w="9599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3463" y="5348732"/>
            <a:ext cx="3474719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lang="pt-BR" sz="1000" dirty="0">
                <a:latin typeface="AdobeClean-Light"/>
                <a:cs typeface="AdobeClean-Light"/>
              </a:rPr>
              <a:t>O </a:t>
            </a:r>
            <a:r>
              <a:rPr lang="pt-BR" sz="1000" dirty="0" err="1">
                <a:latin typeface="AdobeClean-Light"/>
                <a:cs typeface="AdobeClean-Light"/>
              </a:rPr>
              <a:t>Launch</a:t>
            </a:r>
            <a:r>
              <a:rPr lang="pt-BR" sz="1000" dirty="0">
                <a:latin typeface="AdobeClean-Light"/>
                <a:cs typeface="AdobeClean-Light"/>
              </a:rPr>
              <a:t> </a:t>
            </a:r>
            <a:r>
              <a:rPr lang="pt-BR" sz="1000" dirty="0" err="1">
                <a:latin typeface="AdobeClean-Light"/>
                <a:cs typeface="AdobeClean-Light"/>
              </a:rPr>
              <a:t>Advisory</a:t>
            </a:r>
            <a:r>
              <a:rPr lang="pt-BR" sz="1000" dirty="0">
                <a:latin typeface="AdobeClean-Light"/>
                <a:cs typeface="AdobeClean-Light"/>
              </a:rPr>
              <a:t> se alinhará com o agendamento do seu projeto por meio de marcos comuns (Início, Definição, Projeto, Lançamento </a:t>
            </a:r>
            <a:br>
              <a:rPr lang="pt-BR" sz="1000" dirty="0">
                <a:latin typeface="AdobeClean-Light"/>
                <a:cs typeface="AdobeClean-Light"/>
              </a:rPr>
            </a:br>
            <a:r>
              <a:rPr lang="pt-BR" sz="1000" dirty="0">
                <a:latin typeface="AdobeClean-Light"/>
                <a:cs typeface="AdobeClean-Light"/>
              </a:rPr>
              <a:t>e Pós-lançamento) para guiar, validar, avaliar e fazer recomendações.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263463" y="5982715"/>
            <a:ext cx="2687063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dirty="0">
                <a:latin typeface="AdobeClean-Light"/>
                <a:cs typeface="AdobeClean-Light"/>
              </a:rPr>
              <a:t>Os principais serviços incluem: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05422" y="6308299"/>
            <a:ext cx="3619633" cy="5924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84150" marR="5080" lvl="0" indent="-171450">
              <a:spcBef>
                <a:spcPts val="700"/>
              </a:spcBef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prstClr val="black"/>
                </a:solidFill>
              </a:rPr>
              <a:t>Plataforma de início (incluindo plano de colaboração do projeto)</a:t>
            </a:r>
          </a:p>
          <a:p>
            <a:pPr marL="184150" marR="508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prstClr val="black"/>
                </a:solidFill>
              </a:rPr>
              <a:t>Documentos de avaliação e recomendações</a:t>
            </a:r>
          </a:p>
          <a:p>
            <a:pPr marL="184150" marR="5080" lvl="0" indent="-1714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prstClr val="black"/>
                </a:solidFill>
              </a:rPr>
              <a:t>Resumo de engajamento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263463" y="4126991"/>
            <a:ext cx="3365805" cy="1070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21715">
              <a:lnSpc>
                <a:spcPct val="100000"/>
              </a:lnSpc>
              <a:spcBef>
                <a:spcPts val="100"/>
              </a:spcBef>
            </a:pPr>
            <a:r>
              <a:rPr lang="pt-BR" sz="1600" dirty="0">
                <a:solidFill>
                  <a:srgbClr val="FFFFFF"/>
                </a:solidFill>
                <a:latin typeface="Arial"/>
                <a:cs typeface="Arial"/>
              </a:rPr>
              <a:t>Implementação</a:t>
            </a:r>
          </a:p>
          <a:p>
            <a:pPr marL="12700" marR="5080">
              <a:lnSpc>
                <a:spcPct val="100000"/>
              </a:lnSpc>
              <a:spcBef>
                <a:spcPts val="1505"/>
              </a:spcBef>
            </a:pPr>
            <a:r>
              <a:rPr lang="pt-BR" sz="1000" dirty="0">
                <a:latin typeface="AdobeClean-Light"/>
                <a:cs typeface="AdobeClean-Light"/>
              </a:rPr>
              <a:t>Os especialistas em soluções da Adobe ajudam a validar os requisitos, a arquitetura, o processo de desenvolvimento e iniciam revisões de prontidão </a:t>
            </a:r>
            <a:r>
              <a:rPr lang="pt-BR" sz="1000" dirty="0">
                <a:latin typeface="AdobeClean-SemiLight"/>
                <a:cs typeface="AdobeClean-SemiLight"/>
              </a:rPr>
              <a:t>com </a:t>
            </a:r>
            <a:r>
              <a:rPr lang="pt-BR" sz="950" dirty="0">
                <a:latin typeface="AdobeClean-SemiLight"/>
                <a:cs typeface="AdobeClean-SemiLight"/>
              </a:rPr>
              <a:t>orientação baseada em práticas recomendadas</a:t>
            </a:r>
            <a:r>
              <a:rPr lang="pt-BR" sz="1000" dirty="0">
                <a:latin typeface="AdobeClean-SemiLight"/>
                <a:cs typeface="AdobeClean-SemiLight"/>
              </a:rPr>
              <a:t> para clientes e parceiros de implementação.</a:t>
            </a:r>
          </a:p>
        </p:txBody>
      </p:sp>
      <p:pic>
        <p:nvPicPr>
          <p:cNvPr id="26" name="object 2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328" y="6930986"/>
            <a:ext cx="3053821" cy="281891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947346" y="5297068"/>
            <a:ext cx="3361232" cy="805029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160"/>
              </a:spcBef>
            </a:pPr>
            <a:r>
              <a:rPr lang="pt-BR" sz="1000" b="1" dirty="0">
                <a:latin typeface="Adobe Clean" panose="020B0503020404020204" pitchFamily="34" charset="0"/>
                <a:cs typeface="Arial"/>
              </a:rPr>
              <a:t>As Atividades técnicas</a:t>
            </a:r>
            <a:r>
              <a:rPr lang="pt-BR" sz="1000" dirty="0">
                <a:latin typeface="Adobe Clean" panose="020B0503020404020204" pitchFamily="34" charset="0"/>
                <a:cs typeface="AdobeClean-Light"/>
              </a:rPr>
              <a:t> </a:t>
            </a:r>
            <a:r>
              <a:rPr lang="pt-BR" sz="1000" dirty="0">
                <a:latin typeface="AdobeClean-Light"/>
                <a:cs typeface="AdobeClean-Light"/>
              </a:rPr>
              <a:t>verificam se os clientes estão apresentando solidez técnica e aproveitando ao máximo sua adoção </a:t>
            </a:r>
            <a:br>
              <a:rPr lang="pt-BR" sz="1000" dirty="0">
                <a:latin typeface="AdobeClean-Light"/>
                <a:cs typeface="AdobeClean-Light"/>
              </a:rPr>
            </a:br>
            <a:r>
              <a:rPr lang="pt-BR" sz="1000" dirty="0">
                <a:latin typeface="AdobeClean-Light"/>
                <a:cs typeface="AdobeClean-Light"/>
              </a:rPr>
              <a:t>de ferramentas. Especificamente, esses tipos de atividades incluem suporte e recomendações relacionados a configurações </a:t>
            </a:r>
            <a:br>
              <a:rPr lang="pt-BR" sz="1000" dirty="0">
                <a:latin typeface="AdobeClean-Light"/>
                <a:cs typeface="AdobeClean-Light"/>
              </a:rPr>
            </a:br>
            <a:r>
              <a:rPr lang="pt-BR" sz="1000" dirty="0">
                <a:latin typeface="AdobeClean-Light"/>
                <a:cs typeface="AdobeClean-Light"/>
              </a:rPr>
              <a:t>da plataforma, integrações e solução de problemas.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947346" y="6174740"/>
            <a:ext cx="2099310" cy="14362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dirty="0">
                <a:latin typeface="AdobeClean-Light"/>
                <a:cs typeface="AdobeClean-Light"/>
              </a:rPr>
              <a:t>Tipos de atividades técnicas disponíveis:</a:t>
            </a:r>
          </a:p>
          <a:p>
            <a:pPr marL="184150" marR="5080" lvl="0" indent="-171450">
              <a:spcBef>
                <a:spcPts val="7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Auditoria de integridade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Auditoria da plataforma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Ativação do conjunto de recursos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Integrações e configurações básicas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Solução de problemas do cliente</a:t>
            </a:r>
          </a:p>
          <a:p>
            <a:pPr marL="184150" marR="5080" lvl="0" indent="-17145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Suporte ao serviço na nuvem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942774" y="7717028"/>
            <a:ext cx="3309979" cy="1989006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170"/>
              </a:spcBef>
            </a:pPr>
            <a:r>
              <a:rPr lang="pt-BR" sz="1000" b="1" dirty="0">
                <a:latin typeface="Adobe Clean" panose="020B0503020404020204" pitchFamily="34" charset="0"/>
                <a:cs typeface="Arial"/>
              </a:rPr>
              <a:t>As Atividades estratégicas</a:t>
            </a:r>
            <a:r>
              <a:rPr lang="pt-BR" sz="1000" dirty="0">
                <a:latin typeface="Adobe Clean" panose="020B0503020404020204" pitchFamily="34" charset="0"/>
                <a:cs typeface="AdobeClean-Light"/>
              </a:rPr>
              <a:t> </a:t>
            </a:r>
            <a:r>
              <a:rPr lang="pt-BR" sz="1000" dirty="0">
                <a:latin typeface="AdobeClean-Light"/>
                <a:cs typeface="AdobeClean-Light"/>
              </a:rPr>
              <a:t>localizam oportunidades para garantir a obtenção de valor com as soluções da Adobe. Elas incluem recomendações de suporte relacionadas a estratégia, medição </a:t>
            </a:r>
            <a:br>
              <a:rPr lang="pt-BR" sz="1000" dirty="0">
                <a:latin typeface="AdobeClean-Light"/>
                <a:cs typeface="AdobeClean-Light"/>
              </a:rPr>
            </a:br>
            <a:r>
              <a:rPr lang="pt-BR" sz="1000" dirty="0">
                <a:latin typeface="AdobeClean-Light"/>
                <a:cs typeface="AdobeClean-Light"/>
              </a:rPr>
              <a:t>e maturidade para impulsionar a obtenção de valor com uma </a:t>
            </a:r>
            <a:br>
              <a:rPr lang="pt-BR" sz="1000" dirty="0">
                <a:latin typeface="AdobeClean-Light"/>
                <a:cs typeface="AdobeClean-Light"/>
              </a:rPr>
            </a:br>
            <a:r>
              <a:rPr lang="pt-BR" sz="1000" dirty="0">
                <a:latin typeface="AdobeClean-Light"/>
                <a:cs typeface="AdobeClean-Light"/>
              </a:rPr>
              <a:t>ou mais soluções da Adobe.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latin typeface="AdobeClean-Light"/>
              <a:cs typeface="AdobeClean-Light"/>
            </a:endParaRPr>
          </a:p>
          <a:p>
            <a:pPr marL="12700">
              <a:lnSpc>
                <a:spcPct val="100000"/>
              </a:lnSpc>
            </a:pPr>
            <a:r>
              <a:rPr lang="pt-BR" sz="1000" dirty="0">
                <a:latin typeface="AdobeClean-Light"/>
                <a:cs typeface="AdobeClean-Light"/>
              </a:rPr>
              <a:t>Tipos de atividades estratégicas disponíveis:</a:t>
            </a:r>
          </a:p>
          <a:p>
            <a:pPr marL="241300" marR="5080" lvl="0" indent="-228600">
              <a:spcBef>
                <a:spcPts val="7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Roteiro de maturidade</a:t>
            </a:r>
          </a:p>
          <a:p>
            <a:pPr marL="241300" marR="5080" lvl="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Desenvolvimento/medição de caso de uso</a:t>
            </a:r>
          </a:p>
          <a:p>
            <a:pPr marL="241300" marR="5080" lvl="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Relatórios e análise</a:t>
            </a:r>
          </a:p>
          <a:p>
            <a:pPr marL="241300" marR="5080" lvl="0" indent="-228600">
              <a:spcBef>
                <a:spcPts val="400"/>
              </a:spcBef>
              <a:buClr>
                <a:srgbClr val="FA0E00"/>
              </a:buClr>
              <a:buFont typeface="Wingdings" pitchFamily="2" charset="2"/>
              <a:buChar char="ü"/>
            </a:pPr>
            <a:r>
              <a:rPr lang="pt-BR" sz="1000" dirty="0">
                <a:solidFill>
                  <a:prstClr val="black"/>
                </a:solidFill>
              </a:rPr>
              <a:t>Ativação de práticas recomendadas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942773" y="4126991"/>
            <a:ext cx="3365805" cy="96949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908685">
              <a:lnSpc>
                <a:spcPct val="100000"/>
              </a:lnSpc>
              <a:spcBef>
                <a:spcPts val="100"/>
              </a:spcBef>
            </a:pPr>
            <a:r>
              <a:rPr lang="pt-BR" sz="1600" dirty="0">
                <a:solidFill>
                  <a:srgbClr val="FFFFFF"/>
                </a:solidFill>
                <a:latin typeface="Arial"/>
                <a:cs typeface="Arial"/>
              </a:rPr>
              <a:t>Execução e operação</a:t>
            </a:r>
          </a:p>
          <a:p>
            <a:pPr marL="12700">
              <a:spcBef>
                <a:spcPts val="1595"/>
              </a:spcBef>
            </a:pPr>
            <a:r>
              <a:rPr lang="pt-BR" sz="1000" dirty="0">
                <a:solidFill>
                  <a:srgbClr val="1F1F1F"/>
                </a:solidFill>
                <a:latin typeface="Adobe Clean" panose="020B0503020404020204" pitchFamily="34" charset="0"/>
                <a:cs typeface="Adobe Clean"/>
              </a:rPr>
              <a:t>Como cliente Elite, você tem direito a</a:t>
            </a:r>
            <a:r>
              <a:rPr lang="pt-BR" sz="1200" dirty="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Adobe Clean" panose="020B0503020404020204" pitchFamily="34" charset="0"/>
                <a:cs typeface="Times New Roman"/>
              </a:rPr>
              <a:t> </a:t>
            </a:r>
            <a:r>
              <a:rPr lang="pt-BR" sz="1200" u="sng" dirty="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Adobe Clean" panose="020B0503020404020204" pitchFamily="34" charset="0"/>
                <a:cs typeface="Times New Roman"/>
              </a:rPr>
              <a:t>4</a:t>
            </a:r>
            <a:r>
              <a:rPr lang="pt-BR" sz="1200" b="1" dirty="0">
                <a:solidFill>
                  <a:srgbClr val="1F1F1F"/>
                </a:solidFill>
                <a:latin typeface="Adobe Clean" panose="020B0503020404020204" pitchFamily="34" charset="0"/>
                <a:cs typeface="Arial"/>
              </a:rPr>
              <a:t> </a:t>
            </a:r>
            <a:r>
              <a:rPr lang="pt-BR" sz="1000" b="1" dirty="0">
                <a:solidFill>
                  <a:srgbClr val="1F1F1F"/>
                </a:solidFill>
                <a:latin typeface="Adobe Clean" panose="020B0503020404020204" pitchFamily="34" charset="0"/>
                <a:cs typeface="Arial"/>
              </a:rPr>
              <a:t>atividades por ano </a:t>
            </a:r>
            <a:br>
              <a:rPr lang="pt-BR" sz="1000" b="1" dirty="0">
                <a:solidFill>
                  <a:srgbClr val="1F1F1F"/>
                </a:solidFill>
                <a:latin typeface="Adobe Clean" panose="020B0503020404020204" pitchFamily="34" charset="0"/>
                <a:cs typeface="Arial"/>
              </a:rPr>
            </a:br>
            <a:r>
              <a:rPr lang="pt-BR" sz="1000" dirty="0">
                <a:solidFill>
                  <a:srgbClr val="1F1F1F"/>
                </a:solidFill>
                <a:latin typeface="Adobe Clean" panose="020B0503020404020204" pitchFamily="34" charset="0"/>
                <a:cs typeface="Arial"/>
              </a:rPr>
              <a:t>entre as opções a seguir:</a:t>
            </a:r>
            <a:r>
              <a:rPr lang="pt-BR" sz="1000" dirty="0">
                <a:solidFill>
                  <a:srgbClr val="1F1F1F"/>
                </a:solidFill>
                <a:latin typeface="Adobe Clean" panose="020B0503020404020204" pitchFamily="34" charset="0"/>
                <a:cs typeface="Adobe Clean"/>
              </a:rPr>
              <a:t> </a:t>
            </a:r>
            <a:r>
              <a:rPr lang="pt-BR" sz="1000" b="1" dirty="0">
                <a:solidFill>
                  <a:srgbClr val="1F1F1F"/>
                </a:solidFill>
                <a:latin typeface="Adobe Clean" panose="020B0503020404020204" pitchFamily="34" charset="0"/>
                <a:cs typeface="Arial"/>
              </a:rPr>
              <a:t>Atividades técnicas </a:t>
            </a:r>
            <a:r>
              <a:rPr lang="pt-BR" sz="1000" dirty="0">
                <a:solidFill>
                  <a:srgbClr val="1F1F1F"/>
                </a:solidFill>
                <a:latin typeface="Adobe Clean" panose="020B0503020404020204" pitchFamily="34" charset="0"/>
                <a:cs typeface="Adobe Clean"/>
              </a:rPr>
              <a:t>e/ou </a:t>
            </a:r>
            <a:r>
              <a:rPr lang="pt-BR" sz="1000" b="1" dirty="0">
                <a:solidFill>
                  <a:srgbClr val="1F1F1F"/>
                </a:solidFill>
                <a:latin typeface="Adobe Clean" panose="020B0503020404020204" pitchFamily="34" charset="0"/>
                <a:cs typeface="Arial"/>
              </a:rPr>
              <a:t>Atividades estratégicas</a:t>
            </a:r>
            <a:r>
              <a:rPr lang="pt-BR" sz="1000" dirty="0">
                <a:solidFill>
                  <a:srgbClr val="1F1F1F"/>
                </a:solidFill>
                <a:latin typeface="Adobe Clean" panose="020B0503020404020204" pitchFamily="34" charset="0"/>
                <a:cs typeface="Arial"/>
              </a:rPr>
              <a:t>.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923023" y="538480"/>
            <a:ext cx="361775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Atividades de suporte na nuvem — AEM</a:t>
            </a:r>
          </a:p>
        </p:txBody>
      </p:sp>
      <p:sp>
        <p:nvSpPr>
          <p:cNvPr id="35" name="object 35"/>
          <p:cNvSpPr/>
          <p:nvPr/>
        </p:nvSpPr>
        <p:spPr>
          <a:xfrm>
            <a:off x="924894" y="814263"/>
            <a:ext cx="3052007" cy="84239"/>
          </a:xfrm>
          <a:custGeom>
            <a:avLst/>
            <a:gdLst/>
            <a:ahLst/>
            <a:cxnLst/>
            <a:rect l="l" t="t" r="r" b="b"/>
            <a:pathLst>
              <a:path w="1772285">
                <a:moveTo>
                  <a:pt x="0" y="0"/>
                </a:moveTo>
                <a:lnTo>
                  <a:pt x="1772126" y="0"/>
                </a:lnTo>
              </a:path>
            </a:pathLst>
          </a:custGeom>
          <a:ln w="2436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6" name="object 36"/>
          <p:cNvGrpSpPr/>
          <p:nvPr/>
        </p:nvGrpSpPr>
        <p:grpSpPr>
          <a:xfrm>
            <a:off x="253542" y="390652"/>
            <a:ext cx="570865" cy="497205"/>
            <a:chOff x="253542" y="390652"/>
            <a:chExt cx="570865" cy="497205"/>
          </a:xfrm>
        </p:grpSpPr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786" y="390652"/>
              <a:ext cx="511366" cy="496823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542" y="421132"/>
              <a:ext cx="473949" cy="463295"/>
            </a:xfrm>
            <a:prstGeom prst="rect">
              <a:avLst/>
            </a:prstGeom>
          </p:spPr>
        </p:pic>
      </p:grp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97787" y="9861194"/>
            <a:ext cx="2654800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lang="pt-BR" dirty="0"/>
              <a:t>©2021 Adobe.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 Adobe </a:t>
            </a:r>
            <a:r>
              <a:rPr lang="pt-BR" dirty="0" err="1"/>
              <a:t>Confidential</a:t>
            </a:r>
            <a:r>
              <a:rPr lang="pt-BR" dirty="0"/>
              <a:t>.</a:t>
            </a:r>
          </a:p>
        </p:txBody>
      </p:sp>
      <p:sp>
        <p:nvSpPr>
          <p:cNvPr id="44" name="Pentagon 43">
            <a:extLst>
              <a:ext uri="{FF2B5EF4-FFF2-40B4-BE49-F238E27FC236}">
                <a16:creationId xmlns:a16="http://schemas.microsoft.com/office/drawing/2014/main" id="{6A7766B5-3EA3-EC40-B9C5-7AB004AD7814}"/>
              </a:ext>
            </a:extLst>
          </p:cNvPr>
          <p:cNvSpPr/>
          <p:nvPr/>
        </p:nvSpPr>
        <p:spPr>
          <a:xfrm>
            <a:off x="3599686" y="4176926"/>
            <a:ext cx="3931920" cy="294130"/>
          </a:xfrm>
          <a:prstGeom prst="homePlate">
            <a:avLst/>
          </a:prstGeom>
          <a:solidFill>
            <a:srgbClr val="0068E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/>
              <a:t>Execução e operação</a:t>
            </a:r>
          </a:p>
        </p:txBody>
      </p:sp>
      <p:sp>
        <p:nvSpPr>
          <p:cNvPr id="45" name="Pentagon 44">
            <a:extLst>
              <a:ext uri="{FF2B5EF4-FFF2-40B4-BE49-F238E27FC236}">
                <a16:creationId xmlns:a16="http://schemas.microsoft.com/office/drawing/2014/main" id="{B4751182-E6B4-6848-A1A5-E6F8FC87C1A3}"/>
              </a:ext>
            </a:extLst>
          </p:cNvPr>
          <p:cNvSpPr/>
          <p:nvPr/>
        </p:nvSpPr>
        <p:spPr>
          <a:xfrm>
            <a:off x="310386" y="4176926"/>
            <a:ext cx="3474720" cy="294130"/>
          </a:xfrm>
          <a:prstGeom prst="homePlate">
            <a:avLst/>
          </a:prstGeom>
          <a:solidFill>
            <a:srgbClr val="2E8F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/>
              <a:t>Implementação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AA4A25-D47F-B14B-964C-409BBCD03A61}"/>
              </a:ext>
            </a:extLst>
          </p:cNvPr>
          <p:cNvSpPr txBox="1"/>
          <p:nvPr/>
        </p:nvSpPr>
        <p:spPr>
          <a:xfrm>
            <a:off x="2628744" y="3466930"/>
            <a:ext cx="1426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Pós-</a:t>
            </a:r>
            <a:br>
              <a:rPr lang="pt-BR" sz="1000" dirty="0"/>
            </a:br>
            <a:r>
              <a:rPr lang="pt-BR" sz="1000" dirty="0"/>
              <a:t>lançamento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BBF1B50-2875-4043-A2E3-09355761AA94}"/>
              </a:ext>
            </a:extLst>
          </p:cNvPr>
          <p:cNvSpPr txBox="1"/>
          <p:nvPr/>
        </p:nvSpPr>
        <p:spPr>
          <a:xfrm>
            <a:off x="2165411" y="3586760"/>
            <a:ext cx="9579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Lançamento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67089B-DD17-6A4F-91F6-AE07D46A9D63}"/>
              </a:ext>
            </a:extLst>
          </p:cNvPr>
          <p:cNvSpPr txBox="1"/>
          <p:nvPr/>
        </p:nvSpPr>
        <p:spPr>
          <a:xfrm>
            <a:off x="878679" y="3589913"/>
            <a:ext cx="82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/>
              <a:t>Definição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E02DD0-ADB0-2E41-98C8-00F323DA2280}"/>
              </a:ext>
            </a:extLst>
          </p:cNvPr>
          <p:cNvSpPr txBox="1"/>
          <p:nvPr/>
        </p:nvSpPr>
        <p:spPr>
          <a:xfrm>
            <a:off x="205422" y="3599713"/>
            <a:ext cx="82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/>
              <a:t>Início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70CF41-79D0-144E-B158-1BD3C4D30276}"/>
              </a:ext>
            </a:extLst>
          </p:cNvPr>
          <p:cNvSpPr txBox="1"/>
          <p:nvPr/>
        </p:nvSpPr>
        <p:spPr>
          <a:xfrm>
            <a:off x="1558548" y="3589913"/>
            <a:ext cx="826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/>
              <a:t>Projeto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6CEBC6-FD43-D84B-853C-D5A1B8714581}"/>
              </a:ext>
            </a:extLst>
          </p:cNvPr>
          <p:cNvSpPr/>
          <p:nvPr/>
        </p:nvSpPr>
        <p:spPr>
          <a:xfrm>
            <a:off x="3692281" y="3925178"/>
            <a:ext cx="3684584" cy="26161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accent1">
                    <a:lumMod val="50000"/>
                  </a:schemeClr>
                </a:solidFill>
              </a:rPr>
              <a:t>4 atividades por ano</a:t>
            </a:r>
          </a:p>
        </p:txBody>
      </p:sp>
      <p:sp>
        <p:nvSpPr>
          <p:cNvPr id="63" name="object 66">
            <a:extLst>
              <a:ext uri="{FF2B5EF4-FFF2-40B4-BE49-F238E27FC236}">
                <a16:creationId xmlns:a16="http://schemas.microsoft.com/office/drawing/2014/main" id="{6942DEBE-9CA1-0E47-AFA6-1996FD0CA0C2}"/>
              </a:ext>
            </a:extLst>
          </p:cNvPr>
          <p:cNvSpPr txBox="1"/>
          <p:nvPr/>
        </p:nvSpPr>
        <p:spPr>
          <a:xfrm>
            <a:off x="5265661" y="1471646"/>
            <a:ext cx="2194560" cy="5366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600"/>
              </a:spcBef>
            </a:pP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Adoção de práticas recomendadas </a:t>
            </a:r>
            <a:b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de personalização e dos componentes principais no AEM as a Cloud Service.</a:t>
            </a:r>
          </a:p>
        </p:txBody>
      </p:sp>
      <p:sp>
        <p:nvSpPr>
          <p:cNvPr id="64" name="object 67">
            <a:extLst>
              <a:ext uri="{FF2B5EF4-FFF2-40B4-BE49-F238E27FC236}">
                <a16:creationId xmlns:a16="http://schemas.microsoft.com/office/drawing/2014/main" id="{A56E5229-D477-E049-AE0C-1974D4BAA20B}"/>
              </a:ext>
            </a:extLst>
          </p:cNvPr>
          <p:cNvSpPr txBox="1"/>
          <p:nvPr/>
        </p:nvSpPr>
        <p:spPr>
          <a:xfrm>
            <a:off x="2835999" y="1464006"/>
            <a:ext cx="2194560" cy="717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 marR="5080" indent="-1905">
              <a:lnSpc>
                <a:spcPct val="117000"/>
              </a:lnSpc>
              <a:spcBef>
                <a:spcPts val="900"/>
              </a:spcBef>
            </a:pP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Identificação, revisão e recomendações sobre áreas personalizadas da adoção de soluções com oportunidades de otimização.</a:t>
            </a:r>
          </a:p>
        </p:txBody>
      </p:sp>
      <p:sp>
        <p:nvSpPr>
          <p:cNvPr id="65" name="object 68">
            <a:extLst>
              <a:ext uri="{FF2B5EF4-FFF2-40B4-BE49-F238E27FC236}">
                <a16:creationId xmlns:a16="http://schemas.microsoft.com/office/drawing/2014/main" id="{B0BE28F3-5362-6846-A03C-FFA3FF3F2EF4}"/>
              </a:ext>
            </a:extLst>
          </p:cNvPr>
          <p:cNvSpPr txBox="1"/>
          <p:nvPr/>
        </p:nvSpPr>
        <p:spPr>
          <a:xfrm>
            <a:off x="355868" y="1417898"/>
            <a:ext cx="2317302" cy="7173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685"/>
              </a:spcBef>
            </a:pP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Governança técnica e operacional para auxiliar os clientes do AEM as a Cloud Service a seguirem os padrões do setor e as práticas recomendadas do AEM as a Cloud Service.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E68C6B8-7CDB-EC49-B96D-C581ED0DB1A2}"/>
              </a:ext>
            </a:extLst>
          </p:cNvPr>
          <p:cNvSpPr/>
          <p:nvPr/>
        </p:nvSpPr>
        <p:spPr>
          <a:xfrm>
            <a:off x="5181599" y="784958"/>
            <a:ext cx="1998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  <a:t>Práticas recomendadas </a:t>
            </a:r>
            <a:b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</a:br>
            <a: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  <a:t>de personalização do AEM as a Cloud Service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EF1266-675E-BF4E-B5CF-0449DDAF651B}"/>
              </a:ext>
            </a:extLst>
          </p:cNvPr>
          <p:cNvSpPr/>
          <p:nvPr/>
        </p:nvSpPr>
        <p:spPr>
          <a:xfrm>
            <a:off x="2752587" y="908302"/>
            <a:ext cx="21945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  <a:t>Serviços de valor agregado para o AEM as a Cloud Service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9772F9-C6CC-FC43-80B1-C3689C6F7AD9}"/>
              </a:ext>
            </a:extLst>
          </p:cNvPr>
          <p:cNvSpPr/>
          <p:nvPr/>
        </p:nvSpPr>
        <p:spPr>
          <a:xfrm>
            <a:off x="381000" y="908303"/>
            <a:ext cx="1998943" cy="46166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  <a:t>Governança para o AEM </a:t>
            </a:r>
            <a:b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</a:br>
            <a:r>
              <a:rPr lang="pt-BR" sz="1200" b="1" dirty="0">
                <a:solidFill>
                  <a:srgbClr val="020302"/>
                </a:solidFill>
                <a:latin typeface="Adobe Clean"/>
                <a:cs typeface="Adobe Clean"/>
              </a:rPr>
              <a:t>as a Cloud Service</a:t>
            </a:r>
          </a:p>
        </p:txBody>
      </p:sp>
    </p:spTree>
    <p:extLst>
      <p:ext uri="{BB962C8B-B14F-4D97-AF65-F5344CB8AC3E}">
        <p14:creationId xmlns:p14="http://schemas.microsoft.com/office/powerpoint/2010/main" val="2958956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pt-BR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pt-BR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Recursos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1017579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pt-BR" sz="800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pt-BR" sz="800" dirty="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pt-BR" sz="800" dirty="0">
                <a:solidFill>
                  <a:srgbClr val="777879"/>
                </a:solidFill>
                <a:latin typeface="Adobe Clean"/>
                <a:cs typeface="Adobe Clean"/>
              </a:rPr>
              <a:t>San Jose, CA95110-2704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pt-BR" sz="80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pt-BR" sz="800" u="sng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758371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pt-BR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  <a:t>Para saber mais sobre os Serviços de suporte Adobe e identificar o nível certo para você, entre em contato com o seu Gerente de conta nomeado (NAM, em inglês) ou Gerente de sucesso do cliente (CSM, em inglês).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</a:t>
            </a:r>
            <a:r>
              <a:rPr lang="pt-BR" sz="800" dirty="0" err="1">
                <a:solidFill>
                  <a:srgbClr val="6D6D6D"/>
                </a:solidFill>
                <a:latin typeface="Adobe Clean"/>
                <a:cs typeface="Adobe Clean"/>
              </a:rPr>
              <a:t>All</a:t>
            </a: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pt-BR" sz="800" dirty="0" err="1">
                <a:solidFill>
                  <a:srgbClr val="6D6D6D"/>
                </a:solidFill>
                <a:latin typeface="Adobe Clean"/>
                <a:cs typeface="Adobe Clean"/>
              </a:rPr>
              <a:t>Rights</a:t>
            </a: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pt-BR" sz="800" dirty="0" err="1">
                <a:solidFill>
                  <a:srgbClr val="6D6D6D"/>
                </a:solidFill>
                <a:latin typeface="Adobe Clean"/>
                <a:cs typeface="Adobe Clean"/>
              </a:rPr>
              <a:t>Reserved</a:t>
            </a: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. Adobe </a:t>
            </a:r>
            <a:r>
              <a:rPr lang="pt-BR" sz="800" dirty="0" err="1">
                <a:solidFill>
                  <a:srgbClr val="6D6D6D"/>
                </a:solidFill>
                <a:latin typeface="Adobe Clean"/>
                <a:cs typeface="Adobe Clean"/>
              </a:rPr>
              <a:t>Confidential</a:t>
            </a: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84181" y="4900727"/>
            <a:ext cx="7396804" cy="769030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pt-BR" sz="1400" b="1" dirty="0">
                <a:solidFill>
                  <a:srgbClr val="020302"/>
                </a:solidFill>
                <a:latin typeface="Adobe Clean"/>
                <a:cs typeface="Adobe Clean"/>
              </a:rPr>
              <a:t>Escopo regional do Suporte da Adobe, horário local de operação e suporte de idioma</a:t>
            </a:r>
          </a:p>
          <a:p>
            <a:pPr>
              <a:spcBef>
                <a:spcPts val="915"/>
              </a:spcBef>
            </a:pPr>
            <a:r>
              <a:rPr lang="pt-BR" sz="1000" dirty="0">
                <a:solidFill>
                  <a:srgbClr val="1F1F1F"/>
                </a:solidFill>
                <a:latin typeface="AdobeClean-Light"/>
              </a:rPr>
              <a:t>O escopo regional do Suporte da Adobe é estabelecido alinhando o endereço de faturamento do cliente (conforme a ordem de venda </a:t>
            </a:r>
            <a:br>
              <a:rPr lang="pt-BR" sz="1000" dirty="0">
                <a:solidFill>
                  <a:srgbClr val="1F1F1F"/>
                </a:solidFill>
                <a:latin typeface="AdobeClean-Light"/>
              </a:rPr>
            </a:br>
            <a:r>
              <a:rPr lang="pt-BR" sz="1000" dirty="0">
                <a:solidFill>
                  <a:srgbClr val="1F1F1F"/>
                </a:solidFill>
                <a:latin typeface="AdobeClean-Light"/>
              </a:rPr>
              <a:t>ou outro documento de compra do Suporte da Adobe) a uma das regiões seguintes: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314883"/>
              </p:ext>
            </p:extLst>
          </p:nvPr>
        </p:nvGraphicFramePr>
        <p:xfrm>
          <a:off x="171128" y="5907213"/>
          <a:ext cx="7391400" cy="13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Américas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Europa, Oriente Médio </a:t>
                      </a:r>
                      <a:br>
                        <a:rPr lang="pt-BR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</a:br>
                      <a:r>
                        <a:rPr lang="pt-BR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 África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Ásia–Pacífico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Japão</a:t>
                      </a:r>
                      <a:r>
                        <a:rPr lang="pt-BR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6h – 17h30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9h – 17h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9h – 17h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9h – 17h30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latin typeface="Adobe Clean"/>
                        </a:rPr>
                        <a:t>O suporte de idioma está disponível somente em inglês e japonês. 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BR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 </a:t>
                      </a:r>
                      <a:r>
                        <a:rPr lang="pt-BR" sz="1100" i="0" baseline="30000" dirty="0">
                          <a:solidFill>
                            <a:schemeClr val="tx1"/>
                          </a:solidFill>
                          <a:latin typeface="Adobe Clean"/>
                        </a:rPr>
                        <a:t>1</a:t>
                      </a:r>
                      <a:r>
                        <a:rPr lang="pt-BR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Os casos de prioridade P2, P3 e P4 estão limitados ao horário comercial somente no Japão.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Experiência sem igual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Suporte acelerado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323764" y="8543943"/>
            <a:ext cx="111125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9525"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Consultoria estratégica</a:t>
            </a: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196607"/>
              </p:ext>
            </p:extLst>
          </p:nvPr>
        </p:nvGraphicFramePr>
        <p:xfrm>
          <a:off x="194236" y="1096055"/>
          <a:ext cx="7368291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113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820178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 Experience League foi criada para ajudar as empresas a alcançar o </a:t>
                      </a:r>
                      <a:br>
                        <a:rPr lang="pt-BR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valor que esperam do seu investimento em produtos da Adobe. É o local unificado onde os clientes podem aprender, interagir e crescer ao longo de um caminho personalizado de sucesso que inclui tutoriais de autoatendimento, documentação dos produtos, treinamento com instrutores e suporte técnico e da comunidade.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Treinamento</a:t>
                      </a:r>
                      <a:r>
                        <a:rPr lang="pt-BR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 acesso aos cursos do Adobe Digital Learning Services está disponível 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na Experience League. Os cursos de aprendizagem incluem lições sob demanda e com instrutores.  É um lugar para adquirir habilidades com reconhecido valor de mercado que você pode pôr em prática para impulsionar o sucesso na sua organização.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Problemas de produção e paralisações do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 Status.adobe.com transmite as informações de integridade de todos 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os produtos e serviços da Adobe implantados em ambientes de vários locatários. Os clientes podem escolher suas preferências de subscrição para receber notificações por </a:t>
                      </a:r>
                      <a:r>
                        <a:rPr lang="pt-BR" sz="1000" dirty="0" err="1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email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 sempre que a Adobe criar, atualizar 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ou resolver um evento de produto. Isso pode incluir manutenção programada ou problemas de serviço com diferentes níveis de gravidade.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0"/>
                        </a:rPr>
                        <a:t>Termos e condições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Os Termos e condições que detalham os serviços de suporte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D9D3B-3229-44EE-9964-24A06AE66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C1A8FD-3884-41A0-BE37-D15776C885D1}">
  <ds:schemaRefs>
    <ds:schemaRef ds:uri="6c8368ec-3776-49b5-a5bb-90648cf9530f"/>
    <ds:schemaRef ds:uri="8a053bff-88be-49e4-9a87-e748e18b8b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ED41536-010B-47B1-9229-B72BE4090090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2062</Words>
  <Application>Microsoft Office PowerPoint</Application>
  <PresentationFormat>Custom</PresentationFormat>
  <Paragraphs>195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Adobe Clean</vt:lpstr>
      <vt:lpstr>Adobe Clean Light</vt:lpstr>
      <vt:lpstr>Adobe Clean SemiLight</vt:lpstr>
      <vt:lpstr>AdobeClean-Light</vt:lpstr>
      <vt:lpstr>AdobeClean-LightIt</vt:lpstr>
      <vt:lpstr>AdobeClean-SemiLight</vt:lpstr>
      <vt:lpstr>Arial</vt:lpstr>
      <vt:lpstr>Calibri</vt:lpstr>
      <vt:lpstr>Times New Roman</vt:lpstr>
      <vt:lpstr>Wingdings</vt:lpstr>
      <vt:lpstr>Office Theme</vt:lpstr>
      <vt:lpstr>PLANOS DE SUPORTE DA ADOBE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SUPPORTOFFERINGS</dc:title>
  <cp:lastModifiedBy>Lubomir Michniak</cp:lastModifiedBy>
  <cp:revision>9</cp:revision>
  <dcterms:created xsi:type="dcterms:W3CDTF">2021-08-02T18:14:51Z</dcterms:created>
  <dcterms:modified xsi:type="dcterms:W3CDTF">2021-11-12T15:13:49Z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2021-07-28T00:00:00Z</vt:filetime>
  </property>
  <property fmtid="{D5CDD505-2E9C-101B-9397-08002B2CF9AE}" pid="3" name="LastSaved">
    <vt:filetime>2021-08-02T00:00:00Z</vt:filetime>
  </property>
  <property fmtid="{D5CDD505-2E9C-101B-9397-08002B2CF9AE}" pid="4" name="ContentTypeId">
    <vt:lpwstr>0x010100E783BF6876BCC646A459363AF21A7736</vt:lpwstr>
  </property>
</Properties>
</file>