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 Sood" initials="AS" lastIdx="2" clrIdx="0">
    <p:extLst>
      <p:ext uri="{19B8F6BF-5375-455C-9EA6-DF929625EA0E}">
        <p15:presenceInfo xmlns:p15="http://schemas.microsoft.com/office/powerpoint/2012/main" userId="S::asood@adobe.com::c93a62e3-2a47-429d-82c6-c2a8fd110a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DF"/>
    <a:srgbClr val="D9D9D9"/>
    <a:srgbClr val="F2F2F2"/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13378-B080-7F0F-51A5-F9203CEE57ED}" v="370" dt="2021-08-25T22:26:24.850"/>
    <p1510:client id="{4D8E0410-E0CE-85E2-0F84-C1BF4F647622}" v="27" dt="2021-09-22T22:57:14.395"/>
    <p1510:client id="{71D6CFBF-0EA2-99B0-93F4-22F19EF0AE4E}" v="2" dt="2021-09-22T19:06:58.732"/>
    <p1510:client id="{9E385600-BF81-FC49-9ED0-E33BC37F7908}" v="55" dt="2021-08-04T08:16:13.478"/>
    <p1510:client id="{AFB92C2B-405E-C597-0988-18F97C53104C}" v="37" dt="2021-09-22T18:53:28.028"/>
    <p1510:client id="{CA5D33DF-AE75-BCA1-B9BC-A7CD44D2F3C7}" v="2" dt="2021-08-25T22:38:18.6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980" y="-29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lah Johnson" userId="S::akjohnso@adobe.com::2fa3aa60-0c9c-4d06-bae2-795983241227" providerId="AD" clId="Web-{4D8E0410-E0CE-85E2-0F84-C1BF4F647622}"/>
    <pc:docChg chg="modSld">
      <pc:chgData name="Akilah Johnson" userId="S::akjohnso@adobe.com::2fa3aa60-0c9c-4d06-bae2-795983241227" providerId="AD" clId="Web-{4D8E0410-E0CE-85E2-0F84-C1BF4F647622}" dt="2021-09-22T22:57:04.802" v="5"/>
      <pc:docMkLst>
        <pc:docMk/>
      </pc:docMkLst>
      <pc:sldChg chg="modSp">
        <pc:chgData name="Akilah Johnson" userId="S::akjohnso@adobe.com::2fa3aa60-0c9c-4d06-bae2-795983241227" providerId="AD" clId="Web-{4D8E0410-E0CE-85E2-0F84-C1BF4F647622}" dt="2021-09-22T22:57:04.802" v="5"/>
        <pc:sldMkLst>
          <pc:docMk/>
          <pc:sldMk cId="1050037809" sldId="261"/>
        </pc:sldMkLst>
        <pc:graphicFrameChg chg="mod modGraphic">
          <ac:chgData name="Akilah Johnson" userId="S::akjohnso@adobe.com::2fa3aa60-0c9c-4d06-bae2-795983241227" providerId="AD" clId="Web-{4D8E0410-E0CE-85E2-0F84-C1BF4F647622}" dt="2021-09-22T22:57:04.802" v="5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kilah Johnson" userId="S::akjohnso@adobe.com::2fa3aa60-0c9c-4d06-bae2-795983241227" providerId="AD" clId="Web-{71D6CFBF-0EA2-99B0-93F4-22F19EF0AE4E}"/>
    <pc:docChg chg="modSld">
      <pc:chgData name="Akilah Johnson" userId="S::akjohnso@adobe.com::2fa3aa60-0c9c-4d06-bae2-795983241227" providerId="AD" clId="Web-{71D6CFBF-0EA2-99B0-93F4-22F19EF0AE4E}" dt="2021-09-22T19:06:58.732" v="1" actId="1076"/>
      <pc:docMkLst>
        <pc:docMk/>
      </pc:docMkLst>
      <pc:sldChg chg="modSp">
        <pc:chgData name="Akilah Johnson" userId="S::akjohnso@adobe.com::2fa3aa60-0c9c-4d06-bae2-795983241227" providerId="AD" clId="Web-{71D6CFBF-0EA2-99B0-93F4-22F19EF0AE4E}" dt="2021-09-22T19:06:58.732" v="1" actId="1076"/>
        <pc:sldMkLst>
          <pc:docMk/>
          <pc:sldMk cId="1050037809" sldId="261"/>
        </pc:sldMkLst>
        <pc:spChg chg="mod">
          <ac:chgData name="Akilah Johnson" userId="S::akjohnso@adobe.com::2fa3aa60-0c9c-4d06-bae2-795983241227" providerId="AD" clId="Web-{71D6CFBF-0EA2-99B0-93F4-22F19EF0AE4E}" dt="2021-09-22T19:06:58.732" v="1" actId="1076"/>
          <ac:spMkLst>
            <pc:docMk/>
            <pc:sldMk cId="1050037809" sldId="261"/>
            <ac:spMk id="64" creationId="{41467BDC-3D83-D844-B922-CD07E94E5AAB}"/>
          </ac:spMkLst>
        </pc:spChg>
      </pc:sldChg>
    </pc:docChg>
  </pc:docChgLst>
  <pc:docChgLst>
    <pc:chgData name="Andy Witt" userId="S::awitt@adobe.com::e9157bdf-53b2-40e4-9459-936793d75696" providerId="AD" clId="Web-{06B13378-B080-7F0F-51A5-F9203CEE57ED}"/>
    <pc:docChg chg="modSld">
      <pc:chgData name="Andy Witt" userId="S::awitt@adobe.com::e9157bdf-53b2-40e4-9459-936793d75696" providerId="AD" clId="Web-{06B13378-B080-7F0F-51A5-F9203CEE57ED}" dt="2021-08-25T22:25:13.647" v="363"/>
      <pc:docMkLst>
        <pc:docMk/>
      </pc:docMkLst>
      <pc:sldChg chg="modSp">
        <pc:chgData name="Andy Witt" userId="S::awitt@adobe.com::e9157bdf-53b2-40e4-9459-936793d75696" providerId="AD" clId="Web-{06B13378-B080-7F0F-51A5-F9203CEE57ED}" dt="2021-08-25T22:25:13.647" v="363"/>
        <pc:sldMkLst>
          <pc:docMk/>
          <pc:sldMk cId="1050037809" sldId="261"/>
        </pc:sldMkLst>
        <pc:graphicFrameChg chg="mod modGraphic">
          <ac:chgData name="Andy Witt" userId="S::awitt@adobe.com::e9157bdf-53b2-40e4-9459-936793d75696" providerId="AD" clId="Web-{06B13378-B080-7F0F-51A5-F9203CEE57ED}" dt="2021-08-25T22:25:13.647" v="363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kilah Johnson" userId="S::akjohnso@adobe.com::2fa3aa60-0c9c-4d06-bae2-795983241227" providerId="AD" clId="Web-{AFB92C2B-405E-C597-0988-18F97C53104C}"/>
    <pc:docChg chg="modSld">
      <pc:chgData name="Akilah Johnson" userId="S::akjohnso@adobe.com::2fa3aa60-0c9c-4d06-bae2-795983241227" providerId="AD" clId="Web-{AFB92C2B-405E-C597-0988-18F97C53104C}" dt="2021-09-22T18:53:26.184" v="29"/>
      <pc:docMkLst>
        <pc:docMk/>
      </pc:docMkLst>
      <pc:sldChg chg="modSp">
        <pc:chgData name="Akilah Johnson" userId="S::akjohnso@adobe.com::2fa3aa60-0c9c-4d06-bae2-795983241227" providerId="AD" clId="Web-{AFB92C2B-405E-C597-0988-18F97C53104C}" dt="2021-09-22T18:53:26.184" v="29"/>
        <pc:sldMkLst>
          <pc:docMk/>
          <pc:sldMk cId="1050037809" sldId="261"/>
        </pc:sldMkLst>
        <pc:spChg chg="mod">
          <ac:chgData name="Akilah Johnson" userId="S::akjohnso@adobe.com::2fa3aa60-0c9c-4d06-bae2-795983241227" providerId="AD" clId="Web-{AFB92C2B-405E-C597-0988-18F97C53104C}" dt="2021-09-22T18:53:05.841" v="5" actId="20577"/>
          <ac:spMkLst>
            <pc:docMk/>
            <pc:sldMk cId="1050037809" sldId="261"/>
            <ac:spMk id="64" creationId="{41467BDC-3D83-D844-B922-CD07E94E5AAB}"/>
          </ac:spMkLst>
        </pc:spChg>
        <pc:graphicFrameChg chg="mod modGraphic">
          <ac:chgData name="Akilah Johnson" userId="S::akjohnso@adobe.com::2fa3aa60-0c9c-4d06-bae2-795983241227" providerId="AD" clId="Web-{AFB92C2B-405E-C597-0988-18F97C53104C}" dt="2021-09-22T18:53:26.184" v="29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ndy Witt" userId="S::awitt@adobe.com::e9157bdf-53b2-40e4-9459-936793d75696" providerId="AD" clId="Web-{CA5D33DF-AE75-BCA1-B9BC-A7CD44D2F3C7}"/>
    <pc:docChg chg="modSld">
      <pc:chgData name="Andy Witt" userId="S::awitt@adobe.com::e9157bdf-53b2-40e4-9459-936793d75696" providerId="AD" clId="Web-{CA5D33DF-AE75-BCA1-B9BC-A7CD44D2F3C7}" dt="2021-08-25T22:38:18.624" v="1" actId="1076"/>
      <pc:docMkLst>
        <pc:docMk/>
      </pc:docMkLst>
      <pc:sldChg chg="modSp">
        <pc:chgData name="Andy Witt" userId="S::awitt@adobe.com::e9157bdf-53b2-40e4-9459-936793d75696" providerId="AD" clId="Web-{CA5D33DF-AE75-BCA1-B9BC-A7CD44D2F3C7}" dt="2021-08-25T22:38:18.624" v="1" actId="1076"/>
        <pc:sldMkLst>
          <pc:docMk/>
          <pc:sldMk cId="1050037809" sldId="261"/>
        </pc:sldMkLst>
        <pc:spChg chg="mod">
          <ac:chgData name="Andy Witt" userId="S::awitt@adobe.com::e9157bdf-53b2-40e4-9459-936793d75696" providerId="AD" clId="Web-{CA5D33DF-AE75-BCA1-B9BC-A7CD44D2F3C7}" dt="2021-08-25T22:38:18.624" v="1" actId="1076"/>
          <ac:spMkLst>
            <pc:docMk/>
            <pc:sldMk cId="1050037809" sldId="261"/>
            <ac:spMk id="50" creationId="{043050D0-21FC-0C42-8484-7FE7C0DB77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1873C-0B24-F04A-98A1-90E0A78F7E8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3AE6A-1303-D04D-9DBD-535BC102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9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3AE6A-1303-D04D-9DBD-535BC10217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7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3AE6A-1303-D04D-9DBD-535BC10217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5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181601" y="9857232"/>
            <a:ext cx="24434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/>
              <a:t>©202</a:t>
            </a:r>
            <a:r>
              <a:rPr lang="en-US" spc="-5"/>
              <a:t>1 </a:t>
            </a:r>
            <a:r>
              <a:rPr spc="-5"/>
              <a:t>Adobe. All Rights Reserved. Adobe</a:t>
            </a:r>
            <a:r>
              <a:rPr spc="60"/>
              <a:t> </a:t>
            </a:r>
            <a:r>
              <a:rPr spc="-5"/>
              <a:t>Confidential.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8883E-79D4-2047-8C5E-37999ED247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257801" y="9857232"/>
            <a:ext cx="23672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/>
              <a:t>©202</a:t>
            </a:r>
            <a:r>
              <a:rPr lang="en-US" spc="-5"/>
              <a:t>1</a:t>
            </a:r>
            <a:r>
              <a:rPr spc="-5"/>
              <a:t> Adobe. All Rights Reserved. Adobe</a:t>
            </a:r>
            <a:r>
              <a:rPr spc="60"/>
              <a:t> </a:t>
            </a:r>
            <a:r>
              <a:rPr spc="-5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57801" y="9865060"/>
            <a:ext cx="23672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/>
              <a:t>©202</a:t>
            </a:r>
            <a:r>
              <a:rPr lang="en-US" spc="-5"/>
              <a:t>1</a:t>
            </a:r>
            <a:r>
              <a:rPr spc="-5"/>
              <a:t> Adobe. All Rights Reserved. Adobe</a:t>
            </a:r>
            <a:r>
              <a:rPr spc="60"/>
              <a:t> </a:t>
            </a:r>
            <a:r>
              <a:rPr spc="-5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B595D3-F8FC-DA44-B170-015BD0590C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29.svg"/><Relationship Id="rId3" Type="http://schemas.openxmlformats.org/officeDocument/2006/relationships/hyperlink" Target="http://www.adobe.com/" TargetMode="External"/><Relationship Id="rId7" Type="http://schemas.openxmlformats.org/officeDocument/2006/relationships/hyperlink" Target="https://experienceleague.adobe.com/?support-solution=General?lang=pt-BR#support" TargetMode="External"/><Relationship Id="rId12" Type="http://schemas.openxmlformats.org/officeDocument/2006/relationships/image" Target="../media/image28.png"/><Relationship Id="rId17" Type="http://schemas.openxmlformats.org/officeDocument/2006/relationships/image" Target="../media/image33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hyperlink" Target="https://helpx.adobe.com/br/support/programs/support-policies-terms-conditions.html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svg"/><Relationship Id="rId10" Type="http://schemas.openxmlformats.org/officeDocument/2006/relationships/hyperlink" Target="https://helpx.adobe.com/br/support/programs/enterprise-support-programs/premier-support-business.html" TargetMode="External"/><Relationship Id="rId4" Type="http://schemas.openxmlformats.org/officeDocument/2006/relationships/image" Target="../media/image5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564" y="7162363"/>
            <a:ext cx="470061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400" b="1" u="heavy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Metas de nível de serviço: Resposta inicial</a:t>
            </a:r>
          </a:p>
        </p:txBody>
      </p:sp>
      <p:sp>
        <p:nvSpPr>
          <p:cNvPr id="3" name="object 3"/>
          <p:cNvSpPr/>
          <p:nvPr/>
        </p:nvSpPr>
        <p:spPr>
          <a:xfrm>
            <a:off x="-8467" y="23397"/>
            <a:ext cx="7772399" cy="20063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300">
                <a:latin typeface="Adobe Clean" panose="020B0503020404020204" pitchFamily="34" charset="0"/>
              </a:rPr>
              <a:t>SERVIÇOS DE SUPORTE ADOBE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1147" y="635935"/>
            <a:ext cx="5865216" cy="127047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pt-BR" sz="900" dirty="0">
                <a:solidFill>
                  <a:schemeClr val="bg1"/>
                </a:solidFill>
                <a:latin typeface="Adobe Clean Light" panose="020B0303020404020204" pitchFamily="34" charset="0"/>
              </a:rPr>
              <a:t>Online | </a:t>
            </a:r>
            <a:r>
              <a:rPr lang="pt-BR" sz="900" b="1" dirty="0">
                <a:solidFill>
                  <a:schemeClr val="bg1"/>
                </a:solidFill>
                <a:latin typeface="Adobe Clean" panose="020B0503020404020204" pitchFamily="34" charset="0"/>
              </a:rPr>
              <a:t>Business</a:t>
            </a:r>
            <a:r>
              <a:rPr lang="pt-BR" sz="900" dirty="0">
                <a:solidFill>
                  <a:schemeClr val="bg1"/>
                </a:solidFill>
                <a:latin typeface="Adobe Clean Light" panose="020B0303020404020204" pitchFamily="34" charset="0"/>
              </a:rPr>
              <a:t> | Enterprise | Elite</a:t>
            </a:r>
          </a:p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pt-BR" sz="900" spc="-2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 Adobe oferece uma ampla gama de recursos técnicos para prestar suporte à sua empresa, incluídos na sua assinatura da Experience Cloud e com melhorias adicionais no pacote de suporte BUSINESS. O Suporte BUSINESS inclui acesso a caminhos de aprendizagem personalizados e a fóruns monitorados da comunidade na Adobe Experience League. Você tem à sua disposição a nossa documentação técnica de produto, com todos os detalhes, e as notas de versão atuais. Os clientes BUSINESS também contam com acesso às nossas equipes de suporte técnico para qualquer consulta sobre o produto, por telefone ou no portal da web, com o fim de proteger sua empresa nos momentos mais críticos. Além disso, os clientes BUSINESS recebem comunicações e atualizações periódicos do Líder </a:t>
            </a:r>
            <a:br>
              <a:rPr lang="sk-SK" sz="900" spc="-2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pt-BR" sz="900" spc="-20" dirty="0">
                <a:solidFill>
                  <a:schemeClr val="bg1"/>
                </a:solidFill>
                <a:latin typeface="Adobe Clean SemiLight" panose="020B0403020404020204" pitchFamily="34" charset="0"/>
              </a:rPr>
              <a:t>de suporte da conta e gestão de encaminhamento de casos de suporte para as solicitações mais críticas. </a:t>
            </a: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07201" y="9862966"/>
            <a:ext cx="2465198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pt-BR"/>
              <a:t>©2021 Adobe. All Rights Reserved. Adobe Confidential.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194508"/>
              </p:ext>
            </p:extLst>
          </p:nvPr>
        </p:nvGraphicFramePr>
        <p:xfrm>
          <a:off x="121146" y="7475985"/>
          <a:ext cx="7498852" cy="2119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1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Suporte Online</a:t>
                      </a: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Business</a:t>
                      </a: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pt-BR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1</a:t>
                      </a:r>
                    </a:p>
                    <a:p>
                      <a:pPr marL="50800" marR="387985" lvl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spc="-20" baseline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As funções de produção do cliente estão inativas ou têm perda significativa de dados ou degradação de serviços, e é necessária atenção imediata para restaurar a funcionalidade e a usabilidade</a:t>
                      </a:r>
                    </a:p>
                  </a:txBody>
                  <a:tcPr marL="0" marR="0" marT="381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015" marR="325120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             1 hora</a:t>
                      </a: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3380" marR="325755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             1 hora</a:t>
                      </a: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pt-BR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2</a:t>
                      </a:r>
                    </a:p>
                    <a:p>
                      <a:pPr marL="50165" marR="203200">
                        <a:lnSpc>
                          <a:spcPts val="1000"/>
                        </a:lnSpc>
                        <a:spcBef>
                          <a:spcPts val="415"/>
                        </a:spcBef>
                      </a:pPr>
                      <a:r>
                        <a:rPr lang="pt-BR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As funções empresariais do cliente têm grande degradação de serviços, perda potencial de dados ou foi afetado um recurso importante </a:t>
                      </a:r>
                    </a:p>
                  </a:txBody>
                  <a:tcPr marL="0" marR="0" marT="381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865" marR="184785" indent="-1936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Horário comercial/          4 horas</a:t>
                      </a: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0" marR="184785" indent="-1943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Horário comercial/          2 horas</a:t>
                      </a: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pt-BR" sz="900" b="1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3</a:t>
                      </a:r>
                    </a:p>
                    <a:p>
                      <a:pPr marL="49530" marR="212090" indent="-2540">
                        <a:lnSpc>
                          <a:spcPts val="1000"/>
                        </a:lnSpc>
                        <a:spcBef>
                          <a:spcPts val="415"/>
                        </a:spcBef>
                      </a:pPr>
                      <a:r>
                        <a:rPr kumimoji="0" lang="pt-BR" sz="9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As funções empresariais do cliente têm pouca degradação dos serviços, e há uma solução/solução alternativa que permite que as funções empresariais continuem normalmente </a:t>
                      </a:r>
                    </a:p>
                  </a:txBody>
                  <a:tcPr marL="0" marR="0" marT="381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690" marR="184150" indent="-18986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Horário comercial/          6 horas</a:t>
                      </a: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 marR="185420" indent="-19367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Horário comercial/          4 horas</a:t>
                      </a: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pt-BR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4</a:t>
                      </a:r>
                    </a:p>
                    <a:p>
                      <a:pPr marL="4889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Pergunta geral sobre a funcionalidade atual do produto ou solicitação de melhoria</a:t>
                      </a:r>
                    </a:p>
                  </a:txBody>
                  <a:tcPr marL="0" marR="0" marT="1905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360" marR="203200" indent="-1930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Dias úteis/ 3 dias</a:t>
                      </a: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Dia útil / </a:t>
                      </a:r>
                    </a:p>
                    <a:p>
                      <a:pPr marL="37084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1 dia</a:t>
                      </a: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3AC7AEA2-E7A4-BD48-80EA-856168E20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51390"/>
              </p:ext>
            </p:extLst>
          </p:nvPr>
        </p:nvGraphicFramePr>
        <p:xfrm>
          <a:off x="121147" y="2120949"/>
          <a:ext cx="7498851" cy="4714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9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3133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889">
                  <a:extLst>
                    <a:ext uri="{9D8B030D-6E8A-4147-A177-3AD203B41FA5}">
                      <a16:colId xmlns:a16="http://schemas.microsoft.com/office/drawing/2014/main" val="2563521174"/>
                    </a:ext>
                  </a:extLst>
                </a:gridCol>
                <a:gridCol w="1425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251"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Suporte Online</a:t>
                      </a:r>
                    </a:p>
                  </a:txBody>
                  <a:tcPr marL="0" marR="0" marT="7620" marB="0"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Business</a:t>
                      </a:r>
                    </a:p>
                  </a:txBody>
                  <a:tcPr marL="0" marR="0" marT="762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91"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i="1">
                        <a:solidFill>
                          <a:sysClr val="windowText" lastClr="000000"/>
                        </a:solidFill>
                        <a:latin typeface="Adobe Clean Light" panose="020B03030204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i="1">
                          <a:solidFill>
                            <a:schemeClr val="bg1"/>
                          </a:solidFill>
                          <a:latin typeface="Adobe Clean Light" panose="020B0303020404020204" pitchFamily="34" charset="0"/>
                        </a:rPr>
                        <a:t>Suporte pago ($)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10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Especialistas atribuídos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Líder de suporte da conta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 anchor="ctr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Engenheiro de suporte nomeado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Gerente técnico de conta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317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Serviços de suporte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Suporte Online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Horário comercial</a:t>
                      </a:r>
                    </a:p>
                  </a:txBody>
                  <a:tcPr marL="0" marR="0" marT="6794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Horário comercial</a:t>
                      </a:r>
                    </a:p>
                  </a:txBody>
                  <a:tcPr marL="0" marR="0" marT="67945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Suporte 24x7x365 para prioridades P1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65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Contatos de suporte nomeados (por produto)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</a:t>
                      </a:r>
                    </a:p>
                  </a:txBody>
                  <a:tcPr marL="0" marR="0" marT="5778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5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Suporte telefônico ao vivo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310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Gestão de encaminhamento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Revisões de serviço por ano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Sessões de especialistas por ano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9098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Revisões de caso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42039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Gerenciamento de eventos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56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Revisão, manutenção e monitoramento do ambiente</a:t>
                      </a: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Revisão de versão, migração, atualização e roteiro de produtos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305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Atividades de suporte na nuvem — Experience Manager as Cloud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868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pt-BR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Serviços de campo</a:t>
                      </a: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260" hangingPunct="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Launch Advisory Services — primeiro ano da nova solução</a:t>
                      </a:r>
                    </a:p>
                    <a:p>
                      <a:pPr marL="48260" hangingPunct="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Atividades de serviço de campo 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8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9E35DE-6A5F-5549-904F-459C7D857BB2}"/>
              </a:ext>
            </a:extLst>
          </p:cNvPr>
          <p:cNvSpPr txBox="1"/>
          <p:nvPr/>
        </p:nvSpPr>
        <p:spPr>
          <a:xfrm>
            <a:off x="356615" y="358817"/>
            <a:ext cx="2717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i="1">
                <a:solidFill>
                  <a:schemeClr val="bg1"/>
                </a:solidFill>
              </a:rPr>
              <a:t>Adobe Experience 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 rot="5400000">
            <a:off x="1339850" y="-1393467"/>
            <a:ext cx="5198897" cy="7971002"/>
            <a:chOff x="180403" y="415099"/>
            <a:chExt cx="3479165" cy="7679055"/>
          </a:xfrm>
        </p:grpSpPr>
        <p:sp>
          <p:nvSpPr>
            <p:cNvPr id="4" name="object 4"/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070" y="421767"/>
              <a:ext cx="340995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2215194" y="596295"/>
            <a:ext cx="355091" cy="355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0040" y="1409311"/>
            <a:ext cx="2286000" cy="145892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Um Líder de suporte da conta designado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para monitorar os casos de forma proativa, impulsionar a colaboração entre equipes, fornecer webinários de integração, executar relatórios de serviço, fornecer assistência de suporte não técnico e funcionar como ponto de encaminhamento e defensor interno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no Suporte da Adobe.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836967" y="8618616"/>
            <a:ext cx="2286000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  <a:t>Inicie uma sessão de chat para obter respostas e ajuda com o envio de caso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pt-BR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  <a:t>*Nem todos os produtos têm suporte </a:t>
            </a:r>
            <a:br>
              <a:rPr lang="sk-SK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</a:br>
            <a:r>
              <a:rPr lang="pt-BR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  <a:t>de chat ao vivo</a:t>
            </a:r>
            <a:r>
              <a:rPr lang="pt-BR" sz="900" i="1" dirty="0">
                <a:solidFill>
                  <a:srgbClr val="7A7A7A"/>
                </a:solidFill>
                <a:latin typeface="AdobeClean-LightIt"/>
                <a:cs typeface="AdobeClean-LightIt"/>
              </a:rPr>
              <a:t>.  </a:t>
            </a: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BFC9C-CB48-FE4C-887D-D38E0BAE6627}"/>
              </a:ext>
            </a:extLst>
          </p:cNvPr>
          <p:cNvSpPr txBox="1">
            <a:spLocks/>
          </p:cNvSpPr>
          <p:nvPr/>
        </p:nvSpPr>
        <p:spPr>
          <a:xfrm>
            <a:off x="838200" y="6046398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Fóruns da comunidade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C73CC-314D-8744-A9C8-6CE3C69810AD}"/>
              </a:ext>
            </a:extLst>
          </p:cNvPr>
          <p:cNvSpPr>
            <a:spLocks/>
          </p:cNvSpPr>
          <p:nvPr/>
        </p:nvSpPr>
        <p:spPr>
          <a:xfrm>
            <a:off x="838200" y="6277305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Fóruns online</a:t>
            </a:r>
          </a:p>
        </p:txBody>
      </p:sp>
      <p:sp>
        <p:nvSpPr>
          <p:cNvPr id="63" name="object 39">
            <a:extLst>
              <a:ext uri="{FF2B5EF4-FFF2-40B4-BE49-F238E27FC236}">
                <a16:creationId xmlns:a16="http://schemas.microsoft.com/office/drawing/2014/main" id="{5FDB276C-3505-C748-B612-64E8B08A71CB}"/>
              </a:ext>
            </a:extLst>
          </p:cNvPr>
          <p:cNvSpPr txBox="1"/>
          <p:nvPr/>
        </p:nvSpPr>
        <p:spPr>
          <a:xfrm>
            <a:off x="370040" y="6529249"/>
            <a:ext cx="2286000" cy="11131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Acesso online contínuo a um banco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de dados cada vez maior de soluções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técnicas, documentação do produto, perguntas frequentes e muito mais.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Milhares de clientes podem se conectar para compartilhar práticas recomendadas e lições aprendidas.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1B1B00-5842-3A4E-A250-97EC5CF16C89}"/>
              </a:ext>
            </a:extLst>
          </p:cNvPr>
          <p:cNvSpPr>
            <a:spLocks/>
          </p:cNvSpPr>
          <p:nvPr/>
        </p:nvSpPr>
        <p:spPr>
          <a:xfrm>
            <a:off x="5851290" y="6277305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Jornadas autoguiadas</a:t>
            </a:r>
          </a:p>
        </p:txBody>
      </p:sp>
      <p:sp>
        <p:nvSpPr>
          <p:cNvPr id="67" name="object 39">
            <a:extLst>
              <a:ext uri="{FF2B5EF4-FFF2-40B4-BE49-F238E27FC236}">
                <a16:creationId xmlns:a16="http://schemas.microsoft.com/office/drawing/2014/main" id="{22816550-445E-B945-8FBC-36EF6779CB5A}"/>
              </a:ext>
            </a:extLst>
          </p:cNvPr>
          <p:cNvSpPr txBox="1"/>
          <p:nvPr/>
        </p:nvSpPr>
        <p:spPr>
          <a:xfrm>
            <a:off x="5376301" y="6529249"/>
            <a:ext cx="2286000" cy="11131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 Experience League gera criadores de experiências. Os clientes podem adquirir habilidades de gerenciamento de experiência do cliente com aprendizagem personalizada, participar de uma comunidade de pares global e conseguir reconhecimento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de carreira.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8012AA-ACFC-F14A-9871-8C8BC94B3109}"/>
              </a:ext>
            </a:extLst>
          </p:cNvPr>
          <p:cNvSpPr txBox="1">
            <a:spLocks/>
          </p:cNvSpPr>
          <p:nvPr/>
        </p:nvSpPr>
        <p:spPr>
          <a:xfrm>
            <a:off x="3215895" y="8150141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Suporte por chat ao vivo*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D5E5E8-A228-E646-A72D-9542B6773A8E}"/>
              </a:ext>
            </a:extLst>
          </p:cNvPr>
          <p:cNvSpPr>
            <a:spLocks/>
          </p:cNvSpPr>
          <p:nvPr/>
        </p:nvSpPr>
        <p:spPr>
          <a:xfrm>
            <a:off x="3198434" y="8373543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Suporte por chat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F3EBEF-0B3F-B542-A30E-3B7228432027}"/>
              </a:ext>
            </a:extLst>
          </p:cNvPr>
          <p:cNvSpPr txBox="1">
            <a:spLocks/>
          </p:cNvSpPr>
          <p:nvPr/>
        </p:nvSpPr>
        <p:spPr>
          <a:xfrm>
            <a:off x="3290772" y="6046398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24X7 prioridades P1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5E4356-C31F-674D-B927-91CC2C099FA3}"/>
              </a:ext>
            </a:extLst>
          </p:cNvPr>
          <p:cNvSpPr>
            <a:spLocks/>
          </p:cNvSpPr>
          <p:nvPr/>
        </p:nvSpPr>
        <p:spPr>
          <a:xfrm>
            <a:off x="3276600" y="6277305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Suporte telefônico</a:t>
            </a:r>
          </a:p>
        </p:txBody>
      </p:sp>
      <p:sp>
        <p:nvSpPr>
          <p:cNvPr id="82" name="object 39">
            <a:extLst>
              <a:ext uri="{FF2B5EF4-FFF2-40B4-BE49-F238E27FC236}">
                <a16:creationId xmlns:a16="http://schemas.microsoft.com/office/drawing/2014/main" id="{95A83EB9-E8E1-7547-BBE3-E1F42C56BF6A}"/>
              </a:ext>
            </a:extLst>
          </p:cNvPr>
          <p:cNvSpPr txBox="1"/>
          <p:nvPr/>
        </p:nvSpPr>
        <p:spPr>
          <a:xfrm>
            <a:off x="2836967" y="6529249"/>
            <a:ext cx="2286000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020302"/>
                </a:solidFill>
                <a:latin typeface="AdobeClean-Light"/>
              </a:rPr>
              <a:t>Usuários autorizados ou contatos de suporte nomeados</a:t>
            </a:r>
            <a:r>
              <a:rPr lang="pt-BR" sz="1000" dirty="0">
                <a:latin typeface="Adobe Clean Light" panose="020B0303020404020204" pitchFamily="34" charset="0"/>
              </a:rPr>
              <a:t> podem enviar problemas por todos os canais disponíveis (incluindo </a:t>
            </a:r>
            <a:br>
              <a:rPr lang="sk-SK" sz="1000" dirty="0">
                <a:latin typeface="Adobe Clean Light" panose="020B0303020404020204" pitchFamily="34" charset="0"/>
              </a:rPr>
            </a:br>
            <a:r>
              <a:rPr lang="pt-BR" sz="1000" dirty="0">
                <a:latin typeface="Adobe Clean Light" panose="020B0303020404020204" pitchFamily="34" charset="0"/>
              </a:rPr>
              <a:t>por telefone em prioridades P1) e contatar </a:t>
            </a:r>
            <a:br>
              <a:rPr lang="sk-SK" sz="1000" dirty="0">
                <a:latin typeface="Adobe Clean Light" panose="020B0303020404020204" pitchFamily="34" charset="0"/>
              </a:rPr>
            </a:br>
            <a:r>
              <a:rPr lang="pt-BR" sz="1000" dirty="0">
                <a:latin typeface="Adobe Clean Light" panose="020B0303020404020204" pitchFamily="34" charset="0"/>
              </a:rPr>
              <a:t>a equipe de suporte técnico em nome </a:t>
            </a:r>
            <a:br>
              <a:rPr lang="sk-SK" sz="1000" dirty="0">
                <a:latin typeface="Adobe Clean Light" panose="020B0303020404020204" pitchFamily="34" charset="0"/>
              </a:rPr>
            </a:br>
            <a:r>
              <a:rPr lang="pt-BR" sz="1000" dirty="0">
                <a:latin typeface="Adobe Clean Light" panose="020B0303020404020204" pitchFamily="34" charset="0"/>
              </a:rPr>
              <a:t>de sua empresa. </a:t>
            </a:r>
          </a:p>
        </p:txBody>
      </p:sp>
      <p:sp>
        <p:nvSpPr>
          <p:cNvPr id="84" name="object 10">
            <a:extLst>
              <a:ext uri="{FF2B5EF4-FFF2-40B4-BE49-F238E27FC236}">
                <a16:creationId xmlns:a16="http://schemas.microsoft.com/office/drawing/2014/main" id="{CBCF4964-CAC8-F146-B2E2-51ED8B3DC99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253416" y="9862966"/>
            <a:ext cx="2270125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pt-BR"/>
              <a:t>©2021 Adobe. All Rights Reserved. Adobe Confidential.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F87FDD-9EA3-6946-897D-7CB38BCFBCA5}"/>
              </a:ext>
            </a:extLst>
          </p:cNvPr>
          <p:cNvSpPr>
            <a:spLocks/>
          </p:cNvSpPr>
          <p:nvPr/>
        </p:nvSpPr>
        <p:spPr>
          <a:xfrm>
            <a:off x="821898" y="1099315"/>
            <a:ext cx="17261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solidFill>
                  <a:srgbClr val="020302"/>
                </a:solidFill>
                <a:latin typeface="+mj-lt"/>
              </a:rPr>
              <a:t>Líder de suporte da conta</a:t>
            </a:r>
          </a:p>
        </p:txBody>
      </p:sp>
      <p:sp>
        <p:nvSpPr>
          <p:cNvPr id="42" name="object 26">
            <a:extLst>
              <a:ext uri="{FF2B5EF4-FFF2-40B4-BE49-F238E27FC236}">
                <a16:creationId xmlns:a16="http://schemas.microsoft.com/office/drawing/2014/main" id="{44EDA522-BD84-1947-A820-5069D704753E}"/>
              </a:ext>
            </a:extLst>
          </p:cNvPr>
          <p:cNvSpPr/>
          <p:nvPr/>
        </p:nvSpPr>
        <p:spPr>
          <a:xfrm>
            <a:off x="401995" y="5785009"/>
            <a:ext cx="1848207" cy="45719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7009FB-1B8D-6D4F-87DF-41B5DE49EFE5}"/>
              </a:ext>
            </a:extLst>
          </p:cNvPr>
          <p:cNvSpPr/>
          <p:nvPr/>
        </p:nvSpPr>
        <p:spPr>
          <a:xfrm>
            <a:off x="318713" y="5432541"/>
            <a:ext cx="2006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Recursos de suporte online</a:t>
            </a:r>
          </a:p>
        </p:txBody>
      </p:sp>
      <p:sp>
        <p:nvSpPr>
          <p:cNvPr id="87" name="object 26">
            <a:extLst>
              <a:ext uri="{FF2B5EF4-FFF2-40B4-BE49-F238E27FC236}">
                <a16:creationId xmlns:a16="http://schemas.microsoft.com/office/drawing/2014/main" id="{ED3EAB14-8A43-9244-93BB-BE321FE4250C}"/>
              </a:ext>
            </a:extLst>
          </p:cNvPr>
          <p:cNvSpPr/>
          <p:nvPr/>
        </p:nvSpPr>
        <p:spPr>
          <a:xfrm>
            <a:off x="384421" y="774495"/>
            <a:ext cx="201168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DC8935C-27E9-A94B-ABF1-EFA84FB3D2BE}"/>
              </a:ext>
            </a:extLst>
          </p:cNvPr>
          <p:cNvSpPr/>
          <p:nvPr/>
        </p:nvSpPr>
        <p:spPr>
          <a:xfrm>
            <a:off x="240424" y="429188"/>
            <a:ext cx="2163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Recursos do Suporte Business</a:t>
            </a:r>
          </a:p>
        </p:txBody>
      </p:sp>
      <p:sp>
        <p:nvSpPr>
          <p:cNvPr id="94" name="object 39">
            <a:extLst>
              <a:ext uri="{FF2B5EF4-FFF2-40B4-BE49-F238E27FC236}">
                <a16:creationId xmlns:a16="http://schemas.microsoft.com/office/drawing/2014/main" id="{56FA5DB6-2107-7245-9FC4-96BFB9E344C1}"/>
              </a:ext>
            </a:extLst>
          </p:cNvPr>
          <p:cNvSpPr txBox="1"/>
          <p:nvPr/>
        </p:nvSpPr>
        <p:spPr>
          <a:xfrm>
            <a:off x="2836967" y="1370913"/>
            <a:ext cx="2286000" cy="1817998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pt-BR" sz="1000" dirty="0">
                <a:latin typeface="Adobe Clean Light" panose="020B0303020404020204" pitchFamily="34" charset="0"/>
              </a:rPr>
              <a:t>Os clientes podem enviar casos de suporte por telefone para todos os problemas com prioridade P2, P3 e P4 durante o horário </a:t>
            </a:r>
            <a:br>
              <a:rPr lang="sk-SK" sz="1000" dirty="0">
                <a:latin typeface="Adobe Clean Light" panose="020B0303020404020204" pitchFamily="34" charset="0"/>
              </a:rPr>
            </a:br>
            <a:r>
              <a:rPr lang="pt-BR" sz="1000" dirty="0">
                <a:latin typeface="Adobe Clean Light" panose="020B0303020404020204" pitchFamily="34" charset="0"/>
              </a:rPr>
              <a:t>de suporte regional. Não há limites máximos para o número de vezes que você pode ligar para o suporte. Os clientes também podem solicitar uma chamada de retorno do suporte ou solicitar uma reunião para demonstrar </a:t>
            </a:r>
            <a:br>
              <a:rPr lang="sk-SK" sz="1000" dirty="0">
                <a:latin typeface="Adobe Clean Light" panose="020B0303020404020204" pitchFamily="34" charset="0"/>
              </a:rPr>
            </a:br>
            <a:r>
              <a:rPr lang="pt-BR" sz="1000" dirty="0">
                <a:latin typeface="Adobe Clean Light" panose="020B0303020404020204" pitchFamily="34" charset="0"/>
              </a:rPr>
              <a:t>ou solucionar um problema usando uma sessão de desktop remoto compartilhado.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6E9F521-1218-D44D-8A7A-CA9808D1171B}"/>
              </a:ext>
            </a:extLst>
          </p:cNvPr>
          <p:cNvSpPr>
            <a:spLocks/>
          </p:cNvSpPr>
          <p:nvPr/>
        </p:nvSpPr>
        <p:spPr>
          <a:xfrm>
            <a:off x="3257682" y="1083435"/>
            <a:ext cx="197624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solidFill>
                  <a:srgbClr val="020302"/>
                </a:solidFill>
                <a:latin typeface="+mj-lt"/>
              </a:rPr>
              <a:t>Suporte telefônico ao vivo</a:t>
            </a:r>
          </a:p>
        </p:txBody>
      </p:sp>
      <p:sp>
        <p:nvSpPr>
          <p:cNvPr id="96" name="object 39">
            <a:extLst>
              <a:ext uri="{FF2B5EF4-FFF2-40B4-BE49-F238E27FC236}">
                <a16:creationId xmlns:a16="http://schemas.microsoft.com/office/drawing/2014/main" id="{61C3FC5E-C90C-3046-9504-57A1CE7913F9}"/>
              </a:ext>
            </a:extLst>
          </p:cNvPr>
          <p:cNvSpPr txBox="1"/>
          <p:nvPr/>
        </p:nvSpPr>
        <p:spPr>
          <a:xfrm>
            <a:off x="5376301" y="1398482"/>
            <a:ext cx="2286000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Um ponto de contato designado na </a:t>
            </a:r>
            <a:br>
              <a:rPr lang="sk-SK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Adobe que pode fornecer assistência </a:t>
            </a:r>
            <a:br>
              <a:rPr lang="sk-SK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de encaminhamento, atualizações regulares </a:t>
            </a:r>
            <a:br>
              <a:rPr lang="sk-SK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e garantir que seja dada prioridade àquelas solicitações de suporte abertas que forem mais críticas.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F390430-3ED2-1F47-8897-19279095D4E1}"/>
              </a:ext>
            </a:extLst>
          </p:cNvPr>
          <p:cNvSpPr>
            <a:spLocks/>
          </p:cNvSpPr>
          <p:nvPr/>
        </p:nvSpPr>
        <p:spPr>
          <a:xfrm>
            <a:off x="5885312" y="1085652"/>
            <a:ext cx="185913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 dirty="0">
                <a:solidFill>
                  <a:srgbClr val="020302"/>
                </a:solidFill>
                <a:latin typeface="+mj-lt"/>
              </a:rPr>
              <a:t>Gestão de encaminhamento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14F946-0545-5C4A-A033-E0A3D7D3B994}"/>
              </a:ext>
            </a:extLst>
          </p:cNvPr>
          <p:cNvSpPr txBox="1">
            <a:spLocks/>
          </p:cNvSpPr>
          <p:nvPr/>
        </p:nvSpPr>
        <p:spPr>
          <a:xfrm>
            <a:off x="838200" y="8148121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Office Hours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00D47C7-6887-144B-AC6C-98B0C06A66C3}"/>
              </a:ext>
            </a:extLst>
          </p:cNvPr>
          <p:cNvSpPr>
            <a:spLocks/>
          </p:cNvSpPr>
          <p:nvPr/>
        </p:nvSpPr>
        <p:spPr>
          <a:xfrm>
            <a:off x="838200" y="8373543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Webinários</a:t>
            </a:r>
          </a:p>
        </p:txBody>
      </p:sp>
      <p:sp>
        <p:nvSpPr>
          <p:cNvPr id="70" name="object 39">
            <a:extLst>
              <a:ext uri="{FF2B5EF4-FFF2-40B4-BE49-F238E27FC236}">
                <a16:creationId xmlns:a16="http://schemas.microsoft.com/office/drawing/2014/main" id="{A3968CBF-60CB-D743-9C93-31831CF4AC99}"/>
              </a:ext>
            </a:extLst>
          </p:cNvPr>
          <p:cNvSpPr txBox="1"/>
          <p:nvPr/>
        </p:nvSpPr>
        <p:spPr>
          <a:xfrm>
            <a:off x="370040" y="8618616"/>
            <a:ext cx="2286000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O Office Hours é uma iniciativa liderada pela equipe de Suporte ao cliente da Adobe. Essas sessões foram criadas para informar e ajudar os participantes a solucionar problemas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e fornecer dicas e truques para aproveitar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ao máximo a Adobe Experience Cloud.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7CC29C8-EC02-804B-805C-15E7100BFE98}"/>
              </a:ext>
            </a:extLst>
          </p:cNvPr>
          <p:cNvSpPr>
            <a:spLocks/>
          </p:cNvSpPr>
          <p:nvPr/>
        </p:nvSpPr>
        <p:spPr>
          <a:xfrm>
            <a:off x="5851290" y="8373543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Portal de suporte 24/7</a:t>
            </a:r>
          </a:p>
        </p:txBody>
      </p:sp>
      <p:sp>
        <p:nvSpPr>
          <p:cNvPr id="74" name="object 39">
            <a:extLst>
              <a:ext uri="{FF2B5EF4-FFF2-40B4-BE49-F238E27FC236}">
                <a16:creationId xmlns:a16="http://schemas.microsoft.com/office/drawing/2014/main" id="{02FB7DE8-001A-7E4A-8191-AA46458FFED8}"/>
              </a:ext>
            </a:extLst>
          </p:cNvPr>
          <p:cNvSpPr txBox="1"/>
          <p:nvPr/>
        </p:nvSpPr>
        <p:spPr>
          <a:xfrm>
            <a:off x="5376301" y="8618616"/>
            <a:ext cx="2286000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Acesso sob demanda ao Portal de autoatendimento online para enviar solicitações de suporte, revisar o status do caso e procurar outros recursos, como nossa base de conhecimento, notícias e alertas,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dicas em destaque e muito mais.</a:t>
            </a:r>
          </a:p>
        </p:txBody>
      </p:sp>
      <p:pic>
        <p:nvPicPr>
          <p:cNvPr id="13" name="Graphic 12" descr="Playbook outline">
            <a:extLst>
              <a:ext uri="{FF2B5EF4-FFF2-40B4-BE49-F238E27FC236}">
                <a16:creationId xmlns:a16="http://schemas.microsoft.com/office/drawing/2014/main" id="{EA91EF06-4BFE-9B42-9A4B-1146BB3FD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9042" y="933834"/>
            <a:ext cx="469271" cy="415313"/>
          </a:xfrm>
          <a:prstGeom prst="rect">
            <a:avLst/>
          </a:prstGeom>
        </p:spPr>
      </p:pic>
      <p:pic>
        <p:nvPicPr>
          <p:cNvPr id="15" name="Graphic 14" descr="User outline">
            <a:extLst>
              <a:ext uri="{FF2B5EF4-FFF2-40B4-BE49-F238E27FC236}">
                <a16:creationId xmlns:a16="http://schemas.microsoft.com/office/drawing/2014/main" id="{432C176A-FCAC-A645-A2E4-E6AD4A6028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7398" y="930280"/>
            <a:ext cx="411480" cy="384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60C4F-3C10-B641-8B6D-C8AF4943F81E}"/>
              </a:ext>
            </a:extLst>
          </p:cNvPr>
          <p:cNvSpPr txBox="1"/>
          <p:nvPr/>
        </p:nvSpPr>
        <p:spPr>
          <a:xfrm>
            <a:off x="789024" y="3499700"/>
            <a:ext cx="1867015" cy="28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+mj-lt"/>
              </a:rPr>
              <a:t>Serviços empresariais</a:t>
            </a:r>
          </a:p>
        </p:txBody>
      </p:sp>
      <p:sp>
        <p:nvSpPr>
          <p:cNvPr id="86" name="object 39">
            <a:extLst>
              <a:ext uri="{FF2B5EF4-FFF2-40B4-BE49-F238E27FC236}">
                <a16:creationId xmlns:a16="http://schemas.microsoft.com/office/drawing/2014/main" id="{3003AB67-9A7C-614D-8006-83CEA36B6A65}"/>
              </a:ext>
            </a:extLst>
          </p:cNvPr>
          <p:cNvSpPr txBox="1"/>
          <p:nvPr/>
        </p:nvSpPr>
        <p:spPr>
          <a:xfrm>
            <a:off x="370041" y="3875832"/>
            <a:ext cx="2286000" cy="55899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pt-BR" sz="1000">
                <a:latin typeface="Adobe Clean Light" panose="020B0303020404020204" pitchFamily="34" charset="0"/>
              </a:rPr>
              <a:t>Um Líder de suporte da conta apresentará webinários com uma visão geral dos serviços de suporte empresarial.  </a:t>
            </a:r>
          </a:p>
        </p:txBody>
      </p:sp>
      <p:sp>
        <p:nvSpPr>
          <p:cNvPr id="90" name="object 38">
            <a:extLst>
              <a:ext uri="{FF2B5EF4-FFF2-40B4-BE49-F238E27FC236}">
                <a16:creationId xmlns:a16="http://schemas.microsoft.com/office/drawing/2014/main" id="{365702EE-FA18-9544-B462-9958849596A3}"/>
              </a:ext>
            </a:extLst>
          </p:cNvPr>
          <p:cNvSpPr/>
          <p:nvPr/>
        </p:nvSpPr>
        <p:spPr>
          <a:xfrm rot="5400000" flipH="1">
            <a:off x="3863341" y="546807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raphic 7" descr="Call center outline">
            <a:extLst>
              <a:ext uri="{FF2B5EF4-FFF2-40B4-BE49-F238E27FC236}">
                <a16:creationId xmlns:a16="http://schemas.microsoft.com/office/drawing/2014/main" id="{76C5F4CC-9EB1-9A40-B7CD-9238D7CBD2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33608" y="914400"/>
            <a:ext cx="411480" cy="411480"/>
          </a:xfrm>
          <a:prstGeom prst="rect">
            <a:avLst/>
          </a:prstGeom>
        </p:spPr>
      </p:pic>
      <p:pic>
        <p:nvPicPr>
          <p:cNvPr id="12" name="Graphic 11" descr="Chat bubble outline">
            <a:extLst>
              <a:ext uri="{FF2B5EF4-FFF2-40B4-BE49-F238E27FC236}">
                <a16:creationId xmlns:a16="http://schemas.microsoft.com/office/drawing/2014/main" id="{622BBF30-302E-BB48-9742-E046EB16E2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94208" y="8146218"/>
            <a:ext cx="411480" cy="411480"/>
          </a:xfrm>
          <a:prstGeom prst="rect">
            <a:avLst/>
          </a:prstGeom>
        </p:spPr>
      </p:pic>
      <p:pic>
        <p:nvPicPr>
          <p:cNvPr id="16" name="Graphic 15" descr="Compass outline">
            <a:extLst>
              <a:ext uri="{FF2B5EF4-FFF2-40B4-BE49-F238E27FC236}">
                <a16:creationId xmlns:a16="http://schemas.microsoft.com/office/drawing/2014/main" id="{8D3635BD-68A2-174E-92F8-1EE608E3F4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8426" y="3436583"/>
            <a:ext cx="411480" cy="411480"/>
          </a:xfrm>
          <a:prstGeom prst="rect">
            <a:avLst/>
          </a:prstGeom>
        </p:spPr>
      </p:pic>
      <p:pic>
        <p:nvPicPr>
          <p:cNvPr id="18" name="Graphic 17" descr="Speaker phone outline">
            <a:extLst>
              <a:ext uri="{FF2B5EF4-FFF2-40B4-BE49-F238E27FC236}">
                <a16:creationId xmlns:a16="http://schemas.microsoft.com/office/drawing/2014/main" id="{CD7C3546-DF6C-1748-9DE2-3DE0B393FD7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6967" y="6062796"/>
            <a:ext cx="411480" cy="411480"/>
          </a:xfrm>
          <a:prstGeom prst="rect">
            <a:avLst/>
          </a:prstGeom>
        </p:spPr>
      </p:pic>
      <p:pic>
        <p:nvPicPr>
          <p:cNvPr id="20" name="Graphic 19" descr="Customer review outline">
            <a:extLst>
              <a:ext uri="{FF2B5EF4-FFF2-40B4-BE49-F238E27FC236}">
                <a16:creationId xmlns:a16="http://schemas.microsoft.com/office/drawing/2014/main" id="{88BA5AB9-C7BF-714C-B301-F3911BFCE82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9731" y="6062796"/>
            <a:ext cx="411480" cy="411480"/>
          </a:xfrm>
          <a:prstGeom prst="rect">
            <a:avLst/>
          </a:prstGeom>
        </p:spPr>
      </p:pic>
      <p:pic>
        <p:nvPicPr>
          <p:cNvPr id="24" name="Graphic 23" descr="Signpost outline">
            <a:extLst>
              <a:ext uri="{FF2B5EF4-FFF2-40B4-BE49-F238E27FC236}">
                <a16:creationId xmlns:a16="http://schemas.microsoft.com/office/drawing/2014/main" id="{98A2CDD0-0973-5C41-9864-EAF96E20A22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329042" y="6062796"/>
            <a:ext cx="411480" cy="411480"/>
          </a:xfrm>
          <a:prstGeom prst="rect">
            <a:avLst/>
          </a:prstGeom>
        </p:spPr>
      </p:pic>
      <p:pic>
        <p:nvPicPr>
          <p:cNvPr id="26" name="Graphic 25" descr="Internet outline">
            <a:extLst>
              <a:ext uri="{FF2B5EF4-FFF2-40B4-BE49-F238E27FC236}">
                <a16:creationId xmlns:a16="http://schemas.microsoft.com/office/drawing/2014/main" id="{D97D0963-4E70-534E-A452-83995F1FACD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372908" y="8146218"/>
            <a:ext cx="411480" cy="411480"/>
          </a:xfrm>
          <a:prstGeom prst="rect">
            <a:avLst/>
          </a:prstGeom>
        </p:spPr>
      </p:pic>
      <p:pic>
        <p:nvPicPr>
          <p:cNvPr id="28" name="Graphic 27" descr="Remote learning language outline">
            <a:extLst>
              <a:ext uri="{FF2B5EF4-FFF2-40B4-BE49-F238E27FC236}">
                <a16:creationId xmlns:a16="http://schemas.microsoft.com/office/drawing/2014/main" id="{5F425BA3-573C-1A4A-9418-FC3AB02B28C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84421" y="8146218"/>
            <a:ext cx="411480" cy="411480"/>
          </a:xfrm>
          <a:prstGeom prst="rect">
            <a:avLst/>
          </a:prstGeom>
        </p:spPr>
      </p:pic>
      <p:sp>
        <p:nvSpPr>
          <p:cNvPr id="75" name="object 38">
            <a:extLst>
              <a:ext uri="{FF2B5EF4-FFF2-40B4-BE49-F238E27FC236}">
                <a16:creationId xmlns:a16="http://schemas.microsoft.com/office/drawing/2014/main" id="{7721F89F-362E-2149-8232-23A77C21A87D}"/>
              </a:ext>
            </a:extLst>
          </p:cNvPr>
          <p:cNvSpPr/>
          <p:nvPr/>
        </p:nvSpPr>
        <p:spPr>
          <a:xfrm rot="5400000" flipH="1">
            <a:off x="3863341" y="4967117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D8D3B50-8896-BD46-87FD-5A7F5FB02DD5}"/>
              </a:ext>
            </a:extLst>
          </p:cNvPr>
          <p:cNvSpPr txBox="1">
            <a:spLocks/>
          </p:cNvSpPr>
          <p:nvPr/>
        </p:nvSpPr>
        <p:spPr>
          <a:xfrm>
            <a:off x="5851290" y="8150141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Portal de autoatendimento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F154937-CC7F-194F-914A-583BEF4B46DE}"/>
              </a:ext>
            </a:extLst>
          </p:cNvPr>
          <p:cNvSpPr txBox="1">
            <a:spLocks/>
          </p:cNvSpPr>
          <p:nvPr/>
        </p:nvSpPr>
        <p:spPr>
          <a:xfrm>
            <a:off x="5851290" y="6046398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Experience League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pt-BR" sz="5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pt-BR" sz="8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Recursos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pt-BR" sz="80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pt-BR" sz="80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pt-BR" sz="800">
                <a:solidFill>
                  <a:srgbClr val="777879"/>
                </a:solidFill>
                <a:latin typeface="Adobe Clean"/>
                <a:cs typeface="Adobe Clean"/>
              </a:rPr>
              <a:t>San Jose, CA95110-2704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pt-BR" sz="80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pt-BR" sz="800" u="sng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646673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pt-BR" sz="1100" i="1" dirty="0">
                <a:solidFill>
                  <a:srgbClr val="777879"/>
                </a:solidFill>
                <a:latin typeface="AdobeClean-LightIt"/>
                <a:cs typeface="AdobeClean-LightIt"/>
              </a:rPr>
              <a:t>Para saber mais sobre os Serviços de suporte Adobe e identificar o nível certo para você, entre em contato com o seu Gerente de conta nomeado (NAM, em inglês) ou Gerente de sucesso do cliente (CSM, em inglês).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 Confidential.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97233" y="5031270"/>
            <a:ext cx="6476646" cy="755976"/>
          </a:xfrm>
          <a:prstGeom prst="rect">
            <a:avLst/>
          </a:prstGeom>
        </p:spPr>
        <p:txBody>
          <a:bodyPr vert="horz" wrap="square" lIns="0" tIns="116205" rIns="0" bIns="0" rtlCol="0" anchor="t">
            <a:spAutoFit/>
          </a:bodyPr>
          <a:lstStyle/>
          <a:p>
            <a:pPr>
              <a:spcBef>
                <a:spcPts val="915"/>
              </a:spcBef>
            </a:pPr>
            <a:r>
              <a:rPr lang="pt-BR" sz="1400" b="1" dirty="0">
                <a:solidFill>
                  <a:srgbClr val="020302"/>
                </a:solidFill>
                <a:latin typeface="Adobe Clean"/>
                <a:cs typeface="Adobe Clean"/>
              </a:rPr>
              <a:t>Escopo regional do Suporte da Adobe, horário local de operação e suporte de idioma</a:t>
            </a:r>
          </a:p>
          <a:p>
            <a:pPr>
              <a:spcBef>
                <a:spcPts val="915"/>
              </a:spcBef>
            </a:pPr>
            <a:r>
              <a:rPr lang="pt-BR" sz="1000" dirty="0">
                <a:solidFill>
                  <a:srgbClr val="1F1F1F"/>
                </a:solidFill>
                <a:latin typeface="AdobeClean-Light"/>
              </a:rPr>
              <a:t>O escopo regional do Suporte da Adobe é estabelecido alinhando o endereço de faturamento do cliente </a:t>
            </a:r>
            <a:br>
              <a:rPr lang="sk-SK" sz="1000" dirty="0">
                <a:solidFill>
                  <a:srgbClr val="1F1F1F"/>
                </a:solidFill>
                <a:latin typeface="AdobeClean-Light"/>
              </a:rPr>
            </a:br>
            <a:r>
              <a:rPr lang="pt-BR" sz="1000" dirty="0">
                <a:solidFill>
                  <a:srgbClr val="1F1F1F"/>
                </a:solidFill>
                <a:latin typeface="AdobeClean-Light"/>
              </a:rPr>
              <a:t>(conforme a ordem de venda ou outro documento de compra do Suporte da Adobe) a uma das regiões seguintes: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35217"/>
              </p:ext>
            </p:extLst>
          </p:nvPr>
        </p:nvGraphicFramePr>
        <p:xfrm>
          <a:off x="171128" y="5907213"/>
          <a:ext cx="7391400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Américas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Europa, Oriente Médio e África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Ásia–Pacífico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Japão</a:t>
                      </a:r>
                      <a:r>
                        <a:rPr lang="pt-BR" sz="1100" baseline="30000">
                          <a:solidFill>
                            <a:schemeClr val="tx1"/>
                          </a:solidFill>
                          <a:latin typeface="Adobe Clean"/>
                        </a:rPr>
                        <a:t>1 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6h – 17h30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9h – 17h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9h – 17h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9h – 17h30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BR" sz="1100" b="1" i="0" u="none" strike="noStrike" cap="none" normalizeH="0" baseline="30000" noProof="0" dirty="0">
                          <a:ln>
                            <a:noFill/>
                          </a:ln>
                          <a:uLnTx/>
                          <a:uFillTx/>
                          <a:latin typeface="Adobe Clean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100" dirty="0">
                          <a:solidFill>
                            <a:schemeClr val="tx1"/>
                          </a:solidFill>
                          <a:latin typeface="Adobe Clean"/>
                          <a:ea typeface="+mn-ea"/>
                          <a:cs typeface="+mn-cs"/>
                        </a:rPr>
                        <a:t>O suporte de idioma está disponível somente em inglês e japonês.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BR" sz="1100" i="1" dirty="0">
                          <a:solidFill>
                            <a:schemeClr val="tx1"/>
                          </a:solidFill>
                          <a:latin typeface="Adobe Clean"/>
                        </a:rPr>
                        <a:t>*O Adobe Commerce exclui o suporte ao idioma japonês.</a:t>
                      </a:r>
                    </a:p>
                    <a:p>
                      <a:pPr algn="l" rtl="0"/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pt-BR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 </a:t>
                      </a:r>
                      <a:r>
                        <a:rPr lang="pt-BR" sz="1100" i="0" baseline="30000" dirty="0">
                          <a:solidFill>
                            <a:schemeClr val="tx1"/>
                          </a:solidFill>
                          <a:latin typeface="Adobe Clean"/>
                        </a:rPr>
                        <a:t>1</a:t>
                      </a:r>
                      <a:r>
                        <a:rPr lang="pt-BR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Os casos de prioridade P2, P3 e P4 estão limitados ao horário comercial somente no Japão.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Experiência sem igual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67915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Suporte acelerado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479339" y="8543943"/>
            <a:ext cx="810894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Consultoria estratégica</a:t>
            </a: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822158"/>
              </p:ext>
            </p:extLst>
          </p:nvPr>
        </p:nvGraphicFramePr>
        <p:xfrm>
          <a:off x="194236" y="1059345"/>
          <a:ext cx="7368291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100" b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 Experience League foi criada para ajudar as empresas a alcançar </a:t>
                      </a:r>
                      <a:br>
                        <a:rPr lang="sk-SK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pt-BR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 valor que esperam do seu investimento em produtos da Adobe. </a:t>
                      </a:r>
                      <a:br>
                        <a:rPr lang="sk-SK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pt-BR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É o local unificado onde os clientes podem aprender, interagir e crescer ao longo de um caminho personalizado de sucesso que inclui tutoriais de autoatendimento, documentação dos produtos, treinamento com instrutores e suporte técnico e da comunidade.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8"/>
                        </a:rPr>
                        <a:t>Treinamento</a:t>
                      </a:r>
                      <a:r>
                        <a:rPr lang="pt-BR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 acesso aos cursos do Adobe Digital Learning Services está disponível na Experience League. Os cursos de aprendizagem incluem lições sob demanda e com instrutores.  É um lugar para adquirir habilidades com reconhecido valor de mercado que você pode pôr em prática para impulsionar o sucesso na sua organização.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9"/>
                        </a:rPr>
                        <a:t>Problemas de produção e paralisações do 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 Status.adobe.com transmite as informações de integridade de todos os produtos e serviços da Adobe implantados em ambientes de vários locatários. Os clientes podem escolher suas preferências de subscrição para receber notificações por email sempre que a Adobe criar, atualizar ou resolver um evento de produto. Isso pode incluir manutenção programada ou problemas de serviço com diferentes níveis </a:t>
                      </a:r>
                      <a:br>
                        <a:rPr lang="sk-SK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de gravidade.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0" tooltip="https://helpx.adobe.com/br/support/programs/enterprise-support-programs/premier-support-business.html"/>
                        </a:rPr>
                        <a:t>Site do Suporte Business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Site do Suporte Business da Adobe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13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1"/>
                        </a:rPr>
                        <a:t>Termos e condições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Os Termos e condições que detalham os serviços de suporte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3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FC3CAF-E6F1-40E3-87D4-6B781C97D6B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0DB8BDF-6DA8-4ABC-A3CA-043AFD674CFC}">
  <ds:schemaRefs>
    <ds:schemaRef ds:uri="6c8368ec-3776-49b5-a5bb-90648cf9530f"/>
    <ds:schemaRef ds:uri="8a053bff-88be-49e4-9a87-e748e18b8b6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5AE3B0B-E909-400C-B0B3-909FB50E07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1367</Words>
  <Application>Microsoft Office PowerPoint</Application>
  <PresentationFormat>Custom</PresentationFormat>
  <Paragraphs>129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SERVIÇOS DE SUPORTE ADOBE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Marek Poliacik</cp:lastModifiedBy>
  <cp:revision>6</cp:revision>
  <dcterms:created xsi:type="dcterms:W3CDTF">2020-11-03T06:32:09Z</dcterms:created>
  <dcterms:modified xsi:type="dcterms:W3CDTF">2021-10-01T12:30:41Z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0x010100E783BF6876BCC646A459363AF21A7736</vt:lpwstr>
  </property>
</Properties>
</file>