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79C9-8574-E621-57BF-C5D6F4C605CC}" v="6" dt="2021-09-22T22:58:26.163"/>
    <p1510:client id="{86768B6F-E5DF-274A-B928-9320E1DF9962}" v="132" dt="2021-08-07T02:18:13.925"/>
    <p1510:client id="{8C285145-5FF7-2B49-D44C-ABA3390CC068}" v="48" dt="2021-09-22T19:02:31.7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25" d="100"/>
          <a:sy n="125" d="100"/>
        </p:scale>
        <p:origin x="1980" y="-22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306579C9-8574-E621-57BF-C5D6F4C605CC}"/>
    <pc:docChg chg="modSld">
      <pc:chgData name="Akilah Johnson" userId="S::akjohnso@adobe.com::2fa3aa60-0c9c-4d06-bae2-795983241227" providerId="AD" clId="Web-{306579C9-8574-E621-57BF-C5D6F4C605CC}" dt="2021-09-22T22:58:18.491" v="3"/>
      <pc:docMkLst>
        <pc:docMk/>
      </pc:docMkLst>
      <pc:sldChg chg="modSp">
        <pc:chgData name="Akilah Johnson" userId="S::akjohnso@adobe.com::2fa3aa60-0c9c-4d06-bae2-795983241227" providerId="AD" clId="Web-{306579C9-8574-E621-57BF-C5D6F4C605CC}" dt="2021-09-22T22:58:18.491" v="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306579C9-8574-E621-57BF-C5D6F4C605CC}" dt="2021-09-22T22:58:18.491" v="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8C285145-5FF7-2B49-D44C-ABA3390CC068}"/>
    <pc:docChg chg="modSld">
      <pc:chgData name="Akilah Johnson" userId="S::akjohnso@adobe.com::2fa3aa60-0c9c-4d06-bae2-795983241227" providerId="AD" clId="Web-{8C285145-5FF7-2B49-D44C-ABA3390CC068}" dt="2021-09-22T19:02:31.738" v="36" actId="1076"/>
      <pc:docMkLst>
        <pc:docMk/>
      </pc:docMkLst>
      <pc:sldChg chg="modSp">
        <pc:chgData name="Akilah Johnson" userId="S::akjohnso@adobe.com::2fa3aa60-0c9c-4d06-bae2-795983241227" providerId="AD" clId="Web-{8C285145-5FF7-2B49-D44C-ABA3390CC068}" dt="2021-09-22T19:02:31.738" v="36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8C285145-5FF7-2B49-D44C-ABA3390CC068}" dt="2021-09-22T19:02:31.738" v="36" actId="1076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8C285145-5FF7-2B49-D44C-ABA3390CC068}" dt="2021-09-22T18:59:49.504" v="34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?lang=pt-BR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7" y="65103"/>
            <a:ext cx="4725793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 dirty="0">
                <a:latin typeface="Adobe Clean" panose="020B0503020404020204" pitchFamily="34" charset="0"/>
              </a:rPr>
              <a:t>SERVIÇOS DE SUPORTE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466427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pt-BR" sz="1100" dirty="0">
                <a:solidFill>
                  <a:srgbClr val="FFFFFF"/>
                </a:solidFill>
                <a:latin typeface="AdobeClean-Light"/>
                <a:cs typeface="AdobeClean-Light"/>
              </a:rPr>
              <a:t>Online | Business | Enterprise | </a:t>
            </a:r>
            <a:r>
              <a:rPr lang="pt-BR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da Experience Cloud e com melhorias adicionais no pacote de suporte ELITE. O Suporte ELITE inclui acesso a caminhos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de aprendizagem personalizados e a fóruns monitorados da comunidade na Adobe Experience League. Você tem à sua disposição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nossa documentação técnica de produto, com todos os detalhes, e as notas de versão atuais. Os clientes ELITE também contam com um Engenheiro de suporte nomeado e um Gerente técnico de conta, que atuam como contato técnico designado na Equipe de suporte da Adobe e colaboram com você para prestar um suporte superior, rápido e proativo. Com ampla experiência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em soluções da Experience Cloud, a Equipe de suporte trabalha para garantir que a Adobe esteja ao seu lado seja qual for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complexidade do problema, atuando de maneira preventiva para que você aproveite ao máximo seu investimento na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Experience Cloud.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024371"/>
            <a:ext cx="35652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85192"/>
              </p:ext>
            </p:extLst>
          </p:nvPr>
        </p:nvGraphicFramePr>
        <p:xfrm>
          <a:off x="145668" y="7341479"/>
          <a:ext cx="7409815" cy="2259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290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algn="l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165" marR="495934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</a:t>
                      </a:r>
                      <a:b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ou degradação de serviços, e é necessária atenção imediata para restaurar a funcionalidade </a:t>
                      </a:r>
                      <a:b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 a usabilidade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marR="492125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hora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 marR="459740" indent="92710" algn="ctr">
                        <a:lnSpc>
                          <a:spcPct val="100000"/>
                        </a:lnSpc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 marR="343535" indent="-4445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 4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 marR="481330" indent="144145" algn="ctr">
                        <a:lnSpc>
                          <a:spcPct val="102299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30 minutos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pouca degradação dos serviços, e há uma solução/solução alternativa que permite que as funções empresariais continuem normalmente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343535" indent="1270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 6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 marR="531495" indent="127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4x5 /   1 hora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343535" indent="1270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dias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 marR="343535" indent="-175895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 útil / 1 dia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6" y="9888626"/>
            <a:ext cx="272161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01763"/>
              </p:ext>
            </p:extLst>
          </p:nvPr>
        </p:nvGraphicFramePr>
        <p:xfrm>
          <a:off x="273550" y="2258474"/>
          <a:ext cx="7281935" cy="473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897486"/>
            <a:ext cx="1942628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608961"/>
            <a:ext cx="24076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do Suporte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8167" y="1433668"/>
            <a:ext cx="2194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 engenheiro de suporte designado, familiarizado com seu ambiente de solução e objetivos de negócios. O engenheiro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é um profissional experiente que ajuda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a coordenar sua experiência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no Suporte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1066800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2561747"/>
            <a:ext cx="365760" cy="3657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5" y="1433668"/>
            <a:ext cx="24133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Revisão regular das solicitações de suporte abertas, garantindo o alinhamento do cliente considerando a descrição do caso, o impacto nos negócios, o status, a prioridade e o acordo sobre as próximas etapas necessárias para garantir uma resolução adequada.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500787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0" y="1433668"/>
            <a:ext cx="241330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Gerente técnico de conta designado para supervisionar sua experiência com o Elite, coordenar o suporte e os contratos de serviços de campo e fornecer serviços proativos para maximizar o seu valor comercial.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Gerente técnico de conta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66800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066800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5" y="5243920"/>
            <a:ext cx="2393319" cy="499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Transferência contínua de conhecimento da equipe de suporte da Adobe para fornecer práticas recomendadas sobre o uso da solução.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1" y="5243920"/>
            <a:ext cx="2194560" cy="669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Gerencie eventos importantes para garantir o nível certo de suporte, cobertura e plano de mitigação durante marcos importantes de negócios e projetos.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0" y="5228045"/>
            <a:ext cx="2374093" cy="79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Receba orientação personalizada sobre novos recursos do produto para aproveitar as vantagens das inovações mais recentes e solicite aos especialistas da Adobe que revisem os planos </a:t>
            </a:r>
            <a:br>
              <a:rPr lang="sk-SK" sz="9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de versão e atualização.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6" y="9888625"/>
            <a:ext cx="291269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472569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791726" y="9060487"/>
            <a:ext cx="219456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</a:t>
            </a:r>
            <a:br>
              <a:rPr lang="sk-SK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75691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960100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7152361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4B4B4B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Conecte-se com profissionais e outros clientes na Comunidade da Adobe para compartilhar práticas recomendadas e lições aprendidas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756914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960100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1" y="7152361"/>
            <a:ext cx="219456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Experience League gera criadores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experiências. Os clientes podem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adquirir habilidades de gerenciamento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experiência do cliente com aprendizagem personalizada, participar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uma comunidade de pares global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conseguir reconhecimento de carreira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560230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741449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75691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96010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7152361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</a:t>
            </a:r>
            <a:r>
              <a:rPr lang="pt-BR" sz="1000" b="1" dirty="0">
                <a:solidFill>
                  <a:srgbClr val="020302"/>
                </a:solidFill>
                <a:latin typeface="AdobeClean-Light"/>
              </a:rPr>
              <a:t>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por telefone em prioridades P1)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e contatar a equipe de suporte técnico em nome de sua empresa.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530426"/>
            <a:ext cx="2042512" cy="98974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560230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74144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8" y="9026059"/>
            <a:ext cx="219456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O Office Hours, apresentado pela equipe de Suporte ao cliente da Adobe, inclui sessões para informar e ajudar os participantes a solucionar problemas e fornecer dicas e truques para aproveitar ao máximo as soluções da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8" y="8560230"/>
            <a:ext cx="13037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741449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987081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do caso e procurar outros recursos, como nossa base de conhecimento, notícias e alertas, dicas em destaque e muito mais.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771954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560230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733286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721476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560230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560230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60044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207447"/>
            <a:ext cx="193097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de suporte online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9126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1" y="4031705"/>
            <a:ext cx="2194560" cy="4991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Revisão proativa da implantação, configuração e arquitetura geral </a:t>
            </a:r>
            <a:br>
              <a:rPr lang="sk-SK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da solução, incluindo integrações.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4031705"/>
            <a:ext cx="2194560" cy="65261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Receba as práticas recomendadas de manutenção e as correções mais recentes (SP, MR, patches, FP) para ficar atualizado em todas as verificações de manutenção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6" y="2847845"/>
            <a:ext cx="233261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Revisão regular dos serviços do programa Elite, métricas de suporte e entregas, incluindo um plano de prospectivo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19" y="2971800"/>
            <a:ext cx="227510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Uma sessão de 60 minutos focada em um recurso específico do produto e em como ele pode ser usado para resolver problemas empresariais comuns.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1" y="2842848"/>
            <a:ext cx="237409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 ponto de contato designado na Adobe que pode fornecer assistência de encaminhamento, atualizações regulares e garantir que seja dada prioridade àquelas solicitações de suporte abertas que forem mais críticas.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Engenheiro de suporte nomeado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Revisões de caso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Manutenção e monitoramento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roteiro da solução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Gestão de encaminhamento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Revisões de serviço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Sessões com especialistas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90102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Preparação e revisão da versão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4255" y="4914694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Transferência de conhecimento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1544" y="4914900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Gerenciamento de eventos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89154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32258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634381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722747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844234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720877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876800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800600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4039530"/>
            <a:ext cx="2297752" cy="708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Compare e alinhe o roteiro da solução Adobe com o roteiro do seu projeto para reduzir riscos e se preparar para o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4419600" y="2654676"/>
            <a:ext cx="2362191" cy="54282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9600" y="2329688"/>
            <a:ext cx="253359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serviço de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1" y="2342312"/>
            <a:ext cx="14077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Launch Advisory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00418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  <a:cs typeface="AdobeClean-Light"/>
              </a:rPr>
              <a:t>Para clientes que implementam uma </a:t>
            </a:r>
            <a:r>
              <a:rPr lang="pt-BR" sz="1000" b="1" dirty="0">
                <a:solidFill>
                  <a:srgbClr val="1F1F1F"/>
                </a:solidFill>
                <a:latin typeface="Adobe Clean"/>
                <a:cs typeface="Adobe Clean"/>
              </a:rPr>
              <a:t>nova solução </a:t>
            </a:r>
            <a:br>
              <a:rPr lang="sk-SK" sz="1000" b="1" dirty="0">
                <a:solidFill>
                  <a:srgbClr val="1F1F1F"/>
                </a:solidFill>
                <a:latin typeface="Adobe Clean"/>
                <a:cs typeface="Adobe Clean"/>
              </a:rPr>
            </a:br>
            <a:r>
              <a:rPr lang="pt-BR" sz="1000" b="1" dirty="0">
                <a:solidFill>
                  <a:srgbClr val="1F1F1F"/>
                </a:solidFill>
                <a:latin typeface="Adobe Clean"/>
                <a:cs typeface="Adobe Clean"/>
              </a:rPr>
              <a:t>Adobe Experience Cloud, </a:t>
            </a:r>
            <a:r>
              <a:rPr lang="pt-BR" sz="1000" dirty="0">
                <a:latin typeface="AdobeClean-Light"/>
                <a:cs typeface="AdobeClean-Light"/>
              </a:rPr>
              <a:t>o Launch Advisory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é um </a:t>
            </a:r>
            <a:r>
              <a:rPr lang="pt-BR" sz="1000" dirty="0"/>
              <a:t>conjunto essencial de</a:t>
            </a:r>
            <a:r>
              <a:rPr lang="sk-SK" sz="1000" dirty="0"/>
              <a:t> </a:t>
            </a:r>
            <a:r>
              <a:rPr lang="pt-BR" sz="950" dirty="0">
                <a:latin typeface="AdobeClean-SemiLight"/>
                <a:cs typeface="AdobeClean-SemiLight"/>
              </a:rPr>
              <a:t>serviços</a:t>
            </a:r>
            <a:r>
              <a:rPr lang="pt-BR" sz="1000" dirty="0">
                <a:latin typeface="AdobeClean-Light"/>
                <a:cs typeface="AdobeClean-Light"/>
              </a:rPr>
              <a:t> de consultoria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e recomendações de eficácia </a:t>
            </a:r>
            <a:r>
              <a:rPr lang="pt-BR" sz="950" dirty="0">
                <a:latin typeface="AdobeClean-Light"/>
                <a:cs typeface="AdobeClean-Light"/>
              </a:rPr>
              <a:t>comprovada que aceleram</a:t>
            </a:r>
            <a:r>
              <a:rPr lang="pt-BR" sz="1000" dirty="0">
                <a:latin typeface="AdobeClean-Light"/>
                <a:cs typeface="AdobeClean-Light"/>
              </a:rPr>
              <a:t>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o </a:t>
            </a:r>
            <a:r>
              <a:rPr lang="pt-BR" sz="950" dirty="0">
                <a:latin typeface="AdobeClean-Light"/>
                <a:cs typeface="AdobeClean-Light"/>
              </a:rPr>
              <a:t>tempo de implantação</a:t>
            </a:r>
            <a:r>
              <a:rPr lang="pt-BR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1" y="2790952"/>
            <a:ext cx="3543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>
                <a:solidFill>
                  <a:srgbClr val="4B4B4B"/>
                </a:solidFill>
                <a:latin typeface="AdobeClean-Light"/>
                <a:cs typeface="AdobeClean-Light"/>
              </a:rPr>
              <a:t>Os serviços de campo são usados para </a:t>
            </a:r>
            <a:r>
              <a:rPr lang="pt-BR" sz="1000" b="1">
                <a:solidFill>
                  <a:srgbClr val="4B4B4B"/>
                </a:solidFill>
                <a:latin typeface="Adobe Clean"/>
                <a:cs typeface="Adobe Clean"/>
              </a:rPr>
              <a:t>resolução rápida</a:t>
            </a:r>
            <a:r>
              <a:rPr lang="pt-BR" sz="1000">
                <a:solidFill>
                  <a:srgbClr val="4B4B4B"/>
                </a:solidFill>
                <a:latin typeface="AdobeClean-Light"/>
                <a:cs typeface="AdobeClean-Light"/>
              </a:rPr>
              <a:t>, sucesso focado do cliente e </a:t>
            </a:r>
            <a:r>
              <a:rPr lang="pt-BR" sz="1000" b="1">
                <a:solidFill>
                  <a:srgbClr val="4B4B4B"/>
                </a:solidFill>
                <a:latin typeface="Adobe Clean"/>
                <a:cs typeface="Adobe Clean"/>
              </a:rPr>
              <a:t>tempo de implantação</a:t>
            </a:r>
            <a:r>
              <a:rPr lang="pt-BR" sz="1000">
                <a:solidFill>
                  <a:srgbClr val="4B4B4B"/>
                </a:solidFill>
                <a:latin typeface="AdobeClean-Light"/>
                <a:cs typeface="AdobeClean-Light"/>
              </a:rPr>
              <a:t> acelerado. Se o Launch Advisory estiver ativo, </a:t>
            </a:r>
            <a:r>
              <a:rPr lang="pt-BR" sz="1000" b="1">
                <a:solidFill>
                  <a:srgbClr val="4B4B4B"/>
                </a:solidFill>
                <a:latin typeface="Adobe Clean"/>
                <a:cs typeface="Adobe Clean"/>
              </a:rPr>
              <a:t>não haverá Serviços de campo no ano 1</a:t>
            </a:r>
            <a:r>
              <a:rPr lang="pt-BR" sz="1000">
                <a:solidFill>
                  <a:srgbClr val="4B4B4B"/>
                </a:solidFill>
                <a:latin typeface="AdobeClean-Light"/>
                <a:cs typeface="AdobeClean-Light"/>
              </a:rPr>
              <a:t> para nenhuma solução coberta por um contrato de suporte da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4" y="5348732"/>
            <a:ext cx="342881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 Launch Advisory se alinhará com o agendamento do seu projeto por meio de marcos comuns (Início, Definição, Projeto, Lançamento e Pós-lançamento) para guiar, validar, avaliar e fazer recomendações.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4" y="5982714"/>
            <a:ext cx="156533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Os principais serviços incluem: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308299"/>
            <a:ext cx="3619633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Plataforma de início (incluindo plano de colaboração do projeto)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Documentos de avaliação e recomendações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Resumo de engajamento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3" y="4126991"/>
            <a:ext cx="3428817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Arial"/>
                <a:cs typeface="Arial"/>
              </a:rPr>
              <a:t>Implementação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pt-BR" sz="1000" dirty="0">
                <a:latin typeface="AdobeClean-Light"/>
                <a:cs typeface="AdobeClean-Light"/>
              </a:rPr>
              <a:t>Os especialistas em soluções da Adobe ajudam a validar os requisitos, a arquitetura, o processo de desenvolvimento e iniciam revisões de prontidão </a:t>
            </a:r>
            <a:r>
              <a:rPr lang="pt-BR" sz="1000" dirty="0">
                <a:latin typeface="AdobeClean-SemiLight"/>
                <a:cs typeface="AdobeClean-SemiLight"/>
              </a:rPr>
              <a:t>com </a:t>
            </a:r>
            <a:r>
              <a:rPr lang="pt-BR" sz="950" dirty="0">
                <a:latin typeface="AdobeClean-SemiLight"/>
                <a:cs typeface="AdobeClean-SemiLight"/>
              </a:rPr>
              <a:t>orientação baseada em práticas recomendadas</a:t>
            </a:r>
            <a:r>
              <a:rPr lang="pt-BR" sz="1000" dirty="0">
                <a:latin typeface="AdobeClean-SemiLight"/>
                <a:cs typeface="AdobeClean-SemiLight"/>
              </a:rPr>
              <a:t> para clientes e parceiros de implementação.</a:t>
            </a:r>
          </a:p>
        </p:txBody>
      </p:sp>
      <p:pic>
        <p:nvPicPr>
          <p:cNvPr id="26" name="object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32449"/>
            <a:ext cx="3053821" cy="28159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6" y="5363972"/>
            <a:ext cx="3335020" cy="80502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pt-BR" sz="1000" b="1" dirty="0">
                <a:latin typeface="Arial"/>
                <a:cs typeface="Arial"/>
              </a:rPr>
              <a:t>As Atividades técnicas</a:t>
            </a:r>
            <a:r>
              <a:rPr lang="pt-BR" sz="1000" dirty="0">
                <a:latin typeface="AdobeClean-Light"/>
                <a:cs typeface="AdobeClean-Light"/>
              </a:rPr>
              <a:t> verificam se os clientes estão apresentando solidez técnica e aproveitando ao máximo sua adoção de ferramentas. Especificamente, essas atividades incluem suporte e recomendações relacionados a configurações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da plataforma, integrações e solução de problemas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6" y="6174740"/>
            <a:ext cx="209931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Tipos de atividades técnicas disponíveis::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de integridade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da plataforma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do conjunto de recursos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Integrações e configurações básicas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Solução de problemas do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Suporte ao serviço na nuvem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717028"/>
            <a:ext cx="3208655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pt-BR" sz="1000" b="1" dirty="0">
                <a:latin typeface="Arial"/>
                <a:cs typeface="Arial"/>
              </a:rPr>
              <a:t>As Atividades estratégicas</a:t>
            </a:r>
            <a:r>
              <a:rPr lang="pt-BR" sz="1000" dirty="0">
                <a:latin typeface="AdobeClean-Light"/>
                <a:cs typeface="AdobeClean-Light"/>
              </a:rPr>
              <a:t> localizam oportunidades para garantir a obtenção de valor com as soluções da Adobe.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Elas incluem recomendações de suporte relacionadas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a estratégia, medição e maturidade para impulsionar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a obtenção de valor com uma ou mais soluções da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pt-BR" sz="1000" dirty="0">
                <a:latin typeface="AdobeClean-Light"/>
                <a:cs typeface="AdobeClean-Light"/>
              </a:rPr>
              <a:t>Tipos de atividades estratégicas disponíveis::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Roteiro de maturidade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Desenvolvimento/medição de caso de 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Relatórios e análise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de práticas recomendadas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275329" cy="969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pt-BR" sz="1600">
                <a:solidFill>
                  <a:srgbClr val="FFFFFF"/>
                </a:solidFill>
                <a:latin typeface="Arial"/>
                <a:cs typeface="Arial"/>
              </a:rPr>
              <a:t>Execução e operação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Como cliente Elite, você tem direito a</a:t>
            </a:r>
            <a:r>
              <a:rPr lang="pt-BR" sz="1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pt-BR" sz="1200" u="sng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4</a:t>
            </a:r>
            <a:r>
              <a:rPr lang="pt-BR" sz="120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atividades por ano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entre as duas opções a seguir: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Atividades técnicas </a:t>
            </a: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e/ou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Atividades estratégicas</a:t>
            </a:r>
            <a:r>
              <a:rPr lang="pt-BR" sz="1000">
                <a:solidFill>
                  <a:srgbClr val="1F1F1F"/>
                </a:solidFill>
                <a:latin typeface="AdobeClean-Light"/>
                <a:cs typeface="AdobeClean-Light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3" y="538480"/>
            <a:ext cx="305387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suporte na nuvem —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3052007" cy="45719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97787" y="9861195"/>
            <a:ext cx="2820499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dirty="0"/>
              <a:t>©2021 Adobe. All Rights Reserved. Adobe Confidential.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Execução e operação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Implementação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918286" y="3429000"/>
            <a:ext cx="93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Pós-lançamento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236134" y="3586760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Lançamento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78679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Definição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Início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58548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Projeto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accent1">
                    <a:lumMod val="50000"/>
                  </a:schemeClr>
                </a:solidFill>
              </a:rPr>
              <a:t>4 atividades por ano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1" y="1596978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Adoção de práticas recomendadas de personalização e dos componentes principais no AEM as a Cloud Service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835999" y="1416224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Identificação, revisão e recomendações sobre áreas personalizadas da adoção de soluções com oportunidades de otimização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8" y="1417898"/>
            <a:ext cx="2317302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Governança técnica e operacional para auxiliar os clientes do AEM as a Cloud Service a seguirem os padrões do setor e as práticas recomendadas do AEM as a Cloud Service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600" y="936612"/>
            <a:ext cx="1972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Práticas recomendadas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de personalização do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752587" y="908302"/>
            <a:ext cx="213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Serviços de valor agregado para o AEM as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Governança para o AEM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715253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</a:t>
            </a:r>
            <a:br>
              <a:rPr lang="sk-SK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</a:b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5108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7550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16508"/>
              </p:ext>
            </p:extLst>
          </p:nvPr>
        </p:nvGraphicFramePr>
        <p:xfrm>
          <a:off x="194236" y="1059345"/>
          <a:ext cx="736829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É o local unificado onde os clientes podem aprender, interagir 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C1A8FD-3884-41A0-BE37-D15776C88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2042</Words>
  <Application>Microsoft Office PowerPoint</Application>
  <PresentationFormat>Custom</PresentationFormat>
  <Paragraphs>196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SERVIÇOS DE SUPORTE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Marek Poliacik</cp:lastModifiedBy>
  <cp:revision>42</cp:revision>
  <dcterms:created xsi:type="dcterms:W3CDTF">2021-08-02T18:14:51Z</dcterms:created>
  <dcterms:modified xsi:type="dcterms:W3CDTF">2021-10-01T13:07:26Z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