
<file path=[Content_Types].xml><?xml version="1.0" encoding="utf-8"?>
<Types xmlns="http://schemas.openxmlformats.org/package/2006/content-types">
  <Default Extension="emf" ContentType="image/x-emf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0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43DD59-8FB2-7AAD-1875-255EDB54B98D}" v="367" dt="2021-09-22T18:47:16.48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>
        <p:scale>
          <a:sx n="100" d="100"/>
          <a:sy n="100" d="100"/>
        </p:scale>
        <p:origin x="2688" y="-13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5343DD59-8FB2-7AAD-1875-255EDB54B98D}"/>
    <pc:docChg chg="modSld">
      <pc:chgData name="Akilah Johnson" userId="S::akjohnso@adobe.com::2fa3aa60-0c9c-4d06-bae2-795983241227" providerId="AD" clId="Web-{5343DD59-8FB2-7AAD-1875-255EDB54B98D}" dt="2021-09-22T18:47:16.489" v="185"/>
      <pc:docMkLst>
        <pc:docMk/>
      </pc:docMkLst>
      <pc:sldChg chg="modSp">
        <pc:chgData name="Akilah Johnson" userId="S::akjohnso@adobe.com::2fa3aa60-0c9c-4d06-bae2-795983241227" providerId="AD" clId="Web-{5343DD59-8FB2-7AAD-1875-255EDB54B98D}" dt="2021-09-22T18:47:16.489" v="185"/>
        <pc:sldMkLst>
          <pc:docMk/>
          <pc:sldMk cId="799510854" sldId="260"/>
        </pc:sldMkLst>
        <pc:spChg chg="mod">
          <ac:chgData name="Akilah Johnson" userId="S::akjohnso@adobe.com::2fa3aa60-0c9c-4d06-bae2-795983241227" providerId="AD" clId="Web-{5343DD59-8FB2-7AAD-1875-255EDB54B98D}" dt="2021-09-22T18:45:44.427" v="153" actId="20577"/>
          <ac:spMkLst>
            <pc:docMk/>
            <pc:sldMk cId="799510854" sldId="260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5343DD59-8FB2-7AAD-1875-255EDB54B98D}" dt="2021-09-22T18:47:16.489" v="185"/>
          <ac:graphicFrameMkLst>
            <pc:docMk/>
            <pc:sldMk cId="799510854" sldId="260"/>
            <ac:graphicFrameMk id="25" creationId="{3A91F5B0-3974-A14D-A146-FB590F2AAD18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10/1/2021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251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488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89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10/1/2021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?lang=pt-BR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br/support/programs/support-policies-terms-conditions.html" TargetMode="External"/><Relationship Id="rId4" Type="http://schemas.openxmlformats.org/officeDocument/2006/relationships/image" Target="../media/image4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400" b="1" u="heavy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739271"/>
            <a:ext cx="6035427" cy="108952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1200" b="1" dirty="0">
                <a:solidFill>
                  <a:schemeClr val="bg1"/>
                </a:solidFill>
              </a:rPr>
              <a:t>Online</a:t>
            </a:r>
            <a:r>
              <a:rPr lang="pt-BR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Business | Enterprise | Elite</a:t>
            </a:r>
            <a:b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da Experience Cloud. O Suporte Online inclui acesso a caminhos de aprendizagem personalizados e a fóruns monitorados da comunidade na Adobe Experience League. Você tem à sua disposição a nossa documentação técnica de produto, com todos os detalhes, e as notas de versão publicadas em </a:t>
            </a:r>
            <a:r>
              <a:rPr lang="pt-BR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http://www.adobe.com</a:t>
            </a: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 O pacote Online inclui acesso às equipes de suporte técnico por telefone para qualquer problema no produto que tenha prioridade P1, para ajudar a proteger a sua empresa nos momentos mais críticos. Você também pode registrar solicitações de prioridade mais baixa no portal de suporte na web.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540385"/>
              </p:ext>
            </p:extLst>
          </p:nvPr>
        </p:nvGraphicFramePr>
        <p:xfrm>
          <a:off x="0" y="1938947"/>
          <a:ext cx="7705343" cy="520586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4086914696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55722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722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4" marR="248920" indent="-25400" algn="l" rtl="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pt-BR" sz="800" i="1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Níveis de suporte pago ($)</a:t>
                      </a: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963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 dirty="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2963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endParaRPr sz="80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8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</a:t>
                      </a: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737097922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95226743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52963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ambiente,</a:t>
                      </a: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2854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32254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Atividades de suporte na nuvem — Experience Manager </a:t>
                      </a:r>
                      <a:br>
                        <a:rPr lang="sk-SK" sz="900" dirty="0"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52963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Atividades de serviço de campo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5341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spc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056798"/>
              </p:ext>
            </p:extLst>
          </p:nvPr>
        </p:nvGraphicFramePr>
        <p:xfrm>
          <a:off x="33527" y="7483227"/>
          <a:ext cx="7705343" cy="22569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Online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Enterprise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Elite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e a usabilidade.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8445" indent="11557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71780" indent="10350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        15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 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5755" indent="-571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79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30 minutos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900" b="0" i="0" u="none" strike="noStrike" cap="none" spc="-5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solução/solução alternativa que permite que as funções empresariais continuem normalmente 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  6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          4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184785" indent="-194310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horas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24x5 /              1 hora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900" b="1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 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Dias úteis / </a:t>
                      </a:r>
                      <a:br>
                        <a:rPr lang="sk-SK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dias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 útil / 1 dia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 útil / 1 dia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 útil / 1 dia</a:t>
                      </a: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>
            <a:extLst>
              <a:ext uri="{FF2B5EF4-FFF2-40B4-BE49-F238E27FC236}">
                <a16:creationId xmlns:a16="http://schemas.microsoft.com/office/drawing/2014/main" id="{7979C0CC-523E-844A-96DC-75FC662E01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>
                <a:latin typeface="Adobe Clean" panose="020B0503020404020204" pitchFamily="34" charset="0"/>
              </a:rPr>
              <a:t>SERVIÇOS DE SUPORTE ADOBE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4E055B-62C1-4041-84B5-EEB041BE12EF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79463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>
                <a:solidFill>
                  <a:srgbClr val="020302"/>
                </a:solidFill>
                <a:latin typeface="AdobeClean-Light"/>
                <a:cs typeface="AdobeClean-Light"/>
              </a:rPr>
              <a:t>O Suporte ao cliente da Adobe oferece acesso a recursos online para documentação, interação com outros especialistas e clientes para práticas recomendadas e uma série de webinários (Office Hours) para dicas e truques de solução de problemas. Também há vários canais disponíveis</a:t>
            </a:r>
            <a:r>
              <a:rPr lang="pt-BR" sz="1000">
                <a:latin typeface="AdobeClean-Light"/>
                <a:cs typeface="AdobeClean-Light"/>
              </a:rPr>
              <a:t> </a:t>
            </a:r>
            <a:r>
              <a:rPr lang="pt-BR" sz="1000">
                <a:solidFill>
                  <a:srgbClr val="020302"/>
                </a:solidFill>
                <a:latin typeface="AdobeClean-Light"/>
                <a:cs typeface="AdobeClean-Light"/>
              </a:rPr>
              <a:t>para envio de perguntas e casos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560153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</a:t>
            </a: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de chat ao vivo.  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557BBA0-B07E-174D-93A4-C6FF07571950}"/>
              </a:ext>
            </a:extLst>
          </p:cNvPr>
          <p:cNvSpPr/>
          <p:nvPr/>
        </p:nvSpPr>
        <p:spPr>
          <a:xfrm>
            <a:off x="244599" y="1037692"/>
            <a:ext cx="132728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Suporte Online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244599" y="3893151"/>
            <a:ext cx="3413002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de dados cada vez maior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de soluções técnicas, documentação do produto, perguntas frequentes e muito mais. Conecte-se com profissionais e outros clientes na Comunidade da Adobe para compartilhar práticas recomendadas e lições aprendidas.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07D5718-D08A-9540-BB33-65BD23443E9E}"/>
              </a:ext>
            </a:extLst>
          </p:cNvPr>
          <p:cNvSpPr txBox="1">
            <a:spLocks/>
          </p:cNvSpPr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do cliente com aprendizagem personalizada, participar de uma comunidade de pares global e conseguir reconhecimento de carreira. 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ECD1BA6-CEEE-844E-AF6F-559A8A63D75E}"/>
              </a:ext>
            </a:extLst>
          </p:cNvPr>
          <p:cNvSpPr txBox="1">
            <a:spLocks/>
          </p:cNvSpPr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DA7CB19-F565-574F-B3FA-E89DD1FA6586}"/>
              </a:ext>
            </a:extLst>
          </p:cNvPr>
          <p:cNvSpPr>
            <a:spLocks/>
          </p:cNvSpPr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1" name="object 39">
            <a:extLst>
              <a:ext uri="{FF2B5EF4-FFF2-40B4-BE49-F238E27FC236}">
                <a16:creationId xmlns:a16="http://schemas.microsoft.com/office/drawing/2014/main" id="{10E2A620-85A0-BF43-9C3B-EBFDC57F1C94}"/>
              </a:ext>
            </a:extLst>
          </p:cNvPr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 Office Hours, apresentado pela equipe de Suporte ao cliente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da Adobe, inclui sessões para informar e ajudar os participantes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solucionar problemas e fornecer dicas e truques para aproveitar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ao máximo as soluções da Adobe.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393F152-F7E3-7D4B-B649-5A22771A6CDC}"/>
              </a:ext>
            </a:extLst>
          </p:cNvPr>
          <p:cNvSpPr txBox="1">
            <a:spLocks/>
          </p:cNvSpPr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563">
              <a:defRPr/>
            </a:pPr>
            <a:r>
              <a:rPr lang="pt-BR" sz="1200">
                <a:solidFill>
                  <a:srgbClr val="000000"/>
                </a:solidFill>
              </a:rPr>
              <a:t>Portais de autoatendimento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54CB0472-0ABB-194C-8704-0BEA64FA03BF}"/>
              </a:ext>
            </a:extLst>
          </p:cNvPr>
          <p:cNvSpPr>
            <a:spLocks/>
          </p:cNvSpPr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5" name="object 39">
            <a:extLst>
              <a:ext uri="{FF2B5EF4-FFF2-40B4-BE49-F238E27FC236}">
                <a16:creationId xmlns:a16="http://schemas.microsoft.com/office/drawing/2014/main" id="{C2C0178A-612A-E74E-A0F8-532A89A66F0C}"/>
              </a:ext>
            </a:extLst>
          </p:cNvPr>
          <p:cNvSpPr txBox="1"/>
          <p:nvPr/>
        </p:nvSpPr>
        <p:spPr>
          <a:xfrm>
            <a:off x="3849036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</a:t>
            </a:r>
            <a:br>
              <a:rPr lang="sk-SK" sz="1000" dirty="0">
                <a:solidFill>
                  <a:srgbClr val="000000"/>
                </a:solidFill>
                <a:latin typeface="Adobe Clean Light" panose="020B0303020404020204" pitchFamily="34" charset="0"/>
              </a:rPr>
            </a:br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 alertas, dicas em destaque e muito mais.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 X 7 X 365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3833993" y="8494028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>
                <a:solidFill>
                  <a:srgbClr val="020302"/>
                </a:solidFill>
                <a:latin typeface="AdobeClean-Light"/>
              </a:rPr>
              <a:t>Usuários autorizados ou contatos de suporte nomeados</a:t>
            </a:r>
            <a:r>
              <a:rPr lang="pt-BR" sz="1000">
                <a:latin typeface="Adobe Clean Light" panose="020B0303020404020204" pitchFamily="34" charset="0"/>
              </a:rPr>
              <a:t> podem enviar problemas por todos os canais disponíveis (incluindo por telefone em prioridades P1) e contatar a equipe de suporte técnico em nome de sua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27012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pic>
        <p:nvPicPr>
          <p:cNvPr id="40" name="Graphic 39" descr="Customer review outline">
            <a:extLst>
              <a:ext uri="{FF2B5EF4-FFF2-40B4-BE49-F238E27FC236}">
                <a16:creationId xmlns:a16="http://schemas.microsoft.com/office/drawing/2014/main" id="{4E262C55-4C32-2544-98DA-C02B8E971D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Remote learning language outline">
            <a:extLst>
              <a:ext uri="{FF2B5EF4-FFF2-40B4-BE49-F238E27FC236}">
                <a16:creationId xmlns:a16="http://schemas.microsoft.com/office/drawing/2014/main" id="{E6296687-6BD9-6048-A379-6D8F8F04D10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Signpost outline">
            <a:extLst>
              <a:ext uri="{FF2B5EF4-FFF2-40B4-BE49-F238E27FC236}">
                <a16:creationId xmlns:a16="http://schemas.microsoft.com/office/drawing/2014/main" id="{A7AEBE03-711D-0D45-9260-22F215047C1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outline">
            <a:extLst>
              <a:ext uri="{FF2B5EF4-FFF2-40B4-BE49-F238E27FC236}">
                <a16:creationId xmlns:a16="http://schemas.microsoft.com/office/drawing/2014/main" id="{53393DA1-2F49-204A-98D0-CC1953C765F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Chat bubble outline">
            <a:extLst>
              <a:ext uri="{FF2B5EF4-FFF2-40B4-BE49-F238E27FC236}">
                <a16:creationId xmlns:a16="http://schemas.microsoft.com/office/drawing/2014/main" id="{FE42C6EE-710B-DF4A-BC9E-4EF15D56E0B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Speaker phone outline">
            <a:extLst>
              <a:ext uri="{FF2B5EF4-FFF2-40B4-BE49-F238E27FC236}">
                <a16:creationId xmlns:a16="http://schemas.microsoft.com/office/drawing/2014/main" id="{38A761D0-3F50-2A48-8BEE-9A284E6142E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715253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210228"/>
              </p:ext>
            </p:extLst>
          </p:nvPr>
        </p:nvGraphicFramePr>
        <p:xfrm>
          <a:off x="171128" y="5907213"/>
          <a:ext cx="7391400" cy="167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Europa, Oriente Médio 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O suporte de idioma está disponível somente em inglês e japonês.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i="1">
                          <a:solidFill>
                            <a:schemeClr val="tx1"/>
                          </a:solidFill>
                          <a:latin typeface="Adobe Clean"/>
                        </a:rPr>
                        <a:t>*O Adobe Commerce exclui o suporte ao idioma japonês.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  <a:p>
                      <a:pPr algn="l" rtl="0"/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656295" y="8541244"/>
            <a:ext cx="90630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477000" y="8543943"/>
            <a:ext cx="84157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027042"/>
              </p:ext>
            </p:extLst>
          </p:nvPr>
        </p:nvGraphicFramePr>
        <p:xfrm>
          <a:off x="194236" y="1059345"/>
          <a:ext cx="7368291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 Experience League foi criada para ajudar as empresas a alcançar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valor que esperam do seu investimento em produtos da Adobe.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É o local unificado onde os clientes podem aprender, interagir e crescer ao longo de um caminho personalizado de sucesso que inclui tutoriais de autoatendimento, documentação dos produtos, treinamento </a:t>
                      </a:r>
                      <a:br>
                        <a:rPr lang="sk-SK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com instrutores e suporte técnico e da comunidade.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acesso aos cursos do Adobe Digital Learning Services está disponível 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</a:t>
                      </a:r>
                      <a:br>
                        <a:rPr lang="sk-SK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</a:b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de gravidade.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Os Termos e condições que detalham os serviços de suporte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51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4863498-7BB7-4F09-9F4A-B99E97FDB0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053bff-88be-49e4-9a87-e748e18b8b62"/>
    <ds:schemaRef ds:uri="6c8368ec-3776-49b5-a5bb-90648cf9530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D12BD98-169B-4BEE-86DF-4C9641DF23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C92E7FA-19A2-4675-9C77-2C92D8A268D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27614</TotalTime>
  <Words>1261</Words>
  <Application>Microsoft Office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SERVIÇOS DE SUPORTE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Marek Poliacik</cp:lastModifiedBy>
  <cp:revision>99</cp:revision>
  <dcterms:created xsi:type="dcterms:W3CDTF">2020-11-03T06:32:09Z</dcterms:created>
  <dcterms:modified xsi:type="dcterms:W3CDTF">2021-10-01T15:41:27Z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