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13378-B080-7F0F-51A5-F9203CEE57ED}" v="370" dt="2021-08-25T22:26:24.850"/>
    <p1510:client id="{4D8E0410-E0CE-85E2-0F84-C1BF4F647622}" v="27" dt="2021-09-22T22:57:14.395"/>
    <p1510:client id="{71D6CFBF-0EA2-99B0-93F4-22F19EF0AE4E}" v="2" dt="2021-09-22T19:06:58.732"/>
    <p1510:client id="{9E385600-BF81-FC49-9ED0-E33BC37F7908}" v="55" dt="2021-08-04T08:16:13.478"/>
    <p1510:client id="{AFB92C2B-405E-C597-0988-18F97C53104C}" v="37" dt="2021-09-22T18:53:28.028"/>
    <p1510:client id="{CA5D33DF-AE75-BCA1-B9BC-A7CD44D2F3C7}" v="2" dt="2021-08-25T22:38:18.6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592" y="-135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4D8E0410-E0CE-85E2-0F84-C1BF4F647622}"/>
    <pc:docChg chg="modSld">
      <pc:chgData name="Akilah Johnson" userId="S::akjohnso@adobe.com::2fa3aa60-0c9c-4d06-bae2-795983241227" providerId="AD" clId="Web-{4D8E0410-E0CE-85E2-0F84-C1BF4F647622}" dt="2021-09-22T22:57:04.802" v="5"/>
      <pc:docMkLst>
        <pc:docMk/>
      </pc:docMkLst>
      <pc:sldChg chg="modSp">
        <pc:chgData name="Akilah Johnson" userId="S::akjohnso@adobe.com::2fa3aa60-0c9c-4d06-bae2-795983241227" providerId="AD" clId="Web-{4D8E0410-E0CE-85E2-0F84-C1BF4F647622}" dt="2021-09-22T22:57:04.802" v="5"/>
        <pc:sldMkLst>
          <pc:docMk/>
          <pc:sldMk cId="1050037809" sldId="261"/>
        </pc:sldMkLst>
        <pc:graphicFrameChg chg="mod modGraphic">
          <ac:chgData name="Akilah Johnson" userId="S::akjohnso@adobe.com::2fa3aa60-0c9c-4d06-bae2-795983241227" providerId="AD" clId="Web-{4D8E0410-E0CE-85E2-0F84-C1BF4F647622}" dt="2021-09-22T22:57:04.802" v="5"/>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10/1/2021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 </a:t>
            </a:r>
            <a:r>
              <a:rPr spc="-5"/>
              <a:t>Adobe. All Rights Reserved. Adobe</a:t>
            </a:r>
            <a:r>
              <a:rPr spc="60"/>
              <a:t> </a:t>
            </a:r>
            <a:r>
              <a:rPr spc="-5"/>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es#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es/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es/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162363"/>
            <a:ext cx="4045089" cy="227626"/>
          </a:xfrm>
          <a:prstGeom prst="rect">
            <a:avLst/>
          </a:prstGeom>
        </p:spPr>
        <p:txBody>
          <a:bodyPr vert="horz" wrap="square" lIns="0" tIns="12065" rIns="0" bIns="0" rtlCol="0">
            <a:spAutoFit/>
          </a:bodyPr>
          <a:lstStyle/>
          <a:p>
            <a:pPr marL="12700">
              <a:lnSpc>
                <a:spcPct val="100000"/>
              </a:lnSpc>
              <a:spcBef>
                <a:spcPts val="95"/>
              </a:spcBef>
            </a:pPr>
            <a:r>
              <a:rPr lang="es-ES" sz="1400" b="1" u="heavy" dirty="0">
                <a:solidFill>
                  <a:srgbClr val="020302"/>
                </a:solidFill>
                <a:uFill>
                  <a:solidFill>
                    <a:srgbClr val="020302"/>
                  </a:solidFill>
                </a:uFill>
                <a:latin typeface="Adobe Clean"/>
                <a:cs typeface="Adobe Clean"/>
              </a:rPr>
              <a:t>Destinatarios de nivel de servicio: Respuesta inicial</a:t>
            </a:r>
          </a:p>
        </p:txBody>
      </p:sp>
      <p:sp>
        <p:nvSpPr>
          <p:cNvPr id="3" name="object 3"/>
          <p:cNvSpPr/>
          <p:nvPr/>
        </p:nvSpPr>
        <p:spPr>
          <a:xfrm>
            <a:off x="-8467" y="23397"/>
            <a:ext cx="7772399" cy="209755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es-ES" sz="2300">
                <a:latin typeface="Adobe Clean" panose="020B0503020404020204" pitchFamily="34" charset="0"/>
              </a:rPr>
              <a:t>OFERTA DE ASISTENCIA DE ADOBE</a:t>
            </a:r>
          </a:p>
        </p:txBody>
      </p:sp>
      <p:sp>
        <p:nvSpPr>
          <p:cNvPr id="5" name="object 5"/>
          <p:cNvSpPr txBox="1"/>
          <p:nvPr/>
        </p:nvSpPr>
        <p:spPr>
          <a:xfrm>
            <a:off x="121146" y="635935"/>
            <a:ext cx="5981203" cy="1424364"/>
          </a:xfrm>
          <a:prstGeom prst="rect">
            <a:avLst/>
          </a:prstGeom>
        </p:spPr>
        <p:txBody>
          <a:bodyPr vert="horz" wrap="square" lIns="0" tIns="24130" rIns="0" bIns="0" rtlCol="0">
            <a:spAutoFit/>
          </a:bodyPr>
          <a:lstStyle/>
          <a:p>
            <a:pPr marL="12700" marR="5080">
              <a:lnSpc>
                <a:spcPts val="1200"/>
              </a:lnSpc>
              <a:spcBef>
                <a:spcPts val="240"/>
              </a:spcBef>
            </a:pPr>
            <a:r>
              <a:rPr lang="es-ES" sz="900" dirty="0">
                <a:solidFill>
                  <a:schemeClr val="bg1"/>
                </a:solidFill>
                <a:latin typeface="Adobe Clean Light" panose="020B0303020404020204" pitchFamily="34" charset="0"/>
              </a:rPr>
              <a:t>Online | </a:t>
            </a:r>
            <a:r>
              <a:rPr lang="es-ES" sz="900" b="1" dirty="0">
                <a:solidFill>
                  <a:schemeClr val="bg1"/>
                </a:solidFill>
                <a:latin typeface="Adobe Clean" panose="020B0503020404020204" pitchFamily="34" charset="0"/>
              </a:rPr>
              <a:t>Business</a:t>
            </a:r>
            <a:r>
              <a:rPr lang="es-ES" sz="900" dirty="0">
                <a:solidFill>
                  <a:schemeClr val="bg1"/>
                </a:solidFill>
                <a:latin typeface="Adobe Clean Light" panose="020B0303020404020204" pitchFamily="34" charset="0"/>
              </a:rPr>
              <a:t> | Enterprise | Elite</a:t>
            </a:r>
          </a:p>
          <a:p>
            <a:pPr marL="12700" marR="5080">
              <a:lnSpc>
                <a:spcPts val="1200"/>
              </a:lnSpc>
              <a:spcBef>
                <a:spcPts val="240"/>
              </a:spcBef>
            </a:pPr>
            <a:r>
              <a:rPr lang="es-ES" sz="900" dirty="0">
                <a:solidFill>
                  <a:schemeClr val="bg1"/>
                </a:solidFill>
                <a:latin typeface="Adobe Clean SemiLight" panose="020B0403020404020204" pitchFamily="34" charset="0"/>
              </a:rPr>
              <a:t>Adobe ofrece una amplia variedad de recursos técnicos para ayudar a su negocio, incluidos como parte de su suscripción de licencia de </a:t>
            </a:r>
            <a:r>
              <a:rPr lang="es-ES" sz="900" dirty="0" err="1">
                <a:solidFill>
                  <a:schemeClr val="bg1"/>
                </a:solidFill>
                <a:latin typeface="Adobe Clean SemiLight" panose="020B0403020404020204" pitchFamily="34" charset="0"/>
              </a:rPr>
              <a:t>Experience</a:t>
            </a:r>
            <a:r>
              <a:rPr lang="es-ES" sz="900" dirty="0">
                <a:solidFill>
                  <a:schemeClr val="bg1"/>
                </a:solidFill>
                <a:latin typeface="Adobe Clean SemiLight" panose="020B0403020404020204" pitchFamily="34" charset="0"/>
              </a:rPr>
              <a:t> Cloud y mejorados en el paquete de soporte BUSINESS. El paquete BUSINESS incluye acceso a rutas de aprendizaje personalizadas y foros de la comunidad monitorizados a través de Adobe </a:t>
            </a:r>
            <a:r>
              <a:rPr lang="es-ES" sz="900" dirty="0" err="1">
                <a:solidFill>
                  <a:schemeClr val="bg1"/>
                </a:solidFill>
                <a:latin typeface="Adobe Clean SemiLight" panose="020B0403020404020204" pitchFamily="34" charset="0"/>
              </a:rPr>
              <a:t>Experience</a:t>
            </a:r>
            <a:r>
              <a:rPr lang="es-ES" sz="900" dirty="0">
                <a:solidFill>
                  <a:schemeClr val="bg1"/>
                </a:solidFill>
                <a:latin typeface="Adobe Clean SemiLight" panose="020B0403020404020204" pitchFamily="34" charset="0"/>
              </a:rPr>
              <a:t> League. También puede disfrutar de documentación técnica completa y detallada sobre productos y notas de la versión actual. Los clientes del paquete BUSINESS también pueden acceder a nuestros equipos de soporte técnico si tienen alguna duda con su producto, ya sea a través del teléfono o mediante el portal de asistencia en línea, para proteger su negocio en los momentos más importantes. Los clientes del paquete BUSINESS recibirán notificaciones periódicas y actualizaciones del responsable de asistencia técnica de la cuenta para ayudar </a:t>
            </a:r>
            <a:br>
              <a:rPr lang="sk-SK" sz="900" dirty="0">
                <a:solidFill>
                  <a:schemeClr val="bg1"/>
                </a:solidFill>
                <a:latin typeface="Adobe Clean SemiLight" panose="020B0403020404020204" pitchFamily="34" charset="0"/>
              </a:rPr>
            </a:br>
            <a:r>
              <a:rPr lang="es-ES" sz="900" dirty="0">
                <a:solidFill>
                  <a:schemeClr val="bg1"/>
                </a:solidFill>
                <a:latin typeface="Adobe Clean SemiLight" panose="020B0403020404020204" pitchFamily="34" charset="0"/>
              </a:rPr>
              <a:t>en la administración de casos de soporte de las solicitudes más esenciales. </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lang="es-ES"/>
              <a:t>©2021 Adobe. All Rights Reserved. 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2501956132"/>
              </p:ext>
            </p:extLst>
          </p:nvPr>
        </p:nvGraphicFramePr>
        <p:xfrm>
          <a:off x="121146" y="7475985"/>
          <a:ext cx="7498852" cy="2207759"/>
        </p:xfrm>
        <a:graphic>
          <a:graphicData uri="http://schemas.openxmlformats.org/drawingml/2006/table">
            <a:tbl>
              <a:tblPr firstRow="1" bandRow="1">
                <a:tableStyleId>{2D5ABB26-0587-4C30-8999-92F81FD0307C}</a:tableStyleId>
              </a:tblPr>
              <a:tblGrid>
                <a:gridCol w="4698745">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74318">
                <a:tc>
                  <a:txBody>
                    <a:bodyPr/>
                    <a:lstStyle/>
                    <a:p>
                      <a:pPr marL="50800">
                        <a:lnSpc>
                          <a:spcPct val="100000"/>
                        </a:lnSpc>
                        <a:spcBef>
                          <a:spcPts val="60"/>
                        </a:spcBef>
                      </a:pPr>
                      <a:r>
                        <a:rPr lang="es-ES" sz="900">
                          <a:solidFill>
                            <a:srgbClr val="020302"/>
                          </a:solidFill>
                          <a:latin typeface="Adobe Clean"/>
                          <a:cs typeface="Adobe Clean"/>
                        </a:rPr>
                        <a:t>Prioridad</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lang="es-ES" sz="900">
                          <a:solidFill>
                            <a:srgbClr val="020302"/>
                          </a:solidFill>
                          <a:latin typeface="Adobe Clean"/>
                          <a:cs typeface="Adobe Clean"/>
                        </a:rPr>
                        <a:t>Soporte Online</a:t>
                      </a: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nSpc>
                          <a:spcPct val="100000"/>
                        </a:lnSpc>
                        <a:spcBef>
                          <a:spcPts val="60"/>
                        </a:spcBef>
                      </a:pPr>
                      <a:r>
                        <a:rPr lang="es-ES" sz="900">
                          <a:solidFill>
                            <a:srgbClr val="FFFFFF"/>
                          </a:solidFill>
                          <a:latin typeface="Adobe Clean"/>
                          <a:cs typeface="Adobe Clean"/>
                        </a:rPr>
                        <a:t>Soporte Business</a:t>
                      </a: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es-ES" sz="900" b="1">
                          <a:solidFill>
                            <a:srgbClr val="020302"/>
                          </a:solidFill>
                          <a:latin typeface="Adobe Clean"/>
                          <a:cs typeface="Adobe Clean"/>
                        </a:rPr>
                        <a:t>PRIORIDAD 1</a:t>
                      </a:r>
                    </a:p>
                    <a:p>
                      <a:pPr marL="50800" marR="387985" lvl="0" indent="0" algn="l" defTabSz="914400" rtl="0" eaLnBrk="1" fontAlgn="auto" latinLnBrk="0" hangingPunct="1">
                        <a:lnSpc>
                          <a:spcPts val="1000"/>
                        </a:lnSpc>
                        <a:spcBef>
                          <a:spcPts val="420"/>
                        </a:spcBef>
                        <a:spcAft>
                          <a:spcPts val="0"/>
                        </a:spcAft>
                        <a:buClrTx/>
                        <a:buSzTx/>
                        <a:buFontTx/>
                        <a:buNone/>
                        <a:tabLst/>
                        <a:defRPr/>
                      </a:pPr>
                      <a:r>
                        <a:rPr lang="es-ES" sz="900" b="0" i="0">
                          <a:solidFill>
                            <a:srgbClr val="000000"/>
                          </a:solidFill>
                          <a:latin typeface="Adobe Clean Light" panose="020B0303020404020204" pitchFamily="34" charset="0"/>
                        </a:rPr>
                        <a:t>Las funciones empresariales de producción del cliente no están activadas o pierden datos o presentan una degradación del servicio significativa, por lo que se requiere atención inmediata para restaurar la funcionalidad y facilidad de uso.</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lang="es-ES" sz="900">
                          <a:solidFill>
                            <a:srgbClr val="020302"/>
                          </a:solidFill>
                          <a:latin typeface="AdobeClean-Light"/>
                          <a:cs typeface="AdobeClean-Light"/>
                        </a:rPr>
                        <a:t>24x7 /           1 hora</a:t>
                      </a:r>
                    </a:p>
                  </a:txBody>
                  <a:tcPr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lang="es-ES" sz="900">
                          <a:solidFill>
                            <a:srgbClr val="020302"/>
                          </a:solidFill>
                          <a:latin typeface="AdobeClean-Light"/>
                          <a:cs typeface="AdobeClean-Light"/>
                        </a:rPr>
                        <a:t>24x7 /          1 hora</a:t>
                      </a:r>
                    </a:p>
                  </a:txBody>
                  <a:tcPr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es-ES" sz="900" b="1">
                          <a:solidFill>
                            <a:srgbClr val="020302"/>
                          </a:solidFill>
                          <a:latin typeface="Adobe Clean"/>
                          <a:cs typeface="Adobe Clean"/>
                        </a:rPr>
                        <a:t>PRIORIDAD 2</a:t>
                      </a:r>
                    </a:p>
                    <a:p>
                      <a:pPr marL="50165" marR="203200">
                        <a:lnSpc>
                          <a:spcPts val="1000"/>
                        </a:lnSpc>
                        <a:spcBef>
                          <a:spcPts val="415"/>
                        </a:spcBef>
                      </a:pPr>
                      <a:r>
                        <a:rPr lang="es-ES" sz="900" b="0" i="0">
                          <a:solidFill>
                            <a:srgbClr val="000000"/>
                          </a:solidFill>
                          <a:latin typeface="Adobe Clean Light" panose="020B0303020404020204" pitchFamily="34" charset="0"/>
                        </a:rPr>
                        <a:t>Las funciones empresariales del cliente presentan una importante degradación del servicio o hay una posible pérdida de datos, o una función clave se está viendo afectada.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lang="es-ES" sz="900">
                          <a:solidFill>
                            <a:srgbClr val="020302"/>
                          </a:solidFill>
                          <a:latin typeface="AdobeClean-Light"/>
                          <a:cs typeface="AdobeClean-Light"/>
                        </a:rPr>
                        <a:t>Horario de trabajo /     4 horas</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es-ES" sz="900">
                          <a:solidFill>
                            <a:srgbClr val="020302"/>
                          </a:solidFill>
                          <a:latin typeface="AdobeClean-Light"/>
                          <a:cs typeface="AdobeClean-Light"/>
                        </a:rPr>
                        <a:t>Horario de trabajo /     2 horas</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es-ES" sz="900" b="1">
                          <a:solidFill>
                            <a:srgbClr val="020302"/>
                          </a:solidFill>
                          <a:latin typeface="Adobe Clean"/>
                          <a:cs typeface="Adobe Clean"/>
                        </a:rPr>
                        <a:t>PRIORIDAD 3</a:t>
                      </a:r>
                    </a:p>
                    <a:p>
                      <a:pPr marL="49530" marR="212090" indent="-2540">
                        <a:lnSpc>
                          <a:spcPts val="1000"/>
                        </a:lnSpc>
                        <a:spcBef>
                          <a:spcPts val="415"/>
                        </a:spcBef>
                      </a:pPr>
                      <a:r>
                        <a:rPr kumimoji="0" lang="es-ES" sz="900" b="0" i="0" u="none" strike="noStrike" cap="none" normalizeH="0" baseline="0" noProof="0">
                          <a:ln>
                            <a:noFill/>
                          </a:ln>
                          <a:solidFill>
                            <a:srgbClr val="000000"/>
                          </a:solidFill>
                          <a:uLnTx/>
                          <a:uFillTx/>
                          <a:latin typeface="Adobe Clean Light" panose="020B0303020404020204" pitchFamily="34" charset="0"/>
                          <a:ea typeface="+mn-ea"/>
                          <a:cs typeface="+mn-cs"/>
                        </a:rPr>
                        <a:t>Las funciones empresariales del cliente presentan una menor degradación del servicio, pero existe una solución que permite que las funciones empresariales sigan funcionando.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es-ES" sz="900">
                          <a:solidFill>
                            <a:srgbClr val="020302"/>
                          </a:solidFill>
                          <a:latin typeface="AdobeClean-Light"/>
                          <a:cs typeface="AdobeClean-Light"/>
                        </a:rPr>
                        <a:t>Horario de trabajo /     6 horas</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lang="es-ES" sz="900">
                          <a:solidFill>
                            <a:srgbClr val="020302"/>
                          </a:solidFill>
                          <a:latin typeface="AdobeClean-Light"/>
                          <a:cs typeface="AdobeClean-Light"/>
                        </a:rPr>
                        <a:t>Horario de trabajo /     4 horas</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es-ES" sz="900" b="1" dirty="0">
                          <a:solidFill>
                            <a:srgbClr val="020302"/>
                          </a:solidFill>
                          <a:latin typeface="Adobe Clean"/>
                          <a:cs typeface="Adobe Clean"/>
                        </a:rPr>
                        <a:t>PRIORIDAD 4</a:t>
                      </a:r>
                    </a:p>
                    <a:p>
                      <a:pPr marL="48895" marR="0" lvl="0" indent="0" defTabSz="914400" eaLnBrk="1" fontAlgn="auto" latinLnBrk="0" hangingPunct="1">
                        <a:lnSpc>
                          <a:spcPct val="100000"/>
                        </a:lnSpc>
                        <a:spcBef>
                          <a:spcPts val="300"/>
                        </a:spcBef>
                        <a:spcAft>
                          <a:spcPts val="0"/>
                        </a:spcAft>
                        <a:buClrTx/>
                        <a:buSzTx/>
                        <a:buFontTx/>
                        <a:buNone/>
                        <a:tabLst/>
                        <a:defRPr/>
                      </a:pPr>
                      <a:r>
                        <a:rPr lang="es-ES" sz="900" b="0" i="0" dirty="0">
                          <a:solidFill>
                            <a:srgbClr val="000000"/>
                          </a:solidFill>
                          <a:latin typeface="Adobe Clean Light" panose="020B0303020404020204" pitchFamily="34" charset="0"/>
                        </a:rPr>
                        <a:t>Pregunta general sobre la funcionalidad actual del producto o una solicitud de mejora.</a:t>
                      </a: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es-ES" sz="900">
                          <a:solidFill>
                            <a:srgbClr val="020302"/>
                          </a:solidFill>
                          <a:latin typeface="AdobeClean-Light"/>
                          <a:cs typeface="AdobeClean-Light"/>
                        </a:rPr>
                        <a:t>Días laborables /      3 días</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es-ES" sz="900" dirty="0">
                          <a:solidFill>
                            <a:srgbClr val="020302"/>
                          </a:solidFill>
                          <a:latin typeface="AdobeClean-Light"/>
                          <a:cs typeface="AdobeClean-Light"/>
                        </a:rPr>
                        <a:t>Días laborables / </a:t>
                      </a:r>
                    </a:p>
                    <a:p>
                      <a:pPr marL="370840" marR="223520" indent="-202565" algn="ctr">
                        <a:lnSpc>
                          <a:spcPct val="100000"/>
                        </a:lnSpc>
                        <a:spcBef>
                          <a:spcPts val="155"/>
                        </a:spcBef>
                      </a:pPr>
                      <a:r>
                        <a:rPr lang="es-ES" sz="900" dirty="0">
                          <a:solidFill>
                            <a:srgbClr val="020302"/>
                          </a:solidFill>
                          <a:latin typeface="AdobeClean-Light"/>
                          <a:cs typeface="AdobeClean-Light"/>
                        </a:rPr>
                        <a:t>  1 día</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1386137920"/>
              </p:ext>
            </p:extLst>
          </p:nvPr>
        </p:nvGraphicFramePr>
        <p:xfrm>
          <a:off x="121147" y="2120949"/>
          <a:ext cx="7498851" cy="4714546"/>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s-ES" sz="900">
                          <a:solidFill>
                            <a:srgbClr val="404040"/>
                          </a:solidFill>
                          <a:latin typeface="Adobe Clean"/>
                          <a:cs typeface="Adobe Clean"/>
                        </a:rPr>
                        <a:t>Soporte Online</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s-ES" sz="900">
                          <a:solidFill>
                            <a:srgbClr val="FFFFFF"/>
                          </a:solidFill>
                          <a:latin typeface="Adobe Clean"/>
                          <a:cs typeface="Adobe Clean"/>
                        </a:rPr>
                        <a:t>Soporte Business</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s-ES" sz="800" i="1">
                          <a:solidFill>
                            <a:schemeClr val="bg1"/>
                          </a:solidFill>
                          <a:latin typeface="Adobe Clean Light" panose="020B0303020404020204" pitchFamily="34" charset="0"/>
                        </a:rPr>
                        <a:t>Soporte de pago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s-ES" sz="1000" b="1" i="0">
                          <a:solidFill>
                            <a:schemeClr val="bg1"/>
                          </a:solidFill>
                          <a:latin typeface="Adobe Clean" panose="020B0503020404020204" pitchFamily="34" charset="0"/>
                          <a:cs typeface="AdobeClean-Light"/>
                        </a:rPr>
                        <a:t>Expertos asignados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Responsable de la asistencia técnica de la cuenta</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es-ES" sz="900">
                          <a:solidFill>
                            <a:srgbClr val="020302"/>
                          </a:solidFill>
                          <a:latin typeface="AdobeClean-Light"/>
                          <a:cs typeface="AdobeClean-Light"/>
                        </a:rPr>
                        <a:t>Ingeniero de asistencia técnica especializado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s-ES" sz="900">
                          <a:solidFill>
                            <a:srgbClr val="020302"/>
                          </a:solidFill>
                          <a:latin typeface="AdobeClean-Light"/>
                          <a:cs typeface="AdobeClean-Light"/>
                        </a:rPr>
                        <a:t>Gestor técnico de cuentas</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s-ES" sz="1000" b="1" i="0">
                          <a:solidFill>
                            <a:schemeClr val="bg1"/>
                          </a:solidFill>
                          <a:latin typeface="Adobe Clean" panose="020B0503020404020204" pitchFamily="34" charset="0"/>
                          <a:cs typeface="AdobeClean-Light"/>
                        </a:rPr>
                        <a:t>Servicios de soporte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Soporte Online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s-ES" sz="900">
                          <a:solidFill>
                            <a:srgbClr val="020302"/>
                          </a:solidFill>
                          <a:latin typeface="AdobeClean-Light"/>
                          <a:cs typeface="AdobeClean-Light"/>
                        </a:rPr>
                        <a:t>Horario de trabajo</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s-ES" sz="900">
                          <a:solidFill>
                            <a:srgbClr val="020302"/>
                          </a:solidFill>
                          <a:latin typeface="AdobeClean-Light"/>
                          <a:cs typeface="AdobeClean-Light"/>
                        </a:rPr>
                        <a:t>Horario de trabajo</a:t>
                      </a: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Soporte con problemas P1 24 x 7 x 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Contactos de soporte particulares (por producto)</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s-ES"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s-ES" sz="900">
                          <a:solidFill>
                            <a:srgbClr val="020302"/>
                          </a:solidFill>
                          <a:latin typeface="AdobeClean-Light"/>
                          <a:cs typeface="AdobeClean-Light"/>
                        </a:rPr>
                        <a:t>6</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Asistencia telefónica en directo</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es-ES"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Administración de la escalabilidad</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Revisiones de servicio al año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Sesiones con expertos al año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Reseñas de casos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es-ES" sz="900">
                          <a:solidFill>
                            <a:srgbClr val="020302"/>
                          </a:solidFill>
                          <a:latin typeface="AdobeClean-Light"/>
                          <a:cs typeface="AdobeClean-Light"/>
                        </a:rPr>
                        <a:t>Gestión de eventos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s-ES" sz="900">
                          <a:solidFill>
                            <a:srgbClr val="020302"/>
                          </a:solidFill>
                          <a:latin typeface="AdobeClean-Light"/>
                          <a:cs typeface="AdobeClean-Light"/>
                        </a:rPr>
                        <a:t>Revisión, mantenimiento y monitorización del entorno</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s-ES" sz="900" spc="-50" baseline="0" dirty="0">
                          <a:solidFill>
                            <a:srgbClr val="020302"/>
                          </a:solidFill>
                          <a:latin typeface="AdobeClean-Light"/>
                          <a:cs typeface="AdobeClean-Light"/>
                        </a:rPr>
                        <a:t>Lanzamiento, migración, actualización y revisión de la hoja de ruta del producto</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s-ES" sz="900">
                          <a:latin typeface="AdobeClean-Light"/>
                          <a:cs typeface="AdobeClean-Light"/>
                        </a:rPr>
                        <a:t>Actividades de asistencia en la nube: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es-ES" sz="1000" b="1" i="0">
                          <a:solidFill>
                            <a:schemeClr val="bg1"/>
                          </a:solidFill>
                          <a:latin typeface="Adobe Clean" panose="020B0503020404020204" pitchFamily="34" charset="0"/>
                          <a:cs typeface="AdobeClean-Light"/>
                        </a:rPr>
                        <a:t>Servicios de campo</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es-ES" sz="900" dirty="0">
                          <a:solidFill>
                            <a:srgbClr val="020302"/>
                          </a:solidFill>
                          <a:latin typeface="AdobeClean-Light"/>
                          <a:cs typeface="AdobeClean-Light"/>
                        </a:rPr>
                        <a:t>Servicios de </a:t>
                      </a:r>
                      <a:r>
                        <a:rPr lang="es-ES" sz="900" dirty="0" err="1">
                          <a:solidFill>
                            <a:srgbClr val="020302"/>
                          </a:solidFill>
                          <a:latin typeface="AdobeClean-Light"/>
                          <a:cs typeface="AdobeClean-Light"/>
                        </a:rPr>
                        <a:t>Launch</a:t>
                      </a:r>
                      <a:r>
                        <a:rPr lang="es-ES" sz="900" dirty="0">
                          <a:solidFill>
                            <a:srgbClr val="020302"/>
                          </a:solidFill>
                          <a:latin typeface="AdobeClean-Light"/>
                          <a:cs typeface="AdobeClean-Light"/>
                        </a:rPr>
                        <a:t> </a:t>
                      </a:r>
                      <a:r>
                        <a:rPr lang="es-ES" sz="900" dirty="0" err="1">
                          <a:solidFill>
                            <a:srgbClr val="020302"/>
                          </a:solidFill>
                          <a:latin typeface="AdobeClean-Light"/>
                          <a:cs typeface="AdobeClean-Light"/>
                        </a:rPr>
                        <a:t>Advisory</a:t>
                      </a:r>
                      <a:r>
                        <a:rPr lang="es-ES" sz="900" dirty="0">
                          <a:solidFill>
                            <a:srgbClr val="020302"/>
                          </a:solidFill>
                          <a:latin typeface="AdobeClean-Light"/>
                          <a:cs typeface="AdobeClean-Light"/>
                        </a:rPr>
                        <a:t>: primer año de la nueva solución</a:t>
                      </a:r>
                    </a:p>
                    <a:p>
                      <a:pPr marL="48260" hangingPunct="0">
                        <a:lnSpc>
                          <a:spcPct val="100000"/>
                        </a:lnSpc>
                        <a:spcBef>
                          <a:spcPts val="830"/>
                        </a:spcBef>
                      </a:pPr>
                      <a:r>
                        <a:rPr lang="es-ES" sz="900" dirty="0">
                          <a:latin typeface="AdobeClean-Light"/>
                          <a:cs typeface="AdobeClean-Light"/>
                        </a:rPr>
                        <a:t>Actividades del servicio de campo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noFill/>
                  </a:tcPr>
                </a:tc>
                <a:tc>
                  <a:txBody>
                    <a:bodyPr/>
                    <a:lstStyle/>
                    <a:p>
                      <a:pPr algn="l" rtl="0">
                        <a:lnSpc>
                          <a:spcPct val="100000"/>
                        </a:lnSpc>
                      </a:pPr>
                      <a:endParaRPr sz="900" dirty="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es-ES"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289969"/>
          </a:xfrm>
          <a:prstGeom prst="rect">
            <a:avLst/>
          </a:prstGeom>
        </p:spPr>
        <p:txBody>
          <a:bodyPr vert="horz" wrap="square" lIns="0" tIns="35560" rIns="0" bIns="0" rtlCol="0">
            <a:spAutoFit/>
          </a:bodyPr>
          <a:lstStyle/>
          <a:p>
            <a:pPr marL="12700" marR="5080">
              <a:lnSpc>
                <a:spcPts val="1400"/>
              </a:lnSpc>
              <a:spcBef>
                <a:spcPts val="60"/>
              </a:spcBef>
            </a:pPr>
            <a:r>
              <a:rPr lang="es-ES" sz="1000">
                <a:solidFill>
                  <a:srgbClr val="000000"/>
                </a:solidFill>
                <a:latin typeface="Adobe Clean Light" panose="020B0303020404020204" pitchFamily="34" charset="0"/>
              </a:rPr>
              <a:t>Un responsable de la asistencia técnica de la cuenta particular para monitorizar de forma proactiva los casos, impulsar la colaboración entre equipos, ofrecer seminarios web de incorporación, ejecutar informes de servicios, proporcionar asistencia no técnica, y actuar como punto de escalación y defensor interno dentro del equipo de asistencia de Adobe.</a:t>
            </a:r>
          </a:p>
        </p:txBody>
      </p:sp>
      <p:sp>
        <p:nvSpPr>
          <p:cNvPr id="46" name="object 46"/>
          <p:cNvSpPr txBox="1"/>
          <p:nvPr/>
        </p:nvSpPr>
        <p:spPr>
          <a:xfrm>
            <a:off x="2836966" y="8618616"/>
            <a:ext cx="2416449"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es-ES" sz="1000" dirty="0">
                <a:solidFill>
                  <a:srgbClr val="020302"/>
                </a:solidFill>
                <a:latin typeface="AdobeClean-Light"/>
                <a:cs typeface="AdobeClean-Light"/>
              </a:rPr>
              <a:t>Inicie una sesión de chat para obtener respuestas y ayuda con el envío de casos.</a:t>
            </a:r>
          </a:p>
          <a:p>
            <a:pPr marL="33020" marR="159385">
              <a:lnSpc>
                <a:spcPct val="100000"/>
              </a:lnSpc>
              <a:spcBef>
                <a:spcPts val="100"/>
              </a:spcBef>
              <a:tabLst>
                <a:tab pos="1786889" algn="l"/>
              </a:tabLst>
            </a:pPr>
            <a:r>
              <a:rPr lang="es-ES" sz="1000" i="1" dirty="0">
                <a:solidFill>
                  <a:srgbClr val="7A7A7A"/>
                </a:solidFill>
                <a:latin typeface="AdobeClean-LightIt"/>
                <a:cs typeface="AdobeClean-LightIt"/>
              </a:rPr>
              <a:t>* No todos los productos ofrecen la opción de disfrutar de asistencia mediante chat en directo</a:t>
            </a:r>
            <a:r>
              <a:rPr lang="es-ES" sz="900" i="1" dirty="0">
                <a:solidFill>
                  <a:srgbClr val="7A7A7A"/>
                </a:solidFill>
                <a:latin typeface="AdobeClean-LightIt"/>
                <a:cs typeface="AdobeClean-LightIt"/>
              </a:rPr>
              <a:t>.  </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60463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Foros de la comunidad</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277305"/>
            <a:ext cx="959314" cy="184666"/>
          </a:xfrm>
          <a:prstGeom prst="rect">
            <a:avLst/>
          </a:prstGeom>
        </p:spPr>
        <p:txBody>
          <a:bodyPr wrap="square" lIns="0" tIns="0" rIns="0" bIns="0">
            <a:spAutoFit/>
          </a:bodyPr>
          <a:lstStyle/>
          <a:p>
            <a:pPr>
              <a:spcBef>
                <a:spcPts val="600"/>
              </a:spcBef>
              <a:spcAft>
                <a:spcPts val="600"/>
              </a:spcAft>
            </a:pPr>
            <a:r>
              <a:rPr lang="es-ES" sz="1200" b="1">
                <a:latin typeface="+mj-lt"/>
                <a:ea typeface="Open Sans" pitchFamily="34" charset="0"/>
                <a:cs typeface="Open Sans" pitchFamily="34" charset="0"/>
              </a:rPr>
              <a:t>Foros en línea</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86000" cy="1113125"/>
          </a:xfrm>
          <a:prstGeom prst="rect">
            <a:avLst/>
          </a:prstGeom>
        </p:spPr>
        <p:txBody>
          <a:bodyPr vert="horz" wrap="square" lIns="0" tIns="35560" rIns="0" bIns="0" rtlCol="0">
            <a:spAutoFit/>
          </a:bodyPr>
          <a:lstStyle/>
          <a:p>
            <a:r>
              <a:rPr lang="es-ES" sz="1000" dirty="0">
                <a:solidFill>
                  <a:srgbClr val="000000"/>
                </a:solidFill>
                <a:latin typeface="Adobe Clean Light" panose="020B0303020404020204" pitchFamily="34" charset="0"/>
              </a:rPr>
              <a:t>Acceso continuo en línea a una base de datos donde encontrará cada vez más soluciones técnicas, documentación de productos, preguntas frecuentes y mucho más. Miles de clientes se pueden conectar para compartir las prácticas recomendadas y las lecciones aprendidas.</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Recorridos autoguiados</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286000" cy="1267014"/>
          </a:xfrm>
          <a:prstGeom prst="rect">
            <a:avLst/>
          </a:prstGeom>
        </p:spPr>
        <p:txBody>
          <a:bodyPr vert="horz" wrap="square" lIns="0" tIns="35560" rIns="0" bIns="0" rtlCol="0">
            <a:spAutoFit/>
          </a:bodyPr>
          <a:lstStyle/>
          <a:p>
            <a:r>
              <a:rPr lang="es-ES" sz="1000" dirty="0">
                <a:solidFill>
                  <a:srgbClr val="000000"/>
                </a:solidFill>
                <a:latin typeface="Adobe Clean Light" panose="020B0303020404020204" pitchFamily="34" charset="0"/>
              </a:rPr>
              <a:t>Los </a:t>
            </a:r>
            <a:r>
              <a:rPr lang="es-ES" sz="1000" dirty="0" err="1">
                <a:solidFill>
                  <a:srgbClr val="000000"/>
                </a:solidFill>
                <a:latin typeface="Adobe Clean Light" panose="020B0303020404020204" pitchFamily="34" charset="0"/>
              </a:rPr>
              <a:t>experience</a:t>
            </a:r>
            <a:r>
              <a:rPr lang="es-ES" sz="1000" dirty="0">
                <a:solidFill>
                  <a:srgbClr val="000000"/>
                </a:solidFill>
                <a:latin typeface="Adobe Clean Light" panose="020B0303020404020204" pitchFamily="34" charset="0"/>
              </a:rPr>
              <a:t> </a:t>
            </a:r>
            <a:r>
              <a:rPr lang="es-ES" sz="1000" dirty="0" err="1">
                <a:solidFill>
                  <a:srgbClr val="000000"/>
                </a:solidFill>
                <a:latin typeface="Adobe Clean Light" panose="020B0303020404020204" pitchFamily="34" charset="0"/>
              </a:rPr>
              <a:t>makers</a:t>
            </a:r>
            <a:r>
              <a:rPr lang="es-ES" sz="1000" dirty="0">
                <a:solidFill>
                  <a:srgbClr val="000000"/>
                </a:solidFill>
                <a:latin typeface="Adobe Clean Light" panose="020B0303020404020204" pitchFamily="34" charset="0"/>
              </a:rPr>
              <a:t> se realizan con </a:t>
            </a:r>
            <a:r>
              <a:rPr lang="es-ES" sz="1000" dirty="0" err="1">
                <a:solidFill>
                  <a:srgbClr val="000000"/>
                </a:solidFill>
                <a:latin typeface="Adobe Clean Light" panose="020B0303020404020204" pitchFamily="34" charset="0"/>
              </a:rPr>
              <a:t>Experience</a:t>
            </a:r>
            <a:r>
              <a:rPr lang="es-ES" sz="1000" dirty="0">
                <a:solidFill>
                  <a:srgbClr val="000000"/>
                </a:solidFill>
                <a:latin typeface="Adobe Clean Light" panose="020B0303020404020204" pitchFamily="34" charset="0"/>
              </a:rPr>
              <a:t> League. Los clientes pueden aplicar sus conocimientos de administración de la experiencia del cliente con aprendizaje personalizado para desarrollar habilidades, interactuar con la comunidad internacional </a:t>
            </a:r>
            <a:br>
              <a:rPr lang="sk-SK"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de compañeros y obtener reconocimiento </a:t>
            </a:r>
            <a:br>
              <a:rPr lang="sk-SK"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en su trayectoria profesional.</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Asistencia mediante chat en directo*</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373543"/>
            <a:ext cx="84016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Asistencia mediante chat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24/7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Asistencia telefónica</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1113125"/>
          </a:xfrm>
          <a:prstGeom prst="rect">
            <a:avLst/>
          </a:prstGeom>
        </p:spPr>
        <p:txBody>
          <a:bodyPr vert="horz" wrap="square" lIns="0" tIns="35560" rIns="0" bIns="0" rtlCol="0">
            <a:spAutoFit/>
          </a:bodyPr>
          <a:lstStyle/>
          <a:p>
            <a:r>
              <a:rPr lang="es-ES" sz="1000" dirty="0">
                <a:solidFill>
                  <a:srgbClr val="020302"/>
                </a:solidFill>
                <a:latin typeface="AdobeClean-Light"/>
              </a:rPr>
              <a:t>Los usuarios autorizados o los contactos </a:t>
            </a:r>
            <a:br>
              <a:rPr lang="sk-SK" sz="1000" dirty="0">
                <a:solidFill>
                  <a:srgbClr val="020302"/>
                </a:solidFill>
                <a:latin typeface="AdobeClean-Light"/>
              </a:rPr>
            </a:br>
            <a:r>
              <a:rPr lang="es-ES" sz="1000" dirty="0">
                <a:solidFill>
                  <a:srgbClr val="020302"/>
                </a:solidFill>
                <a:latin typeface="AdobeClean-Light"/>
              </a:rPr>
              <a:t>de soporte particulares</a:t>
            </a:r>
            <a:r>
              <a:rPr lang="es-ES" sz="1000" dirty="0">
                <a:latin typeface="Adobe Clean Light" panose="020B0303020404020204" pitchFamily="34" charset="0"/>
              </a:rPr>
              <a:t> pueden enviar problemas a través de todos los canales disponibles (incluido el teléfono en el caso </a:t>
            </a:r>
            <a:br>
              <a:rPr lang="sk-SK" sz="1000" dirty="0">
                <a:latin typeface="Adobe Clean Light" panose="020B0303020404020204" pitchFamily="34" charset="0"/>
              </a:rPr>
            </a:br>
            <a:r>
              <a:rPr lang="es-ES" sz="1000" dirty="0">
                <a:latin typeface="Adobe Clean Light" panose="020B0303020404020204" pitchFamily="34" charset="0"/>
              </a:rPr>
              <a:t>de los problemas P1) y hablar con nuestro equipo de asistencia en nombre de su empresa.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lang="es-ES"/>
              <a:t>©2021 Adobe. All Rights Reserved. Adobe Confidential.</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1916592" cy="369332"/>
          </a:xfrm>
          <a:prstGeom prst="rect">
            <a:avLst/>
          </a:prstGeom>
        </p:spPr>
        <p:txBody>
          <a:bodyPr wrap="square" lIns="0" tIns="0" rIns="0" bIns="0">
            <a:spAutoFit/>
          </a:bodyPr>
          <a:lstStyle/>
          <a:p>
            <a:pPr>
              <a:spcBef>
                <a:spcPts val="600"/>
              </a:spcBef>
              <a:spcAft>
                <a:spcPts val="600"/>
              </a:spcAft>
            </a:pPr>
            <a:r>
              <a:rPr lang="es-ES" sz="1200" b="1" dirty="0">
                <a:solidFill>
                  <a:srgbClr val="020302"/>
                </a:solidFill>
                <a:latin typeface="+mj-lt"/>
              </a:rPr>
              <a:t>Responsable de la asistencia técnica de la cuenta</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006640" cy="307777"/>
          </a:xfrm>
          <a:prstGeom prst="rect">
            <a:avLst/>
          </a:prstGeom>
        </p:spPr>
        <p:txBody>
          <a:bodyPr wrap="none">
            <a:spAutoFit/>
          </a:bodyPr>
          <a:lstStyle/>
          <a:p>
            <a:pPr marL="12700">
              <a:lnSpc>
                <a:spcPct val="100000"/>
              </a:lnSpc>
              <a:spcBef>
                <a:spcPts val="280"/>
              </a:spcBef>
            </a:pPr>
            <a:r>
              <a:rPr lang="es-ES" sz="1400" b="1">
                <a:solidFill>
                  <a:srgbClr val="020302"/>
                </a:solidFill>
                <a:latin typeface="Adobe Clean"/>
                <a:cs typeface="Adobe Clean"/>
              </a:rPr>
              <a:t>Funciones de soporte Online</a:t>
            </a: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es-ES" sz="1400" b="1">
                <a:solidFill>
                  <a:srgbClr val="020302"/>
                </a:solidFill>
                <a:latin typeface="Adobe Clean"/>
                <a:cs typeface="Adobe Clean"/>
              </a:rPr>
              <a:t>Funciones de soporte Business</a:t>
            </a: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7" y="1370913"/>
            <a:ext cx="2456884" cy="1635319"/>
          </a:xfrm>
          <a:prstGeom prst="rect">
            <a:avLst/>
          </a:prstGeom>
        </p:spPr>
        <p:txBody>
          <a:bodyPr vert="horz" wrap="square" lIns="0" tIns="35560" rIns="0" bIns="0" rtlCol="0">
            <a:spAutoFit/>
          </a:bodyPr>
          <a:lstStyle/>
          <a:p>
            <a:pPr marL="12700" marR="5080">
              <a:lnSpc>
                <a:spcPts val="1400"/>
              </a:lnSpc>
              <a:spcBef>
                <a:spcPts val="60"/>
              </a:spcBef>
            </a:pPr>
            <a:r>
              <a:rPr lang="es-ES" sz="900" dirty="0">
                <a:latin typeface="Adobe Clean Light" panose="020B0303020404020204" pitchFamily="34" charset="0"/>
              </a:rPr>
              <a:t>Los clientes pueden enviar casos de asistencia por teléfono en lo relacionado con todos los problemas P2, P3 y P4 durante el horario de asistencia regional. </a:t>
            </a:r>
            <a:br>
              <a:rPr lang="sk-SK" sz="900" dirty="0">
                <a:latin typeface="Adobe Clean Light" panose="020B0303020404020204" pitchFamily="34" charset="0"/>
              </a:rPr>
            </a:br>
            <a:r>
              <a:rPr lang="es-ES" sz="900" dirty="0">
                <a:latin typeface="Adobe Clean Light" panose="020B0303020404020204" pitchFamily="34" charset="0"/>
              </a:rPr>
              <a:t>No existen límites máximos en cuanto a la cantidad </a:t>
            </a:r>
            <a:br>
              <a:rPr lang="sk-SK" sz="900" dirty="0">
                <a:latin typeface="Adobe Clean Light" panose="020B0303020404020204" pitchFamily="34" charset="0"/>
              </a:rPr>
            </a:br>
            <a:r>
              <a:rPr lang="es-ES" sz="900" dirty="0">
                <a:latin typeface="Adobe Clean Light" panose="020B0303020404020204" pitchFamily="34" charset="0"/>
              </a:rPr>
              <a:t>de veces que puede llamar al equipo de asistencia. </a:t>
            </a:r>
            <a:br>
              <a:rPr lang="sk-SK" sz="900" dirty="0">
                <a:latin typeface="Adobe Clean Light" panose="020B0303020404020204" pitchFamily="34" charset="0"/>
              </a:rPr>
            </a:br>
            <a:r>
              <a:rPr lang="es-ES" sz="900" dirty="0">
                <a:latin typeface="Adobe Clean Light" panose="020B0303020404020204" pitchFamily="34" charset="0"/>
              </a:rPr>
              <a:t>Los clientes también pueden solicitar que el servicio de asistencia les llame por teléfono o solicitar una reunión para ver o solucionar un problema mediante una sesión de escritorio remoto compartida.</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es-ES" sz="1200" b="1">
                <a:solidFill>
                  <a:srgbClr val="020302"/>
                </a:solidFill>
                <a:latin typeface="+mj-lt"/>
              </a:rPr>
              <a:t>Asistencia telefónica en directo</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es-ES" sz="1000" dirty="0">
                <a:solidFill>
                  <a:srgbClr val="4B4B4B"/>
                </a:solidFill>
                <a:latin typeface="Adobe Clean Light" panose="020B0303020404020204" pitchFamily="34" charset="0"/>
              </a:rPr>
              <a:t>Un punto de contacto designado de Adobe que puede proporcionar asistencia en cuanto a escalabilidad y actualizaciones frecuentes, así como garantizar que se dé prioridad a sus solicitudes de soporte abierto más críticas.</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369332"/>
          </a:xfrm>
          <a:prstGeom prst="rect">
            <a:avLst/>
          </a:prstGeom>
        </p:spPr>
        <p:txBody>
          <a:bodyPr wrap="square" lIns="0" tIns="0" rIns="0" bIns="0">
            <a:spAutoFit/>
          </a:bodyPr>
          <a:lstStyle/>
          <a:p>
            <a:pPr>
              <a:spcBef>
                <a:spcPts val="600"/>
              </a:spcBef>
              <a:spcAft>
                <a:spcPts val="600"/>
              </a:spcAft>
            </a:pPr>
            <a:r>
              <a:rPr lang="es-ES" sz="1200" b="1" dirty="0">
                <a:solidFill>
                  <a:srgbClr val="020302"/>
                </a:solidFill>
                <a:latin typeface="+mj-lt"/>
              </a:rPr>
              <a:t>Administración </a:t>
            </a:r>
            <a:br>
              <a:rPr lang="sk-SK" sz="1200" b="1" dirty="0">
                <a:solidFill>
                  <a:srgbClr val="020302"/>
                </a:solidFill>
                <a:latin typeface="+mj-lt"/>
              </a:rPr>
            </a:br>
            <a:r>
              <a:rPr lang="es-ES" sz="1200" b="1" dirty="0">
                <a:solidFill>
                  <a:srgbClr val="020302"/>
                </a:solidFill>
                <a:latin typeface="+mj-lt"/>
              </a:rPr>
              <a:t>de la escalabilidad</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Horario de oficina</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Seminarios web</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618616"/>
            <a:ext cx="2286000" cy="1113125"/>
          </a:xfrm>
          <a:prstGeom prst="rect">
            <a:avLst/>
          </a:prstGeom>
        </p:spPr>
        <p:txBody>
          <a:bodyPr vert="horz" wrap="square" lIns="0" tIns="35560" rIns="0" bIns="0" rtlCol="0">
            <a:spAutoFit/>
          </a:bodyPr>
          <a:lstStyle/>
          <a:p>
            <a:r>
              <a:rPr lang="es-ES" sz="1000" dirty="0">
                <a:solidFill>
                  <a:srgbClr val="000000"/>
                </a:solidFill>
                <a:latin typeface="Adobe Clean Light" panose="020B0303020404020204" pitchFamily="34" charset="0"/>
              </a:rPr>
              <a:t>“Horario de oficina” es una iniciativa liderada por el equipo de asistencia al cliente </a:t>
            </a:r>
            <a:br>
              <a:rPr lang="sk-SK"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de Adobe. Estas sesiones están diseñadas </a:t>
            </a:r>
            <a:br>
              <a:rPr lang="sk-SK"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para informar y ayudar a los participantes </a:t>
            </a:r>
            <a:br>
              <a:rPr lang="sk-SK"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a solucionar problemas, y ofrecen sugerencias y trucos para usar correctamente </a:t>
            </a:r>
            <a:br>
              <a:rPr lang="sk-SK"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Adobe </a:t>
            </a:r>
            <a:r>
              <a:rPr lang="es-ES" sz="1000" dirty="0" err="1">
                <a:solidFill>
                  <a:srgbClr val="000000"/>
                </a:solidFill>
                <a:latin typeface="Adobe Clean Light" panose="020B0303020404020204" pitchFamily="34" charset="0"/>
              </a:rPr>
              <a:t>Experience</a:t>
            </a:r>
            <a:r>
              <a:rPr lang="es-ES" sz="1000" dirty="0">
                <a:solidFill>
                  <a:srgbClr val="000000"/>
                </a:solidFill>
                <a:latin typeface="Adobe Clean Light" panose="020B0303020404020204" pitchFamily="34" charset="0"/>
              </a:rPr>
              <a:t> Cloud.</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Portal de asistencia 24/7</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1" y="8618616"/>
            <a:ext cx="2286000" cy="959237"/>
          </a:xfrm>
          <a:prstGeom prst="rect">
            <a:avLst/>
          </a:prstGeom>
        </p:spPr>
        <p:txBody>
          <a:bodyPr vert="horz" wrap="square" lIns="0" tIns="35560" rIns="0" bIns="0" rtlCol="0">
            <a:spAutoFit/>
          </a:bodyPr>
          <a:lstStyle/>
          <a:p>
            <a:r>
              <a:rPr lang="es-ES" sz="1000" dirty="0">
                <a:solidFill>
                  <a:srgbClr val="000000"/>
                </a:solidFill>
                <a:latin typeface="Adobe Clean Light" panose="020B0303020404020204" pitchFamily="34" charset="0"/>
              </a:rPr>
              <a:t>Acceso al portal de asistencia de autoayuda </a:t>
            </a:r>
            <a:br>
              <a:rPr lang="sk-SK"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en línea previa solicitud para enviar solicitudes de asistencia, revisar el estado de los casos </a:t>
            </a:r>
            <a:br>
              <a:rPr lang="sk-SK"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y examinar otros recursos, como la base de conocimiento, noticias y alertas, sugerencias destacadas, y mucho más.</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5" y="3499700"/>
            <a:ext cx="1781260" cy="285247"/>
          </a:xfrm>
          <a:prstGeom prst="rect">
            <a:avLst/>
          </a:prstGeom>
          <a:noFill/>
        </p:spPr>
        <p:txBody>
          <a:bodyPr wrap="square" rtlCol="0">
            <a:spAutoFit/>
          </a:bodyPr>
          <a:lstStyle/>
          <a:p>
            <a:r>
              <a:rPr lang="es-ES" sz="1200" b="1" dirty="0">
                <a:latin typeface="+mj-lt"/>
              </a:rPr>
              <a:t>Servicios empresariales</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740780"/>
          </a:xfrm>
          <a:prstGeom prst="rect">
            <a:avLst/>
          </a:prstGeom>
        </p:spPr>
        <p:txBody>
          <a:bodyPr vert="horz" wrap="square" lIns="0" tIns="35560" rIns="0" bIns="0" rtlCol="0">
            <a:spAutoFit/>
          </a:bodyPr>
          <a:lstStyle/>
          <a:p>
            <a:pPr marL="12700" marR="5080">
              <a:lnSpc>
                <a:spcPts val="1400"/>
              </a:lnSpc>
              <a:spcBef>
                <a:spcPts val="60"/>
              </a:spcBef>
            </a:pPr>
            <a:r>
              <a:rPr lang="es-ES" sz="1000" dirty="0">
                <a:latin typeface="Adobe Clean Light" panose="020B0303020404020204" pitchFamily="34" charset="0"/>
              </a:rPr>
              <a:t>Un responsable de la asistencia técnica </a:t>
            </a:r>
            <a:br>
              <a:rPr lang="sk-SK" sz="1000" dirty="0">
                <a:latin typeface="Adobe Clean Light" panose="020B0303020404020204" pitchFamily="34" charset="0"/>
              </a:rPr>
            </a:br>
            <a:r>
              <a:rPr lang="es-ES" sz="1000" dirty="0">
                <a:latin typeface="Adobe Clean Light" panose="020B0303020404020204" pitchFamily="34" charset="0"/>
              </a:rPr>
              <a:t>de la cuenta organizará seminarios web que abarcarán una descripción general </a:t>
            </a:r>
            <a:br>
              <a:rPr lang="sk-SK" sz="1000" dirty="0">
                <a:latin typeface="Adobe Clean Light" panose="020B0303020404020204" pitchFamily="34" charset="0"/>
              </a:rPr>
            </a:br>
            <a:r>
              <a:rPr lang="es-ES" sz="1000" dirty="0">
                <a:latin typeface="Adobe Clean Light" panose="020B0303020404020204" pitchFamily="34" charset="0"/>
              </a:rPr>
              <a:t>de los servicios de asistencia empresarial.  </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51004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Portal de autoayuda</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s-ES"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es-ES"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s-ES" sz="1400" b="1">
                <a:solidFill>
                  <a:srgbClr val="020302"/>
                </a:solidFill>
                <a:latin typeface="Adobe Clean"/>
                <a:cs typeface="Adobe Clean"/>
              </a:rPr>
              <a:t>Recursos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s-ES" sz="800">
                <a:solidFill>
                  <a:srgbClr val="777879"/>
                </a:solidFill>
                <a:latin typeface="Adobe Clean"/>
                <a:cs typeface="Adobe Clean"/>
              </a:rPr>
              <a:t>Adobe</a:t>
            </a:r>
          </a:p>
          <a:p>
            <a:pPr marL="12700">
              <a:lnSpc>
                <a:spcPts val="915"/>
              </a:lnSpc>
            </a:pPr>
            <a:r>
              <a:rPr lang="es-ES" sz="800">
                <a:solidFill>
                  <a:srgbClr val="777879"/>
                </a:solidFill>
                <a:latin typeface="Adobe Clean"/>
                <a:cs typeface="Adobe Clean"/>
              </a:rPr>
              <a:t>345 Park Avenue</a:t>
            </a:r>
          </a:p>
          <a:p>
            <a:pPr marL="12700">
              <a:lnSpc>
                <a:spcPts val="944"/>
              </a:lnSpc>
            </a:pPr>
            <a:r>
              <a:rPr lang="es-ES" sz="800">
                <a:solidFill>
                  <a:srgbClr val="777879"/>
                </a:solidFill>
                <a:latin typeface="Adobe Clean"/>
                <a:cs typeface="Adobe Clean"/>
              </a:rPr>
              <a:t>San José, CA95110-2704</a:t>
            </a:r>
          </a:p>
          <a:p>
            <a:pPr marL="12700">
              <a:lnSpc>
                <a:spcPct val="100000"/>
              </a:lnSpc>
              <a:spcBef>
                <a:spcPts val="45"/>
              </a:spcBef>
            </a:pPr>
            <a:r>
              <a:rPr lang="es-ES" sz="800">
                <a:solidFill>
                  <a:srgbClr val="777879"/>
                </a:solidFill>
                <a:latin typeface="Adobe Clean"/>
                <a:cs typeface="Adobe Clean"/>
              </a:rPr>
              <a:t>EE. UU.</a:t>
            </a:r>
          </a:p>
          <a:p>
            <a:pPr marL="12700">
              <a:lnSpc>
                <a:spcPct val="100000"/>
              </a:lnSpc>
              <a:spcBef>
                <a:spcPts val="265"/>
              </a:spcBef>
            </a:pPr>
            <a:r>
              <a:rPr lang="es-ES"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es-ES" sz="1100" i="1" dirty="0">
                <a:solidFill>
                  <a:srgbClr val="777879"/>
                </a:solidFill>
                <a:latin typeface="AdobeClean-LightIt"/>
                <a:cs typeface="AdobeClean-LightIt"/>
              </a:rPr>
              <a:t>Para saber más sobre las ofertas de asistencia de Adobe y el nivel adecuado para usted, póngase </a:t>
            </a:r>
            <a:br>
              <a:rPr lang="sk-SK" sz="1100" i="1" dirty="0">
                <a:solidFill>
                  <a:srgbClr val="777879"/>
                </a:solidFill>
                <a:latin typeface="AdobeClean-LightIt"/>
                <a:cs typeface="AdobeClean-LightIt"/>
              </a:rPr>
            </a:br>
            <a:r>
              <a:rPr lang="es-ES" sz="1100" i="1" dirty="0">
                <a:solidFill>
                  <a:srgbClr val="777879"/>
                </a:solidFill>
                <a:latin typeface="AdobeClean-LightIt"/>
                <a:cs typeface="AdobeClean-LightIt"/>
              </a:rPr>
              <a:t>en contacto con su administrador de cuentas (NAM) o con su </a:t>
            </a:r>
            <a:r>
              <a:rPr lang="es-ES" sz="1100" i="1" dirty="0" err="1">
                <a:solidFill>
                  <a:srgbClr val="777879"/>
                </a:solidFill>
                <a:latin typeface="AdobeClean-LightIt"/>
                <a:cs typeface="AdobeClean-LightIt"/>
              </a:rPr>
              <a:t>Customer</a:t>
            </a:r>
            <a:r>
              <a:rPr lang="es-ES" sz="1100" i="1" dirty="0">
                <a:solidFill>
                  <a:srgbClr val="777879"/>
                </a:solidFill>
                <a:latin typeface="AdobeClean-LightIt"/>
                <a:cs typeface="AdobeClean-LightIt"/>
              </a:rPr>
              <a:t> </a:t>
            </a:r>
            <a:r>
              <a:rPr lang="es-ES" sz="1100" i="1" dirty="0" err="1">
                <a:solidFill>
                  <a:srgbClr val="777879"/>
                </a:solidFill>
                <a:latin typeface="AdobeClean-LightIt"/>
                <a:cs typeface="AdobeClean-LightIt"/>
              </a:rPr>
              <a:t>Success</a:t>
            </a:r>
            <a:r>
              <a:rPr lang="es-ES" sz="1100" i="1" dirty="0">
                <a:solidFill>
                  <a:srgbClr val="777879"/>
                </a:solidFill>
                <a:latin typeface="AdobeClean-LightIt"/>
                <a:cs typeface="AdobeClean-LightIt"/>
              </a:rPr>
              <a:t> Manager (CSM)</a:t>
            </a:r>
          </a:p>
          <a:p>
            <a:pPr marL="34290">
              <a:lnSpc>
                <a:spcPct val="100000"/>
              </a:lnSpc>
              <a:spcBef>
                <a:spcPts val="795"/>
              </a:spcBef>
            </a:pPr>
            <a:r>
              <a:rPr lang="es-ES" sz="800" dirty="0">
                <a:solidFill>
                  <a:srgbClr val="6D6D6D"/>
                </a:solidFill>
                <a:latin typeface="Adobe Clean"/>
                <a:cs typeface="Adobe Clean"/>
              </a:rPr>
              <a:t>©2021 Adobe. </a:t>
            </a:r>
            <a:r>
              <a:rPr lang="es-ES" sz="800" dirty="0" err="1">
                <a:solidFill>
                  <a:srgbClr val="6D6D6D"/>
                </a:solidFill>
                <a:latin typeface="Adobe Clean"/>
                <a:cs typeface="Adobe Clean"/>
              </a:rPr>
              <a:t>All</a:t>
            </a:r>
            <a:r>
              <a:rPr lang="es-ES" sz="800" dirty="0">
                <a:solidFill>
                  <a:srgbClr val="6D6D6D"/>
                </a:solidFill>
                <a:latin typeface="Adobe Clean"/>
                <a:cs typeface="Adobe Clean"/>
              </a:rPr>
              <a:t> </a:t>
            </a:r>
            <a:r>
              <a:rPr lang="es-ES" sz="800" dirty="0" err="1">
                <a:solidFill>
                  <a:srgbClr val="6D6D6D"/>
                </a:solidFill>
                <a:latin typeface="Adobe Clean"/>
                <a:cs typeface="Adobe Clean"/>
              </a:rPr>
              <a:t>Rights</a:t>
            </a:r>
            <a:r>
              <a:rPr lang="es-ES" sz="800" dirty="0">
                <a:solidFill>
                  <a:srgbClr val="6D6D6D"/>
                </a:solidFill>
                <a:latin typeface="Adobe Clean"/>
                <a:cs typeface="Adobe Clean"/>
              </a:rPr>
              <a:t> </a:t>
            </a:r>
            <a:r>
              <a:rPr lang="es-ES" sz="800" dirty="0" err="1">
                <a:solidFill>
                  <a:srgbClr val="6D6D6D"/>
                </a:solidFill>
                <a:latin typeface="Adobe Clean"/>
                <a:cs typeface="Adobe Clean"/>
              </a:rPr>
              <a:t>Reserved</a:t>
            </a:r>
            <a:r>
              <a:rPr lang="es-ES" sz="800" dirty="0">
                <a:solidFill>
                  <a:srgbClr val="6D6D6D"/>
                </a:solidFill>
                <a:latin typeface="Adobe Clean"/>
                <a:cs typeface="Adobe Clean"/>
              </a:rPr>
              <a:t>. Adobe </a:t>
            </a:r>
            <a:r>
              <a:rPr lang="es-ES" sz="800" dirty="0" err="1">
                <a:solidFill>
                  <a:srgbClr val="6D6D6D"/>
                </a:solidFill>
                <a:latin typeface="Adobe Clean"/>
                <a:cs typeface="Adobe Clean"/>
              </a:rPr>
              <a:t>Confidential</a:t>
            </a:r>
            <a:r>
              <a:rPr lang="es-ES" sz="800" dirty="0">
                <a:solidFill>
                  <a:srgbClr val="6D6D6D"/>
                </a:solidFill>
                <a:latin typeface="Adobe Clean"/>
                <a:cs typeface="Adobe Clean"/>
              </a:rPr>
              <a:t>.</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7233" y="5031270"/>
            <a:ext cx="7365294" cy="755976"/>
          </a:xfrm>
          <a:prstGeom prst="rect">
            <a:avLst/>
          </a:prstGeom>
        </p:spPr>
        <p:txBody>
          <a:bodyPr vert="horz" wrap="square" lIns="0" tIns="116205" rIns="0" bIns="0" rtlCol="0" anchor="t">
            <a:spAutoFit/>
          </a:bodyPr>
          <a:lstStyle/>
          <a:p>
            <a:pPr>
              <a:spcBef>
                <a:spcPts val="915"/>
              </a:spcBef>
            </a:pPr>
            <a:r>
              <a:rPr lang="es-ES" sz="1400" b="1" dirty="0">
                <a:solidFill>
                  <a:srgbClr val="020302"/>
                </a:solidFill>
                <a:latin typeface="Adobe Clean"/>
                <a:cs typeface="Adobe Clean"/>
              </a:rPr>
              <a:t>Alcance regional del Soporte de Adobe, horas locales de trabajo y compatibilidad de idioma</a:t>
            </a:r>
          </a:p>
          <a:p>
            <a:pPr>
              <a:spcBef>
                <a:spcPts val="915"/>
              </a:spcBef>
            </a:pPr>
            <a:r>
              <a:rPr lang="es-ES" sz="1000" dirty="0">
                <a:solidFill>
                  <a:srgbClr val="1F1F1F"/>
                </a:solidFill>
                <a:latin typeface="AdobeClean-Light"/>
              </a:rPr>
              <a:t>El alcance regional del Soporte de Adobe se establece asignando la dirección de facturación del cliente (mediante la orden de venta o el documento de compra de Soporte de Adobe) con una de estas regiones:</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308617207"/>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s-ES" sz="1100">
                          <a:solidFill>
                            <a:schemeClr val="tx1"/>
                          </a:solidFill>
                          <a:latin typeface="Adobe Clean"/>
                        </a:rPr>
                        <a:t>América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a:rPr>
                        <a:t>Europa, Oriente Medio </a:t>
                      </a:r>
                      <a:br>
                        <a:rPr lang="sk-SK" sz="1100" dirty="0">
                          <a:solidFill>
                            <a:schemeClr val="tx1"/>
                          </a:solidFill>
                          <a:latin typeface="Adobe Clean"/>
                        </a:rPr>
                      </a:br>
                      <a:r>
                        <a:rPr lang="es-ES" sz="1100" dirty="0">
                          <a:solidFill>
                            <a:schemeClr val="tx1"/>
                          </a:solidFill>
                          <a:latin typeface="Adobe Clean"/>
                        </a:rPr>
                        <a:t>y África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Asia-Pacífico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Japón </a:t>
                      </a:r>
                      <a:r>
                        <a:rPr lang="es-ES"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s-ES" sz="1100">
                          <a:solidFill>
                            <a:schemeClr val="tx1"/>
                          </a:solidFill>
                          <a:latin typeface="Adobe Clean"/>
                        </a:rPr>
                        <a:t>06:00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09:00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es-ES" sz="1100" b="1" i="0" u="none" strike="noStrike" cap="none" normalizeH="0" baseline="30000" noProof="0" dirty="0">
                          <a:ln>
                            <a:noFill/>
                          </a:ln>
                          <a:uLnTx/>
                          <a:uFillTx/>
                          <a:latin typeface="Adobe Clean"/>
                          <a:ea typeface="+mn-ea"/>
                          <a:cs typeface="+mn-cs"/>
                        </a:rPr>
                        <a:t> </a:t>
                      </a:r>
                      <a:r>
                        <a:rPr lang="es-ES" sz="1100" dirty="0">
                          <a:solidFill>
                            <a:schemeClr val="tx1"/>
                          </a:solidFill>
                          <a:latin typeface="Adobe Clean"/>
                          <a:ea typeface="+mn-ea"/>
                          <a:cs typeface="+mn-cs"/>
                        </a:rPr>
                        <a:t>Compatibilidad de idioma solo disponible en inglés y japonés</a:t>
                      </a:r>
                    </a:p>
                    <a:p>
                      <a:pPr marL="0" marR="0" lvl="0" indent="0" algn="ctr">
                        <a:lnSpc>
                          <a:spcPct val="100000"/>
                        </a:lnSpc>
                        <a:spcBef>
                          <a:spcPts val="0"/>
                        </a:spcBef>
                        <a:spcAft>
                          <a:spcPts val="0"/>
                        </a:spcAft>
                        <a:buClrTx/>
                        <a:buSzTx/>
                        <a:buFontTx/>
                        <a:buNone/>
                      </a:pPr>
                      <a:r>
                        <a:rPr lang="es-ES" sz="1100" i="1" dirty="0">
                          <a:solidFill>
                            <a:schemeClr val="tx1"/>
                          </a:solidFill>
                          <a:latin typeface="Adobe Clean"/>
                        </a:rPr>
                        <a:t>*Adobe Commerce no incluye soporte en japonés.</a:t>
                      </a:r>
                    </a:p>
                    <a:p>
                      <a:pPr algn="l" rtl="0"/>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s-ES" sz="1100" i="0" dirty="0">
                          <a:solidFill>
                            <a:schemeClr val="tx1"/>
                          </a:solidFill>
                          <a:latin typeface="Adobe Clean"/>
                        </a:rPr>
                        <a:t> </a:t>
                      </a:r>
                      <a:r>
                        <a:rPr lang="es-ES" sz="1100" i="0" baseline="30000" dirty="0">
                          <a:solidFill>
                            <a:schemeClr val="tx1"/>
                          </a:solidFill>
                          <a:latin typeface="Adobe Clean"/>
                        </a:rPr>
                        <a:t>1 </a:t>
                      </a:r>
                      <a:r>
                        <a:rPr lang="es-ES" sz="1100" i="0" dirty="0">
                          <a:solidFill>
                            <a:schemeClr val="tx1"/>
                          </a:solidFill>
                          <a:latin typeface="Adobe Clean"/>
                        </a:rPr>
                        <a:t>Los casos de P2, P3, P4 se limitan únicamente al horario laboral en Japón.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02771" y="8528519"/>
            <a:ext cx="911979" cy="385445"/>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Experiencia sin igual</a:t>
            </a:r>
          </a:p>
        </p:txBody>
      </p:sp>
      <p:sp>
        <p:nvSpPr>
          <p:cNvPr id="85" name="object 64">
            <a:extLst>
              <a:ext uri="{FF2B5EF4-FFF2-40B4-BE49-F238E27FC236}">
                <a16:creationId xmlns:a16="http://schemas.microsoft.com/office/drawing/2014/main" id="{3921F04C-B61B-A948-947F-C33BBFF39A32}"/>
              </a:ext>
            </a:extLst>
          </p:cNvPr>
          <p:cNvSpPr txBox="1"/>
          <p:nvPr/>
        </p:nvSpPr>
        <p:spPr>
          <a:xfrm>
            <a:off x="4541995" y="8541244"/>
            <a:ext cx="1030130" cy="382797"/>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Asistencia </a:t>
            </a:r>
            <a:br>
              <a:rPr lang="sk-SK" sz="1200" b="1" dirty="0">
                <a:solidFill>
                  <a:srgbClr val="FFFFFF"/>
                </a:solidFill>
                <a:latin typeface="Adobe Clean"/>
                <a:cs typeface="Adobe Clean"/>
              </a:rPr>
            </a:br>
            <a:r>
              <a:rPr lang="es-ES" sz="1200" b="1" dirty="0">
                <a:solidFill>
                  <a:srgbClr val="FFFFFF"/>
                </a:solidFill>
                <a:latin typeface="Adobe Clean"/>
                <a:cs typeface="Adobe Clean"/>
              </a:rPr>
              <a:t>ágil</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71718" y="8543943"/>
            <a:ext cx="810895" cy="382797"/>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Asesoría estratégica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596060064"/>
              </p:ext>
            </p:extLst>
          </p:nvPr>
        </p:nvGraphicFramePr>
        <p:xfrm>
          <a:off x="194236" y="1059345"/>
          <a:ext cx="7368291" cy="37592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s-ES"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b="0" dirty="0" err="1">
                          <a:solidFill>
                            <a:srgbClr val="000000"/>
                          </a:solidFill>
                          <a:latin typeface="Adobe Clean Light" panose="020B0303020404020204" pitchFamily="34" charset="0"/>
                          <a:ea typeface="+mn-ea"/>
                          <a:cs typeface="+mn-cs"/>
                        </a:rPr>
                        <a:t>Experience</a:t>
                      </a:r>
                      <a:r>
                        <a:rPr lang="es-ES" sz="1000" b="0" dirty="0">
                          <a:solidFill>
                            <a:srgbClr val="000000"/>
                          </a:solidFill>
                          <a:latin typeface="Adobe Clean Light" panose="020B0303020404020204" pitchFamily="34" charset="0"/>
                          <a:ea typeface="+mn-ea"/>
                          <a:cs typeface="+mn-cs"/>
                        </a:rPr>
                        <a:t> League permite a Adobe ayudar a las empresas a alcanzar el valor que esperan de su inversión en Adobe. Es el lugar unificado </a:t>
                      </a:r>
                      <a:br>
                        <a:rPr lang="sk-SK"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en el que los clientes pueden aprender, dialogar y crecer siguiendo </a:t>
                      </a:r>
                      <a:br>
                        <a:rPr lang="sk-SK"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un camino personalizado hacia el éxito que incluye tutoriales </a:t>
                      </a:r>
                      <a:br>
                        <a:rPr lang="sk-SK"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de autoayuda, documentación de productos, formación dirigida </a:t>
                      </a:r>
                      <a:br>
                        <a:rPr lang="sk-SK"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por instructores, y asistencia técnica y comunitaria.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dk1"/>
                          </a:solidFill>
                          <a:latin typeface="Adobe Clean" panose="020B0503020404020204" pitchFamily="34" charset="0"/>
                          <a:ea typeface="+mn-ea"/>
                          <a:cs typeface="+mn-cs"/>
                          <a:hlinkClick r:id="rId8"/>
                        </a:rPr>
                        <a:t>Formación</a:t>
                      </a:r>
                      <a:r>
                        <a:rPr lang="es-ES"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a:solidFill>
                            <a:srgbClr val="000000"/>
                          </a:solidFill>
                          <a:latin typeface="Adobe Clean Light" panose="020B0303020404020204" pitchFamily="34" charset="0"/>
                          <a:ea typeface="+mn-ea"/>
                          <a:cs typeface="+mn-cs"/>
                        </a:rPr>
                        <a:t>Puede acceder a los cursos de Adobe Digital Learning Services desde Experience League. Los cursos de formación incluyen desde lecciones bajo demanda hasta lecciones impartidas por instructores.  Aquí puede aprender habilidades con valor de mercado reconocido para impulsar el éxito en su organización.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tx1"/>
                          </a:solidFill>
                          <a:latin typeface="Adobe Clean" panose="020B0503020404020204" pitchFamily="34" charset="0"/>
                          <a:ea typeface="+mn-ea"/>
                          <a:cs typeface="+mn-cs"/>
                          <a:hlinkClick r:id="rId9"/>
                        </a:rPr>
                        <a:t>Problemas de producción e interrupciones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a:solidFill>
                            <a:srgbClr val="000000"/>
                          </a:solidFill>
                          <a:latin typeface="Adobe Clean Light" panose="020B0303020404020204" pitchFamily="34" charset="0"/>
                          <a:ea typeface="+mn-ea"/>
                          <a:cs typeface="+mn-cs"/>
                        </a:rPr>
                        <a:t>Status.adobe.com transmite la información de estado de todos los productos y servicios de Adobe implementados en entornos de varios inquilinos. Los clientes pueden elegir sus preferencias de suscripción para recibir notificaciones por correo electrónico cada vez que Adobe cree, actualice o resuelva un evento de producto. Esto puede incluir problemas de mantenimiento o servicio programados de diversos niveles de gravedad.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b="0" i="0">
                          <a:solidFill>
                            <a:schemeClr val="dk1"/>
                          </a:solidFill>
                          <a:latin typeface="Adobe Clean" panose="020B0503020404020204" pitchFamily="34" charset="0"/>
                          <a:ea typeface="+mn-ea"/>
                          <a:cs typeface="+mn-cs"/>
                          <a:hlinkClick r:id="rId10" tooltip="https://helpx.adobe.com/es/support/programs/enterprise-support-programs/premier-support-business.html"/>
                        </a:rPr>
                        <a:t>Sitio web de soporte Business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s-ES" sz="1000">
                          <a:solidFill>
                            <a:srgbClr val="000000"/>
                          </a:solidFill>
                          <a:latin typeface="Adobe Clean Light" panose="020B0303020404020204" pitchFamily="34" charset="0"/>
                          <a:ea typeface="+mn-ea"/>
                          <a:cs typeface="+mn-cs"/>
                        </a:rPr>
                        <a:t>Sitio web de soporte Business de Adobe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tx1"/>
                          </a:solidFill>
                          <a:latin typeface="Adobe Clean" panose="020B0503020404020204" pitchFamily="34" charset="0"/>
                          <a:ea typeface="+mn-ea"/>
                          <a:cs typeface="+mn-cs"/>
                          <a:hlinkClick r:id="rId11"/>
                        </a:rPr>
                        <a:t>Términos y condiciones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s-ES" sz="1000" dirty="0">
                          <a:solidFill>
                            <a:srgbClr val="000000"/>
                          </a:solidFill>
                          <a:latin typeface="Adobe Clean Light" panose="020B0303020404020204" pitchFamily="34" charset="0"/>
                          <a:ea typeface="+mn-ea"/>
                          <a:cs typeface="+mn-cs"/>
                        </a:rPr>
                        <a:t>Términos y condiciones de las ofertas de los servicios de soporte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FC3CAF-E6F1-40E3-87D4-6B781C97D6B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5AE3B0B-E909-400C-B0B3-909FB50E07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1466</Words>
  <Application>Microsoft Office PowerPoint</Application>
  <PresentationFormat>Custom</PresentationFormat>
  <Paragraphs>129</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OFERTA DE ASISTENCIA DE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Marek Poliacik</cp:lastModifiedBy>
  <cp:revision>6</cp:revision>
  <dcterms:created xsi:type="dcterms:W3CDTF">2020-11-03T06:32:09Z</dcterms:created>
  <dcterms:modified xsi:type="dcterms:W3CDTF">2021-10-01T08:39:04Z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