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9"/>
  </p:notesMasterIdLst>
  <p:sldIdLst>
    <p:sldId id="256" r:id="rId5"/>
    <p:sldId id="262" r:id="rId6"/>
    <p:sldId id="267" r:id="rId7"/>
    <p:sldId id="261" r:id="rId8"/>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ilah Johnson" initials="AJ" lastIdx="10" clrIdx="0">
    <p:extLst>
      <p:ext uri="{19B8F6BF-5375-455C-9EA6-DF929625EA0E}">
        <p15:presenceInfo xmlns:p15="http://schemas.microsoft.com/office/powerpoint/2012/main" userId="S::akjohnso@adobe.com::2fa3aa60-0c9c-4d06-bae2-795983241227" providerId="AD"/>
      </p:ext>
    </p:extLst>
  </p:cmAuthor>
  <p:cmAuthor id="2" name="Ankita Sood" initials="AS" lastIdx="2" clrIdx="1">
    <p:extLst>
      <p:ext uri="{19B8F6BF-5375-455C-9EA6-DF929625EA0E}">
        <p15:presenceInfo xmlns:p15="http://schemas.microsoft.com/office/powerpoint/2012/main" userId="S::asood@adobe.com::c93a62e3-2a47-429d-82c6-c2a8fd110ae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6579C9-8574-E621-57BF-C5D6F4C605CC}" v="6" dt="2021-09-22T22:58:26.163"/>
    <p1510:client id="{86768B6F-E5DF-274A-B928-9320E1DF9962}" v="132" dt="2021-08-07T02:18:13.925"/>
    <p1510:client id="{8C285145-5FF7-2B49-D44C-ABA3390CC068}" v="48" dt="2021-09-22T19:02:31.73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p:scale>
          <a:sx n="125" d="100"/>
          <a:sy n="125" d="100"/>
        </p:scale>
        <p:origin x="1980" y="-29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ilah Johnson" userId="S::akjohnso@adobe.com::2fa3aa60-0c9c-4d06-bae2-795983241227" providerId="AD" clId="Web-{306579C9-8574-E621-57BF-C5D6F4C605CC}"/>
    <pc:docChg chg="modSld">
      <pc:chgData name="Akilah Johnson" userId="S::akjohnso@adobe.com::2fa3aa60-0c9c-4d06-bae2-795983241227" providerId="AD" clId="Web-{306579C9-8574-E621-57BF-C5D6F4C605CC}" dt="2021-09-22T22:58:18.491" v="3"/>
      <pc:docMkLst>
        <pc:docMk/>
      </pc:docMkLst>
      <pc:sldChg chg="modSp">
        <pc:chgData name="Akilah Johnson" userId="S::akjohnso@adobe.com::2fa3aa60-0c9c-4d06-bae2-795983241227" providerId="AD" clId="Web-{306579C9-8574-E621-57BF-C5D6F4C605CC}" dt="2021-09-22T22:58:18.491" v="3"/>
        <pc:sldMkLst>
          <pc:docMk/>
          <pc:sldMk cId="1050037809" sldId="261"/>
        </pc:sldMkLst>
        <pc:graphicFrameChg chg="mod modGraphic">
          <ac:chgData name="Akilah Johnson" userId="S::akjohnso@adobe.com::2fa3aa60-0c9c-4d06-bae2-795983241227" providerId="AD" clId="Web-{306579C9-8574-E621-57BF-C5D6F4C605CC}" dt="2021-09-22T22:58:18.491" v="3"/>
          <ac:graphicFrameMkLst>
            <pc:docMk/>
            <pc:sldMk cId="1050037809" sldId="261"/>
            <ac:graphicFrameMk id="25" creationId="{3A91F5B0-3974-A14D-A146-FB590F2AAD18}"/>
          </ac:graphicFrameMkLst>
        </pc:graphicFrameChg>
      </pc:sldChg>
    </pc:docChg>
  </pc:docChgLst>
  <pc:docChgLst>
    <pc:chgData name="Akilah Johnson" userId="S::akjohnso@adobe.com::2fa3aa60-0c9c-4d06-bae2-795983241227" providerId="AD" clId="Web-{8C285145-5FF7-2B49-D44C-ABA3390CC068}"/>
    <pc:docChg chg="modSld">
      <pc:chgData name="Akilah Johnson" userId="S::akjohnso@adobe.com::2fa3aa60-0c9c-4d06-bae2-795983241227" providerId="AD" clId="Web-{8C285145-5FF7-2B49-D44C-ABA3390CC068}" dt="2021-09-22T19:02:31.738" v="36" actId="1076"/>
      <pc:docMkLst>
        <pc:docMk/>
      </pc:docMkLst>
      <pc:sldChg chg="modSp">
        <pc:chgData name="Akilah Johnson" userId="S::akjohnso@adobe.com::2fa3aa60-0c9c-4d06-bae2-795983241227" providerId="AD" clId="Web-{8C285145-5FF7-2B49-D44C-ABA3390CC068}" dt="2021-09-22T19:02:31.738" v="36" actId="1076"/>
        <pc:sldMkLst>
          <pc:docMk/>
          <pc:sldMk cId="1050037809" sldId="261"/>
        </pc:sldMkLst>
        <pc:spChg chg="mod">
          <ac:chgData name="Akilah Johnson" userId="S::akjohnso@adobe.com::2fa3aa60-0c9c-4d06-bae2-795983241227" providerId="AD" clId="Web-{8C285145-5FF7-2B49-D44C-ABA3390CC068}" dt="2021-09-22T19:02:31.738" v="36" actId="1076"/>
          <ac:spMkLst>
            <pc:docMk/>
            <pc:sldMk cId="1050037809" sldId="261"/>
            <ac:spMk id="64" creationId="{41467BDC-3D83-D844-B922-CD07E94E5AAB}"/>
          </ac:spMkLst>
        </pc:spChg>
        <pc:graphicFrameChg chg="mod modGraphic">
          <ac:chgData name="Akilah Johnson" userId="S::akjohnso@adobe.com::2fa3aa60-0c9c-4d06-bae2-795983241227" providerId="AD" clId="Web-{8C285145-5FF7-2B49-D44C-ABA3390CC068}" dt="2021-09-22T18:59:49.504" v="34"/>
          <ac:graphicFrameMkLst>
            <pc:docMk/>
            <pc:sldMk cId="1050037809" sldId="261"/>
            <ac:graphicFrameMk id="25" creationId="{3A91F5B0-3974-A14D-A146-FB590F2AAD18}"/>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C12E57D6-2086-AA47-A7A4-C0CDE7C14E44}" type="datetimeFigureOut">
              <a:rPr lang="en-US" smtClean="0"/>
              <a:t>10/1/2021</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3FE59989-9CFD-3E47-ADC5-9472F49CBD92}" type="slidenum">
              <a:rPr lang="en-US" smtClean="0"/>
              <a:t>‹#›</a:t>
            </a:fld>
            <a:endParaRPr lang="en-US"/>
          </a:p>
        </p:txBody>
      </p:sp>
    </p:spTree>
    <p:extLst>
      <p:ext uri="{BB962C8B-B14F-4D97-AF65-F5344CB8AC3E}">
        <p14:creationId xmlns:p14="http://schemas.microsoft.com/office/powerpoint/2010/main" val="1090679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E59989-9CFD-3E47-ADC5-9472F49CBD92}" type="slidenum">
              <a:rPr lang="en-US" smtClean="0"/>
              <a:t>1</a:t>
            </a:fld>
            <a:endParaRPr lang="en-US"/>
          </a:p>
        </p:txBody>
      </p:sp>
    </p:spTree>
    <p:extLst>
      <p:ext uri="{BB962C8B-B14F-4D97-AF65-F5344CB8AC3E}">
        <p14:creationId xmlns:p14="http://schemas.microsoft.com/office/powerpoint/2010/main" val="136537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A1E84E-BC3F-7D4F-A7DC-121CE042C070}" type="slidenum">
              <a:rPr lang="en-US" smtClean="0"/>
              <a:t>4</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10/1/2021</a:t>
            </a:fld>
            <a:endParaRPr lang="en-US"/>
          </a:p>
        </p:txBody>
      </p:sp>
      <p:sp>
        <p:nvSpPr>
          <p:cNvPr id="6" name="Holder 6"/>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dirty="0"/>
              <a:t>©</a:t>
            </a:r>
            <a:fld id="{81D60167-4931-47E6-BA6A-407CBD079E47}" type="slidenum">
              <a:rPr spc="-5" dirty="0"/>
              <a:t>‹#›</a:t>
            </a:fld>
            <a:r>
              <a:rPr spc="-5" dirty="0"/>
              <a:t> Adobe. All</a:t>
            </a:r>
            <a:r>
              <a:rPr spc="-15" dirty="0"/>
              <a:t> Rights</a:t>
            </a:r>
            <a:r>
              <a:rPr spc="-10" dirty="0"/>
              <a:t> </a:t>
            </a:r>
            <a:r>
              <a:rPr spc="-15" dirty="0"/>
              <a:t>Reserved.</a:t>
            </a:r>
            <a:r>
              <a:rPr spc="-10" dirty="0"/>
              <a:t> </a:t>
            </a:r>
            <a:r>
              <a:rPr spc="-5" dirty="0"/>
              <a:t>Adobe</a:t>
            </a:r>
            <a:r>
              <a:rPr spc="60" dirty="0"/>
              <a:t> </a:t>
            </a:r>
            <a:r>
              <a:rPr spc="-15" dirty="0"/>
              <a:t>Confidential.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7772400" cy="2049015"/>
          </a:xfrm>
          <a:prstGeom prst="rect">
            <a:avLst/>
          </a:prstGeom>
        </p:spPr>
      </p:pic>
      <p:sp>
        <p:nvSpPr>
          <p:cNvPr id="2" name="Holder 2"/>
          <p:cNvSpPr>
            <a:spLocks noGrp="1"/>
          </p:cNvSpPr>
          <p:nvPr>
            <p:ph type="title"/>
          </p:nvPr>
        </p:nvSpPr>
        <p:spPr/>
        <p:txBody>
          <a:bodyPr lIns="0" tIns="0" rIns="0" bIns="0"/>
          <a:lstStyle>
            <a:lvl1pPr>
              <a:defRPr sz="2400" b="1" i="0">
                <a:solidFill>
                  <a:schemeClr val="bg1"/>
                </a:solidFill>
                <a:latin typeface="Adobe Clean"/>
                <a:cs typeface="Adobe Clean"/>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10/1/2021</a:t>
            </a:fld>
            <a:endParaRPr lang="en-US"/>
          </a:p>
        </p:txBody>
      </p:sp>
      <p:sp>
        <p:nvSpPr>
          <p:cNvPr id="6" name="Holder 6"/>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dirty="0"/>
              <a:t>©</a:t>
            </a:r>
            <a:fld id="{81D60167-4931-47E6-BA6A-407CBD079E47}" type="slidenum">
              <a:rPr spc="-5" dirty="0"/>
              <a:t>‹#›</a:t>
            </a:fld>
            <a:r>
              <a:rPr spc="-5" dirty="0"/>
              <a:t> Adobe. All</a:t>
            </a:r>
            <a:r>
              <a:rPr spc="-15" dirty="0"/>
              <a:t> Rights</a:t>
            </a:r>
            <a:r>
              <a:rPr spc="-10" dirty="0"/>
              <a:t> </a:t>
            </a:r>
            <a:r>
              <a:rPr spc="-15" dirty="0"/>
              <a:t>Reserved.</a:t>
            </a:r>
            <a:r>
              <a:rPr spc="-10" dirty="0"/>
              <a:t> </a:t>
            </a:r>
            <a:r>
              <a:rPr spc="-5" dirty="0"/>
              <a:t>Adobe</a:t>
            </a:r>
            <a:r>
              <a:rPr spc="60" dirty="0"/>
              <a:t> </a:t>
            </a:r>
            <a:r>
              <a:rPr spc="-15" dirty="0"/>
              <a:t>Confidential.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dobe Clean"/>
                <a:cs typeface="Adobe Clean"/>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10/1/2021</a:t>
            </a:fld>
            <a:endParaRPr lang="en-US"/>
          </a:p>
        </p:txBody>
      </p:sp>
      <p:sp>
        <p:nvSpPr>
          <p:cNvPr id="7" name="Holder 7"/>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dirty="0"/>
              <a:t>©</a:t>
            </a:r>
            <a:fld id="{81D60167-4931-47E6-BA6A-407CBD079E47}" type="slidenum">
              <a:rPr spc="-5" dirty="0"/>
              <a:t>‹#›</a:t>
            </a:fld>
            <a:r>
              <a:rPr spc="-5" dirty="0"/>
              <a:t> Adobe. All</a:t>
            </a:r>
            <a:r>
              <a:rPr spc="-15" dirty="0"/>
              <a:t> Rights</a:t>
            </a:r>
            <a:r>
              <a:rPr spc="-10" dirty="0"/>
              <a:t> </a:t>
            </a:r>
            <a:r>
              <a:rPr spc="-15" dirty="0"/>
              <a:t>Reserved.</a:t>
            </a:r>
            <a:r>
              <a:rPr spc="-10" dirty="0"/>
              <a:t> </a:t>
            </a:r>
            <a:r>
              <a:rPr spc="-5" dirty="0"/>
              <a:t>Adobe</a:t>
            </a:r>
            <a:r>
              <a:rPr spc="60" dirty="0"/>
              <a:t> </a:t>
            </a:r>
            <a:r>
              <a:rPr spc="-15" dirty="0"/>
              <a:t>Confidential.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dobe Clean"/>
                <a:cs typeface="Adobe Cle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10/1/2021</a:t>
            </a:fld>
            <a:endParaRPr lang="en-US"/>
          </a:p>
        </p:txBody>
      </p:sp>
      <p:sp>
        <p:nvSpPr>
          <p:cNvPr id="5" name="Holder 5"/>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dirty="0"/>
              <a:t>©</a:t>
            </a:r>
            <a:fld id="{81D60167-4931-47E6-BA6A-407CBD079E47}" type="slidenum">
              <a:rPr spc="-5" dirty="0"/>
              <a:t>‹#›</a:t>
            </a:fld>
            <a:r>
              <a:rPr spc="-5" dirty="0"/>
              <a:t> Adobe. All</a:t>
            </a:r>
            <a:r>
              <a:rPr spc="-15" dirty="0"/>
              <a:t> Rights</a:t>
            </a:r>
            <a:r>
              <a:rPr spc="-10" dirty="0"/>
              <a:t> </a:t>
            </a:r>
            <a:r>
              <a:rPr spc="-15" dirty="0"/>
              <a:t>Reserved.</a:t>
            </a:r>
            <a:r>
              <a:rPr spc="-10" dirty="0"/>
              <a:t> </a:t>
            </a:r>
            <a:r>
              <a:rPr spc="-5" dirty="0"/>
              <a:t>Adobe</a:t>
            </a:r>
            <a:r>
              <a:rPr spc="60" dirty="0"/>
              <a:t> </a:t>
            </a:r>
            <a:r>
              <a:rPr spc="-15" dirty="0"/>
              <a:t>Confidential.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10/1/2021</a:t>
            </a:fld>
            <a:endParaRPr lang="en-US"/>
          </a:p>
        </p:txBody>
      </p:sp>
      <p:sp>
        <p:nvSpPr>
          <p:cNvPr id="4" name="Holder 4"/>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dirty="0"/>
              <a:t>©</a:t>
            </a:r>
            <a:fld id="{81D60167-4931-47E6-BA6A-407CBD079E47}" type="slidenum">
              <a:rPr spc="-5" dirty="0"/>
              <a:t>‹#›</a:t>
            </a:fld>
            <a:r>
              <a:rPr spc="-5" dirty="0"/>
              <a:t> Adobe. All</a:t>
            </a:r>
            <a:r>
              <a:rPr spc="-15" dirty="0"/>
              <a:t> Rights</a:t>
            </a:r>
            <a:r>
              <a:rPr spc="-10" dirty="0"/>
              <a:t> </a:t>
            </a:r>
            <a:r>
              <a:rPr spc="-15" dirty="0"/>
              <a:t>Reserved.</a:t>
            </a:r>
            <a:r>
              <a:rPr spc="-10" dirty="0"/>
              <a:t> </a:t>
            </a:r>
            <a:r>
              <a:rPr spc="-5" dirty="0"/>
              <a:t>Adobe</a:t>
            </a:r>
            <a:r>
              <a:rPr spc="60" dirty="0"/>
              <a:t> </a:t>
            </a:r>
            <a:r>
              <a:rPr spc="-15" dirty="0"/>
              <a:t>Confidential.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88944" y="456692"/>
            <a:ext cx="6794510" cy="391159"/>
          </a:xfrm>
          <a:prstGeom prst="rect">
            <a:avLst/>
          </a:prstGeom>
        </p:spPr>
        <p:txBody>
          <a:bodyPr wrap="square" lIns="0" tIns="0" rIns="0" bIns="0">
            <a:spAutoFit/>
          </a:bodyPr>
          <a:lstStyle>
            <a:lvl1pPr>
              <a:defRPr sz="2400" b="1" i="0">
                <a:solidFill>
                  <a:schemeClr val="bg1"/>
                </a:solidFill>
                <a:latin typeface="Adobe Clean"/>
                <a:cs typeface="Adobe Clean"/>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10/1/2021</a:t>
            </a:fld>
            <a:endParaRPr lang="en-US"/>
          </a:p>
        </p:txBody>
      </p:sp>
      <p:sp>
        <p:nvSpPr>
          <p:cNvPr id="6" name="Holder 6"/>
          <p:cNvSpPr>
            <a:spLocks noGrp="1"/>
          </p:cNvSpPr>
          <p:nvPr>
            <p:ph type="sldNum" sz="quarter" idx="7"/>
          </p:nvPr>
        </p:nvSpPr>
        <p:spPr>
          <a:xfrm>
            <a:off x="97787" y="9861194"/>
            <a:ext cx="2224405" cy="149859"/>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80"/>
              </a:spcBef>
            </a:pPr>
            <a:r>
              <a:rPr spc="-5" dirty="0"/>
              <a:t>©</a:t>
            </a:r>
            <a:fld id="{81D60167-4931-47E6-BA6A-407CBD079E47}" type="slidenum">
              <a:rPr spc="-5" dirty="0"/>
              <a:t>‹#›</a:t>
            </a:fld>
            <a:r>
              <a:rPr spc="-5" dirty="0"/>
              <a:t> Adobe. All</a:t>
            </a:r>
            <a:r>
              <a:rPr spc="-15" dirty="0"/>
              <a:t> Rights</a:t>
            </a:r>
            <a:r>
              <a:rPr spc="-10" dirty="0"/>
              <a:t> </a:t>
            </a:r>
            <a:r>
              <a:rPr spc="-15" dirty="0"/>
              <a:t>Reserved.</a:t>
            </a:r>
            <a:r>
              <a:rPr spc="-10" dirty="0"/>
              <a:t> </a:t>
            </a:r>
            <a:r>
              <a:rPr spc="-5" dirty="0"/>
              <a:t>Adobe</a:t>
            </a:r>
            <a:r>
              <a:rPr spc="60" dirty="0"/>
              <a:t> </a:t>
            </a:r>
            <a:r>
              <a:rPr spc="-15" dirty="0"/>
              <a:t>Confidential.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9.png"/><Relationship Id="rId26" Type="http://schemas.openxmlformats.org/officeDocument/2006/relationships/image" Target="../media/image27.emf"/><Relationship Id="rId3" Type="http://schemas.openxmlformats.org/officeDocument/2006/relationships/image" Target="../media/image4.png"/><Relationship Id="rId21" Type="http://schemas.openxmlformats.org/officeDocument/2006/relationships/image" Target="../media/image22.sv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svg"/><Relationship Id="rId25" Type="http://schemas.openxmlformats.org/officeDocument/2006/relationships/image" Target="../media/image26.emf"/><Relationship Id="rId2" Type="http://schemas.openxmlformats.org/officeDocument/2006/relationships/image" Target="../media/image3.jpg"/><Relationship Id="rId16" Type="http://schemas.openxmlformats.org/officeDocument/2006/relationships/image" Target="../media/image17.png"/><Relationship Id="rId20" Type="http://schemas.openxmlformats.org/officeDocument/2006/relationships/image" Target="../media/image21.png"/><Relationship Id="rId29" Type="http://schemas.openxmlformats.org/officeDocument/2006/relationships/image" Target="../media/image30.svg"/><Relationship Id="rId1" Type="http://schemas.openxmlformats.org/officeDocument/2006/relationships/slideLayout" Target="../slideLayouts/slideLayout5.xml"/><Relationship Id="rId6" Type="http://schemas.openxmlformats.org/officeDocument/2006/relationships/image" Target="../media/image7.png"/><Relationship Id="rId11" Type="http://schemas.openxmlformats.org/officeDocument/2006/relationships/image" Target="../media/image12.svg"/><Relationship Id="rId24" Type="http://schemas.openxmlformats.org/officeDocument/2006/relationships/image" Target="../media/image25.emf"/><Relationship Id="rId5" Type="http://schemas.openxmlformats.org/officeDocument/2006/relationships/image" Target="../media/image6.png"/><Relationship Id="rId15" Type="http://schemas.openxmlformats.org/officeDocument/2006/relationships/image" Target="../media/image16.svg"/><Relationship Id="rId23" Type="http://schemas.openxmlformats.org/officeDocument/2006/relationships/image" Target="../media/image24.svg"/><Relationship Id="rId28" Type="http://schemas.openxmlformats.org/officeDocument/2006/relationships/image" Target="../media/image29.png"/><Relationship Id="rId10" Type="http://schemas.openxmlformats.org/officeDocument/2006/relationships/image" Target="../media/image11.png"/><Relationship Id="rId19" Type="http://schemas.openxmlformats.org/officeDocument/2006/relationships/image" Target="../media/image20.sv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emf"/></Relationships>
</file>

<file path=ppt/slides/_rels/slide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jpg"/><Relationship Id="rId1" Type="http://schemas.openxmlformats.org/officeDocument/2006/relationships/slideLayout" Target="../slideLayouts/slideLayout5.xml"/><Relationship Id="rId5" Type="http://schemas.openxmlformats.org/officeDocument/2006/relationships/image" Target="../media/image34.png"/><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8" Type="http://schemas.openxmlformats.org/officeDocument/2006/relationships/hyperlink" Target="https://training.adobe.com/training/" TargetMode="External"/><Relationship Id="rId13" Type="http://schemas.openxmlformats.org/officeDocument/2006/relationships/image" Target="../media/image40.png"/><Relationship Id="rId3" Type="http://schemas.openxmlformats.org/officeDocument/2006/relationships/hyperlink" Target="http://www.adobe.com/" TargetMode="External"/><Relationship Id="rId7" Type="http://schemas.openxmlformats.org/officeDocument/2006/relationships/hyperlink" Target="https://experienceleague.adobe.com/?support-solution=General&amp;lang=es#support" TargetMode="External"/><Relationship Id="rId12" Type="http://schemas.openxmlformats.org/officeDocument/2006/relationships/image" Target="../media/image39.svg"/><Relationship Id="rId2" Type="http://schemas.openxmlformats.org/officeDocument/2006/relationships/notesSlide" Target="../notesSlides/notesSlide2.xml"/><Relationship Id="rId16" Type="http://schemas.openxmlformats.org/officeDocument/2006/relationships/image" Target="../media/image43.svg"/><Relationship Id="rId1" Type="http://schemas.openxmlformats.org/officeDocument/2006/relationships/slideLayout" Target="../slideLayouts/slideLayout5.xml"/><Relationship Id="rId6" Type="http://schemas.openxmlformats.org/officeDocument/2006/relationships/image" Target="../media/image37.jpg"/><Relationship Id="rId11" Type="http://schemas.openxmlformats.org/officeDocument/2006/relationships/image" Target="../media/image38.png"/><Relationship Id="rId5" Type="http://schemas.openxmlformats.org/officeDocument/2006/relationships/image" Target="../media/image36.png"/><Relationship Id="rId15" Type="http://schemas.openxmlformats.org/officeDocument/2006/relationships/image" Target="../media/image42.png"/><Relationship Id="rId10" Type="http://schemas.openxmlformats.org/officeDocument/2006/relationships/hyperlink" Target="https://helpx.adobe.com/es/support/programs/support-policies-terms-conditions.html" TargetMode="External"/><Relationship Id="rId4" Type="http://schemas.openxmlformats.org/officeDocument/2006/relationships/image" Target="../media/image35.jpg"/><Relationship Id="rId9" Type="http://schemas.openxmlformats.org/officeDocument/2006/relationships/hyperlink" Target="https://status.adobe.com/" TargetMode="External"/><Relationship Id="rId14" Type="http://schemas.openxmlformats.org/officeDocument/2006/relationships/image" Target="../media/image4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2828" y="65103"/>
            <a:ext cx="4450172" cy="366767"/>
          </a:xfrm>
          <a:prstGeom prst="rect">
            <a:avLst/>
          </a:prstGeom>
        </p:spPr>
        <p:txBody>
          <a:bodyPr vert="horz" wrap="square" lIns="0" tIns="12700" rIns="0" bIns="0" rtlCol="0">
            <a:spAutoFit/>
          </a:bodyPr>
          <a:lstStyle/>
          <a:p>
            <a:pPr marL="12700">
              <a:lnSpc>
                <a:spcPct val="100000"/>
              </a:lnSpc>
              <a:spcBef>
                <a:spcPts val="100"/>
              </a:spcBef>
            </a:pPr>
            <a:r>
              <a:rPr lang="es-ES" sz="2300" dirty="0">
                <a:latin typeface="Adobe Clean" panose="020B0503020404020204" pitchFamily="34" charset="0"/>
              </a:rPr>
              <a:t>OFERTA DE ASISTENCIA DE ADOBE</a:t>
            </a:r>
          </a:p>
        </p:txBody>
      </p:sp>
      <p:sp>
        <p:nvSpPr>
          <p:cNvPr id="3" name="object 3"/>
          <p:cNvSpPr txBox="1"/>
          <p:nvPr/>
        </p:nvSpPr>
        <p:spPr>
          <a:xfrm>
            <a:off x="159523" y="560755"/>
            <a:ext cx="6927078" cy="1466427"/>
          </a:xfrm>
          <a:prstGeom prst="rect">
            <a:avLst/>
          </a:prstGeom>
        </p:spPr>
        <p:txBody>
          <a:bodyPr vert="horz" wrap="square" lIns="0" tIns="24765" rIns="0" bIns="0" rtlCol="0" anchor="t">
            <a:spAutoFit/>
          </a:bodyPr>
          <a:lstStyle/>
          <a:p>
            <a:pPr marL="12700">
              <a:lnSpc>
                <a:spcPct val="100000"/>
              </a:lnSpc>
              <a:spcBef>
                <a:spcPts val="195"/>
              </a:spcBef>
            </a:pPr>
            <a:r>
              <a:rPr lang="es-ES" sz="1100" dirty="0">
                <a:solidFill>
                  <a:srgbClr val="FFFFFF"/>
                </a:solidFill>
                <a:latin typeface="AdobeClean-Light"/>
                <a:cs typeface="AdobeClean-Light"/>
              </a:rPr>
              <a:t>Online | Business | Enterprise | </a:t>
            </a:r>
            <a:r>
              <a:rPr lang="es-ES" sz="1100" b="1" dirty="0">
                <a:solidFill>
                  <a:srgbClr val="FFFFFF"/>
                </a:solidFill>
                <a:latin typeface="Arial"/>
                <a:cs typeface="Arial"/>
              </a:rPr>
              <a:t>Elite</a:t>
            </a:r>
          </a:p>
          <a:p>
            <a:pPr marL="12700" marR="1076325">
              <a:spcBef>
                <a:spcPts val="235"/>
              </a:spcBef>
            </a:pPr>
            <a:r>
              <a:rPr lang="es-ES" sz="900" spc="-40" dirty="0">
                <a:solidFill>
                  <a:schemeClr val="bg1"/>
                </a:solidFill>
                <a:latin typeface="Adobe Clean SemiLight" panose="020B0403020404020204" pitchFamily="34" charset="0"/>
              </a:rPr>
              <a:t>Adobe ofrece una amplia variedad de recursos técnicos para ayudar a su negocio, incluidos como parte de su suscripción de licencia </a:t>
            </a:r>
            <a:br>
              <a:rPr lang="sk-SK" sz="900" spc="-40" dirty="0">
                <a:solidFill>
                  <a:schemeClr val="bg1"/>
                </a:solidFill>
                <a:latin typeface="Adobe Clean SemiLight" panose="020B0403020404020204" pitchFamily="34" charset="0"/>
              </a:rPr>
            </a:br>
            <a:r>
              <a:rPr lang="es-ES" sz="900" spc="-40" dirty="0">
                <a:solidFill>
                  <a:schemeClr val="bg1"/>
                </a:solidFill>
                <a:latin typeface="Adobe Clean SemiLight" panose="020B0403020404020204" pitchFamily="34" charset="0"/>
              </a:rPr>
              <a:t>de </a:t>
            </a:r>
            <a:r>
              <a:rPr lang="es-ES" sz="900" spc="-40" dirty="0" err="1">
                <a:solidFill>
                  <a:schemeClr val="bg1"/>
                </a:solidFill>
                <a:latin typeface="Adobe Clean SemiLight" panose="020B0403020404020204" pitchFamily="34" charset="0"/>
              </a:rPr>
              <a:t>Experience</a:t>
            </a:r>
            <a:r>
              <a:rPr lang="es-ES" sz="900" spc="-40" dirty="0">
                <a:solidFill>
                  <a:schemeClr val="bg1"/>
                </a:solidFill>
                <a:latin typeface="Adobe Clean SemiLight" panose="020B0403020404020204" pitchFamily="34" charset="0"/>
              </a:rPr>
              <a:t> Cloud y todavía más mejorados en el paquete de soporte ELITE. El paquete ELITE incluye acceso a rutas de aprendizaje personalizadas y foros de la comunidad monitorizados a través de Adobe </a:t>
            </a:r>
            <a:r>
              <a:rPr lang="es-ES" sz="900" spc="-40" dirty="0" err="1">
                <a:solidFill>
                  <a:schemeClr val="bg1"/>
                </a:solidFill>
                <a:latin typeface="Adobe Clean SemiLight" panose="020B0403020404020204" pitchFamily="34" charset="0"/>
              </a:rPr>
              <a:t>Experience</a:t>
            </a:r>
            <a:r>
              <a:rPr lang="es-ES" sz="900" spc="-40" dirty="0">
                <a:solidFill>
                  <a:schemeClr val="bg1"/>
                </a:solidFill>
                <a:latin typeface="Adobe Clean SemiLight" panose="020B0403020404020204" pitchFamily="34" charset="0"/>
              </a:rPr>
              <a:t> League. También puede disfrutar de documentación técnica completa y detallada sobre productos y notas de la versión actual. Los clientes del paquete ELITE también podrán contar con un ingeniero de asistencia técnica especializado además de un gestor técnico de cuentas que trabajarán codo con codo con usted para proporcionar la asistencia idónea y proactiva y, a su vez, serán sus puntos de contacto para cualquier problema técnico dentro del equipo de Soporte de Adobe. Su equipo de Soporte, que cuenta con una amplia experiencia en su soluciones de </a:t>
            </a:r>
            <a:r>
              <a:rPr lang="es-ES" sz="900" spc="-40" dirty="0" err="1">
                <a:solidFill>
                  <a:schemeClr val="bg1"/>
                </a:solidFill>
                <a:latin typeface="Adobe Clean SemiLight" panose="020B0403020404020204" pitchFamily="34" charset="0"/>
              </a:rPr>
              <a:t>Experience</a:t>
            </a:r>
            <a:r>
              <a:rPr lang="es-ES" sz="900" spc="-40" dirty="0">
                <a:solidFill>
                  <a:schemeClr val="bg1"/>
                </a:solidFill>
                <a:latin typeface="Adobe Clean SemiLight" panose="020B0403020404020204" pitchFamily="34" charset="0"/>
              </a:rPr>
              <a:t> Cloud, trabajará para asegurarse de que pueden estar con usted de principio a fin para solucionar cualquier problema, sin importar su complejidad, de forma que pueda sacar el máximo provecho a su inversión en las soluciones de Adobe </a:t>
            </a:r>
            <a:r>
              <a:rPr lang="es-ES" sz="900" spc="-40" dirty="0" err="1">
                <a:solidFill>
                  <a:schemeClr val="bg1"/>
                </a:solidFill>
                <a:latin typeface="Adobe Clean SemiLight" panose="020B0403020404020204" pitchFamily="34" charset="0"/>
              </a:rPr>
              <a:t>Experience</a:t>
            </a:r>
            <a:r>
              <a:rPr lang="es-ES" sz="900" spc="-40" dirty="0">
                <a:solidFill>
                  <a:schemeClr val="bg1"/>
                </a:solidFill>
                <a:latin typeface="Adobe Clean SemiLight" panose="020B0403020404020204" pitchFamily="34" charset="0"/>
              </a:rPr>
              <a:t> Cloud y para ayudarle a evitar problemas antes de que se conviertan en realidad.</a:t>
            </a:r>
          </a:p>
        </p:txBody>
      </p:sp>
      <p:sp>
        <p:nvSpPr>
          <p:cNvPr id="4" name="object 4"/>
          <p:cNvSpPr txBox="1"/>
          <p:nvPr/>
        </p:nvSpPr>
        <p:spPr>
          <a:xfrm>
            <a:off x="168564" y="7024371"/>
            <a:ext cx="4174836" cy="228268"/>
          </a:xfrm>
          <a:prstGeom prst="rect">
            <a:avLst/>
          </a:prstGeom>
        </p:spPr>
        <p:txBody>
          <a:bodyPr vert="horz" wrap="square" lIns="0" tIns="12700" rIns="0" bIns="0" rtlCol="0">
            <a:spAutoFit/>
          </a:bodyPr>
          <a:lstStyle/>
          <a:p>
            <a:pPr marL="12700">
              <a:lnSpc>
                <a:spcPct val="100000"/>
              </a:lnSpc>
              <a:spcBef>
                <a:spcPts val="100"/>
              </a:spcBef>
            </a:pPr>
            <a:r>
              <a:rPr lang="es-ES" sz="1400" b="1" u="heavy" dirty="0">
                <a:solidFill>
                  <a:srgbClr val="020302"/>
                </a:solidFill>
                <a:uFill>
                  <a:solidFill>
                    <a:srgbClr val="020302"/>
                  </a:solidFill>
                </a:uFill>
                <a:latin typeface="Adobe Clean"/>
                <a:cs typeface="Adobe Clean"/>
              </a:rPr>
              <a:t>Destinatarios de nivel de servicio: Respuesta inicial</a:t>
            </a:r>
          </a:p>
        </p:txBody>
      </p:sp>
      <p:graphicFrame>
        <p:nvGraphicFramePr>
          <p:cNvPr id="7" name="object 7"/>
          <p:cNvGraphicFramePr>
            <a:graphicFrameLocks noGrp="1"/>
          </p:cNvGraphicFramePr>
          <p:nvPr>
            <p:extLst>
              <p:ext uri="{D42A27DB-BD31-4B8C-83A1-F6EECF244321}">
                <p14:modId xmlns:p14="http://schemas.microsoft.com/office/powerpoint/2010/main" val="3604647190"/>
              </p:ext>
            </p:extLst>
          </p:nvPr>
        </p:nvGraphicFramePr>
        <p:xfrm>
          <a:off x="145668" y="7473158"/>
          <a:ext cx="7409815" cy="2386721"/>
        </p:xfrm>
        <a:graphic>
          <a:graphicData uri="http://schemas.openxmlformats.org/drawingml/2006/table">
            <a:tbl>
              <a:tblPr firstRow="1" bandRow="1">
                <a:tableStyleId>{2D5ABB26-0587-4C30-8999-92F81FD0307C}</a:tableStyleId>
              </a:tblPr>
              <a:tblGrid>
                <a:gridCol w="4654932">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83283">
                  <a:extLst>
                    <a:ext uri="{9D8B030D-6E8A-4147-A177-3AD203B41FA5}">
                      <a16:colId xmlns:a16="http://schemas.microsoft.com/office/drawing/2014/main" val="20002"/>
                    </a:ext>
                  </a:extLst>
                </a:gridCol>
              </a:tblGrid>
              <a:tr h="375442">
                <a:tc>
                  <a:txBody>
                    <a:bodyPr/>
                    <a:lstStyle/>
                    <a:p>
                      <a:pPr marL="50165" algn="l">
                        <a:lnSpc>
                          <a:spcPct val="100000"/>
                        </a:lnSpc>
                        <a:spcBef>
                          <a:spcPts val="45"/>
                        </a:spcBef>
                      </a:pPr>
                      <a:r>
                        <a:rPr lang="es-ES" sz="900">
                          <a:solidFill>
                            <a:srgbClr val="020302"/>
                          </a:solidFill>
                          <a:latin typeface="Adobe Clean"/>
                          <a:cs typeface="Adobe Clean"/>
                        </a:rPr>
                        <a:t>Prioridad</a:t>
                      </a:r>
                    </a:p>
                  </a:txBody>
                  <a:tcPr marL="0" marR="0" marT="5715"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solidFill>
                      <a:srgbClr val="F7F7F7"/>
                    </a:solidFill>
                  </a:tcPr>
                </a:tc>
                <a:tc>
                  <a:txBody>
                    <a:bodyPr/>
                    <a:lstStyle/>
                    <a:p>
                      <a:pPr marL="382905" algn="l">
                        <a:lnSpc>
                          <a:spcPct val="100000"/>
                        </a:lnSpc>
                        <a:spcBef>
                          <a:spcPts val="45"/>
                        </a:spcBef>
                      </a:pPr>
                      <a:r>
                        <a:rPr lang="es-ES" sz="900">
                          <a:solidFill>
                            <a:srgbClr val="020302"/>
                          </a:solidFill>
                          <a:latin typeface="Adobe Clean"/>
                          <a:cs typeface="Adobe Clean"/>
                        </a:rPr>
                        <a:t>Soporte Online</a:t>
                      </a:r>
                    </a:p>
                  </a:txBody>
                  <a:tcPr marL="0" marR="0" marT="5715" marB="0" anchor="ctr">
                    <a:lnL w="6350">
                      <a:solidFill>
                        <a:srgbClr val="B7B8B8"/>
                      </a:solidFill>
                      <a:prstDash val="solid"/>
                    </a:lnL>
                    <a:lnR w="6350">
                      <a:solidFill>
                        <a:srgbClr val="B7B8B8"/>
                      </a:solidFill>
                      <a:prstDash val="solid"/>
                    </a:lnR>
                    <a:lnT w="6350">
                      <a:solidFill>
                        <a:srgbClr val="B7B8B8"/>
                      </a:solidFill>
                      <a:prstDash val="solid"/>
                    </a:lnT>
                    <a:lnB w="57150" cap="flat" cmpd="sng" algn="ctr">
                      <a:solidFill>
                        <a:srgbClr val="A8A8A8"/>
                      </a:solidFill>
                      <a:prstDash val="solid"/>
                      <a:round/>
                      <a:headEnd type="none" w="med" len="med"/>
                      <a:tailEnd type="none" w="med" len="med"/>
                    </a:lnB>
                    <a:solidFill>
                      <a:srgbClr val="D9D9D9"/>
                    </a:solidFill>
                  </a:tcPr>
                </a:tc>
                <a:tc>
                  <a:txBody>
                    <a:bodyPr/>
                    <a:lstStyle/>
                    <a:p>
                      <a:pPr marL="263525" algn="l">
                        <a:lnSpc>
                          <a:spcPct val="100000"/>
                        </a:lnSpc>
                        <a:spcBef>
                          <a:spcPts val="65"/>
                        </a:spcBef>
                      </a:pPr>
                      <a:r>
                        <a:rPr lang="es-ES" sz="900">
                          <a:solidFill>
                            <a:srgbClr val="FFFFFF"/>
                          </a:solidFill>
                          <a:latin typeface="Adobe Clean"/>
                          <a:cs typeface="Adobe Clean"/>
                        </a:rPr>
                        <a:t>Soporte Elite</a:t>
                      </a:r>
                    </a:p>
                  </a:txBody>
                  <a:tcPr marL="0" marR="0" marT="8255" marB="0" anchor="ctr">
                    <a:lnL w="6350">
                      <a:solidFill>
                        <a:srgbClr val="B7B8B8"/>
                      </a:solidFill>
                      <a:prstDash val="solid"/>
                    </a:lnL>
                    <a:lnR w="9525">
                      <a:solidFill>
                        <a:srgbClr val="B7B8B8"/>
                      </a:solidFill>
                      <a:prstDash val="solid"/>
                    </a:lnR>
                    <a:lnT w="6350">
                      <a:solidFill>
                        <a:srgbClr val="B7B8B8"/>
                      </a:solidFill>
                      <a:prstDash val="solid"/>
                    </a:lnT>
                    <a:lnB w="57150" cap="flat" cmpd="sng" algn="ctr">
                      <a:solidFill>
                        <a:srgbClr val="0068E3"/>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511415">
                <a:tc>
                  <a:txBody>
                    <a:bodyPr/>
                    <a:lstStyle/>
                    <a:p>
                      <a:pPr marL="50165" algn="l">
                        <a:lnSpc>
                          <a:spcPct val="100000"/>
                        </a:lnSpc>
                        <a:spcBef>
                          <a:spcPts val="125"/>
                        </a:spcBef>
                      </a:pPr>
                      <a:r>
                        <a:rPr lang="es-ES" sz="900" b="1" dirty="0">
                          <a:solidFill>
                            <a:srgbClr val="020302"/>
                          </a:solidFill>
                          <a:latin typeface="Adobe Clean"/>
                          <a:cs typeface="Adobe Clean"/>
                        </a:rPr>
                        <a:t>PRIORIDAD 1</a:t>
                      </a:r>
                    </a:p>
                    <a:p>
                      <a:pPr marL="50165" marR="495934" algn="l">
                        <a:lnSpc>
                          <a:spcPts val="1010"/>
                        </a:lnSpc>
                        <a:spcBef>
                          <a:spcPts val="405"/>
                        </a:spcBef>
                      </a:pPr>
                      <a:r>
                        <a:rPr lang="es-ES" sz="900" b="0" i="0" u="none" strike="noStrike" dirty="0">
                          <a:solidFill>
                            <a:srgbClr val="000000"/>
                          </a:solidFill>
                          <a:latin typeface="Adobe Clean Light" panose="020B0303020404020204" pitchFamily="34" charset="0"/>
                        </a:rPr>
                        <a:t>Las funciones empresariales de producción del cliente no están activadas o pierden datos </a:t>
                      </a:r>
                      <a:br>
                        <a:rPr lang="sk-SK" sz="900" b="0" i="0" u="none" strike="noStrike" dirty="0">
                          <a:solidFill>
                            <a:srgbClr val="000000"/>
                          </a:solidFill>
                          <a:latin typeface="Adobe Clean Light" panose="020B0303020404020204" pitchFamily="34" charset="0"/>
                        </a:rPr>
                      </a:br>
                      <a:r>
                        <a:rPr lang="es-ES" sz="900" b="0" i="0" u="none" strike="noStrike" dirty="0">
                          <a:solidFill>
                            <a:srgbClr val="000000"/>
                          </a:solidFill>
                          <a:latin typeface="Adobe Clean Light" panose="020B0303020404020204" pitchFamily="34" charset="0"/>
                        </a:rPr>
                        <a:t>o presentan una degradación del servicio significativa, por lo que se requiere atención inmediata para restaurar la funcionalidad y facilidad de uso.</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marL="542925" marR="492125" algn="ctr">
                        <a:lnSpc>
                          <a:spcPct val="102200"/>
                        </a:lnSpc>
                      </a:pPr>
                      <a:r>
                        <a:rPr lang="es-ES" sz="900" dirty="0">
                          <a:solidFill>
                            <a:srgbClr val="020302"/>
                          </a:solidFill>
                          <a:latin typeface="AdobeClean-Light"/>
                          <a:cs typeface="AdobeClean-Light"/>
                        </a:rPr>
                        <a:t>24x7 /</a:t>
                      </a:r>
                      <a:br>
                        <a:rPr lang="sk-SK" sz="900" dirty="0">
                          <a:solidFill>
                            <a:srgbClr val="020302"/>
                          </a:solidFill>
                          <a:latin typeface="AdobeClean-Light"/>
                          <a:cs typeface="AdobeClean-Light"/>
                        </a:rPr>
                      </a:br>
                      <a:r>
                        <a:rPr lang="es-ES" sz="900" dirty="0">
                          <a:solidFill>
                            <a:srgbClr val="020302"/>
                          </a:solidFill>
                          <a:latin typeface="AdobeClean-Light"/>
                          <a:cs typeface="AdobeClean-Light"/>
                        </a:rPr>
                        <a:t>1 hora</a:t>
                      </a:r>
                    </a:p>
                  </a:txBody>
                  <a:tcPr marL="0" marR="0" marT="0" marB="0" anchor="ctr">
                    <a:lnL w="6350">
                      <a:solidFill>
                        <a:srgbClr val="B7B8B8"/>
                      </a:solidFill>
                      <a:prstDash val="solid"/>
                    </a:lnL>
                    <a:lnR w="6350">
                      <a:solidFill>
                        <a:srgbClr val="B7B8B8"/>
                      </a:solidFill>
                      <a:prstDash val="solid"/>
                    </a:lnR>
                    <a:lnT w="57150" cap="flat" cmpd="sng" algn="ctr">
                      <a:solidFill>
                        <a:srgbClr val="A8A8A8"/>
                      </a:solidFill>
                      <a:prstDash val="solid"/>
                      <a:round/>
                      <a:headEnd type="none" w="med" len="med"/>
                      <a:tailEnd type="none" w="med" len="med"/>
                    </a:lnT>
                    <a:lnB w="6350">
                      <a:solidFill>
                        <a:srgbClr val="B7B8B8"/>
                      </a:solidFill>
                      <a:prstDash val="solid"/>
                    </a:lnB>
                  </a:tcPr>
                </a:tc>
                <a:tc>
                  <a:txBody>
                    <a:bodyPr/>
                    <a:lstStyle/>
                    <a:p>
                      <a:pPr marL="405130" marR="459740" indent="92710" algn="ctr">
                        <a:lnSpc>
                          <a:spcPct val="100000"/>
                        </a:lnSpc>
                      </a:pPr>
                      <a:r>
                        <a:rPr lang="es-ES" sz="900">
                          <a:solidFill>
                            <a:srgbClr val="020302"/>
                          </a:solidFill>
                          <a:latin typeface="AdobeClean-Light"/>
                          <a:cs typeface="AdobeClean-Light"/>
                        </a:rPr>
                        <a:t>24x7 /   15 minutos</a:t>
                      </a:r>
                    </a:p>
                  </a:txBody>
                  <a:tcPr marL="0" marR="0" marT="2540" marB="0" anchor="ctr">
                    <a:lnL w="6350" cap="flat" cmpd="sng" algn="ctr">
                      <a:solidFill>
                        <a:srgbClr val="B7B8B8"/>
                      </a:solidFill>
                      <a:prstDash val="solid"/>
                      <a:round/>
                      <a:headEnd type="none" w="med" len="med"/>
                      <a:tailEnd type="none" w="med" len="med"/>
                    </a:lnL>
                    <a:lnR w="9525">
                      <a:solidFill>
                        <a:srgbClr val="B7B8B8"/>
                      </a:solidFill>
                      <a:prstDash val="solid"/>
                    </a:lnR>
                    <a:lnT w="57150" cap="flat" cmpd="sng" algn="ctr">
                      <a:solidFill>
                        <a:srgbClr val="0068E3"/>
                      </a:solidFill>
                      <a:prstDash val="solid"/>
                      <a:round/>
                      <a:headEnd type="none" w="med" len="med"/>
                      <a:tailEnd type="none" w="med" len="med"/>
                    </a:lnT>
                    <a:lnB w="6350">
                      <a:solidFill>
                        <a:srgbClr val="B7B8B8"/>
                      </a:solidFill>
                      <a:prstDash val="solid"/>
                    </a:lnB>
                    <a:solidFill>
                      <a:schemeClr val="bg1">
                        <a:lumMod val="95000"/>
                      </a:schemeClr>
                    </a:solidFill>
                  </a:tcPr>
                </a:tc>
                <a:extLst>
                  <a:ext uri="{0D108BD9-81ED-4DB2-BD59-A6C34878D82A}">
                    <a16:rowId xmlns:a16="http://schemas.microsoft.com/office/drawing/2014/main" val="10001"/>
                  </a:ext>
                </a:extLst>
              </a:tr>
              <a:tr h="511415">
                <a:tc>
                  <a:txBody>
                    <a:bodyPr/>
                    <a:lstStyle/>
                    <a:p>
                      <a:pPr marL="50165" algn="l">
                        <a:lnSpc>
                          <a:spcPct val="100000"/>
                        </a:lnSpc>
                        <a:spcBef>
                          <a:spcPts val="135"/>
                        </a:spcBef>
                      </a:pPr>
                      <a:r>
                        <a:rPr lang="es-ES" sz="900" b="1" dirty="0">
                          <a:solidFill>
                            <a:srgbClr val="020302"/>
                          </a:solidFill>
                          <a:latin typeface="Adobe Clean"/>
                          <a:cs typeface="Adobe Clean"/>
                        </a:rPr>
                        <a:t>PRIORIDAD 2</a:t>
                      </a:r>
                    </a:p>
                    <a:p>
                      <a:pPr marL="49530" marR="719455" algn="l">
                        <a:lnSpc>
                          <a:spcPts val="1010"/>
                        </a:lnSpc>
                        <a:spcBef>
                          <a:spcPts val="405"/>
                        </a:spcBef>
                      </a:pPr>
                      <a:r>
                        <a:rPr lang="es-ES" sz="900" b="0" i="0" u="none" strike="noStrike" dirty="0">
                          <a:solidFill>
                            <a:srgbClr val="000000"/>
                          </a:solidFill>
                          <a:latin typeface="Adobe Clean Light" panose="020B0303020404020204" pitchFamily="34" charset="0"/>
                        </a:rPr>
                        <a:t>Las funciones empresariales del cliente presentan una importante degradación del servicio o hay una posible pérdida de datos, o una función clave se está viendo afectada.</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marL="174625" marR="343535" indent="-60325" algn="ctr">
                        <a:lnSpc>
                          <a:spcPct val="102200"/>
                        </a:lnSpc>
                      </a:pPr>
                      <a:r>
                        <a:rPr lang="es-ES" sz="900" dirty="0">
                          <a:solidFill>
                            <a:srgbClr val="020302"/>
                          </a:solidFill>
                          <a:latin typeface="AdobeClean-Light"/>
                          <a:cs typeface="AdobeClean-Light"/>
                        </a:rPr>
                        <a:t>Horario de trabajo</a:t>
                      </a:r>
                      <a:r>
                        <a:rPr lang="sk-SK" sz="900" dirty="0">
                          <a:solidFill>
                            <a:srgbClr val="020302"/>
                          </a:solidFill>
                          <a:latin typeface="AdobeClean-Light"/>
                          <a:cs typeface="AdobeClean-Light"/>
                        </a:rPr>
                        <a:t> </a:t>
                      </a:r>
                      <a:r>
                        <a:rPr lang="es-ES" sz="900" dirty="0">
                          <a:solidFill>
                            <a:srgbClr val="020302"/>
                          </a:solidFill>
                          <a:latin typeface="AdobeClean-Light"/>
                          <a:cs typeface="AdobeClean-Light"/>
                        </a:rPr>
                        <a:t>/ </a:t>
                      </a:r>
                      <a:br>
                        <a:rPr lang="sk-SK" sz="900" dirty="0">
                          <a:solidFill>
                            <a:srgbClr val="020302"/>
                          </a:solidFill>
                          <a:latin typeface="AdobeClean-Light"/>
                          <a:cs typeface="AdobeClean-Light"/>
                        </a:rPr>
                      </a:br>
                      <a:r>
                        <a:rPr lang="es-ES" sz="900" dirty="0">
                          <a:solidFill>
                            <a:srgbClr val="020302"/>
                          </a:solidFill>
                          <a:latin typeface="AdobeClean-Light"/>
                          <a:cs typeface="AdobeClean-Light"/>
                        </a:rPr>
                        <a:t>4 horas</a:t>
                      </a: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351790" marR="481330" indent="144145" algn="ctr">
                        <a:lnSpc>
                          <a:spcPct val="102299"/>
                        </a:lnSpc>
                      </a:pPr>
                      <a:r>
                        <a:rPr lang="es-ES" sz="900">
                          <a:solidFill>
                            <a:srgbClr val="020302"/>
                          </a:solidFill>
                          <a:latin typeface="AdobeClean-Light"/>
                          <a:cs typeface="AdobeClean-Light"/>
                        </a:rPr>
                        <a:t>24x5 /  30 minutos</a:t>
                      </a:r>
                    </a:p>
                  </a:txBody>
                  <a:tcPr marL="0" marR="0" marT="5080" marB="0" anchor="ctr">
                    <a:lnL w="6350" cap="flat" cmpd="sng" algn="ctr">
                      <a:solidFill>
                        <a:srgbClr val="B7B8B8"/>
                      </a:solidFill>
                      <a:prstDash val="solid"/>
                      <a:round/>
                      <a:headEnd type="none" w="med" len="med"/>
                      <a:tailEnd type="none" w="med" len="med"/>
                    </a:lnL>
                    <a:lnR w="9525">
                      <a:solidFill>
                        <a:srgbClr val="B7B8B8"/>
                      </a:solidFill>
                      <a:prstDash val="soli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2"/>
                  </a:ext>
                </a:extLst>
              </a:tr>
              <a:tr h="394800">
                <a:tc>
                  <a:txBody>
                    <a:bodyPr/>
                    <a:lstStyle/>
                    <a:p>
                      <a:pPr marL="50165" algn="l">
                        <a:lnSpc>
                          <a:spcPct val="100000"/>
                        </a:lnSpc>
                        <a:spcBef>
                          <a:spcPts val="630"/>
                        </a:spcBef>
                      </a:pPr>
                      <a:r>
                        <a:rPr lang="es-ES" sz="900" b="1" dirty="0">
                          <a:solidFill>
                            <a:srgbClr val="020302"/>
                          </a:solidFill>
                          <a:latin typeface="Adobe Clean"/>
                          <a:cs typeface="Adobe Clean"/>
                        </a:rPr>
                        <a:t>PRIORIDAD 3</a:t>
                      </a:r>
                    </a:p>
                    <a:p>
                      <a:pPr marL="48895" marR="387985" indent="-2540" algn="l">
                        <a:lnSpc>
                          <a:spcPts val="980"/>
                        </a:lnSpc>
                        <a:spcBef>
                          <a:spcPts val="450"/>
                        </a:spcBef>
                      </a:pPr>
                      <a:r>
                        <a:rPr lang="es-ES" sz="900" b="0" i="0" u="none" strike="noStrike" dirty="0">
                          <a:solidFill>
                            <a:srgbClr val="000000"/>
                          </a:solidFill>
                          <a:latin typeface="Adobe Clean Light" panose="020B0303020404020204" pitchFamily="34" charset="0"/>
                        </a:rPr>
                        <a:t>Las funciones empresariales del cliente presentan una menor degradación del servicio, </a:t>
                      </a:r>
                      <a:br>
                        <a:rPr lang="sk-SK" sz="900" b="0" i="0" u="none" strike="noStrike" dirty="0">
                          <a:solidFill>
                            <a:srgbClr val="000000"/>
                          </a:solidFill>
                          <a:latin typeface="Adobe Clean Light" panose="020B0303020404020204" pitchFamily="34" charset="0"/>
                        </a:rPr>
                      </a:br>
                      <a:r>
                        <a:rPr lang="es-ES" sz="900" b="0" i="0" u="none" strike="noStrike" dirty="0">
                          <a:solidFill>
                            <a:srgbClr val="000000"/>
                          </a:solidFill>
                          <a:latin typeface="Adobe Clean Light" panose="020B0303020404020204" pitchFamily="34" charset="0"/>
                        </a:rPr>
                        <a:t>o ninguna degradación en absoluto, pero existe una solución que permite que las funciones empresariales sigan funcionando como de normal.</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marL="174625" marR="343535" indent="-60325" algn="ctr">
                        <a:lnSpc>
                          <a:spcPct val="102200"/>
                        </a:lnSpc>
                      </a:pPr>
                      <a:r>
                        <a:rPr lang="es-ES" sz="900" dirty="0">
                          <a:solidFill>
                            <a:srgbClr val="020302"/>
                          </a:solidFill>
                          <a:latin typeface="AdobeClean-Light"/>
                          <a:cs typeface="AdobeClean-Light"/>
                        </a:rPr>
                        <a:t>Horario de trabajo</a:t>
                      </a:r>
                      <a:r>
                        <a:rPr lang="sk-SK" sz="900" dirty="0">
                          <a:solidFill>
                            <a:srgbClr val="020302"/>
                          </a:solidFill>
                          <a:latin typeface="AdobeClean-Light"/>
                          <a:cs typeface="AdobeClean-Light"/>
                        </a:rPr>
                        <a:t> </a:t>
                      </a:r>
                      <a:r>
                        <a:rPr lang="es-ES" sz="900" dirty="0">
                          <a:solidFill>
                            <a:srgbClr val="020302"/>
                          </a:solidFill>
                          <a:latin typeface="AdobeClean-Light"/>
                          <a:cs typeface="AdobeClean-Light"/>
                        </a:rPr>
                        <a:t>/ </a:t>
                      </a:r>
                      <a:br>
                        <a:rPr lang="sk-SK" sz="900" dirty="0">
                          <a:solidFill>
                            <a:srgbClr val="020302"/>
                          </a:solidFill>
                          <a:latin typeface="AdobeClean-Light"/>
                          <a:cs typeface="AdobeClean-Light"/>
                        </a:rPr>
                      </a:br>
                      <a:r>
                        <a:rPr lang="es-ES" sz="900" dirty="0">
                          <a:solidFill>
                            <a:srgbClr val="020302"/>
                          </a:solidFill>
                          <a:latin typeface="AdobeClean-Light"/>
                          <a:cs typeface="AdobeClean-Light"/>
                        </a:rPr>
                        <a:t>6 horas</a:t>
                      </a: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508000" marR="531495" indent="1270" algn="ctr">
                        <a:lnSpc>
                          <a:spcPct val="102200"/>
                        </a:lnSpc>
                      </a:pPr>
                      <a:r>
                        <a:rPr lang="es-ES" sz="900" dirty="0">
                          <a:solidFill>
                            <a:srgbClr val="020302"/>
                          </a:solidFill>
                          <a:latin typeface="AdobeClean-Light"/>
                          <a:ea typeface="+mn-ea"/>
                          <a:cs typeface="Times New Roman"/>
                        </a:rPr>
                        <a:t>2</a:t>
                      </a:r>
                      <a:r>
                        <a:rPr lang="es-ES" sz="900" dirty="0">
                          <a:solidFill>
                            <a:srgbClr val="020302"/>
                          </a:solidFill>
                          <a:latin typeface="AdobeClean-Light"/>
                          <a:ea typeface="+mn-ea"/>
                          <a:cs typeface="AdobeClean-Light"/>
                        </a:rPr>
                        <a:t>4x5</a:t>
                      </a:r>
                      <a:r>
                        <a:rPr lang="sk-SK" sz="900" dirty="0">
                          <a:solidFill>
                            <a:srgbClr val="020302"/>
                          </a:solidFill>
                          <a:latin typeface="AdobeClean-Light"/>
                          <a:ea typeface="+mn-ea"/>
                          <a:cs typeface="AdobeClean-Light"/>
                        </a:rPr>
                        <a:t> </a:t>
                      </a:r>
                      <a:r>
                        <a:rPr lang="es-ES" sz="900" dirty="0">
                          <a:solidFill>
                            <a:srgbClr val="020302"/>
                          </a:solidFill>
                          <a:latin typeface="AdobeClean-Light"/>
                          <a:ea typeface="+mn-ea"/>
                          <a:cs typeface="AdobeClean-Light"/>
                        </a:rPr>
                        <a:t>/   1 hora</a:t>
                      </a:r>
                    </a:p>
                  </a:txBody>
                  <a:tcPr marL="0" marR="0" marT="6985" marB="0" anchor="ctr">
                    <a:lnL w="6350" cap="flat" cmpd="sng" algn="ctr">
                      <a:solidFill>
                        <a:srgbClr val="B7B8B8"/>
                      </a:solidFill>
                      <a:prstDash val="solid"/>
                      <a:round/>
                      <a:headEnd type="none" w="med" len="med"/>
                      <a:tailEnd type="none" w="med" len="med"/>
                    </a:lnL>
                    <a:lnR w="9525">
                      <a:solidFill>
                        <a:srgbClr val="B7B8B8"/>
                      </a:solidFill>
                      <a:prstDash val="soli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3"/>
                  </a:ext>
                </a:extLst>
              </a:tr>
              <a:tr h="349244">
                <a:tc>
                  <a:txBody>
                    <a:bodyPr/>
                    <a:lstStyle/>
                    <a:p>
                      <a:pPr marL="48895" algn="l">
                        <a:lnSpc>
                          <a:spcPct val="100000"/>
                        </a:lnSpc>
                        <a:spcBef>
                          <a:spcPts val="145"/>
                        </a:spcBef>
                      </a:pPr>
                      <a:r>
                        <a:rPr lang="es-ES" sz="900" b="1" dirty="0">
                          <a:solidFill>
                            <a:srgbClr val="020302"/>
                          </a:solidFill>
                          <a:latin typeface="Adobe Clean"/>
                          <a:cs typeface="Adobe Clean"/>
                        </a:rPr>
                        <a:t>PRIORIDAD 4</a:t>
                      </a:r>
                    </a:p>
                    <a:p>
                      <a:pPr marL="62230" algn="l">
                        <a:lnSpc>
                          <a:spcPct val="100000"/>
                        </a:lnSpc>
                        <a:spcBef>
                          <a:spcPts val="315"/>
                        </a:spcBef>
                      </a:pPr>
                      <a:r>
                        <a:rPr lang="es-ES" sz="900" b="0" i="0" u="none" strike="noStrike" dirty="0">
                          <a:solidFill>
                            <a:srgbClr val="000000"/>
                          </a:solidFill>
                          <a:latin typeface="Adobe Clean Light" panose="020B0303020404020204" pitchFamily="34" charset="0"/>
                        </a:rPr>
                        <a:t>Pregunta general sobre la funcionalidad actual del producto o una solicitud de mejora.</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marL="288925" marR="343535" indent="-60325" algn="ctr">
                        <a:lnSpc>
                          <a:spcPct val="102200"/>
                        </a:lnSpc>
                      </a:pPr>
                      <a:r>
                        <a:rPr lang="es-ES" sz="900" dirty="0">
                          <a:solidFill>
                            <a:srgbClr val="020302"/>
                          </a:solidFill>
                          <a:latin typeface="AdobeClean-Light"/>
                          <a:cs typeface="AdobeClean-Light"/>
                        </a:rPr>
                        <a:t>Días laborables</a:t>
                      </a:r>
                      <a:r>
                        <a:rPr lang="sk-SK" sz="900" dirty="0">
                          <a:solidFill>
                            <a:srgbClr val="020302"/>
                          </a:solidFill>
                          <a:latin typeface="AdobeClean-Light"/>
                          <a:cs typeface="AdobeClean-Light"/>
                        </a:rPr>
                        <a:t> </a:t>
                      </a:r>
                      <a:r>
                        <a:rPr lang="es-ES" sz="900" dirty="0">
                          <a:solidFill>
                            <a:srgbClr val="020302"/>
                          </a:solidFill>
                          <a:latin typeface="AdobeClean-Light"/>
                          <a:cs typeface="AdobeClean-Light"/>
                        </a:rPr>
                        <a:t>/</a:t>
                      </a:r>
                      <a:r>
                        <a:rPr lang="sk-SK" sz="900" dirty="0">
                          <a:solidFill>
                            <a:srgbClr val="020302"/>
                          </a:solidFill>
                          <a:latin typeface="AdobeClean-Light"/>
                          <a:cs typeface="AdobeClean-Light"/>
                        </a:rPr>
                        <a:t> </a:t>
                      </a:r>
                      <a:r>
                        <a:rPr lang="es-ES" sz="900" dirty="0">
                          <a:solidFill>
                            <a:srgbClr val="020302"/>
                          </a:solidFill>
                          <a:latin typeface="AdobeClean-Light"/>
                          <a:cs typeface="AdobeClean-Light"/>
                        </a:rPr>
                        <a:t>3 días</a:t>
                      </a: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73709" marR="343535" indent="-175895" algn="ctr">
                        <a:lnSpc>
                          <a:spcPct val="102200"/>
                        </a:lnSpc>
                      </a:pPr>
                      <a:r>
                        <a:rPr lang="es-ES" sz="900" dirty="0">
                          <a:solidFill>
                            <a:srgbClr val="020302"/>
                          </a:solidFill>
                          <a:latin typeface="AdobeClean-Light"/>
                          <a:cs typeface="AdobeClean-Light"/>
                        </a:rPr>
                        <a:t>Días laborables /      1 día</a:t>
                      </a:r>
                    </a:p>
                  </a:txBody>
                  <a:tcPr marL="0" marR="0" marT="27940" marB="0" anchor="ctr">
                    <a:lnL w="6350" cap="flat" cmpd="sng" algn="ctr">
                      <a:solidFill>
                        <a:srgbClr val="B7B8B8"/>
                      </a:solidFill>
                      <a:prstDash val="solid"/>
                      <a:round/>
                      <a:headEnd type="none" w="med" len="med"/>
                      <a:tailEnd type="none" w="med" len="med"/>
                    </a:lnL>
                    <a:lnR w="9525">
                      <a:solidFill>
                        <a:srgbClr val="B7B8B8"/>
                      </a:solidFill>
                      <a:prstDash val="soli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4"/>
                  </a:ext>
                </a:extLst>
              </a:tr>
            </a:tbl>
          </a:graphicData>
        </a:graphic>
      </p:graphicFrame>
      <p:pic>
        <p:nvPicPr>
          <p:cNvPr id="8" name="object 8"/>
          <p:cNvPicPr/>
          <p:nvPr/>
        </p:nvPicPr>
        <p:blipFill>
          <a:blip r:embed="rId3" cstate="print"/>
          <a:stretch>
            <a:fillRect/>
          </a:stretch>
        </p:blipFill>
        <p:spPr>
          <a:xfrm>
            <a:off x="67056" y="108204"/>
            <a:ext cx="289557" cy="395475"/>
          </a:xfrm>
          <a:prstGeom prst="rect">
            <a:avLst/>
          </a:prstGeom>
        </p:spPr>
      </p:pic>
      <p:sp>
        <p:nvSpPr>
          <p:cNvPr id="10" name="object 10"/>
          <p:cNvSpPr txBox="1"/>
          <p:nvPr/>
        </p:nvSpPr>
        <p:spPr>
          <a:xfrm>
            <a:off x="97786" y="9888626"/>
            <a:ext cx="2950213" cy="133370"/>
          </a:xfrm>
          <a:prstGeom prst="rect">
            <a:avLst/>
          </a:prstGeom>
        </p:spPr>
        <p:txBody>
          <a:bodyPr vert="horz" wrap="square" lIns="0" tIns="10160" rIns="0" bIns="0" rtlCol="0">
            <a:spAutoFit/>
          </a:bodyPr>
          <a:lstStyle/>
          <a:p>
            <a:pPr marL="12700">
              <a:lnSpc>
                <a:spcPct val="100000"/>
              </a:lnSpc>
              <a:spcBef>
                <a:spcPts val="80"/>
              </a:spcBef>
            </a:pPr>
            <a:r>
              <a:rPr lang="es-ES" sz="800" dirty="0">
                <a:solidFill>
                  <a:srgbClr val="6D6D6D"/>
                </a:solidFill>
                <a:latin typeface="Adobe Clean"/>
                <a:cs typeface="Adobe Clean"/>
              </a:rPr>
              <a:t>©2021 Adobe. </a:t>
            </a:r>
            <a:r>
              <a:rPr lang="es-ES" sz="800" dirty="0" err="1">
                <a:solidFill>
                  <a:srgbClr val="6D6D6D"/>
                </a:solidFill>
                <a:latin typeface="Adobe Clean"/>
                <a:cs typeface="Adobe Clean"/>
              </a:rPr>
              <a:t>All</a:t>
            </a:r>
            <a:r>
              <a:rPr lang="es-ES" sz="800" dirty="0">
                <a:solidFill>
                  <a:srgbClr val="6D6D6D"/>
                </a:solidFill>
                <a:latin typeface="Adobe Clean"/>
                <a:cs typeface="Adobe Clean"/>
              </a:rPr>
              <a:t> </a:t>
            </a:r>
            <a:r>
              <a:rPr lang="es-ES" sz="800" dirty="0" err="1">
                <a:solidFill>
                  <a:srgbClr val="6D6D6D"/>
                </a:solidFill>
                <a:latin typeface="Adobe Clean"/>
                <a:cs typeface="Adobe Clean"/>
              </a:rPr>
              <a:t>Rights</a:t>
            </a:r>
            <a:r>
              <a:rPr lang="es-ES" sz="800" dirty="0">
                <a:solidFill>
                  <a:srgbClr val="6D6D6D"/>
                </a:solidFill>
                <a:latin typeface="Adobe Clean"/>
                <a:cs typeface="Adobe Clean"/>
              </a:rPr>
              <a:t> </a:t>
            </a:r>
            <a:r>
              <a:rPr lang="es-ES" sz="800" dirty="0" err="1">
                <a:solidFill>
                  <a:srgbClr val="6D6D6D"/>
                </a:solidFill>
                <a:latin typeface="Adobe Clean"/>
                <a:cs typeface="Adobe Clean"/>
              </a:rPr>
              <a:t>Reserved</a:t>
            </a:r>
            <a:r>
              <a:rPr lang="es-ES" sz="800" dirty="0">
                <a:solidFill>
                  <a:srgbClr val="6D6D6D"/>
                </a:solidFill>
                <a:latin typeface="Adobe Clean"/>
                <a:cs typeface="Adobe Clean"/>
              </a:rPr>
              <a:t>. Adobe </a:t>
            </a:r>
            <a:r>
              <a:rPr lang="es-ES" sz="800" dirty="0" err="1">
                <a:solidFill>
                  <a:srgbClr val="6D6D6D"/>
                </a:solidFill>
                <a:latin typeface="Adobe Clean"/>
                <a:cs typeface="Adobe Clean"/>
              </a:rPr>
              <a:t>Confidential</a:t>
            </a:r>
            <a:r>
              <a:rPr lang="es-ES" sz="800" dirty="0">
                <a:solidFill>
                  <a:srgbClr val="6D6D6D"/>
                </a:solidFill>
                <a:latin typeface="Adobe Clean"/>
                <a:cs typeface="Adobe Clean"/>
              </a:rPr>
              <a:t>.</a:t>
            </a:r>
          </a:p>
        </p:txBody>
      </p:sp>
      <p:sp>
        <p:nvSpPr>
          <p:cNvPr id="11" name="TextBox 10">
            <a:extLst>
              <a:ext uri="{FF2B5EF4-FFF2-40B4-BE49-F238E27FC236}">
                <a16:creationId xmlns:a16="http://schemas.microsoft.com/office/drawing/2014/main" id="{4DC6FF61-63CA-D544-B085-6AB0891642D7}"/>
              </a:ext>
            </a:extLst>
          </p:cNvPr>
          <p:cNvSpPr txBox="1"/>
          <p:nvPr/>
        </p:nvSpPr>
        <p:spPr>
          <a:xfrm>
            <a:off x="387610" y="421174"/>
            <a:ext cx="2156171" cy="200055"/>
          </a:xfrm>
          <a:prstGeom prst="rect">
            <a:avLst/>
          </a:prstGeom>
          <a:noFill/>
        </p:spPr>
        <p:txBody>
          <a:bodyPr wrap="square" rtlCol="0">
            <a:spAutoFit/>
          </a:bodyPr>
          <a:lstStyle/>
          <a:p>
            <a:r>
              <a:rPr lang="es-ES" sz="700" i="1">
                <a:solidFill>
                  <a:schemeClr val="bg1"/>
                </a:solidFill>
              </a:rPr>
              <a:t>Adobe Experience Cloud</a:t>
            </a:r>
          </a:p>
        </p:txBody>
      </p:sp>
      <p:graphicFrame>
        <p:nvGraphicFramePr>
          <p:cNvPr id="13" name="object 8">
            <a:extLst>
              <a:ext uri="{FF2B5EF4-FFF2-40B4-BE49-F238E27FC236}">
                <a16:creationId xmlns:a16="http://schemas.microsoft.com/office/drawing/2014/main" id="{8FC06D05-42C7-D14C-86E4-0F01711669B9}"/>
              </a:ext>
            </a:extLst>
          </p:cNvPr>
          <p:cNvGraphicFramePr>
            <a:graphicFrameLocks noGrp="1"/>
          </p:cNvGraphicFramePr>
          <p:nvPr>
            <p:extLst>
              <p:ext uri="{D42A27DB-BD31-4B8C-83A1-F6EECF244321}">
                <p14:modId xmlns:p14="http://schemas.microsoft.com/office/powerpoint/2010/main" val="1959389403"/>
              </p:ext>
            </p:extLst>
          </p:nvPr>
        </p:nvGraphicFramePr>
        <p:xfrm>
          <a:off x="273550" y="2258474"/>
          <a:ext cx="7281935" cy="4738570"/>
        </p:xfrm>
        <a:graphic>
          <a:graphicData uri="http://schemas.openxmlformats.org/drawingml/2006/table">
            <a:tbl>
              <a:tblPr firstRow="1" bandRow="1">
                <a:tableStyleId>{2D5ABB26-0587-4C30-8999-92F81FD0307C}</a:tableStyleId>
              </a:tblPr>
              <a:tblGrid>
                <a:gridCol w="1469816">
                  <a:extLst>
                    <a:ext uri="{9D8B030D-6E8A-4147-A177-3AD203B41FA5}">
                      <a16:colId xmlns:a16="http://schemas.microsoft.com/office/drawing/2014/main" val="1674920574"/>
                    </a:ext>
                  </a:extLst>
                </a:gridCol>
                <a:gridCol w="3042833">
                  <a:extLst>
                    <a:ext uri="{9D8B030D-6E8A-4147-A177-3AD203B41FA5}">
                      <a16:colId xmlns:a16="http://schemas.microsoft.com/office/drawing/2014/main" val="20001"/>
                    </a:ext>
                  </a:extLst>
                </a:gridCol>
                <a:gridCol w="1384643">
                  <a:extLst>
                    <a:ext uri="{9D8B030D-6E8A-4147-A177-3AD203B41FA5}">
                      <a16:colId xmlns:a16="http://schemas.microsoft.com/office/drawing/2014/main" val="2563521174"/>
                    </a:ext>
                  </a:extLst>
                </a:gridCol>
                <a:gridCol w="1384643">
                  <a:extLst>
                    <a:ext uri="{9D8B030D-6E8A-4147-A177-3AD203B41FA5}">
                      <a16:colId xmlns:a16="http://schemas.microsoft.com/office/drawing/2014/main" val="20003"/>
                    </a:ext>
                  </a:extLst>
                </a:gridCol>
              </a:tblGrid>
              <a:tr h="360217">
                <a:tc gridSpan="2">
                  <a:txBody>
                    <a:bodyPr/>
                    <a:lstStyle/>
                    <a:p>
                      <a:endParaRPr lang="en-US" dirty="0"/>
                    </a:p>
                  </a:txBody>
                  <a:tcPr/>
                </a:tc>
                <a:tc hMerge="1">
                  <a:txBody>
                    <a:bodyPr/>
                    <a:lstStyle/>
                    <a:p>
                      <a:endParaRPr/>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tabLst/>
                        <a:defRPr/>
                      </a:pPr>
                      <a:r>
                        <a:rPr lang="es-ES" sz="900">
                          <a:solidFill>
                            <a:srgbClr val="404040"/>
                          </a:solidFill>
                          <a:latin typeface="Adobe Clean"/>
                          <a:cs typeface="Adobe Clean"/>
                        </a:rPr>
                        <a:t>Soporte Online</a:t>
                      </a: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B3B3B3"/>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lang="es-ES" sz="900">
                          <a:solidFill>
                            <a:srgbClr val="FFFFFF"/>
                          </a:solidFill>
                          <a:latin typeface="Adobe Clean"/>
                          <a:cs typeface="Adobe Clean"/>
                        </a:rPr>
                        <a:t>Soporte Elite</a:t>
                      </a: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0068E3"/>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0">
                <a:tc gridSpan="2">
                  <a:txBody>
                    <a:bodyPr/>
                    <a:lstStyle/>
                    <a:p>
                      <a:endParaRPr lang="en-US" dirty="0"/>
                    </a:p>
                  </a:txBody>
                  <a:tcPr/>
                </a:tc>
                <a:tc hMerge="1">
                  <a:txBody>
                    <a:bodyPr/>
                    <a:lstStyle/>
                    <a:p>
                      <a:endParaRPr/>
                    </a:p>
                  </a:txBody>
                  <a:tcPr marL="0" marR="0" marT="0" marB="0"/>
                </a:tc>
                <a:tc>
                  <a:txBody>
                    <a:bodyPr/>
                    <a:lstStyle/>
                    <a:p>
                      <a:pPr marL="0" marR="0" lvl="0" indent="0" algn="l" defTabSz="914400" rtl="0" eaLnBrk="1" fontAlgn="auto" latinLnBrk="0" hangingPunct="1">
                        <a:lnSpc>
                          <a:spcPct val="100000"/>
                        </a:lnSpc>
                        <a:spcBef>
                          <a:spcPts val="650"/>
                        </a:spcBef>
                        <a:spcAft>
                          <a:spcPts val="0"/>
                        </a:spcAft>
                        <a:buClrTx/>
                        <a:buSzTx/>
                        <a:buFontTx/>
                        <a:buNone/>
                        <a:tabLst/>
                        <a:defRPr/>
                      </a:pPr>
                      <a:endParaRPr lang="en-US" sz="800" i="1" dirty="0">
                        <a:solidFill>
                          <a:sysClr val="windowText" lastClr="000000"/>
                        </a:solidFill>
                        <a:latin typeface="Adobe Clean Light" panose="020B0303020404020204" pitchFamily="34" charset="0"/>
                      </a:endParaRPr>
                    </a:p>
                  </a:txBody>
                  <a:tcPr anchor="ctr">
                    <a:lnR w="3175" cap="flat" cmpd="sng" algn="ctr">
                      <a:solidFill>
                        <a:srgbClr val="B7B8B8"/>
                      </a:solidFill>
                      <a:prstDash val="solid"/>
                      <a:round/>
                      <a:headEnd type="none" w="med" len="med"/>
                      <a:tailEnd type="none" w="med" len="med"/>
                    </a:lnR>
                    <a:lnT w="76200" cap="flat" cmpd="sng" algn="ctr">
                      <a:solidFill>
                        <a:srgbClr val="B3B3B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r>
                        <a:rPr lang="es-ES" sz="800" i="1">
                          <a:solidFill>
                            <a:schemeClr val="bg1"/>
                          </a:solidFill>
                          <a:latin typeface="Adobe Clean Light" panose="020B0303020404020204" pitchFamily="34" charset="0"/>
                        </a:rPr>
                        <a:t>Soporte de pago ($)</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0068E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232310">
                <a:tc rowSpan="3">
                  <a:txBody>
                    <a:bodyPr/>
                    <a:lstStyle/>
                    <a:p>
                      <a:pPr marL="50800">
                        <a:lnSpc>
                          <a:spcPct val="100000"/>
                        </a:lnSpc>
                        <a:spcBef>
                          <a:spcPts val="500"/>
                        </a:spcBef>
                      </a:pPr>
                      <a:r>
                        <a:rPr lang="es-ES" sz="1000" b="1" i="0">
                          <a:solidFill>
                            <a:schemeClr val="bg1"/>
                          </a:solidFill>
                          <a:latin typeface="Adobe Clean" panose="020B0503020404020204" pitchFamily="34" charset="0"/>
                          <a:cs typeface="AdobeClean-Light"/>
                        </a:rPr>
                        <a:t>Expertos asignados</a:t>
                      </a: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9"/>
                        </a:spcBef>
                      </a:pPr>
                      <a:r>
                        <a:rPr lang="es-ES" sz="900">
                          <a:solidFill>
                            <a:srgbClr val="020302"/>
                          </a:solidFill>
                          <a:latin typeface="AdobeClean-Light"/>
                          <a:cs typeface="AdobeClean-Light"/>
                        </a:rPr>
                        <a:t>Responsable de la asistencia técnica de la cuenta</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l" rtl="0">
                        <a:lnSpc>
                          <a:spcPct val="100000"/>
                        </a:lnSpc>
                        <a:spcBef>
                          <a:spcPts val="470"/>
                        </a:spcBef>
                      </a:pPr>
                      <a:endParaRPr sz="900" dirty="0">
                        <a:latin typeface="Wingdings"/>
                        <a:cs typeface="Wingdings"/>
                      </a:endParaRPr>
                    </a:p>
                  </a:txBody>
                  <a:tcPr marL="0" marR="0" marT="59690" marB="0" anchor="ctr">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l" rtl="0">
                        <a:lnSpc>
                          <a:spcPct val="100000"/>
                        </a:lnSpc>
                        <a:spcBef>
                          <a:spcPts val="470"/>
                        </a:spcBef>
                      </a:pPr>
                      <a:endParaRPr sz="900" dirty="0">
                        <a:latin typeface="Wingdings"/>
                        <a:cs typeface="Wingdings"/>
                      </a:endParaRPr>
                    </a:p>
                  </a:txBody>
                  <a:tcPr marL="0" marR="0" marT="59690"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230812">
                <a:tc vMerge="1">
                  <a:txBody>
                    <a:bodyPr/>
                    <a:lstStyle/>
                    <a:p>
                      <a:pPr marL="50800" algn="l" rtl="0">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hangingPunct="0">
                        <a:lnSpc>
                          <a:spcPct val="100000"/>
                        </a:lnSpc>
                        <a:spcBef>
                          <a:spcPts val="459"/>
                        </a:spcBef>
                      </a:pPr>
                      <a:r>
                        <a:rPr lang="es-ES" sz="900">
                          <a:solidFill>
                            <a:srgbClr val="020302"/>
                          </a:solidFill>
                          <a:latin typeface="AdobeClean-Light"/>
                          <a:cs typeface="AdobeClean-Light"/>
                        </a:rPr>
                        <a:t>Ingeniero de asistencia técnica especializado</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pPr>
                      <a:endParaRPr sz="900" dirty="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s-ES" sz="900">
                          <a:solidFill>
                            <a:srgbClr val="020302"/>
                          </a:solidFill>
                          <a:latin typeface="Wingdings"/>
                          <a:cs typeface="Wingdings"/>
                        </a:rPr>
                        <a:t></a:t>
                      </a:r>
                    </a:p>
                  </a:txBody>
                  <a:tcPr marL="0" marR="0" marT="0" marB="0" anchor="ctr">
                    <a:solidFill>
                      <a:schemeClr val="bg1">
                        <a:lumMod val="95000"/>
                      </a:schemeClr>
                    </a:solidFill>
                  </a:tcPr>
                </a:tc>
                <a:extLst>
                  <a:ext uri="{0D108BD9-81ED-4DB2-BD59-A6C34878D82A}">
                    <a16:rowId xmlns:a16="http://schemas.microsoft.com/office/drawing/2014/main" val="10003"/>
                  </a:ext>
                </a:extLst>
              </a:tr>
              <a:tr h="236808">
                <a:tc vMerge="1">
                  <a:txBody>
                    <a:bodyPr/>
                    <a:lstStyle/>
                    <a:p>
                      <a:pPr marL="50800" algn="l" rtl="0">
                        <a:lnSpc>
                          <a:spcPct val="100000"/>
                        </a:lnSpc>
                        <a:spcBef>
                          <a:spcPts val="500"/>
                        </a:spcBef>
                      </a:pPr>
                      <a:endParaRPr sz="900" dirty="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500"/>
                        </a:spcBef>
                      </a:pPr>
                      <a:r>
                        <a:rPr lang="es-ES" sz="900">
                          <a:solidFill>
                            <a:srgbClr val="020302"/>
                          </a:solidFill>
                          <a:latin typeface="AdobeClean-Light"/>
                          <a:cs typeface="AdobeClean-Light"/>
                        </a:rPr>
                        <a:t>Gestor técnico de cuentas</a:t>
                      </a: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dirty="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s-ES" sz="900">
                          <a:solidFill>
                            <a:srgbClr val="020302"/>
                          </a:solidFill>
                          <a:latin typeface="Wingdings"/>
                          <a:cs typeface="Wingdings"/>
                        </a:rPr>
                        <a:t></a:t>
                      </a:r>
                    </a:p>
                  </a:txBody>
                  <a:tcPr marL="0" marR="0" marT="0" marB="0" anchor="ctr">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29317">
                <a:tc rowSpan="12">
                  <a:txBody>
                    <a:bodyPr/>
                    <a:lstStyle/>
                    <a:p>
                      <a:pPr marL="50800">
                        <a:lnSpc>
                          <a:spcPct val="100000"/>
                        </a:lnSpc>
                        <a:spcBef>
                          <a:spcPts val="459"/>
                        </a:spcBef>
                      </a:pPr>
                      <a:r>
                        <a:rPr lang="es-ES" sz="1000" b="1" i="0">
                          <a:solidFill>
                            <a:schemeClr val="bg1"/>
                          </a:solidFill>
                          <a:latin typeface="Adobe Clean" panose="020B0503020404020204" pitchFamily="34" charset="0"/>
                          <a:cs typeface="AdobeClean-Light"/>
                        </a:rPr>
                        <a:t>Servicios de soporte</a:t>
                      </a: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0"/>
                        </a:spcBef>
                      </a:pPr>
                      <a:r>
                        <a:rPr lang="es-ES" sz="900">
                          <a:solidFill>
                            <a:srgbClr val="020302"/>
                          </a:solidFill>
                          <a:latin typeface="AdobeClean-Light"/>
                          <a:cs typeface="AdobeClean-Light"/>
                        </a:rPr>
                        <a:t>Soporte Online</a:t>
                      </a: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535"/>
                        </a:spcBef>
                      </a:pPr>
                      <a:r>
                        <a:rPr lang="es-ES" sz="900">
                          <a:solidFill>
                            <a:srgbClr val="020302"/>
                          </a:solidFill>
                          <a:latin typeface="AdobeClean-Light"/>
                          <a:cs typeface="AdobeClean-Light"/>
                        </a:rPr>
                        <a:t>Horario de trabajo</a:t>
                      </a:r>
                    </a:p>
                  </a:txBody>
                  <a:tcPr marL="0" marR="0" marT="67945"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535"/>
                        </a:spcBef>
                      </a:pPr>
                      <a:r>
                        <a:rPr lang="es-ES" sz="900">
                          <a:solidFill>
                            <a:srgbClr val="020302"/>
                          </a:solidFill>
                          <a:latin typeface="AdobeClean-Light"/>
                          <a:cs typeface="AdobeClean-Light"/>
                        </a:rPr>
                        <a:t>24 x 5</a:t>
                      </a:r>
                    </a:p>
                  </a:txBody>
                  <a:tcPr marL="0" marR="0" marT="67945"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230812">
                <a:tc vMerge="1">
                  <a:txBody>
                    <a:bodyPr/>
                    <a:lstStyle/>
                    <a:p>
                      <a:pPr marL="50800" algn="l" rtl="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es-ES" sz="900">
                          <a:solidFill>
                            <a:srgbClr val="020302"/>
                          </a:solidFill>
                          <a:latin typeface="AdobeClean-Light"/>
                          <a:cs typeface="AdobeClean-Light"/>
                        </a:rPr>
                        <a:t>Soporte con problemas P1 24 x 7 x 365</a:t>
                      </a: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9"/>
                        </a:spcBef>
                      </a:pPr>
                      <a:r>
                        <a:rPr lang="es-ES" sz="900">
                          <a:solidFill>
                            <a:srgbClr val="020302"/>
                          </a:solidFill>
                          <a:latin typeface="Wingdings"/>
                          <a:cs typeface="Wingdings"/>
                        </a:rPr>
                        <a:t></a:t>
                      </a: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lang="es-ES" sz="900">
                          <a:solidFill>
                            <a:srgbClr val="020302"/>
                          </a:solidFill>
                          <a:latin typeface="Wingdings"/>
                          <a:cs typeface="Wingdings"/>
                        </a:rPr>
                        <a:t></a:t>
                      </a:r>
                    </a:p>
                  </a:txBody>
                  <a:tcPr marL="0" marR="0" marT="58419" marB="0" anchor="ctr">
                    <a:solidFill>
                      <a:schemeClr val="bg1">
                        <a:lumMod val="95000"/>
                      </a:schemeClr>
                    </a:solidFill>
                  </a:tcPr>
                </a:tc>
                <a:extLst>
                  <a:ext uri="{0D108BD9-81ED-4DB2-BD59-A6C34878D82A}">
                    <a16:rowId xmlns:a16="http://schemas.microsoft.com/office/drawing/2014/main" val="10006"/>
                  </a:ext>
                </a:extLst>
              </a:tr>
              <a:tr h="230065">
                <a:tc vMerge="1">
                  <a:txBody>
                    <a:bodyPr/>
                    <a:lstStyle/>
                    <a:p>
                      <a:pPr marL="50800" algn="l" rtl="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hangingPunct="0">
                        <a:lnSpc>
                          <a:spcPct val="100000"/>
                        </a:lnSpc>
                        <a:spcBef>
                          <a:spcPts val="455"/>
                        </a:spcBef>
                      </a:pPr>
                      <a:r>
                        <a:rPr lang="es-ES" sz="900">
                          <a:solidFill>
                            <a:srgbClr val="020302"/>
                          </a:solidFill>
                          <a:latin typeface="AdobeClean-Light"/>
                          <a:cs typeface="AdobeClean-Light"/>
                        </a:rPr>
                        <a:t>Contactos de soporte particulares (por producto)</a:t>
                      </a:r>
                    </a:p>
                  </a:txBody>
                  <a:tcPr marL="0" marR="0" marT="5778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5"/>
                        </a:spcBef>
                      </a:pPr>
                      <a:r>
                        <a:rPr lang="es-ES" sz="900">
                          <a:solidFill>
                            <a:srgbClr val="020302"/>
                          </a:solidFill>
                          <a:latin typeface="AdobeClean-Light"/>
                          <a:cs typeface="AdobeClean-Light"/>
                        </a:rPr>
                        <a:t>4</a:t>
                      </a:r>
                    </a:p>
                  </a:txBody>
                  <a:tcPr marL="0" marR="0" marT="57785"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5"/>
                        </a:spcBef>
                      </a:pPr>
                      <a:r>
                        <a:rPr lang="es-ES" sz="900">
                          <a:solidFill>
                            <a:srgbClr val="020302"/>
                          </a:solidFill>
                          <a:latin typeface="AdobeClean-Light"/>
                          <a:cs typeface="AdobeClean-Light"/>
                        </a:rPr>
                        <a:t>15</a:t>
                      </a:r>
                    </a:p>
                  </a:txBody>
                  <a:tcPr marL="0" marR="0" marT="57785" marB="0" anchor="ctr">
                    <a:solidFill>
                      <a:schemeClr val="bg1">
                        <a:lumMod val="95000"/>
                      </a:schemeClr>
                    </a:solidFill>
                  </a:tcPr>
                </a:tc>
                <a:extLst>
                  <a:ext uri="{0D108BD9-81ED-4DB2-BD59-A6C34878D82A}">
                    <a16:rowId xmlns:a16="http://schemas.microsoft.com/office/drawing/2014/main" val="10007"/>
                  </a:ext>
                </a:extLst>
              </a:tr>
              <a:tr h="231561">
                <a:tc vMerge="1">
                  <a:txBody>
                    <a:bodyPr/>
                    <a:lstStyle/>
                    <a:p>
                      <a:pPr marL="50800" algn="l" rtl="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es-ES" sz="900">
                          <a:solidFill>
                            <a:srgbClr val="020302"/>
                          </a:solidFill>
                          <a:latin typeface="AdobeClean-Light"/>
                          <a:cs typeface="AdobeClean-Light"/>
                        </a:rPr>
                        <a:t>Asistencia telefónica en directo</a:t>
                      </a:r>
                    </a:p>
                  </a:txBody>
                  <a:tcPr marL="0" marR="0" marT="57785" marB="0">
                    <a:lnL w="12700">
                      <a:solidFill>
                        <a:srgbClr val="F0F0F0"/>
                      </a:solidFill>
                      <a:prstDash val="solid"/>
                    </a:lnL>
                    <a:lnR w="12700">
                      <a:solidFill>
                        <a:srgbClr val="F0F0F0"/>
                      </a:solidFill>
                      <a:prstDash val="solid"/>
                    </a:lnR>
                  </a:tcPr>
                </a:tc>
                <a:tc>
                  <a:txBody>
                    <a:bodyPr/>
                    <a:lstStyle/>
                    <a:p>
                      <a:pPr algn="l" rtl="0">
                        <a:lnSpc>
                          <a:spcPct val="100000"/>
                        </a:lnSpc>
                        <a:spcBef>
                          <a:spcPts val="464"/>
                        </a:spcBef>
                      </a:pPr>
                      <a:endParaRPr sz="900" dirty="0">
                        <a:latin typeface="Wingdings"/>
                        <a:cs typeface="Wingdings"/>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4"/>
                        </a:spcBef>
                      </a:pPr>
                      <a:r>
                        <a:rPr lang="es-ES" sz="900">
                          <a:solidFill>
                            <a:srgbClr val="020302"/>
                          </a:solidFill>
                          <a:latin typeface="Wingdings"/>
                          <a:cs typeface="Wingdings"/>
                        </a:rPr>
                        <a:t></a:t>
                      </a:r>
                    </a:p>
                  </a:txBody>
                  <a:tcPr marL="0" marR="0" marT="59054" marB="0" anchor="ctr">
                    <a:solidFill>
                      <a:schemeClr val="bg1">
                        <a:lumMod val="95000"/>
                      </a:schemeClr>
                    </a:solidFill>
                  </a:tcPr>
                </a:tc>
                <a:extLst>
                  <a:ext uri="{0D108BD9-81ED-4DB2-BD59-A6C34878D82A}">
                    <a16:rowId xmlns:a16="http://schemas.microsoft.com/office/drawing/2014/main" val="10008"/>
                  </a:ext>
                </a:extLst>
              </a:tr>
              <a:tr h="232310">
                <a:tc vMerge="1">
                  <a:txBody>
                    <a:bodyPr/>
                    <a:lstStyle/>
                    <a:p>
                      <a:pPr marL="50800" algn="l" rtl="0">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9"/>
                        </a:spcBef>
                      </a:pPr>
                      <a:r>
                        <a:rPr lang="es-ES" sz="900">
                          <a:solidFill>
                            <a:srgbClr val="020302"/>
                          </a:solidFill>
                          <a:latin typeface="AdobeClean-Light"/>
                          <a:cs typeface="AdobeClean-Light"/>
                        </a:rPr>
                        <a:t>Administración de la escalabilidad</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spcBef>
                          <a:spcPts val="470"/>
                        </a:spcBef>
                      </a:pPr>
                      <a:endParaRPr sz="900" dirty="0">
                        <a:latin typeface="Wingdings"/>
                        <a:cs typeface="Wingdings"/>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es-ES" sz="900">
                          <a:solidFill>
                            <a:srgbClr val="020302"/>
                          </a:solidFill>
                          <a:latin typeface="Wingdings"/>
                          <a:cs typeface="Wingdings"/>
                        </a:rPr>
                        <a:t></a:t>
                      </a:r>
                    </a:p>
                  </a:txBody>
                  <a:tcPr marL="0" marR="0" marT="59690" marB="0" anchor="ctr">
                    <a:solidFill>
                      <a:schemeClr val="bg1">
                        <a:lumMod val="95000"/>
                      </a:schemeClr>
                    </a:solidFill>
                  </a:tcPr>
                </a:tc>
                <a:extLst>
                  <a:ext uri="{0D108BD9-81ED-4DB2-BD59-A6C34878D82A}">
                    <a16:rowId xmlns:a16="http://schemas.microsoft.com/office/drawing/2014/main" val="10009"/>
                  </a:ext>
                </a:extLst>
              </a:tr>
              <a:tr h="229317">
                <a:tc vMerge="1">
                  <a:txBody>
                    <a:bodyPr/>
                    <a:lstStyle/>
                    <a:p>
                      <a:pPr marL="50800" algn="l" rtl="0">
                        <a:lnSpc>
                          <a:spcPct val="100000"/>
                        </a:lnSpc>
                        <a:spcBef>
                          <a:spcPts val="450"/>
                        </a:spcBef>
                      </a:pPr>
                      <a:endParaRPr sz="900" dirty="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0"/>
                        </a:spcBef>
                      </a:pPr>
                      <a:r>
                        <a:rPr lang="es-ES" sz="900">
                          <a:solidFill>
                            <a:srgbClr val="020302"/>
                          </a:solidFill>
                          <a:latin typeface="AdobeClean-Light"/>
                          <a:cs typeface="AdobeClean-Light"/>
                        </a:rPr>
                        <a:t>Revisiones de servicio al año</a:t>
                      </a:r>
                    </a:p>
                  </a:txBody>
                  <a:tcPr marL="0" marR="0" marT="57150" marB="0">
                    <a:lnL w="12700">
                      <a:solidFill>
                        <a:srgbClr val="F0F0F0"/>
                      </a:solidFill>
                      <a:prstDash val="solid"/>
                    </a:lnL>
                    <a:lnR w="12700">
                      <a:solidFill>
                        <a:srgbClr val="F0F0F0"/>
                      </a:solidFill>
                      <a:prstDash val="solid"/>
                    </a:lnR>
                  </a:tcPr>
                </a:tc>
                <a:tc>
                  <a:txBody>
                    <a:bodyPr/>
                    <a:lstStyle/>
                    <a:p>
                      <a:pPr algn="l" rtl="0">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es-ES" sz="900">
                          <a:latin typeface="Times New Roman"/>
                          <a:cs typeface="Times New Roman"/>
                        </a:rPr>
                        <a:t>4</a:t>
                      </a:r>
                    </a:p>
                  </a:txBody>
                  <a:tcPr marL="0" marR="0" marT="0" marB="0" anchor="ctr">
                    <a:solidFill>
                      <a:schemeClr val="bg1">
                        <a:lumMod val="95000"/>
                      </a:schemeClr>
                    </a:solidFill>
                  </a:tcPr>
                </a:tc>
                <a:extLst>
                  <a:ext uri="{0D108BD9-81ED-4DB2-BD59-A6C34878D82A}">
                    <a16:rowId xmlns:a16="http://schemas.microsoft.com/office/drawing/2014/main" val="10010"/>
                  </a:ext>
                </a:extLst>
              </a:tr>
              <a:tr h="229317">
                <a:tc vMerge="1">
                  <a:txBody>
                    <a:bodyPr/>
                    <a:lstStyle/>
                    <a:p>
                      <a:endParaRPr lang="en-US"/>
                    </a:p>
                  </a:txBody>
                  <a:tcPr/>
                </a:tc>
                <a:tc>
                  <a:txBody>
                    <a:bodyPr/>
                    <a:lstStyle/>
                    <a:p>
                      <a:pPr marL="50800" hangingPunct="0">
                        <a:lnSpc>
                          <a:spcPct val="100000"/>
                        </a:lnSpc>
                        <a:spcBef>
                          <a:spcPts val="450"/>
                        </a:spcBef>
                      </a:pPr>
                      <a:r>
                        <a:rPr lang="es-ES" sz="900">
                          <a:latin typeface="AdobeClean-Light"/>
                          <a:cs typeface="AdobeClean-Light"/>
                        </a:rPr>
                        <a:t>Sesiones con expertos al año</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es-ES" sz="900">
                          <a:latin typeface="Times New Roman"/>
                          <a:cs typeface="Times New Roman"/>
                        </a:rPr>
                        <a:t>4</a:t>
                      </a:r>
                    </a:p>
                  </a:txBody>
                  <a:tcPr marL="0" marR="0" marT="0" marB="0" anchor="ctr">
                    <a:solidFill>
                      <a:schemeClr val="bg1">
                        <a:lumMod val="95000"/>
                      </a:schemeClr>
                    </a:solidFill>
                  </a:tcPr>
                </a:tc>
                <a:extLst>
                  <a:ext uri="{0D108BD9-81ED-4DB2-BD59-A6C34878D82A}">
                    <a16:rowId xmlns:a16="http://schemas.microsoft.com/office/drawing/2014/main" val="225399098"/>
                  </a:ext>
                </a:extLst>
              </a:tr>
              <a:tr h="229317">
                <a:tc vMerge="1">
                  <a:txBody>
                    <a:bodyPr/>
                    <a:lstStyle/>
                    <a:p>
                      <a:endParaRPr lang="en-US"/>
                    </a:p>
                  </a:txBody>
                  <a:tcPr/>
                </a:tc>
                <a:tc>
                  <a:txBody>
                    <a:bodyPr/>
                    <a:lstStyle/>
                    <a:p>
                      <a:pPr marL="50800" hangingPunct="0">
                        <a:lnSpc>
                          <a:spcPct val="100000"/>
                        </a:lnSpc>
                        <a:spcBef>
                          <a:spcPts val="450"/>
                        </a:spcBef>
                      </a:pPr>
                      <a:r>
                        <a:rPr lang="es-ES" sz="900">
                          <a:latin typeface="AdobeClean-Light"/>
                          <a:cs typeface="AdobeClean-Light"/>
                        </a:rPr>
                        <a:t>Reseñas de casos</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s-ES" sz="900">
                          <a:solidFill>
                            <a:srgbClr val="020302"/>
                          </a:solidFill>
                          <a:latin typeface="Wingdings"/>
                          <a:cs typeface="Wingdings"/>
                        </a:rPr>
                        <a:t></a:t>
                      </a:r>
                    </a:p>
                  </a:txBody>
                  <a:tcPr marL="0" marR="0" marT="0" marB="0" anchor="ctr">
                    <a:solidFill>
                      <a:schemeClr val="bg1">
                        <a:lumMod val="95000"/>
                      </a:schemeClr>
                    </a:solidFill>
                  </a:tcPr>
                </a:tc>
                <a:extLst>
                  <a:ext uri="{0D108BD9-81ED-4DB2-BD59-A6C34878D82A}">
                    <a16:rowId xmlns:a16="http://schemas.microsoft.com/office/drawing/2014/main" val="56924432"/>
                  </a:ext>
                </a:extLst>
              </a:tr>
              <a:tr h="230812">
                <a:tc vMerge="1">
                  <a:txBody>
                    <a:bodyPr/>
                    <a:lstStyle/>
                    <a:p>
                      <a:pPr marL="48895" algn="l" rtl="0">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hangingPunct="0">
                        <a:lnSpc>
                          <a:spcPct val="100000"/>
                        </a:lnSpc>
                        <a:spcBef>
                          <a:spcPts val="459"/>
                        </a:spcBef>
                      </a:pPr>
                      <a:r>
                        <a:rPr lang="es-ES" sz="900" dirty="0">
                          <a:solidFill>
                            <a:srgbClr val="020302"/>
                          </a:solidFill>
                          <a:latin typeface="AdobeClean-Light"/>
                          <a:cs typeface="AdobeClean-Light"/>
                        </a:rPr>
                        <a:t>Gestión de eventos</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s-ES" sz="900">
                          <a:solidFill>
                            <a:srgbClr val="020302"/>
                          </a:solidFill>
                          <a:latin typeface="Wingdings"/>
                          <a:cs typeface="Wingdings"/>
                        </a:rPr>
                        <a:t></a:t>
                      </a:r>
                    </a:p>
                  </a:txBody>
                  <a:tcPr marL="0" marR="0" marT="0" marB="0" anchor="ctr">
                    <a:solidFill>
                      <a:schemeClr val="bg1">
                        <a:lumMod val="95000"/>
                      </a:schemeClr>
                    </a:solidFill>
                  </a:tcPr>
                </a:tc>
                <a:extLst>
                  <a:ext uri="{0D108BD9-81ED-4DB2-BD59-A6C34878D82A}">
                    <a16:rowId xmlns:a16="http://schemas.microsoft.com/office/drawing/2014/main" val="10011"/>
                  </a:ext>
                </a:extLst>
              </a:tr>
              <a:tr h="231562">
                <a:tc vMerge="1">
                  <a:txBody>
                    <a:bodyPr/>
                    <a:lstStyle/>
                    <a:p>
                      <a:pPr marL="48895" algn="l" rtl="0">
                        <a:lnSpc>
                          <a:spcPct val="100000"/>
                        </a:lnSpc>
                        <a:spcBef>
                          <a:spcPts val="465"/>
                        </a:spcBef>
                      </a:pPr>
                      <a:endParaRPr sz="900" dirty="0">
                        <a:latin typeface="AdobeClean-Light"/>
                        <a:cs typeface="AdobeClean-Light"/>
                      </a:endParaRPr>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hangingPunct="0">
                        <a:lnSpc>
                          <a:spcPct val="100000"/>
                        </a:lnSpc>
                        <a:spcBef>
                          <a:spcPts val="465"/>
                        </a:spcBef>
                      </a:pPr>
                      <a:r>
                        <a:rPr lang="es-ES" sz="900">
                          <a:solidFill>
                            <a:srgbClr val="020302"/>
                          </a:solidFill>
                          <a:latin typeface="AdobeClean-Light"/>
                          <a:cs typeface="AdobeClean-Light"/>
                        </a:rPr>
                        <a:t>Revisión, mantenimiento y monitorización del entorno</a:t>
                      </a:r>
                    </a:p>
                  </a:txBody>
                  <a:tcPr marL="0" marR="0" marT="59055" marB="0">
                    <a:lnL w="12700">
                      <a:solidFill>
                        <a:srgbClr val="F0F0F0"/>
                      </a:solidFill>
                      <a:prstDash val="solid"/>
                    </a:lnL>
                    <a:lnR w="12700">
                      <a:solidFill>
                        <a:srgbClr val="F0F0F0"/>
                      </a:solidFill>
                      <a:prstDash val="solid"/>
                    </a:lnR>
                  </a:tcPr>
                </a:tc>
                <a:tc>
                  <a:txBody>
                    <a:bodyPr/>
                    <a:lstStyle/>
                    <a:p>
                      <a:pPr algn="l" rtl="0">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s-ES" sz="900">
                          <a:solidFill>
                            <a:srgbClr val="020302"/>
                          </a:solidFill>
                          <a:latin typeface="Wingdings"/>
                          <a:cs typeface="Wingdings"/>
                        </a:rPr>
                        <a:t></a:t>
                      </a:r>
                    </a:p>
                  </a:txBody>
                  <a:tcPr marL="0" marR="0" marT="0" marB="0" anchor="ctr">
                    <a:solidFill>
                      <a:schemeClr val="bg1">
                        <a:lumMod val="95000"/>
                      </a:schemeClr>
                    </a:solidFill>
                  </a:tcPr>
                </a:tc>
                <a:extLst>
                  <a:ext uri="{0D108BD9-81ED-4DB2-BD59-A6C34878D82A}">
                    <a16:rowId xmlns:a16="http://schemas.microsoft.com/office/drawing/2014/main" val="10012"/>
                  </a:ext>
                </a:extLst>
              </a:tr>
              <a:tr h="236808">
                <a:tc vMerge="1">
                  <a:txBody>
                    <a:bodyPr/>
                    <a:lstStyle/>
                    <a:p>
                      <a:pPr marL="49530" algn="l" rtl="0">
                        <a:lnSpc>
                          <a:spcPct val="100000"/>
                        </a:lnSpc>
                        <a:spcBef>
                          <a:spcPts val="500"/>
                        </a:spcBef>
                      </a:pPr>
                      <a:endParaRPr sz="900" dirty="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hangingPunct="0">
                        <a:lnSpc>
                          <a:spcPct val="100000"/>
                        </a:lnSpc>
                        <a:spcBef>
                          <a:spcPts val="500"/>
                        </a:spcBef>
                      </a:pPr>
                      <a:r>
                        <a:rPr lang="es-ES" sz="850" spc="-40" baseline="0" dirty="0">
                          <a:solidFill>
                            <a:srgbClr val="020302"/>
                          </a:solidFill>
                          <a:latin typeface="AdobeClean-Light"/>
                          <a:cs typeface="AdobeClean-Light"/>
                        </a:rPr>
                        <a:t>Lanzamiento, migración, actualización y revisión de la hoja de ruta del producto</a:t>
                      </a:r>
                    </a:p>
                  </a:txBody>
                  <a:tcPr marL="0" marR="0" marT="63500" marB="0">
                    <a:lnL w="12700">
                      <a:solidFill>
                        <a:srgbClr val="F0F0F0"/>
                      </a:solidFill>
                      <a:prstDash val="solid"/>
                    </a:lnL>
                    <a:lnR w="12700">
                      <a:solidFill>
                        <a:srgbClr val="F0F0F0"/>
                      </a:solidFill>
                      <a:prstDash val="solid"/>
                    </a:lnR>
                  </a:tcPr>
                </a:tc>
                <a:tc>
                  <a:txBody>
                    <a:bodyPr/>
                    <a:lstStyle/>
                    <a:p>
                      <a:pPr algn="l" rtl="0">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s-ES" sz="900">
                          <a:solidFill>
                            <a:srgbClr val="020302"/>
                          </a:solidFill>
                          <a:latin typeface="Wingdings"/>
                          <a:cs typeface="Wingdings"/>
                        </a:rPr>
                        <a:t></a:t>
                      </a:r>
                    </a:p>
                  </a:txBody>
                  <a:tcPr marL="0" marR="0" marT="0" marB="0" anchor="ctr">
                    <a:solidFill>
                      <a:schemeClr val="bg1">
                        <a:lumMod val="95000"/>
                      </a:schemeClr>
                    </a:solidFill>
                  </a:tcPr>
                </a:tc>
                <a:extLst>
                  <a:ext uri="{0D108BD9-81ED-4DB2-BD59-A6C34878D82A}">
                    <a16:rowId xmlns:a16="http://schemas.microsoft.com/office/drawing/2014/main" val="10013"/>
                  </a:ext>
                </a:extLst>
              </a:tr>
              <a:tr h="241305">
                <a:tc vMerge="1">
                  <a:txBody>
                    <a:bodyPr/>
                    <a:lstStyle/>
                    <a:p>
                      <a:pPr marL="49530" algn="l" rtl="0">
                        <a:lnSpc>
                          <a:spcPct val="100000"/>
                        </a:lnSpc>
                        <a:spcBef>
                          <a:spcPts val="530"/>
                        </a:spcBef>
                      </a:pPr>
                      <a:endParaRPr sz="900" dirty="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hangingPunct="0">
                        <a:lnSpc>
                          <a:spcPct val="100000"/>
                        </a:lnSpc>
                        <a:spcBef>
                          <a:spcPts val="530"/>
                        </a:spcBef>
                      </a:pPr>
                      <a:r>
                        <a:rPr lang="es-ES" sz="900">
                          <a:latin typeface="AdobeClean-Light"/>
                          <a:cs typeface="AdobeClean-Light"/>
                        </a:rPr>
                        <a:t>Actividades de asistencia en la nube: Experience Manager as Cloud</a:t>
                      </a:r>
                    </a:p>
                  </a:txBody>
                  <a:tcPr marL="0" marR="0" marT="6731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B w="6350" cap="flat" cmpd="sng" algn="ctr">
                      <a:solidFill>
                        <a:srgbClr val="F0F0F0"/>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s-ES" sz="900">
                          <a:solidFill>
                            <a:srgbClr val="020302"/>
                          </a:solidFill>
                          <a:latin typeface="Wingdings"/>
                          <a:cs typeface="Wingdings"/>
                        </a:rPr>
                        <a:t></a:t>
                      </a:r>
                    </a:p>
                  </a:txBody>
                  <a:tcPr marL="0" marR="0" marT="0" marB="0" anchor="ctr">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4"/>
                  </a:ext>
                </a:extLst>
              </a:tr>
              <a:tr h="250297">
                <a:tc rowSpan="2">
                  <a:txBody>
                    <a:bodyPr/>
                    <a:lstStyle/>
                    <a:p>
                      <a:pPr marL="48260">
                        <a:lnSpc>
                          <a:spcPct val="100000"/>
                        </a:lnSpc>
                        <a:spcBef>
                          <a:spcPts val="830"/>
                        </a:spcBef>
                      </a:pPr>
                      <a:r>
                        <a:rPr lang="es-ES" sz="1000" b="1" i="0">
                          <a:solidFill>
                            <a:schemeClr val="bg1"/>
                          </a:solidFill>
                          <a:latin typeface="Adobe Clean" panose="020B0503020404020204" pitchFamily="34" charset="0"/>
                          <a:cs typeface="AdobeClean-Light"/>
                        </a:rPr>
                        <a:t>Servicios de campo</a:t>
                      </a:r>
                    </a:p>
                  </a:txBody>
                  <a:tcPr marL="0" marR="0" marT="4826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a:txBody>
                    <a:bodyPr/>
                    <a:lstStyle/>
                    <a:p>
                      <a:pPr marL="48260" hangingPunct="0">
                        <a:lnSpc>
                          <a:spcPct val="100000"/>
                        </a:lnSpc>
                        <a:spcBef>
                          <a:spcPts val="380"/>
                        </a:spcBef>
                      </a:pPr>
                      <a:r>
                        <a:rPr lang="es-ES" sz="900">
                          <a:solidFill>
                            <a:srgbClr val="020302"/>
                          </a:solidFill>
                          <a:latin typeface="AdobeClean-Light"/>
                          <a:cs typeface="AdobeClean-Light"/>
                        </a:rPr>
                        <a:t>Servicios de Launch Advisory: primer año de la nueva solución</a:t>
                      </a:r>
                    </a:p>
                  </a:txBody>
                  <a:tcPr marL="0" marR="0" marT="48260" marB="0">
                    <a:lnL w="12700">
                      <a:solidFill>
                        <a:srgbClr val="F0F0F0"/>
                      </a:solidFill>
                      <a:prstDash val="solid"/>
                    </a:lnL>
                    <a:lnR w="6350" cap="flat" cmpd="sng" algn="ctr">
                      <a:solidFill>
                        <a:srgbClr val="F0F0F0"/>
                      </a:solidFill>
                      <a:prstDash val="solid"/>
                      <a:round/>
                      <a:headEnd type="none" w="med" len="med"/>
                      <a:tailEnd type="none" w="med" len="med"/>
                    </a:lnR>
                    <a:lnT w="12700">
                      <a:solidFill>
                        <a:srgbClr val="F0F0F0"/>
                      </a:solidFill>
                      <a:prstDash val="solid"/>
                    </a:lnT>
                    <a:lnB w="6350" cap="flat" cmpd="sng" algn="ctr">
                      <a:noFill/>
                      <a:prstDash val="solid"/>
                      <a:round/>
                      <a:headEnd type="none" w="med" len="med"/>
                      <a:tailEnd type="none" w="med" len="med"/>
                    </a:lnB>
                  </a:tcPr>
                </a:tc>
                <a:tc>
                  <a:txBody>
                    <a:bodyPr/>
                    <a:lstStyle/>
                    <a:p>
                      <a:pPr algn="l" rtl="0">
                        <a:lnSpc>
                          <a:spcPct val="100000"/>
                        </a:lnSpc>
                      </a:pPr>
                      <a:endParaRPr sz="900" dirty="0">
                        <a:latin typeface="Times New Roman"/>
                        <a:cs typeface="Times New Roman"/>
                      </a:endParaRPr>
                    </a:p>
                  </a:txBody>
                  <a:tcPr marL="0" marR="0" marT="0" marB="0">
                    <a:lnL w="6350" cap="flat" cmpd="sng" algn="ctr">
                      <a:solidFill>
                        <a:srgbClr val="F0F0F0"/>
                      </a:solidFill>
                      <a:prstDash val="solid"/>
                      <a:round/>
                      <a:headEnd type="none" w="med" len="med"/>
                      <a:tailEnd type="none" w="med" len="med"/>
                    </a:lnL>
                    <a:lnR w="6350" cap="flat" cmpd="sng" algn="ctr">
                      <a:solidFill>
                        <a:srgbClr val="F0F0F0"/>
                      </a:solidFill>
                      <a:prstDash val="solid"/>
                      <a:round/>
                      <a:headEnd type="none" w="med" len="med"/>
                      <a:tailEnd type="none" w="med" len="med"/>
                    </a:lnR>
                    <a:lnT w="6350" cap="flat" cmpd="sng" algn="ctr">
                      <a:solidFill>
                        <a:srgbClr val="F0F0F0"/>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s-ES" sz="900">
                          <a:solidFill>
                            <a:srgbClr val="020302"/>
                          </a:solidFill>
                          <a:latin typeface="Wingdings"/>
                          <a:cs typeface="Wingdings"/>
                        </a:rPr>
                        <a:t></a:t>
                      </a:r>
                    </a:p>
                  </a:txBody>
                  <a:tcPr marL="0" marR="0" marT="0" marB="0" anchor="ctr">
                    <a:lnL w="635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15"/>
                  </a:ext>
                </a:extLst>
              </a:tr>
              <a:tr h="169363">
                <a:tc vMerge="1">
                  <a:txBody>
                    <a:bodyPr/>
                    <a:lstStyle/>
                    <a:p>
                      <a:endParaRPr lang="en-US"/>
                    </a:p>
                  </a:txBody>
                  <a:tcPr>
                    <a:lnT w="12700" cap="flat" cmpd="sng" algn="ctr">
                      <a:solidFill>
                        <a:srgbClr val="F1F1F1"/>
                      </a:solidFill>
                      <a:prstDash val="solid"/>
                      <a:round/>
                      <a:headEnd type="none" w="med" len="med"/>
                      <a:tailEnd type="none" w="med" len="med"/>
                    </a:lnT>
                  </a:tcPr>
                </a:tc>
                <a:tc>
                  <a:txBody>
                    <a:bodyPr/>
                    <a:lstStyle/>
                    <a:p>
                      <a:pPr marL="48260" marR="0" lvl="0" indent="0" defTabSz="914400" eaLnBrk="1" fontAlgn="auto" latinLnBrk="0" hangingPunct="0">
                        <a:lnSpc>
                          <a:spcPct val="100000"/>
                        </a:lnSpc>
                        <a:spcBef>
                          <a:spcPts val="380"/>
                        </a:spcBef>
                        <a:spcAft>
                          <a:spcPts val="0"/>
                        </a:spcAft>
                        <a:buClrTx/>
                        <a:buSzTx/>
                        <a:buFontTx/>
                        <a:buNone/>
                        <a:tabLst/>
                        <a:defRPr/>
                      </a:pPr>
                      <a:r>
                        <a:rPr lang="es-ES" sz="900">
                          <a:latin typeface="AdobeClean-Light"/>
                          <a:cs typeface="AdobeClean-Light"/>
                        </a:rPr>
                        <a:t>Actividades del servicio de campo </a:t>
                      </a:r>
                    </a:p>
                  </a:txBody>
                  <a:tcPr marL="0" marR="0" marT="48260" marB="0">
                    <a:lnR w="6350" cap="flat" cmpd="sng" algn="ctr">
                      <a:solidFill>
                        <a:srgbClr val="F0F0F0"/>
                      </a:solidFill>
                      <a:prstDash val="solid"/>
                      <a:round/>
                      <a:headEnd type="none" w="med" len="med"/>
                      <a:tailEnd type="none" w="med" len="med"/>
                    </a:lnR>
                    <a:lnT w="6350" cap="flat" cmpd="sng" algn="ctr">
                      <a:noFill/>
                      <a:prstDash val="solid"/>
                      <a:round/>
                      <a:headEnd type="none" w="med" len="med"/>
                      <a:tailEnd type="none" w="med" len="med"/>
                    </a:lnT>
                    <a:lnB w="12700">
                      <a:solidFill>
                        <a:srgbClr val="F1F1F1"/>
                      </a:solidFill>
                      <a:prstDash val="solid"/>
                    </a:lnB>
                  </a:tcPr>
                </a:tc>
                <a:tc>
                  <a:txBody>
                    <a:bodyPr/>
                    <a:lstStyle/>
                    <a:p>
                      <a:pPr algn="l" rtl="0"/>
                      <a:endParaRPr lang="en-US" dirty="0"/>
                    </a:p>
                  </a:txBody>
                  <a:tcPr marL="0" marR="0" marT="0" marB="0">
                    <a:lnL w="6350" cap="flat" cmpd="sng" algn="ctr">
                      <a:solidFill>
                        <a:srgbClr val="F0F0F0"/>
                      </a:solidFill>
                      <a:prstDash val="solid"/>
                      <a:round/>
                      <a:headEnd type="none" w="med" len="med"/>
                      <a:tailEnd type="none" w="med" len="med"/>
                    </a:lnL>
                    <a:lnR w="6350" cap="flat" cmpd="sng" algn="ctr">
                      <a:solidFill>
                        <a:srgbClr val="F0F0F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F0F0F0"/>
                      </a:solidFill>
                      <a:prstDash val="solid"/>
                      <a:round/>
                      <a:headEnd type="none" w="med" len="med"/>
                      <a:tailEnd type="none" w="med" len="med"/>
                    </a:lnB>
                    <a:noFill/>
                  </a:tcPr>
                </a:tc>
                <a:tc>
                  <a:txBody>
                    <a:bodyPr/>
                    <a:lstStyle/>
                    <a:p>
                      <a:pPr algn="ctr"/>
                      <a:r>
                        <a:rPr lang="es-ES" sz="900" dirty="0">
                          <a:latin typeface="Times New Roman"/>
                          <a:cs typeface="Times New Roman"/>
                        </a:rPr>
                        <a:t>4</a:t>
                      </a:r>
                    </a:p>
                  </a:txBody>
                  <a:tcPr marL="0" marR="0" marT="0" marB="0" anchor="ctr">
                    <a:lnL w="6350" cap="flat" cmpd="sng" algn="ctr">
                      <a:solidFill>
                        <a:srgbClr val="F0F0F0"/>
                      </a:solidFill>
                      <a:prstDash val="solid"/>
                      <a:round/>
                      <a:headEnd type="none" w="med" len="med"/>
                      <a:tailEnd type="none" w="med" len="med"/>
                    </a:lnL>
                    <a:lnB w="12700">
                      <a:solidFill>
                        <a:srgbClr val="F1F1F1"/>
                      </a:solidFill>
                      <a:prstDash val="solid"/>
                    </a:lnB>
                    <a:solidFill>
                      <a:schemeClr val="bg1">
                        <a:lumMod val="95000"/>
                      </a:schemeClr>
                    </a:solidFill>
                  </a:tcPr>
                </a:tc>
                <a:extLst>
                  <a:ext uri="{0D108BD9-81ED-4DB2-BD59-A6C34878D82A}">
                    <a16:rowId xmlns:a16="http://schemas.microsoft.com/office/drawing/2014/main" val="3280708421"/>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7772400" cy="294129"/>
          </a:xfrm>
          <a:prstGeom prst="rect">
            <a:avLst/>
          </a:prstGeom>
        </p:spPr>
      </p:pic>
      <p:sp>
        <p:nvSpPr>
          <p:cNvPr id="23" name="object 23"/>
          <p:cNvSpPr/>
          <p:nvPr/>
        </p:nvSpPr>
        <p:spPr>
          <a:xfrm>
            <a:off x="357339" y="897486"/>
            <a:ext cx="2004860" cy="45719"/>
          </a:xfrm>
          <a:custGeom>
            <a:avLst/>
            <a:gdLst/>
            <a:ahLst/>
            <a:cxnLst/>
            <a:rect l="l" t="t" r="r" b="b"/>
            <a:pathLst>
              <a:path w="1736725">
                <a:moveTo>
                  <a:pt x="0" y="0"/>
                </a:moveTo>
                <a:lnTo>
                  <a:pt x="1736475" y="0"/>
                </a:lnTo>
              </a:path>
            </a:pathLst>
          </a:custGeom>
          <a:ln w="25133">
            <a:solidFill>
              <a:srgbClr val="1F1F1F"/>
            </a:solidFill>
          </a:ln>
        </p:spPr>
        <p:txBody>
          <a:bodyPr wrap="square" lIns="0" tIns="0" rIns="0" bIns="0" rtlCol="0"/>
          <a:lstStyle/>
          <a:p>
            <a:endParaRPr/>
          </a:p>
        </p:txBody>
      </p:sp>
      <p:sp>
        <p:nvSpPr>
          <p:cNvPr id="24" name="object 24"/>
          <p:cNvSpPr txBox="1"/>
          <p:nvPr/>
        </p:nvSpPr>
        <p:spPr>
          <a:xfrm>
            <a:off x="357338" y="608961"/>
            <a:ext cx="2004861" cy="228268"/>
          </a:xfrm>
          <a:prstGeom prst="rect">
            <a:avLst/>
          </a:prstGeom>
        </p:spPr>
        <p:txBody>
          <a:bodyPr vert="horz" wrap="square" lIns="0" tIns="12700" rIns="0" bIns="0" rtlCol="0">
            <a:spAutoFit/>
          </a:bodyPr>
          <a:lstStyle/>
          <a:p>
            <a:pPr marL="12700">
              <a:lnSpc>
                <a:spcPct val="100000"/>
              </a:lnSpc>
              <a:spcBef>
                <a:spcPts val="100"/>
              </a:spcBef>
            </a:pPr>
            <a:r>
              <a:rPr lang="es-ES" sz="1400" b="1" dirty="0">
                <a:solidFill>
                  <a:srgbClr val="020302"/>
                </a:solidFill>
                <a:latin typeface="Adobe Clean"/>
                <a:cs typeface="Adobe Clean"/>
              </a:rPr>
              <a:t>Funciones de soporte Elite</a:t>
            </a:r>
          </a:p>
        </p:txBody>
      </p:sp>
      <p:sp>
        <p:nvSpPr>
          <p:cNvPr id="32" name="object 32"/>
          <p:cNvSpPr txBox="1"/>
          <p:nvPr/>
        </p:nvSpPr>
        <p:spPr>
          <a:xfrm>
            <a:off x="2868167" y="1433668"/>
            <a:ext cx="2465198" cy="936154"/>
          </a:xfrm>
          <a:prstGeom prst="rect">
            <a:avLst/>
          </a:prstGeom>
        </p:spPr>
        <p:txBody>
          <a:bodyPr vert="horz" wrap="square" lIns="0" tIns="12700" rIns="0" bIns="0" rtlCol="0">
            <a:spAutoFit/>
          </a:bodyPr>
          <a:lstStyle/>
          <a:p>
            <a:pPr marL="13335" marR="26670">
              <a:lnSpc>
                <a:spcPct val="100000"/>
              </a:lnSpc>
              <a:spcBef>
                <a:spcPts val="175"/>
              </a:spcBef>
            </a:pPr>
            <a:r>
              <a:rPr lang="es-ES" sz="1000" dirty="0">
                <a:solidFill>
                  <a:srgbClr val="4B4B4B"/>
                </a:solidFill>
                <a:latin typeface="AdobeClean-Light"/>
                <a:cs typeface="AdobeClean-Light"/>
              </a:rPr>
              <a:t>Un ingeniero de asistencia técnica </a:t>
            </a:r>
            <a:br>
              <a:rPr lang="sk-SK" sz="1000" dirty="0">
                <a:solidFill>
                  <a:srgbClr val="4B4B4B"/>
                </a:solidFill>
                <a:latin typeface="AdobeClean-Light"/>
                <a:cs typeface="AdobeClean-Light"/>
              </a:rPr>
            </a:br>
            <a:r>
              <a:rPr lang="es-ES" sz="1000" dirty="0">
                <a:solidFill>
                  <a:srgbClr val="4B4B4B"/>
                </a:solidFill>
                <a:latin typeface="AdobeClean-Light"/>
                <a:cs typeface="AdobeClean-Light"/>
              </a:rPr>
              <a:t>especializado que esté familiarizado con </a:t>
            </a:r>
            <a:br>
              <a:rPr lang="sk-SK" sz="1000" dirty="0">
                <a:solidFill>
                  <a:srgbClr val="4B4B4B"/>
                </a:solidFill>
                <a:latin typeface="AdobeClean-Light"/>
                <a:cs typeface="AdobeClean-Light"/>
              </a:rPr>
            </a:br>
            <a:r>
              <a:rPr lang="es-ES" sz="1000" dirty="0">
                <a:solidFill>
                  <a:srgbClr val="4B4B4B"/>
                </a:solidFill>
                <a:latin typeface="AdobeClean-Light"/>
                <a:cs typeface="AdobeClean-Light"/>
              </a:rPr>
              <a:t>el entorno de su solución y sus objetivos empresariales. Es un ingeniero de asistencia técnica experimentado que le ayudará </a:t>
            </a:r>
            <a:br>
              <a:rPr lang="sk-SK" sz="1000" dirty="0">
                <a:solidFill>
                  <a:srgbClr val="4B4B4B"/>
                </a:solidFill>
                <a:latin typeface="AdobeClean-Light"/>
                <a:cs typeface="AdobeClean-Light"/>
              </a:rPr>
            </a:br>
            <a:r>
              <a:rPr lang="es-ES" sz="1000" dirty="0">
                <a:solidFill>
                  <a:srgbClr val="4B4B4B"/>
                </a:solidFill>
                <a:latin typeface="AdobeClean-Light"/>
                <a:cs typeface="AdobeClean-Light"/>
              </a:rPr>
              <a:t>a coordinar su experiencia de soporte Enterprise.</a:t>
            </a:r>
          </a:p>
        </p:txBody>
      </p:sp>
      <p:pic>
        <p:nvPicPr>
          <p:cNvPr id="33" name="object 33"/>
          <p:cNvPicPr>
            <a:picLocks/>
          </p:cNvPicPr>
          <p:nvPr/>
        </p:nvPicPr>
        <p:blipFill>
          <a:blip r:embed="rId3" cstate="print"/>
          <a:stretch>
            <a:fillRect/>
          </a:stretch>
        </p:blipFill>
        <p:spPr>
          <a:xfrm>
            <a:off x="2768925" y="973601"/>
            <a:ext cx="365760" cy="365760"/>
          </a:xfrm>
          <a:prstGeom prst="rect">
            <a:avLst/>
          </a:prstGeom>
        </p:spPr>
      </p:pic>
      <p:pic>
        <p:nvPicPr>
          <p:cNvPr id="35" name="object 35"/>
          <p:cNvPicPr>
            <a:picLocks/>
          </p:cNvPicPr>
          <p:nvPr/>
        </p:nvPicPr>
        <p:blipFill>
          <a:blip r:embed="rId4" cstate="print"/>
          <a:stretch>
            <a:fillRect/>
          </a:stretch>
        </p:blipFill>
        <p:spPr>
          <a:xfrm>
            <a:off x="5257800" y="2561747"/>
            <a:ext cx="365760" cy="365760"/>
          </a:xfrm>
          <a:prstGeom prst="rect">
            <a:avLst/>
          </a:prstGeom>
        </p:spPr>
      </p:pic>
      <p:sp>
        <p:nvSpPr>
          <p:cNvPr id="36" name="object 36"/>
          <p:cNvSpPr txBox="1"/>
          <p:nvPr/>
        </p:nvSpPr>
        <p:spPr>
          <a:xfrm>
            <a:off x="5333364" y="1433668"/>
            <a:ext cx="2461775" cy="843821"/>
          </a:xfrm>
          <a:prstGeom prst="rect">
            <a:avLst/>
          </a:prstGeom>
        </p:spPr>
        <p:txBody>
          <a:bodyPr vert="horz" wrap="square" lIns="0" tIns="12700" rIns="0" bIns="0" rtlCol="0">
            <a:spAutoFit/>
          </a:bodyPr>
          <a:lstStyle/>
          <a:p>
            <a:pPr marL="55244" marR="114935">
              <a:lnSpc>
                <a:spcPct val="100000"/>
              </a:lnSpc>
              <a:spcBef>
                <a:spcPts val="965"/>
              </a:spcBef>
            </a:pPr>
            <a:r>
              <a:rPr lang="es-ES" sz="900" dirty="0">
                <a:solidFill>
                  <a:srgbClr val="4B4B4B"/>
                </a:solidFill>
                <a:latin typeface="AdobeClean-Light"/>
                <a:cs typeface="AdobeClean-Light"/>
              </a:rPr>
              <a:t>Revisión programada periódica de las solicitudes </a:t>
            </a:r>
            <a:br>
              <a:rPr lang="sk-SK" sz="900" dirty="0">
                <a:solidFill>
                  <a:srgbClr val="4B4B4B"/>
                </a:solidFill>
                <a:latin typeface="AdobeClean-Light"/>
                <a:cs typeface="AdobeClean-Light"/>
              </a:rPr>
            </a:br>
            <a:r>
              <a:rPr lang="es-ES" sz="900" dirty="0">
                <a:solidFill>
                  <a:srgbClr val="4B4B4B"/>
                </a:solidFill>
                <a:latin typeface="AdobeClean-Light"/>
                <a:cs typeface="AdobeClean-Light"/>
              </a:rPr>
              <a:t>de soporte abiertas, lo que garantiza la alineación del cliente en la descripción de casos, el impacto empresarial, el estado, la prioridad y el acuerdo </a:t>
            </a:r>
            <a:br>
              <a:rPr lang="sk-SK" sz="900" dirty="0">
                <a:solidFill>
                  <a:srgbClr val="4B4B4B"/>
                </a:solidFill>
                <a:latin typeface="AdobeClean-Light"/>
                <a:cs typeface="AdobeClean-Light"/>
              </a:rPr>
            </a:br>
            <a:r>
              <a:rPr lang="es-ES" sz="900" dirty="0">
                <a:solidFill>
                  <a:srgbClr val="4B4B4B"/>
                </a:solidFill>
                <a:latin typeface="AdobeClean-Light"/>
                <a:cs typeface="AdobeClean-Light"/>
              </a:rPr>
              <a:t>en cuanto a los siguientes pasos necesarios para garantizar una solución adecuada.</a:t>
            </a:r>
          </a:p>
        </p:txBody>
      </p:sp>
      <p:pic>
        <p:nvPicPr>
          <p:cNvPr id="37" name="object 37"/>
          <p:cNvPicPr>
            <a:picLocks/>
          </p:cNvPicPr>
          <p:nvPr/>
        </p:nvPicPr>
        <p:blipFill>
          <a:blip r:embed="rId5" cstate="print"/>
          <a:stretch>
            <a:fillRect/>
          </a:stretch>
        </p:blipFill>
        <p:spPr>
          <a:xfrm>
            <a:off x="2768925" y="2500787"/>
            <a:ext cx="241555" cy="365760"/>
          </a:xfrm>
          <a:prstGeom prst="rect">
            <a:avLst/>
          </a:prstGeom>
        </p:spPr>
      </p:pic>
      <p:sp>
        <p:nvSpPr>
          <p:cNvPr id="39" name="object 39"/>
          <p:cNvSpPr txBox="1"/>
          <p:nvPr/>
        </p:nvSpPr>
        <p:spPr>
          <a:xfrm>
            <a:off x="324341" y="1433668"/>
            <a:ext cx="2194560" cy="936154"/>
          </a:xfrm>
          <a:prstGeom prst="rect">
            <a:avLst/>
          </a:prstGeom>
        </p:spPr>
        <p:txBody>
          <a:bodyPr vert="horz" wrap="square" lIns="0" tIns="12700" rIns="0" bIns="0" rtlCol="0">
            <a:spAutoFit/>
          </a:bodyPr>
          <a:lstStyle/>
          <a:p>
            <a:pPr marL="12700" marR="74295" indent="1270">
              <a:lnSpc>
                <a:spcPct val="100000"/>
              </a:lnSpc>
              <a:spcBef>
                <a:spcPts val="100"/>
              </a:spcBef>
            </a:pPr>
            <a:r>
              <a:rPr lang="es-ES" sz="1000" dirty="0">
                <a:solidFill>
                  <a:srgbClr val="020302"/>
                </a:solidFill>
                <a:latin typeface="AdobeClean-Light"/>
                <a:cs typeface="AdobeClean-Light"/>
              </a:rPr>
              <a:t>Un gestor técnico de cuentas particular para supervisar su experiencia con Elite, coordinar las contrataciones de asistencia y los servicios de campo, y proporcionar servicios proactivos para maximizar </a:t>
            </a:r>
            <a:br>
              <a:rPr lang="sk-SK" sz="1000" dirty="0">
                <a:solidFill>
                  <a:srgbClr val="020302"/>
                </a:solidFill>
                <a:latin typeface="AdobeClean-Light"/>
                <a:cs typeface="AdobeClean-Light"/>
              </a:rPr>
            </a:br>
            <a:r>
              <a:rPr lang="es-ES" sz="1000" dirty="0">
                <a:solidFill>
                  <a:srgbClr val="020302"/>
                </a:solidFill>
                <a:latin typeface="AdobeClean-Light"/>
                <a:cs typeface="AdobeClean-Light"/>
              </a:rPr>
              <a:t>el valor empresarial.</a:t>
            </a:r>
          </a:p>
        </p:txBody>
      </p:sp>
      <p:sp>
        <p:nvSpPr>
          <p:cNvPr id="40" name="object 40"/>
          <p:cNvSpPr txBox="1"/>
          <p:nvPr/>
        </p:nvSpPr>
        <p:spPr>
          <a:xfrm>
            <a:off x="689237" y="1033046"/>
            <a:ext cx="2194560" cy="169277"/>
          </a:xfrm>
          <a:prstGeom prst="rect">
            <a:avLst/>
          </a:prstGeom>
        </p:spPr>
        <p:txBody>
          <a:bodyPr vert="horz" wrap="square" lIns="0" tIns="0" rIns="0" bIns="0" rtlCol="0">
            <a:spAutoFit/>
          </a:bodyPr>
          <a:lstStyle/>
          <a:p>
            <a:pPr marL="12700">
              <a:lnSpc>
                <a:spcPct val="100000"/>
              </a:lnSpc>
              <a:spcBef>
                <a:spcPts val="100"/>
              </a:spcBef>
            </a:pPr>
            <a:r>
              <a:rPr lang="es-ES" sz="1100" b="1">
                <a:solidFill>
                  <a:srgbClr val="020302"/>
                </a:solidFill>
                <a:latin typeface="Adobe Clean" panose="020B0503020404020204" pitchFamily="34" charset="0"/>
                <a:cs typeface="Arial"/>
              </a:rPr>
              <a:t>Gestor técnico de cuentas</a:t>
            </a:r>
          </a:p>
        </p:txBody>
      </p:sp>
      <p:pic>
        <p:nvPicPr>
          <p:cNvPr id="41" name="object 41"/>
          <p:cNvPicPr>
            <a:picLocks/>
          </p:cNvPicPr>
          <p:nvPr/>
        </p:nvPicPr>
        <p:blipFill>
          <a:blip r:embed="rId6" cstate="print"/>
          <a:stretch>
            <a:fillRect/>
          </a:stretch>
        </p:blipFill>
        <p:spPr>
          <a:xfrm>
            <a:off x="228600" y="973601"/>
            <a:ext cx="365760" cy="365760"/>
          </a:xfrm>
          <a:prstGeom prst="rect">
            <a:avLst/>
          </a:prstGeom>
        </p:spPr>
      </p:pic>
      <p:pic>
        <p:nvPicPr>
          <p:cNvPr id="47" name="object 47"/>
          <p:cNvPicPr>
            <a:picLocks/>
          </p:cNvPicPr>
          <p:nvPr/>
        </p:nvPicPr>
        <p:blipFill>
          <a:blip r:embed="rId7" cstate="print"/>
          <a:stretch>
            <a:fillRect/>
          </a:stretch>
        </p:blipFill>
        <p:spPr>
          <a:xfrm>
            <a:off x="5257800" y="973601"/>
            <a:ext cx="365760" cy="365760"/>
          </a:xfrm>
          <a:prstGeom prst="rect">
            <a:avLst/>
          </a:prstGeom>
        </p:spPr>
      </p:pic>
      <p:sp>
        <p:nvSpPr>
          <p:cNvPr id="48" name="object 48"/>
          <p:cNvSpPr txBox="1"/>
          <p:nvPr/>
        </p:nvSpPr>
        <p:spPr>
          <a:xfrm>
            <a:off x="2791726" y="5243920"/>
            <a:ext cx="2194560" cy="672172"/>
          </a:xfrm>
          <a:prstGeom prst="rect">
            <a:avLst/>
          </a:prstGeom>
        </p:spPr>
        <p:txBody>
          <a:bodyPr vert="horz" wrap="square" lIns="0" tIns="0" rIns="0" bIns="0" rtlCol="0">
            <a:spAutoFit/>
          </a:bodyPr>
          <a:lstStyle/>
          <a:p>
            <a:pPr marL="12700" marR="5080">
              <a:lnSpc>
                <a:spcPct val="110700"/>
              </a:lnSpc>
              <a:spcBef>
                <a:spcPts val="409"/>
              </a:spcBef>
            </a:pPr>
            <a:r>
              <a:rPr lang="es-ES" sz="1000" dirty="0">
                <a:solidFill>
                  <a:srgbClr val="020302"/>
                </a:solidFill>
                <a:latin typeface="AdobeClean-Light"/>
                <a:cs typeface="AdobeClean-Light"/>
              </a:rPr>
              <a:t>Transferencia de conocimientos en curso del equipo de soporte de Adobe para ofrecer prácticas recomendadas sobre el uso de la solución.</a:t>
            </a:r>
          </a:p>
        </p:txBody>
      </p:sp>
      <p:sp>
        <p:nvSpPr>
          <p:cNvPr id="49" name="object 49"/>
          <p:cNvSpPr txBox="1"/>
          <p:nvPr/>
        </p:nvSpPr>
        <p:spPr>
          <a:xfrm>
            <a:off x="5265660" y="5243920"/>
            <a:ext cx="2278139" cy="669927"/>
          </a:xfrm>
          <a:prstGeom prst="rect">
            <a:avLst/>
          </a:prstGeom>
        </p:spPr>
        <p:txBody>
          <a:bodyPr vert="horz" wrap="square" lIns="0" tIns="0" rIns="0" bIns="0" rtlCol="0">
            <a:spAutoFit/>
          </a:bodyPr>
          <a:lstStyle/>
          <a:p>
            <a:pPr marL="12700" marR="5080">
              <a:lnSpc>
                <a:spcPct val="110700"/>
              </a:lnSpc>
              <a:spcBef>
                <a:spcPts val="409"/>
              </a:spcBef>
            </a:pPr>
            <a:r>
              <a:rPr lang="es-ES" sz="1000" dirty="0">
                <a:solidFill>
                  <a:srgbClr val="020302"/>
                </a:solidFill>
                <a:latin typeface="AdobeClean-Light"/>
                <a:cs typeface="AdobeClean-Light"/>
              </a:rPr>
              <a:t>Administre eventos clave para garantizar que dispone del nivel adecuado de asistencia, cobertura y plan de mitigación durante esos hitos clave empresariales y de proyecto.</a:t>
            </a:r>
          </a:p>
        </p:txBody>
      </p:sp>
      <p:sp>
        <p:nvSpPr>
          <p:cNvPr id="50" name="object 50"/>
          <p:cNvSpPr txBox="1"/>
          <p:nvPr/>
        </p:nvSpPr>
        <p:spPr>
          <a:xfrm>
            <a:off x="324340" y="5262204"/>
            <a:ext cx="2428139" cy="631070"/>
          </a:xfrm>
          <a:prstGeom prst="rect">
            <a:avLst/>
          </a:prstGeom>
        </p:spPr>
        <p:txBody>
          <a:bodyPr vert="horz" wrap="square" lIns="0" tIns="0" rIns="0" bIns="0" rtlCol="0">
            <a:spAutoFit/>
          </a:bodyPr>
          <a:lstStyle/>
          <a:p>
            <a:pPr marL="12700" marR="5080" indent="97790">
              <a:lnSpc>
                <a:spcPct val="116199"/>
              </a:lnSpc>
              <a:spcBef>
                <a:spcPts val="259"/>
              </a:spcBef>
            </a:pPr>
            <a:r>
              <a:rPr lang="es-ES" sz="900" dirty="0">
                <a:solidFill>
                  <a:srgbClr val="020302"/>
                </a:solidFill>
                <a:latin typeface="AdobeClean-Light"/>
                <a:cs typeface="AdobeClean-Light"/>
              </a:rPr>
              <a:t>Reciba orientación personalizada sobre las nuevas funciones de los productos para</a:t>
            </a:r>
            <a:r>
              <a:rPr lang="sk-SK" sz="900" dirty="0">
                <a:solidFill>
                  <a:srgbClr val="020302"/>
                </a:solidFill>
                <a:latin typeface="AdobeClean-Light"/>
                <a:cs typeface="AdobeClean-Light"/>
              </a:rPr>
              <a:t> </a:t>
            </a:r>
            <a:r>
              <a:rPr lang="es-ES" sz="900" dirty="0">
                <a:solidFill>
                  <a:srgbClr val="020302"/>
                </a:solidFill>
                <a:latin typeface="AdobeClean-Light"/>
                <a:cs typeface="AdobeClean-Light"/>
              </a:rPr>
              <a:t>aprovechar las últimas innovaciones, y pida a los expertos en Adobe que revisen la versión y el plan de actualización.</a:t>
            </a:r>
          </a:p>
        </p:txBody>
      </p:sp>
      <p:sp>
        <p:nvSpPr>
          <p:cNvPr id="54" name="object 54"/>
          <p:cNvSpPr txBox="1"/>
          <p:nvPr/>
        </p:nvSpPr>
        <p:spPr>
          <a:xfrm>
            <a:off x="97786" y="9888626"/>
            <a:ext cx="2912693" cy="133370"/>
          </a:xfrm>
          <a:prstGeom prst="rect">
            <a:avLst/>
          </a:prstGeom>
        </p:spPr>
        <p:txBody>
          <a:bodyPr vert="horz" wrap="square" lIns="0" tIns="10160" rIns="0" bIns="0" rtlCol="0">
            <a:spAutoFit/>
          </a:bodyPr>
          <a:lstStyle/>
          <a:p>
            <a:pPr marL="12700">
              <a:lnSpc>
                <a:spcPct val="100000"/>
              </a:lnSpc>
              <a:spcBef>
                <a:spcPts val="80"/>
              </a:spcBef>
            </a:pPr>
            <a:r>
              <a:rPr lang="es-ES" sz="800" dirty="0">
                <a:solidFill>
                  <a:srgbClr val="6D6D6D"/>
                </a:solidFill>
                <a:latin typeface="Adobe Clean"/>
                <a:cs typeface="Adobe Clean"/>
              </a:rPr>
              <a:t>©2021 Adobe. </a:t>
            </a:r>
            <a:r>
              <a:rPr lang="es-ES" sz="800" dirty="0" err="1">
                <a:solidFill>
                  <a:srgbClr val="6D6D6D"/>
                </a:solidFill>
                <a:latin typeface="Adobe Clean"/>
                <a:cs typeface="Adobe Clean"/>
              </a:rPr>
              <a:t>All</a:t>
            </a:r>
            <a:r>
              <a:rPr lang="es-ES" sz="800" dirty="0">
                <a:solidFill>
                  <a:srgbClr val="6D6D6D"/>
                </a:solidFill>
                <a:latin typeface="Adobe Clean"/>
                <a:cs typeface="Adobe Clean"/>
              </a:rPr>
              <a:t> </a:t>
            </a:r>
            <a:r>
              <a:rPr lang="es-ES" sz="800" dirty="0" err="1">
                <a:solidFill>
                  <a:srgbClr val="6D6D6D"/>
                </a:solidFill>
                <a:latin typeface="Adobe Clean"/>
                <a:cs typeface="Adobe Clean"/>
              </a:rPr>
              <a:t>Rights</a:t>
            </a:r>
            <a:r>
              <a:rPr lang="es-ES" sz="800" dirty="0">
                <a:solidFill>
                  <a:srgbClr val="6D6D6D"/>
                </a:solidFill>
                <a:latin typeface="Adobe Clean"/>
                <a:cs typeface="Adobe Clean"/>
              </a:rPr>
              <a:t> </a:t>
            </a:r>
            <a:r>
              <a:rPr lang="es-ES" sz="800" dirty="0" err="1">
                <a:solidFill>
                  <a:srgbClr val="6D6D6D"/>
                </a:solidFill>
                <a:latin typeface="Adobe Clean"/>
                <a:cs typeface="Adobe Clean"/>
              </a:rPr>
              <a:t>Reserved</a:t>
            </a:r>
            <a:r>
              <a:rPr lang="es-ES" sz="800" dirty="0">
                <a:solidFill>
                  <a:srgbClr val="6D6D6D"/>
                </a:solidFill>
                <a:latin typeface="Adobe Clean"/>
                <a:cs typeface="Adobe Clean"/>
              </a:rPr>
              <a:t>. Adobe </a:t>
            </a:r>
            <a:r>
              <a:rPr lang="es-ES" sz="800" dirty="0" err="1">
                <a:solidFill>
                  <a:srgbClr val="6D6D6D"/>
                </a:solidFill>
                <a:latin typeface="Adobe Clean"/>
                <a:cs typeface="Adobe Clean"/>
              </a:rPr>
              <a:t>Confidential</a:t>
            </a:r>
            <a:r>
              <a:rPr lang="es-ES" sz="800" dirty="0">
                <a:solidFill>
                  <a:srgbClr val="6D6D6D"/>
                </a:solidFill>
                <a:latin typeface="Adobe Clean"/>
                <a:cs typeface="Adobe Clean"/>
              </a:rPr>
              <a:t>.</a:t>
            </a:r>
          </a:p>
        </p:txBody>
      </p:sp>
      <p:pic>
        <p:nvPicPr>
          <p:cNvPr id="43" name="Graphic 42" descr="Playbook outline">
            <a:extLst>
              <a:ext uri="{FF2B5EF4-FFF2-40B4-BE49-F238E27FC236}">
                <a16:creationId xmlns:a16="http://schemas.microsoft.com/office/drawing/2014/main" id="{C99690B9-BFB7-6F4A-BF19-81D32249562E}"/>
              </a:ext>
            </a:extLst>
          </p:cNvPr>
          <p:cNvPicPr>
            <a:picLocks/>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28599" y="2472569"/>
            <a:ext cx="365760" cy="365760"/>
          </a:xfrm>
          <a:prstGeom prst="rect">
            <a:avLst/>
          </a:prstGeom>
        </p:spPr>
      </p:pic>
      <p:sp>
        <p:nvSpPr>
          <p:cNvPr id="55" name="object 46">
            <a:extLst>
              <a:ext uri="{FF2B5EF4-FFF2-40B4-BE49-F238E27FC236}">
                <a16:creationId xmlns:a16="http://schemas.microsoft.com/office/drawing/2014/main" id="{7C260A2A-AF2F-FC40-B33F-0E1D0FBC740E}"/>
              </a:ext>
            </a:extLst>
          </p:cNvPr>
          <p:cNvSpPr txBox="1"/>
          <p:nvPr/>
        </p:nvSpPr>
        <p:spPr>
          <a:xfrm>
            <a:off x="2791726" y="9060487"/>
            <a:ext cx="2255260" cy="795089"/>
          </a:xfrm>
          <a:prstGeom prst="rect">
            <a:avLst/>
          </a:prstGeom>
        </p:spPr>
        <p:txBody>
          <a:bodyPr vert="horz" wrap="square" lIns="0" tIns="12700" rIns="0" bIns="0" rtlCol="0">
            <a:spAutoFit/>
          </a:bodyPr>
          <a:lstStyle/>
          <a:p>
            <a:pPr marL="33020" marR="159385">
              <a:lnSpc>
                <a:spcPct val="100000"/>
              </a:lnSpc>
              <a:spcBef>
                <a:spcPts val="100"/>
              </a:spcBef>
              <a:tabLst>
                <a:tab pos="1786889" algn="l"/>
              </a:tabLst>
            </a:pPr>
            <a:r>
              <a:rPr lang="es-ES" sz="1000" dirty="0">
                <a:solidFill>
                  <a:srgbClr val="020302"/>
                </a:solidFill>
                <a:latin typeface="AdobeClean-Light"/>
                <a:cs typeface="AdobeClean-Light"/>
              </a:rPr>
              <a:t>Inicie una sesión de chat para obtener respuestas y ayuda con el envío de casos.</a:t>
            </a:r>
          </a:p>
          <a:p>
            <a:pPr marL="33020" marR="159385">
              <a:lnSpc>
                <a:spcPct val="100000"/>
              </a:lnSpc>
              <a:spcBef>
                <a:spcPts val="100"/>
              </a:spcBef>
              <a:tabLst>
                <a:tab pos="1786889" algn="l"/>
              </a:tabLst>
            </a:pPr>
            <a:r>
              <a:rPr lang="es-ES" sz="1000" i="1" dirty="0">
                <a:solidFill>
                  <a:srgbClr val="7A7A7A"/>
                </a:solidFill>
                <a:latin typeface="AdobeClean-LightIt"/>
                <a:cs typeface="AdobeClean-LightIt"/>
              </a:rPr>
              <a:t>* No todos los productos ofrecen la opción de disfrutar de asistencia mediante chat en directo</a:t>
            </a:r>
            <a:r>
              <a:rPr lang="es-ES" sz="900" i="1" dirty="0">
                <a:solidFill>
                  <a:srgbClr val="7A7A7A"/>
                </a:solidFill>
                <a:latin typeface="AdobeClean-LightIt"/>
                <a:cs typeface="AdobeClean-LightIt"/>
              </a:rPr>
              <a:t>.  </a:t>
            </a:r>
          </a:p>
        </p:txBody>
      </p:sp>
      <p:sp>
        <p:nvSpPr>
          <p:cNvPr id="56" name="TextBox 55">
            <a:extLst>
              <a:ext uri="{FF2B5EF4-FFF2-40B4-BE49-F238E27FC236}">
                <a16:creationId xmlns:a16="http://schemas.microsoft.com/office/drawing/2014/main" id="{A1C486E8-54B1-F645-9B86-ECF1030A75B7}"/>
              </a:ext>
            </a:extLst>
          </p:cNvPr>
          <p:cNvSpPr txBox="1">
            <a:spLocks/>
          </p:cNvSpPr>
          <p:nvPr/>
        </p:nvSpPr>
        <p:spPr>
          <a:xfrm>
            <a:off x="689237" y="6756914"/>
            <a:ext cx="15682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s-ES" sz="1200">
                <a:solidFill>
                  <a:srgbClr val="000000"/>
                </a:solidFill>
              </a:rPr>
              <a:t>Foros de la comunidad</a:t>
            </a:r>
          </a:p>
        </p:txBody>
      </p:sp>
      <p:sp>
        <p:nvSpPr>
          <p:cNvPr id="57" name="Rectangle 56">
            <a:extLst>
              <a:ext uri="{FF2B5EF4-FFF2-40B4-BE49-F238E27FC236}">
                <a16:creationId xmlns:a16="http://schemas.microsoft.com/office/drawing/2014/main" id="{3834A0F4-9A60-1844-A048-6D637B2EB827}"/>
              </a:ext>
            </a:extLst>
          </p:cNvPr>
          <p:cNvSpPr>
            <a:spLocks/>
          </p:cNvSpPr>
          <p:nvPr/>
        </p:nvSpPr>
        <p:spPr>
          <a:xfrm>
            <a:off x="689237" y="6960100"/>
            <a:ext cx="959314" cy="184666"/>
          </a:xfrm>
          <a:prstGeom prst="rect">
            <a:avLst/>
          </a:prstGeom>
        </p:spPr>
        <p:txBody>
          <a:bodyPr wrap="square" lIns="0" tIns="0" rIns="0" bIns="0">
            <a:spAutoFit/>
          </a:bodyPr>
          <a:lstStyle/>
          <a:p>
            <a:pPr>
              <a:spcBef>
                <a:spcPts val="600"/>
              </a:spcBef>
              <a:spcAft>
                <a:spcPts val="600"/>
              </a:spcAft>
            </a:pPr>
            <a:r>
              <a:rPr lang="es-ES" sz="1200" b="1">
                <a:latin typeface="+mj-lt"/>
                <a:ea typeface="Open Sans" pitchFamily="34" charset="0"/>
                <a:cs typeface="Open Sans" pitchFamily="34" charset="0"/>
              </a:rPr>
              <a:t>Foros en línea</a:t>
            </a:r>
          </a:p>
        </p:txBody>
      </p:sp>
      <p:sp>
        <p:nvSpPr>
          <p:cNvPr id="58" name="object 39">
            <a:extLst>
              <a:ext uri="{FF2B5EF4-FFF2-40B4-BE49-F238E27FC236}">
                <a16:creationId xmlns:a16="http://schemas.microsoft.com/office/drawing/2014/main" id="{33C8C307-B5C0-B745-B0B7-708423875E59}"/>
              </a:ext>
            </a:extLst>
          </p:cNvPr>
          <p:cNvSpPr txBox="1"/>
          <p:nvPr/>
        </p:nvSpPr>
        <p:spPr>
          <a:xfrm>
            <a:off x="324341" y="7152361"/>
            <a:ext cx="2194560" cy="1267014"/>
          </a:xfrm>
          <a:prstGeom prst="rect">
            <a:avLst/>
          </a:prstGeom>
        </p:spPr>
        <p:txBody>
          <a:bodyPr vert="horz" wrap="square" lIns="0" tIns="35560" rIns="0" bIns="0" rtlCol="0">
            <a:spAutoFit/>
          </a:bodyPr>
          <a:lstStyle/>
          <a:p>
            <a:r>
              <a:rPr lang="es-ES" sz="1000" dirty="0">
                <a:solidFill>
                  <a:srgbClr val="4B4B4B"/>
                </a:solidFill>
                <a:latin typeface="Adobe Clean Light" panose="020B0303020404020204" pitchFamily="34" charset="0"/>
              </a:rPr>
              <a:t>Acceso continuo en línea a una base </a:t>
            </a:r>
            <a:br>
              <a:rPr lang="sk-SK" sz="1000" dirty="0">
                <a:solidFill>
                  <a:srgbClr val="4B4B4B"/>
                </a:solidFill>
                <a:latin typeface="Adobe Clean Light" panose="020B0303020404020204" pitchFamily="34" charset="0"/>
              </a:rPr>
            </a:br>
            <a:r>
              <a:rPr lang="es-ES" sz="1000" dirty="0">
                <a:solidFill>
                  <a:srgbClr val="4B4B4B"/>
                </a:solidFill>
                <a:latin typeface="Adobe Clean Light" panose="020B0303020404020204" pitchFamily="34" charset="0"/>
              </a:rPr>
              <a:t>de datos donde encontrará cada vez más soluciones técnicas, documentación </a:t>
            </a:r>
            <a:br>
              <a:rPr lang="sk-SK" sz="1000" dirty="0">
                <a:solidFill>
                  <a:srgbClr val="4B4B4B"/>
                </a:solidFill>
                <a:latin typeface="Adobe Clean Light" panose="020B0303020404020204" pitchFamily="34" charset="0"/>
              </a:rPr>
            </a:br>
            <a:r>
              <a:rPr lang="es-ES" sz="1000" dirty="0">
                <a:solidFill>
                  <a:srgbClr val="4B4B4B"/>
                </a:solidFill>
                <a:latin typeface="Adobe Clean Light" panose="020B0303020404020204" pitchFamily="34" charset="0"/>
              </a:rPr>
              <a:t>de productos, preguntas frecuentes </a:t>
            </a:r>
            <a:br>
              <a:rPr lang="sk-SK" sz="1000" dirty="0">
                <a:solidFill>
                  <a:srgbClr val="4B4B4B"/>
                </a:solidFill>
                <a:latin typeface="Adobe Clean Light" panose="020B0303020404020204" pitchFamily="34" charset="0"/>
              </a:rPr>
            </a:br>
            <a:r>
              <a:rPr lang="es-ES" sz="1000" dirty="0">
                <a:solidFill>
                  <a:srgbClr val="4B4B4B"/>
                </a:solidFill>
                <a:latin typeface="Adobe Clean Light" panose="020B0303020404020204" pitchFamily="34" charset="0"/>
              </a:rPr>
              <a:t>y mucho más. Hable con profesionales </a:t>
            </a:r>
            <a:br>
              <a:rPr lang="sk-SK" sz="1000" dirty="0">
                <a:solidFill>
                  <a:srgbClr val="4B4B4B"/>
                </a:solidFill>
                <a:latin typeface="Adobe Clean Light" panose="020B0303020404020204" pitchFamily="34" charset="0"/>
              </a:rPr>
            </a:br>
            <a:r>
              <a:rPr lang="es-ES" sz="1000" dirty="0">
                <a:solidFill>
                  <a:srgbClr val="4B4B4B"/>
                </a:solidFill>
                <a:latin typeface="Adobe Clean Light" panose="020B0303020404020204" pitchFamily="34" charset="0"/>
              </a:rPr>
              <a:t>y otros clientes en la Comunidad de Adobe </a:t>
            </a:r>
            <a:br>
              <a:rPr lang="sk-SK" sz="1000" dirty="0">
                <a:solidFill>
                  <a:srgbClr val="4B4B4B"/>
                </a:solidFill>
                <a:latin typeface="Adobe Clean Light" panose="020B0303020404020204" pitchFamily="34" charset="0"/>
              </a:rPr>
            </a:br>
            <a:r>
              <a:rPr lang="es-ES" sz="1000" dirty="0">
                <a:solidFill>
                  <a:srgbClr val="4B4B4B"/>
                </a:solidFill>
                <a:latin typeface="Adobe Clean Light" panose="020B0303020404020204" pitchFamily="34" charset="0"/>
              </a:rPr>
              <a:t>para compartir prácticas recomendadas </a:t>
            </a:r>
            <a:br>
              <a:rPr lang="sk-SK" sz="1000" dirty="0">
                <a:solidFill>
                  <a:srgbClr val="4B4B4B"/>
                </a:solidFill>
                <a:latin typeface="Adobe Clean Light" panose="020B0303020404020204" pitchFamily="34" charset="0"/>
              </a:rPr>
            </a:br>
            <a:r>
              <a:rPr lang="es-ES" sz="1000" dirty="0">
                <a:solidFill>
                  <a:srgbClr val="4B4B4B"/>
                </a:solidFill>
                <a:latin typeface="Adobe Clean Light" panose="020B0303020404020204" pitchFamily="34" charset="0"/>
              </a:rPr>
              <a:t>y lecciones aprendidas.</a:t>
            </a:r>
          </a:p>
        </p:txBody>
      </p:sp>
      <p:sp>
        <p:nvSpPr>
          <p:cNvPr id="59" name="TextBox 58">
            <a:extLst>
              <a:ext uri="{FF2B5EF4-FFF2-40B4-BE49-F238E27FC236}">
                <a16:creationId xmlns:a16="http://schemas.microsoft.com/office/drawing/2014/main" id="{CCF27587-C508-5A44-B624-7AD95CEE18C8}"/>
              </a:ext>
            </a:extLst>
          </p:cNvPr>
          <p:cNvSpPr txBox="1">
            <a:spLocks/>
          </p:cNvSpPr>
          <p:nvPr/>
        </p:nvSpPr>
        <p:spPr>
          <a:xfrm>
            <a:off x="5723508" y="6756914"/>
            <a:ext cx="146304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s-ES" sz="1200">
                <a:solidFill>
                  <a:srgbClr val="000000"/>
                </a:solidFill>
              </a:rPr>
              <a:t>Experience League</a:t>
            </a:r>
          </a:p>
        </p:txBody>
      </p:sp>
      <p:sp>
        <p:nvSpPr>
          <p:cNvPr id="60" name="Rectangle 59">
            <a:extLst>
              <a:ext uri="{FF2B5EF4-FFF2-40B4-BE49-F238E27FC236}">
                <a16:creationId xmlns:a16="http://schemas.microsoft.com/office/drawing/2014/main" id="{BE1271E9-6965-1342-9192-934017FB88DC}"/>
              </a:ext>
            </a:extLst>
          </p:cNvPr>
          <p:cNvSpPr>
            <a:spLocks/>
          </p:cNvSpPr>
          <p:nvPr/>
        </p:nvSpPr>
        <p:spPr>
          <a:xfrm>
            <a:off x="5723508" y="6960100"/>
            <a:ext cx="1316707" cy="184666"/>
          </a:xfrm>
          <a:prstGeom prst="rect">
            <a:avLst/>
          </a:prstGeom>
        </p:spPr>
        <p:txBody>
          <a:bodyPr wrap="none" lIns="0" tIns="0" rIns="0" bIns="0">
            <a:spAutoFit/>
          </a:bodyPr>
          <a:lstStyle/>
          <a:p>
            <a:pPr>
              <a:spcBef>
                <a:spcPts val="600"/>
              </a:spcBef>
              <a:spcAft>
                <a:spcPts val="600"/>
              </a:spcAft>
            </a:pPr>
            <a:r>
              <a:rPr lang="es-ES" sz="1200" b="1">
                <a:latin typeface="+mj-lt"/>
                <a:ea typeface="Open Sans" pitchFamily="34" charset="0"/>
                <a:cs typeface="Open Sans" pitchFamily="34" charset="0"/>
              </a:rPr>
              <a:t>Recorridos autoguiados</a:t>
            </a:r>
          </a:p>
        </p:txBody>
      </p:sp>
      <p:sp>
        <p:nvSpPr>
          <p:cNvPr id="61" name="object 39">
            <a:extLst>
              <a:ext uri="{FF2B5EF4-FFF2-40B4-BE49-F238E27FC236}">
                <a16:creationId xmlns:a16="http://schemas.microsoft.com/office/drawing/2014/main" id="{238FC9C9-C2C0-E444-BB27-77B17FF0EC4E}"/>
              </a:ext>
            </a:extLst>
          </p:cNvPr>
          <p:cNvSpPr txBox="1"/>
          <p:nvPr/>
        </p:nvSpPr>
        <p:spPr>
          <a:xfrm>
            <a:off x="5265661" y="7152361"/>
            <a:ext cx="2194560" cy="1113125"/>
          </a:xfrm>
          <a:prstGeom prst="rect">
            <a:avLst/>
          </a:prstGeom>
        </p:spPr>
        <p:txBody>
          <a:bodyPr vert="horz" wrap="square" lIns="0" tIns="35560" rIns="0" bIns="0" rtlCol="0">
            <a:spAutoFit/>
          </a:bodyPr>
          <a:lstStyle/>
          <a:p>
            <a:r>
              <a:rPr lang="es-ES" sz="1000" dirty="0">
                <a:solidFill>
                  <a:srgbClr val="4B4B4B"/>
                </a:solidFill>
                <a:latin typeface="Adobe Clean Light" panose="020B0303020404020204" pitchFamily="34" charset="0"/>
              </a:rPr>
              <a:t>Los </a:t>
            </a:r>
            <a:r>
              <a:rPr lang="es-ES" sz="1000" dirty="0" err="1">
                <a:solidFill>
                  <a:srgbClr val="4B4B4B"/>
                </a:solidFill>
                <a:latin typeface="Adobe Clean Light" panose="020B0303020404020204" pitchFamily="34" charset="0"/>
              </a:rPr>
              <a:t>experience</a:t>
            </a:r>
            <a:r>
              <a:rPr lang="es-ES" sz="1000" dirty="0">
                <a:solidFill>
                  <a:srgbClr val="4B4B4B"/>
                </a:solidFill>
                <a:latin typeface="Adobe Clean Light" panose="020B0303020404020204" pitchFamily="34" charset="0"/>
              </a:rPr>
              <a:t> </a:t>
            </a:r>
            <a:r>
              <a:rPr lang="es-ES" sz="1000" dirty="0" err="1">
                <a:solidFill>
                  <a:srgbClr val="4B4B4B"/>
                </a:solidFill>
                <a:latin typeface="Adobe Clean Light" panose="020B0303020404020204" pitchFamily="34" charset="0"/>
              </a:rPr>
              <a:t>makers</a:t>
            </a:r>
            <a:r>
              <a:rPr lang="es-ES" sz="1000" dirty="0">
                <a:solidFill>
                  <a:srgbClr val="4B4B4B"/>
                </a:solidFill>
                <a:latin typeface="Adobe Clean Light" panose="020B0303020404020204" pitchFamily="34" charset="0"/>
              </a:rPr>
              <a:t> se realizan con </a:t>
            </a:r>
            <a:r>
              <a:rPr lang="es-ES" sz="1000" dirty="0" err="1">
                <a:solidFill>
                  <a:srgbClr val="4B4B4B"/>
                </a:solidFill>
                <a:latin typeface="Adobe Clean Light" panose="020B0303020404020204" pitchFamily="34" charset="0"/>
              </a:rPr>
              <a:t>Experience</a:t>
            </a:r>
            <a:r>
              <a:rPr lang="es-ES" sz="1000" dirty="0">
                <a:solidFill>
                  <a:srgbClr val="4B4B4B"/>
                </a:solidFill>
                <a:latin typeface="Adobe Clean Light" panose="020B0303020404020204" pitchFamily="34" charset="0"/>
              </a:rPr>
              <a:t> League. Los clientes pueden aplicar sus conocimientos de administración de la experiencia del cliente con aprendizaje personalizado para desarrollar habilidades, interactuar con la comunidad internacional de compañeros y obtener reconocimiento en su trayectoria profesional.</a:t>
            </a:r>
          </a:p>
        </p:txBody>
      </p:sp>
      <p:sp>
        <p:nvSpPr>
          <p:cNvPr id="62" name="TextBox 61">
            <a:extLst>
              <a:ext uri="{FF2B5EF4-FFF2-40B4-BE49-F238E27FC236}">
                <a16:creationId xmlns:a16="http://schemas.microsoft.com/office/drawing/2014/main" id="{0B19678C-2CA3-2045-81B8-DDFAC6C08445}"/>
              </a:ext>
            </a:extLst>
          </p:cNvPr>
          <p:cNvSpPr txBox="1">
            <a:spLocks/>
          </p:cNvSpPr>
          <p:nvPr/>
        </p:nvSpPr>
        <p:spPr>
          <a:xfrm>
            <a:off x="3201544" y="8560230"/>
            <a:ext cx="1903856" cy="369332"/>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s-ES" sz="1200" dirty="0">
                <a:solidFill>
                  <a:srgbClr val="000000"/>
                </a:solidFill>
              </a:rPr>
              <a:t>Asistencia mediante chat en directo*</a:t>
            </a:r>
          </a:p>
        </p:txBody>
      </p:sp>
      <p:sp>
        <p:nvSpPr>
          <p:cNvPr id="63" name="Rectangle 62">
            <a:extLst>
              <a:ext uri="{FF2B5EF4-FFF2-40B4-BE49-F238E27FC236}">
                <a16:creationId xmlns:a16="http://schemas.microsoft.com/office/drawing/2014/main" id="{0F5F8203-84A5-C846-AE21-B0C1CDDEFD03}"/>
              </a:ext>
            </a:extLst>
          </p:cNvPr>
          <p:cNvSpPr>
            <a:spLocks/>
          </p:cNvSpPr>
          <p:nvPr/>
        </p:nvSpPr>
        <p:spPr>
          <a:xfrm>
            <a:off x="3201544" y="8741449"/>
            <a:ext cx="840166" cy="184666"/>
          </a:xfrm>
          <a:prstGeom prst="rect">
            <a:avLst/>
          </a:prstGeom>
        </p:spPr>
        <p:txBody>
          <a:bodyPr wrap="none" lIns="0" tIns="0" rIns="0" bIns="0">
            <a:spAutoFit/>
          </a:bodyPr>
          <a:lstStyle/>
          <a:p>
            <a:pPr>
              <a:spcBef>
                <a:spcPts val="600"/>
              </a:spcBef>
              <a:spcAft>
                <a:spcPts val="600"/>
              </a:spcAft>
            </a:pPr>
            <a:r>
              <a:rPr lang="es-ES" sz="1200" b="1">
                <a:latin typeface="+mj-lt"/>
                <a:ea typeface="Open Sans" pitchFamily="34" charset="0"/>
                <a:cs typeface="Open Sans" pitchFamily="34" charset="0"/>
              </a:rPr>
              <a:t>Asistencia mediante chat</a:t>
            </a:r>
          </a:p>
        </p:txBody>
      </p:sp>
      <p:sp>
        <p:nvSpPr>
          <p:cNvPr id="64" name="TextBox 63">
            <a:extLst>
              <a:ext uri="{FF2B5EF4-FFF2-40B4-BE49-F238E27FC236}">
                <a16:creationId xmlns:a16="http://schemas.microsoft.com/office/drawing/2014/main" id="{AB7D9D55-2EC1-3743-9A8D-BF6D45DD7ADD}"/>
              </a:ext>
            </a:extLst>
          </p:cNvPr>
          <p:cNvSpPr txBox="1">
            <a:spLocks/>
          </p:cNvSpPr>
          <p:nvPr/>
        </p:nvSpPr>
        <p:spPr>
          <a:xfrm>
            <a:off x="3201544" y="6756914"/>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s-ES" sz="1200">
                <a:solidFill>
                  <a:srgbClr val="000000"/>
                </a:solidFill>
              </a:rPr>
              <a:t>24/7 P1 </a:t>
            </a:r>
          </a:p>
        </p:txBody>
      </p:sp>
      <p:sp>
        <p:nvSpPr>
          <p:cNvPr id="65" name="Rectangle 64">
            <a:extLst>
              <a:ext uri="{FF2B5EF4-FFF2-40B4-BE49-F238E27FC236}">
                <a16:creationId xmlns:a16="http://schemas.microsoft.com/office/drawing/2014/main" id="{2C68D5A4-4082-324D-9E20-8D044979053B}"/>
              </a:ext>
            </a:extLst>
          </p:cNvPr>
          <p:cNvSpPr>
            <a:spLocks/>
          </p:cNvSpPr>
          <p:nvPr/>
        </p:nvSpPr>
        <p:spPr>
          <a:xfrm>
            <a:off x="3201544" y="6960100"/>
            <a:ext cx="992259" cy="184666"/>
          </a:xfrm>
          <a:prstGeom prst="rect">
            <a:avLst/>
          </a:prstGeom>
        </p:spPr>
        <p:txBody>
          <a:bodyPr wrap="none" lIns="0" tIns="0" rIns="0" bIns="0">
            <a:spAutoFit/>
          </a:bodyPr>
          <a:lstStyle/>
          <a:p>
            <a:pPr>
              <a:spcBef>
                <a:spcPts val="600"/>
              </a:spcBef>
              <a:spcAft>
                <a:spcPts val="600"/>
              </a:spcAft>
            </a:pPr>
            <a:r>
              <a:rPr lang="es-ES" sz="1200" b="1">
                <a:latin typeface="+mj-lt"/>
                <a:ea typeface="Open Sans" pitchFamily="34" charset="0"/>
                <a:cs typeface="Open Sans" pitchFamily="34" charset="0"/>
              </a:rPr>
              <a:t>Asistencia telefónica</a:t>
            </a:r>
          </a:p>
        </p:txBody>
      </p:sp>
      <p:sp>
        <p:nvSpPr>
          <p:cNvPr id="66" name="object 39">
            <a:extLst>
              <a:ext uri="{FF2B5EF4-FFF2-40B4-BE49-F238E27FC236}">
                <a16:creationId xmlns:a16="http://schemas.microsoft.com/office/drawing/2014/main" id="{6D02803B-F740-8341-B0A6-E8F7CBDA4EAD}"/>
              </a:ext>
            </a:extLst>
          </p:cNvPr>
          <p:cNvSpPr txBox="1"/>
          <p:nvPr/>
        </p:nvSpPr>
        <p:spPr>
          <a:xfrm>
            <a:off x="2791726" y="7152361"/>
            <a:ext cx="2313674" cy="1113125"/>
          </a:xfrm>
          <a:prstGeom prst="rect">
            <a:avLst/>
          </a:prstGeom>
        </p:spPr>
        <p:txBody>
          <a:bodyPr vert="horz" wrap="square" lIns="0" tIns="35560" rIns="0" bIns="0" rtlCol="0">
            <a:spAutoFit/>
          </a:bodyPr>
          <a:lstStyle/>
          <a:p>
            <a:r>
              <a:rPr lang="es-ES" sz="1000" b="1" dirty="0">
                <a:solidFill>
                  <a:srgbClr val="020302"/>
                </a:solidFill>
                <a:latin typeface="AdobeClean-Light"/>
              </a:rPr>
              <a:t>Los usuarios autorizados o los contactos </a:t>
            </a:r>
            <a:br>
              <a:rPr lang="sk-SK" sz="1000" b="1" dirty="0">
                <a:solidFill>
                  <a:srgbClr val="020302"/>
                </a:solidFill>
                <a:latin typeface="AdobeClean-Light"/>
              </a:rPr>
            </a:br>
            <a:r>
              <a:rPr lang="es-ES" sz="1000" b="1" dirty="0">
                <a:solidFill>
                  <a:srgbClr val="020302"/>
                </a:solidFill>
                <a:latin typeface="AdobeClean-Light"/>
              </a:rPr>
              <a:t>de soporte particulares</a:t>
            </a:r>
            <a:r>
              <a:rPr lang="es-ES" sz="1000" dirty="0">
                <a:latin typeface="Adobe Clean Light" panose="020B0303020404020204" pitchFamily="34" charset="0"/>
              </a:rPr>
              <a:t> pueden enviar problemas a través de todos los canales disponibles (incluido el teléfono en el caso </a:t>
            </a:r>
            <a:br>
              <a:rPr lang="sk-SK" sz="1000" dirty="0">
                <a:latin typeface="Adobe Clean Light" panose="020B0303020404020204" pitchFamily="34" charset="0"/>
              </a:rPr>
            </a:br>
            <a:r>
              <a:rPr lang="es-ES" sz="1000" dirty="0">
                <a:latin typeface="Adobe Clean Light" panose="020B0303020404020204" pitchFamily="34" charset="0"/>
              </a:rPr>
              <a:t>de los problemas P1) y hablar con nuestro equipo de asistencia en nombre de </a:t>
            </a:r>
            <a:br>
              <a:rPr lang="sk-SK" sz="1000" dirty="0">
                <a:latin typeface="Adobe Clean Light" panose="020B0303020404020204" pitchFamily="34" charset="0"/>
              </a:rPr>
            </a:br>
            <a:r>
              <a:rPr lang="es-ES" sz="1000" dirty="0">
                <a:latin typeface="Adobe Clean Light" panose="020B0303020404020204" pitchFamily="34" charset="0"/>
              </a:rPr>
              <a:t>su empresa. </a:t>
            </a:r>
          </a:p>
        </p:txBody>
      </p:sp>
      <p:sp>
        <p:nvSpPr>
          <p:cNvPr id="67" name="object 26">
            <a:extLst>
              <a:ext uri="{FF2B5EF4-FFF2-40B4-BE49-F238E27FC236}">
                <a16:creationId xmlns:a16="http://schemas.microsoft.com/office/drawing/2014/main" id="{E70361C6-2606-F64B-93EB-A5756DBC1380}"/>
              </a:ext>
            </a:extLst>
          </p:cNvPr>
          <p:cNvSpPr/>
          <p:nvPr/>
        </p:nvSpPr>
        <p:spPr>
          <a:xfrm>
            <a:off x="214971" y="6447157"/>
            <a:ext cx="1848207"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68" name="TextBox 67">
            <a:extLst>
              <a:ext uri="{FF2B5EF4-FFF2-40B4-BE49-F238E27FC236}">
                <a16:creationId xmlns:a16="http://schemas.microsoft.com/office/drawing/2014/main" id="{B2D4AE39-FDAD-A84C-A564-714C12493F9D}"/>
              </a:ext>
            </a:extLst>
          </p:cNvPr>
          <p:cNvSpPr txBox="1">
            <a:spLocks/>
          </p:cNvSpPr>
          <p:nvPr/>
        </p:nvSpPr>
        <p:spPr>
          <a:xfrm>
            <a:off x="689237" y="8560230"/>
            <a:ext cx="1373941"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s-ES" sz="1200" dirty="0">
                <a:solidFill>
                  <a:srgbClr val="000000"/>
                </a:solidFill>
              </a:rPr>
              <a:t>Horario de oficina</a:t>
            </a:r>
          </a:p>
        </p:txBody>
      </p:sp>
      <p:sp>
        <p:nvSpPr>
          <p:cNvPr id="69" name="Rectangle 68">
            <a:extLst>
              <a:ext uri="{FF2B5EF4-FFF2-40B4-BE49-F238E27FC236}">
                <a16:creationId xmlns:a16="http://schemas.microsoft.com/office/drawing/2014/main" id="{B60A56A8-AC0A-3841-9E65-56EBFC37A273}"/>
              </a:ext>
            </a:extLst>
          </p:cNvPr>
          <p:cNvSpPr>
            <a:spLocks/>
          </p:cNvSpPr>
          <p:nvPr/>
        </p:nvSpPr>
        <p:spPr>
          <a:xfrm>
            <a:off x="689237" y="8741449"/>
            <a:ext cx="604974" cy="184666"/>
          </a:xfrm>
          <a:prstGeom prst="rect">
            <a:avLst/>
          </a:prstGeom>
        </p:spPr>
        <p:txBody>
          <a:bodyPr wrap="none" lIns="0" tIns="0" rIns="0" bIns="0">
            <a:spAutoFit/>
          </a:bodyPr>
          <a:lstStyle/>
          <a:p>
            <a:pPr>
              <a:spcBef>
                <a:spcPts val="600"/>
              </a:spcBef>
              <a:spcAft>
                <a:spcPts val="600"/>
              </a:spcAft>
            </a:pPr>
            <a:r>
              <a:rPr lang="es-ES" sz="1200" b="1">
                <a:latin typeface="+mj-lt"/>
                <a:ea typeface="Open Sans" pitchFamily="34" charset="0"/>
                <a:cs typeface="Open Sans" pitchFamily="34" charset="0"/>
              </a:rPr>
              <a:t>Seminarios web</a:t>
            </a:r>
          </a:p>
        </p:txBody>
      </p:sp>
      <p:sp>
        <p:nvSpPr>
          <p:cNvPr id="70" name="object 39">
            <a:extLst>
              <a:ext uri="{FF2B5EF4-FFF2-40B4-BE49-F238E27FC236}">
                <a16:creationId xmlns:a16="http://schemas.microsoft.com/office/drawing/2014/main" id="{004E2FA9-19E5-274F-A71E-371D6802AE4C}"/>
              </a:ext>
            </a:extLst>
          </p:cNvPr>
          <p:cNvSpPr txBox="1"/>
          <p:nvPr/>
        </p:nvSpPr>
        <p:spPr>
          <a:xfrm>
            <a:off x="355867" y="8991600"/>
            <a:ext cx="2396611" cy="866904"/>
          </a:xfrm>
          <a:prstGeom prst="rect">
            <a:avLst/>
          </a:prstGeom>
        </p:spPr>
        <p:txBody>
          <a:bodyPr vert="horz" wrap="square" lIns="0" tIns="35560" rIns="0" bIns="0" rtlCol="0">
            <a:spAutoFit/>
          </a:bodyPr>
          <a:lstStyle/>
          <a:p>
            <a:r>
              <a:rPr lang="es-ES" sz="900" dirty="0">
                <a:solidFill>
                  <a:srgbClr val="4B4B4B"/>
                </a:solidFill>
                <a:latin typeface="Adobe Clean Light" panose="020B0303020404020204" pitchFamily="34" charset="0"/>
              </a:rPr>
              <a:t>En el horario de oficina del equipo de asistencia al cliente de Adobe se incluyen sesiones diseñadas para informar y ayudar a los participantes a solucionar problemas, así como para proporcionar consejos y trucos para que los participantes logren el éxito con las soluciones de Adobe. </a:t>
            </a:r>
          </a:p>
        </p:txBody>
      </p:sp>
      <p:sp>
        <p:nvSpPr>
          <p:cNvPr id="71" name="TextBox 70">
            <a:extLst>
              <a:ext uri="{FF2B5EF4-FFF2-40B4-BE49-F238E27FC236}">
                <a16:creationId xmlns:a16="http://schemas.microsoft.com/office/drawing/2014/main" id="{C5765A10-81B2-C549-A341-DA0E2E901529}"/>
              </a:ext>
            </a:extLst>
          </p:cNvPr>
          <p:cNvSpPr txBox="1">
            <a:spLocks/>
          </p:cNvSpPr>
          <p:nvPr/>
        </p:nvSpPr>
        <p:spPr>
          <a:xfrm>
            <a:off x="5723508" y="8560230"/>
            <a:ext cx="1591692"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defTabSz="913563">
              <a:defRPr/>
            </a:pPr>
            <a:r>
              <a:rPr lang="es-ES" sz="1200" dirty="0">
                <a:solidFill>
                  <a:srgbClr val="000000"/>
                </a:solidFill>
              </a:rPr>
              <a:t>Portales de autoayuda</a:t>
            </a:r>
          </a:p>
        </p:txBody>
      </p:sp>
      <p:sp>
        <p:nvSpPr>
          <p:cNvPr id="72" name="Rectangle 71">
            <a:extLst>
              <a:ext uri="{FF2B5EF4-FFF2-40B4-BE49-F238E27FC236}">
                <a16:creationId xmlns:a16="http://schemas.microsoft.com/office/drawing/2014/main" id="{6C79AB87-B93C-1E4F-8618-D5E4F375B401}"/>
              </a:ext>
            </a:extLst>
          </p:cNvPr>
          <p:cNvSpPr>
            <a:spLocks/>
          </p:cNvSpPr>
          <p:nvPr/>
        </p:nvSpPr>
        <p:spPr>
          <a:xfrm>
            <a:off x="5723508" y="8741449"/>
            <a:ext cx="1267206" cy="184666"/>
          </a:xfrm>
          <a:prstGeom prst="rect">
            <a:avLst/>
          </a:prstGeom>
        </p:spPr>
        <p:txBody>
          <a:bodyPr wrap="none" lIns="0" tIns="0" rIns="0" bIns="0">
            <a:spAutoFit/>
          </a:bodyPr>
          <a:lstStyle/>
          <a:p>
            <a:pPr>
              <a:spcBef>
                <a:spcPts val="600"/>
              </a:spcBef>
              <a:spcAft>
                <a:spcPts val="600"/>
              </a:spcAft>
            </a:pPr>
            <a:r>
              <a:rPr lang="es-ES" sz="1200" b="1">
                <a:latin typeface="+mj-lt"/>
                <a:ea typeface="Open Sans" pitchFamily="34" charset="0"/>
                <a:cs typeface="Open Sans" pitchFamily="34" charset="0"/>
              </a:rPr>
              <a:t>Portal de asistencia 24/7</a:t>
            </a:r>
          </a:p>
        </p:txBody>
      </p:sp>
      <p:sp>
        <p:nvSpPr>
          <p:cNvPr id="73" name="object 39">
            <a:extLst>
              <a:ext uri="{FF2B5EF4-FFF2-40B4-BE49-F238E27FC236}">
                <a16:creationId xmlns:a16="http://schemas.microsoft.com/office/drawing/2014/main" id="{85E923B2-DE02-C54E-95F2-D82090D65E19}"/>
              </a:ext>
            </a:extLst>
          </p:cNvPr>
          <p:cNvSpPr txBox="1"/>
          <p:nvPr/>
        </p:nvSpPr>
        <p:spPr>
          <a:xfrm>
            <a:off x="5265661" y="8987081"/>
            <a:ext cx="2396610" cy="959237"/>
          </a:xfrm>
          <a:prstGeom prst="rect">
            <a:avLst/>
          </a:prstGeom>
        </p:spPr>
        <p:txBody>
          <a:bodyPr vert="horz" wrap="square" lIns="0" tIns="35560" rIns="0" bIns="0" rtlCol="0">
            <a:spAutoFit/>
          </a:bodyPr>
          <a:lstStyle/>
          <a:p>
            <a:r>
              <a:rPr lang="es-ES" sz="1000" dirty="0">
                <a:solidFill>
                  <a:srgbClr val="4B4B4B"/>
                </a:solidFill>
                <a:latin typeface="Adobe Clean Light" panose="020B0303020404020204" pitchFamily="34" charset="0"/>
              </a:rPr>
              <a:t>Acceso al portal de asistencia de autoayuda en línea previa solicitud para enviar solicitudes de asistencia, revisar el estado de los casos y examinar otros recursos, como la base de conocimiento, noticias y alertas, sugerencias destacadas, y mucho más.</a:t>
            </a:r>
          </a:p>
        </p:txBody>
      </p:sp>
      <p:pic>
        <p:nvPicPr>
          <p:cNvPr id="74" name="Graphic 73" descr="Speaker phone outline">
            <a:extLst>
              <a:ext uri="{FF2B5EF4-FFF2-40B4-BE49-F238E27FC236}">
                <a16:creationId xmlns:a16="http://schemas.microsoft.com/office/drawing/2014/main" id="{A1370005-6890-424C-884D-9064E283C1A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768925" y="6771954"/>
            <a:ext cx="411480" cy="411480"/>
          </a:xfrm>
          <a:prstGeom prst="rect">
            <a:avLst/>
          </a:prstGeom>
        </p:spPr>
      </p:pic>
      <p:pic>
        <p:nvPicPr>
          <p:cNvPr id="75" name="Graphic 74" descr="Remote learning language outline">
            <a:extLst>
              <a:ext uri="{FF2B5EF4-FFF2-40B4-BE49-F238E27FC236}">
                <a16:creationId xmlns:a16="http://schemas.microsoft.com/office/drawing/2014/main" id="{FA70E684-2FB6-544A-9B16-BEB9080AC85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28600" y="8560230"/>
            <a:ext cx="411480" cy="411480"/>
          </a:xfrm>
          <a:prstGeom prst="rect">
            <a:avLst/>
          </a:prstGeom>
        </p:spPr>
      </p:pic>
      <p:pic>
        <p:nvPicPr>
          <p:cNvPr id="76" name="Graphic 75" descr="Customer review outline">
            <a:extLst>
              <a:ext uri="{FF2B5EF4-FFF2-40B4-BE49-F238E27FC236}">
                <a16:creationId xmlns:a16="http://schemas.microsoft.com/office/drawing/2014/main" id="{1B0E4E00-41D9-6440-83E3-60369886CE3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28600" y="6733286"/>
            <a:ext cx="411480" cy="411480"/>
          </a:xfrm>
          <a:prstGeom prst="rect">
            <a:avLst/>
          </a:prstGeom>
        </p:spPr>
      </p:pic>
      <p:pic>
        <p:nvPicPr>
          <p:cNvPr id="77" name="Graphic 76" descr="Signpost outline">
            <a:extLst>
              <a:ext uri="{FF2B5EF4-FFF2-40B4-BE49-F238E27FC236}">
                <a16:creationId xmlns:a16="http://schemas.microsoft.com/office/drawing/2014/main" id="{001A9B31-4F82-A14D-B2BC-39DC337108A9}"/>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257800" y="6721476"/>
            <a:ext cx="411480" cy="411480"/>
          </a:xfrm>
          <a:prstGeom prst="rect">
            <a:avLst/>
          </a:prstGeom>
        </p:spPr>
      </p:pic>
      <p:pic>
        <p:nvPicPr>
          <p:cNvPr id="78" name="Graphic 77" descr="Internet outline">
            <a:extLst>
              <a:ext uri="{FF2B5EF4-FFF2-40B4-BE49-F238E27FC236}">
                <a16:creationId xmlns:a16="http://schemas.microsoft.com/office/drawing/2014/main" id="{20978656-E5F5-434D-BA66-491F99EF63FD}"/>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257800" y="8560230"/>
            <a:ext cx="411480" cy="411480"/>
          </a:xfrm>
          <a:prstGeom prst="rect">
            <a:avLst/>
          </a:prstGeom>
        </p:spPr>
      </p:pic>
      <p:pic>
        <p:nvPicPr>
          <p:cNvPr id="79" name="Graphic 78" descr="Chat bubble outline">
            <a:extLst>
              <a:ext uri="{FF2B5EF4-FFF2-40B4-BE49-F238E27FC236}">
                <a16:creationId xmlns:a16="http://schemas.microsoft.com/office/drawing/2014/main" id="{0C77255B-D338-2543-98E5-4434DF47D195}"/>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2776853" y="8560230"/>
            <a:ext cx="411480" cy="411480"/>
          </a:xfrm>
          <a:prstGeom prst="rect">
            <a:avLst/>
          </a:prstGeom>
        </p:spPr>
      </p:pic>
      <p:sp>
        <p:nvSpPr>
          <p:cNvPr id="80" name="object 38">
            <a:extLst>
              <a:ext uri="{FF2B5EF4-FFF2-40B4-BE49-F238E27FC236}">
                <a16:creationId xmlns:a16="http://schemas.microsoft.com/office/drawing/2014/main" id="{881BDF6C-4AAE-5F4D-AD4C-1C358C73A0A0}"/>
              </a:ext>
            </a:extLst>
          </p:cNvPr>
          <p:cNvSpPr/>
          <p:nvPr/>
        </p:nvSpPr>
        <p:spPr>
          <a:xfrm rot="5400000" flipH="1">
            <a:off x="3863341" y="5600443"/>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sp>
        <p:nvSpPr>
          <p:cNvPr id="81" name="Rectangle 80">
            <a:extLst>
              <a:ext uri="{FF2B5EF4-FFF2-40B4-BE49-F238E27FC236}">
                <a16:creationId xmlns:a16="http://schemas.microsoft.com/office/drawing/2014/main" id="{68CE4601-87A9-E645-841C-EE142932AEED}"/>
              </a:ext>
            </a:extLst>
          </p:cNvPr>
          <p:cNvSpPr/>
          <p:nvPr/>
        </p:nvSpPr>
        <p:spPr>
          <a:xfrm>
            <a:off x="214971" y="6124178"/>
            <a:ext cx="1930978" cy="307777"/>
          </a:xfrm>
          <a:prstGeom prst="rect">
            <a:avLst/>
          </a:prstGeom>
        </p:spPr>
        <p:txBody>
          <a:bodyPr wrap="none" lIns="0">
            <a:spAutoFit/>
          </a:bodyPr>
          <a:lstStyle/>
          <a:p>
            <a:pPr>
              <a:lnSpc>
                <a:spcPct val="100000"/>
              </a:lnSpc>
              <a:spcBef>
                <a:spcPts val="280"/>
              </a:spcBef>
            </a:pPr>
            <a:r>
              <a:rPr lang="es-ES" sz="1400" b="1">
                <a:solidFill>
                  <a:srgbClr val="020302"/>
                </a:solidFill>
                <a:latin typeface="Adobe Clean"/>
                <a:cs typeface="Adobe Clean"/>
              </a:rPr>
              <a:t>Funciones de soporte Online</a:t>
            </a:r>
          </a:p>
        </p:txBody>
      </p:sp>
      <p:grpSp>
        <p:nvGrpSpPr>
          <p:cNvPr id="82" name="object 3">
            <a:extLst>
              <a:ext uri="{FF2B5EF4-FFF2-40B4-BE49-F238E27FC236}">
                <a16:creationId xmlns:a16="http://schemas.microsoft.com/office/drawing/2014/main" id="{B42896B0-A3B1-CA41-9D50-FE7EC14DEFC9}"/>
              </a:ext>
            </a:extLst>
          </p:cNvPr>
          <p:cNvGrpSpPr/>
          <p:nvPr/>
        </p:nvGrpSpPr>
        <p:grpSpPr>
          <a:xfrm rot="5400000">
            <a:off x="1113102" y="-747421"/>
            <a:ext cx="5753361" cy="7931849"/>
            <a:chOff x="-247019" y="421767"/>
            <a:chExt cx="3875281" cy="7641336"/>
          </a:xfrm>
        </p:grpSpPr>
        <p:sp>
          <p:nvSpPr>
            <p:cNvPr id="83" name="object 4">
              <a:extLst>
                <a:ext uri="{FF2B5EF4-FFF2-40B4-BE49-F238E27FC236}">
                  <a16:creationId xmlns:a16="http://schemas.microsoft.com/office/drawing/2014/main" id="{993E887D-387E-2344-A0B2-5D3D1AE99562}"/>
                </a:ext>
              </a:extLst>
            </p:cNvPr>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p>
          </p:txBody>
        </p:sp>
        <p:sp>
          <p:nvSpPr>
            <p:cNvPr id="84" name="object 5">
              <a:extLst>
                <a:ext uri="{FF2B5EF4-FFF2-40B4-BE49-F238E27FC236}">
                  <a16:creationId xmlns:a16="http://schemas.microsoft.com/office/drawing/2014/main" id="{BE1A25E1-49CD-6241-8770-8A82FA8F111D}"/>
                </a:ext>
              </a:extLst>
            </p:cNvPr>
            <p:cNvSpPr/>
            <p:nvPr/>
          </p:nvSpPr>
          <p:spPr>
            <a:xfrm>
              <a:off x="-247019" y="421767"/>
              <a:ext cx="384404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p>
          </p:txBody>
        </p:sp>
      </p:grpSp>
      <p:sp>
        <p:nvSpPr>
          <p:cNvPr id="85" name="object 38">
            <a:extLst>
              <a:ext uri="{FF2B5EF4-FFF2-40B4-BE49-F238E27FC236}">
                <a16:creationId xmlns:a16="http://schemas.microsoft.com/office/drawing/2014/main" id="{45EE3A1E-80CD-A54F-B59F-5D718805DD26}"/>
              </a:ext>
            </a:extLst>
          </p:cNvPr>
          <p:cNvSpPr/>
          <p:nvPr/>
        </p:nvSpPr>
        <p:spPr>
          <a:xfrm rot="5400000" flipH="1">
            <a:off x="3863341" y="2034540"/>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sp>
        <p:nvSpPr>
          <p:cNvPr id="7" name="Rectangle 6">
            <a:extLst>
              <a:ext uri="{FF2B5EF4-FFF2-40B4-BE49-F238E27FC236}">
                <a16:creationId xmlns:a16="http://schemas.microsoft.com/office/drawing/2014/main" id="{1ACD77FF-F72D-C54F-95B0-D62602AA4F8A}"/>
              </a:ext>
            </a:extLst>
          </p:cNvPr>
          <p:cNvSpPr/>
          <p:nvPr/>
        </p:nvSpPr>
        <p:spPr>
          <a:xfrm>
            <a:off x="324341" y="4031705"/>
            <a:ext cx="2194560" cy="672172"/>
          </a:xfrm>
          <a:prstGeom prst="rect">
            <a:avLst/>
          </a:prstGeom>
        </p:spPr>
        <p:txBody>
          <a:bodyPr lIns="0" tIns="0" rIns="0" bIns="0">
            <a:spAutoFit/>
          </a:bodyPr>
          <a:lstStyle/>
          <a:p>
            <a:pPr marL="18415" marR="262255" lvl="0">
              <a:lnSpc>
                <a:spcPct val="110700"/>
              </a:lnSpc>
              <a:spcBef>
                <a:spcPts val="315"/>
              </a:spcBef>
            </a:pPr>
            <a:r>
              <a:rPr lang="es-ES" sz="1000" dirty="0">
                <a:solidFill>
                  <a:srgbClr val="020302"/>
                </a:solidFill>
                <a:latin typeface="AdobeClean-Light"/>
                <a:cs typeface="AdobeClean-Light"/>
              </a:rPr>
              <a:t>Revisión proactiva de la implementación, configuración </a:t>
            </a:r>
            <a:br>
              <a:rPr lang="sk-SK" sz="1000" dirty="0">
                <a:solidFill>
                  <a:srgbClr val="020302"/>
                </a:solidFill>
                <a:latin typeface="AdobeClean-Light"/>
                <a:cs typeface="AdobeClean-Light"/>
              </a:rPr>
            </a:br>
            <a:r>
              <a:rPr lang="es-ES" sz="1000" dirty="0">
                <a:solidFill>
                  <a:srgbClr val="020302"/>
                </a:solidFill>
                <a:latin typeface="AdobeClean-Light"/>
                <a:cs typeface="AdobeClean-Light"/>
              </a:rPr>
              <a:t>y arquitectura general de la solución, incluidas las integraciones.</a:t>
            </a:r>
          </a:p>
        </p:txBody>
      </p:sp>
      <p:sp>
        <p:nvSpPr>
          <p:cNvPr id="12" name="Rectangle 11">
            <a:extLst>
              <a:ext uri="{FF2B5EF4-FFF2-40B4-BE49-F238E27FC236}">
                <a16:creationId xmlns:a16="http://schemas.microsoft.com/office/drawing/2014/main" id="{37686167-B7AD-E042-8630-ECF3D3A5456F}"/>
              </a:ext>
            </a:extLst>
          </p:cNvPr>
          <p:cNvSpPr/>
          <p:nvPr/>
        </p:nvSpPr>
        <p:spPr>
          <a:xfrm>
            <a:off x="5265661" y="4031705"/>
            <a:ext cx="2194560" cy="821059"/>
          </a:xfrm>
          <a:prstGeom prst="rect">
            <a:avLst/>
          </a:prstGeom>
        </p:spPr>
        <p:txBody>
          <a:bodyPr wrap="square" lIns="0" tIns="0" rIns="0" bIns="0">
            <a:spAutoFit/>
          </a:bodyPr>
          <a:lstStyle/>
          <a:p>
            <a:pPr marL="13970" marR="5080" lvl="0" indent="-1905">
              <a:lnSpc>
                <a:spcPct val="108000"/>
              </a:lnSpc>
              <a:spcBef>
                <a:spcPts val="585"/>
              </a:spcBef>
            </a:pPr>
            <a:r>
              <a:rPr lang="es-ES" sz="1000" dirty="0">
                <a:solidFill>
                  <a:srgbClr val="020302"/>
                </a:solidFill>
                <a:latin typeface="AdobeClean-Light"/>
                <a:cs typeface="AdobeClean-Light"/>
              </a:rPr>
              <a:t>Reciba las prácticas recomendadas </a:t>
            </a:r>
            <a:br>
              <a:rPr lang="sk-SK" sz="1000" dirty="0">
                <a:solidFill>
                  <a:srgbClr val="020302"/>
                </a:solidFill>
                <a:latin typeface="AdobeClean-Light"/>
                <a:cs typeface="AdobeClean-Light"/>
              </a:rPr>
            </a:br>
            <a:r>
              <a:rPr lang="es-ES" sz="1000" dirty="0">
                <a:solidFill>
                  <a:srgbClr val="020302"/>
                </a:solidFill>
                <a:latin typeface="AdobeClean-Light"/>
                <a:cs typeface="AdobeClean-Light"/>
              </a:rPr>
              <a:t>de mantenimiento y las correcciones </a:t>
            </a:r>
            <a:br>
              <a:rPr lang="sk-SK" sz="1000" dirty="0">
                <a:solidFill>
                  <a:srgbClr val="020302"/>
                </a:solidFill>
                <a:latin typeface="AdobeClean-Light"/>
                <a:cs typeface="AdobeClean-Light"/>
              </a:rPr>
            </a:br>
            <a:r>
              <a:rPr lang="es-ES" sz="1000" dirty="0">
                <a:solidFill>
                  <a:srgbClr val="020302"/>
                </a:solidFill>
                <a:latin typeface="AdobeClean-Light"/>
                <a:cs typeface="AdobeClean-Light"/>
              </a:rPr>
              <a:t>más recientes (SP, MR, parches, FP) para mantenerse actualizado en cuando a todas las comprobaciones de mantenimiento</a:t>
            </a:r>
          </a:p>
        </p:txBody>
      </p:sp>
      <p:sp>
        <p:nvSpPr>
          <p:cNvPr id="13" name="Rectangle 12">
            <a:extLst>
              <a:ext uri="{FF2B5EF4-FFF2-40B4-BE49-F238E27FC236}">
                <a16:creationId xmlns:a16="http://schemas.microsoft.com/office/drawing/2014/main" id="{B5CDB1ED-3CF9-ED48-94AA-4D141F42CCBE}"/>
              </a:ext>
            </a:extLst>
          </p:cNvPr>
          <p:cNvSpPr/>
          <p:nvPr/>
        </p:nvSpPr>
        <p:spPr>
          <a:xfrm>
            <a:off x="2852427" y="2847845"/>
            <a:ext cx="2194560" cy="615553"/>
          </a:xfrm>
          <a:prstGeom prst="rect">
            <a:avLst/>
          </a:prstGeom>
        </p:spPr>
        <p:txBody>
          <a:bodyPr lIns="0" tIns="0" rIns="0" bIns="0">
            <a:spAutoFit/>
          </a:bodyPr>
          <a:lstStyle/>
          <a:p>
            <a:pPr marL="12700" marR="254000" lvl="0">
              <a:spcBef>
                <a:spcPts val="660"/>
              </a:spcBef>
            </a:pPr>
            <a:r>
              <a:rPr lang="es-ES" sz="1000">
                <a:solidFill>
                  <a:srgbClr val="4B4B4B"/>
                </a:solidFill>
                <a:latin typeface="AdobeClean-Light"/>
                <a:cs typeface="AdobeClean-Light"/>
              </a:rPr>
              <a:t>Una revisión periódica de los servicios del programa Elite, las métricas de soporte y los entregables, incluyendo un plan orientado al futuro.</a:t>
            </a:r>
          </a:p>
        </p:txBody>
      </p:sp>
      <p:sp>
        <p:nvSpPr>
          <p:cNvPr id="14" name="Rectangle 13">
            <a:extLst>
              <a:ext uri="{FF2B5EF4-FFF2-40B4-BE49-F238E27FC236}">
                <a16:creationId xmlns:a16="http://schemas.microsoft.com/office/drawing/2014/main" id="{1F9B79A3-5BD5-CA43-B665-BC73BDF0BB24}"/>
              </a:ext>
            </a:extLst>
          </p:cNvPr>
          <p:cNvSpPr/>
          <p:nvPr/>
        </p:nvSpPr>
        <p:spPr>
          <a:xfrm>
            <a:off x="5431520" y="2854370"/>
            <a:ext cx="2340880" cy="615553"/>
          </a:xfrm>
          <a:prstGeom prst="rect">
            <a:avLst/>
          </a:prstGeom>
        </p:spPr>
        <p:txBody>
          <a:bodyPr wrap="square" lIns="0" tIns="0" rIns="0" bIns="0">
            <a:spAutoFit/>
          </a:bodyPr>
          <a:lstStyle/>
          <a:p>
            <a:pPr marL="12700" marR="267335" lvl="0">
              <a:spcBef>
                <a:spcPts val="440"/>
              </a:spcBef>
            </a:pPr>
            <a:r>
              <a:rPr lang="es-ES" sz="1000" dirty="0">
                <a:solidFill>
                  <a:srgbClr val="4B4B4B"/>
                </a:solidFill>
                <a:latin typeface="AdobeClean-Light"/>
                <a:cs typeface="AdobeClean-Light"/>
              </a:rPr>
              <a:t>Una sesión de 60 minutos centrada </a:t>
            </a:r>
            <a:br>
              <a:rPr lang="sk-SK" sz="1000" dirty="0">
                <a:solidFill>
                  <a:srgbClr val="4B4B4B"/>
                </a:solidFill>
                <a:latin typeface="AdobeClean-Light"/>
                <a:cs typeface="AdobeClean-Light"/>
              </a:rPr>
            </a:br>
            <a:r>
              <a:rPr lang="es-ES" sz="1000" dirty="0">
                <a:solidFill>
                  <a:srgbClr val="4B4B4B"/>
                </a:solidFill>
                <a:latin typeface="AdobeClean-Light"/>
                <a:cs typeface="AdobeClean-Light"/>
              </a:rPr>
              <a:t>en una función específica del producto </a:t>
            </a:r>
            <a:br>
              <a:rPr lang="sk-SK" sz="1000" dirty="0">
                <a:solidFill>
                  <a:srgbClr val="4B4B4B"/>
                </a:solidFill>
                <a:latin typeface="AdobeClean-Light"/>
                <a:cs typeface="AdobeClean-Light"/>
              </a:rPr>
            </a:br>
            <a:r>
              <a:rPr lang="es-ES" sz="1000" dirty="0">
                <a:solidFill>
                  <a:srgbClr val="4B4B4B"/>
                </a:solidFill>
                <a:latin typeface="AdobeClean-Light"/>
                <a:cs typeface="AdobeClean-Light"/>
              </a:rPr>
              <a:t>y en cómo se puede utilizar para resolver problemas empresariales comunes.</a:t>
            </a:r>
          </a:p>
        </p:txBody>
      </p:sp>
      <p:sp>
        <p:nvSpPr>
          <p:cNvPr id="16" name="Rectangle 15">
            <a:extLst>
              <a:ext uri="{FF2B5EF4-FFF2-40B4-BE49-F238E27FC236}">
                <a16:creationId xmlns:a16="http://schemas.microsoft.com/office/drawing/2014/main" id="{3E936F8D-8CFA-214D-83DE-7B5C80E81C36}"/>
              </a:ext>
            </a:extLst>
          </p:cNvPr>
          <p:cNvSpPr/>
          <p:nvPr/>
        </p:nvSpPr>
        <p:spPr>
          <a:xfrm>
            <a:off x="324341" y="2842848"/>
            <a:ext cx="2428138" cy="769441"/>
          </a:xfrm>
          <a:prstGeom prst="rect">
            <a:avLst/>
          </a:prstGeom>
        </p:spPr>
        <p:txBody>
          <a:bodyPr wrap="square" lIns="0" tIns="0" rIns="0" bIns="0">
            <a:spAutoFit/>
          </a:bodyPr>
          <a:lstStyle/>
          <a:p>
            <a:pPr marL="32384" marR="5080" lvl="0">
              <a:spcBef>
                <a:spcPts val="440"/>
              </a:spcBef>
            </a:pPr>
            <a:r>
              <a:rPr lang="es-ES" sz="1000" dirty="0">
                <a:solidFill>
                  <a:srgbClr val="4B4B4B"/>
                </a:solidFill>
                <a:latin typeface="AdobeClean-Light"/>
                <a:cs typeface="AdobeClean-Light"/>
              </a:rPr>
              <a:t>Un punto de contacto designado de Adobe que puede proporcionar asistencia en cuanto a escalabilidad y actualizaciones frecuentes, así como garantizar que se dé prioridad a sus solicitudes de soporte abierto más críticas.</a:t>
            </a:r>
          </a:p>
        </p:txBody>
      </p:sp>
      <p:sp>
        <p:nvSpPr>
          <p:cNvPr id="86" name="object 40">
            <a:extLst>
              <a:ext uri="{FF2B5EF4-FFF2-40B4-BE49-F238E27FC236}">
                <a16:creationId xmlns:a16="http://schemas.microsoft.com/office/drawing/2014/main" id="{1FA662F5-4BAC-DD44-9AE2-73A1FD1D8367}"/>
              </a:ext>
            </a:extLst>
          </p:cNvPr>
          <p:cNvSpPr txBox="1"/>
          <p:nvPr/>
        </p:nvSpPr>
        <p:spPr>
          <a:xfrm>
            <a:off x="3153726" y="1033046"/>
            <a:ext cx="2194560" cy="338554"/>
          </a:xfrm>
          <a:prstGeom prst="rect">
            <a:avLst/>
          </a:prstGeom>
        </p:spPr>
        <p:txBody>
          <a:bodyPr vert="horz" wrap="square" lIns="0" tIns="0" rIns="0" bIns="0" rtlCol="0">
            <a:spAutoFit/>
          </a:bodyPr>
          <a:lstStyle/>
          <a:p>
            <a:pPr lvl="0">
              <a:spcBef>
                <a:spcPts val="100"/>
              </a:spcBef>
            </a:pPr>
            <a:r>
              <a:rPr lang="es-ES" sz="1100" b="1" dirty="0">
                <a:solidFill>
                  <a:srgbClr val="020302"/>
                </a:solidFill>
                <a:latin typeface="Adobe Clean" panose="020B0503020404020204" pitchFamily="34" charset="0"/>
                <a:cs typeface="Arial"/>
              </a:rPr>
              <a:t>Ingeniero de asistencia </a:t>
            </a:r>
            <a:br>
              <a:rPr lang="sk-SK" sz="1100" b="1" dirty="0">
                <a:solidFill>
                  <a:srgbClr val="020302"/>
                </a:solidFill>
                <a:latin typeface="Adobe Clean" panose="020B0503020404020204" pitchFamily="34" charset="0"/>
                <a:cs typeface="Arial"/>
              </a:rPr>
            </a:br>
            <a:r>
              <a:rPr lang="es-ES" sz="1100" b="1" dirty="0">
                <a:solidFill>
                  <a:srgbClr val="020302"/>
                </a:solidFill>
                <a:latin typeface="Adobe Clean" panose="020B0503020404020204" pitchFamily="34" charset="0"/>
                <a:cs typeface="Arial"/>
              </a:rPr>
              <a:t>técnica especializado</a:t>
            </a:r>
          </a:p>
        </p:txBody>
      </p:sp>
      <p:sp>
        <p:nvSpPr>
          <p:cNvPr id="87" name="object 40">
            <a:extLst>
              <a:ext uri="{FF2B5EF4-FFF2-40B4-BE49-F238E27FC236}">
                <a16:creationId xmlns:a16="http://schemas.microsoft.com/office/drawing/2014/main" id="{0A9E94C1-0799-AC4A-81D3-A94A9A9DEB2C}"/>
              </a:ext>
            </a:extLst>
          </p:cNvPr>
          <p:cNvSpPr txBox="1"/>
          <p:nvPr/>
        </p:nvSpPr>
        <p:spPr>
          <a:xfrm>
            <a:off x="5723508" y="1033046"/>
            <a:ext cx="2194560" cy="169277"/>
          </a:xfrm>
          <a:prstGeom prst="rect">
            <a:avLst/>
          </a:prstGeom>
        </p:spPr>
        <p:txBody>
          <a:bodyPr vert="horz" wrap="square" lIns="0" tIns="0" rIns="0" bIns="0" rtlCol="0">
            <a:spAutoFit/>
          </a:bodyPr>
          <a:lstStyle/>
          <a:p>
            <a:pPr lvl="0">
              <a:spcBef>
                <a:spcPts val="100"/>
              </a:spcBef>
            </a:pPr>
            <a:r>
              <a:rPr lang="es-ES" sz="1100" b="1">
                <a:solidFill>
                  <a:srgbClr val="020302"/>
                </a:solidFill>
                <a:latin typeface="Adobe Clean" panose="020B0503020404020204" pitchFamily="34" charset="0"/>
                <a:cs typeface="Arial"/>
              </a:rPr>
              <a:t>Reseñas de casos</a:t>
            </a:r>
          </a:p>
        </p:txBody>
      </p:sp>
      <p:sp>
        <p:nvSpPr>
          <p:cNvPr id="88" name="object 40">
            <a:extLst>
              <a:ext uri="{FF2B5EF4-FFF2-40B4-BE49-F238E27FC236}">
                <a16:creationId xmlns:a16="http://schemas.microsoft.com/office/drawing/2014/main" id="{37212920-6D29-0245-9D65-A283BEF83BEA}"/>
              </a:ext>
            </a:extLst>
          </p:cNvPr>
          <p:cNvSpPr txBox="1"/>
          <p:nvPr/>
        </p:nvSpPr>
        <p:spPr>
          <a:xfrm>
            <a:off x="5723508" y="3778989"/>
            <a:ext cx="2194560" cy="169277"/>
          </a:xfrm>
          <a:prstGeom prst="rect">
            <a:avLst/>
          </a:prstGeom>
        </p:spPr>
        <p:txBody>
          <a:bodyPr vert="horz" wrap="square" lIns="0" tIns="0" rIns="0" bIns="0" rtlCol="0">
            <a:spAutoFit/>
          </a:bodyPr>
          <a:lstStyle/>
          <a:p>
            <a:pPr marL="56515" lvl="0">
              <a:spcBef>
                <a:spcPts val="665"/>
              </a:spcBef>
            </a:pPr>
            <a:r>
              <a:rPr lang="es-ES" sz="1100" b="1">
                <a:solidFill>
                  <a:srgbClr val="020302"/>
                </a:solidFill>
                <a:latin typeface="Adobe Clean" panose="020B0503020404020204" pitchFamily="34" charset="0"/>
                <a:cs typeface="Adobe Clean"/>
              </a:rPr>
              <a:t>Mantenimiento y monitorización</a:t>
            </a:r>
          </a:p>
        </p:txBody>
      </p:sp>
      <p:sp>
        <p:nvSpPr>
          <p:cNvPr id="89" name="object 40">
            <a:extLst>
              <a:ext uri="{FF2B5EF4-FFF2-40B4-BE49-F238E27FC236}">
                <a16:creationId xmlns:a16="http://schemas.microsoft.com/office/drawing/2014/main" id="{FE579972-9BBC-0841-8FEF-749F8D35399D}"/>
              </a:ext>
            </a:extLst>
          </p:cNvPr>
          <p:cNvSpPr txBox="1"/>
          <p:nvPr/>
        </p:nvSpPr>
        <p:spPr>
          <a:xfrm>
            <a:off x="3138805" y="3778989"/>
            <a:ext cx="2194560" cy="169277"/>
          </a:xfrm>
          <a:prstGeom prst="rect">
            <a:avLst/>
          </a:prstGeom>
        </p:spPr>
        <p:txBody>
          <a:bodyPr vert="horz" wrap="square" lIns="0" tIns="0" rIns="0" bIns="0" rtlCol="0">
            <a:spAutoFit/>
          </a:bodyPr>
          <a:lstStyle/>
          <a:p>
            <a:pPr marL="56515" lvl="0">
              <a:spcBef>
                <a:spcPts val="665"/>
              </a:spcBef>
            </a:pPr>
            <a:r>
              <a:rPr lang="es-ES" sz="1100" b="1">
                <a:solidFill>
                  <a:srgbClr val="020302"/>
                </a:solidFill>
                <a:latin typeface="Adobe Clean" panose="020B0503020404020204" pitchFamily="34" charset="0"/>
                <a:cs typeface="Adobe Clean"/>
              </a:rPr>
              <a:t>Revisión del plan de las soluciones</a:t>
            </a:r>
          </a:p>
        </p:txBody>
      </p:sp>
      <p:sp>
        <p:nvSpPr>
          <p:cNvPr id="90" name="object 40">
            <a:extLst>
              <a:ext uri="{FF2B5EF4-FFF2-40B4-BE49-F238E27FC236}">
                <a16:creationId xmlns:a16="http://schemas.microsoft.com/office/drawing/2014/main" id="{3EFB7C17-49F7-864E-8C3C-6AFB80AC2C28}"/>
              </a:ext>
            </a:extLst>
          </p:cNvPr>
          <p:cNvSpPr txBox="1"/>
          <p:nvPr/>
        </p:nvSpPr>
        <p:spPr>
          <a:xfrm>
            <a:off x="689237" y="3778989"/>
            <a:ext cx="2194560" cy="169277"/>
          </a:xfrm>
          <a:prstGeom prst="rect">
            <a:avLst/>
          </a:prstGeom>
        </p:spPr>
        <p:txBody>
          <a:bodyPr vert="horz" wrap="square" lIns="0" tIns="0" rIns="0" bIns="0" rtlCol="0">
            <a:spAutoFit/>
          </a:bodyPr>
          <a:lstStyle/>
          <a:p>
            <a:pPr lvl="0">
              <a:spcBef>
                <a:spcPts val="185"/>
              </a:spcBef>
            </a:pPr>
            <a:r>
              <a:rPr lang="es-ES" sz="1100" b="1">
                <a:solidFill>
                  <a:srgbClr val="020302"/>
                </a:solidFill>
                <a:latin typeface="Adobe Clean" panose="020B0503020404020204" pitchFamily="34" charset="0"/>
                <a:cs typeface="Adobe Clean"/>
              </a:rPr>
              <a:t>Revisión del entorno</a:t>
            </a:r>
          </a:p>
        </p:txBody>
      </p:sp>
      <p:sp>
        <p:nvSpPr>
          <p:cNvPr id="91" name="object 40">
            <a:extLst>
              <a:ext uri="{FF2B5EF4-FFF2-40B4-BE49-F238E27FC236}">
                <a16:creationId xmlns:a16="http://schemas.microsoft.com/office/drawing/2014/main" id="{D47A2521-0F4F-2742-B57A-26FB742FFAE8}"/>
              </a:ext>
            </a:extLst>
          </p:cNvPr>
          <p:cNvSpPr txBox="1"/>
          <p:nvPr/>
        </p:nvSpPr>
        <p:spPr>
          <a:xfrm>
            <a:off x="689237" y="2599639"/>
            <a:ext cx="2194560" cy="169277"/>
          </a:xfrm>
          <a:prstGeom prst="rect">
            <a:avLst/>
          </a:prstGeom>
        </p:spPr>
        <p:txBody>
          <a:bodyPr vert="horz" wrap="square" lIns="0" tIns="0" rIns="0" bIns="0" rtlCol="0">
            <a:spAutoFit/>
          </a:bodyPr>
          <a:lstStyle/>
          <a:p>
            <a:pPr lvl="0">
              <a:spcBef>
                <a:spcPts val="880"/>
              </a:spcBef>
            </a:pPr>
            <a:r>
              <a:rPr lang="es-ES" sz="1100" b="1" dirty="0">
                <a:solidFill>
                  <a:srgbClr val="020302"/>
                </a:solidFill>
                <a:latin typeface="Adobe Clean" panose="020B0503020404020204" pitchFamily="34" charset="0"/>
                <a:cs typeface="Adobe Clean"/>
              </a:rPr>
              <a:t>Administración de la escalabilidad</a:t>
            </a:r>
          </a:p>
        </p:txBody>
      </p:sp>
      <p:sp>
        <p:nvSpPr>
          <p:cNvPr id="92" name="object 40">
            <a:extLst>
              <a:ext uri="{FF2B5EF4-FFF2-40B4-BE49-F238E27FC236}">
                <a16:creationId xmlns:a16="http://schemas.microsoft.com/office/drawing/2014/main" id="{D2497F14-BC2D-A445-9124-0090795BB3F5}"/>
              </a:ext>
            </a:extLst>
          </p:cNvPr>
          <p:cNvSpPr txBox="1"/>
          <p:nvPr/>
        </p:nvSpPr>
        <p:spPr>
          <a:xfrm>
            <a:off x="3153726" y="2599639"/>
            <a:ext cx="2194560" cy="169277"/>
          </a:xfrm>
          <a:prstGeom prst="rect">
            <a:avLst/>
          </a:prstGeom>
        </p:spPr>
        <p:txBody>
          <a:bodyPr vert="horz" wrap="square" lIns="0" tIns="0" rIns="0" bIns="0" rtlCol="0">
            <a:spAutoFit/>
          </a:bodyPr>
          <a:lstStyle/>
          <a:p>
            <a:pPr lvl="0">
              <a:spcBef>
                <a:spcPts val="350"/>
              </a:spcBef>
            </a:pPr>
            <a:r>
              <a:rPr lang="es-ES" sz="1100" b="1">
                <a:solidFill>
                  <a:srgbClr val="020302"/>
                </a:solidFill>
                <a:latin typeface="Adobe Clean" panose="020B0503020404020204" pitchFamily="34" charset="0"/>
                <a:cs typeface="Adobe Clean"/>
              </a:rPr>
              <a:t>Revisiones del servicio</a:t>
            </a:r>
          </a:p>
        </p:txBody>
      </p:sp>
      <p:sp>
        <p:nvSpPr>
          <p:cNvPr id="93" name="object 40">
            <a:extLst>
              <a:ext uri="{FF2B5EF4-FFF2-40B4-BE49-F238E27FC236}">
                <a16:creationId xmlns:a16="http://schemas.microsoft.com/office/drawing/2014/main" id="{9DD80DBE-3A6F-864D-9FDD-A4F597ECA1FC}"/>
              </a:ext>
            </a:extLst>
          </p:cNvPr>
          <p:cNvSpPr txBox="1"/>
          <p:nvPr/>
        </p:nvSpPr>
        <p:spPr>
          <a:xfrm>
            <a:off x="5723508" y="2599639"/>
            <a:ext cx="2194560" cy="169277"/>
          </a:xfrm>
          <a:prstGeom prst="rect">
            <a:avLst/>
          </a:prstGeom>
        </p:spPr>
        <p:txBody>
          <a:bodyPr vert="horz" wrap="square" lIns="0" tIns="0" rIns="0" bIns="0" rtlCol="0">
            <a:spAutoFit/>
          </a:bodyPr>
          <a:lstStyle/>
          <a:p>
            <a:pPr lvl="0">
              <a:spcBef>
                <a:spcPts val="520"/>
              </a:spcBef>
            </a:pPr>
            <a:r>
              <a:rPr lang="es-ES" sz="1100" b="1">
                <a:solidFill>
                  <a:srgbClr val="020302"/>
                </a:solidFill>
                <a:latin typeface="Adobe Clean" panose="020B0503020404020204" pitchFamily="34" charset="0"/>
                <a:cs typeface="Adobe Clean"/>
              </a:rPr>
              <a:t>Sesiones de expertos</a:t>
            </a:r>
          </a:p>
        </p:txBody>
      </p:sp>
      <p:sp>
        <p:nvSpPr>
          <p:cNvPr id="94" name="object 40">
            <a:extLst>
              <a:ext uri="{FF2B5EF4-FFF2-40B4-BE49-F238E27FC236}">
                <a16:creationId xmlns:a16="http://schemas.microsoft.com/office/drawing/2014/main" id="{5A230E3C-C7E4-8A40-9D54-B9EEBDB71491}"/>
              </a:ext>
            </a:extLst>
          </p:cNvPr>
          <p:cNvSpPr txBox="1"/>
          <p:nvPr/>
        </p:nvSpPr>
        <p:spPr>
          <a:xfrm>
            <a:off x="689237" y="4876800"/>
            <a:ext cx="2194560" cy="338554"/>
          </a:xfrm>
          <a:prstGeom prst="rect">
            <a:avLst/>
          </a:prstGeom>
        </p:spPr>
        <p:txBody>
          <a:bodyPr vert="horz" wrap="square" lIns="0" tIns="0" rIns="0" bIns="0" rtlCol="0">
            <a:spAutoFit/>
          </a:bodyPr>
          <a:lstStyle/>
          <a:p>
            <a:pPr lvl="0">
              <a:spcBef>
                <a:spcPts val="185"/>
              </a:spcBef>
            </a:pPr>
            <a:r>
              <a:rPr lang="es-ES" sz="1100" b="1" dirty="0">
                <a:solidFill>
                  <a:srgbClr val="020302"/>
                </a:solidFill>
                <a:latin typeface="Adobe Clean" panose="020B0503020404020204" pitchFamily="34" charset="0"/>
                <a:cs typeface="Adobe Clean"/>
              </a:rPr>
              <a:t>Preparación </a:t>
            </a:r>
            <a:br>
              <a:rPr lang="sk-SK" sz="1100" b="1" dirty="0">
                <a:solidFill>
                  <a:srgbClr val="020302"/>
                </a:solidFill>
                <a:latin typeface="Adobe Clean" panose="020B0503020404020204" pitchFamily="34" charset="0"/>
                <a:cs typeface="Adobe Clean"/>
              </a:rPr>
            </a:br>
            <a:r>
              <a:rPr lang="es-ES" sz="1100" b="1" dirty="0">
                <a:solidFill>
                  <a:srgbClr val="020302"/>
                </a:solidFill>
                <a:latin typeface="Adobe Clean" panose="020B0503020404020204" pitchFamily="34" charset="0"/>
                <a:cs typeface="Adobe Clean"/>
              </a:rPr>
              <a:t>y revisión de la versión</a:t>
            </a:r>
          </a:p>
        </p:txBody>
      </p:sp>
      <p:sp>
        <p:nvSpPr>
          <p:cNvPr id="95" name="object 40">
            <a:extLst>
              <a:ext uri="{FF2B5EF4-FFF2-40B4-BE49-F238E27FC236}">
                <a16:creationId xmlns:a16="http://schemas.microsoft.com/office/drawing/2014/main" id="{DFF2E126-AAD2-4A42-968F-B4F500FA0246}"/>
              </a:ext>
            </a:extLst>
          </p:cNvPr>
          <p:cNvSpPr txBox="1"/>
          <p:nvPr/>
        </p:nvSpPr>
        <p:spPr>
          <a:xfrm>
            <a:off x="3113405" y="4935181"/>
            <a:ext cx="2194560" cy="169277"/>
          </a:xfrm>
          <a:prstGeom prst="rect">
            <a:avLst/>
          </a:prstGeom>
        </p:spPr>
        <p:txBody>
          <a:bodyPr vert="horz" wrap="square" lIns="0" tIns="0" rIns="0" bIns="0" rtlCol="0">
            <a:spAutoFit/>
          </a:bodyPr>
          <a:lstStyle/>
          <a:p>
            <a:pPr marL="81280">
              <a:lnSpc>
                <a:spcPct val="100000"/>
              </a:lnSpc>
              <a:spcBef>
                <a:spcPts val="740"/>
              </a:spcBef>
            </a:pPr>
            <a:r>
              <a:rPr lang="es-ES" sz="1100" b="1">
                <a:solidFill>
                  <a:srgbClr val="020302"/>
                </a:solidFill>
                <a:latin typeface="Adobe Clean" panose="020B0503020404020204" pitchFamily="34" charset="0"/>
                <a:cs typeface="Adobe Clean"/>
              </a:rPr>
              <a:t>Transferencia de conocimientos</a:t>
            </a:r>
          </a:p>
        </p:txBody>
      </p:sp>
      <p:sp>
        <p:nvSpPr>
          <p:cNvPr id="98" name="object 40">
            <a:extLst>
              <a:ext uri="{FF2B5EF4-FFF2-40B4-BE49-F238E27FC236}">
                <a16:creationId xmlns:a16="http://schemas.microsoft.com/office/drawing/2014/main" id="{88FB73E0-F9EF-714D-A773-0A433B041107}"/>
              </a:ext>
            </a:extLst>
          </p:cNvPr>
          <p:cNvSpPr txBox="1"/>
          <p:nvPr/>
        </p:nvSpPr>
        <p:spPr>
          <a:xfrm>
            <a:off x="5723508" y="4935181"/>
            <a:ext cx="2194560" cy="169277"/>
          </a:xfrm>
          <a:prstGeom prst="rect">
            <a:avLst/>
          </a:prstGeom>
        </p:spPr>
        <p:txBody>
          <a:bodyPr vert="horz" wrap="square" lIns="0" tIns="0" rIns="0" bIns="0" rtlCol="0">
            <a:spAutoFit/>
          </a:bodyPr>
          <a:lstStyle/>
          <a:p>
            <a:pPr marL="55880">
              <a:lnSpc>
                <a:spcPct val="100000"/>
              </a:lnSpc>
              <a:spcBef>
                <a:spcPts val="740"/>
              </a:spcBef>
            </a:pPr>
            <a:r>
              <a:rPr lang="es-ES" sz="1100" b="1">
                <a:solidFill>
                  <a:srgbClr val="020302"/>
                </a:solidFill>
                <a:latin typeface="Adobe Clean" panose="020B0503020404020204" pitchFamily="34" charset="0"/>
                <a:cs typeface="Adobe Clean"/>
              </a:rPr>
              <a:t>Gestión de eventos</a:t>
            </a:r>
          </a:p>
        </p:txBody>
      </p:sp>
      <p:sp>
        <p:nvSpPr>
          <p:cNvPr id="99" name="object 38">
            <a:extLst>
              <a:ext uri="{FF2B5EF4-FFF2-40B4-BE49-F238E27FC236}">
                <a16:creationId xmlns:a16="http://schemas.microsoft.com/office/drawing/2014/main" id="{18B9894F-9B62-044E-8D0A-95BF0AD5EEE5}"/>
              </a:ext>
            </a:extLst>
          </p:cNvPr>
          <p:cNvSpPr/>
          <p:nvPr/>
        </p:nvSpPr>
        <p:spPr>
          <a:xfrm rot="5400000" flipH="1">
            <a:off x="3863341" y="815340"/>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sp>
        <p:nvSpPr>
          <p:cNvPr id="100" name="object 38">
            <a:extLst>
              <a:ext uri="{FF2B5EF4-FFF2-40B4-BE49-F238E27FC236}">
                <a16:creationId xmlns:a16="http://schemas.microsoft.com/office/drawing/2014/main" id="{BE706E58-5F45-CA48-B212-B53E7F6AD85A}"/>
              </a:ext>
            </a:extLst>
          </p:cNvPr>
          <p:cNvSpPr/>
          <p:nvPr/>
        </p:nvSpPr>
        <p:spPr>
          <a:xfrm rot="5400000" flipH="1">
            <a:off x="3863341" y="-327660"/>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pic>
        <p:nvPicPr>
          <p:cNvPr id="25" name="Graphic 24" descr="Continuous Improvement outline">
            <a:extLst>
              <a:ext uri="{FF2B5EF4-FFF2-40B4-BE49-F238E27FC236}">
                <a16:creationId xmlns:a16="http://schemas.microsoft.com/office/drawing/2014/main" id="{A2F6F854-90CC-FC48-9379-F18D8FBF395B}"/>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28599" y="3634381"/>
            <a:ext cx="457200" cy="457200"/>
          </a:xfrm>
          <a:prstGeom prst="rect">
            <a:avLst/>
          </a:prstGeom>
        </p:spPr>
      </p:pic>
      <p:pic>
        <p:nvPicPr>
          <p:cNvPr id="101" name="Picture 100">
            <a:extLst>
              <a:ext uri="{FF2B5EF4-FFF2-40B4-BE49-F238E27FC236}">
                <a16:creationId xmlns:a16="http://schemas.microsoft.com/office/drawing/2014/main" id="{76F87041-EFD7-BC42-A2ED-30FAD55E7FF6}"/>
              </a:ext>
            </a:extLst>
          </p:cNvPr>
          <p:cNvPicPr>
            <a:picLocks noChangeAspect="1"/>
          </p:cNvPicPr>
          <p:nvPr/>
        </p:nvPicPr>
        <p:blipFill>
          <a:blip r:embed="rId24"/>
          <a:stretch>
            <a:fillRect/>
          </a:stretch>
        </p:blipFill>
        <p:spPr>
          <a:xfrm>
            <a:off x="2768925" y="3722747"/>
            <a:ext cx="309943" cy="288000"/>
          </a:xfrm>
          <a:prstGeom prst="rect">
            <a:avLst/>
          </a:prstGeom>
        </p:spPr>
      </p:pic>
      <p:pic>
        <p:nvPicPr>
          <p:cNvPr id="102" name="Picture 101">
            <a:extLst>
              <a:ext uri="{FF2B5EF4-FFF2-40B4-BE49-F238E27FC236}">
                <a16:creationId xmlns:a16="http://schemas.microsoft.com/office/drawing/2014/main" id="{F23DD82C-7858-AC4D-AD9F-287FD0674B13}"/>
              </a:ext>
            </a:extLst>
          </p:cNvPr>
          <p:cNvPicPr>
            <a:picLocks noChangeAspect="1"/>
          </p:cNvPicPr>
          <p:nvPr/>
        </p:nvPicPr>
        <p:blipFill>
          <a:blip r:embed="rId25"/>
          <a:stretch>
            <a:fillRect/>
          </a:stretch>
        </p:blipFill>
        <p:spPr>
          <a:xfrm>
            <a:off x="355868" y="4878393"/>
            <a:ext cx="240657" cy="300821"/>
          </a:xfrm>
          <a:prstGeom prst="rect">
            <a:avLst/>
          </a:prstGeom>
        </p:spPr>
      </p:pic>
      <p:pic>
        <p:nvPicPr>
          <p:cNvPr id="103" name="Picture 102">
            <a:extLst>
              <a:ext uri="{FF2B5EF4-FFF2-40B4-BE49-F238E27FC236}">
                <a16:creationId xmlns:a16="http://schemas.microsoft.com/office/drawing/2014/main" id="{BB41D433-115C-6B45-9C65-B10A88D6D0F9}"/>
              </a:ext>
            </a:extLst>
          </p:cNvPr>
          <p:cNvPicPr>
            <a:picLocks noChangeAspect="1"/>
          </p:cNvPicPr>
          <p:nvPr/>
        </p:nvPicPr>
        <p:blipFill>
          <a:blip r:embed="rId26"/>
          <a:stretch>
            <a:fillRect/>
          </a:stretch>
        </p:blipFill>
        <p:spPr>
          <a:xfrm>
            <a:off x="5276601" y="3720877"/>
            <a:ext cx="328157" cy="284207"/>
          </a:xfrm>
          <a:prstGeom prst="rect">
            <a:avLst/>
          </a:prstGeom>
        </p:spPr>
      </p:pic>
      <p:pic>
        <p:nvPicPr>
          <p:cNvPr id="104" name="Picture 103">
            <a:extLst>
              <a:ext uri="{FF2B5EF4-FFF2-40B4-BE49-F238E27FC236}">
                <a16:creationId xmlns:a16="http://schemas.microsoft.com/office/drawing/2014/main" id="{D8A4D46D-6FB3-AD40-A3B7-86B3CAFC5F77}"/>
              </a:ext>
            </a:extLst>
          </p:cNvPr>
          <p:cNvPicPr>
            <a:picLocks noChangeAspect="1"/>
          </p:cNvPicPr>
          <p:nvPr/>
        </p:nvPicPr>
        <p:blipFill>
          <a:blip r:embed="rId27"/>
          <a:stretch>
            <a:fillRect/>
          </a:stretch>
        </p:blipFill>
        <p:spPr>
          <a:xfrm>
            <a:off x="5276601" y="4928329"/>
            <a:ext cx="347646" cy="264530"/>
          </a:xfrm>
          <a:prstGeom prst="rect">
            <a:avLst/>
          </a:prstGeom>
        </p:spPr>
      </p:pic>
      <p:pic>
        <p:nvPicPr>
          <p:cNvPr id="29" name="Graphic 28" descr="Storytelling outline">
            <a:extLst>
              <a:ext uri="{FF2B5EF4-FFF2-40B4-BE49-F238E27FC236}">
                <a16:creationId xmlns:a16="http://schemas.microsoft.com/office/drawing/2014/main" id="{AD9F15BE-1A73-9C4D-B0AF-F35EF2ED6649}"/>
              </a:ext>
            </a:extLst>
          </p:cNvPr>
          <p:cNvPicPr>
            <a:picLocks noChangeAspect="1"/>
          </p:cNvPicPr>
          <p:nvPr/>
        </p:nvPicPr>
        <p:blipFill>
          <a:blip r:embed="rId28" cstate="print">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2768925" y="4836780"/>
            <a:ext cx="365760" cy="365760"/>
          </a:xfrm>
          <a:prstGeom prst="rect">
            <a:avLst/>
          </a:prstGeom>
        </p:spPr>
      </p:pic>
      <p:sp>
        <p:nvSpPr>
          <p:cNvPr id="96" name="Rectangle 95">
            <a:extLst>
              <a:ext uri="{FF2B5EF4-FFF2-40B4-BE49-F238E27FC236}">
                <a16:creationId xmlns:a16="http://schemas.microsoft.com/office/drawing/2014/main" id="{F844CC2E-A030-4942-8747-29A541D69835}"/>
              </a:ext>
            </a:extLst>
          </p:cNvPr>
          <p:cNvSpPr/>
          <p:nvPr/>
        </p:nvSpPr>
        <p:spPr>
          <a:xfrm>
            <a:off x="2764975" y="4039530"/>
            <a:ext cx="2282011" cy="881460"/>
          </a:xfrm>
          <a:prstGeom prst="rect">
            <a:avLst/>
          </a:prstGeom>
        </p:spPr>
        <p:txBody>
          <a:bodyPr wrap="square" lIns="0" tIns="0" rIns="0" bIns="0">
            <a:spAutoFit/>
          </a:bodyPr>
          <a:lstStyle/>
          <a:p>
            <a:pPr marL="18415" marR="262255">
              <a:lnSpc>
                <a:spcPct val="110700"/>
              </a:lnSpc>
              <a:spcBef>
                <a:spcPts val="315"/>
              </a:spcBef>
            </a:pPr>
            <a:r>
              <a:rPr lang="es-ES" sz="1000" dirty="0">
                <a:solidFill>
                  <a:srgbClr val="020302"/>
                </a:solidFill>
                <a:latin typeface="AdobeClean-Light"/>
                <a:cs typeface="AdobeClean-Light"/>
              </a:rPr>
              <a:t>Compare y alinee la hoja de ruta de la solución de Adobe con la hoja de ruta de su proyecto para mitigar el riesgo </a:t>
            </a:r>
            <a:br>
              <a:rPr lang="sk-SK" sz="1000" dirty="0">
                <a:solidFill>
                  <a:srgbClr val="020302"/>
                </a:solidFill>
                <a:latin typeface="AdobeClean-Light"/>
                <a:cs typeface="AdobeClean-Light"/>
              </a:rPr>
            </a:br>
            <a:r>
              <a:rPr lang="es-ES" sz="1000" dirty="0">
                <a:solidFill>
                  <a:srgbClr val="020302"/>
                </a:solidFill>
                <a:latin typeface="AdobeClean-Light"/>
                <a:cs typeface="AdobeClean-Light"/>
              </a:rPr>
              <a:t>y prepararse para el futuro.</a:t>
            </a:r>
          </a:p>
          <a:p>
            <a:pPr marL="18415" marR="262255" lvl="0">
              <a:lnSpc>
                <a:spcPct val="110700"/>
              </a:lnSpc>
              <a:spcBef>
                <a:spcPts val="315"/>
              </a:spcBef>
            </a:pPr>
            <a:r>
              <a:rPr lang="es-ES" sz="1000" dirty="0">
                <a:solidFill>
                  <a:srgbClr val="020302"/>
                </a:solidFill>
                <a:latin typeface="AdobeClean-Light"/>
                <a:cs typeface="AdobeClean-Light"/>
              </a:rPr>
              <a:t>.</a:t>
            </a:r>
          </a:p>
        </p:txBody>
      </p:sp>
    </p:spTree>
    <p:extLst>
      <p:ext uri="{BB962C8B-B14F-4D97-AF65-F5344CB8AC3E}">
        <p14:creationId xmlns:p14="http://schemas.microsoft.com/office/powerpoint/2010/main" val="3982262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bject 38">
            <a:extLst>
              <a:ext uri="{FF2B5EF4-FFF2-40B4-BE49-F238E27FC236}">
                <a16:creationId xmlns:a16="http://schemas.microsoft.com/office/drawing/2014/main" id="{E8C75CE5-4657-4D42-ACFE-73E88A861318}"/>
              </a:ext>
            </a:extLst>
          </p:cNvPr>
          <p:cNvSpPr/>
          <p:nvPr/>
        </p:nvSpPr>
        <p:spPr>
          <a:xfrm rot="10800000" flipH="1">
            <a:off x="2673171" y="3947817"/>
            <a:ext cx="45720" cy="5181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47" name="object 38">
            <a:extLst>
              <a:ext uri="{FF2B5EF4-FFF2-40B4-BE49-F238E27FC236}">
                <a16:creationId xmlns:a16="http://schemas.microsoft.com/office/drawing/2014/main" id="{3340E7FA-ECFF-6B47-81CC-D875E4DC2B10}"/>
              </a:ext>
            </a:extLst>
          </p:cNvPr>
          <p:cNvSpPr/>
          <p:nvPr/>
        </p:nvSpPr>
        <p:spPr>
          <a:xfrm rot="10800000" flipH="1">
            <a:off x="1959771" y="3947817"/>
            <a:ext cx="45719" cy="357768"/>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48" name="object 38">
            <a:extLst>
              <a:ext uri="{FF2B5EF4-FFF2-40B4-BE49-F238E27FC236}">
                <a16:creationId xmlns:a16="http://schemas.microsoft.com/office/drawing/2014/main" id="{27166CC7-48F5-2A4D-9035-D981C46BE375}"/>
              </a:ext>
            </a:extLst>
          </p:cNvPr>
          <p:cNvSpPr/>
          <p:nvPr/>
        </p:nvSpPr>
        <p:spPr>
          <a:xfrm rot="10800000" flipH="1">
            <a:off x="611792" y="3952189"/>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49" name="object 38">
            <a:extLst>
              <a:ext uri="{FF2B5EF4-FFF2-40B4-BE49-F238E27FC236}">
                <a16:creationId xmlns:a16="http://schemas.microsoft.com/office/drawing/2014/main" id="{7A5B1AB2-D303-9345-89A7-DCBF7366DA2D}"/>
              </a:ext>
            </a:extLst>
          </p:cNvPr>
          <p:cNvSpPr/>
          <p:nvPr/>
        </p:nvSpPr>
        <p:spPr>
          <a:xfrm rot="10800000" flipH="1">
            <a:off x="1301653" y="3947817"/>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50" name="object 38">
            <a:extLst>
              <a:ext uri="{FF2B5EF4-FFF2-40B4-BE49-F238E27FC236}">
                <a16:creationId xmlns:a16="http://schemas.microsoft.com/office/drawing/2014/main" id="{1DB87449-FF70-8948-AF8F-BF7C380905BC}"/>
              </a:ext>
            </a:extLst>
          </p:cNvPr>
          <p:cNvSpPr/>
          <p:nvPr/>
        </p:nvSpPr>
        <p:spPr>
          <a:xfrm rot="10800000" flipH="1">
            <a:off x="3331288" y="3947816"/>
            <a:ext cx="45721" cy="346577"/>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11" name="object 11"/>
          <p:cNvSpPr/>
          <p:nvPr/>
        </p:nvSpPr>
        <p:spPr>
          <a:xfrm>
            <a:off x="4333468" y="2608959"/>
            <a:ext cx="2524525" cy="75996"/>
          </a:xfrm>
          <a:custGeom>
            <a:avLst/>
            <a:gdLst/>
            <a:ahLst/>
            <a:cxnLst/>
            <a:rect l="l" t="t" r="r" b="b"/>
            <a:pathLst>
              <a:path w="1894204">
                <a:moveTo>
                  <a:pt x="0" y="0"/>
                </a:moveTo>
                <a:lnTo>
                  <a:pt x="1893604" y="0"/>
                </a:lnTo>
              </a:path>
            </a:pathLst>
          </a:custGeom>
          <a:ln w="24366">
            <a:solidFill>
              <a:srgbClr val="1F1F1F"/>
            </a:solidFill>
          </a:ln>
        </p:spPr>
        <p:txBody>
          <a:bodyPr wrap="square" lIns="0" tIns="0" rIns="0" bIns="0" rtlCol="0"/>
          <a:lstStyle/>
          <a:p>
            <a:endParaRPr/>
          </a:p>
        </p:txBody>
      </p:sp>
      <p:sp>
        <p:nvSpPr>
          <p:cNvPr id="12" name="object 12"/>
          <p:cNvSpPr txBox="1"/>
          <p:nvPr/>
        </p:nvSpPr>
        <p:spPr>
          <a:xfrm>
            <a:off x="4333468" y="2286000"/>
            <a:ext cx="2676932" cy="228268"/>
          </a:xfrm>
          <a:prstGeom prst="rect">
            <a:avLst/>
          </a:prstGeom>
        </p:spPr>
        <p:txBody>
          <a:bodyPr vert="horz" wrap="square" lIns="0" tIns="12700" rIns="0" bIns="0" rtlCol="0">
            <a:spAutoFit/>
          </a:bodyPr>
          <a:lstStyle/>
          <a:p>
            <a:pPr marL="12700">
              <a:lnSpc>
                <a:spcPct val="100000"/>
              </a:lnSpc>
              <a:spcBef>
                <a:spcPts val="100"/>
              </a:spcBef>
            </a:pPr>
            <a:r>
              <a:rPr lang="es-ES" sz="1400" b="1" dirty="0">
                <a:solidFill>
                  <a:srgbClr val="020302"/>
                </a:solidFill>
                <a:latin typeface="Adobe Clean"/>
                <a:cs typeface="Adobe Clean"/>
              </a:rPr>
              <a:t>Actividades del servicio de campo</a:t>
            </a:r>
          </a:p>
        </p:txBody>
      </p:sp>
      <p:sp>
        <p:nvSpPr>
          <p:cNvPr id="13" name="object 13"/>
          <p:cNvSpPr txBox="1"/>
          <p:nvPr/>
        </p:nvSpPr>
        <p:spPr>
          <a:xfrm>
            <a:off x="838200" y="2342312"/>
            <a:ext cx="1804469" cy="228268"/>
          </a:xfrm>
          <a:prstGeom prst="rect">
            <a:avLst/>
          </a:prstGeom>
        </p:spPr>
        <p:txBody>
          <a:bodyPr vert="horz" wrap="square" lIns="0" tIns="12700" rIns="0" bIns="0" rtlCol="0">
            <a:spAutoFit/>
          </a:bodyPr>
          <a:lstStyle/>
          <a:p>
            <a:pPr marL="12700">
              <a:lnSpc>
                <a:spcPct val="100000"/>
              </a:lnSpc>
              <a:spcBef>
                <a:spcPts val="100"/>
              </a:spcBef>
            </a:pPr>
            <a:r>
              <a:rPr lang="es-ES" sz="1400" b="1" dirty="0" err="1">
                <a:solidFill>
                  <a:srgbClr val="020302"/>
                </a:solidFill>
                <a:latin typeface="Adobe Clean"/>
                <a:cs typeface="Adobe Clean"/>
              </a:rPr>
              <a:t>Launch</a:t>
            </a:r>
            <a:r>
              <a:rPr lang="es-ES" sz="1400" b="1" dirty="0">
                <a:solidFill>
                  <a:srgbClr val="020302"/>
                </a:solidFill>
                <a:latin typeface="Adobe Clean"/>
                <a:cs typeface="Adobe Clean"/>
              </a:rPr>
              <a:t> </a:t>
            </a:r>
            <a:r>
              <a:rPr lang="es-ES" sz="1400" b="1" dirty="0" err="1">
                <a:solidFill>
                  <a:srgbClr val="020302"/>
                </a:solidFill>
                <a:latin typeface="Adobe Clean"/>
                <a:cs typeface="Adobe Clean"/>
              </a:rPr>
              <a:t>Advisory</a:t>
            </a:r>
            <a:endParaRPr lang="es-ES" sz="1400" b="1" dirty="0">
              <a:solidFill>
                <a:srgbClr val="020302"/>
              </a:solidFill>
              <a:latin typeface="Adobe Clean"/>
              <a:cs typeface="Adobe Clean"/>
            </a:endParaRPr>
          </a:p>
        </p:txBody>
      </p:sp>
      <p:sp>
        <p:nvSpPr>
          <p:cNvPr id="14" name="object 14"/>
          <p:cNvSpPr txBox="1"/>
          <p:nvPr/>
        </p:nvSpPr>
        <p:spPr>
          <a:xfrm>
            <a:off x="242187" y="2787904"/>
            <a:ext cx="3004185" cy="795089"/>
          </a:xfrm>
          <a:prstGeom prst="rect">
            <a:avLst/>
          </a:prstGeom>
        </p:spPr>
        <p:txBody>
          <a:bodyPr vert="horz" wrap="square" lIns="0" tIns="12700" rIns="0" bIns="0" rtlCol="0">
            <a:spAutoFit/>
          </a:bodyPr>
          <a:lstStyle/>
          <a:p>
            <a:pPr marL="12700" marR="5080">
              <a:lnSpc>
                <a:spcPct val="100000"/>
              </a:lnSpc>
              <a:spcBef>
                <a:spcPts val="100"/>
              </a:spcBef>
            </a:pPr>
            <a:r>
              <a:rPr lang="es-ES" sz="1000" dirty="0">
                <a:solidFill>
                  <a:srgbClr val="1F1F1F"/>
                </a:solidFill>
                <a:latin typeface="AdobeClean-Light"/>
                <a:cs typeface="AdobeClean-Light"/>
              </a:rPr>
              <a:t>Para los clientes que piensan implementar una </a:t>
            </a:r>
            <a:r>
              <a:rPr lang="es-ES" sz="1000" b="1" dirty="0">
                <a:solidFill>
                  <a:srgbClr val="1F1F1F"/>
                </a:solidFill>
                <a:latin typeface="Adobe Clean"/>
                <a:cs typeface="Adobe Clean"/>
              </a:rPr>
              <a:t>nueva solución de Adobe </a:t>
            </a:r>
            <a:r>
              <a:rPr lang="es-ES" sz="1000" b="1" dirty="0" err="1">
                <a:solidFill>
                  <a:srgbClr val="1F1F1F"/>
                </a:solidFill>
                <a:latin typeface="Adobe Clean"/>
                <a:cs typeface="Adobe Clean"/>
              </a:rPr>
              <a:t>Experience</a:t>
            </a:r>
            <a:r>
              <a:rPr lang="es-ES" sz="1000" b="1" dirty="0">
                <a:solidFill>
                  <a:srgbClr val="1F1F1F"/>
                </a:solidFill>
                <a:latin typeface="Adobe Clean"/>
                <a:cs typeface="Adobe Clean"/>
              </a:rPr>
              <a:t> Cloud, </a:t>
            </a:r>
            <a:r>
              <a:rPr lang="es-ES" sz="1000" dirty="0" err="1">
                <a:latin typeface="AdobeClean-Light"/>
                <a:cs typeface="AdobeClean-Light"/>
              </a:rPr>
              <a:t>Launch</a:t>
            </a:r>
            <a:r>
              <a:rPr lang="es-ES" sz="1000" dirty="0">
                <a:latin typeface="AdobeClean-Light"/>
                <a:cs typeface="AdobeClean-Light"/>
              </a:rPr>
              <a:t> </a:t>
            </a:r>
            <a:r>
              <a:rPr lang="es-ES" sz="1000" dirty="0" err="1">
                <a:latin typeface="AdobeClean-Light"/>
                <a:cs typeface="AdobeClean-Light"/>
              </a:rPr>
              <a:t>Advisory</a:t>
            </a:r>
            <a:br>
              <a:rPr lang="sk-SK" sz="1000" dirty="0">
                <a:latin typeface="AdobeClean-Light"/>
                <a:cs typeface="AdobeClean-Light"/>
              </a:rPr>
            </a:br>
            <a:r>
              <a:rPr lang="es-ES" sz="1000" dirty="0">
                <a:latin typeface="AdobeClean-SemiLight"/>
                <a:cs typeface="AdobeClean-SemiLight"/>
              </a:rPr>
              <a:t>es un servicio </a:t>
            </a:r>
            <a:r>
              <a:rPr lang="es-ES" sz="950" dirty="0">
                <a:latin typeface="AdobeClean-SemiLight"/>
                <a:cs typeface="AdobeClean-SemiLight"/>
              </a:rPr>
              <a:t>esencial de asesoría</a:t>
            </a:r>
            <a:r>
              <a:rPr lang="sk-SK" sz="950" dirty="0">
                <a:latin typeface="AdobeClean-SemiLight"/>
                <a:cs typeface="AdobeClean-SemiLight"/>
              </a:rPr>
              <a:t> </a:t>
            </a:r>
            <a:r>
              <a:rPr lang="es-ES" sz="950" dirty="0">
                <a:latin typeface="AdobeClean-SemiLight"/>
                <a:cs typeface="AdobeClean-SemiLight"/>
              </a:rPr>
              <a:t>cuyas </a:t>
            </a:r>
            <a:r>
              <a:rPr lang="es-ES" sz="1000" dirty="0">
                <a:latin typeface="AdobeClean-Light"/>
                <a:cs typeface="AdobeClean-Light"/>
              </a:rPr>
              <a:t>recomendaciones ayudan a </a:t>
            </a:r>
            <a:r>
              <a:rPr lang="es-ES" sz="950" dirty="0">
                <a:latin typeface="AdobeClean-Light"/>
                <a:cs typeface="AdobeClean-Light"/>
              </a:rPr>
              <a:t>conseguir implementaciones adecuadas </a:t>
            </a:r>
            <a:r>
              <a:rPr lang="es-ES" sz="1000" dirty="0">
                <a:latin typeface="AdobeClean-Light"/>
                <a:cs typeface="AdobeClean-Light"/>
              </a:rPr>
              <a:t>y </a:t>
            </a:r>
            <a:r>
              <a:rPr lang="es-ES" sz="950" dirty="0">
                <a:latin typeface="AdobeClean-Light"/>
                <a:cs typeface="AdobeClean-Light"/>
              </a:rPr>
              <a:t>agilizan </a:t>
            </a:r>
            <a:endParaRPr lang="sk-SK" sz="950" dirty="0">
              <a:latin typeface="AdobeClean-Light"/>
              <a:cs typeface="AdobeClean-Light"/>
            </a:endParaRPr>
          </a:p>
          <a:p>
            <a:pPr marL="12700" marR="5080">
              <a:lnSpc>
                <a:spcPct val="100000"/>
              </a:lnSpc>
              <a:spcBef>
                <a:spcPts val="100"/>
              </a:spcBef>
            </a:pPr>
            <a:r>
              <a:rPr lang="es-ES" sz="950" dirty="0">
                <a:latin typeface="AdobeClean-Light"/>
                <a:cs typeface="AdobeClean-Light"/>
              </a:rPr>
              <a:t>la obtención de rentabilidad</a:t>
            </a:r>
            <a:r>
              <a:rPr lang="es-ES" sz="1000" dirty="0">
                <a:latin typeface="AdobeClean-Light"/>
                <a:cs typeface="AdobeClean-Light"/>
              </a:rPr>
              <a:t>.</a:t>
            </a:r>
          </a:p>
        </p:txBody>
      </p:sp>
      <p:grpSp>
        <p:nvGrpSpPr>
          <p:cNvPr id="15" name="object 15"/>
          <p:cNvGrpSpPr/>
          <p:nvPr/>
        </p:nvGrpSpPr>
        <p:grpSpPr>
          <a:xfrm>
            <a:off x="0" y="0"/>
            <a:ext cx="7772400" cy="303530"/>
            <a:chOff x="0" y="0"/>
            <a:chExt cx="7772400" cy="303530"/>
          </a:xfrm>
        </p:grpSpPr>
        <p:pic>
          <p:nvPicPr>
            <p:cNvPr id="16" name="object 16"/>
            <p:cNvPicPr/>
            <p:nvPr/>
          </p:nvPicPr>
          <p:blipFill>
            <a:blip r:embed="rId2" cstate="print"/>
            <a:stretch>
              <a:fillRect/>
            </a:stretch>
          </p:blipFill>
          <p:spPr>
            <a:xfrm>
              <a:off x="0" y="0"/>
              <a:ext cx="7772400" cy="294129"/>
            </a:xfrm>
            <a:prstGeom prst="rect">
              <a:avLst/>
            </a:prstGeom>
          </p:spPr>
        </p:pic>
        <p:sp>
          <p:nvSpPr>
            <p:cNvPr id="17" name="object 17"/>
            <p:cNvSpPr/>
            <p:nvPr/>
          </p:nvSpPr>
          <p:spPr>
            <a:xfrm>
              <a:off x="0" y="298740"/>
              <a:ext cx="7772400" cy="0"/>
            </a:xfrm>
            <a:custGeom>
              <a:avLst/>
              <a:gdLst/>
              <a:ahLst/>
              <a:cxnLst/>
              <a:rect l="l" t="t" r="r" b="b"/>
              <a:pathLst>
                <a:path w="7772400">
                  <a:moveTo>
                    <a:pt x="7772399" y="0"/>
                  </a:moveTo>
                  <a:lnTo>
                    <a:pt x="0" y="0"/>
                  </a:lnTo>
                </a:path>
              </a:pathLst>
            </a:custGeom>
            <a:ln w="9520">
              <a:solidFill>
                <a:srgbClr val="FA0E00"/>
              </a:solidFill>
            </a:ln>
          </p:spPr>
          <p:txBody>
            <a:bodyPr wrap="square" lIns="0" tIns="0" rIns="0" bIns="0" rtlCol="0"/>
            <a:lstStyle/>
            <a:p>
              <a:endParaRPr/>
            </a:p>
          </p:txBody>
        </p:sp>
      </p:grpSp>
      <p:sp>
        <p:nvSpPr>
          <p:cNvPr id="18" name="object 18"/>
          <p:cNvSpPr txBox="1"/>
          <p:nvPr/>
        </p:nvSpPr>
        <p:spPr>
          <a:xfrm>
            <a:off x="3976901" y="2790952"/>
            <a:ext cx="3543300" cy="782265"/>
          </a:xfrm>
          <a:prstGeom prst="rect">
            <a:avLst/>
          </a:prstGeom>
        </p:spPr>
        <p:txBody>
          <a:bodyPr vert="horz" wrap="square" lIns="0" tIns="12700" rIns="0" bIns="0" rtlCol="0">
            <a:spAutoFit/>
          </a:bodyPr>
          <a:lstStyle/>
          <a:p>
            <a:pPr marL="12700" marR="5080">
              <a:lnSpc>
                <a:spcPct val="100000"/>
              </a:lnSpc>
              <a:spcBef>
                <a:spcPts val="100"/>
              </a:spcBef>
            </a:pPr>
            <a:r>
              <a:rPr lang="es-ES" sz="1000" dirty="0">
                <a:solidFill>
                  <a:srgbClr val="4B4B4B"/>
                </a:solidFill>
                <a:latin typeface="AdobeClean-Light"/>
                <a:cs typeface="AdobeClean-Light"/>
              </a:rPr>
              <a:t>Los servicios de campo se utilizan para</a:t>
            </a:r>
            <a:r>
              <a:rPr lang="es-ES" sz="1000" b="1" dirty="0">
                <a:solidFill>
                  <a:srgbClr val="4B4B4B"/>
                </a:solidFill>
                <a:latin typeface="Adobe Clean"/>
                <a:cs typeface="Adobe Clean"/>
              </a:rPr>
              <a:t> fines de resolución rápida</a:t>
            </a:r>
            <a:r>
              <a:rPr lang="es-ES" sz="1000" dirty="0">
                <a:solidFill>
                  <a:srgbClr val="4B4B4B"/>
                </a:solidFill>
                <a:latin typeface="AdobeClean-Light"/>
                <a:cs typeface="AdobeClean-Light"/>
              </a:rPr>
              <a:t>, éxito centrado en el cliente y</a:t>
            </a:r>
            <a:r>
              <a:rPr lang="es-ES" sz="1000" dirty="0">
                <a:solidFill>
                  <a:srgbClr val="4B4B4B"/>
                </a:solidFill>
              </a:rPr>
              <a:t> </a:t>
            </a:r>
            <a:r>
              <a:rPr lang="es-ES" sz="1000" b="1" dirty="0">
                <a:solidFill>
                  <a:srgbClr val="4B4B4B"/>
                </a:solidFill>
                <a:latin typeface="Adobe Clean"/>
                <a:cs typeface="Adobe Clean"/>
              </a:rPr>
              <a:t>una obtención de rentabilidad más rápida</a:t>
            </a:r>
            <a:r>
              <a:rPr lang="es-ES" sz="1000" dirty="0">
                <a:solidFill>
                  <a:srgbClr val="4B4B4B"/>
                </a:solidFill>
                <a:latin typeface="AdobeClean-Light"/>
                <a:cs typeface="AdobeClean-Light"/>
              </a:rPr>
              <a:t>. Si </a:t>
            </a:r>
            <a:r>
              <a:rPr lang="es-ES" sz="1000" dirty="0" err="1">
                <a:solidFill>
                  <a:srgbClr val="4B4B4B"/>
                </a:solidFill>
                <a:latin typeface="AdobeClean-Light"/>
                <a:cs typeface="AdobeClean-Light"/>
              </a:rPr>
              <a:t>Launch</a:t>
            </a:r>
            <a:r>
              <a:rPr lang="es-ES" sz="1000" dirty="0">
                <a:solidFill>
                  <a:srgbClr val="4B4B4B"/>
                </a:solidFill>
                <a:latin typeface="AdobeClean-Light"/>
                <a:cs typeface="AdobeClean-Light"/>
              </a:rPr>
              <a:t> </a:t>
            </a:r>
            <a:r>
              <a:rPr lang="es-ES" sz="1000" dirty="0" err="1">
                <a:solidFill>
                  <a:srgbClr val="4B4B4B"/>
                </a:solidFill>
                <a:latin typeface="AdobeClean-Light"/>
                <a:cs typeface="AdobeClean-Light"/>
              </a:rPr>
              <a:t>Advisory</a:t>
            </a:r>
            <a:r>
              <a:rPr lang="es-ES" sz="1000" dirty="0">
                <a:solidFill>
                  <a:srgbClr val="4B4B4B"/>
                </a:solidFill>
                <a:latin typeface="AdobeClean-Light"/>
                <a:cs typeface="AdobeClean-Light"/>
              </a:rPr>
              <a:t> está activado,</a:t>
            </a:r>
            <a:r>
              <a:rPr lang="es-ES" sz="1000" dirty="0">
                <a:solidFill>
                  <a:srgbClr val="4B4B4B"/>
                </a:solidFill>
              </a:rPr>
              <a:t> </a:t>
            </a:r>
            <a:r>
              <a:rPr lang="es-ES" sz="1000" b="1" dirty="0">
                <a:solidFill>
                  <a:srgbClr val="4B4B4B"/>
                </a:solidFill>
                <a:latin typeface="Adobe Clean"/>
                <a:cs typeface="Adobe Clean"/>
              </a:rPr>
              <a:t>no habrá ningún servicio </a:t>
            </a:r>
            <a:br>
              <a:rPr lang="sk-SK" sz="1000" b="1" dirty="0">
                <a:solidFill>
                  <a:srgbClr val="4B4B4B"/>
                </a:solidFill>
                <a:latin typeface="Adobe Clean"/>
                <a:cs typeface="Adobe Clean"/>
              </a:rPr>
            </a:br>
            <a:r>
              <a:rPr lang="es-ES" sz="1000" b="1" dirty="0">
                <a:solidFill>
                  <a:srgbClr val="4B4B4B"/>
                </a:solidFill>
                <a:latin typeface="Adobe Clean"/>
                <a:cs typeface="Adobe Clean"/>
              </a:rPr>
              <a:t>de campo en el año 1</a:t>
            </a:r>
            <a:r>
              <a:rPr lang="es-ES" sz="1000" dirty="0">
                <a:solidFill>
                  <a:srgbClr val="4B4B4B"/>
                </a:solidFill>
                <a:latin typeface="AdobeClean-Light"/>
                <a:cs typeface="AdobeClean-Light"/>
              </a:rPr>
              <a:t> para ningún producto de solución cubierto por un contrato de soporte de Adobe.</a:t>
            </a:r>
          </a:p>
        </p:txBody>
      </p:sp>
      <p:sp>
        <p:nvSpPr>
          <p:cNvPr id="19" name="object 19"/>
          <p:cNvSpPr/>
          <p:nvPr/>
        </p:nvSpPr>
        <p:spPr>
          <a:xfrm>
            <a:off x="838200" y="2667378"/>
            <a:ext cx="1245870" cy="0"/>
          </a:xfrm>
          <a:custGeom>
            <a:avLst/>
            <a:gdLst/>
            <a:ahLst/>
            <a:cxnLst/>
            <a:rect l="l" t="t" r="r" b="b"/>
            <a:pathLst>
              <a:path w="1245870">
                <a:moveTo>
                  <a:pt x="0" y="0"/>
                </a:moveTo>
                <a:lnTo>
                  <a:pt x="1245616" y="0"/>
                </a:lnTo>
              </a:path>
            </a:pathLst>
          </a:custGeom>
          <a:ln w="24366">
            <a:solidFill>
              <a:srgbClr val="1F1F1F"/>
            </a:solidFill>
          </a:ln>
        </p:spPr>
        <p:txBody>
          <a:bodyPr wrap="square" lIns="0" tIns="0" rIns="0" bIns="0" rtlCol="0"/>
          <a:lstStyle/>
          <a:p>
            <a:endParaRPr/>
          </a:p>
        </p:txBody>
      </p:sp>
      <p:sp>
        <p:nvSpPr>
          <p:cNvPr id="20" name="object 20"/>
          <p:cNvSpPr/>
          <p:nvPr/>
        </p:nvSpPr>
        <p:spPr>
          <a:xfrm>
            <a:off x="3692282" y="2413489"/>
            <a:ext cx="0" cy="1005840"/>
          </a:xfrm>
          <a:custGeom>
            <a:avLst/>
            <a:gdLst/>
            <a:ahLst/>
            <a:cxnLst/>
            <a:rect l="l" t="t" r="r" b="b"/>
            <a:pathLst>
              <a:path h="1151889">
                <a:moveTo>
                  <a:pt x="0" y="1151699"/>
                </a:moveTo>
                <a:lnTo>
                  <a:pt x="0" y="0"/>
                </a:lnTo>
              </a:path>
            </a:pathLst>
          </a:custGeom>
          <a:ln w="9599">
            <a:solidFill>
              <a:srgbClr val="EDEDED"/>
            </a:solidFill>
          </a:ln>
        </p:spPr>
        <p:txBody>
          <a:bodyPr wrap="square" lIns="0" tIns="0" rIns="0" bIns="0" rtlCol="0"/>
          <a:lstStyle/>
          <a:p>
            <a:endParaRPr/>
          </a:p>
        </p:txBody>
      </p:sp>
      <p:sp>
        <p:nvSpPr>
          <p:cNvPr id="21" name="object 21"/>
          <p:cNvSpPr txBox="1"/>
          <p:nvPr/>
        </p:nvSpPr>
        <p:spPr>
          <a:xfrm>
            <a:off x="263464" y="5348732"/>
            <a:ext cx="3335020" cy="628377"/>
          </a:xfrm>
          <a:prstGeom prst="rect">
            <a:avLst/>
          </a:prstGeom>
        </p:spPr>
        <p:txBody>
          <a:bodyPr vert="horz" wrap="square" lIns="0" tIns="12700" rIns="0" bIns="0" rtlCol="0">
            <a:spAutoFit/>
          </a:bodyPr>
          <a:lstStyle/>
          <a:p>
            <a:pPr marL="12700" marR="5080" algn="just">
              <a:lnSpc>
                <a:spcPct val="100000"/>
              </a:lnSpc>
              <a:spcBef>
                <a:spcPts val="100"/>
              </a:spcBef>
            </a:pPr>
            <a:r>
              <a:rPr lang="es-ES" sz="1000" dirty="0" err="1">
                <a:latin typeface="AdobeClean-Light"/>
                <a:cs typeface="AdobeClean-Light"/>
              </a:rPr>
              <a:t>Launch</a:t>
            </a:r>
            <a:r>
              <a:rPr lang="es-ES" sz="1000" dirty="0">
                <a:latin typeface="AdobeClean-Light"/>
                <a:cs typeface="AdobeClean-Light"/>
              </a:rPr>
              <a:t> </a:t>
            </a:r>
            <a:r>
              <a:rPr lang="es-ES" sz="1000" dirty="0" err="1">
                <a:latin typeface="AdobeClean-Light"/>
                <a:cs typeface="AdobeClean-Light"/>
              </a:rPr>
              <a:t>Advisory</a:t>
            </a:r>
            <a:r>
              <a:rPr lang="es-ES" sz="1000" dirty="0">
                <a:latin typeface="AdobeClean-Light"/>
                <a:cs typeface="AdobeClean-Light"/>
              </a:rPr>
              <a:t> se alineará con la programación de su proyecto </a:t>
            </a:r>
            <a:br>
              <a:rPr lang="sk-SK" sz="1000" dirty="0">
                <a:latin typeface="AdobeClean-Light"/>
                <a:cs typeface="AdobeClean-Light"/>
              </a:rPr>
            </a:br>
            <a:r>
              <a:rPr lang="es-ES" sz="1000" dirty="0">
                <a:latin typeface="AdobeClean-Light"/>
                <a:cs typeface="AdobeClean-Light"/>
              </a:rPr>
              <a:t>a través de hitos comunes (inicio, definición, diseño, lanzamiento </a:t>
            </a:r>
            <a:br>
              <a:rPr lang="sk-SK" sz="1000" dirty="0">
                <a:latin typeface="AdobeClean-Light"/>
                <a:cs typeface="AdobeClean-Light"/>
              </a:rPr>
            </a:br>
            <a:r>
              <a:rPr lang="es-ES" sz="1000" dirty="0">
                <a:latin typeface="AdobeClean-Light"/>
                <a:cs typeface="AdobeClean-Light"/>
              </a:rPr>
              <a:t>y lanzamiento posterior) para guiar, validar, evaluar y hacer recomendaciones.</a:t>
            </a:r>
          </a:p>
        </p:txBody>
      </p:sp>
      <p:sp>
        <p:nvSpPr>
          <p:cNvPr id="22" name="object 22"/>
          <p:cNvSpPr txBox="1"/>
          <p:nvPr/>
        </p:nvSpPr>
        <p:spPr>
          <a:xfrm>
            <a:off x="263464" y="6003438"/>
            <a:ext cx="1972670" cy="168762"/>
          </a:xfrm>
          <a:prstGeom prst="rect">
            <a:avLst/>
          </a:prstGeom>
        </p:spPr>
        <p:txBody>
          <a:bodyPr vert="horz" wrap="square" lIns="0" tIns="12700" rIns="0" bIns="0" rtlCol="0">
            <a:spAutoFit/>
          </a:bodyPr>
          <a:lstStyle/>
          <a:p>
            <a:pPr marL="12700">
              <a:lnSpc>
                <a:spcPct val="100000"/>
              </a:lnSpc>
              <a:spcBef>
                <a:spcPts val="100"/>
              </a:spcBef>
            </a:pPr>
            <a:r>
              <a:rPr lang="es-ES" sz="1000" dirty="0">
                <a:latin typeface="AdobeClean-Light"/>
                <a:cs typeface="AdobeClean-Light"/>
              </a:rPr>
              <a:t>Entre los entregables clave se incluyen:</a:t>
            </a:r>
          </a:p>
        </p:txBody>
      </p:sp>
      <p:sp>
        <p:nvSpPr>
          <p:cNvPr id="23" name="object 23"/>
          <p:cNvSpPr txBox="1"/>
          <p:nvPr/>
        </p:nvSpPr>
        <p:spPr>
          <a:xfrm>
            <a:off x="205422" y="6308299"/>
            <a:ext cx="3737351" cy="592470"/>
          </a:xfrm>
          <a:prstGeom prst="rect">
            <a:avLst/>
          </a:prstGeom>
        </p:spPr>
        <p:txBody>
          <a:bodyPr vert="horz" wrap="square" lIns="0" tIns="27940" rIns="0" bIns="0" rtlCol="0">
            <a:spAutoFit/>
          </a:bodyPr>
          <a:lstStyle/>
          <a:p>
            <a:pPr marL="184150" marR="5080" lvl="0" indent="-171450">
              <a:spcBef>
                <a:spcPts val="700"/>
              </a:spcBef>
              <a:buFont typeface="Arial" panose="020B0604020202020204" pitchFamily="34" charset="0"/>
              <a:buChar char="•"/>
            </a:pPr>
            <a:r>
              <a:rPr lang="es-ES" sz="1000" dirty="0">
                <a:solidFill>
                  <a:prstClr val="black"/>
                </a:solidFill>
              </a:rPr>
              <a:t>Plan de lanzamiento (incluido el plan de colaboración del proyecto)</a:t>
            </a:r>
          </a:p>
          <a:p>
            <a:pPr marL="184150" marR="5080" lvl="0" indent="-171450">
              <a:spcBef>
                <a:spcPts val="400"/>
              </a:spcBef>
              <a:buFont typeface="Arial" panose="020B0604020202020204" pitchFamily="34" charset="0"/>
              <a:buChar char="•"/>
            </a:pPr>
            <a:r>
              <a:rPr lang="es-ES" sz="1000" dirty="0">
                <a:solidFill>
                  <a:prstClr val="black"/>
                </a:solidFill>
              </a:rPr>
              <a:t>Documentos de evaluación y recomendaciones</a:t>
            </a:r>
          </a:p>
          <a:p>
            <a:pPr marL="184150" marR="5080" lvl="0" indent="-171450">
              <a:spcBef>
                <a:spcPts val="400"/>
              </a:spcBef>
              <a:buFont typeface="Arial" panose="020B0604020202020204" pitchFamily="34" charset="0"/>
              <a:buChar char="•"/>
            </a:pPr>
            <a:r>
              <a:rPr lang="es-ES" sz="1000" dirty="0">
                <a:solidFill>
                  <a:prstClr val="black"/>
                </a:solidFill>
              </a:rPr>
              <a:t>Resumen de la participación</a:t>
            </a:r>
          </a:p>
        </p:txBody>
      </p:sp>
      <p:sp>
        <p:nvSpPr>
          <p:cNvPr id="24" name="object 24"/>
          <p:cNvSpPr txBox="1"/>
          <p:nvPr/>
        </p:nvSpPr>
        <p:spPr>
          <a:xfrm>
            <a:off x="263463" y="4126991"/>
            <a:ext cx="3428817" cy="1070610"/>
          </a:xfrm>
          <a:prstGeom prst="rect">
            <a:avLst/>
          </a:prstGeom>
        </p:spPr>
        <p:txBody>
          <a:bodyPr vert="horz" wrap="square" lIns="0" tIns="12700" rIns="0" bIns="0" rtlCol="0">
            <a:spAutoFit/>
          </a:bodyPr>
          <a:lstStyle/>
          <a:p>
            <a:pPr marL="1021715">
              <a:lnSpc>
                <a:spcPct val="100000"/>
              </a:lnSpc>
              <a:spcBef>
                <a:spcPts val="100"/>
              </a:spcBef>
            </a:pPr>
            <a:r>
              <a:rPr lang="es-ES" sz="1600" dirty="0">
                <a:solidFill>
                  <a:srgbClr val="FFFFFF"/>
                </a:solidFill>
                <a:latin typeface="Arial"/>
                <a:cs typeface="Arial"/>
              </a:rPr>
              <a:t>Implementación</a:t>
            </a:r>
          </a:p>
          <a:p>
            <a:pPr marL="12700" marR="5080">
              <a:lnSpc>
                <a:spcPct val="100000"/>
              </a:lnSpc>
              <a:spcBef>
                <a:spcPts val="1505"/>
              </a:spcBef>
            </a:pPr>
            <a:r>
              <a:rPr lang="es-ES" sz="1000" dirty="0">
                <a:latin typeface="AdobeClean-Light"/>
                <a:cs typeface="AdobeClean-Light"/>
              </a:rPr>
              <a:t>Los expertos en soluciones de Adobe ayudan a validar los requisitos, la arquitectura, el proceso de desarrollo y las revisiones de la preparación de los lanzamientos </a:t>
            </a:r>
            <a:r>
              <a:rPr lang="es-ES" sz="1000" dirty="0" err="1">
                <a:latin typeface="AdobeClean-SemiLight"/>
                <a:cs typeface="AdobeClean-SemiLight"/>
              </a:rPr>
              <a:t>con</a:t>
            </a:r>
            <a:r>
              <a:rPr lang="es-ES" sz="950" dirty="0" err="1">
                <a:latin typeface="AdobeClean-SemiLight"/>
                <a:cs typeface="AdobeClean-SemiLight"/>
              </a:rPr>
              <a:t>directrices</a:t>
            </a:r>
            <a:r>
              <a:rPr lang="es-ES" sz="950" dirty="0">
                <a:latin typeface="AdobeClean-SemiLight"/>
                <a:cs typeface="AdobeClean-SemiLight"/>
              </a:rPr>
              <a:t> basadas en prácticas recomendadas</a:t>
            </a:r>
            <a:r>
              <a:rPr lang="es-ES" sz="1000" dirty="0">
                <a:latin typeface="AdobeClean-SemiLight"/>
                <a:cs typeface="AdobeClean-SemiLight"/>
              </a:rPr>
              <a:t> para los clientes y los socios de implementación.</a:t>
            </a:r>
          </a:p>
        </p:txBody>
      </p:sp>
      <p:pic>
        <p:nvPicPr>
          <p:cNvPr id="26" name="object 26"/>
          <p:cNvPicPr/>
          <p:nvPr/>
        </p:nvPicPr>
        <p:blipFill>
          <a:blip r:embed="rId3">
            <a:extLst>
              <a:ext uri="{28A0092B-C50C-407E-A947-70E740481C1C}">
                <a14:useLocalDpi xmlns:a14="http://schemas.microsoft.com/office/drawing/2010/main" val="0"/>
              </a:ext>
            </a:extLst>
          </a:blip>
          <a:srcRect/>
          <a:stretch/>
        </p:blipFill>
        <p:spPr>
          <a:xfrm>
            <a:off x="363328" y="6932449"/>
            <a:ext cx="3053821" cy="2815984"/>
          </a:xfrm>
          <a:prstGeom prst="rect">
            <a:avLst/>
          </a:prstGeom>
        </p:spPr>
      </p:pic>
      <p:sp>
        <p:nvSpPr>
          <p:cNvPr id="27" name="object 27"/>
          <p:cNvSpPr txBox="1"/>
          <p:nvPr/>
        </p:nvSpPr>
        <p:spPr>
          <a:xfrm>
            <a:off x="3947346" y="5363972"/>
            <a:ext cx="3672654" cy="805029"/>
          </a:xfrm>
          <a:prstGeom prst="rect">
            <a:avLst/>
          </a:prstGeom>
        </p:spPr>
        <p:txBody>
          <a:bodyPr vert="horz" wrap="square" lIns="0" tIns="20320" rIns="0" bIns="0" rtlCol="0">
            <a:spAutoFit/>
          </a:bodyPr>
          <a:lstStyle/>
          <a:p>
            <a:pPr marL="12700" marR="5080">
              <a:lnSpc>
                <a:spcPct val="102699"/>
              </a:lnSpc>
              <a:spcBef>
                <a:spcPts val="160"/>
              </a:spcBef>
            </a:pPr>
            <a:r>
              <a:rPr lang="es-ES" sz="1000" b="1" dirty="0">
                <a:latin typeface="Arial"/>
                <a:cs typeface="Arial"/>
              </a:rPr>
              <a:t>Las actividades de seguimiento técnicas</a:t>
            </a:r>
            <a:r>
              <a:rPr lang="es-ES" sz="1000" dirty="0">
                <a:latin typeface="AdobeClean-Light"/>
                <a:cs typeface="AdobeClean-Light"/>
              </a:rPr>
              <a:t> garantizan que </a:t>
            </a:r>
            <a:br>
              <a:rPr lang="sk-SK" sz="1000" dirty="0">
                <a:latin typeface="AdobeClean-Light"/>
                <a:cs typeface="AdobeClean-Light"/>
              </a:rPr>
            </a:br>
            <a:r>
              <a:rPr lang="es-ES" sz="1000" dirty="0">
                <a:latin typeface="AdobeClean-Light"/>
                <a:cs typeface="AdobeClean-Light"/>
              </a:rPr>
              <a:t>los clientes estén técnicamente implementados y maximicen la adopción </a:t>
            </a:r>
            <a:br>
              <a:rPr lang="sk-SK" sz="1000" dirty="0">
                <a:latin typeface="AdobeClean-Light"/>
                <a:cs typeface="AdobeClean-Light"/>
              </a:rPr>
            </a:br>
            <a:r>
              <a:rPr lang="es-ES" sz="1000" dirty="0">
                <a:latin typeface="AdobeClean-Light"/>
                <a:cs typeface="AdobeClean-Light"/>
              </a:rPr>
              <a:t>de sus herramientas. Específicamente, estos tipos de actividades incluyen soporte y recomendaciones relacionadas con configuraciones </a:t>
            </a:r>
            <a:br>
              <a:rPr lang="sk-SK" sz="1000" dirty="0">
                <a:latin typeface="AdobeClean-Light"/>
                <a:cs typeface="AdobeClean-Light"/>
              </a:rPr>
            </a:br>
            <a:r>
              <a:rPr lang="es-ES" sz="1000" dirty="0">
                <a:latin typeface="AdobeClean-Light"/>
                <a:cs typeface="AdobeClean-Light"/>
              </a:rPr>
              <a:t>de plataforma, integraciones y resolución de problemas.</a:t>
            </a:r>
          </a:p>
        </p:txBody>
      </p:sp>
      <p:sp>
        <p:nvSpPr>
          <p:cNvPr id="28" name="object 28"/>
          <p:cNvSpPr txBox="1"/>
          <p:nvPr/>
        </p:nvSpPr>
        <p:spPr>
          <a:xfrm>
            <a:off x="3947346" y="6174740"/>
            <a:ext cx="2377254" cy="1436291"/>
          </a:xfrm>
          <a:prstGeom prst="rect">
            <a:avLst/>
          </a:prstGeom>
        </p:spPr>
        <p:txBody>
          <a:bodyPr vert="horz" wrap="square" lIns="0" tIns="12700" rIns="0" bIns="0" rtlCol="0">
            <a:spAutoFit/>
          </a:bodyPr>
          <a:lstStyle/>
          <a:p>
            <a:pPr marL="12700">
              <a:lnSpc>
                <a:spcPct val="100000"/>
              </a:lnSpc>
              <a:spcBef>
                <a:spcPts val="100"/>
              </a:spcBef>
            </a:pPr>
            <a:r>
              <a:rPr lang="es-ES" sz="1000" dirty="0">
                <a:latin typeface="AdobeClean-Light"/>
                <a:cs typeface="AdobeClean-Light"/>
              </a:rPr>
              <a:t>Tipos de actividades técnicas disponibles:</a:t>
            </a:r>
          </a:p>
          <a:p>
            <a:pPr marL="184150" marR="5080" lvl="0" indent="-171450">
              <a:spcBef>
                <a:spcPts val="700"/>
              </a:spcBef>
              <a:buClr>
                <a:srgbClr val="FA0E00"/>
              </a:buClr>
              <a:buFont typeface="Wingdings" pitchFamily="2" charset="2"/>
              <a:buChar char="ü"/>
            </a:pPr>
            <a:r>
              <a:rPr lang="es-ES" sz="1000" dirty="0">
                <a:solidFill>
                  <a:prstClr val="black"/>
                </a:solidFill>
              </a:rPr>
              <a:t>Auditoría de estado</a:t>
            </a:r>
          </a:p>
          <a:p>
            <a:pPr marL="184150" marR="5080" lvl="0" indent="-171450">
              <a:spcBef>
                <a:spcPts val="400"/>
              </a:spcBef>
              <a:buClr>
                <a:srgbClr val="FA0E00"/>
              </a:buClr>
              <a:buFont typeface="Wingdings" pitchFamily="2" charset="2"/>
              <a:buChar char="ü"/>
            </a:pPr>
            <a:r>
              <a:rPr lang="es-ES" sz="1000" dirty="0">
                <a:solidFill>
                  <a:prstClr val="black"/>
                </a:solidFill>
              </a:rPr>
              <a:t>Auditoría de plataforma</a:t>
            </a:r>
          </a:p>
          <a:p>
            <a:pPr marL="184150" marR="5080" lvl="0" indent="-171450">
              <a:spcBef>
                <a:spcPts val="400"/>
              </a:spcBef>
              <a:buClr>
                <a:srgbClr val="FA0E00"/>
              </a:buClr>
              <a:buFont typeface="Wingdings" pitchFamily="2" charset="2"/>
              <a:buChar char="ü"/>
            </a:pPr>
            <a:r>
              <a:rPr lang="es-ES" sz="1000" dirty="0">
                <a:solidFill>
                  <a:prstClr val="black"/>
                </a:solidFill>
              </a:rPr>
              <a:t>Habilitación del conjunto de funciones</a:t>
            </a:r>
          </a:p>
          <a:p>
            <a:pPr marL="184150" marR="5080" lvl="0" indent="-171450">
              <a:spcBef>
                <a:spcPts val="400"/>
              </a:spcBef>
              <a:buClr>
                <a:srgbClr val="FA0E00"/>
              </a:buClr>
              <a:buFont typeface="Wingdings" pitchFamily="2" charset="2"/>
              <a:buChar char="ü"/>
            </a:pPr>
            <a:r>
              <a:rPr lang="es-ES" sz="1000" dirty="0">
                <a:solidFill>
                  <a:prstClr val="black"/>
                </a:solidFill>
              </a:rPr>
              <a:t>Integraciones y configuraciones básicas</a:t>
            </a:r>
          </a:p>
          <a:p>
            <a:pPr marL="184150" marR="5080" lvl="0" indent="-171450">
              <a:spcBef>
                <a:spcPts val="400"/>
              </a:spcBef>
              <a:buClr>
                <a:srgbClr val="FA0E00"/>
              </a:buClr>
              <a:buFont typeface="Wingdings" pitchFamily="2" charset="2"/>
              <a:buChar char="ü"/>
            </a:pPr>
            <a:r>
              <a:rPr lang="es-ES" sz="1000" dirty="0">
                <a:solidFill>
                  <a:prstClr val="black"/>
                </a:solidFill>
              </a:rPr>
              <a:t>Solución de problemas del cliente</a:t>
            </a:r>
          </a:p>
          <a:p>
            <a:pPr marL="184150" marR="5080" lvl="0" indent="-171450">
              <a:spcBef>
                <a:spcPts val="400"/>
              </a:spcBef>
              <a:buClr>
                <a:srgbClr val="FA0E00"/>
              </a:buClr>
              <a:buFont typeface="Wingdings" pitchFamily="2" charset="2"/>
              <a:buChar char="ü"/>
            </a:pPr>
            <a:r>
              <a:rPr lang="es-ES" sz="1000" dirty="0">
                <a:solidFill>
                  <a:prstClr val="black"/>
                </a:solidFill>
              </a:rPr>
              <a:t>Soporte del servicio en la nube</a:t>
            </a:r>
          </a:p>
        </p:txBody>
      </p:sp>
      <p:sp>
        <p:nvSpPr>
          <p:cNvPr id="29" name="object 29"/>
          <p:cNvSpPr txBox="1"/>
          <p:nvPr/>
        </p:nvSpPr>
        <p:spPr>
          <a:xfrm>
            <a:off x="3942774" y="7717028"/>
            <a:ext cx="3466298" cy="1989006"/>
          </a:xfrm>
          <a:prstGeom prst="rect">
            <a:avLst/>
          </a:prstGeom>
        </p:spPr>
        <p:txBody>
          <a:bodyPr vert="horz" wrap="square" lIns="0" tIns="21590" rIns="0" bIns="0" rtlCol="0">
            <a:spAutoFit/>
          </a:bodyPr>
          <a:lstStyle/>
          <a:p>
            <a:pPr marL="12700" marR="5080">
              <a:lnSpc>
                <a:spcPct val="102000"/>
              </a:lnSpc>
              <a:spcBef>
                <a:spcPts val="170"/>
              </a:spcBef>
            </a:pPr>
            <a:r>
              <a:rPr lang="es-ES" sz="1000" b="1" dirty="0">
                <a:latin typeface="Arial"/>
                <a:cs typeface="Arial"/>
              </a:rPr>
              <a:t>Las actividades de seguimiento estratégicas</a:t>
            </a:r>
            <a:r>
              <a:rPr lang="es-ES" sz="1000" dirty="0">
                <a:latin typeface="AdobeClean-Light"/>
                <a:cs typeface="AdobeClean-Light"/>
              </a:rPr>
              <a:t> localizan oportunidades para garantizar que las soluciones de Adobe de un cliente estén obteniendo valor. Incluyen recomendaciones de soporte relacionadas con la estrategia, la medición y la madurez para impulsar la realización de valor en una o más soluciones de Adobe.</a:t>
            </a:r>
          </a:p>
          <a:p>
            <a:pPr>
              <a:lnSpc>
                <a:spcPct val="100000"/>
              </a:lnSpc>
              <a:spcBef>
                <a:spcPts val="40"/>
              </a:spcBef>
            </a:pPr>
            <a:endParaRPr sz="1100" dirty="0">
              <a:latin typeface="AdobeClean-Light"/>
              <a:cs typeface="AdobeClean-Light"/>
            </a:endParaRPr>
          </a:p>
          <a:p>
            <a:pPr marL="12700">
              <a:lnSpc>
                <a:spcPct val="100000"/>
              </a:lnSpc>
            </a:pPr>
            <a:r>
              <a:rPr lang="es-ES" sz="1000" dirty="0">
                <a:latin typeface="AdobeClean-Light"/>
                <a:cs typeface="AdobeClean-Light"/>
              </a:rPr>
              <a:t>Tipos de actividades estratégicas disponibles:</a:t>
            </a:r>
          </a:p>
          <a:p>
            <a:pPr marL="241300" marR="5080" lvl="0" indent="-228600">
              <a:spcBef>
                <a:spcPts val="700"/>
              </a:spcBef>
              <a:buClr>
                <a:srgbClr val="FA0E00"/>
              </a:buClr>
              <a:buFont typeface="Wingdings" pitchFamily="2" charset="2"/>
              <a:buChar char="ü"/>
            </a:pPr>
            <a:r>
              <a:rPr lang="es-ES" sz="1000" dirty="0">
                <a:solidFill>
                  <a:prstClr val="black"/>
                </a:solidFill>
              </a:rPr>
              <a:t>Plan de madurez</a:t>
            </a:r>
          </a:p>
          <a:p>
            <a:pPr marL="241300" marR="5080" lvl="0" indent="-228600">
              <a:spcBef>
                <a:spcPts val="400"/>
              </a:spcBef>
              <a:buClr>
                <a:srgbClr val="FA0E00"/>
              </a:buClr>
              <a:buFont typeface="Wingdings" pitchFamily="2" charset="2"/>
              <a:buChar char="ü"/>
            </a:pPr>
            <a:r>
              <a:rPr lang="es-ES" sz="1000" dirty="0">
                <a:solidFill>
                  <a:prstClr val="black"/>
                </a:solidFill>
              </a:rPr>
              <a:t>Medición y desarrollo de casos de uso</a:t>
            </a:r>
          </a:p>
          <a:p>
            <a:pPr marL="241300" marR="5080" lvl="0" indent="-228600">
              <a:spcBef>
                <a:spcPts val="400"/>
              </a:spcBef>
              <a:buClr>
                <a:srgbClr val="FA0E00"/>
              </a:buClr>
              <a:buFont typeface="Wingdings" pitchFamily="2" charset="2"/>
              <a:buChar char="ü"/>
            </a:pPr>
            <a:r>
              <a:rPr lang="es-ES" sz="1000" dirty="0">
                <a:solidFill>
                  <a:prstClr val="black"/>
                </a:solidFill>
              </a:rPr>
              <a:t>Informes y análisis</a:t>
            </a:r>
          </a:p>
          <a:p>
            <a:pPr marL="241300" marR="5080" lvl="0" indent="-228600">
              <a:spcBef>
                <a:spcPts val="400"/>
              </a:spcBef>
              <a:buClr>
                <a:srgbClr val="FA0E00"/>
              </a:buClr>
              <a:buFont typeface="Wingdings" pitchFamily="2" charset="2"/>
              <a:buChar char="ü"/>
            </a:pPr>
            <a:r>
              <a:rPr lang="es-ES" sz="1000" dirty="0">
                <a:solidFill>
                  <a:prstClr val="black"/>
                </a:solidFill>
              </a:rPr>
              <a:t>Habilitación de prácticas recomendadas</a:t>
            </a:r>
          </a:p>
        </p:txBody>
      </p:sp>
      <p:sp>
        <p:nvSpPr>
          <p:cNvPr id="30" name="object 30"/>
          <p:cNvSpPr txBox="1"/>
          <p:nvPr/>
        </p:nvSpPr>
        <p:spPr>
          <a:xfrm>
            <a:off x="3942773" y="4126991"/>
            <a:ext cx="3275329" cy="969496"/>
          </a:xfrm>
          <a:prstGeom prst="rect">
            <a:avLst/>
          </a:prstGeom>
        </p:spPr>
        <p:txBody>
          <a:bodyPr vert="horz" wrap="square" lIns="0" tIns="12700" rIns="0" bIns="0" rtlCol="0">
            <a:spAutoFit/>
          </a:bodyPr>
          <a:lstStyle/>
          <a:p>
            <a:pPr marL="908685">
              <a:lnSpc>
                <a:spcPct val="100000"/>
              </a:lnSpc>
              <a:spcBef>
                <a:spcPts val="100"/>
              </a:spcBef>
            </a:pPr>
            <a:r>
              <a:rPr lang="es-ES" sz="1600">
                <a:solidFill>
                  <a:srgbClr val="FFFFFF"/>
                </a:solidFill>
                <a:latin typeface="Arial"/>
                <a:cs typeface="Arial"/>
              </a:rPr>
              <a:t>Ejecutar y operar</a:t>
            </a:r>
          </a:p>
          <a:p>
            <a:pPr marL="12700">
              <a:lnSpc>
                <a:spcPct val="100000"/>
              </a:lnSpc>
              <a:spcBef>
                <a:spcPts val="1595"/>
              </a:spcBef>
            </a:pPr>
            <a:r>
              <a:rPr lang="es-ES" sz="1000">
                <a:solidFill>
                  <a:srgbClr val="1F1F1F"/>
                </a:solidFill>
                <a:latin typeface="Adobe Clean"/>
                <a:cs typeface="Adobe Clean"/>
              </a:rPr>
              <a:t>Como cliente Elite, puede realizar </a:t>
            </a:r>
            <a:r>
              <a:rPr lang="es-ES" sz="1200">
                <a:solidFill>
                  <a:srgbClr val="1F1F1F"/>
                </a:solidFill>
                <a:uFill>
                  <a:solidFill>
                    <a:srgbClr val="1F1F1F"/>
                  </a:solidFill>
                </a:uFill>
                <a:latin typeface="Times New Roman"/>
                <a:cs typeface="Times New Roman"/>
              </a:rPr>
              <a:t> </a:t>
            </a:r>
            <a:r>
              <a:rPr lang="es-ES" sz="1200" u="sng">
                <a:solidFill>
                  <a:srgbClr val="1F1F1F"/>
                </a:solidFill>
                <a:uFill>
                  <a:solidFill>
                    <a:srgbClr val="1F1F1F"/>
                  </a:solidFill>
                </a:uFill>
                <a:latin typeface="Times New Roman"/>
                <a:cs typeface="Times New Roman"/>
              </a:rPr>
              <a:t>4</a:t>
            </a:r>
            <a:r>
              <a:rPr lang="es-ES" sz="1200" b="1">
                <a:solidFill>
                  <a:srgbClr val="1F1F1F"/>
                </a:solidFill>
                <a:latin typeface="Arial"/>
                <a:cs typeface="Arial"/>
              </a:rPr>
              <a:t> </a:t>
            </a:r>
            <a:r>
              <a:rPr lang="es-ES" sz="1000" b="1">
                <a:solidFill>
                  <a:srgbClr val="1F1F1F"/>
                </a:solidFill>
                <a:latin typeface="Arial"/>
                <a:cs typeface="Arial"/>
              </a:rPr>
              <a:t>actividades al año</a:t>
            </a:r>
          </a:p>
          <a:p>
            <a:pPr marL="12700">
              <a:lnSpc>
                <a:spcPct val="100000"/>
              </a:lnSpc>
              <a:spcBef>
                <a:spcPts val="55"/>
              </a:spcBef>
            </a:pPr>
            <a:r>
              <a:rPr lang="es-ES" sz="1000">
                <a:solidFill>
                  <a:srgbClr val="1F1F1F"/>
                </a:solidFill>
                <a:latin typeface="Adobe Clean"/>
                <a:cs typeface="Adobe Clean"/>
              </a:rPr>
              <a:t>de los siguientes dos ámbitos: </a:t>
            </a:r>
            <a:r>
              <a:rPr lang="es-ES" sz="1000" b="1">
                <a:solidFill>
                  <a:srgbClr val="1F1F1F"/>
                </a:solidFill>
                <a:latin typeface="Arial"/>
                <a:cs typeface="Arial"/>
              </a:rPr>
              <a:t>Técnico </a:t>
            </a:r>
            <a:r>
              <a:rPr lang="es-ES" sz="1000">
                <a:solidFill>
                  <a:srgbClr val="1F1F1F"/>
                </a:solidFill>
                <a:latin typeface="Adobe Clean"/>
                <a:cs typeface="Adobe Clean"/>
              </a:rPr>
              <a:t>o </a:t>
            </a:r>
            <a:r>
              <a:rPr lang="es-ES" sz="1000" b="1">
                <a:solidFill>
                  <a:srgbClr val="1F1F1F"/>
                </a:solidFill>
                <a:latin typeface="Arial"/>
                <a:cs typeface="Arial"/>
              </a:rPr>
              <a:t>Estratégico</a:t>
            </a:r>
            <a:r>
              <a:rPr lang="es-ES" sz="1000">
                <a:solidFill>
                  <a:srgbClr val="1F1F1F"/>
                </a:solidFill>
                <a:latin typeface="AdobeClean-Light"/>
                <a:cs typeface="AdobeClean-Light"/>
              </a:rPr>
              <a:t>.</a:t>
            </a:r>
          </a:p>
        </p:txBody>
      </p:sp>
      <p:sp>
        <p:nvSpPr>
          <p:cNvPr id="34" name="object 34"/>
          <p:cNvSpPr txBox="1"/>
          <p:nvPr/>
        </p:nvSpPr>
        <p:spPr>
          <a:xfrm>
            <a:off x="923023" y="538480"/>
            <a:ext cx="3191777" cy="228268"/>
          </a:xfrm>
          <a:prstGeom prst="rect">
            <a:avLst/>
          </a:prstGeom>
        </p:spPr>
        <p:txBody>
          <a:bodyPr vert="horz" wrap="square" lIns="0" tIns="12700" rIns="0" bIns="0" rtlCol="0">
            <a:spAutoFit/>
          </a:bodyPr>
          <a:lstStyle/>
          <a:p>
            <a:pPr marL="12700">
              <a:lnSpc>
                <a:spcPct val="100000"/>
              </a:lnSpc>
              <a:spcBef>
                <a:spcPts val="100"/>
              </a:spcBef>
            </a:pPr>
            <a:r>
              <a:rPr lang="es-ES" sz="1400" b="1" dirty="0">
                <a:solidFill>
                  <a:srgbClr val="020302"/>
                </a:solidFill>
                <a:latin typeface="Adobe Clean"/>
                <a:cs typeface="Adobe Clean"/>
              </a:rPr>
              <a:t>Actividades de soporte en la nube - AEM</a:t>
            </a:r>
          </a:p>
        </p:txBody>
      </p:sp>
      <p:sp>
        <p:nvSpPr>
          <p:cNvPr id="35" name="object 35"/>
          <p:cNvSpPr/>
          <p:nvPr/>
        </p:nvSpPr>
        <p:spPr>
          <a:xfrm>
            <a:off x="924894" y="814263"/>
            <a:ext cx="3052007" cy="58482"/>
          </a:xfrm>
          <a:custGeom>
            <a:avLst/>
            <a:gdLst/>
            <a:ahLst/>
            <a:cxnLst/>
            <a:rect l="l" t="t" r="r" b="b"/>
            <a:pathLst>
              <a:path w="1772285">
                <a:moveTo>
                  <a:pt x="0" y="0"/>
                </a:moveTo>
                <a:lnTo>
                  <a:pt x="1772126" y="0"/>
                </a:lnTo>
              </a:path>
            </a:pathLst>
          </a:custGeom>
          <a:ln w="24366">
            <a:solidFill>
              <a:srgbClr val="1F1F1F"/>
            </a:solidFill>
          </a:ln>
        </p:spPr>
        <p:txBody>
          <a:bodyPr wrap="square" lIns="0" tIns="0" rIns="0" bIns="0" rtlCol="0"/>
          <a:lstStyle/>
          <a:p>
            <a:endParaRPr/>
          </a:p>
        </p:txBody>
      </p:sp>
      <p:grpSp>
        <p:nvGrpSpPr>
          <p:cNvPr id="36" name="object 36"/>
          <p:cNvGrpSpPr/>
          <p:nvPr/>
        </p:nvGrpSpPr>
        <p:grpSpPr>
          <a:xfrm>
            <a:off x="253542" y="390652"/>
            <a:ext cx="570865" cy="497205"/>
            <a:chOff x="253542" y="390652"/>
            <a:chExt cx="570865" cy="497205"/>
          </a:xfrm>
        </p:grpSpPr>
        <p:pic>
          <p:nvPicPr>
            <p:cNvPr id="37" name="object 37"/>
            <p:cNvPicPr/>
            <p:nvPr/>
          </p:nvPicPr>
          <p:blipFill>
            <a:blip r:embed="rId4" cstate="print"/>
            <a:stretch>
              <a:fillRect/>
            </a:stretch>
          </p:blipFill>
          <p:spPr>
            <a:xfrm>
              <a:off x="312786" y="390652"/>
              <a:ext cx="511366" cy="496823"/>
            </a:xfrm>
            <a:prstGeom prst="rect">
              <a:avLst/>
            </a:prstGeom>
          </p:spPr>
        </p:pic>
        <p:pic>
          <p:nvPicPr>
            <p:cNvPr id="38" name="object 38"/>
            <p:cNvPicPr/>
            <p:nvPr/>
          </p:nvPicPr>
          <p:blipFill>
            <a:blip r:embed="rId5" cstate="print"/>
            <a:stretch>
              <a:fillRect/>
            </a:stretch>
          </p:blipFill>
          <p:spPr>
            <a:xfrm>
              <a:off x="253542" y="421132"/>
              <a:ext cx="473949" cy="463295"/>
            </a:xfrm>
            <a:prstGeom prst="rect">
              <a:avLst/>
            </a:prstGeom>
          </p:spPr>
        </p:pic>
      </p:grpSp>
      <p:sp>
        <p:nvSpPr>
          <p:cNvPr id="39" name="object 39"/>
          <p:cNvSpPr txBox="1">
            <a:spLocks noGrp="1"/>
          </p:cNvSpPr>
          <p:nvPr>
            <p:ph type="sldNum" sz="quarter" idx="7"/>
          </p:nvPr>
        </p:nvSpPr>
        <p:spPr>
          <a:xfrm>
            <a:off x="97787" y="9861194"/>
            <a:ext cx="2654800" cy="133370"/>
          </a:xfrm>
          <a:prstGeom prst="rect">
            <a:avLst/>
          </a:prstGeom>
        </p:spPr>
        <p:txBody>
          <a:bodyPr vert="horz" wrap="square" lIns="0" tIns="10160" rIns="0" bIns="0" rtlCol="0">
            <a:spAutoFit/>
          </a:bodyPr>
          <a:lstStyle/>
          <a:p>
            <a:pPr marL="12700">
              <a:lnSpc>
                <a:spcPct val="100000"/>
              </a:lnSpc>
              <a:spcBef>
                <a:spcPts val="80"/>
              </a:spcBef>
            </a:pPr>
            <a:r>
              <a:rPr lang="es-ES" dirty="0"/>
              <a:t>©2021 Adobe. </a:t>
            </a:r>
            <a:r>
              <a:rPr lang="es-ES" dirty="0" err="1"/>
              <a:t>All</a:t>
            </a:r>
            <a:r>
              <a:rPr lang="es-ES" dirty="0"/>
              <a:t> </a:t>
            </a:r>
            <a:r>
              <a:rPr lang="es-ES" dirty="0" err="1"/>
              <a:t>Rights</a:t>
            </a:r>
            <a:r>
              <a:rPr lang="es-ES" dirty="0"/>
              <a:t> </a:t>
            </a:r>
            <a:r>
              <a:rPr lang="es-ES" dirty="0" err="1"/>
              <a:t>Reserved</a:t>
            </a:r>
            <a:r>
              <a:rPr lang="es-ES" dirty="0"/>
              <a:t>. Adobe </a:t>
            </a:r>
            <a:r>
              <a:rPr lang="es-ES" dirty="0" err="1"/>
              <a:t>Confidential</a:t>
            </a:r>
            <a:r>
              <a:rPr lang="es-ES" dirty="0"/>
              <a:t>.</a:t>
            </a:r>
          </a:p>
        </p:txBody>
      </p:sp>
      <p:sp>
        <p:nvSpPr>
          <p:cNvPr id="44" name="Pentagon 43">
            <a:extLst>
              <a:ext uri="{FF2B5EF4-FFF2-40B4-BE49-F238E27FC236}">
                <a16:creationId xmlns:a16="http://schemas.microsoft.com/office/drawing/2014/main" id="{6A7766B5-3EA3-EC40-B9C5-7AB004AD7814}"/>
              </a:ext>
            </a:extLst>
          </p:cNvPr>
          <p:cNvSpPr/>
          <p:nvPr/>
        </p:nvSpPr>
        <p:spPr>
          <a:xfrm>
            <a:off x="3599686" y="4176926"/>
            <a:ext cx="3931920" cy="294130"/>
          </a:xfrm>
          <a:prstGeom prst="homePlate">
            <a:avLst/>
          </a:prstGeom>
          <a:solidFill>
            <a:srgbClr val="0068E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a:t>Ejecutar y operar</a:t>
            </a:r>
          </a:p>
        </p:txBody>
      </p:sp>
      <p:sp>
        <p:nvSpPr>
          <p:cNvPr id="45" name="Pentagon 44">
            <a:extLst>
              <a:ext uri="{FF2B5EF4-FFF2-40B4-BE49-F238E27FC236}">
                <a16:creationId xmlns:a16="http://schemas.microsoft.com/office/drawing/2014/main" id="{B4751182-E6B4-6848-A1A5-E6F8FC87C1A3}"/>
              </a:ext>
            </a:extLst>
          </p:cNvPr>
          <p:cNvSpPr/>
          <p:nvPr/>
        </p:nvSpPr>
        <p:spPr>
          <a:xfrm>
            <a:off x="310386" y="4176926"/>
            <a:ext cx="3474720" cy="294130"/>
          </a:xfrm>
          <a:prstGeom prst="homePlate">
            <a:avLst/>
          </a:prstGeom>
          <a:solidFill>
            <a:srgbClr val="2E8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a:t>Implementación</a:t>
            </a:r>
          </a:p>
        </p:txBody>
      </p:sp>
      <p:sp>
        <p:nvSpPr>
          <p:cNvPr id="51" name="TextBox 50">
            <a:extLst>
              <a:ext uri="{FF2B5EF4-FFF2-40B4-BE49-F238E27FC236}">
                <a16:creationId xmlns:a16="http://schemas.microsoft.com/office/drawing/2014/main" id="{CCAA4A25-D47F-B14B-964C-409BBCD03A61}"/>
              </a:ext>
            </a:extLst>
          </p:cNvPr>
          <p:cNvSpPr txBox="1"/>
          <p:nvPr/>
        </p:nvSpPr>
        <p:spPr>
          <a:xfrm>
            <a:off x="2918286" y="3472190"/>
            <a:ext cx="933111" cy="261610"/>
          </a:xfrm>
          <a:prstGeom prst="rect">
            <a:avLst/>
          </a:prstGeom>
          <a:noFill/>
        </p:spPr>
        <p:txBody>
          <a:bodyPr wrap="square" rtlCol="0">
            <a:spAutoFit/>
          </a:bodyPr>
          <a:lstStyle/>
          <a:p>
            <a:pPr algn="ctr"/>
            <a:r>
              <a:rPr lang="es-ES" sz="1100" dirty="0"/>
              <a:t>Después del lanzamiento</a:t>
            </a:r>
          </a:p>
        </p:txBody>
      </p:sp>
      <p:sp>
        <p:nvSpPr>
          <p:cNvPr id="52" name="TextBox 51">
            <a:extLst>
              <a:ext uri="{FF2B5EF4-FFF2-40B4-BE49-F238E27FC236}">
                <a16:creationId xmlns:a16="http://schemas.microsoft.com/office/drawing/2014/main" id="{ABBF1B50-2875-4043-A2E3-09355761AA94}"/>
              </a:ext>
            </a:extLst>
          </p:cNvPr>
          <p:cNvSpPr txBox="1"/>
          <p:nvPr/>
        </p:nvSpPr>
        <p:spPr>
          <a:xfrm>
            <a:off x="2236134" y="3472190"/>
            <a:ext cx="826006" cy="261610"/>
          </a:xfrm>
          <a:prstGeom prst="rect">
            <a:avLst/>
          </a:prstGeom>
          <a:noFill/>
        </p:spPr>
        <p:txBody>
          <a:bodyPr wrap="square" rtlCol="0">
            <a:spAutoFit/>
          </a:bodyPr>
          <a:lstStyle/>
          <a:p>
            <a:pPr algn="ctr"/>
            <a:r>
              <a:rPr lang="es-ES" sz="1100" dirty="0"/>
              <a:t>Puesta en marcha</a:t>
            </a:r>
          </a:p>
        </p:txBody>
      </p:sp>
      <p:sp>
        <p:nvSpPr>
          <p:cNvPr id="53" name="TextBox 52">
            <a:extLst>
              <a:ext uri="{FF2B5EF4-FFF2-40B4-BE49-F238E27FC236}">
                <a16:creationId xmlns:a16="http://schemas.microsoft.com/office/drawing/2014/main" id="{7367089B-DD17-6A4F-91F6-AE07D46A9D63}"/>
              </a:ext>
            </a:extLst>
          </p:cNvPr>
          <p:cNvSpPr txBox="1"/>
          <p:nvPr/>
        </p:nvSpPr>
        <p:spPr>
          <a:xfrm>
            <a:off x="878679" y="3589913"/>
            <a:ext cx="826006" cy="261610"/>
          </a:xfrm>
          <a:prstGeom prst="rect">
            <a:avLst/>
          </a:prstGeom>
          <a:noFill/>
        </p:spPr>
        <p:txBody>
          <a:bodyPr wrap="square" rtlCol="0">
            <a:spAutoFit/>
          </a:bodyPr>
          <a:lstStyle/>
          <a:p>
            <a:pPr algn="ctr"/>
            <a:r>
              <a:rPr lang="es-ES" sz="1100"/>
              <a:t>Definir</a:t>
            </a:r>
          </a:p>
        </p:txBody>
      </p:sp>
      <p:sp>
        <p:nvSpPr>
          <p:cNvPr id="54" name="TextBox 53">
            <a:extLst>
              <a:ext uri="{FF2B5EF4-FFF2-40B4-BE49-F238E27FC236}">
                <a16:creationId xmlns:a16="http://schemas.microsoft.com/office/drawing/2014/main" id="{25E02DD0-ADB0-2E41-98C8-00F323DA2280}"/>
              </a:ext>
            </a:extLst>
          </p:cNvPr>
          <p:cNvSpPr txBox="1"/>
          <p:nvPr/>
        </p:nvSpPr>
        <p:spPr>
          <a:xfrm>
            <a:off x="205422" y="3599713"/>
            <a:ext cx="826006" cy="261610"/>
          </a:xfrm>
          <a:prstGeom prst="rect">
            <a:avLst/>
          </a:prstGeom>
          <a:noFill/>
        </p:spPr>
        <p:txBody>
          <a:bodyPr wrap="square" rtlCol="0">
            <a:spAutoFit/>
          </a:bodyPr>
          <a:lstStyle/>
          <a:p>
            <a:pPr algn="ctr"/>
            <a:r>
              <a:rPr lang="es-ES" sz="1100"/>
              <a:t>Empezar</a:t>
            </a:r>
          </a:p>
        </p:txBody>
      </p:sp>
      <p:sp>
        <p:nvSpPr>
          <p:cNvPr id="55" name="TextBox 54">
            <a:extLst>
              <a:ext uri="{FF2B5EF4-FFF2-40B4-BE49-F238E27FC236}">
                <a16:creationId xmlns:a16="http://schemas.microsoft.com/office/drawing/2014/main" id="{7970CF41-79D0-144E-B158-1BD3C4D30276}"/>
              </a:ext>
            </a:extLst>
          </p:cNvPr>
          <p:cNvSpPr txBox="1"/>
          <p:nvPr/>
        </p:nvSpPr>
        <p:spPr>
          <a:xfrm>
            <a:off x="1558548" y="3589913"/>
            <a:ext cx="826006" cy="261610"/>
          </a:xfrm>
          <a:prstGeom prst="rect">
            <a:avLst/>
          </a:prstGeom>
          <a:noFill/>
        </p:spPr>
        <p:txBody>
          <a:bodyPr wrap="square" rtlCol="0">
            <a:spAutoFit/>
          </a:bodyPr>
          <a:lstStyle/>
          <a:p>
            <a:pPr algn="ctr"/>
            <a:r>
              <a:rPr lang="es-ES" sz="1100"/>
              <a:t>Diseñar</a:t>
            </a:r>
          </a:p>
        </p:txBody>
      </p:sp>
      <p:sp>
        <p:nvSpPr>
          <p:cNvPr id="56" name="Rectangle 55">
            <a:extLst>
              <a:ext uri="{FF2B5EF4-FFF2-40B4-BE49-F238E27FC236}">
                <a16:creationId xmlns:a16="http://schemas.microsoft.com/office/drawing/2014/main" id="{F96CEBC6-FD43-D84B-853C-D5A1B8714581}"/>
              </a:ext>
            </a:extLst>
          </p:cNvPr>
          <p:cNvSpPr/>
          <p:nvPr/>
        </p:nvSpPr>
        <p:spPr>
          <a:xfrm>
            <a:off x="3692281" y="3925178"/>
            <a:ext cx="3684584" cy="261611"/>
          </a:xfrm>
          <a:prstGeom prst="rect">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a:solidFill>
                  <a:schemeClr val="accent1">
                    <a:lumMod val="50000"/>
                  </a:schemeClr>
                </a:solidFill>
              </a:rPr>
              <a:t>4 actividades al año</a:t>
            </a:r>
          </a:p>
        </p:txBody>
      </p:sp>
      <p:sp>
        <p:nvSpPr>
          <p:cNvPr id="63" name="object 66">
            <a:extLst>
              <a:ext uri="{FF2B5EF4-FFF2-40B4-BE49-F238E27FC236}">
                <a16:creationId xmlns:a16="http://schemas.microsoft.com/office/drawing/2014/main" id="{6942DEBE-9CA1-0E47-AFA6-1996FD0CA0C2}"/>
              </a:ext>
            </a:extLst>
          </p:cNvPr>
          <p:cNvSpPr txBox="1"/>
          <p:nvPr/>
        </p:nvSpPr>
        <p:spPr>
          <a:xfrm>
            <a:off x="5265661" y="1471646"/>
            <a:ext cx="2194560" cy="536622"/>
          </a:xfrm>
          <a:prstGeom prst="rect">
            <a:avLst/>
          </a:prstGeom>
        </p:spPr>
        <p:txBody>
          <a:bodyPr vert="horz" wrap="square" lIns="0" tIns="12700" rIns="0" bIns="0" rtlCol="0">
            <a:spAutoFit/>
          </a:bodyPr>
          <a:lstStyle/>
          <a:p>
            <a:pPr marL="12700" marR="5080">
              <a:lnSpc>
                <a:spcPct val="115999"/>
              </a:lnSpc>
              <a:spcBef>
                <a:spcPts val="600"/>
              </a:spcBef>
            </a:pPr>
            <a:r>
              <a:rPr lang="es-ES" sz="1000">
                <a:solidFill>
                  <a:srgbClr val="4B4B4B"/>
                </a:solidFill>
                <a:latin typeface="Adobe Clean Light" panose="020B0303020404020204" pitchFamily="34" charset="0"/>
              </a:rPr>
              <a:t>Impulse la adopción de prácticas recomendadas de personalización y componentes principales en AEM as a Cloud Service.</a:t>
            </a:r>
          </a:p>
        </p:txBody>
      </p:sp>
      <p:sp>
        <p:nvSpPr>
          <p:cNvPr id="64" name="object 67">
            <a:extLst>
              <a:ext uri="{FF2B5EF4-FFF2-40B4-BE49-F238E27FC236}">
                <a16:creationId xmlns:a16="http://schemas.microsoft.com/office/drawing/2014/main" id="{A56E5229-D477-E049-AE0C-1974D4BAA20B}"/>
              </a:ext>
            </a:extLst>
          </p:cNvPr>
          <p:cNvSpPr txBox="1"/>
          <p:nvPr/>
        </p:nvSpPr>
        <p:spPr>
          <a:xfrm>
            <a:off x="2835999" y="1464006"/>
            <a:ext cx="2194560" cy="717376"/>
          </a:xfrm>
          <a:prstGeom prst="rect">
            <a:avLst/>
          </a:prstGeom>
        </p:spPr>
        <p:txBody>
          <a:bodyPr vert="horz" wrap="square" lIns="0" tIns="12700" rIns="0" bIns="0" rtlCol="0">
            <a:spAutoFit/>
          </a:bodyPr>
          <a:lstStyle/>
          <a:p>
            <a:pPr marL="14604" marR="5080" indent="-1905">
              <a:lnSpc>
                <a:spcPct val="117000"/>
              </a:lnSpc>
              <a:spcBef>
                <a:spcPts val="900"/>
              </a:spcBef>
            </a:pPr>
            <a:r>
              <a:rPr lang="es-ES" sz="1000">
                <a:solidFill>
                  <a:srgbClr val="4B4B4B"/>
                </a:solidFill>
                <a:latin typeface="Adobe Clean Light" panose="020B0303020404020204" pitchFamily="34" charset="0"/>
              </a:rPr>
              <a:t>Identifique, revise y proporcione recomendaciones sobre áreas de adopción de soluciones personalizadas con oportunidades de optimización.</a:t>
            </a:r>
          </a:p>
        </p:txBody>
      </p:sp>
      <p:sp>
        <p:nvSpPr>
          <p:cNvPr id="65" name="object 68">
            <a:extLst>
              <a:ext uri="{FF2B5EF4-FFF2-40B4-BE49-F238E27FC236}">
                <a16:creationId xmlns:a16="http://schemas.microsoft.com/office/drawing/2014/main" id="{B0BE28F3-5362-6846-A03C-FFA3FF3F2EF4}"/>
              </a:ext>
            </a:extLst>
          </p:cNvPr>
          <p:cNvSpPr txBox="1"/>
          <p:nvPr/>
        </p:nvSpPr>
        <p:spPr>
          <a:xfrm>
            <a:off x="355868" y="1417898"/>
            <a:ext cx="2194560" cy="717376"/>
          </a:xfrm>
          <a:prstGeom prst="rect">
            <a:avLst/>
          </a:prstGeom>
        </p:spPr>
        <p:txBody>
          <a:bodyPr vert="horz" wrap="square" lIns="0" tIns="12700" rIns="0" bIns="0" rtlCol="0">
            <a:spAutoFit/>
          </a:bodyPr>
          <a:lstStyle/>
          <a:p>
            <a:pPr marL="12700" marR="5080">
              <a:lnSpc>
                <a:spcPct val="117000"/>
              </a:lnSpc>
              <a:spcBef>
                <a:spcPts val="685"/>
              </a:spcBef>
            </a:pPr>
            <a:r>
              <a:rPr lang="es-ES" sz="1000" dirty="0">
                <a:solidFill>
                  <a:srgbClr val="4B4B4B"/>
                </a:solidFill>
                <a:latin typeface="Adobe Clean Light" panose="020B0303020404020204" pitchFamily="34" charset="0"/>
              </a:rPr>
              <a:t>Gobernanza técnica y operativa para ayudar a los clientes de AEM as a Cloud </a:t>
            </a:r>
            <a:r>
              <a:rPr lang="es-ES" sz="1000" dirty="0" err="1">
                <a:solidFill>
                  <a:srgbClr val="4B4B4B"/>
                </a:solidFill>
                <a:latin typeface="Adobe Clean Light" panose="020B0303020404020204" pitchFamily="34" charset="0"/>
              </a:rPr>
              <a:t>Service</a:t>
            </a:r>
            <a:r>
              <a:rPr lang="es-ES" sz="1000" dirty="0">
                <a:solidFill>
                  <a:srgbClr val="4B4B4B"/>
                </a:solidFill>
                <a:latin typeface="Adobe Clean Light" panose="020B0303020404020204" pitchFamily="34" charset="0"/>
              </a:rPr>
              <a:t> a cumplir con los estándares del sector y las prácticas recomendadas para AEM as a Cloud </a:t>
            </a:r>
            <a:r>
              <a:rPr lang="es-ES" sz="1000" dirty="0" err="1">
                <a:solidFill>
                  <a:srgbClr val="4B4B4B"/>
                </a:solidFill>
                <a:latin typeface="Adobe Clean Light" panose="020B0303020404020204" pitchFamily="34" charset="0"/>
              </a:rPr>
              <a:t>Service</a:t>
            </a:r>
            <a:r>
              <a:rPr lang="es-ES" sz="1000" dirty="0">
                <a:solidFill>
                  <a:srgbClr val="4B4B4B"/>
                </a:solidFill>
                <a:latin typeface="Adobe Clean Light" panose="020B0303020404020204" pitchFamily="34" charset="0"/>
              </a:rPr>
              <a:t>.</a:t>
            </a:r>
          </a:p>
        </p:txBody>
      </p:sp>
      <p:sp>
        <p:nvSpPr>
          <p:cNvPr id="66" name="Rectangle 65">
            <a:extLst>
              <a:ext uri="{FF2B5EF4-FFF2-40B4-BE49-F238E27FC236}">
                <a16:creationId xmlns:a16="http://schemas.microsoft.com/office/drawing/2014/main" id="{5E68C6B8-7CDB-EC49-B96D-C581ED0DB1A2}"/>
              </a:ext>
            </a:extLst>
          </p:cNvPr>
          <p:cNvSpPr/>
          <p:nvPr/>
        </p:nvSpPr>
        <p:spPr>
          <a:xfrm>
            <a:off x="5181599" y="936612"/>
            <a:ext cx="2278621" cy="646331"/>
          </a:xfrm>
          <a:prstGeom prst="rect">
            <a:avLst/>
          </a:prstGeom>
        </p:spPr>
        <p:txBody>
          <a:bodyPr wrap="square">
            <a:spAutoFit/>
          </a:bodyPr>
          <a:lstStyle/>
          <a:p>
            <a:pPr marL="12700">
              <a:lnSpc>
                <a:spcPct val="100000"/>
              </a:lnSpc>
              <a:spcBef>
                <a:spcPts val="100"/>
              </a:spcBef>
            </a:pPr>
            <a:r>
              <a:rPr lang="es-ES" sz="1200" b="1" dirty="0">
                <a:solidFill>
                  <a:srgbClr val="020302"/>
                </a:solidFill>
                <a:latin typeface="Adobe Clean"/>
                <a:cs typeface="Adobe Clean"/>
              </a:rPr>
              <a:t>Prácticas recomendadas de personalización para AEM </a:t>
            </a:r>
            <a:br>
              <a:rPr lang="sk-SK" sz="1200" b="1" dirty="0">
                <a:solidFill>
                  <a:srgbClr val="020302"/>
                </a:solidFill>
                <a:latin typeface="Adobe Clean"/>
                <a:cs typeface="Adobe Clean"/>
              </a:rPr>
            </a:br>
            <a:r>
              <a:rPr lang="es-ES" sz="1200" b="1" dirty="0">
                <a:solidFill>
                  <a:srgbClr val="020302"/>
                </a:solidFill>
                <a:latin typeface="Adobe Clean"/>
                <a:cs typeface="Adobe Clean"/>
              </a:rPr>
              <a:t>as a Cloud </a:t>
            </a:r>
            <a:r>
              <a:rPr lang="es-ES" sz="1200" b="1" dirty="0" err="1">
                <a:solidFill>
                  <a:srgbClr val="020302"/>
                </a:solidFill>
                <a:latin typeface="Adobe Clean"/>
                <a:cs typeface="Adobe Clean"/>
              </a:rPr>
              <a:t>Service</a:t>
            </a:r>
            <a:endParaRPr lang="es-ES" sz="1200" b="1" dirty="0">
              <a:solidFill>
                <a:srgbClr val="020302"/>
              </a:solidFill>
              <a:latin typeface="Adobe Clean"/>
              <a:cs typeface="Adobe Clean"/>
            </a:endParaRPr>
          </a:p>
        </p:txBody>
      </p:sp>
      <p:sp>
        <p:nvSpPr>
          <p:cNvPr id="67" name="Rectangle 66">
            <a:extLst>
              <a:ext uri="{FF2B5EF4-FFF2-40B4-BE49-F238E27FC236}">
                <a16:creationId xmlns:a16="http://schemas.microsoft.com/office/drawing/2014/main" id="{7EEF1266-675E-BF4E-B5CF-0449DDAF651B}"/>
              </a:ext>
            </a:extLst>
          </p:cNvPr>
          <p:cNvSpPr/>
          <p:nvPr/>
        </p:nvSpPr>
        <p:spPr>
          <a:xfrm>
            <a:off x="2752587" y="908302"/>
            <a:ext cx="2090681" cy="461665"/>
          </a:xfrm>
          <a:prstGeom prst="rect">
            <a:avLst/>
          </a:prstGeom>
        </p:spPr>
        <p:txBody>
          <a:bodyPr wrap="square">
            <a:spAutoFit/>
          </a:bodyPr>
          <a:lstStyle/>
          <a:p>
            <a:pPr marL="12700">
              <a:lnSpc>
                <a:spcPct val="100000"/>
              </a:lnSpc>
              <a:spcBef>
                <a:spcPts val="100"/>
              </a:spcBef>
            </a:pPr>
            <a:r>
              <a:rPr lang="es-ES" sz="1200" b="1" dirty="0">
                <a:solidFill>
                  <a:srgbClr val="020302"/>
                </a:solidFill>
                <a:latin typeface="Adobe Clean"/>
                <a:cs typeface="Adobe Clean"/>
              </a:rPr>
              <a:t>Servicios de valor añadido para AEM as a Cloud </a:t>
            </a:r>
            <a:r>
              <a:rPr lang="es-ES" sz="1200" b="1" dirty="0" err="1">
                <a:solidFill>
                  <a:srgbClr val="020302"/>
                </a:solidFill>
                <a:latin typeface="Adobe Clean"/>
                <a:cs typeface="Adobe Clean"/>
              </a:rPr>
              <a:t>Service</a:t>
            </a:r>
            <a:endParaRPr lang="es-ES" sz="1200" b="1" dirty="0">
              <a:solidFill>
                <a:srgbClr val="020302"/>
              </a:solidFill>
              <a:latin typeface="Adobe Clean"/>
              <a:cs typeface="Adobe Clean"/>
            </a:endParaRPr>
          </a:p>
        </p:txBody>
      </p:sp>
      <p:sp>
        <p:nvSpPr>
          <p:cNvPr id="68" name="Rectangle 67">
            <a:extLst>
              <a:ext uri="{FF2B5EF4-FFF2-40B4-BE49-F238E27FC236}">
                <a16:creationId xmlns:a16="http://schemas.microsoft.com/office/drawing/2014/main" id="{A99772F9-C6CC-FC43-80B1-C3689C6F7AD9}"/>
              </a:ext>
            </a:extLst>
          </p:cNvPr>
          <p:cNvSpPr/>
          <p:nvPr/>
        </p:nvSpPr>
        <p:spPr>
          <a:xfrm>
            <a:off x="381000" y="908303"/>
            <a:ext cx="1998943" cy="461665"/>
          </a:xfrm>
          <a:prstGeom prst="rect">
            <a:avLst/>
          </a:prstGeom>
        </p:spPr>
        <p:txBody>
          <a:bodyPr wrap="square" lIns="0">
            <a:spAutoFit/>
          </a:bodyPr>
          <a:lstStyle/>
          <a:p>
            <a:pPr marL="12700">
              <a:lnSpc>
                <a:spcPct val="100000"/>
              </a:lnSpc>
              <a:spcBef>
                <a:spcPts val="100"/>
              </a:spcBef>
            </a:pPr>
            <a:r>
              <a:rPr lang="es-ES" sz="1200" b="1" dirty="0">
                <a:solidFill>
                  <a:srgbClr val="020302"/>
                </a:solidFill>
                <a:latin typeface="Adobe Clean"/>
                <a:cs typeface="Adobe Clean"/>
              </a:rPr>
              <a:t>Gobernanza de AEM </a:t>
            </a:r>
            <a:br>
              <a:rPr lang="sk-SK" sz="1200" b="1" dirty="0">
                <a:solidFill>
                  <a:srgbClr val="020302"/>
                </a:solidFill>
                <a:latin typeface="Adobe Clean"/>
                <a:cs typeface="Adobe Clean"/>
              </a:rPr>
            </a:br>
            <a:r>
              <a:rPr lang="es-ES" sz="1200" b="1" dirty="0">
                <a:solidFill>
                  <a:srgbClr val="020302"/>
                </a:solidFill>
                <a:latin typeface="Adobe Clean"/>
                <a:cs typeface="Adobe Clean"/>
              </a:rPr>
              <a:t>as a Cloud </a:t>
            </a:r>
            <a:r>
              <a:rPr lang="es-ES" sz="1200" b="1" dirty="0" err="1">
                <a:solidFill>
                  <a:srgbClr val="020302"/>
                </a:solidFill>
                <a:latin typeface="Adobe Clean"/>
                <a:cs typeface="Adobe Clean"/>
              </a:rPr>
              <a:t>Service</a:t>
            </a:r>
            <a:endParaRPr lang="es-ES" sz="1200" b="1" dirty="0">
              <a:solidFill>
                <a:srgbClr val="020302"/>
              </a:solidFill>
              <a:latin typeface="Adobe Clean"/>
              <a:cs typeface="Adobe Clean"/>
            </a:endParaRPr>
          </a:p>
        </p:txBody>
      </p:sp>
    </p:spTree>
    <p:extLst>
      <p:ext uri="{BB962C8B-B14F-4D97-AF65-F5344CB8AC3E}">
        <p14:creationId xmlns:p14="http://schemas.microsoft.com/office/powerpoint/2010/main" val="2958956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lang="es-ES" sz="500">
                <a:solidFill>
                  <a:srgbClr val="6C6C6C"/>
                </a:solidFill>
                <a:latin typeface="Adobe Clean"/>
                <a:cs typeface="Adobe Clean"/>
              </a:rPr>
              <a:t>©2020 Adobe. All Rights Reserved. Adobe Confidential.</a:t>
            </a:r>
          </a:p>
          <a:p>
            <a:pPr>
              <a:lnSpc>
                <a:spcPct val="100000"/>
              </a:lnSpc>
              <a:spcBef>
                <a:spcPts val="25"/>
              </a:spcBef>
            </a:pPr>
            <a:endParaRPr sz="800">
              <a:latin typeface="Adobe Clean"/>
              <a:cs typeface="Adobe Clean"/>
            </a:endParaRPr>
          </a:p>
          <a:p>
            <a:pPr>
              <a:lnSpc>
                <a:spcPct val="100000"/>
              </a:lnSpc>
              <a:spcBef>
                <a:spcPts val="5"/>
              </a:spcBef>
            </a:pPr>
            <a:r>
              <a:rPr lang="es-ES" sz="800">
                <a:solidFill>
                  <a:srgbClr val="6D6D6D"/>
                </a:solidFill>
                <a:latin typeface="Adobe Clean"/>
                <a:cs typeface="Adobe Clean"/>
              </a:rPr>
              <a:t>©2020 Adobe. All Rights Reserved. Adobe Confidential.</a:t>
            </a: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94237" y="545148"/>
            <a:ext cx="3476626" cy="332783"/>
          </a:xfrm>
          <a:prstGeom prst="rect">
            <a:avLst/>
          </a:prstGeom>
        </p:spPr>
        <p:txBody>
          <a:bodyPr vert="horz" wrap="square" lIns="0" tIns="116205" rIns="0" bIns="0" rtlCol="0">
            <a:spAutoFit/>
          </a:bodyPr>
          <a:lstStyle/>
          <a:p>
            <a:pPr>
              <a:lnSpc>
                <a:spcPct val="100000"/>
              </a:lnSpc>
              <a:spcBef>
                <a:spcPts val="915"/>
              </a:spcBef>
            </a:pPr>
            <a:r>
              <a:rPr lang="es-ES" sz="1400" b="1">
                <a:solidFill>
                  <a:srgbClr val="020302"/>
                </a:solidFill>
                <a:latin typeface="Adobe Clean"/>
                <a:cs typeface="Adobe Clean"/>
              </a:rPr>
              <a:t>Recursos</a:t>
            </a:r>
          </a:p>
        </p:txBody>
      </p:sp>
      <p:sp>
        <p:nvSpPr>
          <p:cNvPr id="24" name="object 24"/>
          <p:cNvSpPr txBox="1"/>
          <p:nvPr/>
        </p:nvSpPr>
        <p:spPr>
          <a:xfrm>
            <a:off x="6754821" y="9283729"/>
            <a:ext cx="930275" cy="662305"/>
          </a:xfrm>
          <a:prstGeom prst="rect">
            <a:avLst/>
          </a:prstGeom>
        </p:spPr>
        <p:txBody>
          <a:bodyPr vert="horz" wrap="square" lIns="0" tIns="12065" rIns="0" bIns="0" rtlCol="0">
            <a:spAutoFit/>
          </a:bodyPr>
          <a:lstStyle/>
          <a:p>
            <a:pPr marL="12700">
              <a:lnSpc>
                <a:spcPts val="930"/>
              </a:lnSpc>
              <a:spcBef>
                <a:spcPts val="95"/>
              </a:spcBef>
            </a:pPr>
            <a:r>
              <a:rPr lang="es-ES" sz="800">
                <a:solidFill>
                  <a:srgbClr val="777879"/>
                </a:solidFill>
                <a:latin typeface="Adobe Clean"/>
                <a:cs typeface="Adobe Clean"/>
              </a:rPr>
              <a:t>Adobe</a:t>
            </a:r>
          </a:p>
          <a:p>
            <a:pPr marL="12700">
              <a:lnSpc>
                <a:spcPts val="915"/>
              </a:lnSpc>
            </a:pPr>
            <a:r>
              <a:rPr lang="es-ES" sz="800">
                <a:solidFill>
                  <a:srgbClr val="777879"/>
                </a:solidFill>
                <a:latin typeface="Adobe Clean"/>
                <a:cs typeface="Adobe Clean"/>
              </a:rPr>
              <a:t>345 Park Avenue</a:t>
            </a:r>
          </a:p>
          <a:p>
            <a:pPr marL="12700">
              <a:lnSpc>
                <a:spcPts val="944"/>
              </a:lnSpc>
            </a:pPr>
            <a:r>
              <a:rPr lang="es-ES" sz="800">
                <a:solidFill>
                  <a:srgbClr val="777879"/>
                </a:solidFill>
                <a:latin typeface="Adobe Clean"/>
                <a:cs typeface="Adobe Clean"/>
              </a:rPr>
              <a:t>San José, CA95110-2704</a:t>
            </a:r>
          </a:p>
          <a:p>
            <a:pPr marL="12700">
              <a:lnSpc>
                <a:spcPct val="100000"/>
              </a:lnSpc>
              <a:spcBef>
                <a:spcPts val="45"/>
              </a:spcBef>
            </a:pPr>
            <a:r>
              <a:rPr lang="es-ES" sz="800">
                <a:solidFill>
                  <a:srgbClr val="777879"/>
                </a:solidFill>
                <a:latin typeface="Adobe Clean"/>
                <a:cs typeface="Adobe Clean"/>
              </a:rPr>
              <a:t>EE. UU.</a:t>
            </a:r>
          </a:p>
          <a:p>
            <a:pPr marL="12700">
              <a:lnSpc>
                <a:spcPct val="100000"/>
              </a:lnSpc>
              <a:spcBef>
                <a:spcPts val="265"/>
              </a:spcBef>
            </a:pPr>
            <a:r>
              <a:rPr lang="es-ES" sz="800" u="sng">
                <a:solidFill>
                  <a:srgbClr val="5F5F5F"/>
                </a:solidFill>
                <a:uFill>
                  <a:solidFill>
                    <a:srgbClr val="0000FF"/>
                  </a:solidFill>
                </a:uFill>
                <a:latin typeface="Adobe Clean"/>
                <a:cs typeface="Adobe Clean"/>
                <a:hlinkClick r:id="rId3"/>
              </a:rPr>
              <a:t>www.adobe.com</a:t>
            </a: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5" cstate="print"/>
            <a:stretch>
              <a:fillRect/>
            </a:stretch>
          </a:blipFill>
        </p:spPr>
        <p:txBody>
          <a:bodyPr wrap="square" lIns="0" tIns="0" rIns="0" bIns="0" rtlCol="0"/>
          <a:lstStyle/>
          <a:p>
            <a:endParaRPr/>
          </a:p>
        </p:txBody>
      </p:sp>
      <p:sp>
        <p:nvSpPr>
          <p:cNvPr id="56" name="object 56"/>
          <p:cNvSpPr txBox="1"/>
          <p:nvPr/>
        </p:nvSpPr>
        <p:spPr>
          <a:xfrm>
            <a:off x="75947" y="9437110"/>
            <a:ext cx="5466715" cy="570865"/>
          </a:xfrm>
          <a:prstGeom prst="rect">
            <a:avLst/>
          </a:prstGeom>
        </p:spPr>
        <p:txBody>
          <a:bodyPr vert="horz" wrap="square" lIns="0" tIns="29845" rIns="0" bIns="0" rtlCol="0">
            <a:spAutoFit/>
          </a:bodyPr>
          <a:lstStyle/>
          <a:p>
            <a:pPr marL="12700" marR="5080" indent="-635">
              <a:lnSpc>
                <a:spcPts val="1200"/>
              </a:lnSpc>
              <a:spcBef>
                <a:spcPts val="235"/>
              </a:spcBef>
            </a:pPr>
            <a:r>
              <a:rPr lang="es-ES" sz="1100" i="1" dirty="0">
                <a:solidFill>
                  <a:srgbClr val="777879"/>
                </a:solidFill>
                <a:latin typeface="AdobeClean-LightIt"/>
                <a:cs typeface="AdobeClean-LightIt"/>
              </a:rPr>
              <a:t>Para saber más sobre las ofertas de asistencia de Adobe y el nivel adecuado para usted, póngase </a:t>
            </a:r>
            <a:br>
              <a:rPr lang="sk-SK" sz="1100" i="1" dirty="0">
                <a:solidFill>
                  <a:srgbClr val="777879"/>
                </a:solidFill>
                <a:latin typeface="AdobeClean-LightIt"/>
                <a:cs typeface="AdobeClean-LightIt"/>
              </a:rPr>
            </a:br>
            <a:r>
              <a:rPr lang="es-ES" sz="1100" i="1" dirty="0">
                <a:solidFill>
                  <a:srgbClr val="777879"/>
                </a:solidFill>
                <a:latin typeface="AdobeClean-LightIt"/>
                <a:cs typeface="AdobeClean-LightIt"/>
              </a:rPr>
              <a:t>en contacto con su administrador de cuentas (NAM) o con su </a:t>
            </a:r>
            <a:r>
              <a:rPr lang="es-ES" sz="1100" i="1" dirty="0" err="1">
                <a:solidFill>
                  <a:srgbClr val="777879"/>
                </a:solidFill>
                <a:latin typeface="AdobeClean-LightIt"/>
                <a:cs typeface="AdobeClean-LightIt"/>
              </a:rPr>
              <a:t>Customer</a:t>
            </a:r>
            <a:r>
              <a:rPr lang="es-ES" sz="1100" i="1" dirty="0">
                <a:solidFill>
                  <a:srgbClr val="777879"/>
                </a:solidFill>
                <a:latin typeface="AdobeClean-LightIt"/>
                <a:cs typeface="AdobeClean-LightIt"/>
              </a:rPr>
              <a:t> </a:t>
            </a:r>
            <a:r>
              <a:rPr lang="es-ES" sz="1100" i="1" dirty="0" err="1">
                <a:solidFill>
                  <a:srgbClr val="777879"/>
                </a:solidFill>
                <a:latin typeface="AdobeClean-LightIt"/>
                <a:cs typeface="AdobeClean-LightIt"/>
              </a:rPr>
              <a:t>Success</a:t>
            </a:r>
            <a:r>
              <a:rPr lang="es-ES" sz="1100" i="1" dirty="0">
                <a:solidFill>
                  <a:srgbClr val="777879"/>
                </a:solidFill>
                <a:latin typeface="AdobeClean-LightIt"/>
                <a:cs typeface="AdobeClean-LightIt"/>
              </a:rPr>
              <a:t> Manager (CSM)</a:t>
            </a:r>
          </a:p>
          <a:p>
            <a:pPr marL="34290">
              <a:lnSpc>
                <a:spcPct val="100000"/>
              </a:lnSpc>
              <a:spcBef>
                <a:spcPts val="795"/>
              </a:spcBef>
            </a:pPr>
            <a:r>
              <a:rPr lang="es-ES" sz="800" dirty="0">
                <a:solidFill>
                  <a:srgbClr val="6D6D6D"/>
                </a:solidFill>
                <a:latin typeface="Adobe Clean"/>
                <a:cs typeface="Adobe Clean"/>
              </a:rPr>
              <a:t>©2021 Adobe. </a:t>
            </a:r>
            <a:r>
              <a:rPr lang="es-ES" sz="800" dirty="0" err="1">
                <a:solidFill>
                  <a:srgbClr val="6D6D6D"/>
                </a:solidFill>
                <a:latin typeface="Adobe Clean"/>
                <a:cs typeface="Adobe Clean"/>
              </a:rPr>
              <a:t>All</a:t>
            </a:r>
            <a:r>
              <a:rPr lang="es-ES" sz="800" dirty="0">
                <a:solidFill>
                  <a:srgbClr val="6D6D6D"/>
                </a:solidFill>
                <a:latin typeface="Adobe Clean"/>
                <a:cs typeface="Adobe Clean"/>
              </a:rPr>
              <a:t> </a:t>
            </a:r>
            <a:r>
              <a:rPr lang="es-ES" sz="800" dirty="0" err="1">
                <a:solidFill>
                  <a:srgbClr val="6D6D6D"/>
                </a:solidFill>
                <a:latin typeface="Adobe Clean"/>
                <a:cs typeface="Adobe Clean"/>
              </a:rPr>
              <a:t>Rights</a:t>
            </a:r>
            <a:r>
              <a:rPr lang="es-ES" sz="800" dirty="0">
                <a:solidFill>
                  <a:srgbClr val="6D6D6D"/>
                </a:solidFill>
                <a:latin typeface="Adobe Clean"/>
                <a:cs typeface="Adobe Clean"/>
              </a:rPr>
              <a:t> </a:t>
            </a:r>
            <a:r>
              <a:rPr lang="es-ES" sz="800" dirty="0" err="1">
                <a:solidFill>
                  <a:srgbClr val="6D6D6D"/>
                </a:solidFill>
                <a:latin typeface="Adobe Clean"/>
                <a:cs typeface="Adobe Clean"/>
              </a:rPr>
              <a:t>Reserved</a:t>
            </a:r>
            <a:r>
              <a:rPr lang="es-ES" sz="800" dirty="0">
                <a:solidFill>
                  <a:srgbClr val="6D6D6D"/>
                </a:solidFill>
                <a:latin typeface="Adobe Clean"/>
                <a:cs typeface="Adobe Clean"/>
              </a:rPr>
              <a:t>. Adobe </a:t>
            </a:r>
            <a:r>
              <a:rPr lang="es-ES" sz="800" dirty="0" err="1">
                <a:solidFill>
                  <a:srgbClr val="6D6D6D"/>
                </a:solidFill>
                <a:latin typeface="Adobe Clean"/>
                <a:cs typeface="Adobe Clean"/>
              </a:rPr>
              <a:t>Confidential</a:t>
            </a:r>
            <a:r>
              <a:rPr lang="es-ES" sz="800" dirty="0">
                <a:solidFill>
                  <a:srgbClr val="6D6D6D"/>
                </a:solidFill>
                <a:latin typeface="Adobe Clean"/>
                <a:cs typeface="Adobe Clean"/>
              </a:rPr>
              <a:t>.</a:t>
            </a:r>
          </a:p>
        </p:txBody>
      </p:sp>
      <p:sp>
        <p:nvSpPr>
          <p:cNvPr id="64" name="object 23">
            <a:extLst>
              <a:ext uri="{FF2B5EF4-FFF2-40B4-BE49-F238E27FC236}">
                <a16:creationId xmlns:a16="http://schemas.microsoft.com/office/drawing/2014/main" id="{41467BDC-3D83-D844-B922-CD07E94E5AAB}"/>
              </a:ext>
            </a:extLst>
          </p:cNvPr>
          <p:cNvSpPr txBox="1"/>
          <p:nvPr/>
        </p:nvSpPr>
        <p:spPr>
          <a:xfrm>
            <a:off x="184181" y="4900727"/>
            <a:ext cx="7396804" cy="769030"/>
          </a:xfrm>
          <a:prstGeom prst="rect">
            <a:avLst/>
          </a:prstGeom>
        </p:spPr>
        <p:txBody>
          <a:bodyPr vert="horz" wrap="square" lIns="0" tIns="116205" rIns="0" bIns="0" rtlCol="0" anchor="t">
            <a:spAutoFit/>
          </a:bodyPr>
          <a:lstStyle/>
          <a:p>
            <a:pPr>
              <a:spcBef>
                <a:spcPts val="915"/>
              </a:spcBef>
            </a:pPr>
            <a:r>
              <a:rPr lang="es-ES" sz="1400" b="1">
                <a:solidFill>
                  <a:srgbClr val="020302"/>
                </a:solidFill>
                <a:latin typeface="Adobe Clean"/>
                <a:cs typeface="Adobe Clean"/>
              </a:rPr>
              <a:t>Alcance regional del Soporte de Adobe, horas locales de trabajo y compatibilidad de idioma</a:t>
            </a:r>
          </a:p>
          <a:p>
            <a:pPr>
              <a:spcBef>
                <a:spcPts val="915"/>
              </a:spcBef>
            </a:pPr>
            <a:r>
              <a:rPr lang="es-ES" sz="1000">
                <a:solidFill>
                  <a:srgbClr val="1F1F1F"/>
                </a:solidFill>
                <a:latin typeface="AdobeClean-Light"/>
              </a:rPr>
              <a:t>El alcance regional del Soporte de Adobe se establece asignando la dirección de facturación del cliente (mediante la orden de venta o el documento de compra de Soporte de Adobe) con una de estas regiones:</a:t>
            </a: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3975465108"/>
              </p:ext>
            </p:extLst>
          </p:nvPr>
        </p:nvGraphicFramePr>
        <p:xfrm>
          <a:off x="171128" y="5907213"/>
          <a:ext cx="7391400" cy="133604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es-ES" sz="1100">
                          <a:solidFill>
                            <a:schemeClr val="tx1"/>
                          </a:solidFill>
                          <a:latin typeface="Adobe Clean" panose="020B0503020404020204" pitchFamily="34" charset="0"/>
                        </a:rPr>
                        <a:t>América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s-ES" sz="1100">
                          <a:solidFill>
                            <a:schemeClr val="tx1"/>
                          </a:solidFill>
                          <a:latin typeface="Adobe Clean" panose="020B0503020404020204" pitchFamily="34" charset="0"/>
                        </a:rPr>
                        <a:t>Europa, Oriente Medio y África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s-ES" sz="1100">
                          <a:solidFill>
                            <a:schemeClr val="tx1"/>
                          </a:solidFill>
                          <a:latin typeface="Adobe Clean" panose="020B0503020404020204" pitchFamily="34" charset="0"/>
                        </a:rPr>
                        <a:t>Asia-Pacífico</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s-ES" sz="1100">
                          <a:solidFill>
                            <a:schemeClr val="tx1"/>
                          </a:solidFill>
                          <a:latin typeface="Adobe Clean" panose="020B0503020404020204" pitchFamily="34" charset="0"/>
                        </a:rPr>
                        <a:t>Japón </a:t>
                      </a:r>
                      <a:r>
                        <a:rPr lang="es-ES" sz="1100" baseline="30000">
                          <a:solidFill>
                            <a:schemeClr val="tx1"/>
                          </a:solidFill>
                          <a:latin typeface="Adobe Clean" panose="020B0503020404020204" pitchFamily="34" charset="0"/>
                        </a:rPr>
                        <a:t>1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es-ES" sz="1100">
                          <a:solidFill>
                            <a:schemeClr val="tx1"/>
                          </a:solidFill>
                          <a:latin typeface="Adobe Clean" panose="020B0503020404020204" pitchFamily="34" charset="0"/>
                        </a:rPr>
                        <a:t>06:00 h - 17:30 h</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s-ES" sz="1100">
                          <a:solidFill>
                            <a:schemeClr val="tx1"/>
                          </a:solidFill>
                          <a:latin typeface="Adobe Clean" panose="020B0503020404020204" pitchFamily="34" charset="0"/>
                        </a:rPr>
                        <a:t>09:00 h - 17:00 h</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s-ES" sz="1100">
                          <a:solidFill>
                            <a:schemeClr val="tx1"/>
                          </a:solidFill>
                          <a:latin typeface="Adobe Clean" panose="020B0503020404020204" pitchFamily="34" charset="0"/>
                        </a:rPr>
                        <a:t>09:00 h - 17:00 h</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s-ES" sz="1100">
                          <a:solidFill>
                            <a:schemeClr val="tx1"/>
                          </a:solidFill>
                          <a:latin typeface="Adobe Clean" panose="020B0503020404020204" pitchFamily="34" charset="0"/>
                        </a:rPr>
                        <a:t>09:00 h - 17:30 h</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370840">
                <a:tc gridSpan="4">
                  <a:txBody>
                    <a:bodyPr/>
                    <a:lstStyle/>
                    <a:p>
                      <a:pPr marL="0" marR="0" lvl="0" indent="0" algn="ctr" eaLnBrk="1" fontAlgn="auto" latinLnBrk="0" hangingPunct="1">
                        <a:lnSpc>
                          <a:spcPct val="100000"/>
                        </a:lnSpc>
                        <a:spcBef>
                          <a:spcPts val="0"/>
                        </a:spcBef>
                        <a:spcAft>
                          <a:spcPts val="0"/>
                        </a:spcAft>
                        <a:buClrTx/>
                        <a:buSzTx/>
                        <a:buFontTx/>
                        <a:buNone/>
                      </a:pPr>
                      <a:r>
                        <a:rPr lang="es-ES" sz="1100">
                          <a:solidFill>
                            <a:schemeClr val="tx1"/>
                          </a:solidFill>
                          <a:latin typeface="Adobe Clean"/>
                        </a:rPr>
                        <a:t>Compatibilidad de idioma solo disponible en inglés y japonés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30000" noProof="0" dirty="0">
                        <a:ln>
                          <a:noFill/>
                        </a:ln>
                        <a:solidFill>
                          <a:prstClr val="black"/>
                        </a:solidFill>
                        <a:effectLst/>
                        <a:uLnTx/>
                        <a:uFillTx/>
                        <a:latin typeface="Adobe Clean" panose="020B0503020404020204" pitchFamily="34" charset="0"/>
                        <a:ea typeface="+mn-ea"/>
                        <a:cs typeface="+mn-cs"/>
                      </a:endParaRPr>
                    </a:p>
                    <a:p>
                      <a:pPr algn="ctr"/>
                      <a:r>
                        <a:rPr lang="es-ES" sz="1100" i="0">
                          <a:solidFill>
                            <a:schemeClr val="tx1"/>
                          </a:solidFill>
                          <a:latin typeface="Adobe Clean"/>
                        </a:rPr>
                        <a:t> </a:t>
                      </a:r>
                      <a:r>
                        <a:rPr lang="es-ES" sz="1100" i="0" baseline="30000">
                          <a:solidFill>
                            <a:schemeClr val="tx1"/>
                          </a:solidFill>
                          <a:latin typeface="Adobe Clean"/>
                        </a:rPr>
                        <a:t>1 </a:t>
                      </a:r>
                      <a:r>
                        <a:rPr lang="es-ES" sz="1100" i="0">
                          <a:solidFill>
                            <a:schemeClr val="tx1"/>
                          </a:solidFill>
                          <a:latin typeface="Adobe Clean"/>
                        </a:rPr>
                        <a:t>Los casos de P2, P3, P4 se limitan únicamente al horario laboral en Japón.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840871" y="8528519"/>
            <a:ext cx="810895" cy="385445"/>
          </a:xfrm>
          <a:prstGeom prst="rect">
            <a:avLst/>
          </a:prstGeom>
        </p:spPr>
        <p:txBody>
          <a:bodyPr vert="horz" wrap="square" lIns="0" tIns="23495" rIns="0" bIns="0" rtlCol="0">
            <a:spAutoFit/>
          </a:bodyPr>
          <a:lstStyle/>
          <a:p>
            <a:pPr marR="5080" algn="ctr">
              <a:lnSpc>
                <a:spcPts val="1390"/>
              </a:lnSpc>
              <a:spcBef>
                <a:spcPts val="185"/>
              </a:spcBef>
            </a:pPr>
            <a:r>
              <a:rPr lang="es-ES" sz="1200" b="1" dirty="0">
                <a:solidFill>
                  <a:srgbClr val="FFFFFF"/>
                </a:solidFill>
                <a:latin typeface="Adobe Clean"/>
                <a:cs typeface="Adobe Clean"/>
              </a:rPr>
              <a:t>Experiencia sin igual</a:t>
            </a:r>
          </a:p>
        </p:txBody>
      </p:sp>
      <p:sp>
        <p:nvSpPr>
          <p:cNvPr id="85" name="object 64">
            <a:extLst>
              <a:ext uri="{FF2B5EF4-FFF2-40B4-BE49-F238E27FC236}">
                <a16:creationId xmlns:a16="http://schemas.microsoft.com/office/drawing/2014/main" id="{3921F04C-B61B-A948-947F-C33BBFF39A32}"/>
              </a:ext>
            </a:extLst>
          </p:cNvPr>
          <p:cNvSpPr txBox="1"/>
          <p:nvPr/>
        </p:nvSpPr>
        <p:spPr>
          <a:xfrm>
            <a:off x="4675505" y="8541244"/>
            <a:ext cx="810895" cy="382797"/>
          </a:xfrm>
          <a:prstGeom prst="rect">
            <a:avLst/>
          </a:prstGeom>
        </p:spPr>
        <p:txBody>
          <a:bodyPr vert="horz" wrap="square" lIns="0" tIns="23495" rIns="0" bIns="0" rtlCol="0">
            <a:spAutoFit/>
          </a:bodyPr>
          <a:lstStyle/>
          <a:p>
            <a:pPr marR="5080" algn="ctr">
              <a:lnSpc>
                <a:spcPts val="1390"/>
              </a:lnSpc>
              <a:spcBef>
                <a:spcPts val="185"/>
              </a:spcBef>
            </a:pPr>
            <a:r>
              <a:rPr lang="es-ES" sz="1200" b="1" dirty="0">
                <a:solidFill>
                  <a:srgbClr val="FFFFFF"/>
                </a:solidFill>
                <a:latin typeface="Adobe Clean"/>
                <a:cs typeface="Adobe Clean"/>
              </a:rPr>
              <a:t>Asistencia ágil</a:t>
            </a:r>
          </a:p>
        </p:txBody>
      </p:sp>
      <p:sp>
        <p:nvSpPr>
          <p:cNvPr id="86" name="object 32">
            <a:extLst>
              <a:ext uri="{FF2B5EF4-FFF2-40B4-BE49-F238E27FC236}">
                <a16:creationId xmlns:a16="http://schemas.microsoft.com/office/drawing/2014/main" id="{73055FA1-8180-F44A-A86E-2B1D4C7C6B5E}"/>
              </a:ext>
            </a:extLst>
          </p:cNvPr>
          <p:cNvSpPr txBox="1"/>
          <p:nvPr/>
        </p:nvSpPr>
        <p:spPr>
          <a:xfrm>
            <a:off x="6477000" y="8543943"/>
            <a:ext cx="810895" cy="382797"/>
          </a:xfrm>
          <a:prstGeom prst="rect">
            <a:avLst/>
          </a:prstGeom>
        </p:spPr>
        <p:txBody>
          <a:bodyPr vert="horz" wrap="square" lIns="0" tIns="23495" rIns="0" bIns="0" rtlCol="0">
            <a:spAutoFit/>
          </a:bodyPr>
          <a:lstStyle/>
          <a:p>
            <a:pPr marR="5080" algn="ctr">
              <a:lnSpc>
                <a:spcPts val="1390"/>
              </a:lnSpc>
              <a:spcBef>
                <a:spcPts val="185"/>
              </a:spcBef>
            </a:pPr>
            <a:r>
              <a:rPr lang="es-ES" sz="1200" b="1" dirty="0">
                <a:solidFill>
                  <a:srgbClr val="FFFFFF"/>
                </a:solidFill>
                <a:latin typeface="Adobe Clean"/>
                <a:cs typeface="Adobe Clean"/>
              </a:rPr>
              <a:t>Asesoría estratégica</a:t>
            </a:r>
          </a:p>
        </p:txBody>
      </p:sp>
      <p:graphicFrame>
        <p:nvGraphicFramePr>
          <p:cNvPr id="111" name="Table 6">
            <a:extLst>
              <a:ext uri="{FF2B5EF4-FFF2-40B4-BE49-F238E27FC236}">
                <a16:creationId xmlns:a16="http://schemas.microsoft.com/office/drawing/2014/main" id="{D8653CEC-4213-DE40-9BAF-D1E3318FF89C}"/>
              </a:ext>
            </a:extLst>
          </p:cNvPr>
          <p:cNvGraphicFramePr>
            <a:graphicFrameLocks noGrp="1"/>
          </p:cNvGraphicFramePr>
          <p:nvPr>
            <p:extLst>
              <p:ext uri="{D42A27DB-BD31-4B8C-83A1-F6EECF244321}">
                <p14:modId xmlns:p14="http://schemas.microsoft.com/office/powerpoint/2010/main" val="3724188075"/>
              </p:ext>
            </p:extLst>
          </p:nvPr>
        </p:nvGraphicFramePr>
        <p:xfrm>
          <a:off x="194236" y="1059345"/>
          <a:ext cx="7368291" cy="338836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364693614"/>
                    </a:ext>
                  </a:extLst>
                </a:gridCol>
                <a:gridCol w="3676327">
                  <a:extLst>
                    <a:ext uri="{9D8B030D-6E8A-4147-A177-3AD203B41FA5}">
                      <a16:colId xmlns:a16="http://schemas.microsoft.com/office/drawing/2014/main" val="1545335406"/>
                    </a:ext>
                  </a:extLst>
                </a:gridCol>
              </a:tblGrid>
              <a:tr h="370840">
                <a:tc>
                  <a:txBody>
                    <a:bodyPr/>
                    <a:lstStyle/>
                    <a:p>
                      <a:r>
                        <a:rPr lang="es-ES" sz="1100" b="0">
                          <a:solidFill>
                            <a:schemeClr val="tx1"/>
                          </a:solidFill>
                          <a:latin typeface="Adobe Clean" panose="020B0503020404020204" pitchFamily="34" charset="0"/>
                          <a:ea typeface="+mn-ea"/>
                          <a:cs typeface="+mn-cs"/>
                          <a:hlinkClick r:id="rId7"/>
                        </a:rPr>
                        <a:t>Experience League</a:t>
                      </a: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s-ES" sz="1000" b="0" dirty="0" err="1">
                          <a:solidFill>
                            <a:srgbClr val="000000"/>
                          </a:solidFill>
                          <a:latin typeface="Adobe Clean Light" panose="020B0303020404020204" pitchFamily="34" charset="0"/>
                          <a:ea typeface="+mn-ea"/>
                          <a:cs typeface="+mn-cs"/>
                        </a:rPr>
                        <a:t>Experience</a:t>
                      </a:r>
                      <a:r>
                        <a:rPr lang="es-ES" sz="1000" b="0" dirty="0">
                          <a:solidFill>
                            <a:srgbClr val="000000"/>
                          </a:solidFill>
                          <a:latin typeface="Adobe Clean Light" panose="020B0303020404020204" pitchFamily="34" charset="0"/>
                          <a:ea typeface="+mn-ea"/>
                          <a:cs typeface="+mn-cs"/>
                        </a:rPr>
                        <a:t> League permite a Adobe ayudar a las empresas a alcanzar el valor que esperan de su inversión en Adobe. Es el lugar unificado </a:t>
                      </a:r>
                      <a:br>
                        <a:rPr lang="sk-SK" sz="1000" b="0" dirty="0">
                          <a:solidFill>
                            <a:srgbClr val="000000"/>
                          </a:solidFill>
                          <a:latin typeface="Adobe Clean Light" panose="020B0303020404020204" pitchFamily="34" charset="0"/>
                          <a:ea typeface="+mn-ea"/>
                          <a:cs typeface="+mn-cs"/>
                        </a:rPr>
                      </a:br>
                      <a:r>
                        <a:rPr lang="es-ES" sz="1000" b="0" dirty="0">
                          <a:solidFill>
                            <a:srgbClr val="000000"/>
                          </a:solidFill>
                          <a:latin typeface="Adobe Clean Light" panose="020B0303020404020204" pitchFamily="34" charset="0"/>
                          <a:ea typeface="+mn-ea"/>
                          <a:cs typeface="+mn-cs"/>
                        </a:rPr>
                        <a:t>en el que los clientes pueden aprender, dialogar y crecer siguiendo </a:t>
                      </a:r>
                      <a:br>
                        <a:rPr lang="sk-SK" sz="1000" b="0" dirty="0">
                          <a:solidFill>
                            <a:srgbClr val="000000"/>
                          </a:solidFill>
                          <a:latin typeface="Adobe Clean Light" panose="020B0303020404020204" pitchFamily="34" charset="0"/>
                          <a:ea typeface="+mn-ea"/>
                          <a:cs typeface="+mn-cs"/>
                        </a:rPr>
                      </a:br>
                      <a:r>
                        <a:rPr lang="es-ES" sz="1000" b="0" dirty="0">
                          <a:solidFill>
                            <a:srgbClr val="000000"/>
                          </a:solidFill>
                          <a:latin typeface="Adobe Clean Light" panose="020B0303020404020204" pitchFamily="34" charset="0"/>
                          <a:ea typeface="+mn-ea"/>
                          <a:cs typeface="+mn-cs"/>
                        </a:rPr>
                        <a:t>un camino personalizado hacia el éxito que incluye tutoriales </a:t>
                      </a:r>
                      <a:br>
                        <a:rPr lang="sk-SK" sz="1000" b="0" dirty="0">
                          <a:solidFill>
                            <a:srgbClr val="000000"/>
                          </a:solidFill>
                          <a:latin typeface="Adobe Clean Light" panose="020B0303020404020204" pitchFamily="34" charset="0"/>
                          <a:ea typeface="+mn-ea"/>
                          <a:cs typeface="+mn-cs"/>
                        </a:rPr>
                      </a:br>
                      <a:r>
                        <a:rPr lang="es-ES" sz="1000" b="0" dirty="0">
                          <a:solidFill>
                            <a:srgbClr val="000000"/>
                          </a:solidFill>
                          <a:latin typeface="Adobe Clean Light" panose="020B0303020404020204" pitchFamily="34" charset="0"/>
                          <a:ea typeface="+mn-ea"/>
                          <a:cs typeface="+mn-cs"/>
                        </a:rPr>
                        <a:t>de autoayuda, documentación de productos, formación dirigida </a:t>
                      </a:r>
                      <a:br>
                        <a:rPr lang="sk-SK" sz="1000" b="0" dirty="0">
                          <a:solidFill>
                            <a:srgbClr val="000000"/>
                          </a:solidFill>
                          <a:latin typeface="Adobe Clean Light" panose="020B0303020404020204" pitchFamily="34" charset="0"/>
                          <a:ea typeface="+mn-ea"/>
                          <a:cs typeface="+mn-cs"/>
                        </a:rPr>
                      </a:br>
                      <a:r>
                        <a:rPr lang="es-ES" sz="1000" b="0" dirty="0">
                          <a:solidFill>
                            <a:srgbClr val="000000"/>
                          </a:solidFill>
                          <a:latin typeface="Adobe Clean Light" panose="020B0303020404020204" pitchFamily="34" charset="0"/>
                          <a:ea typeface="+mn-ea"/>
                          <a:cs typeface="+mn-cs"/>
                        </a:rPr>
                        <a:t>por instructores, y asistencia técnica y comunitaria.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s-ES" sz="1100">
                          <a:solidFill>
                            <a:schemeClr val="dk1"/>
                          </a:solidFill>
                          <a:latin typeface="Adobe Clean" panose="020B0503020404020204" pitchFamily="34" charset="0"/>
                          <a:ea typeface="+mn-ea"/>
                          <a:cs typeface="+mn-cs"/>
                          <a:hlinkClick r:id="rId8"/>
                        </a:rPr>
                        <a:t>Formación</a:t>
                      </a:r>
                      <a:r>
                        <a:rPr lang="es-ES" sz="1100">
                          <a:solidFill>
                            <a:schemeClr val="dk1"/>
                          </a:solidFill>
                          <a:latin typeface="Adobe Clean" panose="020B0503020404020204" pitchFamily="34" charset="0"/>
                          <a:ea typeface="+mn-ea"/>
                          <a:cs typeface="+mn-cs"/>
                        </a:rPr>
                        <a:t>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s-ES" sz="1000">
                          <a:solidFill>
                            <a:srgbClr val="000000"/>
                          </a:solidFill>
                          <a:latin typeface="Adobe Clean Light" panose="020B0303020404020204" pitchFamily="34" charset="0"/>
                          <a:ea typeface="+mn-ea"/>
                          <a:cs typeface="+mn-cs"/>
                        </a:rPr>
                        <a:t>Puede acceder a los cursos de Adobe Digital Learning Services desde Experience League. Los cursos de formación incluyen desde lecciones bajo demanda hasta lecciones impartidas por instructores.  Aquí puede aprender habilidades con valor de mercado reconocido para impulsar el éxito en su organización.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s-ES" sz="1100">
                          <a:solidFill>
                            <a:schemeClr val="tx1"/>
                          </a:solidFill>
                          <a:latin typeface="Adobe Clean" panose="020B0503020404020204" pitchFamily="34" charset="0"/>
                          <a:ea typeface="+mn-ea"/>
                          <a:cs typeface="+mn-cs"/>
                          <a:hlinkClick r:id="rId9"/>
                        </a:rPr>
                        <a:t>Problemas de producción e interrupciones del sistema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s-ES" sz="1000">
                          <a:solidFill>
                            <a:srgbClr val="000000"/>
                          </a:solidFill>
                          <a:latin typeface="Adobe Clean Light" panose="020B0303020404020204" pitchFamily="34" charset="0"/>
                          <a:ea typeface="+mn-ea"/>
                          <a:cs typeface="+mn-cs"/>
                        </a:rPr>
                        <a:t>Status.adobe.com transmite la información de estado de todos los productos y servicios de Adobe implementados en entornos de varios inquilinos. Los clientes pueden elegir sus preferencias de suscripción para recibir notificaciones por correo electrónico cada vez que Adobe cree, actualice o resuelva un evento de producto. Esto puede incluir problemas de mantenimiento o servicio programados de diversos niveles de gravedad.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s-ES" sz="1100">
                          <a:solidFill>
                            <a:schemeClr val="tx1"/>
                          </a:solidFill>
                          <a:latin typeface="Adobe Clean" panose="020B0503020404020204" pitchFamily="34" charset="0"/>
                          <a:ea typeface="+mn-ea"/>
                          <a:cs typeface="+mn-cs"/>
                          <a:hlinkClick r:id="rId10"/>
                        </a:rPr>
                        <a:t>Términos y condiciones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es-ES" sz="1000" dirty="0">
                          <a:solidFill>
                            <a:srgbClr val="000000"/>
                          </a:solidFill>
                          <a:latin typeface="Adobe Clean Light" panose="020B0303020404020204" pitchFamily="34" charset="0"/>
                          <a:ea typeface="+mn-ea"/>
                          <a:cs typeface="+mn-cs"/>
                        </a:rPr>
                        <a:t>Términos y condiciones de las ofertas de los servicios de soporte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pic>
        <p:nvPicPr>
          <p:cNvPr id="8" name="Graphic 7" descr="Target outline">
            <a:extLst>
              <a:ext uri="{FF2B5EF4-FFF2-40B4-BE49-F238E27FC236}">
                <a16:creationId xmlns:a16="http://schemas.microsoft.com/office/drawing/2014/main" id="{1EAA263E-04A7-0D46-952E-EA3033B4511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605069" y="7754465"/>
            <a:ext cx="548640" cy="548640"/>
          </a:xfrm>
          <a:prstGeom prst="rect">
            <a:avLst/>
          </a:prstGeom>
        </p:spPr>
      </p:pic>
      <p:pic>
        <p:nvPicPr>
          <p:cNvPr id="10" name="Graphic 9" descr="Rocket outline">
            <a:extLst>
              <a:ext uri="{FF2B5EF4-FFF2-40B4-BE49-F238E27FC236}">
                <a16:creationId xmlns:a16="http://schemas.microsoft.com/office/drawing/2014/main" id="{A068EBC3-B418-4E4A-A520-101CA4B39F2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812464" y="7751776"/>
            <a:ext cx="548640" cy="548640"/>
          </a:xfrm>
          <a:prstGeom prst="rect">
            <a:avLst/>
          </a:prstGeom>
        </p:spPr>
      </p:pic>
      <p:pic>
        <p:nvPicPr>
          <p:cNvPr id="12" name="Graphic 11" descr="Medal outline">
            <a:extLst>
              <a:ext uri="{FF2B5EF4-FFF2-40B4-BE49-F238E27FC236}">
                <a16:creationId xmlns:a16="http://schemas.microsoft.com/office/drawing/2014/main" id="{C7BEFC2D-0CA6-0448-B9FA-6E1581CA6D3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971998" y="7751776"/>
            <a:ext cx="548640" cy="548640"/>
          </a:xfrm>
          <a:prstGeom prst="rect">
            <a:avLst/>
          </a:prstGeom>
        </p:spPr>
      </p:pic>
    </p:spTree>
    <p:extLst>
      <p:ext uri="{BB962C8B-B14F-4D97-AF65-F5344CB8AC3E}">
        <p14:creationId xmlns:p14="http://schemas.microsoft.com/office/powerpoint/2010/main" val="1050037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783BF6876BCC646A459363AF21A7736" ma:contentTypeVersion="10" ma:contentTypeDescription="Create a new document." ma:contentTypeScope="" ma:versionID="c4ffda7f4f415767600769e454c2ea87">
  <xsd:schema xmlns:xsd="http://www.w3.org/2001/XMLSchema" xmlns:xs="http://www.w3.org/2001/XMLSchema" xmlns:p="http://schemas.microsoft.com/office/2006/metadata/properties" xmlns:ns2="8a053bff-88be-49e4-9a87-e748e18b8b62" xmlns:ns3="6c8368ec-3776-49b5-a5bb-90648cf9530f" targetNamespace="http://schemas.microsoft.com/office/2006/metadata/properties" ma:root="true" ma:fieldsID="df3ec33bccc23e23bce7bc897fad43d1" ns2:_="" ns3:_="">
    <xsd:import namespace="8a053bff-88be-49e4-9a87-e748e18b8b62"/>
    <xsd:import namespace="6c8368ec-3776-49b5-a5bb-90648cf9530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053bff-88be-49e4-9a87-e748e18b8b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8368ec-3776-49b5-a5bb-90648cf9530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ED41536-010B-47B1-9229-B72BE4090090}">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669D9D3B-3229-44EE-9964-24A06AE66887}">
  <ds:schemaRefs>
    <ds:schemaRef ds:uri="http://schemas.microsoft.com/sharepoint/v3/contenttype/forms"/>
  </ds:schemaRefs>
</ds:datastoreItem>
</file>

<file path=customXml/itemProps3.xml><?xml version="1.0" encoding="utf-8"?>
<ds:datastoreItem xmlns:ds="http://schemas.openxmlformats.org/officeDocument/2006/customXml" ds:itemID="{75C1A8FD-3884-41A0-BE37-D15776C885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053bff-88be-49e4-9a87-e748e18b8b62"/>
    <ds:schemaRef ds:uri="6c8368ec-3776-49b5-a5bb-90648cf9530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2442</TotalTime>
  <Words>2241</Words>
  <Application>Microsoft Office PowerPoint</Application>
  <PresentationFormat>Custom</PresentationFormat>
  <Paragraphs>197</Paragraphs>
  <Slides>4</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vt:i4>
      </vt:variant>
    </vt:vector>
  </HeadingPairs>
  <TitlesOfParts>
    <vt:vector size="15" baseType="lpstr">
      <vt:lpstr>Adobe Clean</vt:lpstr>
      <vt:lpstr>Adobe Clean Light</vt:lpstr>
      <vt:lpstr>Adobe Clean SemiLight</vt:lpstr>
      <vt:lpstr>AdobeClean-Light</vt:lpstr>
      <vt:lpstr>AdobeClean-LightIt</vt:lpstr>
      <vt:lpstr>AdobeClean-SemiLight</vt:lpstr>
      <vt:lpstr>Arial</vt:lpstr>
      <vt:lpstr>Calibri</vt:lpstr>
      <vt:lpstr>Times New Roman</vt:lpstr>
      <vt:lpstr>Wingdings</vt:lpstr>
      <vt:lpstr>Office Theme</vt:lpstr>
      <vt:lpstr>OFERTA DE ASISTENCIA DE ADOBE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ADOBE SUPPORTOFFERINGS</dc:title>
  <cp:lastModifiedBy>Marek Poliacik</cp:lastModifiedBy>
  <cp:revision>41</cp:revision>
  <dcterms:created xsi:type="dcterms:W3CDTF">2021-08-02T18:14:51Z</dcterms:created>
  <dcterms:modified xsi:type="dcterms:W3CDTF">2021-10-01T08:51:39Z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2021-07-28T00:00:00Z</vt:filetime>
  </property>
  <property fmtid="{D5CDD505-2E9C-101B-9397-08002B2CF9AE}" pid="3" name="LastSaved">
    <vt:filetime>2021-08-02T00:00:00Z</vt:filetime>
  </property>
  <property fmtid="{D5CDD505-2E9C-101B-9397-08002B2CF9AE}" pid="4" name="ContentTypeId">
    <vt:lpwstr>0x010100E783BF6876BCC646A459363AF21A7736</vt:lpwstr>
  </property>
</Properties>
</file>