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comments/comment2.xml" ContentType="application/vnd.openxmlformats-officedocument.presentationml.comments+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notesMasterIdLst>
    <p:notesMasterId r:id="rId9"/>
  </p:notesMasterIdLst>
  <p:sldIdLst>
    <p:sldId id="267" r:id="rId5"/>
    <p:sldId id="259" r:id="rId6"/>
    <p:sldId id="266" r:id="rId7"/>
    <p:sldId id="261" r:id="rId8"/>
  </p:sldIdLst>
  <p:sldSz cx="7772400" cy="10058400"/>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kilah Johnson" initials="AJ" lastIdx="8" clrIdx="0">
    <p:extLst>
      <p:ext uri="{19B8F6BF-5375-455C-9EA6-DF929625EA0E}">
        <p15:presenceInfo xmlns:p15="http://schemas.microsoft.com/office/powerpoint/2012/main" userId="S::akjohnso@adobe.com::2fa3aa60-0c9c-4d06-bae2-79598324122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8E3"/>
    <a:srgbClr val="2E8FFF"/>
    <a:srgbClr val="585959"/>
    <a:srgbClr val="FA0E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B2EF93-BE08-D205-D43E-3B568BB37DAA}" v="26" dt="2021-09-22T23:01:49.517"/>
    <p1510:client id="{0AC6A3A1-0788-C69A-5EFD-279F3FA2CF0F}" v="51" dt="2021-09-22T18:56:17.553"/>
    <p1510:client id="{112231ED-4F38-A856-2EFF-9D0F88AC9BDF}" v="3" dt="2021-09-22T19:11:31.474"/>
    <p1510:client id="{3CA2F123-FAC9-2CDD-7937-C83283BA7837}" v="1" dt="2021-09-16T20:58:19.458"/>
    <p1510:client id="{3F02B349-0406-AE51-D438-E7A0BE890230}" v="20" dt="2021-08-25T18:45:08.206"/>
    <p1510:client id="{A40C3D7D-993B-38B2-2DDA-C562505A1054}" v="4" dt="2021-09-22T23:00:46.860"/>
    <p1510:client id="{BAC4F85F-6423-7248-85C4-44132DA97563}" v="77" dt="2021-08-07T08:51:03.454"/>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25" d="100"/>
          <a:sy n="125" d="100"/>
        </p:scale>
        <p:origin x="1980" y="-486"/>
      </p:cViewPr>
      <p:guideLst>
        <p:guide orient="horz" pos="2880"/>
        <p:guide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6"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5" Type="http://schemas.microsoft.com/office/2016/11/relationships/changesInfo" Target="changesInfos/changesInfo1.xml"/><Relationship Id="rId10"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notesMaster" Target="notesMasters/notesMaster1.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kilah Johnson" userId="S::akjohnso@adobe.com::2fa3aa60-0c9c-4d06-bae2-795983241227" providerId="AD" clId="Web-{0AB2EF93-BE08-D205-D43E-3B568BB37DAA}"/>
    <pc:docChg chg="modSld">
      <pc:chgData name="Akilah Johnson" userId="S::akjohnso@adobe.com::2fa3aa60-0c9c-4d06-bae2-795983241227" providerId="AD" clId="Web-{0AB2EF93-BE08-D205-D43E-3B568BB37DAA}" dt="2021-09-22T23:01:45.877" v="13"/>
      <pc:docMkLst>
        <pc:docMk/>
      </pc:docMkLst>
      <pc:sldChg chg="modSp">
        <pc:chgData name="Akilah Johnson" userId="S::akjohnso@adobe.com::2fa3aa60-0c9c-4d06-bae2-795983241227" providerId="AD" clId="Web-{0AB2EF93-BE08-D205-D43E-3B568BB37DAA}" dt="2021-09-22T23:01:45.877" v="13"/>
        <pc:sldMkLst>
          <pc:docMk/>
          <pc:sldMk cId="1050037809" sldId="261"/>
        </pc:sldMkLst>
        <pc:graphicFrameChg chg="mod modGraphic">
          <ac:chgData name="Akilah Johnson" userId="S::akjohnso@adobe.com::2fa3aa60-0c9c-4d06-bae2-795983241227" providerId="AD" clId="Web-{0AB2EF93-BE08-D205-D43E-3B568BB37DAA}" dt="2021-09-22T23:01:45.877" v="13"/>
          <ac:graphicFrameMkLst>
            <pc:docMk/>
            <pc:sldMk cId="1050037809" sldId="261"/>
            <ac:graphicFrameMk id="25" creationId="{3A91F5B0-3974-A14D-A146-FB590F2AAD18}"/>
          </ac:graphicFrameMkLst>
        </pc:graphicFrameChg>
      </pc:sldChg>
    </pc:docChg>
  </pc:docChgLst>
  <pc:docChgLst>
    <pc:chgData name="Akilah Johnson" userId="S::akjohnso@adobe.com::2fa3aa60-0c9c-4d06-bae2-795983241227" providerId="AD" clId="Web-{0AC6A3A1-0788-C69A-5EFD-279F3FA2CF0F}"/>
    <pc:docChg chg="modSld">
      <pc:chgData name="Akilah Johnson" userId="S::akjohnso@adobe.com::2fa3aa60-0c9c-4d06-bae2-795983241227" providerId="AD" clId="Web-{0AC6A3A1-0788-C69A-5EFD-279F3FA2CF0F}" dt="2021-09-22T18:56:17.553" v="29"/>
      <pc:docMkLst>
        <pc:docMk/>
      </pc:docMkLst>
      <pc:sldChg chg="modSp delCm">
        <pc:chgData name="Akilah Johnson" userId="S::akjohnso@adobe.com::2fa3aa60-0c9c-4d06-bae2-795983241227" providerId="AD" clId="Web-{0AC6A3A1-0788-C69A-5EFD-279F3FA2CF0F}" dt="2021-09-22T18:56:17.553" v="29"/>
        <pc:sldMkLst>
          <pc:docMk/>
          <pc:sldMk cId="1050037809" sldId="261"/>
        </pc:sldMkLst>
        <pc:spChg chg="mod">
          <ac:chgData name="Akilah Johnson" userId="S::akjohnso@adobe.com::2fa3aa60-0c9c-4d06-bae2-795983241227" providerId="AD" clId="Web-{0AC6A3A1-0788-C69A-5EFD-279F3FA2CF0F}" dt="2021-09-22T18:55:46.585" v="16" actId="20577"/>
          <ac:spMkLst>
            <pc:docMk/>
            <pc:sldMk cId="1050037809" sldId="261"/>
            <ac:spMk id="64" creationId="{41467BDC-3D83-D844-B922-CD07E94E5AAB}"/>
          </ac:spMkLst>
        </pc:spChg>
        <pc:graphicFrameChg chg="mod modGraphic">
          <ac:chgData name="Akilah Johnson" userId="S::akjohnso@adobe.com::2fa3aa60-0c9c-4d06-bae2-795983241227" providerId="AD" clId="Web-{0AC6A3A1-0788-C69A-5EFD-279F3FA2CF0F}" dt="2021-09-22T18:55:59.928" v="28"/>
          <ac:graphicFrameMkLst>
            <pc:docMk/>
            <pc:sldMk cId="1050037809" sldId="261"/>
            <ac:graphicFrameMk id="25" creationId="{3A91F5B0-3974-A14D-A146-FB590F2AAD18}"/>
          </ac:graphicFrameMkLst>
        </pc:graphicFrameChg>
      </pc:sldChg>
    </pc:docChg>
  </pc:docChgLst>
  <pc:docChgLst>
    <pc:chgData name="Akilah Johnson" userId="S::akjohnso@adobe.com::2fa3aa60-0c9c-4d06-bae2-795983241227" providerId="AD" clId="Web-{112231ED-4F38-A856-2EFF-9D0F88AC9BDF}"/>
    <pc:docChg chg="modSld">
      <pc:chgData name="Akilah Johnson" userId="S::akjohnso@adobe.com::2fa3aa60-0c9c-4d06-bae2-795983241227" providerId="AD" clId="Web-{112231ED-4F38-A856-2EFF-9D0F88AC9BDF}" dt="2021-09-22T19:11:31.474" v="2" actId="1076"/>
      <pc:docMkLst>
        <pc:docMk/>
      </pc:docMkLst>
      <pc:sldChg chg="modSp">
        <pc:chgData name="Akilah Johnson" userId="S::akjohnso@adobe.com::2fa3aa60-0c9c-4d06-bae2-795983241227" providerId="AD" clId="Web-{112231ED-4F38-A856-2EFF-9D0F88AC9BDF}" dt="2021-09-22T19:11:31.474" v="2" actId="1076"/>
        <pc:sldMkLst>
          <pc:docMk/>
          <pc:sldMk cId="1050037809" sldId="261"/>
        </pc:sldMkLst>
        <pc:spChg chg="mod">
          <ac:chgData name="Akilah Johnson" userId="S::akjohnso@adobe.com::2fa3aa60-0c9c-4d06-bae2-795983241227" providerId="AD" clId="Web-{112231ED-4F38-A856-2EFF-9D0F88AC9BDF}" dt="2021-09-22T19:11:31.474" v="2" actId="1076"/>
          <ac:spMkLst>
            <pc:docMk/>
            <pc:sldMk cId="1050037809" sldId="261"/>
            <ac:spMk id="23" creationId="{00000000-0000-0000-0000-000000000000}"/>
          </ac:spMkLst>
        </pc:spChg>
        <pc:spChg chg="mod">
          <ac:chgData name="Akilah Johnson" userId="S::akjohnso@adobe.com::2fa3aa60-0c9c-4d06-bae2-795983241227" providerId="AD" clId="Web-{112231ED-4F38-A856-2EFF-9D0F88AC9BDF}" dt="2021-09-22T19:08:28.879" v="0" actId="1076"/>
          <ac:spMkLst>
            <pc:docMk/>
            <pc:sldMk cId="1050037809" sldId="261"/>
            <ac:spMk id="64" creationId="{41467BDC-3D83-D844-B922-CD07E94E5AAB}"/>
          </ac:spMkLst>
        </pc:spChg>
      </pc:sldChg>
    </pc:docChg>
  </pc:docChgLst>
  <pc:docChgLst>
    <pc:chgData name="Andy Witt" userId="S::awitt@adobe.com::e9157bdf-53b2-40e4-9459-936793d75696" providerId="AD" clId="Web-{3F02B349-0406-AE51-D438-E7A0BE890230}"/>
    <pc:docChg chg="modSld">
      <pc:chgData name="Andy Witt" userId="S::awitt@adobe.com::e9157bdf-53b2-40e4-9459-936793d75696" providerId="AD" clId="Web-{3F02B349-0406-AE51-D438-E7A0BE890230}" dt="2021-08-25T18:45:07.550" v="11"/>
      <pc:docMkLst>
        <pc:docMk/>
      </pc:docMkLst>
      <pc:sldChg chg="modSp">
        <pc:chgData name="Andy Witt" userId="S::awitt@adobe.com::e9157bdf-53b2-40e4-9459-936793d75696" providerId="AD" clId="Web-{3F02B349-0406-AE51-D438-E7A0BE890230}" dt="2021-08-25T18:45:07.550" v="11"/>
        <pc:sldMkLst>
          <pc:docMk/>
          <pc:sldMk cId="1050037809" sldId="261"/>
        </pc:sldMkLst>
        <pc:graphicFrameChg chg="mod modGraphic">
          <ac:chgData name="Andy Witt" userId="S::awitt@adobe.com::e9157bdf-53b2-40e4-9459-936793d75696" providerId="AD" clId="Web-{3F02B349-0406-AE51-D438-E7A0BE890230}" dt="2021-08-25T18:45:07.550" v="11"/>
          <ac:graphicFrameMkLst>
            <pc:docMk/>
            <pc:sldMk cId="1050037809" sldId="261"/>
            <ac:graphicFrameMk id="25" creationId="{3A91F5B0-3974-A14D-A146-FB590F2AAD18}"/>
          </ac:graphicFrameMkLst>
        </pc:graphicFrameChg>
      </pc:sldChg>
    </pc:docChg>
  </pc:docChgLst>
  <pc:docChgLst>
    <pc:chgData name="Akilah Johnson" userId="S::akjohnso@adobe.com::2fa3aa60-0c9c-4d06-bae2-795983241227" providerId="AD" clId="Web-{3CA2F123-FAC9-2CDD-7937-C83283BA7837}"/>
    <pc:docChg chg="modSld">
      <pc:chgData name="Akilah Johnson" userId="S::akjohnso@adobe.com::2fa3aa60-0c9c-4d06-bae2-795983241227" providerId="AD" clId="Web-{3CA2F123-FAC9-2CDD-7937-C83283BA7837}" dt="2021-09-16T20:58:19.458" v="0" actId="1076"/>
      <pc:docMkLst>
        <pc:docMk/>
      </pc:docMkLst>
      <pc:sldChg chg="modSp">
        <pc:chgData name="Akilah Johnson" userId="S::akjohnso@adobe.com::2fa3aa60-0c9c-4d06-bae2-795983241227" providerId="AD" clId="Web-{3CA2F123-FAC9-2CDD-7937-C83283BA7837}" dt="2021-09-16T20:58:19.458" v="0" actId="1076"/>
        <pc:sldMkLst>
          <pc:docMk/>
          <pc:sldMk cId="717026355" sldId="266"/>
        </pc:sldMkLst>
        <pc:spChg chg="mod">
          <ac:chgData name="Akilah Johnson" userId="S::akjohnso@adobe.com::2fa3aa60-0c9c-4d06-bae2-795983241227" providerId="AD" clId="Web-{3CA2F123-FAC9-2CDD-7937-C83283BA7837}" dt="2021-09-16T20:58:19.458" v="0" actId="1076"/>
          <ac:spMkLst>
            <pc:docMk/>
            <pc:sldMk cId="717026355" sldId="266"/>
            <ac:spMk id="83" creationId="{BB34E685-A734-974B-A33A-BE51D1A8BC0D}"/>
          </ac:spMkLst>
        </pc:spChg>
      </pc:sldChg>
    </pc:docChg>
  </pc:docChgLst>
  <pc:docChgLst>
    <pc:chgData name="Akilah Johnson" userId="S::akjohnso@adobe.com::2fa3aa60-0c9c-4d06-bae2-795983241227" providerId="AD" clId="Web-{A40C3D7D-993B-38B2-2DDA-C562505A1054}"/>
    <pc:docChg chg="modSld">
      <pc:chgData name="Akilah Johnson" userId="S::akjohnso@adobe.com::2fa3aa60-0c9c-4d06-bae2-795983241227" providerId="AD" clId="Web-{A40C3D7D-993B-38B2-2DDA-C562505A1054}" dt="2021-09-22T23:00:46.860" v="3"/>
      <pc:docMkLst>
        <pc:docMk/>
      </pc:docMkLst>
      <pc:sldChg chg="modSp">
        <pc:chgData name="Akilah Johnson" userId="S::akjohnso@adobe.com::2fa3aa60-0c9c-4d06-bae2-795983241227" providerId="AD" clId="Web-{A40C3D7D-993B-38B2-2DDA-C562505A1054}" dt="2021-09-22T23:00:46.860" v="3"/>
        <pc:sldMkLst>
          <pc:docMk/>
          <pc:sldMk cId="1050037809" sldId="261"/>
        </pc:sldMkLst>
        <pc:graphicFrameChg chg="mod modGraphic">
          <ac:chgData name="Akilah Johnson" userId="S::akjohnso@adobe.com::2fa3aa60-0c9c-4d06-bae2-795983241227" providerId="AD" clId="Web-{A40C3D7D-993B-38B2-2DDA-C562505A1054}" dt="2021-09-22T23:00:46.860" v="3"/>
          <ac:graphicFrameMkLst>
            <pc:docMk/>
            <pc:sldMk cId="1050037809" sldId="261"/>
            <ac:graphicFrameMk id="25" creationId="{3A91F5B0-3974-A14D-A146-FB590F2AAD18}"/>
          </ac:graphicFrameMkLst>
        </pc:graphicFrameChg>
      </pc:sld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1" dt="2021-08-04T14:42:10.630" idx="4">
    <p:pos x="-3291" y="2170"/>
    <p:text/>
    <p:extLst>
      <p:ext uri="{C676402C-5697-4E1C-873F-D02D1690AC5C}">
        <p15:threadingInfo xmlns:p15="http://schemas.microsoft.com/office/powerpoint/2012/main" timeZoneBias="420"/>
      </p:ext>
    </p:extLst>
  </p:cm>
  <p:cm authorId="1" dt="2021-08-04T14:42:19.668" idx="5">
    <p:pos x="4567" y="1502"/>
    <p:text>Can we add a darker blue line under 'Enterprise Support?'</p:text>
    <p:extLst>
      <p:ext uri="{C676402C-5697-4E1C-873F-D02D1690AC5C}">
        <p15:threadingInfo xmlns:p15="http://schemas.microsoft.com/office/powerpoint/2012/main" timeZoneBias="420"/>
      </p:ext>
    </p:extLst>
  </p:cm>
  <p:cm authorId="1" dt="2021-08-04T15:01:35.985" idx="8">
    <p:pos x="4567" y="1598"/>
    <p:text>Hi Ankita, I did my best to keep the formatting you already worked so hard on. I added a few comments on things I'll need your help with . Thank again so much!</p:text>
    <p:extLst>
      <p:ext uri="{C676402C-5697-4E1C-873F-D02D1690AC5C}">
        <p15:threadingInfo xmlns:p15="http://schemas.microsoft.com/office/powerpoint/2012/main" timeZoneBias="420">
          <p15:parentCm authorId="1" idx="5"/>
        </p15:threadingInfo>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1-08-04T14:53:07.049" idx="6">
    <p:pos x="10" y="10"/>
    <p:text>Please remove black, red, blue circles</p:text>
    <p:extLst>
      <p:ext uri="{C676402C-5697-4E1C-873F-D02D1690AC5C}">
        <p15:threadingInfo xmlns:p15="http://schemas.microsoft.com/office/powerpoint/2012/main" timeZoneBias="42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368675" cy="5048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402138" y="0"/>
            <a:ext cx="3368675" cy="504825"/>
          </a:xfrm>
          <a:prstGeom prst="rect">
            <a:avLst/>
          </a:prstGeom>
        </p:spPr>
        <p:txBody>
          <a:bodyPr vert="horz" lIns="91440" tIns="45720" rIns="91440" bIns="45720" rtlCol="0"/>
          <a:lstStyle>
            <a:lvl1pPr algn="r">
              <a:defRPr sz="1200"/>
            </a:lvl1pPr>
          </a:lstStyle>
          <a:p>
            <a:fld id="{CCB2A597-803A-C244-97E2-A01066125D19}" type="datetimeFigureOut">
              <a:rPr lang="en-US" smtClean="0"/>
              <a:t>10/1/2021</a:t>
            </a:fld>
            <a:endParaRPr lang="en-US"/>
          </a:p>
        </p:txBody>
      </p:sp>
      <p:sp>
        <p:nvSpPr>
          <p:cNvPr id="4" name="Slide Image Placeholder 3"/>
          <p:cNvSpPr>
            <a:spLocks noGrp="1" noRot="1" noChangeAspect="1"/>
          </p:cNvSpPr>
          <p:nvPr>
            <p:ph type="sldImg" idx="2"/>
          </p:nvPr>
        </p:nvSpPr>
        <p:spPr>
          <a:xfrm>
            <a:off x="2574925" y="1257300"/>
            <a:ext cx="2622550" cy="33940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77875" y="4840288"/>
            <a:ext cx="6216650" cy="3960812"/>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553575"/>
            <a:ext cx="3368675" cy="5048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402138" y="9553575"/>
            <a:ext cx="3368675" cy="504825"/>
          </a:xfrm>
          <a:prstGeom prst="rect">
            <a:avLst/>
          </a:prstGeom>
        </p:spPr>
        <p:txBody>
          <a:bodyPr vert="horz" lIns="91440" tIns="45720" rIns="91440" bIns="45720" rtlCol="0" anchor="b"/>
          <a:lstStyle>
            <a:lvl1pPr algn="r">
              <a:defRPr sz="1200"/>
            </a:lvl1pPr>
          </a:lstStyle>
          <a:p>
            <a:fld id="{7DA1E84E-BC3F-7D4F-A7DC-121CE042C070}" type="slidenum">
              <a:rPr lang="en-US" smtClean="0"/>
              <a:t>‹#›</a:t>
            </a:fld>
            <a:endParaRPr lang="en-US"/>
          </a:p>
        </p:txBody>
      </p:sp>
    </p:spTree>
    <p:extLst>
      <p:ext uri="{BB962C8B-B14F-4D97-AF65-F5344CB8AC3E}">
        <p14:creationId xmlns:p14="http://schemas.microsoft.com/office/powerpoint/2010/main" val="41053875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DA1E84E-BC3F-7D4F-A7DC-121CE042C070}" type="slidenum">
              <a:rPr lang="en-US" smtClean="0"/>
              <a:t>1</a:t>
            </a:fld>
            <a:endParaRPr lang="en-US"/>
          </a:p>
        </p:txBody>
      </p:sp>
    </p:spTree>
    <p:extLst>
      <p:ext uri="{BB962C8B-B14F-4D97-AF65-F5344CB8AC3E}">
        <p14:creationId xmlns:p14="http://schemas.microsoft.com/office/powerpoint/2010/main" val="36994475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DA1E84E-BC3F-7D4F-A7DC-121CE042C070}" type="slidenum">
              <a:rPr lang="en-US" smtClean="0"/>
              <a:t>2</a:t>
            </a:fld>
            <a:endParaRPr lang="en-US"/>
          </a:p>
        </p:txBody>
      </p:sp>
    </p:spTree>
    <p:extLst>
      <p:ext uri="{BB962C8B-B14F-4D97-AF65-F5344CB8AC3E}">
        <p14:creationId xmlns:p14="http://schemas.microsoft.com/office/powerpoint/2010/main" val="42823674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DA1E84E-BC3F-7D4F-A7DC-121CE042C070}" type="slidenum">
              <a:rPr lang="en-US" smtClean="0"/>
              <a:t>3</a:t>
            </a:fld>
            <a:endParaRPr lang="en-US"/>
          </a:p>
        </p:txBody>
      </p:sp>
    </p:spTree>
    <p:extLst>
      <p:ext uri="{BB962C8B-B14F-4D97-AF65-F5344CB8AC3E}">
        <p14:creationId xmlns:p14="http://schemas.microsoft.com/office/powerpoint/2010/main" val="37723110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DA1E84E-BC3F-7D4F-A7DC-121CE042C070}" type="slidenum">
              <a:rPr lang="en-US" smtClean="0"/>
              <a:t>4</a:t>
            </a:fld>
            <a:endParaRPr lang="en-US"/>
          </a:p>
        </p:txBody>
      </p:sp>
    </p:spTree>
    <p:extLst>
      <p:ext uri="{BB962C8B-B14F-4D97-AF65-F5344CB8AC3E}">
        <p14:creationId xmlns:p14="http://schemas.microsoft.com/office/powerpoint/2010/main" val="34352903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82930" y="3118104"/>
            <a:ext cx="6606540" cy="2112264"/>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165860" y="5632704"/>
            <a:ext cx="5440680" cy="25146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800" b="0" i="0">
                <a:solidFill>
                  <a:srgbClr val="6D6D6D"/>
                </a:solidFill>
                <a:latin typeface="Adobe Clean"/>
                <a:cs typeface="Adobe Clean"/>
              </a:defRPr>
            </a:lvl1pPr>
          </a:lstStyle>
          <a:p>
            <a:pPr marL="12700">
              <a:lnSpc>
                <a:spcPct val="100000"/>
              </a:lnSpc>
              <a:spcBef>
                <a:spcPts val="80"/>
              </a:spcBef>
            </a:pPr>
            <a:r>
              <a:rPr spc="-10"/>
              <a:t>©2020</a:t>
            </a:r>
            <a:r>
              <a:rPr spc="-5"/>
              <a:t> Adobe. All</a:t>
            </a:r>
            <a:r>
              <a:rPr spc="-10"/>
              <a:t> Rights</a:t>
            </a:r>
            <a:r>
              <a:rPr spc="-5"/>
              <a:t> </a:t>
            </a:r>
            <a:r>
              <a:rPr spc="-10"/>
              <a:t>Reserved.</a:t>
            </a:r>
            <a:r>
              <a:rPr spc="-5"/>
              <a:t> Adobe</a:t>
            </a:r>
            <a:r>
              <a:rPr spc="60"/>
              <a:t> </a:t>
            </a:r>
            <a:r>
              <a:rPr spc="-10"/>
              <a:t>Confidential.</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0" y="0"/>
            <a:ext cx="7772400" cy="2049016"/>
          </a:xfrm>
          <a:prstGeom prst="rect">
            <a:avLst/>
          </a:prstGeom>
        </p:spPr>
      </p:pic>
      <p:sp>
        <p:nvSpPr>
          <p:cNvPr id="2" name="Holder 2"/>
          <p:cNvSpPr>
            <a:spLocks noGrp="1"/>
          </p:cNvSpPr>
          <p:nvPr>
            <p:ph type="title"/>
          </p:nvPr>
        </p:nvSpPr>
        <p:spPr/>
        <p:txBody>
          <a:bodyPr lIns="0" tIns="0" rIns="0" bIns="0"/>
          <a:lstStyle>
            <a:lvl1pPr>
              <a:defRPr sz="2400" b="1" i="0">
                <a:solidFill>
                  <a:schemeClr val="bg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defRPr sz="800" b="0" i="0">
                <a:solidFill>
                  <a:srgbClr val="6D6D6D"/>
                </a:solidFill>
                <a:latin typeface="Adobe Clean"/>
                <a:cs typeface="Adobe Clean"/>
              </a:defRPr>
            </a:lvl1pPr>
          </a:lstStyle>
          <a:p>
            <a:pPr marL="12700">
              <a:lnSpc>
                <a:spcPct val="100000"/>
              </a:lnSpc>
              <a:spcBef>
                <a:spcPts val="80"/>
              </a:spcBef>
            </a:pPr>
            <a:r>
              <a:rPr spc="-10"/>
              <a:t>©2020</a:t>
            </a:r>
            <a:r>
              <a:rPr spc="-5"/>
              <a:t> Adobe. All</a:t>
            </a:r>
            <a:r>
              <a:rPr spc="-10"/>
              <a:t> Rights</a:t>
            </a:r>
            <a:r>
              <a:rPr spc="-5"/>
              <a:t> </a:t>
            </a:r>
            <a:r>
              <a:rPr spc="-10"/>
              <a:t>Reserved.</a:t>
            </a:r>
            <a:r>
              <a:rPr spc="-5"/>
              <a:t> Adobe</a:t>
            </a:r>
            <a:r>
              <a:rPr spc="60"/>
              <a:t> </a:t>
            </a:r>
            <a:r>
              <a:rPr spc="-10"/>
              <a:t>Confidential.</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chemeClr val="bg1"/>
                </a:solidFill>
                <a:latin typeface="Arial"/>
                <a:cs typeface="Arial"/>
              </a:defRPr>
            </a:lvl1pPr>
          </a:lstStyle>
          <a:p>
            <a:endParaRPr/>
          </a:p>
        </p:txBody>
      </p:sp>
      <p:sp>
        <p:nvSpPr>
          <p:cNvPr id="3" name="Holder 3"/>
          <p:cNvSpPr>
            <a:spLocks noGrp="1"/>
          </p:cNvSpPr>
          <p:nvPr>
            <p:ph sz="half" idx="2"/>
          </p:nvPr>
        </p:nvSpPr>
        <p:spPr>
          <a:xfrm>
            <a:off x="388620" y="2313432"/>
            <a:ext cx="3380994" cy="6638544"/>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002786" y="2313432"/>
            <a:ext cx="3380994" cy="6638544"/>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800" b="0" i="0">
                <a:solidFill>
                  <a:srgbClr val="6D6D6D"/>
                </a:solidFill>
                <a:latin typeface="Adobe Clean"/>
                <a:cs typeface="Adobe Clean"/>
              </a:defRPr>
            </a:lvl1pPr>
          </a:lstStyle>
          <a:p>
            <a:pPr marL="12700">
              <a:lnSpc>
                <a:spcPct val="100000"/>
              </a:lnSpc>
              <a:spcBef>
                <a:spcPts val="80"/>
              </a:spcBef>
            </a:pPr>
            <a:r>
              <a:rPr spc="-10"/>
              <a:t>©2020</a:t>
            </a:r>
            <a:r>
              <a:rPr spc="-5"/>
              <a:t> Adobe. All</a:t>
            </a:r>
            <a:r>
              <a:rPr spc="-10"/>
              <a:t> Rights</a:t>
            </a:r>
            <a:r>
              <a:rPr spc="-5"/>
              <a:t> </a:t>
            </a:r>
            <a:r>
              <a:rPr spc="-10"/>
              <a:t>Reserved.</a:t>
            </a:r>
            <a:r>
              <a:rPr spc="-5"/>
              <a:t> Adobe</a:t>
            </a:r>
            <a:r>
              <a:rPr spc="60"/>
              <a:t> </a:t>
            </a:r>
            <a:r>
              <a:rPr spc="-10"/>
              <a:t>Confidential.</a:t>
            </a: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10/1/2021</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chemeClr val="bg1"/>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defRPr sz="800" b="0" i="0">
                <a:solidFill>
                  <a:srgbClr val="6D6D6D"/>
                </a:solidFill>
                <a:latin typeface="Adobe Clean"/>
                <a:cs typeface="Adobe Clean"/>
              </a:defRPr>
            </a:lvl1pPr>
          </a:lstStyle>
          <a:p>
            <a:pPr marL="12700">
              <a:lnSpc>
                <a:spcPct val="100000"/>
              </a:lnSpc>
              <a:spcBef>
                <a:spcPts val="80"/>
              </a:spcBef>
            </a:pPr>
            <a:r>
              <a:rPr spc="-10"/>
              <a:t>©2020</a:t>
            </a:r>
            <a:r>
              <a:rPr spc="-5"/>
              <a:t> Adobe. All</a:t>
            </a:r>
            <a:r>
              <a:rPr spc="-10"/>
              <a:t> Rights</a:t>
            </a:r>
            <a:r>
              <a:rPr spc="-5"/>
              <a:t> </a:t>
            </a:r>
            <a:r>
              <a:rPr spc="-10"/>
              <a:t>Reserved.</a:t>
            </a:r>
            <a:r>
              <a:rPr spc="-5"/>
              <a:t> Adobe</a:t>
            </a:r>
            <a:r>
              <a:rPr spc="60"/>
              <a:t> </a:t>
            </a:r>
            <a:r>
              <a:rPr spc="-10"/>
              <a:t>Confidential.</a:t>
            </a: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10/1/2021</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800" b="0" i="0">
                <a:solidFill>
                  <a:srgbClr val="6D6D6D"/>
                </a:solidFill>
                <a:latin typeface="Adobe Clean"/>
                <a:cs typeface="Adobe Clean"/>
              </a:defRPr>
            </a:lvl1pPr>
          </a:lstStyle>
          <a:p>
            <a:pPr marL="12700">
              <a:lnSpc>
                <a:spcPct val="100000"/>
              </a:lnSpc>
              <a:spcBef>
                <a:spcPts val="80"/>
              </a:spcBef>
            </a:pPr>
            <a:r>
              <a:rPr spc="-10"/>
              <a:t>©2020</a:t>
            </a:r>
            <a:r>
              <a:rPr spc="-5"/>
              <a:t> Adobe. All</a:t>
            </a:r>
            <a:r>
              <a:rPr spc="-10"/>
              <a:t> Rights</a:t>
            </a:r>
            <a:r>
              <a:rPr spc="-5"/>
              <a:t> </a:t>
            </a:r>
            <a:r>
              <a:rPr spc="-10"/>
              <a:t>Reserved.</a:t>
            </a:r>
            <a:r>
              <a:rPr spc="-5"/>
              <a:t> Adobe</a:t>
            </a:r>
            <a:r>
              <a:rPr spc="60"/>
              <a:t> </a:t>
            </a:r>
            <a:r>
              <a:rPr spc="-10"/>
              <a:t>Confidential.</a:t>
            </a: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10/1/2021</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488947" y="468883"/>
            <a:ext cx="6794504" cy="391159"/>
          </a:xfrm>
          <a:prstGeom prst="rect">
            <a:avLst/>
          </a:prstGeom>
        </p:spPr>
        <p:txBody>
          <a:bodyPr wrap="square" lIns="0" tIns="0" rIns="0" bIns="0">
            <a:spAutoFit/>
          </a:bodyPr>
          <a:lstStyle>
            <a:lvl1pPr>
              <a:defRPr sz="2400" b="1" i="0">
                <a:solidFill>
                  <a:schemeClr val="bg1"/>
                </a:solidFill>
                <a:latin typeface="Arial"/>
                <a:cs typeface="Arial"/>
              </a:defRPr>
            </a:lvl1pPr>
          </a:lstStyle>
          <a:p>
            <a:endParaRPr/>
          </a:p>
        </p:txBody>
      </p:sp>
      <p:sp>
        <p:nvSpPr>
          <p:cNvPr id="3" name="Holder 3"/>
          <p:cNvSpPr>
            <a:spLocks noGrp="1"/>
          </p:cNvSpPr>
          <p:nvPr>
            <p:ph type="body" idx="1"/>
          </p:nvPr>
        </p:nvSpPr>
        <p:spPr>
          <a:xfrm>
            <a:off x="388620" y="2313432"/>
            <a:ext cx="6995160" cy="66385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97788" y="9888626"/>
            <a:ext cx="2245360" cy="149859"/>
          </a:xfrm>
          <a:prstGeom prst="rect">
            <a:avLst/>
          </a:prstGeom>
        </p:spPr>
        <p:txBody>
          <a:bodyPr wrap="square" lIns="0" tIns="0" rIns="0" bIns="0">
            <a:spAutoFit/>
          </a:bodyPr>
          <a:lstStyle>
            <a:lvl1pPr>
              <a:defRPr sz="800" b="0" i="0">
                <a:solidFill>
                  <a:srgbClr val="6D6D6D"/>
                </a:solidFill>
                <a:latin typeface="Adobe Clean"/>
                <a:cs typeface="Adobe Clean"/>
              </a:defRPr>
            </a:lvl1pPr>
          </a:lstStyle>
          <a:p>
            <a:pPr marL="12700">
              <a:lnSpc>
                <a:spcPct val="100000"/>
              </a:lnSpc>
              <a:spcBef>
                <a:spcPts val="80"/>
              </a:spcBef>
            </a:pPr>
            <a:r>
              <a:rPr spc="-10"/>
              <a:t>©2020</a:t>
            </a:r>
            <a:r>
              <a:rPr spc="-5"/>
              <a:t> Adobe. All</a:t>
            </a:r>
            <a:r>
              <a:rPr spc="-10"/>
              <a:t> Rights</a:t>
            </a:r>
            <a:r>
              <a:rPr spc="-5"/>
              <a:t> </a:t>
            </a:r>
            <a:r>
              <a:rPr spc="-10"/>
              <a:t>Reserved.</a:t>
            </a:r>
            <a:r>
              <a:rPr spc="-5"/>
              <a:t> Adobe</a:t>
            </a:r>
            <a:r>
              <a:rPr spc="60"/>
              <a:t> </a:t>
            </a:r>
            <a:r>
              <a:rPr spc="-10"/>
              <a:t>Confidential.</a:t>
            </a:r>
          </a:p>
        </p:txBody>
      </p:sp>
      <p:sp>
        <p:nvSpPr>
          <p:cNvPr id="5" name="Holder 5"/>
          <p:cNvSpPr>
            <a:spLocks noGrp="1"/>
          </p:cNvSpPr>
          <p:nvPr>
            <p:ph type="dt" sz="half" idx="6"/>
          </p:nvPr>
        </p:nvSpPr>
        <p:spPr>
          <a:xfrm>
            <a:off x="388620" y="9354312"/>
            <a:ext cx="1787652" cy="50292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10/1/2021</a:t>
            </a:fld>
            <a:endParaRPr lang="en-US"/>
          </a:p>
        </p:txBody>
      </p:sp>
      <p:sp>
        <p:nvSpPr>
          <p:cNvPr id="6" name="Holder 6"/>
          <p:cNvSpPr>
            <a:spLocks noGrp="1"/>
          </p:cNvSpPr>
          <p:nvPr>
            <p:ph type="sldNum" sz="quarter" idx="7"/>
          </p:nvPr>
        </p:nvSpPr>
        <p:spPr>
          <a:xfrm>
            <a:off x="5596128" y="9354312"/>
            <a:ext cx="1787652" cy="50292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comments" Target="../comments/comment1.xml"/></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svg"/><Relationship Id="rId18" Type="http://schemas.openxmlformats.org/officeDocument/2006/relationships/image" Target="../media/image18.png"/><Relationship Id="rId26" Type="http://schemas.openxmlformats.org/officeDocument/2006/relationships/comments" Target="../comments/comment2.xml"/><Relationship Id="rId3" Type="http://schemas.openxmlformats.org/officeDocument/2006/relationships/image" Target="../media/image3.jpg"/><Relationship Id="rId21" Type="http://schemas.openxmlformats.org/officeDocument/2006/relationships/image" Target="../media/image21.svg"/><Relationship Id="rId7" Type="http://schemas.openxmlformats.org/officeDocument/2006/relationships/image" Target="../media/image7.svg"/><Relationship Id="rId12" Type="http://schemas.openxmlformats.org/officeDocument/2006/relationships/image" Target="../media/image12.png"/><Relationship Id="rId17" Type="http://schemas.openxmlformats.org/officeDocument/2006/relationships/image" Target="../media/image17.svg"/><Relationship Id="rId25" Type="http://schemas.openxmlformats.org/officeDocument/2006/relationships/image" Target="../media/image25.svg"/><Relationship Id="rId2" Type="http://schemas.openxmlformats.org/officeDocument/2006/relationships/notesSlide" Target="../notesSlides/notesSlide2.xml"/><Relationship Id="rId16" Type="http://schemas.openxmlformats.org/officeDocument/2006/relationships/image" Target="../media/image16.png"/><Relationship Id="rId20" Type="http://schemas.openxmlformats.org/officeDocument/2006/relationships/image" Target="../media/image20.png"/><Relationship Id="rId1" Type="http://schemas.openxmlformats.org/officeDocument/2006/relationships/slideLayout" Target="../slideLayouts/slideLayout5.xml"/><Relationship Id="rId6" Type="http://schemas.openxmlformats.org/officeDocument/2006/relationships/image" Target="../media/image6.png"/><Relationship Id="rId11" Type="http://schemas.openxmlformats.org/officeDocument/2006/relationships/image" Target="../media/image11.svg"/><Relationship Id="rId24" Type="http://schemas.openxmlformats.org/officeDocument/2006/relationships/image" Target="../media/image24.png"/><Relationship Id="rId5" Type="http://schemas.openxmlformats.org/officeDocument/2006/relationships/image" Target="../media/image5.svg"/><Relationship Id="rId15" Type="http://schemas.openxmlformats.org/officeDocument/2006/relationships/image" Target="../media/image15.svg"/><Relationship Id="rId23" Type="http://schemas.openxmlformats.org/officeDocument/2006/relationships/image" Target="../media/image23.svg"/><Relationship Id="rId10" Type="http://schemas.openxmlformats.org/officeDocument/2006/relationships/image" Target="../media/image10.png"/><Relationship Id="rId19" Type="http://schemas.openxmlformats.org/officeDocument/2006/relationships/image" Target="../media/image19.svg"/><Relationship Id="rId4" Type="http://schemas.openxmlformats.org/officeDocument/2006/relationships/image" Target="../media/image4.png"/><Relationship Id="rId9" Type="http://schemas.openxmlformats.org/officeDocument/2006/relationships/image" Target="../media/image9.svg"/><Relationship Id="rId14" Type="http://schemas.openxmlformats.org/officeDocument/2006/relationships/image" Target="../media/image14.png"/><Relationship Id="rId22" Type="http://schemas.openxmlformats.org/officeDocument/2006/relationships/image" Target="../media/image22.png"/></Relationships>
</file>

<file path=ppt/slides/_rels/slide3.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image" Target="../media/image27.png"/></Relationships>
</file>

<file path=ppt/slides/_rels/slide4.xml.rels><?xml version="1.0" encoding="UTF-8" standalone="yes"?>
<Relationships xmlns="http://schemas.openxmlformats.org/package/2006/relationships"><Relationship Id="rId8" Type="http://schemas.openxmlformats.org/officeDocument/2006/relationships/hyperlink" Target="https://training.adobe.com/training/" TargetMode="External"/><Relationship Id="rId13" Type="http://schemas.openxmlformats.org/officeDocument/2006/relationships/image" Target="../media/image32.png"/><Relationship Id="rId3" Type="http://schemas.openxmlformats.org/officeDocument/2006/relationships/hyperlink" Target="http://www.adobe.com/" TargetMode="External"/><Relationship Id="rId7" Type="http://schemas.openxmlformats.org/officeDocument/2006/relationships/hyperlink" Target="https://experienceleague.adobe.com/?support-solution=General&amp;lang=es#support" TargetMode="External"/><Relationship Id="rId12" Type="http://schemas.openxmlformats.org/officeDocument/2006/relationships/image" Target="../media/image31.svg"/><Relationship Id="rId2" Type="http://schemas.openxmlformats.org/officeDocument/2006/relationships/notesSlide" Target="../notesSlides/notesSlide4.xml"/><Relationship Id="rId16" Type="http://schemas.openxmlformats.org/officeDocument/2006/relationships/image" Target="../media/image35.svg"/><Relationship Id="rId1" Type="http://schemas.openxmlformats.org/officeDocument/2006/relationships/slideLayout" Target="../slideLayouts/slideLayout5.xml"/><Relationship Id="rId6" Type="http://schemas.openxmlformats.org/officeDocument/2006/relationships/image" Target="../media/image29.jpg"/><Relationship Id="rId11" Type="http://schemas.openxmlformats.org/officeDocument/2006/relationships/image" Target="../media/image30.png"/><Relationship Id="rId5" Type="http://schemas.openxmlformats.org/officeDocument/2006/relationships/image" Target="../media/image28.png"/><Relationship Id="rId15" Type="http://schemas.openxmlformats.org/officeDocument/2006/relationships/image" Target="../media/image34.png"/><Relationship Id="rId10" Type="http://schemas.openxmlformats.org/officeDocument/2006/relationships/hyperlink" Target="https://helpx.adobe.com/es/support/programs/support-policies-terms-conditions.html" TargetMode="External"/><Relationship Id="rId4" Type="http://schemas.openxmlformats.org/officeDocument/2006/relationships/image" Target="../media/image3.jpg"/><Relationship Id="rId9" Type="http://schemas.openxmlformats.org/officeDocument/2006/relationships/hyperlink" Target="https://status.adobe.com/" TargetMode="External"/><Relationship Id="rId14" Type="http://schemas.openxmlformats.org/officeDocument/2006/relationships/image" Target="../media/image33.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92044" y="85417"/>
            <a:ext cx="5534275" cy="366767"/>
          </a:xfrm>
          <a:prstGeom prst="rect">
            <a:avLst/>
          </a:prstGeom>
        </p:spPr>
        <p:txBody>
          <a:bodyPr vert="horz" wrap="square" lIns="0" tIns="12700" rIns="0" bIns="0" rtlCol="0">
            <a:spAutoFit/>
          </a:bodyPr>
          <a:lstStyle/>
          <a:p>
            <a:pPr marL="12700">
              <a:lnSpc>
                <a:spcPct val="100000"/>
              </a:lnSpc>
              <a:spcBef>
                <a:spcPts val="100"/>
              </a:spcBef>
            </a:pPr>
            <a:r>
              <a:rPr lang="es-ES" sz="2300">
                <a:latin typeface="Adobe Clean" panose="020B0503020404020204" pitchFamily="34" charset="0"/>
              </a:rPr>
              <a:t>OFERTA DE ASISTENCIA DE ADOBE</a:t>
            </a:r>
          </a:p>
        </p:txBody>
      </p:sp>
      <p:sp>
        <p:nvSpPr>
          <p:cNvPr id="4" name="object 4"/>
          <p:cNvSpPr txBox="1"/>
          <p:nvPr/>
        </p:nvSpPr>
        <p:spPr>
          <a:xfrm>
            <a:off x="125148" y="7013546"/>
            <a:ext cx="2785110" cy="228268"/>
          </a:xfrm>
          <a:prstGeom prst="rect">
            <a:avLst/>
          </a:prstGeom>
        </p:spPr>
        <p:txBody>
          <a:bodyPr vert="horz" wrap="square" lIns="0" tIns="12700" rIns="0" bIns="0" rtlCol="0">
            <a:spAutoFit/>
          </a:bodyPr>
          <a:lstStyle/>
          <a:p>
            <a:pPr marL="12700">
              <a:lnSpc>
                <a:spcPct val="100000"/>
              </a:lnSpc>
              <a:spcBef>
                <a:spcPts val="100"/>
              </a:spcBef>
            </a:pPr>
            <a:r>
              <a:rPr lang="es-ES" sz="1400" b="1" u="sng" dirty="0">
                <a:solidFill>
                  <a:srgbClr val="020302"/>
                </a:solidFill>
                <a:uFill>
                  <a:solidFill>
                    <a:srgbClr val="020302"/>
                  </a:solidFill>
                </a:uFill>
                <a:latin typeface="Adobe Clean"/>
                <a:cs typeface="Adobe Clean"/>
              </a:rPr>
              <a:t>Destinatarios de nivel de servicio: Respuesta inicial</a:t>
            </a:r>
          </a:p>
        </p:txBody>
      </p:sp>
      <p:graphicFrame>
        <p:nvGraphicFramePr>
          <p:cNvPr id="9" name="object 9"/>
          <p:cNvGraphicFramePr>
            <a:graphicFrameLocks noGrp="1"/>
          </p:cNvGraphicFramePr>
          <p:nvPr>
            <p:extLst>
              <p:ext uri="{D42A27DB-BD31-4B8C-83A1-F6EECF244321}">
                <p14:modId xmlns:p14="http://schemas.microsoft.com/office/powerpoint/2010/main" val="936521998"/>
              </p:ext>
            </p:extLst>
          </p:nvPr>
        </p:nvGraphicFramePr>
        <p:xfrm>
          <a:off x="146919" y="7473158"/>
          <a:ext cx="7477080" cy="2317408"/>
        </p:xfrm>
        <a:graphic>
          <a:graphicData uri="http://schemas.openxmlformats.org/drawingml/2006/table">
            <a:tbl>
              <a:tblPr firstRow="1" bandRow="1">
                <a:tableStyleId>{2D5ABB26-0587-4C30-8999-92F81FD0307C}</a:tableStyleId>
              </a:tblPr>
              <a:tblGrid>
                <a:gridCol w="4653681">
                  <a:extLst>
                    <a:ext uri="{9D8B030D-6E8A-4147-A177-3AD203B41FA5}">
                      <a16:colId xmlns:a16="http://schemas.microsoft.com/office/drawing/2014/main" val="20000"/>
                    </a:ext>
                  </a:extLst>
                </a:gridCol>
                <a:gridCol w="1509294">
                  <a:extLst>
                    <a:ext uri="{9D8B030D-6E8A-4147-A177-3AD203B41FA5}">
                      <a16:colId xmlns:a16="http://schemas.microsoft.com/office/drawing/2014/main" val="20001"/>
                    </a:ext>
                  </a:extLst>
                </a:gridCol>
                <a:gridCol w="1314105">
                  <a:extLst>
                    <a:ext uri="{9D8B030D-6E8A-4147-A177-3AD203B41FA5}">
                      <a16:colId xmlns:a16="http://schemas.microsoft.com/office/drawing/2014/main" val="20002"/>
                    </a:ext>
                  </a:extLst>
                </a:gridCol>
              </a:tblGrid>
              <a:tr h="336767">
                <a:tc>
                  <a:txBody>
                    <a:bodyPr/>
                    <a:lstStyle/>
                    <a:p>
                      <a:pPr marL="50800">
                        <a:lnSpc>
                          <a:spcPct val="100000"/>
                        </a:lnSpc>
                        <a:spcBef>
                          <a:spcPts val="55"/>
                        </a:spcBef>
                      </a:pPr>
                      <a:r>
                        <a:rPr lang="es-ES" sz="900">
                          <a:solidFill>
                            <a:srgbClr val="020302"/>
                          </a:solidFill>
                          <a:latin typeface="Adobe Clean"/>
                          <a:cs typeface="Adobe Clean"/>
                        </a:rPr>
                        <a:t>Prioridad</a:t>
                      </a:r>
                    </a:p>
                  </a:txBody>
                  <a:tcPr marL="0" marR="0" marT="6985" marB="0" anchor="ctr">
                    <a:lnL w="6350">
                      <a:solidFill>
                        <a:srgbClr val="B7B8B8"/>
                      </a:solidFill>
                      <a:prstDash val="solid"/>
                    </a:lnL>
                    <a:lnR w="6350">
                      <a:solidFill>
                        <a:srgbClr val="B7B8B8"/>
                      </a:solidFill>
                      <a:prstDash val="solid"/>
                    </a:lnR>
                    <a:lnT w="6350">
                      <a:solidFill>
                        <a:srgbClr val="B7B8B8"/>
                      </a:solidFill>
                      <a:prstDash val="solid"/>
                    </a:lnT>
                    <a:lnB w="6350">
                      <a:solidFill>
                        <a:srgbClr val="B7B8B8"/>
                      </a:solidFill>
                      <a:prstDash val="solid"/>
                    </a:lnB>
                    <a:solidFill>
                      <a:srgbClr val="F7F7F7"/>
                    </a:solidFill>
                  </a:tcPr>
                </a:tc>
                <a:tc>
                  <a:txBody>
                    <a:bodyPr/>
                    <a:lstStyle/>
                    <a:p>
                      <a:pPr marL="381000">
                        <a:lnSpc>
                          <a:spcPct val="100000"/>
                        </a:lnSpc>
                        <a:spcBef>
                          <a:spcPts val="55"/>
                        </a:spcBef>
                      </a:pPr>
                      <a:r>
                        <a:rPr lang="es-ES" sz="900">
                          <a:solidFill>
                            <a:srgbClr val="020302"/>
                          </a:solidFill>
                          <a:latin typeface="Adobe Clean"/>
                          <a:cs typeface="Adobe Clean"/>
                        </a:rPr>
                        <a:t>Soporte Online</a:t>
                      </a:r>
                    </a:p>
                  </a:txBody>
                  <a:tcPr marL="0" marR="0" marT="6985" marB="0" anchor="ctr">
                    <a:lnL w="6350">
                      <a:solidFill>
                        <a:srgbClr val="B7B8B8"/>
                      </a:solidFill>
                      <a:prstDash val="solid"/>
                    </a:lnL>
                    <a:lnR w="6350">
                      <a:solidFill>
                        <a:srgbClr val="B7B8B8"/>
                      </a:solidFill>
                      <a:prstDash val="solid"/>
                    </a:lnR>
                    <a:lnT w="6350">
                      <a:solidFill>
                        <a:srgbClr val="B7B8B8"/>
                      </a:solidFill>
                      <a:prstDash val="solid"/>
                    </a:lnT>
                    <a:lnB w="76200">
                      <a:solidFill>
                        <a:srgbClr val="B3B3B3"/>
                      </a:solidFill>
                      <a:prstDash val="solid"/>
                    </a:lnB>
                    <a:solidFill>
                      <a:srgbClr val="D9D9D9"/>
                    </a:solidFill>
                  </a:tcPr>
                </a:tc>
                <a:tc>
                  <a:txBody>
                    <a:bodyPr/>
                    <a:lstStyle/>
                    <a:p>
                      <a:pPr marL="260985">
                        <a:lnSpc>
                          <a:spcPct val="100000"/>
                        </a:lnSpc>
                        <a:spcBef>
                          <a:spcPts val="80"/>
                        </a:spcBef>
                      </a:pPr>
                      <a:r>
                        <a:rPr lang="es-ES" sz="900">
                          <a:solidFill>
                            <a:srgbClr val="FFFFFF"/>
                          </a:solidFill>
                          <a:latin typeface="Adobe Clean"/>
                          <a:cs typeface="Adobe Clean"/>
                        </a:rPr>
                        <a:t>Soporte Enterprise</a:t>
                      </a:r>
                    </a:p>
                  </a:txBody>
                  <a:tcPr marL="0" marR="0" marT="10160" marB="0" anchor="ctr">
                    <a:lnL w="6350">
                      <a:solidFill>
                        <a:srgbClr val="B7B8B8"/>
                      </a:solidFill>
                      <a:prstDash val="solid"/>
                    </a:lnL>
                    <a:lnR w="6350" cap="flat" cmpd="sng" algn="ctr">
                      <a:solidFill>
                        <a:srgbClr val="B7B8B8"/>
                      </a:solidFill>
                      <a:prstDash val="solid"/>
                      <a:round/>
                      <a:headEnd type="none" w="med" len="med"/>
                      <a:tailEnd type="none" w="med" len="med"/>
                    </a:lnR>
                    <a:lnT w="6350">
                      <a:solidFill>
                        <a:srgbClr val="B7B8B8"/>
                      </a:solidFill>
                      <a:prstDash val="solid"/>
                    </a:lnT>
                    <a:lnB w="57150" cap="flat" cmpd="sng" algn="ctr">
                      <a:solidFill>
                        <a:srgbClr val="2E8FFF"/>
                      </a:solidFill>
                      <a:prstDash val="solid"/>
                      <a:round/>
                      <a:headEnd type="none" w="med" len="med"/>
                      <a:tailEnd type="none" w="med" len="med"/>
                    </a:lnB>
                    <a:solidFill>
                      <a:srgbClr val="404040"/>
                    </a:solidFill>
                  </a:tcPr>
                </a:tc>
                <a:extLst>
                  <a:ext uri="{0D108BD9-81ED-4DB2-BD59-A6C34878D82A}">
                    <a16:rowId xmlns:a16="http://schemas.microsoft.com/office/drawing/2014/main" val="10000"/>
                  </a:ext>
                </a:extLst>
              </a:tr>
              <a:tr h="484756">
                <a:tc>
                  <a:txBody>
                    <a:bodyPr/>
                    <a:lstStyle/>
                    <a:p>
                      <a:pPr marL="50800">
                        <a:lnSpc>
                          <a:spcPct val="100000"/>
                        </a:lnSpc>
                        <a:spcBef>
                          <a:spcPts val="125"/>
                        </a:spcBef>
                      </a:pPr>
                      <a:r>
                        <a:rPr lang="es-ES" sz="900" b="1" dirty="0">
                          <a:solidFill>
                            <a:srgbClr val="020302"/>
                          </a:solidFill>
                          <a:latin typeface="Adobe Clean"/>
                          <a:cs typeface="Adobe Clean"/>
                        </a:rPr>
                        <a:t>PRIORIDAD 1</a:t>
                      </a:r>
                    </a:p>
                    <a:p>
                      <a:pPr marL="50800" marR="387985" lvl="0" indent="0" defTabSz="914400" eaLnBrk="1" fontAlgn="auto" latinLnBrk="0" hangingPunct="1">
                        <a:lnSpc>
                          <a:spcPts val="1000"/>
                        </a:lnSpc>
                        <a:spcBef>
                          <a:spcPts val="420"/>
                        </a:spcBef>
                        <a:spcAft>
                          <a:spcPts val="0"/>
                        </a:spcAft>
                        <a:buClrTx/>
                        <a:buSzTx/>
                        <a:buFontTx/>
                        <a:buNone/>
                        <a:tabLst/>
                        <a:defRPr/>
                      </a:pPr>
                      <a:r>
                        <a:rPr lang="es-ES" sz="900" b="0" i="0" dirty="0">
                          <a:solidFill>
                            <a:srgbClr val="020302"/>
                          </a:solidFill>
                          <a:latin typeface="Adobe Clean Light" panose="020B0303020404020204" pitchFamily="34" charset="0"/>
                          <a:ea typeface="+mn-ea"/>
                          <a:cs typeface="Adobe Clean"/>
                        </a:rPr>
                        <a:t> </a:t>
                      </a:r>
                      <a:r>
                        <a:rPr lang="es-ES" sz="900" b="0" i="0" u="none" strike="noStrike" dirty="0">
                          <a:solidFill>
                            <a:schemeClr val="tx1"/>
                          </a:solidFill>
                          <a:latin typeface="Adobe Clean Light" panose="020B0303020404020204" pitchFamily="34" charset="0"/>
                          <a:ea typeface="+mn-ea"/>
                          <a:cs typeface="+mn-cs"/>
                        </a:rPr>
                        <a:t>Las funciones empresariales de producción del cliente no están activadas o pierden datos </a:t>
                      </a:r>
                      <a:br>
                        <a:rPr lang="sk-SK" sz="900" b="0" i="0" u="none" strike="noStrike" dirty="0">
                          <a:solidFill>
                            <a:schemeClr val="tx1"/>
                          </a:solidFill>
                          <a:latin typeface="Adobe Clean Light" panose="020B0303020404020204" pitchFamily="34" charset="0"/>
                          <a:ea typeface="+mn-ea"/>
                          <a:cs typeface="+mn-cs"/>
                        </a:rPr>
                      </a:br>
                      <a:r>
                        <a:rPr lang="es-ES" sz="900" b="0" i="0" u="none" strike="noStrike" dirty="0">
                          <a:solidFill>
                            <a:schemeClr val="tx1"/>
                          </a:solidFill>
                          <a:latin typeface="Adobe Clean Light" panose="020B0303020404020204" pitchFamily="34" charset="0"/>
                          <a:ea typeface="+mn-ea"/>
                          <a:cs typeface="+mn-cs"/>
                        </a:rPr>
                        <a:t>o presentan una degradación del servicio significativa, por lo que se requiere atención inmediata para restaurar la funcionalidad y facilidad de uso.</a:t>
                      </a:r>
                    </a:p>
                  </a:txBody>
                  <a:tcPr marL="0" marR="0" marT="0" marB="0" anchor="ctr">
                    <a:lnL w="6350">
                      <a:solidFill>
                        <a:srgbClr val="B7B8B8"/>
                      </a:solidFill>
                      <a:prstDash val="solid"/>
                    </a:lnL>
                    <a:lnR w="6350">
                      <a:solidFill>
                        <a:srgbClr val="B7B8B8"/>
                      </a:solidFill>
                      <a:prstDash val="solid"/>
                    </a:lnR>
                    <a:lnT w="6350">
                      <a:solidFill>
                        <a:srgbClr val="B7B8B8"/>
                      </a:solidFill>
                      <a:prstDash val="solid"/>
                    </a:lnT>
                    <a:lnB w="6350">
                      <a:solidFill>
                        <a:srgbClr val="B7B8B8"/>
                      </a:solidFill>
                      <a:prstDash val="solid"/>
                    </a:lnB>
                  </a:tcPr>
                </a:tc>
                <a:tc>
                  <a:txBody>
                    <a:bodyPr/>
                    <a:lstStyle/>
                    <a:p>
                      <a:pPr marL="542925" marR="492125" algn="ctr">
                        <a:lnSpc>
                          <a:spcPct val="102200"/>
                        </a:lnSpc>
                      </a:pPr>
                      <a:r>
                        <a:rPr lang="es-ES" sz="900" dirty="0">
                          <a:solidFill>
                            <a:srgbClr val="020302"/>
                          </a:solidFill>
                          <a:latin typeface="AdobeClean-Light"/>
                          <a:cs typeface="AdobeClean-Light"/>
                        </a:rPr>
                        <a:t>24x7 /           1 hora</a:t>
                      </a:r>
                    </a:p>
                  </a:txBody>
                  <a:tcPr marL="0" marR="0" marT="0" marB="0" anchor="ctr">
                    <a:lnL w="6350">
                      <a:solidFill>
                        <a:srgbClr val="B7B8B8"/>
                      </a:solidFill>
                      <a:prstDash val="solid"/>
                    </a:lnL>
                    <a:lnR w="6350">
                      <a:solidFill>
                        <a:srgbClr val="B7B8B8"/>
                      </a:solidFill>
                      <a:prstDash val="solid"/>
                    </a:lnR>
                    <a:lnT w="76200">
                      <a:solidFill>
                        <a:srgbClr val="B3B3B3"/>
                      </a:solidFill>
                      <a:prstDash val="solid"/>
                    </a:lnT>
                    <a:lnB w="6350">
                      <a:solidFill>
                        <a:srgbClr val="B7B8B8"/>
                      </a:solidFill>
                      <a:prstDash val="solid"/>
                    </a:lnB>
                  </a:tcPr>
                </a:tc>
                <a:tc>
                  <a:txBody>
                    <a:bodyPr/>
                    <a:lstStyle/>
                    <a:p>
                      <a:pPr marL="285750" marR="476250" indent="57150" algn="ctr" defTabSz="1028700">
                        <a:lnSpc>
                          <a:spcPct val="100000"/>
                        </a:lnSpc>
                        <a:spcBef>
                          <a:spcPts val="700"/>
                        </a:spcBef>
                      </a:pPr>
                      <a:r>
                        <a:rPr lang="es-ES" sz="900" dirty="0">
                          <a:solidFill>
                            <a:srgbClr val="020302"/>
                          </a:solidFill>
                          <a:latin typeface="AdobeClean-Light"/>
                          <a:cs typeface="AdobeClean-Light"/>
                        </a:rPr>
                        <a:t>24x7 /</a:t>
                      </a:r>
                      <a:r>
                        <a:rPr lang="sk-SK" sz="900" dirty="0">
                          <a:solidFill>
                            <a:srgbClr val="020302"/>
                          </a:solidFill>
                          <a:latin typeface="AdobeClean-Light"/>
                          <a:cs typeface="AdobeClean-Light"/>
                        </a:rPr>
                        <a:t> </a:t>
                      </a:r>
                      <a:br>
                        <a:rPr lang="sk-SK" sz="900" dirty="0">
                          <a:solidFill>
                            <a:srgbClr val="020302"/>
                          </a:solidFill>
                          <a:latin typeface="AdobeClean-Light"/>
                          <a:cs typeface="AdobeClean-Light"/>
                        </a:rPr>
                      </a:br>
                      <a:r>
                        <a:rPr lang="sk-SK" sz="900" dirty="0">
                          <a:solidFill>
                            <a:srgbClr val="020302"/>
                          </a:solidFill>
                          <a:latin typeface="AdobeClean-Light"/>
                          <a:cs typeface="AdobeClean-Light"/>
                        </a:rPr>
                        <a:t>3</a:t>
                      </a:r>
                      <a:r>
                        <a:rPr lang="es-ES" sz="900" dirty="0">
                          <a:solidFill>
                            <a:srgbClr val="020302"/>
                          </a:solidFill>
                          <a:latin typeface="AdobeClean-Light"/>
                          <a:cs typeface="AdobeClean-Light"/>
                        </a:rPr>
                        <a:t>0 minutos</a:t>
                      </a:r>
                    </a:p>
                  </a:txBody>
                  <a:tcPr marL="0" marR="0" marT="0" marB="0" anchor="ctr">
                    <a:lnL w="6350">
                      <a:solidFill>
                        <a:srgbClr val="B7B8B8"/>
                      </a:solidFill>
                      <a:prstDash val="solid"/>
                    </a:lnL>
                    <a:lnR w="6350" cap="flat" cmpd="sng" algn="ctr">
                      <a:solidFill>
                        <a:srgbClr val="B7B8B8"/>
                      </a:solidFill>
                      <a:prstDash val="solid"/>
                      <a:round/>
                      <a:headEnd type="none" w="med" len="med"/>
                      <a:tailEnd type="none" w="med" len="med"/>
                    </a:lnR>
                    <a:lnT w="57150" cap="flat" cmpd="sng" algn="ctr">
                      <a:solidFill>
                        <a:srgbClr val="2E8FFF"/>
                      </a:solidFill>
                      <a:prstDash val="solid"/>
                      <a:round/>
                      <a:headEnd type="none" w="med" len="med"/>
                      <a:tailEnd type="none" w="med" len="med"/>
                    </a:lnT>
                    <a:lnB w="6350">
                      <a:solidFill>
                        <a:srgbClr val="B7B8B8"/>
                      </a:solidFill>
                      <a:prstDash val="solid"/>
                    </a:lnB>
                    <a:solidFill>
                      <a:schemeClr val="bg1">
                        <a:lumMod val="95000"/>
                      </a:schemeClr>
                    </a:solidFill>
                  </a:tcPr>
                </a:tc>
                <a:extLst>
                  <a:ext uri="{0D108BD9-81ED-4DB2-BD59-A6C34878D82A}">
                    <a16:rowId xmlns:a16="http://schemas.microsoft.com/office/drawing/2014/main" val="10001"/>
                  </a:ext>
                </a:extLst>
              </a:tr>
              <a:tr h="484755">
                <a:tc>
                  <a:txBody>
                    <a:bodyPr/>
                    <a:lstStyle/>
                    <a:p>
                      <a:pPr marL="50800">
                        <a:lnSpc>
                          <a:spcPct val="100000"/>
                        </a:lnSpc>
                        <a:spcBef>
                          <a:spcPts val="125"/>
                        </a:spcBef>
                      </a:pPr>
                      <a:r>
                        <a:rPr lang="es-ES" sz="900" b="1" dirty="0">
                          <a:solidFill>
                            <a:srgbClr val="020302"/>
                          </a:solidFill>
                          <a:latin typeface="Adobe Clean"/>
                          <a:cs typeface="Adobe Clean"/>
                        </a:rPr>
                        <a:t>PRIORIDAD 2</a:t>
                      </a:r>
                    </a:p>
                    <a:p>
                      <a:pPr marL="50165" marR="203200">
                        <a:lnSpc>
                          <a:spcPts val="1000"/>
                        </a:lnSpc>
                        <a:spcBef>
                          <a:spcPts val="415"/>
                        </a:spcBef>
                      </a:pPr>
                      <a:r>
                        <a:rPr lang="es-ES" sz="900" b="0" i="0" u="none" strike="noStrike" spc="-20" baseline="0" dirty="0">
                          <a:solidFill>
                            <a:schemeClr val="tx1"/>
                          </a:solidFill>
                          <a:latin typeface="Adobe Clean Light" panose="020B0303020404020204" pitchFamily="34" charset="0"/>
                          <a:ea typeface="+mn-ea"/>
                          <a:cs typeface="+mn-cs"/>
                        </a:rPr>
                        <a:t>Las funciones empresariales del cliente presentan una importante degradación del servicio o hay una posible pérdida de datos o no disponibilidad de servicios, o una función clave se está viendo afectada.</a:t>
                      </a:r>
                    </a:p>
                  </a:txBody>
                  <a:tcPr marL="0" marR="0" marT="0" marB="0" anchor="ctr">
                    <a:lnL w="6350">
                      <a:solidFill>
                        <a:srgbClr val="B7B8B8"/>
                      </a:solidFill>
                      <a:prstDash val="solid"/>
                    </a:lnL>
                    <a:lnR w="6350">
                      <a:solidFill>
                        <a:srgbClr val="B7B8B8"/>
                      </a:solidFill>
                      <a:prstDash val="solid"/>
                    </a:lnR>
                    <a:lnT w="6350">
                      <a:solidFill>
                        <a:srgbClr val="B7B8B8"/>
                      </a:solidFill>
                      <a:prstDash val="solid"/>
                    </a:lnT>
                    <a:lnB w="6350">
                      <a:solidFill>
                        <a:srgbClr val="B7B8B8"/>
                      </a:solidFill>
                      <a:prstDash val="solid"/>
                    </a:lnB>
                  </a:tcPr>
                </a:tc>
                <a:tc>
                  <a:txBody>
                    <a:bodyPr/>
                    <a:lstStyle/>
                    <a:p>
                      <a:pPr marL="285750" marR="343535" indent="0" algn="ctr">
                        <a:lnSpc>
                          <a:spcPct val="102200"/>
                        </a:lnSpc>
                      </a:pPr>
                      <a:r>
                        <a:rPr lang="es-ES" sz="900" dirty="0">
                          <a:solidFill>
                            <a:srgbClr val="020302"/>
                          </a:solidFill>
                          <a:latin typeface="AdobeClean-Light"/>
                          <a:cs typeface="AdobeClean-Light"/>
                        </a:rPr>
                        <a:t>Horario de trabajo / 4 horas</a:t>
                      </a:r>
                    </a:p>
                  </a:txBody>
                  <a:tcPr marL="0" marR="0" marT="0" marB="0" anchor="ctr">
                    <a:lnL w="6350">
                      <a:solidFill>
                        <a:srgbClr val="B7B8B8"/>
                      </a:solidFill>
                      <a:prstDash val="solid"/>
                    </a:lnL>
                    <a:lnR w="6350">
                      <a:solidFill>
                        <a:srgbClr val="B7B8B8"/>
                      </a:solidFill>
                      <a:prstDash val="solid"/>
                    </a:lnR>
                    <a:lnT w="6350">
                      <a:solidFill>
                        <a:srgbClr val="B7B8B8"/>
                      </a:solidFill>
                      <a:prstDash val="solid"/>
                    </a:lnT>
                    <a:lnB w="6350">
                      <a:solidFill>
                        <a:srgbClr val="B7B8B8"/>
                      </a:solidFill>
                      <a:prstDash val="solid"/>
                    </a:lnB>
                  </a:tcPr>
                </a:tc>
                <a:tc>
                  <a:txBody>
                    <a:bodyPr/>
                    <a:lstStyle/>
                    <a:p>
                      <a:pPr marL="457200" marR="492125" indent="0" algn="ctr">
                        <a:lnSpc>
                          <a:spcPct val="102200"/>
                        </a:lnSpc>
                      </a:pPr>
                      <a:r>
                        <a:rPr lang="es-ES" sz="900" dirty="0">
                          <a:solidFill>
                            <a:srgbClr val="020302"/>
                          </a:solidFill>
                          <a:latin typeface="AdobeClean-Light"/>
                          <a:ea typeface="+mn-ea"/>
                          <a:cs typeface="AdobeClean-Light"/>
                        </a:rPr>
                        <a:t>24x5 /           1 hora</a:t>
                      </a:r>
                    </a:p>
                  </a:txBody>
                  <a:tcPr marL="0" marR="0" marT="0" marB="0" anchor="ctr">
                    <a:lnL w="6350">
                      <a:solidFill>
                        <a:srgbClr val="B7B8B8"/>
                      </a:solidFill>
                      <a:prstDash val="solid"/>
                    </a:lnL>
                    <a:lnR w="6350" cap="flat" cmpd="sng" algn="ctr">
                      <a:solidFill>
                        <a:srgbClr val="B7B8B8"/>
                      </a:solidFill>
                      <a:prstDash val="solid"/>
                      <a:round/>
                      <a:headEnd type="none" w="med" len="med"/>
                      <a:tailEnd type="none" w="med" len="med"/>
                    </a:lnR>
                    <a:lnT w="6350">
                      <a:solidFill>
                        <a:srgbClr val="B7B8B8"/>
                      </a:solidFill>
                      <a:prstDash val="solid"/>
                    </a:lnT>
                    <a:lnB w="6350">
                      <a:solidFill>
                        <a:srgbClr val="B7B8B8"/>
                      </a:solidFill>
                      <a:prstDash val="solid"/>
                    </a:lnB>
                    <a:solidFill>
                      <a:schemeClr val="bg1">
                        <a:lumMod val="95000"/>
                      </a:schemeClr>
                    </a:solidFill>
                  </a:tcPr>
                </a:tc>
                <a:extLst>
                  <a:ext uri="{0D108BD9-81ED-4DB2-BD59-A6C34878D82A}">
                    <a16:rowId xmlns:a16="http://schemas.microsoft.com/office/drawing/2014/main" val="10002"/>
                  </a:ext>
                </a:extLst>
              </a:tr>
              <a:tr h="566928">
                <a:tc>
                  <a:txBody>
                    <a:bodyPr/>
                    <a:lstStyle/>
                    <a:p>
                      <a:pPr marL="50800">
                        <a:lnSpc>
                          <a:spcPct val="100000"/>
                        </a:lnSpc>
                        <a:spcBef>
                          <a:spcPts val="630"/>
                        </a:spcBef>
                      </a:pPr>
                      <a:r>
                        <a:rPr lang="es-ES" sz="900" b="1" dirty="0">
                          <a:solidFill>
                            <a:srgbClr val="020302"/>
                          </a:solidFill>
                          <a:latin typeface="Adobe Clean"/>
                          <a:cs typeface="Adobe Clean"/>
                        </a:rPr>
                        <a:t>PRIORIDAD 3</a:t>
                      </a:r>
                    </a:p>
                    <a:p>
                      <a:pPr marL="49530" marR="212090" indent="-2540">
                        <a:lnSpc>
                          <a:spcPts val="1000"/>
                        </a:lnSpc>
                        <a:spcBef>
                          <a:spcPts val="415"/>
                        </a:spcBef>
                      </a:pPr>
                      <a:r>
                        <a:rPr lang="es-ES" sz="900" b="0" i="0" u="none" strike="noStrike" spc="-40" baseline="0" dirty="0">
                          <a:solidFill>
                            <a:schemeClr val="tx1"/>
                          </a:solidFill>
                          <a:latin typeface="Adobe Clean Light" panose="020B0303020404020204" pitchFamily="34" charset="0"/>
                          <a:ea typeface="+mn-ea"/>
                          <a:cs typeface="+mn-cs"/>
                        </a:rPr>
                        <a:t>Las funciones empresariales del cliente presentan una menor degradación de los servicios, o ninguna degradación en absoluto, con una solución que permite que las funciones empresariales sigan funcionando.  </a:t>
                      </a:r>
                    </a:p>
                  </a:txBody>
                  <a:tcPr marL="0" marR="0" marT="0" marB="0" anchor="ctr">
                    <a:lnL w="6350">
                      <a:solidFill>
                        <a:srgbClr val="B7B8B8"/>
                      </a:solidFill>
                      <a:prstDash val="solid"/>
                    </a:lnL>
                    <a:lnR w="6350">
                      <a:solidFill>
                        <a:srgbClr val="B7B8B8"/>
                      </a:solidFill>
                      <a:prstDash val="solid"/>
                    </a:lnR>
                    <a:lnT w="6350">
                      <a:solidFill>
                        <a:srgbClr val="B7B8B8"/>
                      </a:solidFill>
                      <a:prstDash val="solid"/>
                    </a:lnT>
                    <a:lnB w="6350">
                      <a:solidFill>
                        <a:srgbClr val="B7B8B8"/>
                      </a:solidFill>
                      <a:prstDash val="solid"/>
                    </a:lnB>
                  </a:tcPr>
                </a:tc>
                <a:tc>
                  <a:txBody>
                    <a:bodyPr/>
                    <a:lstStyle/>
                    <a:p>
                      <a:pPr marL="285750" marR="343535" indent="0" algn="ctr">
                        <a:lnSpc>
                          <a:spcPct val="102200"/>
                        </a:lnSpc>
                      </a:pPr>
                      <a:r>
                        <a:rPr lang="es-ES" sz="900" dirty="0">
                          <a:solidFill>
                            <a:srgbClr val="020302"/>
                          </a:solidFill>
                          <a:latin typeface="AdobeClean-Light"/>
                          <a:cs typeface="AdobeClean-Light"/>
                        </a:rPr>
                        <a:t>Horario de trabajo / 6 horas</a:t>
                      </a:r>
                    </a:p>
                  </a:txBody>
                  <a:tcPr marL="0" marR="0" marT="0" marB="0" anchor="ctr">
                    <a:lnL w="6350">
                      <a:solidFill>
                        <a:srgbClr val="B7B8B8"/>
                      </a:solidFill>
                      <a:prstDash val="solid"/>
                    </a:lnL>
                    <a:lnR w="6350">
                      <a:solidFill>
                        <a:srgbClr val="B7B8B8"/>
                      </a:solidFill>
                      <a:prstDash val="solid"/>
                    </a:lnR>
                    <a:lnT w="6350">
                      <a:solidFill>
                        <a:srgbClr val="B7B8B8"/>
                      </a:solidFill>
                      <a:prstDash val="solid"/>
                    </a:lnT>
                    <a:lnB w="6350">
                      <a:solidFill>
                        <a:srgbClr val="B7B8B8"/>
                      </a:solidFill>
                      <a:prstDash val="solid"/>
                    </a:lnB>
                  </a:tcPr>
                </a:tc>
                <a:tc>
                  <a:txBody>
                    <a:bodyPr/>
                    <a:lstStyle/>
                    <a:p>
                      <a:pPr marL="114300" marR="398780" indent="114300" algn="ctr" defTabSz="1089025">
                        <a:lnSpc>
                          <a:spcPct val="102200"/>
                        </a:lnSpc>
                        <a:spcBef>
                          <a:spcPts val="675"/>
                        </a:spcBef>
                        <a:tabLst>
                          <a:tab pos="1143000" algn="l"/>
                        </a:tabLst>
                      </a:pPr>
                      <a:r>
                        <a:rPr lang="es-ES" sz="900" dirty="0">
                          <a:solidFill>
                            <a:srgbClr val="020302"/>
                          </a:solidFill>
                          <a:latin typeface="AdobeClean-Light"/>
                          <a:cs typeface="AdobeClean-Light"/>
                        </a:rPr>
                        <a:t>Horario de trabajo /  2 horas</a:t>
                      </a:r>
                    </a:p>
                  </a:txBody>
                  <a:tcPr marL="0" marR="0" marT="0" marB="0" anchor="ctr">
                    <a:lnL w="6350">
                      <a:solidFill>
                        <a:srgbClr val="B7B8B8"/>
                      </a:solidFill>
                      <a:prstDash val="solid"/>
                    </a:lnL>
                    <a:lnR w="6350" cap="flat" cmpd="sng" algn="ctr">
                      <a:solidFill>
                        <a:srgbClr val="B7B8B8"/>
                      </a:solidFill>
                      <a:prstDash val="solid"/>
                      <a:round/>
                      <a:headEnd type="none" w="med" len="med"/>
                      <a:tailEnd type="none" w="med" len="med"/>
                    </a:lnR>
                    <a:lnT w="6350">
                      <a:solidFill>
                        <a:srgbClr val="B7B8B8"/>
                      </a:solidFill>
                      <a:prstDash val="solid"/>
                    </a:lnT>
                    <a:lnB w="6350">
                      <a:solidFill>
                        <a:srgbClr val="B7B8B8"/>
                      </a:solidFill>
                      <a:prstDash val="solid"/>
                    </a:lnB>
                    <a:solidFill>
                      <a:schemeClr val="bg1">
                        <a:lumMod val="95000"/>
                      </a:schemeClr>
                    </a:solidFill>
                  </a:tcPr>
                </a:tc>
                <a:extLst>
                  <a:ext uri="{0D108BD9-81ED-4DB2-BD59-A6C34878D82A}">
                    <a16:rowId xmlns:a16="http://schemas.microsoft.com/office/drawing/2014/main" val="10003"/>
                  </a:ext>
                </a:extLst>
              </a:tr>
              <a:tr h="359998">
                <a:tc>
                  <a:txBody>
                    <a:bodyPr/>
                    <a:lstStyle/>
                    <a:p>
                      <a:pPr marL="49530">
                        <a:lnSpc>
                          <a:spcPct val="100000"/>
                        </a:lnSpc>
                        <a:spcBef>
                          <a:spcPts val="145"/>
                        </a:spcBef>
                      </a:pPr>
                      <a:r>
                        <a:rPr lang="es-ES" sz="900" b="1" dirty="0">
                          <a:solidFill>
                            <a:srgbClr val="020302"/>
                          </a:solidFill>
                          <a:latin typeface="Adobe Clean"/>
                          <a:cs typeface="Adobe Clean"/>
                        </a:rPr>
                        <a:t>PRIORIDAD 4</a:t>
                      </a:r>
                    </a:p>
                    <a:p>
                      <a:pPr marL="49530">
                        <a:lnSpc>
                          <a:spcPct val="100000"/>
                        </a:lnSpc>
                        <a:spcBef>
                          <a:spcPts val="145"/>
                        </a:spcBef>
                      </a:pPr>
                      <a:r>
                        <a:rPr lang="es-ES" sz="900" b="1" dirty="0">
                          <a:solidFill>
                            <a:srgbClr val="020302"/>
                          </a:solidFill>
                          <a:latin typeface="Adobe Clean"/>
                          <a:ea typeface="+mn-ea"/>
                          <a:cs typeface="Adobe Clean"/>
                        </a:rPr>
                        <a:t> </a:t>
                      </a:r>
                      <a:r>
                        <a:rPr lang="es-ES" sz="900" b="0" i="0" u="none" strike="noStrike" dirty="0">
                          <a:solidFill>
                            <a:schemeClr val="tx1"/>
                          </a:solidFill>
                          <a:latin typeface="Adobe Clean Light" panose="020B0303020404020204" pitchFamily="34" charset="0"/>
                          <a:ea typeface="+mn-ea"/>
                          <a:cs typeface="+mn-cs"/>
                        </a:rPr>
                        <a:t>Pregunta general sobre la funcionalidad actual del producto o una solicitud de mejora.</a:t>
                      </a:r>
                    </a:p>
                  </a:txBody>
                  <a:tcPr marL="0" marR="0" marT="0" marB="0" anchor="ctr">
                    <a:lnL w="6350">
                      <a:solidFill>
                        <a:srgbClr val="B7B8B8"/>
                      </a:solidFill>
                      <a:prstDash val="solid"/>
                    </a:lnL>
                    <a:lnR w="6350">
                      <a:solidFill>
                        <a:srgbClr val="B7B8B8"/>
                      </a:solidFill>
                      <a:prstDash val="solid"/>
                    </a:lnR>
                    <a:lnT w="6350">
                      <a:solidFill>
                        <a:srgbClr val="B7B8B8"/>
                      </a:solidFill>
                      <a:prstDash val="solid"/>
                    </a:lnT>
                    <a:lnB w="6350">
                      <a:solidFill>
                        <a:srgbClr val="B7B8B8"/>
                      </a:solidFill>
                      <a:prstDash val="solid"/>
                    </a:lnB>
                  </a:tcPr>
                </a:tc>
                <a:tc>
                  <a:txBody>
                    <a:bodyPr/>
                    <a:lstStyle/>
                    <a:p>
                      <a:pPr marL="473709" marR="343535" indent="-175895" algn="ctr">
                        <a:lnSpc>
                          <a:spcPct val="102200"/>
                        </a:lnSpc>
                      </a:pPr>
                      <a:r>
                        <a:rPr lang="es-ES" sz="900">
                          <a:solidFill>
                            <a:srgbClr val="020302"/>
                          </a:solidFill>
                          <a:latin typeface="AdobeClean-Light"/>
                          <a:cs typeface="AdobeClean-Light"/>
                        </a:rPr>
                        <a:t>Días laborables /      3 días</a:t>
                      </a:r>
                    </a:p>
                  </a:txBody>
                  <a:tcPr marL="0" marR="0" marT="0" marB="0" anchor="ctr">
                    <a:lnL w="6350">
                      <a:solidFill>
                        <a:srgbClr val="B7B8B8"/>
                      </a:solidFill>
                      <a:prstDash val="solid"/>
                    </a:lnL>
                    <a:lnR w="6350">
                      <a:solidFill>
                        <a:srgbClr val="B7B8B8"/>
                      </a:solidFill>
                      <a:prstDash val="solid"/>
                    </a:lnR>
                    <a:lnT w="6350">
                      <a:solidFill>
                        <a:srgbClr val="B7B8B8"/>
                      </a:solidFill>
                      <a:prstDash val="solid"/>
                    </a:lnT>
                    <a:lnB w="6350">
                      <a:solidFill>
                        <a:srgbClr val="B7B8B8"/>
                      </a:solidFill>
                      <a:prstDash val="solid"/>
                    </a:lnB>
                  </a:tcPr>
                </a:tc>
                <a:tc>
                  <a:txBody>
                    <a:bodyPr/>
                    <a:lstStyle/>
                    <a:p>
                      <a:pPr marL="228600" marR="343535" indent="-57150" algn="ctr">
                        <a:lnSpc>
                          <a:spcPct val="102200"/>
                        </a:lnSpc>
                      </a:pPr>
                      <a:r>
                        <a:rPr lang="es-ES" sz="900" dirty="0">
                          <a:solidFill>
                            <a:srgbClr val="020302"/>
                          </a:solidFill>
                          <a:latin typeface="AdobeClean-Light"/>
                          <a:cs typeface="AdobeClean-Light"/>
                        </a:rPr>
                        <a:t>Días laborables /</a:t>
                      </a:r>
                      <a:br>
                        <a:rPr lang="sk-SK" sz="900" dirty="0">
                          <a:solidFill>
                            <a:srgbClr val="020302"/>
                          </a:solidFill>
                          <a:latin typeface="AdobeClean-Light"/>
                          <a:cs typeface="AdobeClean-Light"/>
                        </a:rPr>
                      </a:br>
                      <a:r>
                        <a:rPr lang="es-ES" sz="900" dirty="0">
                          <a:solidFill>
                            <a:srgbClr val="020302"/>
                          </a:solidFill>
                          <a:latin typeface="AdobeClean-Light"/>
                          <a:cs typeface="AdobeClean-Light"/>
                        </a:rPr>
                        <a:t>1 día</a:t>
                      </a:r>
                    </a:p>
                  </a:txBody>
                  <a:tcPr marL="0" marR="0" marT="0" marB="0" anchor="ctr">
                    <a:lnL w="6350">
                      <a:solidFill>
                        <a:srgbClr val="B7B8B8"/>
                      </a:solidFill>
                      <a:prstDash val="solid"/>
                    </a:lnL>
                    <a:lnR w="6350" cap="flat" cmpd="sng" algn="ctr">
                      <a:solidFill>
                        <a:srgbClr val="B7B8B8"/>
                      </a:solidFill>
                      <a:prstDash val="solid"/>
                      <a:round/>
                      <a:headEnd type="none" w="med" len="med"/>
                      <a:tailEnd type="none" w="med" len="med"/>
                    </a:lnR>
                    <a:lnT w="6350">
                      <a:solidFill>
                        <a:srgbClr val="B7B8B8"/>
                      </a:solidFill>
                      <a:prstDash val="solid"/>
                    </a:lnT>
                    <a:lnB w="6350">
                      <a:solidFill>
                        <a:srgbClr val="B7B8B8"/>
                      </a:solidFill>
                      <a:prstDash val="solid"/>
                    </a:lnB>
                    <a:solidFill>
                      <a:schemeClr val="bg1">
                        <a:lumMod val="95000"/>
                      </a:schemeClr>
                    </a:solidFill>
                  </a:tcPr>
                </a:tc>
                <a:extLst>
                  <a:ext uri="{0D108BD9-81ED-4DB2-BD59-A6C34878D82A}">
                    <a16:rowId xmlns:a16="http://schemas.microsoft.com/office/drawing/2014/main" val="10004"/>
                  </a:ext>
                </a:extLst>
              </a:tr>
            </a:tbl>
          </a:graphicData>
        </a:graphic>
      </p:graphicFrame>
      <p:pic>
        <p:nvPicPr>
          <p:cNvPr id="10" name="object 10"/>
          <p:cNvPicPr/>
          <p:nvPr/>
        </p:nvPicPr>
        <p:blipFill>
          <a:blip r:embed="rId3" cstate="print"/>
          <a:stretch>
            <a:fillRect/>
          </a:stretch>
        </p:blipFill>
        <p:spPr>
          <a:xfrm>
            <a:off x="67056" y="108204"/>
            <a:ext cx="289558" cy="395476"/>
          </a:xfrm>
          <a:prstGeom prst="rect">
            <a:avLst/>
          </a:prstGeom>
        </p:spPr>
      </p:pic>
      <p:sp>
        <p:nvSpPr>
          <p:cNvPr id="11" name="object 11"/>
          <p:cNvSpPr txBox="1">
            <a:spLocks noGrp="1"/>
          </p:cNvSpPr>
          <p:nvPr>
            <p:ph type="ftr" sz="quarter" idx="5"/>
          </p:nvPr>
        </p:nvSpPr>
        <p:spPr>
          <a:xfrm>
            <a:off x="97788" y="9888626"/>
            <a:ext cx="2245360" cy="133370"/>
          </a:xfrm>
          <a:prstGeom prst="rect">
            <a:avLst/>
          </a:prstGeom>
        </p:spPr>
        <p:txBody>
          <a:bodyPr vert="horz" wrap="square" lIns="0" tIns="10160" rIns="0" bIns="0" rtlCol="0">
            <a:spAutoFit/>
          </a:bodyPr>
          <a:lstStyle/>
          <a:p>
            <a:pPr marL="12700">
              <a:lnSpc>
                <a:spcPct val="100000"/>
              </a:lnSpc>
              <a:spcBef>
                <a:spcPts val="80"/>
              </a:spcBef>
            </a:pPr>
            <a:r>
              <a:rPr lang="es-ES"/>
              <a:t>©2021 Adobe. All Rights Reserved. Adobe Confidential.</a:t>
            </a:r>
          </a:p>
        </p:txBody>
      </p:sp>
      <p:sp>
        <p:nvSpPr>
          <p:cNvPr id="7" name="TextBox 6">
            <a:extLst>
              <a:ext uri="{FF2B5EF4-FFF2-40B4-BE49-F238E27FC236}">
                <a16:creationId xmlns:a16="http://schemas.microsoft.com/office/drawing/2014/main" id="{40C7AD1A-A268-194E-B5D2-94B9C3BA3A24}"/>
              </a:ext>
            </a:extLst>
          </p:cNvPr>
          <p:cNvSpPr txBox="1"/>
          <p:nvPr/>
        </p:nvSpPr>
        <p:spPr>
          <a:xfrm>
            <a:off x="431833" y="396996"/>
            <a:ext cx="2590800" cy="200055"/>
          </a:xfrm>
          <a:prstGeom prst="rect">
            <a:avLst/>
          </a:prstGeom>
          <a:noFill/>
        </p:spPr>
        <p:txBody>
          <a:bodyPr wrap="square" rtlCol="0">
            <a:spAutoFit/>
          </a:bodyPr>
          <a:lstStyle/>
          <a:p>
            <a:r>
              <a:rPr lang="es-ES" sz="700" i="1">
                <a:solidFill>
                  <a:schemeClr val="bg1"/>
                </a:solidFill>
              </a:rPr>
              <a:t>Adobe Experience Cloud</a:t>
            </a:r>
          </a:p>
        </p:txBody>
      </p:sp>
      <p:sp>
        <p:nvSpPr>
          <p:cNvPr id="12" name="object 5">
            <a:extLst>
              <a:ext uri="{FF2B5EF4-FFF2-40B4-BE49-F238E27FC236}">
                <a16:creationId xmlns:a16="http://schemas.microsoft.com/office/drawing/2014/main" id="{B5B9BF51-8921-A94B-954A-82B5B5874814}"/>
              </a:ext>
            </a:extLst>
          </p:cNvPr>
          <p:cNvSpPr txBox="1"/>
          <p:nvPr/>
        </p:nvSpPr>
        <p:spPr>
          <a:xfrm>
            <a:off x="146919" y="756605"/>
            <a:ext cx="6035427" cy="1243417"/>
          </a:xfrm>
          <a:prstGeom prst="rect">
            <a:avLst/>
          </a:prstGeom>
        </p:spPr>
        <p:txBody>
          <a:bodyPr vert="horz" wrap="square" lIns="0" tIns="24130" rIns="0" bIns="0" rtlCol="0">
            <a:spAutoFit/>
          </a:bodyPr>
          <a:lstStyle/>
          <a:p>
            <a:pPr marL="12700" marR="5080">
              <a:lnSpc>
                <a:spcPts val="1200"/>
              </a:lnSpc>
              <a:spcBef>
                <a:spcPts val="240"/>
              </a:spcBef>
            </a:pPr>
            <a:r>
              <a:rPr lang="es-ES" sz="1200" dirty="0">
                <a:solidFill>
                  <a:schemeClr val="bg1"/>
                </a:solidFill>
                <a:latin typeface="Adobe Clean Light" panose="020B0303020404020204" pitchFamily="34" charset="0"/>
              </a:rPr>
              <a:t>Online | Business |</a:t>
            </a:r>
            <a:r>
              <a:rPr lang="es-ES" sz="1200" b="1" dirty="0">
                <a:solidFill>
                  <a:schemeClr val="bg1"/>
                </a:solidFill>
                <a:latin typeface="Adobe Clean Light" panose="020B0303020404020204" pitchFamily="34" charset="0"/>
              </a:rPr>
              <a:t> </a:t>
            </a:r>
            <a:r>
              <a:rPr lang="es-ES" sz="1200" b="1" dirty="0">
                <a:solidFill>
                  <a:schemeClr val="bg1"/>
                </a:solidFill>
              </a:rPr>
              <a:t>Enterprise</a:t>
            </a:r>
            <a:r>
              <a:rPr lang="es-ES" sz="1200" b="1" dirty="0">
                <a:solidFill>
                  <a:schemeClr val="bg1"/>
                </a:solidFill>
                <a:latin typeface="Adobe Clean Light" panose="020B0303020404020204" pitchFamily="34" charset="0"/>
              </a:rPr>
              <a:t> </a:t>
            </a:r>
            <a:r>
              <a:rPr lang="es-ES" sz="1200" dirty="0">
                <a:solidFill>
                  <a:schemeClr val="bg1"/>
                </a:solidFill>
                <a:latin typeface="Adobe Clean Light" panose="020B0303020404020204" pitchFamily="34" charset="0"/>
              </a:rPr>
              <a:t>| Elite</a:t>
            </a:r>
            <a:br>
              <a:rPr lang="es-ES" sz="900" dirty="0">
                <a:solidFill>
                  <a:schemeClr val="bg1"/>
                </a:solidFill>
                <a:latin typeface="Adobe Clean Light" panose="020B0303020404020204" pitchFamily="34" charset="0"/>
              </a:rPr>
            </a:br>
            <a:r>
              <a:rPr lang="es-ES" sz="900" dirty="0">
                <a:solidFill>
                  <a:schemeClr val="bg1"/>
                </a:solidFill>
                <a:latin typeface="Adobe Clean SemiLight" panose="020B0403020404020204" pitchFamily="34" charset="0"/>
              </a:rPr>
              <a:t>El paquete ENTERPRISE incluye acceso a rutas de aprendizaje personalizadas y foros de la comunidad monitorizados a través de Adobe </a:t>
            </a:r>
            <a:r>
              <a:rPr lang="es-ES" sz="900" dirty="0" err="1">
                <a:solidFill>
                  <a:schemeClr val="bg1"/>
                </a:solidFill>
                <a:latin typeface="Adobe Clean SemiLight" panose="020B0403020404020204" pitchFamily="34" charset="0"/>
              </a:rPr>
              <a:t>Experience</a:t>
            </a:r>
            <a:r>
              <a:rPr lang="es-ES" sz="900" dirty="0">
                <a:solidFill>
                  <a:schemeClr val="bg1"/>
                </a:solidFill>
                <a:latin typeface="Adobe Clean SemiLight" panose="020B0403020404020204" pitchFamily="34" charset="0"/>
              </a:rPr>
              <a:t> League. También puede disfrutar de documentación técnica completa y detallada sobre productos y notas de la versión actual. Los clientes del paquete ENTERPRISE también contarán con un ingeniero de asistencia técnica especializado que será su punto de contacto técnico personal dentro del equipo de Soporte de Adobe. Gracias a su amplia experiencia en sus soluciones de </a:t>
            </a:r>
            <a:r>
              <a:rPr lang="es-ES" sz="900" dirty="0" err="1">
                <a:solidFill>
                  <a:schemeClr val="bg1"/>
                </a:solidFill>
                <a:latin typeface="Adobe Clean SemiLight" panose="020B0403020404020204" pitchFamily="34" charset="0"/>
              </a:rPr>
              <a:t>Experience</a:t>
            </a:r>
            <a:r>
              <a:rPr lang="es-ES" sz="900" dirty="0">
                <a:solidFill>
                  <a:schemeClr val="bg1"/>
                </a:solidFill>
                <a:latin typeface="Adobe Clean SemiLight" panose="020B0403020404020204" pitchFamily="34" charset="0"/>
              </a:rPr>
              <a:t> Cloud, el equipo de Soporte colaborará con usted y sus equipos técnicos para resolver a tiempo todas las solicitudes de asistencia. Su equipo de Soporte también puede ayudar a </a:t>
            </a:r>
            <a:r>
              <a:rPr lang="es-ES" sz="900" dirty="0" err="1">
                <a:solidFill>
                  <a:schemeClr val="bg1"/>
                </a:solidFill>
                <a:latin typeface="Adobe Clean SemiLight" panose="020B0403020404020204" pitchFamily="34" charset="0"/>
              </a:rPr>
              <a:t>coordenar</a:t>
            </a:r>
            <a:r>
              <a:rPr lang="es-ES" sz="900" dirty="0">
                <a:solidFill>
                  <a:schemeClr val="bg1"/>
                </a:solidFill>
                <a:latin typeface="Adobe Clean SemiLight" panose="020B0403020404020204" pitchFamily="34" charset="0"/>
              </a:rPr>
              <a:t> y ofrecer las ventajas adicionales del paquete ENTERPRISE sin afectar a su negocio en los momentos más importantes. </a:t>
            </a:r>
          </a:p>
        </p:txBody>
      </p:sp>
      <p:graphicFrame>
        <p:nvGraphicFramePr>
          <p:cNvPr id="13" name="object 8">
            <a:extLst>
              <a:ext uri="{FF2B5EF4-FFF2-40B4-BE49-F238E27FC236}">
                <a16:creationId xmlns:a16="http://schemas.microsoft.com/office/drawing/2014/main" id="{63DBC3ED-EEDC-974A-82A2-F5182CF12546}"/>
              </a:ext>
            </a:extLst>
          </p:cNvPr>
          <p:cNvGraphicFramePr>
            <a:graphicFrameLocks noGrp="1"/>
          </p:cNvGraphicFramePr>
          <p:nvPr>
            <p:extLst>
              <p:ext uri="{D42A27DB-BD31-4B8C-83A1-F6EECF244321}">
                <p14:modId xmlns:p14="http://schemas.microsoft.com/office/powerpoint/2010/main" val="570656201"/>
              </p:ext>
            </p:extLst>
          </p:nvPr>
        </p:nvGraphicFramePr>
        <p:xfrm>
          <a:off x="125148" y="2159576"/>
          <a:ext cx="7498851" cy="4776202"/>
        </p:xfrm>
        <a:graphic>
          <a:graphicData uri="http://schemas.openxmlformats.org/drawingml/2006/table">
            <a:tbl>
              <a:tblPr firstRow="1" bandRow="1">
                <a:tableStyleId>{2D5ABB26-0587-4C30-8999-92F81FD0307C}</a:tableStyleId>
              </a:tblPr>
              <a:tblGrid>
                <a:gridCol w="1513599">
                  <a:extLst>
                    <a:ext uri="{9D8B030D-6E8A-4147-A177-3AD203B41FA5}">
                      <a16:colId xmlns:a16="http://schemas.microsoft.com/office/drawing/2014/main" val="1674920574"/>
                    </a:ext>
                  </a:extLst>
                </a:gridCol>
                <a:gridCol w="3133474">
                  <a:extLst>
                    <a:ext uri="{9D8B030D-6E8A-4147-A177-3AD203B41FA5}">
                      <a16:colId xmlns:a16="http://schemas.microsoft.com/office/drawing/2014/main" val="20001"/>
                    </a:ext>
                  </a:extLst>
                </a:gridCol>
                <a:gridCol w="1425889">
                  <a:extLst>
                    <a:ext uri="{9D8B030D-6E8A-4147-A177-3AD203B41FA5}">
                      <a16:colId xmlns:a16="http://schemas.microsoft.com/office/drawing/2014/main" val="2563521174"/>
                    </a:ext>
                  </a:extLst>
                </a:gridCol>
                <a:gridCol w="1425889">
                  <a:extLst>
                    <a:ext uri="{9D8B030D-6E8A-4147-A177-3AD203B41FA5}">
                      <a16:colId xmlns:a16="http://schemas.microsoft.com/office/drawing/2014/main" val="20003"/>
                    </a:ext>
                  </a:extLst>
                </a:gridCol>
              </a:tblGrid>
              <a:tr h="241251">
                <a:tc gridSpan="2">
                  <a:txBody>
                    <a:bodyPr/>
                    <a:lstStyle/>
                    <a:p>
                      <a:endParaRPr lang="en-US"/>
                    </a:p>
                  </a:txBody>
                  <a:tcPr/>
                </a:tc>
                <a:tc hMerge="1">
                  <a:txBody>
                    <a:bodyPr/>
                    <a:lstStyle/>
                    <a:p>
                      <a:endParaRPr/>
                    </a:p>
                  </a:txBody>
                  <a:tcPr marL="0" marR="0" marT="0" marB="0"/>
                </a:tc>
                <a:tc>
                  <a:txBody>
                    <a:bodyPr/>
                    <a:lstStyle/>
                    <a:p>
                      <a:pPr marL="2540" marR="0" lvl="0" indent="0" algn="ctr" defTabSz="914400" eaLnBrk="1" fontAlgn="auto" latinLnBrk="0" hangingPunct="1">
                        <a:lnSpc>
                          <a:spcPct val="100000"/>
                        </a:lnSpc>
                        <a:spcBef>
                          <a:spcPts val="60"/>
                        </a:spcBef>
                        <a:spcAft>
                          <a:spcPts val="0"/>
                        </a:spcAft>
                        <a:buClrTx/>
                        <a:buSzTx/>
                        <a:buFontTx/>
                        <a:buNone/>
                        <a:tabLst/>
                        <a:defRPr/>
                      </a:pPr>
                      <a:r>
                        <a:rPr lang="es-ES" sz="900">
                          <a:solidFill>
                            <a:srgbClr val="404040"/>
                          </a:solidFill>
                          <a:latin typeface="Adobe Clean"/>
                          <a:cs typeface="Adobe Clean"/>
                        </a:rPr>
                        <a:t>Soporte Online</a:t>
                      </a:r>
                    </a:p>
                  </a:txBody>
                  <a:tcPr marL="0" marR="0" marT="7620" marB="0" anchor="ctr">
                    <a:lnR w="3175" cap="flat" cmpd="sng" algn="ctr">
                      <a:solidFill>
                        <a:srgbClr val="B7B8B8"/>
                      </a:solidFill>
                      <a:prstDash val="solid"/>
                      <a:round/>
                      <a:headEnd type="none" w="med" len="med"/>
                      <a:tailEnd type="none" w="med" len="med"/>
                    </a:lnR>
                    <a:lnB w="76200" cap="flat" cmpd="sng" algn="ctr">
                      <a:solidFill>
                        <a:srgbClr val="B3B3B3"/>
                      </a:solidFill>
                      <a:prstDash val="solid"/>
                      <a:round/>
                      <a:headEnd type="none" w="med" len="med"/>
                      <a:tailEnd type="none" w="med" len="med"/>
                    </a:lnB>
                    <a:solidFill>
                      <a:srgbClr val="D9D9D9"/>
                    </a:solidFill>
                  </a:tcPr>
                </a:tc>
                <a:tc>
                  <a:txBody>
                    <a:bodyPr/>
                    <a:lstStyle/>
                    <a:p>
                      <a:pPr marL="2540" algn="ctr">
                        <a:lnSpc>
                          <a:spcPct val="100000"/>
                        </a:lnSpc>
                        <a:spcBef>
                          <a:spcPts val="60"/>
                        </a:spcBef>
                      </a:pPr>
                      <a:r>
                        <a:rPr lang="es-ES" sz="900">
                          <a:solidFill>
                            <a:srgbClr val="FFFFFF"/>
                          </a:solidFill>
                          <a:latin typeface="Adobe Clean"/>
                          <a:cs typeface="Adobe Clean"/>
                        </a:rPr>
                        <a:t>Soporte Enterprise</a:t>
                      </a:r>
                    </a:p>
                  </a:txBody>
                  <a:tcPr marL="0" marR="0" marT="7620" marB="0" anchor="ctr">
                    <a:lnL w="3175" cap="flat" cmpd="sng" algn="ctr">
                      <a:solidFill>
                        <a:srgbClr val="B7B8B8"/>
                      </a:solidFill>
                      <a:prstDash val="solid"/>
                      <a:round/>
                      <a:headEnd type="none" w="med" len="med"/>
                      <a:tailEnd type="none" w="med" len="med"/>
                    </a:lnL>
                    <a:lnR w="3175">
                      <a:solidFill>
                        <a:srgbClr val="B7B8B8"/>
                      </a:solidFill>
                      <a:prstDash val="solid"/>
                    </a:lnR>
                    <a:lnB w="76200" cap="flat" cmpd="sng" algn="ctr">
                      <a:solidFill>
                        <a:srgbClr val="2F8FFF"/>
                      </a:solidFill>
                      <a:prstDash val="solid"/>
                      <a:round/>
                      <a:headEnd type="none" w="med" len="med"/>
                      <a:tailEnd type="none" w="med" len="med"/>
                    </a:lnB>
                    <a:solidFill>
                      <a:schemeClr val="tx1">
                        <a:lumMod val="65000"/>
                        <a:lumOff val="35000"/>
                      </a:schemeClr>
                    </a:solidFill>
                  </a:tcPr>
                </a:tc>
                <a:extLst>
                  <a:ext uri="{0D108BD9-81ED-4DB2-BD59-A6C34878D82A}">
                    <a16:rowId xmlns:a16="http://schemas.microsoft.com/office/drawing/2014/main" val="10000"/>
                  </a:ext>
                </a:extLst>
              </a:tr>
              <a:tr h="332691">
                <a:tc gridSpan="2">
                  <a:txBody>
                    <a:bodyPr/>
                    <a:lstStyle/>
                    <a:p>
                      <a:endParaRPr lang="en-US"/>
                    </a:p>
                  </a:txBody>
                  <a:tcPr/>
                </a:tc>
                <a:tc hMerge="1">
                  <a:txBody>
                    <a:bodyPr/>
                    <a:lstStyle/>
                    <a:p>
                      <a:endParaRPr/>
                    </a:p>
                  </a:txBody>
                  <a:tcPr marL="0" marR="0" marT="0" marB="0"/>
                </a:tc>
                <a:tc>
                  <a:txBody>
                    <a:bodyPr/>
                    <a:lstStyle/>
                    <a:p>
                      <a:pPr marL="0" marR="0" lvl="0" indent="0" algn="l" defTabSz="914400" rtl="0" eaLnBrk="1" fontAlgn="auto" latinLnBrk="0" hangingPunct="1">
                        <a:lnSpc>
                          <a:spcPct val="100000"/>
                        </a:lnSpc>
                        <a:spcBef>
                          <a:spcPts val="650"/>
                        </a:spcBef>
                        <a:spcAft>
                          <a:spcPts val="0"/>
                        </a:spcAft>
                        <a:buClrTx/>
                        <a:buSzTx/>
                        <a:buFontTx/>
                        <a:buNone/>
                        <a:tabLst/>
                        <a:defRPr/>
                      </a:pPr>
                      <a:endParaRPr lang="en-US" sz="800" i="1">
                        <a:solidFill>
                          <a:sysClr val="windowText" lastClr="000000"/>
                        </a:solidFill>
                        <a:latin typeface="Adobe Clean Light" panose="020B0303020404020204" pitchFamily="34" charset="0"/>
                      </a:endParaRPr>
                    </a:p>
                  </a:txBody>
                  <a:tcPr anchor="ctr">
                    <a:lnR w="3175" cap="flat" cmpd="sng" algn="ctr">
                      <a:solidFill>
                        <a:srgbClr val="B7B8B8"/>
                      </a:solidFill>
                      <a:prstDash val="solid"/>
                      <a:round/>
                      <a:headEnd type="none" w="med" len="med"/>
                      <a:tailEnd type="none" w="med" len="med"/>
                    </a:lnR>
                    <a:lnT w="76200" cap="flat" cmpd="sng" algn="ctr">
                      <a:solidFill>
                        <a:srgbClr val="B3B3B3"/>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rgbClr val="DFDFDF"/>
                    </a:solidFill>
                  </a:tcPr>
                </a:tc>
                <a:tc>
                  <a:txBody>
                    <a:bodyPr/>
                    <a:lstStyle/>
                    <a:p>
                      <a:pPr marL="0" marR="0" lvl="0" indent="0" algn="ctr" defTabSz="914400" eaLnBrk="1" fontAlgn="auto" latinLnBrk="0" hangingPunct="1">
                        <a:lnSpc>
                          <a:spcPct val="100000"/>
                        </a:lnSpc>
                        <a:spcBef>
                          <a:spcPts val="650"/>
                        </a:spcBef>
                        <a:spcAft>
                          <a:spcPts val="0"/>
                        </a:spcAft>
                        <a:buClrTx/>
                        <a:buSzTx/>
                        <a:buFontTx/>
                        <a:buNone/>
                        <a:tabLst/>
                        <a:defRPr/>
                      </a:pPr>
                      <a:r>
                        <a:rPr lang="es-ES" sz="800" i="1">
                          <a:solidFill>
                            <a:schemeClr val="bg1"/>
                          </a:solidFill>
                          <a:latin typeface="Adobe Clean Light" panose="020B0303020404020204" pitchFamily="34" charset="0"/>
                        </a:rPr>
                        <a:t>Soporte de pago ($)</a:t>
                      </a:r>
                    </a:p>
                  </a:txBody>
                  <a:tcPr anchor="ctr">
                    <a:lnL w="3175" cap="flat" cmpd="sng" algn="ctr">
                      <a:solidFill>
                        <a:srgbClr val="B7B8B8"/>
                      </a:solidFill>
                      <a:prstDash val="solid"/>
                      <a:round/>
                      <a:headEnd type="none" w="med" len="med"/>
                      <a:tailEnd type="none" w="med" len="med"/>
                    </a:lnL>
                    <a:lnR w="3175">
                      <a:solidFill>
                        <a:srgbClr val="B7B8B8"/>
                      </a:solidFill>
                      <a:prstDash val="solid"/>
                    </a:lnR>
                    <a:lnT w="76200" cap="flat" cmpd="sng" algn="ctr">
                      <a:solidFill>
                        <a:srgbClr val="2F8FFF"/>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rgbClr val="FF0000"/>
                    </a:solidFill>
                  </a:tcPr>
                </a:tc>
                <a:extLst>
                  <a:ext uri="{0D108BD9-81ED-4DB2-BD59-A6C34878D82A}">
                    <a16:rowId xmlns:a16="http://schemas.microsoft.com/office/drawing/2014/main" val="10001"/>
                  </a:ext>
                </a:extLst>
              </a:tr>
              <a:tr h="232310">
                <a:tc rowSpan="3">
                  <a:txBody>
                    <a:bodyPr/>
                    <a:lstStyle/>
                    <a:p>
                      <a:pPr marL="50800">
                        <a:lnSpc>
                          <a:spcPct val="100000"/>
                        </a:lnSpc>
                        <a:spcBef>
                          <a:spcPts val="500"/>
                        </a:spcBef>
                      </a:pPr>
                      <a:r>
                        <a:rPr lang="es-ES" sz="1000" b="1" i="0">
                          <a:solidFill>
                            <a:schemeClr val="bg1"/>
                          </a:solidFill>
                          <a:latin typeface="Adobe Clean" panose="020B0503020404020204" pitchFamily="34" charset="0"/>
                          <a:cs typeface="AdobeClean-Light"/>
                        </a:rPr>
                        <a:t>Expertos asignados</a:t>
                      </a:r>
                    </a:p>
                  </a:txBody>
                  <a:tcPr marL="0" marR="0" marT="58419" marB="0" anchor="ctr">
                    <a:lnL w="12700">
                      <a:solidFill>
                        <a:srgbClr val="F0F0F0"/>
                      </a:solidFill>
                      <a:prstDash val="solid"/>
                    </a:lnL>
                    <a:lnR w="12700" cap="flat" cmpd="sng" algn="ctr">
                      <a:solidFill>
                        <a:srgbClr val="F0F0F0"/>
                      </a:solidFill>
                      <a:prstDash val="solid"/>
                      <a:round/>
                      <a:headEnd type="none" w="med" len="med"/>
                      <a:tailEnd type="none" w="med" len="med"/>
                    </a:lnR>
                    <a:lnB w="12700" cap="flat" cmpd="sng" algn="ctr">
                      <a:solidFill>
                        <a:srgbClr val="F0F0F0"/>
                      </a:solidFill>
                      <a:prstDash val="solid"/>
                      <a:round/>
                      <a:headEnd type="none" w="med" len="med"/>
                      <a:tailEnd type="none" w="med" len="med"/>
                    </a:lnB>
                    <a:solidFill>
                      <a:srgbClr val="7D7D7D"/>
                    </a:solidFill>
                  </a:tcPr>
                </a:tc>
                <a:tc>
                  <a:txBody>
                    <a:bodyPr/>
                    <a:lstStyle/>
                    <a:p>
                      <a:pPr marL="50800" hangingPunct="0">
                        <a:lnSpc>
                          <a:spcPct val="100000"/>
                        </a:lnSpc>
                        <a:spcBef>
                          <a:spcPts val="459"/>
                        </a:spcBef>
                      </a:pPr>
                      <a:r>
                        <a:rPr lang="es-ES" sz="900">
                          <a:solidFill>
                            <a:srgbClr val="020302"/>
                          </a:solidFill>
                          <a:latin typeface="AdobeClean-Light"/>
                          <a:cs typeface="AdobeClean-Light"/>
                        </a:rPr>
                        <a:t>Responsable de la asistencia técnica de la cuenta</a:t>
                      </a:r>
                    </a:p>
                  </a:txBody>
                  <a:tcPr marL="0" marR="0" marT="58419"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lnT w="12700">
                      <a:solidFill>
                        <a:srgbClr val="F0F0F0"/>
                      </a:solidFill>
                      <a:prstDash val="solid"/>
                    </a:lnT>
                  </a:tcPr>
                </a:tc>
                <a:tc>
                  <a:txBody>
                    <a:bodyPr/>
                    <a:lstStyle/>
                    <a:p>
                      <a:pPr algn="l" rtl="0">
                        <a:lnSpc>
                          <a:spcPct val="100000"/>
                        </a:lnSpc>
                        <a:spcBef>
                          <a:spcPts val="470"/>
                        </a:spcBef>
                      </a:pPr>
                      <a:endParaRPr sz="900">
                        <a:latin typeface="Wingdings"/>
                        <a:cs typeface="Wingdings"/>
                      </a:endParaRPr>
                    </a:p>
                  </a:txBody>
                  <a:tcPr marL="0" marR="0" marT="59690" marB="0" anchor="ctr">
                    <a:lnL w="12700" cap="flat" cmpd="sng" algn="ctr">
                      <a:solidFill>
                        <a:srgbClr val="F0F0F0"/>
                      </a:solidFill>
                      <a:prstDash val="solid"/>
                      <a:round/>
                      <a:headEnd type="none" w="med" len="med"/>
                      <a:tailEnd type="none" w="med" len="med"/>
                    </a:lnL>
                    <a:lnT w="12700" cap="flat" cmpd="sng" algn="ctr">
                      <a:solidFill>
                        <a:srgbClr val="F0F0F0"/>
                      </a:solidFill>
                      <a:prstDash val="solid"/>
                      <a:round/>
                      <a:headEnd type="none" w="med" len="med"/>
                      <a:tailEnd type="none" w="med" len="med"/>
                    </a:lnT>
                    <a:noFill/>
                  </a:tcPr>
                </a:tc>
                <a:tc>
                  <a:txBody>
                    <a:bodyPr/>
                    <a:lstStyle/>
                    <a:p>
                      <a:pPr algn="l" rtl="0">
                        <a:lnSpc>
                          <a:spcPct val="100000"/>
                        </a:lnSpc>
                        <a:spcBef>
                          <a:spcPts val="470"/>
                        </a:spcBef>
                      </a:pPr>
                      <a:endParaRPr sz="900">
                        <a:latin typeface="Wingdings"/>
                        <a:cs typeface="Wingdings"/>
                      </a:endParaRPr>
                    </a:p>
                  </a:txBody>
                  <a:tcPr marL="0" marR="0" marT="59690" marB="0" anchor="ctr">
                    <a:lnT w="12700" cap="flat" cmpd="sng" algn="ctr">
                      <a:solidFill>
                        <a:srgbClr val="F0F0F0"/>
                      </a:solidFill>
                      <a:prstDash val="solid"/>
                      <a:round/>
                      <a:headEnd type="none" w="med" len="med"/>
                      <a:tailEnd type="none" w="med" len="med"/>
                    </a:lnT>
                    <a:solidFill>
                      <a:schemeClr val="bg1">
                        <a:lumMod val="95000"/>
                      </a:schemeClr>
                    </a:solidFill>
                  </a:tcPr>
                </a:tc>
                <a:extLst>
                  <a:ext uri="{0D108BD9-81ED-4DB2-BD59-A6C34878D82A}">
                    <a16:rowId xmlns:a16="http://schemas.microsoft.com/office/drawing/2014/main" val="10002"/>
                  </a:ext>
                </a:extLst>
              </a:tr>
              <a:tr h="230812">
                <a:tc vMerge="1">
                  <a:txBody>
                    <a:bodyPr/>
                    <a:lstStyle/>
                    <a:p>
                      <a:pPr marL="50800" algn="l" rtl="0">
                        <a:lnSpc>
                          <a:spcPct val="100000"/>
                        </a:lnSpc>
                        <a:spcBef>
                          <a:spcPts val="459"/>
                        </a:spcBef>
                      </a:pPr>
                      <a:endParaRPr sz="900">
                        <a:latin typeface="AdobeClean-Light"/>
                        <a:cs typeface="AdobeClean-Light"/>
                      </a:endParaRPr>
                    </a:p>
                  </a:txBody>
                  <a:tcPr marL="0" marR="0" marT="58419" marB="0">
                    <a:lnL w="12700">
                      <a:solidFill>
                        <a:srgbClr val="F0F0F0"/>
                      </a:solidFill>
                      <a:prstDash val="solid"/>
                    </a:lnL>
                    <a:lnR w="12700" cap="flat" cmpd="sng" algn="ctr">
                      <a:solidFill>
                        <a:srgbClr val="F0F0F0"/>
                      </a:solidFill>
                      <a:prstDash val="solid"/>
                      <a:round/>
                      <a:headEnd type="none" w="med" len="med"/>
                      <a:tailEnd type="none" w="med" len="med"/>
                    </a:lnR>
                  </a:tcPr>
                </a:tc>
                <a:tc>
                  <a:txBody>
                    <a:bodyPr/>
                    <a:lstStyle/>
                    <a:p>
                      <a:pPr marL="50800" hangingPunct="0">
                        <a:lnSpc>
                          <a:spcPct val="100000"/>
                        </a:lnSpc>
                        <a:spcBef>
                          <a:spcPts val="459"/>
                        </a:spcBef>
                      </a:pPr>
                      <a:r>
                        <a:rPr lang="es-ES" sz="900">
                          <a:solidFill>
                            <a:srgbClr val="020302"/>
                          </a:solidFill>
                          <a:latin typeface="AdobeClean-Light"/>
                          <a:cs typeface="AdobeClean-Light"/>
                        </a:rPr>
                        <a:t>Ingeniero de asistencia técnica especializado</a:t>
                      </a:r>
                    </a:p>
                  </a:txBody>
                  <a:tcPr marL="0" marR="0" marT="58419" marB="0">
                    <a:lnL w="12700">
                      <a:solidFill>
                        <a:srgbClr val="F0F0F0"/>
                      </a:solidFill>
                      <a:prstDash val="solid"/>
                    </a:lnL>
                    <a:lnR w="12700">
                      <a:solidFill>
                        <a:srgbClr val="F0F0F0"/>
                      </a:solidFill>
                      <a:prstDash val="solid"/>
                    </a:lnR>
                  </a:tcPr>
                </a:tc>
                <a:tc>
                  <a:txBody>
                    <a:bodyPr/>
                    <a:lstStyle/>
                    <a:p>
                      <a:pPr algn="l" rtl="0">
                        <a:lnSpc>
                          <a:spcPct val="100000"/>
                        </a:lnSpc>
                      </a:pPr>
                      <a:endParaRPr sz="900">
                        <a:latin typeface="Times New Roman"/>
                        <a:cs typeface="Times New Roman"/>
                      </a:endParaRPr>
                    </a:p>
                  </a:txBody>
                  <a:tcPr marL="0" marR="0" marT="0" marB="0" anchor="ctr">
                    <a:lnL w="12700" cap="flat" cmpd="sng" algn="ctr">
                      <a:solidFill>
                        <a:srgbClr val="F0F0F0"/>
                      </a:solidFill>
                      <a:prstDash val="solid"/>
                      <a:round/>
                      <a:headEnd type="none" w="med" len="med"/>
                      <a:tailEnd type="none" w="med" len="med"/>
                    </a:lnL>
                    <a:noFill/>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s-ES" sz="900">
                          <a:solidFill>
                            <a:srgbClr val="020302"/>
                          </a:solidFill>
                          <a:latin typeface="Wingdings"/>
                          <a:cs typeface="Wingdings"/>
                        </a:rPr>
                        <a:t></a:t>
                      </a:r>
                    </a:p>
                  </a:txBody>
                  <a:tcPr marL="0" marR="0" marT="0" marB="0" anchor="ctr">
                    <a:solidFill>
                      <a:schemeClr val="bg1">
                        <a:lumMod val="95000"/>
                      </a:schemeClr>
                    </a:solidFill>
                  </a:tcPr>
                </a:tc>
                <a:extLst>
                  <a:ext uri="{0D108BD9-81ED-4DB2-BD59-A6C34878D82A}">
                    <a16:rowId xmlns:a16="http://schemas.microsoft.com/office/drawing/2014/main" val="10003"/>
                  </a:ext>
                </a:extLst>
              </a:tr>
              <a:tr h="236808">
                <a:tc vMerge="1">
                  <a:txBody>
                    <a:bodyPr/>
                    <a:lstStyle/>
                    <a:p>
                      <a:pPr marL="50800" algn="l" rtl="0">
                        <a:lnSpc>
                          <a:spcPct val="100000"/>
                        </a:lnSpc>
                        <a:spcBef>
                          <a:spcPts val="500"/>
                        </a:spcBef>
                      </a:pPr>
                      <a:endParaRPr sz="900">
                        <a:latin typeface="AdobeClean-Light"/>
                        <a:cs typeface="AdobeClean-Light"/>
                      </a:endParaRPr>
                    </a:p>
                  </a:txBody>
                  <a:tcPr marL="0" marR="0" marT="63500" marB="0">
                    <a:lnL w="12700">
                      <a:solidFill>
                        <a:srgbClr val="F0F0F0"/>
                      </a:solidFill>
                      <a:prstDash val="solid"/>
                    </a:lnL>
                    <a:lnR w="12700" cap="flat" cmpd="sng" algn="ctr">
                      <a:solidFill>
                        <a:srgbClr val="F0F0F0"/>
                      </a:solidFill>
                      <a:prstDash val="solid"/>
                      <a:round/>
                      <a:headEnd type="none" w="med" len="med"/>
                      <a:tailEnd type="none" w="med" len="med"/>
                    </a:lnR>
                    <a:lnB w="12700" cap="flat" cmpd="sng" algn="ctr">
                      <a:solidFill>
                        <a:srgbClr val="F0F0F0"/>
                      </a:solidFill>
                      <a:prstDash val="solid"/>
                      <a:round/>
                      <a:headEnd type="none" w="med" len="med"/>
                      <a:tailEnd type="none" w="med" len="med"/>
                    </a:lnB>
                    <a:solidFill>
                      <a:srgbClr val="7D7D7D"/>
                    </a:solidFill>
                  </a:tcPr>
                </a:tc>
                <a:tc>
                  <a:txBody>
                    <a:bodyPr/>
                    <a:lstStyle/>
                    <a:p>
                      <a:pPr marL="50800" hangingPunct="0">
                        <a:lnSpc>
                          <a:spcPct val="100000"/>
                        </a:lnSpc>
                        <a:spcBef>
                          <a:spcPts val="500"/>
                        </a:spcBef>
                      </a:pPr>
                      <a:r>
                        <a:rPr lang="es-ES" sz="900">
                          <a:solidFill>
                            <a:srgbClr val="020302"/>
                          </a:solidFill>
                          <a:latin typeface="AdobeClean-Light"/>
                          <a:cs typeface="AdobeClean-Light"/>
                        </a:rPr>
                        <a:t>Gestor técnico de cuentas</a:t>
                      </a:r>
                    </a:p>
                  </a:txBody>
                  <a:tcPr marL="0" marR="0" marT="63500" marB="0">
                    <a:lnL w="12700">
                      <a:solidFill>
                        <a:srgbClr val="F0F0F0"/>
                      </a:solidFill>
                      <a:prstDash val="solid"/>
                    </a:lnL>
                    <a:lnR w="12700">
                      <a:solidFill>
                        <a:srgbClr val="F0F0F0"/>
                      </a:solidFill>
                      <a:prstDash val="solid"/>
                    </a:lnR>
                    <a:lnB w="12700">
                      <a:solidFill>
                        <a:srgbClr val="F0F0F0"/>
                      </a:solidFill>
                      <a:prstDash val="solid"/>
                    </a:lnB>
                  </a:tcPr>
                </a:tc>
                <a:tc>
                  <a:txBody>
                    <a:bodyPr/>
                    <a:lstStyle/>
                    <a:p>
                      <a:pPr algn="l" rtl="0">
                        <a:lnSpc>
                          <a:spcPct val="100000"/>
                        </a:lnSpc>
                      </a:pPr>
                      <a:endParaRPr sz="900">
                        <a:latin typeface="Times New Roman"/>
                        <a:cs typeface="Times New Roman"/>
                      </a:endParaRPr>
                    </a:p>
                  </a:txBody>
                  <a:tcPr marL="0" marR="0" marT="0" marB="0" anchor="ctr">
                    <a:lnL w="12700" cap="flat" cmpd="sng" algn="ctr">
                      <a:solidFill>
                        <a:srgbClr val="F0F0F0"/>
                      </a:solidFill>
                      <a:prstDash val="solid"/>
                      <a:round/>
                      <a:headEnd type="none" w="med" len="med"/>
                      <a:tailEnd type="none" w="med" len="med"/>
                    </a:lnL>
                    <a:lnB w="12700" cap="flat" cmpd="sng" algn="ctr">
                      <a:solidFill>
                        <a:srgbClr val="F0F0F0"/>
                      </a:solidFill>
                      <a:prstDash val="solid"/>
                      <a:round/>
                      <a:headEnd type="none" w="med" len="med"/>
                      <a:tailEnd type="none" w="med" len="med"/>
                    </a:lnB>
                    <a:noFill/>
                  </a:tcPr>
                </a:tc>
                <a:tc>
                  <a:txBody>
                    <a:bodyPr/>
                    <a:lstStyle/>
                    <a:p>
                      <a:pPr algn="l" rtl="0">
                        <a:lnSpc>
                          <a:spcPct val="100000"/>
                        </a:lnSpc>
                      </a:pPr>
                      <a:endParaRPr sz="900">
                        <a:latin typeface="Times New Roman"/>
                        <a:cs typeface="Times New Roman"/>
                      </a:endParaRPr>
                    </a:p>
                  </a:txBody>
                  <a:tcPr marL="0" marR="0" marT="0" marB="0" anchor="ctr">
                    <a:lnB w="6350" cap="flat" cmpd="sng" algn="ctr">
                      <a:solidFill>
                        <a:schemeClr val="bg1">
                          <a:lumMod val="8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4"/>
                  </a:ext>
                </a:extLst>
              </a:tr>
              <a:tr h="229317">
                <a:tc rowSpan="12">
                  <a:txBody>
                    <a:bodyPr/>
                    <a:lstStyle/>
                    <a:p>
                      <a:pPr marL="50800">
                        <a:lnSpc>
                          <a:spcPct val="100000"/>
                        </a:lnSpc>
                        <a:spcBef>
                          <a:spcPts val="459"/>
                        </a:spcBef>
                      </a:pPr>
                      <a:r>
                        <a:rPr lang="es-ES" sz="1000" b="1" i="0">
                          <a:solidFill>
                            <a:schemeClr val="bg1"/>
                          </a:solidFill>
                          <a:latin typeface="Adobe Clean" panose="020B0503020404020204" pitchFamily="34" charset="0"/>
                          <a:cs typeface="AdobeClean-Light"/>
                        </a:rPr>
                        <a:t>Servicios de soporte</a:t>
                      </a:r>
                    </a:p>
                  </a:txBody>
                  <a:tcPr marL="0" marR="0" marT="57150" marB="0" anchor="ctr">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rgbClr val="7D7D7D"/>
                    </a:solidFill>
                  </a:tcPr>
                </a:tc>
                <a:tc>
                  <a:txBody>
                    <a:bodyPr/>
                    <a:lstStyle/>
                    <a:p>
                      <a:pPr marL="50800" hangingPunct="0">
                        <a:lnSpc>
                          <a:spcPct val="100000"/>
                        </a:lnSpc>
                        <a:spcBef>
                          <a:spcPts val="450"/>
                        </a:spcBef>
                      </a:pPr>
                      <a:r>
                        <a:rPr lang="es-ES" sz="900">
                          <a:solidFill>
                            <a:srgbClr val="020302"/>
                          </a:solidFill>
                          <a:latin typeface="AdobeClean-Light"/>
                          <a:cs typeface="AdobeClean-Light"/>
                        </a:rPr>
                        <a:t>Soporte Online</a:t>
                      </a:r>
                    </a:p>
                  </a:txBody>
                  <a:tcPr marL="0" marR="0" marT="57150" marB="0">
                    <a:lnL w="12700">
                      <a:solidFill>
                        <a:srgbClr val="F0F0F0"/>
                      </a:solidFill>
                      <a:prstDash val="solid"/>
                    </a:lnL>
                    <a:lnR w="12700">
                      <a:solidFill>
                        <a:srgbClr val="F0F0F0"/>
                      </a:solidFill>
                      <a:prstDash val="solid"/>
                    </a:lnR>
                    <a:lnT w="12700">
                      <a:solidFill>
                        <a:srgbClr val="F0F0F0"/>
                      </a:solidFill>
                      <a:prstDash val="solid"/>
                    </a:lnT>
                  </a:tcPr>
                </a:tc>
                <a:tc>
                  <a:txBody>
                    <a:bodyPr/>
                    <a:lstStyle/>
                    <a:p>
                      <a:pPr algn="ctr">
                        <a:lnSpc>
                          <a:spcPct val="100000"/>
                        </a:lnSpc>
                        <a:spcBef>
                          <a:spcPts val="535"/>
                        </a:spcBef>
                      </a:pPr>
                      <a:r>
                        <a:rPr lang="es-ES" sz="900">
                          <a:solidFill>
                            <a:srgbClr val="020302"/>
                          </a:solidFill>
                          <a:latin typeface="AdobeClean-Light"/>
                          <a:cs typeface="AdobeClean-Light"/>
                        </a:rPr>
                        <a:t>Horario de trabajo</a:t>
                      </a:r>
                    </a:p>
                  </a:txBody>
                  <a:tcPr marL="0" marR="0" marT="67945" marB="0">
                    <a:lnL w="12700" cap="flat" cmpd="sng" algn="ctr">
                      <a:solidFill>
                        <a:srgbClr val="F0F0F0"/>
                      </a:solidFill>
                      <a:prstDash val="solid"/>
                      <a:round/>
                      <a:headEnd type="none" w="med" len="med"/>
                      <a:tailEnd type="none" w="med" len="med"/>
                    </a:lnL>
                    <a:lnT w="12700" cap="flat" cmpd="sng" algn="ctr">
                      <a:solidFill>
                        <a:srgbClr val="F0F0F0"/>
                      </a:solidFill>
                      <a:prstDash val="solid"/>
                      <a:round/>
                      <a:headEnd type="none" w="med" len="med"/>
                      <a:tailEnd type="none" w="med" len="med"/>
                    </a:lnT>
                    <a:noFill/>
                  </a:tcPr>
                </a:tc>
                <a:tc>
                  <a:txBody>
                    <a:bodyPr/>
                    <a:lstStyle/>
                    <a:p>
                      <a:pPr algn="ctr">
                        <a:lnSpc>
                          <a:spcPct val="100000"/>
                        </a:lnSpc>
                        <a:spcBef>
                          <a:spcPts val="535"/>
                        </a:spcBef>
                      </a:pPr>
                      <a:r>
                        <a:rPr lang="es-ES" sz="900">
                          <a:solidFill>
                            <a:srgbClr val="020302"/>
                          </a:solidFill>
                          <a:latin typeface="AdobeClean-Light"/>
                          <a:cs typeface="AdobeClean-Light"/>
                        </a:rPr>
                        <a:t>24 x 5</a:t>
                      </a:r>
                    </a:p>
                  </a:txBody>
                  <a:tcPr marL="0" marR="0" marT="67945" marB="0">
                    <a:lnT w="6350" cap="flat" cmpd="sng" algn="ctr">
                      <a:solidFill>
                        <a:schemeClr val="bg1">
                          <a:lumMod val="85000"/>
                        </a:schemeClr>
                      </a:solidFill>
                      <a:prstDash val="solid"/>
                      <a:round/>
                      <a:headEnd type="none" w="med" len="med"/>
                      <a:tailEnd type="none" w="med" len="med"/>
                    </a:lnT>
                    <a:solidFill>
                      <a:schemeClr val="bg1">
                        <a:lumMod val="95000"/>
                      </a:schemeClr>
                    </a:solidFill>
                  </a:tcPr>
                </a:tc>
                <a:extLst>
                  <a:ext uri="{0D108BD9-81ED-4DB2-BD59-A6C34878D82A}">
                    <a16:rowId xmlns:a16="http://schemas.microsoft.com/office/drawing/2014/main" val="10005"/>
                  </a:ext>
                </a:extLst>
              </a:tr>
              <a:tr h="230812">
                <a:tc vMerge="1">
                  <a:txBody>
                    <a:bodyPr/>
                    <a:lstStyle/>
                    <a:p>
                      <a:pPr marL="50800" algn="l" rtl="0">
                        <a:lnSpc>
                          <a:spcPct val="100000"/>
                        </a:lnSpc>
                        <a:spcBef>
                          <a:spcPts val="455"/>
                        </a:spcBef>
                      </a:pPr>
                      <a:endParaRPr sz="900">
                        <a:latin typeface="AdobeClean-Light"/>
                        <a:cs typeface="AdobeClean-Light"/>
                      </a:endParaRPr>
                    </a:p>
                  </a:txBody>
                  <a:tcPr marL="0" marR="0" marT="57785"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hangingPunct="0">
                        <a:lnSpc>
                          <a:spcPct val="100000"/>
                        </a:lnSpc>
                        <a:spcBef>
                          <a:spcPts val="455"/>
                        </a:spcBef>
                      </a:pPr>
                      <a:r>
                        <a:rPr lang="es-ES" sz="900">
                          <a:solidFill>
                            <a:srgbClr val="020302"/>
                          </a:solidFill>
                          <a:latin typeface="AdobeClean-Light"/>
                          <a:cs typeface="AdobeClean-Light"/>
                        </a:rPr>
                        <a:t>Soporte con problemas P1 24 x 7 x 365</a:t>
                      </a:r>
                    </a:p>
                  </a:txBody>
                  <a:tcPr marL="0" marR="0" marT="57785" marB="0">
                    <a:lnL w="12700">
                      <a:solidFill>
                        <a:srgbClr val="F0F0F0"/>
                      </a:solidFill>
                      <a:prstDash val="solid"/>
                    </a:lnL>
                    <a:lnR w="12700">
                      <a:solidFill>
                        <a:srgbClr val="F0F0F0"/>
                      </a:solidFill>
                      <a:prstDash val="solid"/>
                    </a:lnR>
                  </a:tcPr>
                </a:tc>
                <a:tc>
                  <a:txBody>
                    <a:bodyPr/>
                    <a:lstStyle/>
                    <a:p>
                      <a:pPr algn="ctr">
                        <a:lnSpc>
                          <a:spcPct val="100000"/>
                        </a:lnSpc>
                        <a:spcBef>
                          <a:spcPts val="459"/>
                        </a:spcBef>
                      </a:pPr>
                      <a:r>
                        <a:rPr lang="es-ES" sz="900">
                          <a:solidFill>
                            <a:srgbClr val="020302"/>
                          </a:solidFill>
                          <a:latin typeface="Wingdings"/>
                          <a:cs typeface="Wingdings"/>
                        </a:rPr>
                        <a:t></a:t>
                      </a:r>
                    </a:p>
                  </a:txBody>
                  <a:tcPr marL="0" marR="0" marT="58419" marB="0">
                    <a:lnL w="12700" cap="flat" cmpd="sng" algn="ctr">
                      <a:solidFill>
                        <a:srgbClr val="F0F0F0"/>
                      </a:solidFill>
                      <a:prstDash val="solid"/>
                      <a:round/>
                      <a:headEnd type="none" w="med" len="med"/>
                      <a:tailEnd type="none" w="med" len="med"/>
                    </a:lnL>
                    <a:noFill/>
                  </a:tcPr>
                </a:tc>
                <a:tc>
                  <a:txBody>
                    <a:bodyPr/>
                    <a:lstStyle/>
                    <a:p>
                      <a:pPr algn="ctr">
                        <a:lnSpc>
                          <a:spcPct val="100000"/>
                        </a:lnSpc>
                        <a:spcBef>
                          <a:spcPts val="459"/>
                        </a:spcBef>
                      </a:pPr>
                      <a:r>
                        <a:rPr lang="es-ES" sz="900">
                          <a:solidFill>
                            <a:srgbClr val="020302"/>
                          </a:solidFill>
                          <a:latin typeface="Wingdings"/>
                          <a:cs typeface="Wingdings"/>
                        </a:rPr>
                        <a:t></a:t>
                      </a:r>
                    </a:p>
                  </a:txBody>
                  <a:tcPr marL="0" marR="0" marT="58419" marB="0">
                    <a:solidFill>
                      <a:schemeClr val="bg1">
                        <a:lumMod val="95000"/>
                      </a:schemeClr>
                    </a:solidFill>
                  </a:tcPr>
                </a:tc>
                <a:extLst>
                  <a:ext uri="{0D108BD9-81ED-4DB2-BD59-A6C34878D82A}">
                    <a16:rowId xmlns:a16="http://schemas.microsoft.com/office/drawing/2014/main" val="10006"/>
                  </a:ext>
                </a:extLst>
              </a:tr>
              <a:tr h="230065">
                <a:tc vMerge="1">
                  <a:txBody>
                    <a:bodyPr/>
                    <a:lstStyle/>
                    <a:p>
                      <a:pPr marL="50800" algn="l" rtl="0">
                        <a:lnSpc>
                          <a:spcPct val="100000"/>
                        </a:lnSpc>
                        <a:spcBef>
                          <a:spcPts val="455"/>
                        </a:spcBef>
                      </a:pPr>
                      <a:endParaRPr sz="900">
                        <a:latin typeface="AdobeClean-Light"/>
                        <a:cs typeface="AdobeClean-Light"/>
                      </a:endParaRPr>
                    </a:p>
                  </a:txBody>
                  <a:tcPr marL="0" marR="0" marT="57785" marB="0">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solidFill>
                      <a:srgbClr val="7D7D7D"/>
                    </a:solidFill>
                  </a:tcPr>
                </a:tc>
                <a:tc>
                  <a:txBody>
                    <a:bodyPr/>
                    <a:lstStyle/>
                    <a:p>
                      <a:pPr marL="50800" hangingPunct="0">
                        <a:lnSpc>
                          <a:spcPct val="100000"/>
                        </a:lnSpc>
                        <a:spcBef>
                          <a:spcPts val="455"/>
                        </a:spcBef>
                      </a:pPr>
                      <a:r>
                        <a:rPr lang="es-ES" sz="900">
                          <a:solidFill>
                            <a:srgbClr val="020302"/>
                          </a:solidFill>
                          <a:latin typeface="AdobeClean-Light"/>
                          <a:cs typeface="AdobeClean-Light"/>
                        </a:rPr>
                        <a:t>Contactos de soporte particulares (por producto)</a:t>
                      </a:r>
                    </a:p>
                  </a:txBody>
                  <a:tcPr marL="0" marR="0" marT="57785"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gn="ctr">
                        <a:lnSpc>
                          <a:spcPct val="100000"/>
                        </a:lnSpc>
                        <a:spcBef>
                          <a:spcPts val="455"/>
                        </a:spcBef>
                      </a:pPr>
                      <a:r>
                        <a:rPr lang="es-ES" sz="900">
                          <a:solidFill>
                            <a:srgbClr val="020302"/>
                          </a:solidFill>
                          <a:latin typeface="AdobeClean-Light"/>
                          <a:cs typeface="AdobeClean-Light"/>
                        </a:rPr>
                        <a:t>4</a:t>
                      </a:r>
                    </a:p>
                  </a:txBody>
                  <a:tcPr marL="0" marR="0" marT="57785" marB="0">
                    <a:lnL w="12700" cap="flat" cmpd="sng" algn="ctr">
                      <a:solidFill>
                        <a:srgbClr val="F0F0F0"/>
                      </a:solidFill>
                      <a:prstDash val="solid"/>
                      <a:round/>
                      <a:headEnd type="none" w="med" len="med"/>
                      <a:tailEnd type="none" w="med" len="med"/>
                    </a:lnL>
                    <a:noFill/>
                  </a:tcPr>
                </a:tc>
                <a:tc>
                  <a:txBody>
                    <a:bodyPr/>
                    <a:lstStyle/>
                    <a:p>
                      <a:pPr algn="ctr">
                        <a:lnSpc>
                          <a:spcPct val="100000"/>
                        </a:lnSpc>
                        <a:spcBef>
                          <a:spcPts val="455"/>
                        </a:spcBef>
                      </a:pPr>
                      <a:r>
                        <a:rPr lang="es-ES" sz="900">
                          <a:solidFill>
                            <a:srgbClr val="020302"/>
                          </a:solidFill>
                          <a:latin typeface="AdobeClean-Light"/>
                          <a:cs typeface="AdobeClean-Light"/>
                        </a:rPr>
                        <a:t>10</a:t>
                      </a:r>
                    </a:p>
                  </a:txBody>
                  <a:tcPr marL="0" marR="0" marT="57785" marB="0">
                    <a:solidFill>
                      <a:schemeClr val="bg1">
                        <a:lumMod val="95000"/>
                      </a:schemeClr>
                    </a:solidFill>
                  </a:tcPr>
                </a:tc>
                <a:extLst>
                  <a:ext uri="{0D108BD9-81ED-4DB2-BD59-A6C34878D82A}">
                    <a16:rowId xmlns:a16="http://schemas.microsoft.com/office/drawing/2014/main" val="10007"/>
                  </a:ext>
                </a:extLst>
              </a:tr>
              <a:tr h="231561">
                <a:tc vMerge="1">
                  <a:txBody>
                    <a:bodyPr/>
                    <a:lstStyle/>
                    <a:p>
                      <a:pPr marL="50800" algn="l" rtl="0">
                        <a:lnSpc>
                          <a:spcPct val="100000"/>
                        </a:lnSpc>
                        <a:spcBef>
                          <a:spcPts val="455"/>
                        </a:spcBef>
                      </a:pPr>
                      <a:endParaRPr sz="900">
                        <a:latin typeface="AdobeClean-Light"/>
                        <a:cs typeface="AdobeClean-Light"/>
                      </a:endParaRPr>
                    </a:p>
                  </a:txBody>
                  <a:tcPr marL="0" marR="0" marT="57785"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hangingPunct="0">
                        <a:lnSpc>
                          <a:spcPct val="100000"/>
                        </a:lnSpc>
                        <a:spcBef>
                          <a:spcPts val="455"/>
                        </a:spcBef>
                      </a:pPr>
                      <a:r>
                        <a:rPr lang="es-ES" sz="900">
                          <a:solidFill>
                            <a:srgbClr val="020302"/>
                          </a:solidFill>
                          <a:latin typeface="AdobeClean-Light"/>
                          <a:cs typeface="AdobeClean-Light"/>
                        </a:rPr>
                        <a:t>Asistencia telefónica en directo</a:t>
                      </a:r>
                    </a:p>
                  </a:txBody>
                  <a:tcPr marL="0" marR="0" marT="57785" marB="0">
                    <a:lnL w="12700">
                      <a:solidFill>
                        <a:srgbClr val="F0F0F0"/>
                      </a:solidFill>
                      <a:prstDash val="solid"/>
                    </a:lnL>
                    <a:lnR w="12700">
                      <a:solidFill>
                        <a:srgbClr val="F0F0F0"/>
                      </a:solidFill>
                      <a:prstDash val="solid"/>
                    </a:lnR>
                  </a:tcPr>
                </a:tc>
                <a:tc>
                  <a:txBody>
                    <a:bodyPr/>
                    <a:lstStyle/>
                    <a:p>
                      <a:pPr algn="l" rtl="0">
                        <a:lnSpc>
                          <a:spcPct val="100000"/>
                        </a:lnSpc>
                        <a:spcBef>
                          <a:spcPts val="464"/>
                        </a:spcBef>
                      </a:pPr>
                      <a:endParaRPr sz="900">
                        <a:latin typeface="Wingdings"/>
                        <a:cs typeface="Wingdings"/>
                      </a:endParaRPr>
                    </a:p>
                  </a:txBody>
                  <a:tcPr marL="0" marR="0" marT="59054" marB="0">
                    <a:lnL w="12700" cap="flat" cmpd="sng" algn="ctr">
                      <a:solidFill>
                        <a:srgbClr val="F0F0F0"/>
                      </a:solidFill>
                      <a:prstDash val="solid"/>
                      <a:round/>
                      <a:headEnd type="none" w="med" len="med"/>
                      <a:tailEnd type="none" w="med" len="med"/>
                    </a:lnL>
                    <a:noFill/>
                  </a:tcPr>
                </a:tc>
                <a:tc>
                  <a:txBody>
                    <a:bodyPr/>
                    <a:lstStyle/>
                    <a:p>
                      <a:pPr algn="ctr">
                        <a:lnSpc>
                          <a:spcPct val="100000"/>
                        </a:lnSpc>
                        <a:spcBef>
                          <a:spcPts val="464"/>
                        </a:spcBef>
                      </a:pPr>
                      <a:r>
                        <a:rPr lang="es-ES" sz="900">
                          <a:solidFill>
                            <a:srgbClr val="020302"/>
                          </a:solidFill>
                          <a:latin typeface="Wingdings"/>
                          <a:cs typeface="Wingdings"/>
                        </a:rPr>
                        <a:t></a:t>
                      </a:r>
                    </a:p>
                  </a:txBody>
                  <a:tcPr marL="0" marR="0" marT="59054" marB="0">
                    <a:solidFill>
                      <a:schemeClr val="bg1">
                        <a:lumMod val="95000"/>
                      </a:schemeClr>
                    </a:solidFill>
                  </a:tcPr>
                </a:tc>
                <a:extLst>
                  <a:ext uri="{0D108BD9-81ED-4DB2-BD59-A6C34878D82A}">
                    <a16:rowId xmlns:a16="http://schemas.microsoft.com/office/drawing/2014/main" val="10008"/>
                  </a:ext>
                </a:extLst>
              </a:tr>
              <a:tr h="232310">
                <a:tc vMerge="1">
                  <a:txBody>
                    <a:bodyPr/>
                    <a:lstStyle/>
                    <a:p>
                      <a:pPr marL="50800" algn="l" rtl="0">
                        <a:lnSpc>
                          <a:spcPct val="100000"/>
                        </a:lnSpc>
                        <a:spcBef>
                          <a:spcPts val="459"/>
                        </a:spcBef>
                      </a:pPr>
                      <a:endParaRPr sz="900">
                        <a:latin typeface="AdobeClean-Light"/>
                        <a:cs typeface="AdobeClean-Light"/>
                      </a:endParaRPr>
                    </a:p>
                  </a:txBody>
                  <a:tcPr marL="0" marR="0" marT="58419"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hangingPunct="0">
                        <a:lnSpc>
                          <a:spcPct val="100000"/>
                        </a:lnSpc>
                        <a:spcBef>
                          <a:spcPts val="459"/>
                        </a:spcBef>
                      </a:pPr>
                      <a:r>
                        <a:rPr lang="es-ES" sz="900">
                          <a:solidFill>
                            <a:srgbClr val="020302"/>
                          </a:solidFill>
                          <a:latin typeface="AdobeClean-Light"/>
                          <a:cs typeface="AdobeClean-Light"/>
                        </a:rPr>
                        <a:t>Administración de la escalabilidad</a:t>
                      </a:r>
                    </a:p>
                  </a:txBody>
                  <a:tcPr marL="0" marR="0" marT="58419" marB="0">
                    <a:lnL w="12700">
                      <a:solidFill>
                        <a:srgbClr val="F0F0F0"/>
                      </a:solidFill>
                      <a:prstDash val="solid"/>
                    </a:lnL>
                    <a:lnR w="12700">
                      <a:solidFill>
                        <a:srgbClr val="F0F0F0"/>
                      </a:solidFill>
                      <a:prstDash val="solid"/>
                    </a:lnR>
                  </a:tcPr>
                </a:tc>
                <a:tc>
                  <a:txBody>
                    <a:bodyPr/>
                    <a:lstStyle/>
                    <a:p>
                      <a:pPr algn="l" rtl="0">
                        <a:lnSpc>
                          <a:spcPct val="100000"/>
                        </a:lnSpc>
                        <a:spcBef>
                          <a:spcPts val="470"/>
                        </a:spcBef>
                      </a:pPr>
                      <a:endParaRPr sz="900">
                        <a:latin typeface="Wingdings"/>
                        <a:cs typeface="Wingdings"/>
                      </a:endParaRPr>
                    </a:p>
                  </a:txBody>
                  <a:tcPr marL="0" marR="0" marT="59690" marB="0">
                    <a:lnL w="12700" cap="flat" cmpd="sng" algn="ctr">
                      <a:solidFill>
                        <a:srgbClr val="F0F0F0"/>
                      </a:solidFill>
                      <a:prstDash val="solid"/>
                      <a:round/>
                      <a:headEnd type="none" w="med" len="med"/>
                      <a:tailEnd type="none" w="med" len="med"/>
                    </a:lnL>
                    <a:noFill/>
                  </a:tcPr>
                </a:tc>
                <a:tc>
                  <a:txBody>
                    <a:bodyPr/>
                    <a:lstStyle/>
                    <a:p>
                      <a:pPr algn="ctr">
                        <a:lnSpc>
                          <a:spcPct val="100000"/>
                        </a:lnSpc>
                        <a:spcBef>
                          <a:spcPts val="470"/>
                        </a:spcBef>
                      </a:pPr>
                      <a:r>
                        <a:rPr lang="es-ES" sz="900">
                          <a:solidFill>
                            <a:srgbClr val="020302"/>
                          </a:solidFill>
                          <a:latin typeface="Wingdings"/>
                          <a:cs typeface="Wingdings"/>
                        </a:rPr>
                        <a:t></a:t>
                      </a:r>
                    </a:p>
                  </a:txBody>
                  <a:tcPr marL="0" marR="0" marT="59690" marB="0">
                    <a:solidFill>
                      <a:schemeClr val="bg1">
                        <a:lumMod val="95000"/>
                      </a:schemeClr>
                    </a:solidFill>
                  </a:tcPr>
                </a:tc>
                <a:extLst>
                  <a:ext uri="{0D108BD9-81ED-4DB2-BD59-A6C34878D82A}">
                    <a16:rowId xmlns:a16="http://schemas.microsoft.com/office/drawing/2014/main" val="10009"/>
                  </a:ext>
                </a:extLst>
              </a:tr>
              <a:tr h="229317">
                <a:tc vMerge="1">
                  <a:txBody>
                    <a:bodyPr/>
                    <a:lstStyle/>
                    <a:p>
                      <a:pPr marL="50800" algn="l" rtl="0">
                        <a:lnSpc>
                          <a:spcPct val="100000"/>
                        </a:lnSpc>
                        <a:spcBef>
                          <a:spcPts val="450"/>
                        </a:spcBef>
                      </a:pPr>
                      <a:endParaRPr sz="900">
                        <a:latin typeface="AdobeClean-Light"/>
                        <a:cs typeface="AdobeClean-Light"/>
                      </a:endParaRPr>
                    </a:p>
                  </a:txBody>
                  <a:tcPr marL="0" marR="0" marT="57150"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hangingPunct="0">
                        <a:lnSpc>
                          <a:spcPct val="100000"/>
                        </a:lnSpc>
                        <a:spcBef>
                          <a:spcPts val="450"/>
                        </a:spcBef>
                      </a:pPr>
                      <a:r>
                        <a:rPr lang="es-ES" sz="900">
                          <a:solidFill>
                            <a:srgbClr val="020302"/>
                          </a:solidFill>
                          <a:latin typeface="AdobeClean-Light"/>
                          <a:cs typeface="AdobeClean-Light"/>
                        </a:rPr>
                        <a:t>Revisiones de servicio al año</a:t>
                      </a:r>
                    </a:p>
                  </a:txBody>
                  <a:tcPr marL="0" marR="0" marT="57150" marB="0">
                    <a:lnL w="12700">
                      <a:solidFill>
                        <a:srgbClr val="F0F0F0"/>
                      </a:solidFill>
                      <a:prstDash val="solid"/>
                    </a:lnL>
                    <a:lnR w="12700">
                      <a:solidFill>
                        <a:srgbClr val="F0F0F0"/>
                      </a:solidFill>
                      <a:prstDash val="solid"/>
                    </a:lnR>
                  </a:tcPr>
                </a:tc>
                <a:tc>
                  <a:txBody>
                    <a:bodyPr/>
                    <a:lstStyle/>
                    <a:p>
                      <a:pPr algn="l" rtl="0">
                        <a:lnSpc>
                          <a:spcPct val="100000"/>
                        </a:lnSpc>
                      </a:pPr>
                      <a:endParaRPr sz="9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algn="ctr">
                        <a:lnSpc>
                          <a:spcPct val="100000"/>
                        </a:lnSpc>
                      </a:pPr>
                      <a:r>
                        <a:rPr lang="es-ES" sz="900">
                          <a:latin typeface="Times New Roman"/>
                          <a:cs typeface="Times New Roman"/>
                        </a:rPr>
                        <a:t>2</a:t>
                      </a:r>
                    </a:p>
                  </a:txBody>
                  <a:tcPr marL="0" marR="0" marT="0" marB="0">
                    <a:solidFill>
                      <a:schemeClr val="bg1">
                        <a:lumMod val="95000"/>
                      </a:schemeClr>
                    </a:solidFill>
                  </a:tcPr>
                </a:tc>
                <a:extLst>
                  <a:ext uri="{0D108BD9-81ED-4DB2-BD59-A6C34878D82A}">
                    <a16:rowId xmlns:a16="http://schemas.microsoft.com/office/drawing/2014/main" val="10010"/>
                  </a:ext>
                </a:extLst>
              </a:tr>
              <a:tr h="229317">
                <a:tc vMerge="1">
                  <a:txBody>
                    <a:bodyPr/>
                    <a:lstStyle/>
                    <a:p>
                      <a:endParaRPr lang="en-US"/>
                    </a:p>
                  </a:txBody>
                  <a:tcPr/>
                </a:tc>
                <a:tc>
                  <a:txBody>
                    <a:bodyPr/>
                    <a:lstStyle/>
                    <a:p>
                      <a:pPr marL="50800" hangingPunct="0">
                        <a:lnSpc>
                          <a:spcPct val="100000"/>
                        </a:lnSpc>
                        <a:spcBef>
                          <a:spcPts val="450"/>
                        </a:spcBef>
                      </a:pPr>
                      <a:r>
                        <a:rPr lang="es-ES" sz="900">
                          <a:latin typeface="AdobeClean-Light"/>
                          <a:cs typeface="AdobeClean-Light"/>
                        </a:rPr>
                        <a:t>Sesiones con expertos al año</a:t>
                      </a:r>
                    </a:p>
                  </a:txBody>
                  <a:tcPr marL="0" marR="0" marT="57150"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gn="l" rtl="0">
                        <a:lnSpc>
                          <a:spcPct val="100000"/>
                        </a:lnSpc>
                      </a:pPr>
                      <a:endParaRPr sz="9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algn="ctr">
                        <a:lnSpc>
                          <a:spcPct val="100000"/>
                        </a:lnSpc>
                      </a:pPr>
                      <a:r>
                        <a:rPr lang="es-ES" sz="900">
                          <a:latin typeface="Times New Roman"/>
                          <a:cs typeface="Times New Roman"/>
                        </a:rPr>
                        <a:t>2</a:t>
                      </a:r>
                    </a:p>
                  </a:txBody>
                  <a:tcPr marL="0" marR="0" marT="0" marB="0">
                    <a:solidFill>
                      <a:schemeClr val="bg1">
                        <a:lumMod val="95000"/>
                      </a:schemeClr>
                    </a:solidFill>
                  </a:tcPr>
                </a:tc>
                <a:extLst>
                  <a:ext uri="{0D108BD9-81ED-4DB2-BD59-A6C34878D82A}">
                    <a16:rowId xmlns:a16="http://schemas.microsoft.com/office/drawing/2014/main" val="225399098"/>
                  </a:ext>
                </a:extLst>
              </a:tr>
              <a:tr h="229317">
                <a:tc vMerge="1">
                  <a:txBody>
                    <a:bodyPr/>
                    <a:lstStyle/>
                    <a:p>
                      <a:endParaRPr lang="en-US"/>
                    </a:p>
                  </a:txBody>
                  <a:tcPr/>
                </a:tc>
                <a:tc>
                  <a:txBody>
                    <a:bodyPr/>
                    <a:lstStyle/>
                    <a:p>
                      <a:pPr marL="50800" hangingPunct="0">
                        <a:lnSpc>
                          <a:spcPct val="100000"/>
                        </a:lnSpc>
                        <a:spcBef>
                          <a:spcPts val="450"/>
                        </a:spcBef>
                      </a:pPr>
                      <a:r>
                        <a:rPr lang="es-ES" sz="900">
                          <a:latin typeface="AdobeClean-Light"/>
                          <a:cs typeface="AdobeClean-Light"/>
                        </a:rPr>
                        <a:t>Reseñas de casos</a:t>
                      </a:r>
                    </a:p>
                  </a:txBody>
                  <a:tcPr marL="0" marR="0" marT="57150"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gn="l" rtl="0">
                        <a:lnSpc>
                          <a:spcPct val="100000"/>
                        </a:lnSpc>
                      </a:pPr>
                      <a:endParaRPr sz="9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s-ES" sz="900">
                          <a:solidFill>
                            <a:srgbClr val="020302"/>
                          </a:solidFill>
                          <a:latin typeface="Wingdings"/>
                          <a:cs typeface="Wingdings"/>
                        </a:rPr>
                        <a:t></a:t>
                      </a:r>
                    </a:p>
                  </a:txBody>
                  <a:tcPr marL="0" marR="0" marT="0" marB="0">
                    <a:solidFill>
                      <a:schemeClr val="bg1">
                        <a:lumMod val="95000"/>
                      </a:schemeClr>
                    </a:solidFill>
                  </a:tcPr>
                </a:tc>
                <a:extLst>
                  <a:ext uri="{0D108BD9-81ED-4DB2-BD59-A6C34878D82A}">
                    <a16:rowId xmlns:a16="http://schemas.microsoft.com/office/drawing/2014/main" val="4193451537"/>
                  </a:ext>
                </a:extLst>
              </a:tr>
              <a:tr h="230812">
                <a:tc vMerge="1">
                  <a:txBody>
                    <a:bodyPr/>
                    <a:lstStyle/>
                    <a:p>
                      <a:pPr marL="48895" algn="l" rtl="0">
                        <a:lnSpc>
                          <a:spcPct val="100000"/>
                        </a:lnSpc>
                        <a:spcBef>
                          <a:spcPts val="459"/>
                        </a:spcBef>
                      </a:pPr>
                      <a:endParaRPr sz="900">
                        <a:latin typeface="AdobeClean-Light"/>
                        <a:cs typeface="AdobeClean-Light"/>
                      </a:endParaRPr>
                    </a:p>
                  </a:txBody>
                  <a:tcPr marL="0" marR="0" marT="58419" marB="0">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solidFill>
                      <a:srgbClr val="7D7D7D"/>
                    </a:solidFill>
                  </a:tcPr>
                </a:tc>
                <a:tc>
                  <a:txBody>
                    <a:bodyPr/>
                    <a:lstStyle/>
                    <a:p>
                      <a:pPr marL="48895" hangingPunct="0">
                        <a:lnSpc>
                          <a:spcPct val="100000"/>
                        </a:lnSpc>
                        <a:spcBef>
                          <a:spcPts val="459"/>
                        </a:spcBef>
                      </a:pPr>
                      <a:r>
                        <a:rPr lang="es-ES" sz="900">
                          <a:solidFill>
                            <a:srgbClr val="020302"/>
                          </a:solidFill>
                          <a:latin typeface="AdobeClean-Light"/>
                          <a:cs typeface="AdobeClean-Light"/>
                        </a:rPr>
                        <a:t>Gestión de eventos</a:t>
                      </a:r>
                    </a:p>
                  </a:txBody>
                  <a:tcPr marL="0" marR="0" marT="58419"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gn="l" rtl="0">
                        <a:lnSpc>
                          <a:spcPct val="100000"/>
                        </a:lnSpc>
                      </a:pPr>
                      <a:endParaRPr sz="9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algn="l" rtl="0">
                        <a:lnSpc>
                          <a:spcPct val="100000"/>
                        </a:lnSpc>
                      </a:pPr>
                      <a:endParaRPr sz="900">
                        <a:latin typeface="Times New Roman"/>
                        <a:cs typeface="Times New Roman"/>
                      </a:endParaRPr>
                    </a:p>
                  </a:txBody>
                  <a:tcPr marL="0" marR="0" marT="0" marB="0">
                    <a:solidFill>
                      <a:schemeClr val="bg1">
                        <a:lumMod val="95000"/>
                      </a:schemeClr>
                    </a:solidFill>
                  </a:tcPr>
                </a:tc>
                <a:extLst>
                  <a:ext uri="{0D108BD9-81ED-4DB2-BD59-A6C34878D82A}">
                    <a16:rowId xmlns:a16="http://schemas.microsoft.com/office/drawing/2014/main" val="10011"/>
                  </a:ext>
                </a:extLst>
              </a:tr>
              <a:tr h="231562">
                <a:tc vMerge="1">
                  <a:txBody>
                    <a:bodyPr/>
                    <a:lstStyle/>
                    <a:p>
                      <a:pPr marL="48895" algn="l" rtl="0">
                        <a:lnSpc>
                          <a:spcPct val="100000"/>
                        </a:lnSpc>
                        <a:spcBef>
                          <a:spcPts val="465"/>
                        </a:spcBef>
                      </a:pPr>
                      <a:endParaRPr sz="900">
                        <a:latin typeface="AdobeClean-Light"/>
                        <a:cs typeface="AdobeClean-Light"/>
                      </a:endParaRPr>
                    </a:p>
                  </a:txBody>
                  <a:tcPr marL="0" marR="0" marT="59055"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48895" hangingPunct="0">
                        <a:lnSpc>
                          <a:spcPct val="100000"/>
                        </a:lnSpc>
                        <a:spcBef>
                          <a:spcPts val="465"/>
                        </a:spcBef>
                      </a:pPr>
                      <a:r>
                        <a:rPr lang="es-ES" sz="900">
                          <a:solidFill>
                            <a:srgbClr val="020302"/>
                          </a:solidFill>
                          <a:latin typeface="AdobeClean-Light"/>
                          <a:cs typeface="AdobeClean-Light"/>
                        </a:rPr>
                        <a:t>Revisión, mantenimiento y monitorización del entorno</a:t>
                      </a:r>
                    </a:p>
                  </a:txBody>
                  <a:tcPr marL="0" marR="0" marT="59055" marB="0">
                    <a:lnL w="12700">
                      <a:solidFill>
                        <a:srgbClr val="F0F0F0"/>
                      </a:solidFill>
                      <a:prstDash val="solid"/>
                    </a:lnL>
                    <a:lnR w="12700">
                      <a:solidFill>
                        <a:srgbClr val="F0F0F0"/>
                      </a:solidFill>
                      <a:prstDash val="solid"/>
                    </a:lnR>
                  </a:tcPr>
                </a:tc>
                <a:tc>
                  <a:txBody>
                    <a:bodyPr/>
                    <a:lstStyle/>
                    <a:p>
                      <a:pPr algn="l" rtl="0">
                        <a:lnSpc>
                          <a:spcPct val="100000"/>
                        </a:lnSpc>
                      </a:pPr>
                      <a:endParaRPr sz="9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algn="l" rtl="0">
                        <a:lnSpc>
                          <a:spcPct val="100000"/>
                        </a:lnSpc>
                      </a:pPr>
                      <a:endParaRPr sz="900">
                        <a:latin typeface="Times New Roman"/>
                        <a:cs typeface="Times New Roman"/>
                      </a:endParaRPr>
                    </a:p>
                  </a:txBody>
                  <a:tcPr marL="0" marR="0" marT="0" marB="0">
                    <a:solidFill>
                      <a:schemeClr val="bg1">
                        <a:lumMod val="95000"/>
                      </a:schemeClr>
                    </a:solidFill>
                  </a:tcPr>
                </a:tc>
                <a:extLst>
                  <a:ext uri="{0D108BD9-81ED-4DB2-BD59-A6C34878D82A}">
                    <a16:rowId xmlns:a16="http://schemas.microsoft.com/office/drawing/2014/main" val="10012"/>
                  </a:ext>
                </a:extLst>
              </a:tr>
              <a:tr h="236808">
                <a:tc vMerge="1">
                  <a:txBody>
                    <a:bodyPr/>
                    <a:lstStyle/>
                    <a:p>
                      <a:pPr marL="49530" algn="l" rtl="0">
                        <a:lnSpc>
                          <a:spcPct val="100000"/>
                        </a:lnSpc>
                        <a:spcBef>
                          <a:spcPts val="500"/>
                        </a:spcBef>
                      </a:pPr>
                      <a:endParaRPr sz="900">
                        <a:latin typeface="AdobeClean-Light"/>
                        <a:cs typeface="AdobeClean-Light"/>
                      </a:endParaRPr>
                    </a:p>
                  </a:txBody>
                  <a:tcPr marL="0" marR="0" marT="63500"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49530" hangingPunct="0">
                        <a:lnSpc>
                          <a:spcPct val="100000"/>
                        </a:lnSpc>
                        <a:spcBef>
                          <a:spcPts val="500"/>
                        </a:spcBef>
                      </a:pPr>
                      <a:r>
                        <a:rPr lang="es-ES" sz="900" dirty="0">
                          <a:solidFill>
                            <a:srgbClr val="020302"/>
                          </a:solidFill>
                          <a:latin typeface="AdobeClean-Light"/>
                          <a:cs typeface="AdobeClean-Light"/>
                        </a:rPr>
                        <a:t>Lanzamiento, migración, actualización y revisión de la hoja de ruta del producto</a:t>
                      </a:r>
                    </a:p>
                  </a:txBody>
                  <a:tcPr marL="0" marR="0" marT="63500" marB="0">
                    <a:lnL w="12700">
                      <a:solidFill>
                        <a:srgbClr val="F0F0F0"/>
                      </a:solidFill>
                      <a:prstDash val="solid"/>
                    </a:lnL>
                    <a:lnR w="12700">
                      <a:solidFill>
                        <a:srgbClr val="F0F0F0"/>
                      </a:solidFill>
                      <a:prstDash val="solid"/>
                    </a:lnR>
                  </a:tcPr>
                </a:tc>
                <a:tc>
                  <a:txBody>
                    <a:bodyPr/>
                    <a:lstStyle/>
                    <a:p>
                      <a:pPr algn="l" rtl="0">
                        <a:lnSpc>
                          <a:spcPct val="100000"/>
                        </a:lnSpc>
                      </a:pPr>
                      <a:endParaRPr sz="9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algn="l" rtl="0">
                        <a:lnSpc>
                          <a:spcPct val="100000"/>
                        </a:lnSpc>
                      </a:pPr>
                      <a:endParaRPr sz="900">
                        <a:latin typeface="Times New Roman"/>
                        <a:cs typeface="Times New Roman"/>
                      </a:endParaRPr>
                    </a:p>
                  </a:txBody>
                  <a:tcPr marL="0" marR="0" marT="0" marB="0">
                    <a:solidFill>
                      <a:schemeClr val="bg1">
                        <a:lumMod val="95000"/>
                      </a:schemeClr>
                    </a:solidFill>
                  </a:tcPr>
                </a:tc>
                <a:extLst>
                  <a:ext uri="{0D108BD9-81ED-4DB2-BD59-A6C34878D82A}">
                    <a16:rowId xmlns:a16="http://schemas.microsoft.com/office/drawing/2014/main" val="10013"/>
                  </a:ext>
                </a:extLst>
              </a:tr>
              <a:tr h="241305">
                <a:tc vMerge="1">
                  <a:txBody>
                    <a:bodyPr/>
                    <a:lstStyle/>
                    <a:p>
                      <a:pPr marL="49530" algn="l" rtl="0">
                        <a:lnSpc>
                          <a:spcPct val="100000"/>
                        </a:lnSpc>
                        <a:spcBef>
                          <a:spcPts val="530"/>
                        </a:spcBef>
                      </a:pPr>
                      <a:endParaRPr sz="900">
                        <a:latin typeface="AdobeClean-Light"/>
                        <a:cs typeface="AdobeClean-Light"/>
                      </a:endParaRPr>
                    </a:p>
                  </a:txBody>
                  <a:tcPr marL="0" marR="0" marT="67310" marB="0">
                    <a:lnL w="12700">
                      <a:solidFill>
                        <a:srgbClr val="F0F0F0"/>
                      </a:solidFill>
                      <a:prstDash val="solid"/>
                    </a:lnL>
                    <a:lnR w="12700" cap="flat" cmpd="sng" algn="ctr">
                      <a:solidFill>
                        <a:srgbClr val="F0F0F0"/>
                      </a:solidFill>
                      <a:prstDash val="solid"/>
                      <a:round/>
                      <a:headEnd type="none" w="med" len="med"/>
                      <a:tailEnd type="none" w="med" len="med"/>
                    </a:lnR>
                    <a:lnB w="12700" cap="flat" cmpd="sng" algn="ctr">
                      <a:solidFill>
                        <a:srgbClr val="F0F0F0"/>
                      </a:solidFill>
                      <a:prstDash val="solid"/>
                      <a:round/>
                      <a:headEnd type="none" w="med" len="med"/>
                      <a:tailEnd type="none" w="med" len="med"/>
                    </a:lnB>
                    <a:solidFill>
                      <a:srgbClr val="7D7D7D"/>
                    </a:solidFill>
                  </a:tcPr>
                </a:tc>
                <a:tc>
                  <a:txBody>
                    <a:bodyPr/>
                    <a:lstStyle/>
                    <a:p>
                      <a:pPr marL="49530" hangingPunct="0">
                        <a:lnSpc>
                          <a:spcPct val="100000"/>
                        </a:lnSpc>
                        <a:spcBef>
                          <a:spcPts val="530"/>
                        </a:spcBef>
                      </a:pPr>
                      <a:r>
                        <a:rPr lang="es-ES" sz="900">
                          <a:latin typeface="AdobeClean-Light"/>
                          <a:cs typeface="AdobeClean-Light"/>
                        </a:rPr>
                        <a:t>Actividades de asistencia en la nube: Experience Manager as Cloud</a:t>
                      </a:r>
                    </a:p>
                  </a:txBody>
                  <a:tcPr marL="0" marR="0" marT="67310" marB="0">
                    <a:lnL w="12700">
                      <a:solidFill>
                        <a:srgbClr val="F0F0F0"/>
                      </a:solidFill>
                      <a:prstDash val="solid"/>
                    </a:lnL>
                    <a:lnR w="12700">
                      <a:solidFill>
                        <a:srgbClr val="F0F0F0"/>
                      </a:solidFill>
                      <a:prstDash val="solid"/>
                    </a:lnR>
                    <a:lnB w="12700">
                      <a:solidFill>
                        <a:srgbClr val="F0F0F0"/>
                      </a:solidFill>
                      <a:prstDash val="solid"/>
                    </a:lnB>
                  </a:tcPr>
                </a:tc>
                <a:tc>
                  <a:txBody>
                    <a:bodyPr/>
                    <a:lstStyle/>
                    <a:p>
                      <a:pPr algn="l" rtl="0">
                        <a:lnSpc>
                          <a:spcPct val="100000"/>
                        </a:lnSpc>
                      </a:pPr>
                      <a:endParaRPr sz="9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lnB w="12700" cap="flat" cmpd="sng" algn="ctr">
                      <a:solidFill>
                        <a:srgbClr val="F0F0F0"/>
                      </a:solidFill>
                      <a:prstDash val="solid"/>
                      <a:round/>
                      <a:headEnd type="none" w="med" len="med"/>
                      <a:tailEnd type="none" w="med" len="med"/>
                    </a:lnB>
                    <a:noFill/>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s-ES" sz="900">
                          <a:solidFill>
                            <a:srgbClr val="020302"/>
                          </a:solidFill>
                          <a:latin typeface="Wingdings"/>
                          <a:cs typeface="Wingding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900">
                        <a:latin typeface="Wingdings"/>
                        <a:cs typeface="Wingdings"/>
                      </a:endParaRPr>
                    </a:p>
                  </a:txBody>
                  <a:tcPr marL="0" marR="0" marT="0" marB="0">
                    <a:lnB w="6350" cap="flat" cmpd="sng" algn="ctr">
                      <a:solidFill>
                        <a:schemeClr val="bg1">
                          <a:lumMod val="8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14"/>
                  </a:ext>
                </a:extLst>
              </a:tr>
              <a:tr h="161868">
                <a:tc rowSpan="3">
                  <a:txBody>
                    <a:bodyPr/>
                    <a:lstStyle/>
                    <a:p>
                      <a:pPr marL="48260">
                        <a:lnSpc>
                          <a:spcPct val="100000"/>
                        </a:lnSpc>
                        <a:spcBef>
                          <a:spcPts val="830"/>
                        </a:spcBef>
                      </a:pPr>
                      <a:r>
                        <a:rPr lang="es-ES" sz="1000" b="1" i="0">
                          <a:solidFill>
                            <a:schemeClr val="bg1"/>
                          </a:solidFill>
                          <a:latin typeface="Adobe Clean" panose="020B0503020404020204" pitchFamily="34" charset="0"/>
                          <a:cs typeface="AdobeClean-Light"/>
                        </a:rPr>
                        <a:t>Servicios de campo</a:t>
                      </a:r>
                    </a:p>
                  </a:txBody>
                  <a:tcPr marL="0" marR="0" marT="48260" marB="0" anchor="ctr">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lnB w="12700">
                      <a:solidFill>
                        <a:srgbClr val="F1F1F1"/>
                      </a:solidFill>
                      <a:prstDash val="solid"/>
                    </a:lnB>
                    <a:solidFill>
                      <a:srgbClr val="7D7D7D"/>
                    </a:solidFill>
                  </a:tcPr>
                </a:tc>
                <a:tc rowSpan="2">
                  <a:txBody>
                    <a:bodyPr/>
                    <a:lstStyle/>
                    <a:p>
                      <a:pPr marL="48260" hangingPunct="0">
                        <a:lnSpc>
                          <a:spcPct val="100000"/>
                        </a:lnSpc>
                        <a:spcBef>
                          <a:spcPts val="380"/>
                        </a:spcBef>
                      </a:pPr>
                      <a:r>
                        <a:rPr lang="es-ES" sz="900">
                          <a:solidFill>
                            <a:srgbClr val="020302"/>
                          </a:solidFill>
                          <a:latin typeface="AdobeClean-Light"/>
                          <a:cs typeface="AdobeClean-Light"/>
                        </a:rPr>
                        <a:t>Servicios de Launch Advisory: primer año de la nueva solución</a:t>
                      </a:r>
                    </a:p>
                  </a:txBody>
                  <a:tcPr marL="0" marR="0" marT="48260" marB="0">
                    <a:lnL w="12700">
                      <a:solidFill>
                        <a:srgbClr val="F0F0F0"/>
                      </a:solidFill>
                      <a:prstDash val="solid"/>
                    </a:lnL>
                    <a:lnR w="6350" cap="flat" cmpd="sng" algn="ctr">
                      <a:solidFill>
                        <a:srgbClr val="F0F0F0"/>
                      </a:solidFill>
                      <a:prstDash val="solid"/>
                      <a:round/>
                      <a:headEnd type="none" w="med" len="med"/>
                      <a:tailEnd type="none" w="med" len="med"/>
                    </a:lnR>
                    <a:lnT w="12700">
                      <a:solidFill>
                        <a:srgbClr val="F0F0F0"/>
                      </a:solidFill>
                      <a:prstDash val="solid"/>
                    </a:lnT>
                    <a:lnB w="6350" cap="flat" cmpd="sng" algn="ctr">
                      <a:noFill/>
                      <a:prstDash val="solid"/>
                      <a:round/>
                      <a:headEnd type="none" w="med" len="med"/>
                      <a:tailEnd type="none" w="med" len="med"/>
                    </a:lnB>
                  </a:tcPr>
                </a:tc>
                <a:tc>
                  <a:txBody>
                    <a:bodyPr/>
                    <a:lstStyle/>
                    <a:p>
                      <a:pPr algn="l" rtl="0">
                        <a:lnSpc>
                          <a:spcPct val="100000"/>
                        </a:lnSpc>
                      </a:pPr>
                      <a:endParaRPr sz="900">
                        <a:latin typeface="Times New Roman"/>
                        <a:cs typeface="Times New Roman"/>
                      </a:endParaRPr>
                    </a:p>
                  </a:txBody>
                  <a:tcPr marL="0" marR="0" marT="0" marB="0">
                    <a:lnL w="6350" cap="flat" cmpd="sng" algn="ctr">
                      <a:solidFill>
                        <a:srgbClr val="F0F0F0"/>
                      </a:solidFill>
                      <a:prstDash val="solid"/>
                      <a:round/>
                      <a:headEnd type="none" w="med" len="med"/>
                      <a:tailEnd type="none" w="med" len="med"/>
                    </a:lnL>
                    <a:lnT w="12700" cap="flat" cmpd="sng" algn="ctr">
                      <a:solidFill>
                        <a:srgbClr val="F0F0F0"/>
                      </a:solidFill>
                      <a:prstDash val="solid"/>
                      <a:round/>
                      <a:headEnd type="none" w="med" len="med"/>
                      <a:tailEnd type="none" w="med" len="med"/>
                    </a:lnT>
                    <a:noFill/>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s-ES" sz="900">
                          <a:solidFill>
                            <a:srgbClr val="020302"/>
                          </a:solidFill>
                          <a:latin typeface="Wingdings"/>
                          <a:cs typeface="Wingdings"/>
                        </a:rPr>
                        <a:t></a:t>
                      </a:r>
                    </a:p>
                  </a:txBody>
                  <a:tcPr marL="0" marR="0" marT="0" marB="0">
                    <a:lnT w="6350" cap="flat" cmpd="sng" algn="ctr">
                      <a:solidFill>
                        <a:schemeClr val="bg1">
                          <a:lumMod val="85000"/>
                        </a:schemeClr>
                      </a:solidFill>
                      <a:prstDash val="solid"/>
                      <a:round/>
                      <a:headEnd type="none" w="med" len="med"/>
                      <a:tailEnd type="none" w="med" len="med"/>
                    </a:lnT>
                    <a:solidFill>
                      <a:schemeClr val="bg1">
                        <a:lumMod val="95000"/>
                      </a:schemeClr>
                    </a:solidFill>
                  </a:tcPr>
                </a:tc>
                <a:extLst>
                  <a:ext uri="{0D108BD9-81ED-4DB2-BD59-A6C34878D82A}">
                    <a16:rowId xmlns:a16="http://schemas.microsoft.com/office/drawing/2014/main" val="10015"/>
                  </a:ext>
                </a:extLst>
              </a:tr>
              <a:tr h="0">
                <a:tc vMerge="1">
                  <a:txBody>
                    <a:bodyPr/>
                    <a:lstStyle/>
                    <a:p>
                      <a:endParaRPr lang="en-US"/>
                    </a:p>
                  </a:txBody>
                  <a:tcPr>
                    <a:lnT w="12700" cap="flat" cmpd="sng" algn="ctr">
                      <a:solidFill>
                        <a:srgbClr val="F1F1F1"/>
                      </a:solidFill>
                      <a:prstDash val="solid"/>
                      <a:round/>
                      <a:headEnd type="none" w="med" len="med"/>
                      <a:tailEnd type="none" w="med" len="med"/>
                    </a:lnT>
                  </a:tcPr>
                </a:tc>
                <a:tc vMerge="1">
                  <a:txBody>
                    <a:bodyPr/>
                    <a:lstStyle/>
                    <a:p>
                      <a:endParaRPr lang="en-US"/>
                    </a:p>
                  </a:txBody>
                  <a:tcPr>
                    <a:lnT w="12700" cap="flat" cmpd="sng" algn="ctr">
                      <a:solidFill>
                        <a:srgbClr val="F1F1F1"/>
                      </a:solidFill>
                      <a:prstDash val="solid"/>
                      <a:round/>
                      <a:headEnd type="none" w="med" len="med"/>
                      <a:tailEnd type="none" w="med" len="med"/>
                    </a:lnT>
                  </a:tcPr>
                </a:tc>
                <a:tc rowSpan="2">
                  <a:txBody>
                    <a:bodyPr/>
                    <a:lstStyle/>
                    <a:p>
                      <a:endParaRPr lang="en-US" sz="900"/>
                    </a:p>
                  </a:txBody>
                  <a:tcPr>
                    <a:lnL w="6350" cap="flat" cmpd="sng" algn="ctr">
                      <a:solidFill>
                        <a:srgbClr val="F0F0F0"/>
                      </a:solidFill>
                      <a:prstDash val="solid"/>
                      <a:round/>
                      <a:headEnd type="none" w="med" len="med"/>
                      <a:tailEnd type="none" w="med" len="med"/>
                    </a:lnL>
                    <a:lnB w="6350" cap="flat" cmpd="sng" algn="ctr">
                      <a:solidFill>
                        <a:srgbClr val="F0F0F0"/>
                      </a:solidFill>
                      <a:prstDash val="solid"/>
                      <a:round/>
                      <a:headEnd type="none" w="med" len="med"/>
                      <a:tailEnd type="none" w="med" len="med"/>
                    </a:lnB>
                  </a:tcPr>
                </a:tc>
                <a:tc rowSpan="2">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s-ES" sz="900">
                          <a:solidFill>
                            <a:srgbClr val="020302"/>
                          </a:solidFill>
                          <a:latin typeface="Wingdings"/>
                          <a:cs typeface="Wingdings"/>
                        </a:rPr>
                        <a:t></a:t>
                      </a:r>
                    </a:p>
                  </a:txBody>
                  <a:tcPr marL="0" marR="0" marT="0" marB="0">
                    <a:lnB w="12700">
                      <a:solidFill>
                        <a:srgbClr val="F1F1F1"/>
                      </a:solidFill>
                      <a:prstDash val="solid"/>
                    </a:lnB>
                    <a:solidFill>
                      <a:schemeClr val="bg1">
                        <a:lumMod val="95000"/>
                      </a:schemeClr>
                    </a:solidFill>
                  </a:tcPr>
                </a:tc>
                <a:extLst>
                  <a:ext uri="{0D108BD9-81ED-4DB2-BD59-A6C34878D82A}">
                    <a16:rowId xmlns:a16="http://schemas.microsoft.com/office/drawing/2014/main" val="1264887575"/>
                  </a:ext>
                </a:extLst>
              </a:tr>
              <a:tr h="195234">
                <a:tc vMerge="1">
                  <a:txBody>
                    <a:bodyPr/>
                    <a:lstStyle/>
                    <a:p>
                      <a:endParaRPr lang="en-US"/>
                    </a:p>
                  </a:txBody>
                  <a:tcPr/>
                </a:tc>
                <a:tc>
                  <a:txBody>
                    <a:bodyPr/>
                    <a:lstStyle/>
                    <a:p>
                      <a:pPr marL="48260" marR="0" lvl="0" indent="0" defTabSz="914400" eaLnBrk="1" fontAlgn="auto" latinLnBrk="0" hangingPunct="0">
                        <a:lnSpc>
                          <a:spcPct val="100000"/>
                        </a:lnSpc>
                        <a:spcBef>
                          <a:spcPts val="380"/>
                        </a:spcBef>
                        <a:spcAft>
                          <a:spcPts val="0"/>
                        </a:spcAft>
                        <a:buClrTx/>
                        <a:buSzTx/>
                        <a:buFontTx/>
                        <a:buNone/>
                        <a:tabLst/>
                        <a:defRPr/>
                      </a:pPr>
                      <a:r>
                        <a:rPr lang="es-ES" sz="900" dirty="0">
                          <a:latin typeface="AdobeClean-Light"/>
                          <a:cs typeface="AdobeClean-Light"/>
                        </a:rPr>
                        <a:t>Actividades del servicio de campo </a:t>
                      </a:r>
                    </a:p>
                  </a:txBody>
                  <a:tcPr marL="0" marR="0" marT="48260" marB="0">
                    <a:lnL w="12700" cap="flat" cmpd="sng" algn="ctr">
                      <a:solidFill>
                        <a:srgbClr val="F0F0F0"/>
                      </a:solidFill>
                      <a:prstDash val="solid"/>
                      <a:round/>
                      <a:headEnd type="none" w="med" len="med"/>
                      <a:tailEnd type="none" w="med" len="med"/>
                    </a:lnL>
                    <a:lnR w="6350" cap="flat" cmpd="sng" algn="ctr">
                      <a:solidFill>
                        <a:srgbClr val="F0F0F0"/>
                      </a:solidFill>
                      <a:prstDash val="solid"/>
                      <a:round/>
                      <a:headEnd type="none" w="med" len="med"/>
                      <a:tailEnd type="none" w="med" len="med"/>
                    </a:lnR>
                    <a:lnT w="6350" cap="flat" cmpd="sng" algn="ctr">
                      <a:noFill/>
                      <a:prstDash val="solid"/>
                      <a:round/>
                      <a:headEnd type="none" w="med" len="med"/>
                      <a:tailEnd type="none" w="med" len="med"/>
                    </a:lnT>
                    <a:lnB w="12700">
                      <a:solidFill>
                        <a:srgbClr val="F1F1F1"/>
                      </a:solidFill>
                      <a:prstDash val="solid"/>
                    </a:lnB>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443983707"/>
                  </a:ext>
                </a:extLst>
              </a:tr>
            </a:tbl>
          </a:graphicData>
        </a:graphic>
      </p:graphicFrame>
    </p:spTree>
    <p:extLst>
      <p:ext uri="{BB962C8B-B14F-4D97-AF65-F5344CB8AC3E}">
        <p14:creationId xmlns:p14="http://schemas.microsoft.com/office/powerpoint/2010/main" val="21618491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 name="object 71"/>
          <p:cNvPicPr/>
          <p:nvPr/>
        </p:nvPicPr>
        <p:blipFill>
          <a:blip r:embed="rId3" cstate="print"/>
          <a:stretch>
            <a:fillRect/>
          </a:stretch>
        </p:blipFill>
        <p:spPr>
          <a:xfrm>
            <a:off x="0" y="0"/>
            <a:ext cx="7772400" cy="294130"/>
          </a:xfrm>
          <a:prstGeom prst="rect">
            <a:avLst/>
          </a:prstGeom>
        </p:spPr>
      </p:pic>
      <p:sp>
        <p:nvSpPr>
          <p:cNvPr id="75" name="object 46">
            <a:extLst>
              <a:ext uri="{FF2B5EF4-FFF2-40B4-BE49-F238E27FC236}">
                <a16:creationId xmlns:a16="http://schemas.microsoft.com/office/drawing/2014/main" id="{4602CC83-B0C7-8445-9007-87E67CDDD9D0}"/>
              </a:ext>
            </a:extLst>
          </p:cNvPr>
          <p:cNvSpPr txBox="1"/>
          <p:nvPr/>
        </p:nvSpPr>
        <p:spPr>
          <a:xfrm>
            <a:off x="2835998" y="9021041"/>
            <a:ext cx="2261781" cy="795089"/>
          </a:xfrm>
          <a:prstGeom prst="rect">
            <a:avLst/>
          </a:prstGeom>
        </p:spPr>
        <p:txBody>
          <a:bodyPr vert="horz" wrap="square" lIns="0" tIns="12700" rIns="0" bIns="0" rtlCol="0">
            <a:spAutoFit/>
          </a:bodyPr>
          <a:lstStyle/>
          <a:p>
            <a:pPr marL="33020" marR="159385">
              <a:lnSpc>
                <a:spcPct val="100000"/>
              </a:lnSpc>
              <a:spcBef>
                <a:spcPts val="100"/>
              </a:spcBef>
              <a:tabLst>
                <a:tab pos="1786889" algn="l"/>
              </a:tabLst>
            </a:pPr>
            <a:r>
              <a:rPr lang="es-ES" sz="1000" dirty="0">
                <a:solidFill>
                  <a:srgbClr val="020302"/>
                </a:solidFill>
                <a:latin typeface="AdobeClean-Light"/>
                <a:cs typeface="AdobeClean-Light"/>
              </a:rPr>
              <a:t>Inicie una sesión de chat para obtener respuestas y ayuda con el envío de casos.</a:t>
            </a:r>
          </a:p>
          <a:p>
            <a:pPr marL="33020" marR="159385">
              <a:lnSpc>
                <a:spcPct val="100000"/>
              </a:lnSpc>
              <a:spcBef>
                <a:spcPts val="100"/>
              </a:spcBef>
              <a:tabLst>
                <a:tab pos="1786889" algn="l"/>
              </a:tabLst>
            </a:pPr>
            <a:r>
              <a:rPr lang="es-ES" sz="1000" i="1" dirty="0">
                <a:solidFill>
                  <a:srgbClr val="7A7A7A"/>
                </a:solidFill>
                <a:latin typeface="AdobeClean-LightIt"/>
                <a:cs typeface="AdobeClean-LightIt"/>
              </a:rPr>
              <a:t>* No todos los productos ofrecen la opción de disfrutar de asistencia mediante chat en directo</a:t>
            </a:r>
            <a:r>
              <a:rPr lang="es-ES" sz="900" i="1" dirty="0">
                <a:solidFill>
                  <a:srgbClr val="7A7A7A"/>
                </a:solidFill>
                <a:latin typeface="AdobeClean-LightIt"/>
                <a:cs typeface="AdobeClean-LightIt"/>
              </a:rPr>
              <a:t>.  </a:t>
            </a:r>
          </a:p>
        </p:txBody>
      </p:sp>
      <p:sp>
        <p:nvSpPr>
          <p:cNvPr id="80" name="TextBox 79">
            <a:extLst>
              <a:ext uri="{FF2B5EF4-FFF2-40B4-BE49-F238E27FC236}">
                <a16:creationId xmlns:a16="http://schemas.microsoft.com/office/drawing/2014/main" id="{0A5EE386-6D63-F440-9078-1E567B208D54}"/>
              </a:ext>
            </a:extLst>
          </p:cNvPr>
          <p:cNvSpPr txBox="1">
            <a:spLocks/>
          </p:cNvSpPr>
          <p:nvPr/>
        </p:nvSpPr>
        <p:spPr>
          <a:xfrm>
            <a:off x="689237" y="6664838"/>
            <a:ext cx="1568246"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es-ES" sz="1200">
                <a:solidFill>
                  <a:srgbClr val="000000"/>
                </a:solidFill>
              </a:rPr>
              <a:t>Foros de la comunidad</a:t>
            </a:r>
          </a:p>
        </p:txBody>
      </p:sp>
      <p:sp>
        <p:nvSpPr>
          <p:cNvPr id="81" name="Rectangle 80">
            <a:extLst>
              <a:ext uri="{FF2B5EF4-FFF2-40B4-BE49-F238E27FC236}">
                <a16:creationId xmlns:a16="http://schemas.microsoft.com/office/drawing/2014/main" id="{B2E37CCA-094C-054D-863A-3D767661D848}"/>
              </a:ext>
            </a:extLst>
          </p:cNvPr>
          <p:cNvSpPr>
            <a:spLocks/>
          </p:cNvSpPr>
          <p:nvPr/>
        </p:nvSpPr>
        <p:spPr>
          <a:xfrm>
            <a:off x="689237" y="6868024"/>
            <a:ext cx="959314" cy="184666"/>
          </a:xfrm>
          <a:prstGeom prst="rect">
            <a:avLst/>
          </a:prstGeom>
        </p:spPr>
        <p:txBody>
          <a:bodyPr wrap="square" lIns="0" tIns="0" rIns="0" bIns="0">
            <a:spAutoFit/>
          </a:bodyPr>
          <a:lstStyle/>
          <a:p>
            <a:pPr>
              <a:spcBef>
                <a:spcPts val="600"/>
              </a:spcBef>
              <a:spcAft>
                <a:spcPts val="600"/>
              </a:spcAft>
            </a:pPr>
            <a:r>
              <a:rPr lang="es-ES" sz="1200" b="1">
                <a:latin typeface="+mj-lt"/>
                <a:ea typeface="Open Sans" pitchFamily="34" charset="0"/>
                <a:cs typeface="Open Sans" pitchFamily="34" charset="0"/>
              </a:rPr>
              <a:t>Foros en línea</a:t>
            </a:r>
          </a:p>
        </p:txBody>
      </p:sp>
      <p:sp>
        <p:nvSpPr>
          <p:cNvPr id="83" name="object 39">
            <a:extLst>
              <a:ext uri="{FF2B5EF4-FFF2-40B4-BE49-F238E27FC236}">
                <a16:creationId xmlns:a16="http://schemas.microsoft.com/office/drawing/2014/main" id="{7A016ADC-2A30-8A4B-BE07-A9AB6C1898A7}"/>
              </a:ext>
            </a:extLst>
          </p:cNvPr>
          <p:cNvSpPr txBox="1"/>
          <p:nvPr/>
        </p:nvSpPr>
        <p:spPr>
          <a:xfrm>
            <a:off x="355867" y="7102087"/>
            <a:ext cx="2311131" cy="1113125"/>
          </a:xfrm>
          <a:prstGeom prst="rect">
            <a:avLst/>
          </a:prstGeom>
        </p:spPr>
        <p:txBody>
          <a:bodyPr vert="horz" wrap="square" lIns="0" tIns="35560" rIns="0" bIns="0" rtlCol="0">
            <a:spAutoFit/>
          </a:bodyPr>
          <a:lstStyle/>
          <a:p>
            <a:r>
              <a:rPr lang="es-ES" sz="1000" dirty="0">
                <a:solidFill>
                  <a:srgbClr val="4B4B4B"/>
                </a:solidFill>
                <a:latin typeface="Adobe Clean Light" panose="020B0303020404020204" pitchFamily="34" charset="0"/>
              </a:rPr>
              <a:t>Acceso continuo en línea a una base </a:t>
            </a:r>
            <a:br>
              <a:rPr lang="sk-SK" sz="1000" dirty="0">
                <a:solidFill>
                  <a:srgbClr val="4B4B4B"/>
                </a:solidFill>
                <a:latin typeface="Adobe Clean Light" panose="020B0303020404020204" pitchFamily="34" charset="0"/>
              </a:rPr>
            </a:br>
            <a:r>
              <a:rPr lang="es-ES" sz="1000" dirty="0">
                <a:solidFill>
                  <a:srgbClr val="4B4B4B"/>
                </a:solidFill>
                <a:latin typeface="Adobe Clean Light" panose="020B0303020404020204" pitchFamily="34" charset="0"/>
              </a:rPr>
              <a:t>de datos donde encontrará cada vez más soluciones técnicas, documentación de productos, preguntas frecuentes y mucho más. Hable con profesionales y otros clientes en la Comunidad de Adobe para compartir prácticas recomendadas y lecciones aprendidas.</a:t>
            </a:r>
          </a:p>
        </p:txBody>
      </p:sp>
      <p:sp>
        <p:nvSpPr>
          <p:cNvPr id="84" name="TextBox 83">
            <a:extLst>
              <a:ext uri="{FF2B5EF4-FFF2-40B4-BE49-F238E27FC236}">
                <a16:creationId xmlns:a16="http://schemas.microsoft.com/office/drawing/2014/main" id="{434C66FF-3A42-4243-8C3C-D8E8D56C012D}"/>
              </a:ext>
            </a:extLst>
          </p:cNvPr>
          <p:cNvSpPr txBox="1">
            <a:spLocks/>
          </p:cNvSpPr>
          <p:nvPr/>
        </p:nvSpPr>
        <p:spPr>
          <a:xfrm>
            <a:off x="5723508" y="6664838"/>
            <a:ext cx="1463040"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es-ES" sz="1200">
                <a:solidFill>
                  <a:srgbClr val="000000"/>
                </a:solidFill>
              </a:rPr>
              <a:t>Experience League</a:t>
            </a:r>
          </a:p>
        </p:txBody>
      </p:sp>
      <p:sp>
        <p:nvSpPr>
          <p:cNvPr id="85" name="Rectangle 84">
            <a:extLst>
              <a:ext uri="{FF2B5EF4-FFF2-40B4-BE49-F238E27FC236}">
                <a16:creationId xmlns:a16="http://schemas.microsoft.com/office/drawing/2014/main" id="{36BE91A2-2927-1A41-B04A-544C52C4DC26}"/>
              </a:ext>
            </a:extLst>
          </p:cNvPr>
          <p:cNvSpPr>
            <a:spLocks/>
          </p:cNvSpPr>
          <p:nvPr/>
        </p:nvSpPr>
        <p:spPr>
          <a:xfrm>
            <a:off x="5723508" y="6868024"/>
            <a:ext cx="1316707" cy="184666"/>
          </a:xfrm>
          <a:prstGeom prst="rect">
            <a:avLst/>
          </a:prstGeom>
        </p:spPr>
        <p:txBody>
          <a:bodyPr wrap="none" lIns="0" tIns="0" rIns="0" bIns="0">
            <a:spAutoFit/>
          </a:bodyPr>
          <a:lstStyle/>
          <a:p>
            <a:pPr>
              <a:spcBef>
                <a:spcPts val="600"/>
              </a:spcBef>
              <a:spcAft>
                <a:spcPts val="600"/>
              </a:spcAft>
            </a:pPr>
            <a:r>
              <a:rPr lang="es-ES" sz="1200" b="1">
                <a:latin typeface="+mj-lt"/>
                <a:ea typeface="Open Sans" pitchFamily="34" charset="0"/>
                <a:cs typeface="Open Sans" pitchFamily="34" charset="0"/>
              </a:rPr>
              <a:t>Recorridos autoguiados</a:t>
            </a:r>
          </a:p>
        </p:txBody>
      </p:sp>
      <p:sp>
        <p:nvSpPr>
          <p:cNvPr id="87" name="object 39">
            <a:extLst>
              <a:ext uri="{FF2B5EF4-FFF2-40B4-BE49-F238E27FC236}">
                <a16:creationId xmlns:a16="http://schemas.microsoft.com/office/drawing/2014/main" id="{57C0C871-6516-F145-97DA-27A143E6185C}"/>
              </a:ext>
            </a:extLst>
          </p:cNvPr>
          <p:cNvSpPr txBox="1"/>
          <p:nvPr/>
        </p:nvSpPr>
        <p:spPr>
          <a:xfrm>
            <a:off x="5265661" y="7060285"/>
            <a:ext cx="2345600" cy="1267014"/>
          </a:xfrm>
          <a:prstGeom prst="rect">
            <a:avLst/>
          </a:prstGeom>
        </p:spPr>
        <p:txBody>
          <a:bodyPr vert="horz" wrap="square" lIns="0" tIns="35560" rIns="0" bIns="0" rtlCol="0">
            <a:spAutoFit/>
          </a:bodyPr>
          <a:lstStyle/>
          <a:p>
            <a:r>
              <a:rPr lang="es-ES" sz="1000" dirty="0">
                <a:solidFill>
                  <a:srgbClr val="4B4B4B"/>
                </a:solidFill>
                <a:latin typeface="Adobe Clean Light" panose="020B0303020404020204" pitchFamily="34" charset="0"/>
              </a:rPr>
              <a:t>Los </a:t>
            </a:r>
            <a:r>
              <a:rPr lang="es-ES" sz="1000" dirty="0" err="1">
                <a:solidFill>
                  <a:srgbClr val="4B4B4B"/>
                </a:solidFill>
                <a:latin typeface="Adobe Clean Light" panose="020B0303020404020204" pitchFamily="34" charset="0"/>
              </a:rPr>
              <a:t>experience</a:t>
            </a:r>
            <a:r>
              <a:rPr lang="es-ES" sz="1000" dirty="0">
                <a:solidFill>
                  <a:srgbClr val="4B4B4B"/>
                </a:solidFill>
                <a:latin typeface="Adobe Clean Light" panose="020B0303020404020204" pitchFamily="34" charset="0"/>
              </a:rPr>
              <a:t> </a:t>
            </a:r>
            <a:r>
              <a:rPr lang="es-ES" sz="1000" dirty="0" err="1">
                <a:solidFill>
                  <a:srgbClr val="4B4B4B"/>
                </a:solidFill>
                <a:latin typeface="Adobe Clean Light" panose="020B0303020404020204" pitchFamily="34" charset="0"/>
              </a:rPr>
              <a:t>makers</a:t>
            </a:r>
            <a:r>
              <a:rPr lang="es-ES" sz="1000" dirty="0">
                <a:solidFill>
                  <a:srgbClr val="4B4B4B"/>
                </a:solidFill>
                <a:latin typeface="Adobe Clean Light" panose="020B0303020404020204" pitchFamily="34" charset="0"/>
              </a:rPr>
              <a:t> se realizan con </a:t>
            </a:r>
            <a:r>
              <a:rPr lang="es-ES" sz="1000" dirty="0" err="1">
                <a:solidFill>
                  <a:srgbClr val="4B4B4B"/>
                </a:solidFill>
                <a:latin typeface="Adobe Clean Light" panose="020B0303020404020204" pitchFamily="34" charset="0"/>
              </a:rPr>
              <a:t>Experience</a:t>
            </a:r>
            <a:r>
              <a:rPr lang="es-ES" sz="1000" dirty="0">
                <a:solidFill>
                  <a:srgbClr val="4B4B4B"/>
                </a:solidFill>
                <a:latin typeface="Adobe Clean Light" panose="020B0303020404020204" pitchFamily="34" charset="0"/>
              </a:rPr>
              <a:t> League. Los clientes pueden </a:t>
            </a:r>
            <a:br>
              <a:rPr lang="sk-SK" sz="1000" dirty="0">
                <a:solidFill>
                  <a:srgbClr val="4B4B4B"/>
                </a:solidFill>
                <a:latin typeface="Adobe Clean Light" panose="020B0303020404020204" pitchFamily="34" charset="0"/>
              </a:rPr>
            </a:br>
            <a:r>
              <a:rPr lang="es-ES" sz="1000" dirty="0">
                <a:solidFill>
                  <a:srgbClr val="4B4B4B"/>
                </a:solidFill>
                <a:latin typeface="Adobe Clean Light" panose="020B0303020404020204" pitchFamily="34" charset="0"/>
              </a:rPr>
              <a:t>aplicar sus conocimientos de administración </a:t>
            </a:r>
            <a:br>
              <a:rPr lang="sk-SK" sz="1000" dirty="0">
                <a:solidFill>
                  <a:srgbClr val="4B4B4B"/>
                </a:solidFill>
                <a:latin typeface="Adobe Clean Light" panose="020B0303020404020204" pitchFamily="34" charset="0"/>
              </a:rPr>
            </a:br>
            <a:r>
              <a:rPr lang="es-ES" sz="1000" dirty="0">
                <a:solidFill>
                  <a:srgbClr val="4B4B4B"/>
                </a:solidFill>
                <a:latin typeface="Adobe Clean Light" panose="020B0303020404020204" pitchFamily="34" charset="0"/>
              </a:rPr>
              <a:t>de la experiencia del cliente con aprendizaje personalizado para desarrollar habilidades, interactuar con la comunidad internacional </a:t>
            </a:r>
            <a:br>
              <a:rPr lang="sk-SK" sz="1000" dirty="0">
                <a:solidFill>
                  <a:srgbClr val="4B4B4B"/>
                </a:solidFill>
                <a:latin typeface="Adobe Clean Light" panose="020B0303020404020204" pitchFamily="34" charset="0"/>
              </a:rPr>
            </a:br>
            <a:r>
              <a:rPr lang="es-ES" sz="1000" dirty="0">
                <a:solidFill>
                  <a:srgbClr val="4B4B4B"/>
                </a:solidFill>
                <a:latin typeface="Adobe Clean Light" panose="020B0303020404020204" pitchFamily="34" charset="0"/>
              </a:rPr>
              <a:t>de compañeros y obtener reconocimiento </a:t>
            </a:r>
            <a:br>
              <a:rPr lang="sk-SK" sz="1000" dirty="0">
                <a:solidFill>
                  <a:srgbClr val="4B4B4B"/>
                </a:solidFill>
                <a:latin typeface="Adobe Clean Light" panose="020B0303020404020204" pitchFamily="34" charset="0"/>
              </a:rPr>
            </a:br>
            <a:r>
              <a:rPr lang="es-ES" sz="1000" dirty="0">
                <a:solidFill>
                  <a:srgbClr val="4B4B4B"/>
                </a:solidFill>
                <a:latin typeface="Adobe Clean Light" panose="020B0303020404020204" pitchFamily="34" charset="0"/>
              </a:rPr>
              <a:t>en su trayectoria profesional.</a:t>
            </a:r>
          </a:p>
        </p:txBody>
      </p:sp>
      <p:sp>
        <p:nvSpPr>
          <p:cNvPr id="88" name="TextBox 87">
            <a:extLst>
              <a:ext uri="{FF2B5EF4-FFF2-40B4-BE49-F238E27FC236}">
                <a16:creationId xmlns:a16="http://schemas.microsoft.com/office/drawing/2014/main" id="{21F54E1A-3EAC-FA4B-8203-8F22A6642031}"/>
              </a:ext>
            </a:extLst>
          </p:cNvPr>
          <p:cNvSpPr txBox="1">
            <a:spLocks/>
          </p:cNvSpPr>
          <p:nvPr/>
        </p:nvSpPr>
        <p:spPr>
          <a:xfrm>
            <a:off x="3201544" y="8520784"/>
            <a:ext cx="1667636" cy="369332"/>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es-ES" sz="1200" dirty="0">
                <a:solidFill>
                  <a:srgbClr val="000000"/>
                </a:solidFill>
              </a:rPr>
              <a:t>Asistencia mediante chat en directo*</a:t>
            </a:r>
          </a:p>
        </p:txBody>
      </p:sp>
      <p:sp>
        <p:nvSpPr>
          <p:cNvPr id="89" name="Rectangle 88">
            <a:extLst>
              <a:ext uri="{FF2B5EF4-FFF2-40B4-BE49-F238E27FC236}">
                <a16:creationId xmlns:a16="http://schemas.microsoft.com/office/drawing/2014/main" id="{7A63A762-C68F-4742-A032-0B8A3E3EF7E1}"/>
              </a:ext>
            </a:extLst>
          </p:cNvPr>
          <p:cNvSpPr>
            <a:spLocks/>
          </p:cNvSpPr>
          <p:nvPr/>
        </p:nvSpPr>
        <p:spPr>
          <a:xfrm>
            <a:off x="3201544" y="8702003"/>
            <a:ext cx="840166" cy="184666"/>
          </a:xfrm>
          <a:prstGeom prst="rect">
            <a:avLst/>
          </a:prstGeom>
        </p:spPr>
        <p:txBody>
          <a:bodyPr wrap="none" lIns="0" tIns="0" rIns="0" bIns="0">
            <a:spAutoFit/>
          </a:bodyPr>
          <a:lstStyle/>
          <a:p>
            <a:pPr>
              <a:spcBef>
                <a:spcPts val="600"/>
              </a:spcBef>
              <a:spcAft>
                <a:spcPts val="600"/>
              </a:spcAft>
            </a:pPr>
            <a:r>
              <a:rPr lang="es-ES" sz="1200" b="1">
                <a:latin typeface="+mj-lt"/>
                <a:ea typeface="Open Sans" pitchFamily="34" charset="0"/>
                <a:cs typeface="Open Sans" pitchFamily="34" charset="0"/>
              </a:rPr>
              <a:t>Asistencia mediante chat</a:t>
            </a:r>
          </a:p>
        </p:txBody>
      </p:sp>
      <p:sp>
        <p:nvSpPr>
          <p:cNvPr id="90" name="TextBox 89">
            <a:extLst>
              <a:ext uri="{FF2B5EF4-FFF2-40B4-BE49-F238E27FC236}">
                <a16:creationId xmlns:a16="http://schemas.microsoft.com/office/drawing/2014/main" id="{688AEA01-9019-C44F-A3C6-6B853E1790AF}"/>
              </a:ext>
            </a:extLst>
          </p:cNvPr>
          <p:cNvSpPr txBox="1">
            <a:spLocks/>
          </p:cNvSpPr>
          <p:nvPr/>
        </p:nvSpPr>
        <p:spPr>
          <a:xfrm>
            <a:off x="3201544" y="6664838"/>
            <a:ext cx="2520000"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es-ES" sz="1200">
                <a:solidFill>
                  <a:srgbClr val="000000"/>
                </a:solidFill>
              </a:rPr>
              <a:t>24/7 P1 </a:t>
            </a:r>
          </a:p>
        </p:txBody>
      </p:sp>
      <p:sp>
        <p:nvSpPr>
          <p:cNvPr id="91" name="Rectangle 90">
            <a:extLst>
              <a:ext uri="{FF2B5EF4-FFF2-40B4-BE49-F238E27FC236}">
                <a16:creationId xmlns:a16="http://schemas.microsoft.com/office/drawing/2014/main" id="{EBBEB6A8-153F-DF43-BDF0-E9999D61AC1F}"/>
              </a:ext>
            </a:extLst>
          </p:cNvPr>
          <p:cNvSpPr>
            <a:spLocks/>
          </p:cNvSpPr>
          <p:nvPr/>
        </p:nvSpPr>
        <p:spPr>
          <a:xfrm>
            <a:off x="3201544" y="6868024"/>
            <a:ext cx="992259" cy="184666"/>
          </a:xfrm>
          <a:prstGeom prst="rect">
            <a:avLst/>
          </a:prstGeom>
        </p:spPr>
        <p:txBody>
          <a:bodyPr wrap="none" lIns="0" tIns="0" rIns="0" bIns="0">
            <a:spAutoFit/>
          </a:bodyPr>
          <a:lstStyle/>
          <a:p>
            <a:pPr>
              <a:spcBef>
                <a:spcPts val="600"/>
              </a:spcBef>
              <a:spcAft>
                <a:spcPts val="600"/>
              </a:spcAft>
            </a:pPr>
            <a:r>
              <a:rPr lang="es-ES" sz="1200" b="1">
                <a:latin typeface="+mj-lt"/>
                <a:ea typeface="Open Sans" pitchFamily="34" charset="0"/>
                <a:cs typeface="Open Sans" pitchFamily="34" charset="0"/>
              </a:rPr>
              <a:t>Asistencia telefónica</a:t>
            </a:r>
          </a:p>
        </p:txBody>
      </p:sp>
      <p:sp>
        <p:nvSpPr>
          <p:cNvPr id="92" name="object 39">
            <a:extLst>
              <a:ext uri="{FF2B5EF4-FFF2-40B4-BE49-F238E27FC236}">
                <a16:creationId xmlns:a16="http://schemas.microsoft.com/office/drawing/2014/main" id="{2EE8690E-B0C8-F249-AF73-5FA69B6A65AF}"/>
              </a:ext>
            </a:extLst>
          </p:cNvPr>
          <p:cNvSpPr txBox="1"/>
          <p:nvPr/>
        </p:nvSpPr>
        <p:spPr>
          <a:xfrm>
            <a:off x="2835998" y="7097788"/>
            <a:ext cx="2345601" cy="959237"/>
          </a:xfrm>
          <a:prstGeom prst="rect">
            <a:avLst/>
          </a:prstGeom>
        </p:spPr>
        <p:txBody>
          <a:bodyPr vert="horz" wrap="square" lIns="0" tIns="35560" rIns="0" bIns="0" rtlCol="0">
            <a:spAutoFit/>
          </a:bodyPr>
          <a:lstStyle/>
          <a:p>
            <a:r>
              <a:rPr lang="es-ES" sz="1000" b="1" dirty="0">
                <a:solidFill>
                  <a:srgbClr val="020302"/>
                </a:solidFill>
                <a:latin typeface="AdobeClean-Light"/>
              </a:rPr>
              <a:t>Los usuarios autorizados o los contactos </a:t>
            </a:r>
            <a:br>
              <a:rPr lang="sk-SK" sz="1000" b="1" dirty="0">
                <a:solidFill>
                  <a:srgbClr val="020302"/>
                </a:solidFill>
                <a:latin typeface="AdobeClean-Light"/>
              </a:rPr>
            </a:br>
            <a:r>
              <a:rPr lang="es-ES" sz="1000" b="1" dirty="0">
                <a:solidFill>
                  <a:srgbClr val="020302"/>
                </a:solidFill>
                <a:latin typeface="AdobeClean-Light"/>
              </a:rPr>
              <a:t>de soporte particulares</a:t>
            </a:r>
            <a:r>
              <a:rPr lang="es-ES" sz="1000" dirty="0">
                <a:latin typeface="Adobe Clean Light" panose="020B0303020404020204" pitchFamily="34" charset="0"/>
              </a:rPr>
              <a:t> pueden enviar problemas a través de todos los canales disponibles (incluido el teléfono en el caso </a:t>
            </a:r>
            <a:br>
              <a:rPr lang="sk-SK" sz="1000" dirty="0">
                <a:latin typeface="Adobe Clean Light" panose="020B0303020404020204" pitchFamily="34" charset="0"/>
              </a:rPr>
            </a:br>
            <a:r>
              <a:rPr lang="es-ES" sz="1000" dirty="0">
                <a:latin typeface="Adobe Clean Light" panose="020B0303020404020204" pitchFamily="34" charset="0"/>
              </a:rPr>
              <a:t>de los problemas P1) y hablar con nuestro equipo de asistencia en nombre de su empresa. </a:t>
            </a:r>
          </a:p>
        </p:txBody>
      </p:sp>
      <p:sp>
        <p:nvSpPr>
          <p:cNvPr id="93" name="object 26">
            <a:extLst>
              <a:ext uri="{FF2B5EF4-FFF2-40B4-BE49-F238E27FC236}">
                <a16:creationId xmlns:a16="http://schemas.microsoft.com/office/drawing/2014/main" id="{6307748F-6B2D-4E41-94EB-D9DC8442AE48}"/>
              </a:ext>
            </a:extLst>
          </p:cNvPr>
          <p:cNvSpPr/>
          <p:nvPr/>
        </p:nvSpPr>
        <p:spPr>
          <a:xfrm>
            <a:off x="214971" y="6447157"/>
            <a:ext cx="1848207" cy="45719"/>
          </a:xfrm>
          <a:custGeom>
            <a:avLst/>
            <a:gdLst/>
            <a:ahLst/>
            <a:cxnLst/>
            <a:rect l="l" t="t" r="r" b="b"/>
            <a:pathLst>
              <a:path w="1463039">
                <a:moveTo>
                  <a:pt x="0" y="0"/>
                </a:moveTo>
                <a:lnTo>
                  <a:pt x="1463040" y="0"/>
                </a:lnTo>
              </a:path>
            </a:pathLst>
          </a:custGeom>
          <a:ln w="25146">
            <a:solidFill>
              <a:srgbClr val="1F1F1F"/>
            </a:solidFill>
          </a:ln>
        </p:spPr>
        <p:txBody>
          <a:bodyPr wrap="square" lIns="0" tIns="0" rIns="0" bIns="0" rtlCol="0"/>
          <a:lstStyle/>
          <a:p>
            <a:endParaRPr/>
          </a:p>
        </p:txBody>
      </p:sp>
      <p:sp>
        <p:nvSpPr>
          <p:cNvPr id="94" name="Rectangle 93">
            <a:extLst>
              <a:ext uri="{FF2B5EF4-FFF2-40B4-BE49-F238E27FC236}">
                <a16:creationId xmlns:a16="http://schemas.microsoft.com/office/drawing/2014/main" id="{361FB899-EBCA-A144-BC72-6D65DDDA1D5D}"/>
              </a:ext>
            </a:extLst>
          </p:cNvPr>
          <p:cNvSpPr/>
          <p:nvPr/>
        </p:nvSpPr>
        <p:spPr>
          <a:xfrm>
            <a:off x="214971" y="6124178"/>
            <a:ext cx="1901483" cy="307777"/>
          </a:xfrm>
          <a:prstGeom prst="rect">
            <a:avLst/>
          </a:prstGeom>
        </p:spPr>
        <p:txBody>
          <a:bodyPr wrap="none" lIns="0">
            <a:spAutoFit/>
          </a:bodyPr>
          <a:lstStyle/>
          <a:p>
            <a:pPr>
              <a:lnSpc>
                <a:spcPct val="100000"/>
              </a:lnSpc>
              <a:spcBef>
                <a:spcPts val="280"/>
              </a:spcBef>
            </a:pPr>
            <a:r>
              <a:rPr lang="es-ES" sz="1400" b="1">
                <a:solidFill>
                  <a:srgbClr val="020302"/>
                </a:solidFill>
                <a:latin typeface="Adobe Clean"/>
                <a:cs typeface="Adobe Clean"/>
              </a:rPr>
              <a:t>Funciones de soporte Online</a:t>
            </a:r>
          </a:p>
        </p:txBody>
      </p:sp>
      <p:sp>
        <p:nvSpPr>
          <p:cNvPr id="99" name="TextBox 98">
            <a:extLst>
              <a:ext uri="{FF2B5EF4-FFF2-40B4-BE49-F238E27FC236}">
                <a16:creationId xmlns:a16="http://schemas.microsoft.com/office/drawing/2014/main" id="{21C0F9EC-CE60-7549-BDEE-7F75FE7D2EFB}"/>
              </a:ext>
            </a:extLst>
          </p:cNvPr>
          <p:cNvSpPr txBox="1">
            <a:spLocks/>
          </p:cNvSpPr>
          <p:nvPr/>
        </p:nvSpPr>
        <p:spPr>
          <a:xfrm>
            <a:off x="689237" y="8520784"/>
            <a:ext cx="1246243"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es-ES" sz="1200" dirty="0">
                <a:solidFill>
                  <a:srgbClr val="000000"/>
                </a:solidFill>
              </a:rPr>
              <a:t>Horario de oficina</a:t>
            </a:r>
          </a:p>
        </p:txBody>
      </p:sp>
      <p:sp>
        <p:nvSpPr>
          <p:cNvPr id="100" name="Rectangle 99">
            <a:extLst>
              <a:ext uri="{FF2B5EF4-FFF2-40B4-BE49-F238E27FC236}">
                <a16:creationId xmlns:a16="http://schemas.microsoft.com/office/drawing/2014/main" id="{CDE173CC-5BDE-CE46-B09B-8B9C8EAB6E1A}"/>
              </a:ext>
            </a:extLst>
          </p:cNvPr>
          <p:cNvSpPr>
            <a:spLocks/>
          </p:cNvSpPr>
          <p:nvPr/>
        </p:nvSpPr>
        <p:spPr>
          <a:xfrm>
            <a:off x="689237" y="8702003"/>
            <a:ext cx="604974" cy="184666"/>
          </a:xfrm>
          <a:prstGeom prst="rect">
            <a:avLst/>
          </a:prstGeom>
        </p:spPr>
        <p:txBody>
          <a:bodyPr wrap="none" lIns="0" tIns="0" rIns="0" bIns="0">
            <a:spAutoFit/>
          </a:bodyPr>
          <a:lstStyle/>
          <a:p>
            <a:pPr>
              <a:spcBef>
                <a:spcPts val="600"/>
              </a:spcBef>
              <a:spcAft>
                <a:spcPts val="600"/>
              </a:spcAft>
            </a:pPr>
            <a:r>
              <a:rPr lang="es-ES" sz="1200" b="1">
                <a:latin typeface="+mj-lt"/>
                <a:ea typeface="Open Sans" pitchFamily="34" charset="0"/>
                <a:cs typeface="Open Sans" pitchFamily="34" charset="0"/>
              </a:rPr>
              <a:t>Seminarios web</a:t>
            </a:r>
          </a:p>
        </p:txBody>
      </p:sp>
      <p:sp>
        <p:nvSpPr>
          <p:cNvPr id="101" name="object 39">
            <a:extLst>
              <a:ext uri="{FF2B5EF4-FFF2-40B4-BE49-F238E27FC236}">
                <a16:creationId xmlns:a16="http://schemas.microsoft.com/office/drawing/2014/main" id="{C78C63F6-B527-0345-9CEF-0BF891742A51}"/>
              </a:ext>
            </a:extLst>
          </p:cNvPr>
          <p:cNvSpPr txBox="1"/>
          <p:nvPr/>
        </p:nvSpPr>
        <p:spPr>
          <a:xfrm>
            <a:off x="355868" y="8986613"/>
            <a:ext cx="2480130" cy="866904"/>
          </a:xfrm>
          <a:prstGeom prst="rect">
            <a:avLst/>
          </a:prstGeom>
        </p:spPr>
        <p:txBody>
          <a:bodyPr vert="horz" wrap="square" lIns="0" tIns="35560" rIns="0" bIns="0" rtlCol="0">
            <a:spAutoFit/>
          </a:bodyPr>
          <a:lstStyle/>
          <a:p>
            <a:r>
              <a:rPr lang="es-ES" sz="900" dirty="0">
                <a:solidFill>
                  <a:srgbClr val="4B4B4B"/>
                </a:solidFill>
                <a:latin typeface="Adobe Clean Light" panose="020B0303020404020204" pitchFamily="34" charset="0"/>
              </a:rPr>
              <a:t>En el horario de oficina del equipo de asistencia al cliente de Adobe se incluyen sesiones diseñadas para informar y ayudar a los participantes a solucionar problemas, así como para proporcionar consejos </a:t>
            </a:r>
            <a:br>
              <a:rPr lang="sk-SK" sz="900" dirty="0">
                <a:solidFill>
                  <a:srgbClr val="4B4B4B"/>
                </a:solidFill>
                <a:latin typeface="Adobe Clean Light" panose="020B0303020404020204" pitchFamily="34" charset="0"/>
              </a:rPr>
            </a:br>
            <a:r>
              <a:rPr lang="es-ES" sz="900" dirty="0">
                <a:solidFill>
                  <a:srgbClr val="4B4B4B"/>
                </a:solidFill>
                <a:latin typeface="Adobe Clean Light" panose="020B0303020404020204" pitchFamily="34" charset="0"/>
              </a:rPr>
              <a:t>y trucos para que los participantes logren el éxito </a:t>
            </a:r>
            <a:br>
              <a:rPr lang="sk-SK" sz="900" dirty="0">
                <a:solidFill>
                  <a:srgbClr val="4B4B4B"/>
                </a:solidFill>
                <a:latin typeface="Adobe Clean Light" panose="020B0303020404020204" pitchFamily="34" charset="0"/>
              </a:rPr>
            </a:br>
            <a:r>
              <a:rPr lang="es-ES" sz="900" dirty="0">
                <a:solidFill>
                  <a:srgbClr val="4B4B4B"/>
                </a:solidFill>
                <a:latin typeface="Adobe Clean Light" panose="020B0303020404020204" pitchFamily="34" charset="0"/>
              </a:rPr>
              <a:t>con las soluciones de Adobe. </a:t>
            </a:r>
          </a:p>
        </p:txBody>
      </p:sp>
      <p:sp>
        <p:nvSpPr>
          <p:cNvPr id="103" name="TextBox 102">
            <a:extLst>
              <a:ext uri="{FF2B5EF4-FFF2-40B4-BE49-F238E27FC236}">
                <a16:creationId xmlns:a16="http://schemas.microsoft.com/office/drawing/2014/main" id="{79C62A95-F1EE-4246-BE9D-564816B03BD4}"/>
              </a:ext>
            </a:extLst>
          </p:cNvPr>
          <p:cNvSpPr txBox="1">
            <a:spLocks/>
          </p:cNvSpPr>
          <p:nvPr/>
        </p:nvSpPr>
        <p:spPr>
          <a:xfrm>
            <a:off x="5723507" y="8520784"/>
            <a:ext cx="1736713"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defTabSz="913563">
              <a:defRPr/>
            </a:pPr>
            <a:r>
              <a:rPr lang="es-ES" sz="1200" dirty="0">
                <a:solidFill>
                  <a:srgbClr val="000000"/>
                </a:solidFill>
              </a:rPr>
              <a:t>Portales de autoayuda</a:t>
            </a:r>
          </a:p>
        </p:txBody>
      </p:sp>
      <p:sp>
        <p:nvSpPr>
          <p:cNvPr id="104" name="Rectangle 103">
            <a:extLst>
              <a:ext uri="{FF2B5EF4-FFF2-40B4-BE49-F238E27FC236}">
                <a16:creationId xmlns:a16="http://schemas.microsoft.com/office/drawing/2014/main" id="{A72AE8F8-314B-CD42-B69C-DC473A5407DE}"/>
              </a:ext>
            </a:extLst>
          </p:cNvPr>
          <p:cNvSpPr>
            <a:spLocks/>
          </p:cNvSpPr>
          <p:nvPr/>
        </p:nvSpPr>
        <p:spPr>
          <a:xfrm>
            <a:off x="5723508" y="8702003"/>
            <a:ext cx="1267206" cy="184666"/>
          </a:xfrm>
          <a:prstGeom prst="rect">
            <a:avLst/>
          </a:prstGeom>
        </p:spPr>
        <p:txBody>
          <a:bodyPr wrap="none" lIns="0" tIns="0" rIns="0" bIns="0">
            <a:spAutoFit/>
          </a:bodyPr>
          <a:lstStyle/>
          <a:p>
            <a:pPr>
              <a:spcBef>
                <a:spcPts val="600"/>
              </a:spcBef>
              <a:spcAft>
                <a:spcPts val="600"/>
              </a:spcAft>
            </a:pPr>
            <a:r>
              <a:rPr lang="es-ES" sz="1200" b="1">
                <a:latin typeface="+mj-lt"/>
                <a:ea typeface="Open Sans" pitchFamily="34" charset="0"/>
                <a:cs typeface="Open Sans" pitchFamily="34" charset="0"/>
              </a:rPr>
              <a:t>Portal de asistencia 24/7</a:t>
            </a:r>
          </a:p>
        </p:txBody>
      </p:sp>
      <p:sp>
        <p:nvSpPr>
          <p:cNvPr id="105" name="object 39">
            <a:extLst>
              <a:ext uri="{FF2B5EF4-FFF2-40B4-BE49-F238E27FC236}">
                <a16:creationId xmlns:a16="http://schemas.microsoft.com/office/drawing/2014/main" id="{1EF93770-A312-1448-A318-59C7AB2FB6AD}"/>
              </a:ext>
            </a:extLst>
          </p:cNvPr>
          <p:cNvSpPr txBox="1"/>
          <p:nvPr/>
        </p:nvSpPr>
        <p:spPr>
          <a:xfrm>
            <a:off x="5265661" y="8947635"/>
            <a:ext cx="2245360" cy="959237"/>
          </a:xfrm>
          <a:prstGeom prst="rect">
            <a:avLst/>
          </a:prstGeom>
        </p:spPr>
        <p:txBody>
          <a:bodyPr vert="horz" wrap="square" lIns="0" tIns="35560" rIns="0" bIns="0" rtlCol="0">
            <a:spAutoFit/>
          </a:bodyPr>
          <a:lstStyle/>
          <a:p>
            <a:r>
              <a:rPr lang="es-ES" sz="1000" dirty="0">
                <a:solidFill>
                  <a:srgbClr val="4B4B4B"/>
                </a:solidFill>
                <a:latin typeface="Adobe Clean Light" panose="020B0303020404020204" pitchFamily="34" charset="0"/>
              </a:rPr>
              <a:t>Acceso al portal de asistencia de autoayuda en línea previa solicitud para enviar solicitudes de asistencia, revisar el estado </a:t>
            </a:r>
            <a:br>
              <a:rPr lang="sk-SK" sz="1000" dirty="0">
                <a:solidFill>
                  <a:srgbClr val="4B4B4B"/>
                </a:solidFill>
                <a:latin typeface="Adobe Clean Light" panose="020B0303020404020204" pitchFamily="34" charset="0"/>
              </a:rPr>
            </a:br>
            <a:r>
              <a:rPr lang="es-ES" sz="1000" dirty="0">
                <a:solidFill>
                  <a:srgbClr val="4B4B4B"/>
                </a:solidFill>
                <a:latin typeface="Adobe Clean Light" panose="020B0303020404020204" pitchFamily="34" charset="0"/>
              </a:rPr>
              <a:t>de los casos y examinar otros recursos, como la base de conocimiento, noticias y alertas, sugerencias destacadas, y mucho más.</a:t>
            </a:r>
          </a:p>
        </p:txBody>
      </p:sp>
      <p:sp>
        <p:nvSpPr>
          <p:cNvPr id="113" name="object 11">
            <a:extLst>
              <a:ext uri="{FF2B5EF4-FFF2-40B4-BE49-F238E27FC236}">
                <a16:creationId xmlns:a16="http://schemas.microsoft.com/office/drawing/2014/main" id="{2860E159-CE71-E147-9ED2-5C004530291D}"/>
              </a:ext>
            </a:extLst>
          </p:cNvPr>
          <p:cNvSpPr txBox="1">
            <a:spLocks/>
          </p:cNvSpPr>
          <p:nvPr/>
        </p:nvSpPr>
        <p:spPr>
          <a:xfrm>
            <a:off x="97788" y="9888626"/>
            <a:ext cx="2245360" cy="133370"/>
          </a:xfrm>
          <a:prstGeom prst="rect">
            <a:avLst/>
          </a:prstGeom>
        </p:spPr>
        <p:txBody>
          <a:bodyPr vert="horz" wrap="square" lIns="0" tIns="10160" rIns="0" bIns="0" rtlCol="0">
            <a:spAutoFit/>
          </a:bodyPr>
          <a:lstStyle>
            <a:defPPr>
              <a:defRPr lang="en-US"/>
            </a:defPPr>
            <a:lvl1pPr marL="0" algn="l" defTabSz="914400" rtl="0" eaLnBrk="1" latinLnBrk="0" hangingPunct="1">
              <a:defRPr sz="800" b="0" i="0" kern="1200">
                <a:solidFill>
                  <a:srgbClr val="6D6D6D"/>
                </a:solidFill>
                <a:latin typeface="Adobe Clean"/>
                <a:ea typeface="+mn-ea"/>
                <a:cs typeface="Adobe Clean"/>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80"/>
              </a:spcBef>
            </a:pPr>
            <a:r>
              <a:rPr lang="es-ES"/>
              <a:t>©2021 Adobe. All Rights Reserved. Adobe Confidential.</a:t>
            </a:r>
          </a:p>
        </p:txBody>
      </p:sp>
      <p:sp>
        <p:nvSpPr>
          <p:cNvPr id="114" name="object 26">
            <a:extLst>
              <a:ext uri="{FF2B5EF4-FFF2-40B4-BE49-F238E27FC236}">
                <a16:creationId xmlns:a16="http://schemas.microsoft.com/office/drawing/2014/main" id="{408C2D8F-392B-584D-B818-DDD728EB2211}"/>
              </a:ext>
            </a:extLst>
          </p:cNvPr>
          <p:cNvSpPr/>
          <p:nvPr/>
        </p:nvSpPr>
        <p:spPr>
          <a:xfrm>
            <a:off x="214970" y="868681"/>
            <a:ext cx="2452029" cy="59410"/>
          </a:xfrm>
          <a:custGeom>
            <a:avLst/>
            <a:gdLst/>
            <a:ahLst/>
            <a:cxnLst/>
            <a:rect l="l" t="t" r="r" b="b"/>
            <a:pathLst>
              <a:path w="1463039">
                <a:moveTo>
                  <a:pt x="0" y="0"/>
                </a:moveTo>
                <a:lnTo>
                  <a:pt x="1463040" y="0"/>
                </a:lnTo>
              </a:path>
            </a:pathLst>
          </a:custGeom>
          <a:ln w="25146">
            <a:solidFill>
              <a:srgbClr val="1F1F1F"/>
            </a:solidFill>
          </a:ln>
        </p:spPr>
        <p:txBody>
          <a:bodyPr wrap="square" lIns="0" tIns="0" rIns="0" bIns="0" rtlCol="0"/>
          <a:lstStyle/>
          <a:p>
            <a:endParaRPr/>
          </a:p>
        </p:txBody>
      </p:sp>
      <p:sp>
        <p:nvSpPr>
          <p:cNvPr id="115" name="Rectangle 114">
            <a:extLst>
              <a:ext uri="{FF2B5EF4-FFF2-40B4-BE49-F238E27FC236}">
                <a16:creationId xmlns:a16="http://schemas.microsoft.com/office/drawing/2014/main" id="{2BDA6231-3DD1-8A43-B0D1-0426CE38EFB1}"/>
              </a:ext>
            </a:extLst>
          </p:cNvPr>
          <p:cNvSpPr/>
          <p:nvPr/>
        </p:nvSpPr>
        <p:spPr>
          <a:xfrm>
            <a:off x="214971" y="530261"/>
            <a:ext cx="2159245" cy="307777"/>
          </a:xfrm>
          <a:prstGeom prst="rect">
            <a:avLst/>
          </a:prstGeom>
        </p:spPr>
        <p:txBody>
          <a:bodyPr wrap="none" lIns="0">
            <a:spAutoFit/>
          </a:bodyPr>
          <a:lstStyle/>
          <a:p>
            <a:pPr>
              <a:lnSpc>
                <a:spcPct val="100000"/>
              </a:lnSpc>
              <a:spcBef>
                <a:spcPts val="280"/>
              </a:spcBef>
            </a:pPr>
            <a:r>
              <a:rPr lang="es-ES" sz="1400" b="1">
                <a:solidFill>
                  <a:srgbClr val="020302"/>
                </a:solidFill>
                <a:latin typeface="Adobe Clean"/>
                <a:cs typeface="Adobe Clean"/>
              </a:rPr>
              <a:t>Funciones de soporte Enterprise</a:t>
            </a:r>
          </a:p>
        </p:txBody>
      </p:sp>
      <p:sp>
        <p:nvSpPr>
          <p:cNvPr id="118" name="object 60">
            <a:extLst>
              <a:ext uri="{FF2B5EF4-FFF2-40B4-BE49-F238E27FC236}">
                <a16:creationId xmlns:a16="http://schemas.microsoft.com/office/drawing/2014/main" id="{BB9C52B5-EDD8-5649-9B09-CD916E468DCA}"/>
              </a:ext>
            </a:extLst>
          </p:cNvPr>
          <p:cNvSpPr txBox="1"/>
          <p:nvPr/>
        </p:nvSpPr>
        <p:spPr>
          <a:xfrm>
            <a:off x="689237" y="2603192"/>
            <a:ext cx="1684979" cy="382156"/>
          </a:xfrm>
          <a:prstGeom prst="rect">
            <a:avLst/>
          </a:prstGeom>
        </p:spPr>
        <p:txBody>
          <a:bodyPr vert="horz" wrap="square" lIns="0" tIns="12700" rIns="0" bIns="0" rtlCol="0">
            <a:spAutoFit/>
          </a:bodyPr>
          <a:lstStyle/>
          <a:p>
            <a:pPr marL="12700">
              <a:lnSpc>
                <a:spcPct val="100000"/>
              </a:lnSpc>
              <a:spcBef>
                <a:spcPts val="100"/>
              </a:spcBef>
            </a:pPr>
            <a:r>
              <a:rPr lang="es-ES" sz="1200" b="1" dirty="0">
                <a:solidFill>
                  <a:srgbClr val="020302"/>
                </a:solidFill>
                <a:latin typeface="Adobe Clean"/>
                <a:cs typeface="Adobe Clean"/>
              </a:rPr>
              <a:t>Administración </a:t>
            </a:r>
            <a:br>
              <a:rPr lang="sk-SK" sz="1200" b="1" dirty="0">
                <a:solidFill>
                  <a:srgbClr val="020302"/>
                </a:solidFill>
                <a:latin typeface="Adobe Clean"/>
                <a:cs typeface="Adobe Clean"/>
              </a:rPr>
            </a:br>
            <a:r>
              <a:rPr lang="es-ES" sz="1200" b="1" dirty="0">
                <a:solidFill>
                  <a:srgbClr val="020302"/>
                </a:solidFill>
                <a:latin typeface="Adobe Clean"/>
                <a:cs typeface="Adobe Clean"/>
              </a:rPr>
              <a:t>de la escalabilidad</a:t>
            </a:r>
          </a:p>
        </p:txBody>
      </p:sp>
      <p:sp>
        <p:nvSpPr>
          <p:cNvPr id="119" name="object 61">
            <a:extLst>
              <a:ext uri="{FF2B5EF4-FFF2-40B4-BE49-F238E27FC236}">
                <a16:creationId xmlns:a16="http://schemas.microsoft.com/office/drawing/2014/main" id="{C05E643C-5521-E34E-8CCB-83DA47CEABF4}"/>
              </a:ext>
            </a:extLst>
          </p:cNvPr>
          <p:cNvSpPr txBox="1"/>
          <p:nvPr/>
        </p:nvSpPr>
        <p:spPr>
          <a:xfrm>
            <a:off x="355868" y="2923693"/>
            <a:ext cx="2194560" cy="782265"/>
          </a:xfrm>
          <a:prstGeom prst="rect">
            <a:avLst/>
          </a:prstGeom>
        </p:spPr>
        <p:txBody>
          <a:bodyPr vert="horz" wrap="square" lIns="0" tIns="12700" rIns="0" bIns="0" rtlCol="0">
            <a:spAutoFit/>
          </a:bodyPr>
          <a:lstStyle/>
          <a:p>
            <a:pPr marL="12700">
              <a:lnSpc>
                <a:spcPct val="100000"/>
              </a:lnSpc>
              <a:spcBef>
                <a:spcPts val="100"/>
              </a:spcBef>
            </a:pPr>
            <a:r>
              <a:rPr lang="es-ES" sz="1000" dirty="0">
                <a:solidFill>
                  <a:srgbClr val="4B4B4B"/>
                </a:solidFill>
                <a:latin typeface="Adobe Clean Light" panose="020B0303020404020204" pitchFamily="34" charset="0"/>
              </a:rPr>
              <a:t>Un punto de contacto designado de Adobe que puede proporcionar asistencia en cuanto a escalabilidad y actualizaciones frecuentes, así como garantizar que se dé prioridad a sus solicitudes de soporte abierto más críticas.</a:t>
            </a:r>
          </a:p>
        </p:txBody>
      </p:sp>
      <p:sp>
        <p:nvSpPr>
          <p:cNvPr id="120" name="object 62">
            <a:extLst>
              <a:ext uri="{FF2B5EF4-FFF2-40B4-BE49-F238E27FC236}">
                <a16:creationId xmlns:a16="http://schemas.microsoft.com/office/drawing/2014/main" id="{1DE9F4C6-6FBC-7048-980D-2E4B9151D17A}"/>
              </a:ext>
            </a:extLst>
          </p:cNvPr>
          <p:cNvSpPr txBox="1"/>
          <p:nvPr/>
        </p:nvSpPr>
        <p:spPr>
          <a:xfrm>
            <a:off x="3201544" y="2661575"/>
            <a:ext cx="1477136" cy="197490"/>
          </a:xfrm>
          <a:prstGeom prst="rect">
            <a:avLst/>
          </a:prstGeom>
        </p:spPr>
        <p:txBody>
          <a:bodyPr vert="horz" wrap="square" lIns="0" tIns="12700" rIns="0" bIns="0" rtlCol="0">
            <a:spAutoFit/>
          </a:bodyPr>
          <a:lstStyle/>
          <a:p>
            <a:pPr marL="12700">
              <a:lnSpc>
                <a:spcPct val="100000"/>
              </a:lnSpc>
              <a:spcBef>
                <a:spcPts val="100"/>
              </a:spcBef>
            </a:pPr>
            <a:r>
              <a:rPr lang="es-ES" sz="1200" b="1" dirty="0">
                <a:solidFill>
                  <a:srgbClr val="020302"/>
                </a:solidFill>
                <a:latin typeface="Adobe Clean"/>
                <a:cs typeface="Adobe Clean"/>
              </a:rPr>
              <a:t>Revisiones del servicio</a:t>
            </a:r>
          </a:p>
        </p:txBody>
      </p:sp>
      <p:sp>
        <p:nvSpPr>
          <p:cNvPr id="121" name="object 63">
            <a:extLst>
              <a:ext uri="{FF2B5EF4-FFF2-40B4-BE49-F238E27FC236}">
                <a16:creationId xmlns:a16="http://schemas.microsoft.com/office/drawing/2014/main" id="{3419AAD6-8F78-6A4E-92B4-499B303969C2}"/>
              </a:ext>
            </a:extLst>
          </p:cNvPr>
          <p:cNvSpPr txBox="1"/>
          <p:nvPr/>
        </p:nvSpPr>
        <p:spPr>
          <a:xfrm>
            <a:off x="2835999" y="2990165"/>
            <a:ext cx="2194560" cy="474489"/>
          </a:xfrm>
          <a:prstGeom prst="rect">
            <a:avLst/>
          </a:prstGeom>
        </p:spPr>
        <p:txBody>
          <a:bodyPr vert="horz" wrap="square" lIns="0" tIns="12700" rIns="0" bIns="0" rtlCol="0">
            <a:spAutoFit/>
          </a:bodyPr>
          <a:lstStyle/>
          <a:p>
            <a:pPr marL="12700">
              <a:lnSpc>
                <a:spcPct val="100000"/>
              </a:lnSpc>
              <a:spcBef>
                <a:spcPts val="100"/>
              </a:spcBef>
            </a:pPr>
            <a:r>
              <a:rPr lang="es-ES" sz="1000" dirty="0">
                <a:solidFill>
                  <a:srgbClr val="4B4B4B"/>
                </a:solidFill>
                <a:latin typeface="Adobe Clean Light" panose="020B0303020404020204" pitchFamily="34" charset="0"/>
              </a:rPr>
              <a:t>Una revisión bianual completa </a:t>
            </a:r>
            <a:br>
              <a:rPr lang="sk-SK" sz="1000" dirty="0">
                <a:solidFill>
                  <a:srgbClr val="4B4B4B"/>
                </a:solidFill>
                <a:latin typeface="Adobe Clean Light" panose="020B0303020404020204" pitchFamily="34" charset="0"/>
              </a:rPr>
            </a:br>
            <a:r>
              <a:rPr lang="es-ES" sz="1000" dirty="0">
                <a:solidFill>
                  <a:srgbClr val="4B4B4B"/>
                </a:solidFill>
                <a:latin typeface="Adobe Clean Light" panose="020B0303020404020204" pitchFamily="34" charset="0"/>
              </a:rPr>
              <a:t>de los servicios, los beneficios y las métricas de soporte del programa Enterprise.</a:t>
            </a:r>
          </a:p>
        </p:txBody>
      </p:sp>
      <p:sp>
        <p:nvSpPr>
          <p:cNvPr id="123" name="object 65">
            <a:extLst>
              <a:ext uri="{FF2B5EF4-FFF2-40B4-BE49-F238E27FC236}">
                <a16:creationId xmlns:a16="http://schemas.microsoft.com/office/drawing/2014/main" id="{A68C77C5-EF3C-7143-9359-14C6A26D1276}"/>
              </a:ext>
            </a:extLst>
          </p:cNvPr>
          <p:cNvSpPr txBox="1"/>
          <p:nvPr/>
        </p:nvSpPr>
        <p:spPr>
          <a:xfrm>
            <a:off x="5265661" y="1426694"/>
            <a:ext cx="2194560" cy="628377"/>
          </a:xfrm>
          <a:prstGeom prst="rect">
            <a:avLst/>
          </a:prstGeom>
        </p:spPr>
        <p:txBody>
          <a:bodyPr vert="horz" wrap="square" lIns="0" tIns="12700" rIns="0" bIns="0" rtlCol="0">
            <a:spAutoFit/>
          </a:bodyPr>
          <a:lstStyle/>
          <a:p>
            <a:pPr marL="12700">
              <a:lnSpc>
                <a:spcPct val="100000"/>
              </a:lnSpc>
              <a:spcBef>
                <a:spcPts val="100"/>
              </a:spcBef>
            </a:pPr>
            <a:r>
              <a:rPr lang="es-ES" sz="1000">
                <a:solidFill>
                  <a:srgbClr val="4B4B4B"/>
                </a:solidFill>
                <a:latin typeface="Adobe Clean Light" panose="020B0303020404020204" pitchFamily="34" charset="0"/>
              </a:rPr>
              <a:t>Una sesión de 60 minutos centrada en una función específica del producto y en cómo se puede utilizar para resolver problemas empresariales comunes.</a:t>
            </a:r>
          </a:p>
        </p:txBody>
      </p:sp>
      <p:sp>
        <p:nvSpPr>
          <p:cNvPr id="124" name="object 66">
            <a:extLst>
              <a:ext uri="{FF2B5EF4-FFF2-40B4-BE49-F238E27FC236}">
                <a16:creationId xmlns:a16="http://schemas.microsoft.com/office/drawing/2014/main" id="{14AAF776-9013-4C40-92F9-FFFE22C4038F}"/>
              </a:ext>
            </a:extLst>
          </p:cNvPr>
          <p:cNvSpPr txBox="1"/>
          <p:nvPr/>
        </p:nvSpPr>
        <p:spPr>
          <a:xfrm>
            <a:off x="5265661" y="5085557"/>
            <a:ext cx="2194560" cy="713850"/>
          </a:xfrm>
          <a:prstGeom prst="rect">
            <a:avLst/>
          </a:prstGeom>
        </p:spPr>
        <p:txBody>
          <a:bodyPr vert="horz" wrap="square" lIns="0" tIns="12700" rIns="0" bIns="0" rtlCol="0">
            <a:spAutoFit/>
          </a:bodyPr>
          <a:lstStyle/>
          <a:p>
            <a:pPr marL="12700" marR="5080">
              <a:lnSpc>
                <a:spcPct val="115999"/>
              </a:lnSpc>
              <a:spcBef>
                <a:spcPts val="600"/>
              </a:spcBef>
            </a:pPr>
            <a:r>
              <a:rPr lang="es-ES" sz="1000" dirty="0">
                <a:solidFill>
                  <a:srgbClr val="4B4B4B"/>
                </a:solidFill>
                <a:latin typeface="Adobe Clean Light" panose="020B0303020404020204" pitchFamily="34" charset="0"/>
              </a:rPr>
              <a:t>Impulse la adopción de prácticas recomendadas de personalización </a:t>
            </a:r>
            <a:br>
              <a:rPr lang="sk-SK" sz="1000" dirty="0">
                <a:solidFill>
                  <a:srgbClr val="4B4B4B"/>
                </a:solidFill>
                <a:latin typeface="Adobe Clean Light" panose="020B0303020404020204" pitchFamily="34" charset="0"/>
              </a:rPr>
            </a:br>
            <a:r>
              <a:rPr lang="es-ES" sz="1000" dirty="0">
                <a:solidFill>
                  <a:srgbClr val="4B4B4B"/>
                </a:solidFill>
                <a:latin typeface="Adobe Clean Light" panose="020B0303020404020204" pitchFamily="34" charset="0"/>
              </a:rPr>
              <a:t>y componentes principales en AEM </a:t>
            </a:r>
            <a:br>
              <a:rPr lang="sk-SK" sz="1000" dirty="0">
                <a:solidFill>
                  <a:srgbClr val="4B4B4B"/>
                </a:solidFill>
                <a:latin typeface="Adobe Clean Light" panose="020B0303020404020204" pitchFamily="34" charset="0"/>
              </a:rPr>
            </a:br>
            <a:r>
              <a:rPr lang="es-ES" sz="1000" dirty="0">
                <a:solidFill>
                  <a:srgbClr val="4B4B4B"/>
                </a:solidFill>
                <a:latin typeface="Adobe Clean Light" panose="020B0303020404020204" pitchFamily="34" charset="0"/>
              </a:rPr>
              <a:t>as a Cloud </a:t>
            </a:r>
            <a:r>
              <a:rPr lang="es-ES" sz="1000" dirty="0" err="1">
                <a:solidFill>
                  <a:srgbClr val="4B4B4B"/>
                </a:solidFill>
                <a:latin typeface="Adobe Clean Light" panose="020B0303020404020204" pitchFamily="34" charset="0"/>
              </a:rPr>
              <a:t>Service</a:t>
            </a:r>
            <a:r>
              <a:rPr lang="es-ES" sz="1000" dirty="0">
                <a:solidFill>
                  <a:srgbClr val="4B4B4B"/>
                </a:solidFill>
                <a:latin typeface="Adobe Clean Light" panose="020B0303020404020204" pitchFamily="34" charset="0"/>
              </a:rPr>
              <a:t>.</a:t>
            </a:r>
          </a:p>
        </p:txBody>
      </p:sp>
      <p:sp>
        <p:nvSpPr>
          <p:cNvPr id="125" name="object 67">
            <a:extLst>
              <a:ext uri="{FF2B5EF4-FFF2-40B4-BE49-F238E27FC236}">
                <a16:creationId xmlns:a16="http://schemas.microsoft.com/office/drawing/2014/main" id="{AF4EBBF5-5438-A043-B9AA-3822381D52EE}"/>
              </a:ext>
            </a:extLst>
          </p:cNvPr>
          <p:cNvSpPr txBox="1"/>
          <p:nvPr/>
        </p:nvSpPr>
        <p:spPr>
          <a:xfrm>
            <a:off x="2835999" y="4994097"/>
            <a:ext cx="2194560" cy="720903"/>
          </a:xfrm>
          <a:prstGeom prst="rect">
            <a:avLst/>
          </a:prstGeom>
        </p:spPr>
        <p:txBody>
          <a:bodyPr vert="horz" wrap="square" lIns="0" tIns="12700" rIns="0" bIns="0" rtlCol="0">
            <a:spAutoFit/>
          </a:bodyPr>
          <a:lstStyle/>
          <a:p>
            <a:pPr marL="14604" marR="5080" indent="-1905">
              <a:lnSpc>
                <a:spcPct val="117000"/>
              </a:lnSpc>
              <a:spcBef>
                <a:spcPts val="900"/>
              </a:spcBef>
            </a:pPr>
            <a:r>
              <a:rPr lang="es-ES" sz="1000" dirty="0">
                <a:solidFill>
                  <a:srgbClr val="4B4B4B"/>
                </a:solidFill>
                <a:latin typeface="Adobe Clean Light" panose="020B0303020404020204" pitchFamily="34" charset="0"/>
              </a:rPr>
              <a:t>Identifique, revise y proporcione recomendaciones sobre áreas de adopción de soluciones personalizadas con oportunidades de optimización.</a:t>
            </a:r>
          </a:p>
        </p:txBody>
      </p:sp>
      <p:sp>
        <p:nvSpPr>
          <p:cNvPr id="126" name="object 68">
            <a:extLst>
              <a:ext uri="{FF2B5EF4-FFF2-40B4-BE49-F238E27FC236}">
                <a16:creationId xmlns:a16="http://schemas.microsoft.com/office/drawing/2014/main" id="{7F65676D-32E4-7B4B-BB85-4D504B5882BD}"/>
              </a:ext>
            </a:extLst>
          </p:cNvPr>
          <p:cNvSpPr txBox="1"/>
          <p:nvPr/>
        </p:nvSpPr>
        <p:spPr>
          <a:xfrm>
            <a:off x="355868" y="4947989"/>
            <a:ext cx="2194560" cy="899670"/>
          </a:xfrm>
          <a:prstGeom prst="rect">
            <a:avLst/>
          </a:prstGeom>
        </p:spPr>
        <p:txBody>
          <a:bodyPr vert="horz" wrap="square" lIns="0" tIns="12700" rIns="0" bIns="0" rtlCol="0">
            <a:spAutoFit/>
          </a:bodyPr>
          <a:lstStyle/>
          <a:p>
            <a:pPr marL="12700" marR="5080">
              <a:lnSpc>
                <a:spcPct val="117000"/>
              </a:lnSpc>
              <a:spcBef>
                <a:spcPts val="685"/>
              </a:spcBef>
            </a:pPr>
            <a:r>
              <a:rPr lang="es-ES" sz="1000" dirty="0">
                <a:solidFill>
                  <a:srgbClr val="4B4B4B"/>
                </a:solidFill>
                <a:latin typeface="Adobe Clean Light" panose="020B0303020404020204" pitchFamily="34" charset="0"/>
              </a:rPr>
              <a:t>Gobernanza técnica y operativa para ayudar a los clientes de AEM as a Cloud </a:t>
            </a:r>
            <a:r>
              <a:rPr lang="es-ES" sz="1000" dirty="0" err="1">
                <a:solidFill>
                  <a:srgbClr val="4B4B4B"/>
                </a:solidFill>
                <a:latin typeface="Adobe Clean Light" panose="020B0303020404020204" pitchFamily="34" charset="0"/>
              </a:rPr>
              <a:t>Service</a:t>
            </a:r>
            <a:r>
              <a:rPr lang="es-ES" sz="1000" dirty="0">
                <a:solidFill>
                  <a:srgbClr val="4B4B4B"/>
                </a:solidFill>
                <a:latin typeface="Adobe Clean Light" panose="020B0303020404020204" pitchFamily="34" charset="0"/>
              </a:rPr>
              <a:t> </a:t>
            </a:r>
            <a:br>
              <a:rPr lang="sk-SK" sz="1000" dirty="0">
                <a:solidFill>
                  <a:srgbClr val="4B4B4B"/>
                </a:solidFill>
                <a:latin typeface="Adobe Clean Light" panose="020B0303020404020204" pitchFamily="34" charset="0"/>
              </a:rPr>
            </a:br>
            <a:r>
              <a:rPr lang="es-ES" sz="1000" dirty="0">
                <a:solidFill>
                  <a:srgbClr val="4B4B4B"/>
                </a:solidFill>
                <a:latin typeface="Adobe Clean Light" panose="020B0303020404020204" pitchFamily="34" charset="0"/>
              </a:rPr>
              <a:t>a cumplir con los estándares del sector </a:t>
            </a:r>
            <a:br>
              <a:rPr lang="sk-SK" sz="1000" dirty="0">
                <a:solidFill>
                  <a:srgbClr val="4B4B4B"/>
                </a:solidFill>
                <a:latin typeface="Adobe Clean Light" panose="020B0303020404020204" pitchFamily="34" charset="0"/>
              </a:rPr>
            </a:br>
            <a:r>
              <a:rPr lang="es-ES" sz="1000" dirty="0">
                <a:solidFill>
                  <a:srgbClr val="4B4B4B"/>
                </a:solidFill>
                <a:latin typeface="Adobe Clean Light" panose="020B0303020404020204" pitchFamily="34" charset="0"/>
              </a:rPr>
              <a:t>y las prácticas recomendadas para AEM </a:t>
            </a:r>
            <a:br>
              <a:rPr lang="sk-SK" sz="1000" dirty="0">
                <a:solidFill>
                  <a:srgbClr val="4B4B4B"/>
                </a:solidFill>
                <a:latin typeface="Adobe Clean Light" panose="020B0303020404020204" pitchFamily="34" charset="0"/>
              </a:rPr>
            </a:br>
            <a:r>
              <a:rPr lang="es-ES" sz="1000" dirty="0">
                <a:solidFill>
                  <a:srgbClr val="4B4B4B"/>
                </a:solidFill>
                <a:latin typeface="Adobe Clean Light" panose="020B0303020404020204" pitchFamily="34" charset="0"/>
              </a:rPr>
              <a:t>as a Cloud </a:t>
            </a:r>
            <a:r>
              <a:rPr lang="es-ES" sz="1000" dirty="0" err="1">
                <a:solidFill>
                  <a:srgbClr val="4B4B4B"/>
                </a:solidFill>
                <a:latin typeface="Adobe Clean Light" panose="020B0303020404020204" pitchFamily="34" charset="0"/>
              </a:rPr>
              <a:t>Service</a:t>
            </a:r>
            <a:r>
              <a:rPr lang="es-ES" sz="1000" dirty="0">
                <a:solidFill>
                  <a:srgbClr val="4B4B4B"/>
                </a:solidFill>
                <a:latin typeface="Adobe Clean Light" panose="020B0303020404020204" pitchFamily="34" charset="0"/>
              </a:rPr>
              <a:t>.</a:t>
            </a:r>
          </a:p>
        </p:txBody>
      </p:sp>
      <p:sp>
        <p:nvSpPr>
          <p:cNvPr id="127" name="object 39">
            <a:extLst>
              <a:ext uri="{FF2B5EF4-FFF2-40B4-BE49-F238E27FC236}">
                <a16:creationId xmlns:a16="http://schemas.microsoft.com/office/drawing/2014/main" id="{BB896A03-8E7E-344F-BDE1-37C49461FF04}"/>
              </a:ext>
            </a:extLst>
          </p:cNvPr>
          <p:cNvSpPr txBox="1"/>
          <p:nvPr/>
        </p:nvSpPr>
        <p:spPr>
          <a:xfrm>
            <a:off x="2835999" y="1470553"/>
            <a:ext cx="2194560" cy="1113125"/>
          </a:xfrm>
          <a:prstGeom prst="rect">
            <a:avLst/>
          </a:prstGeom>
        </p:spPr>
        <p:txBody>
          <a:bodyPr vert="horz" wrap="square" lIns="0" tIns="35560" rIns="0" bIns="0" rtlCol="0">
            <a:spAutoFit/>
          </a:bodyPr>
          <a:lstStyle/>
          <a:p>
            <a:pPr>
              <a:spcBef>
                <a:spcPts val="190"/>
              </a:spcBef>
            </a:pPr>
            <a:r>
              <a:rPr lang="es-ES" sz="1000" dirty="0">
                <a:solidFill>
                  <a:srgbClr val="4B4B4B"/>
                </a:solidFill>
                <a:latin typeface="Adobe Clean Light" panose="020B0303020404020204" pitchFamily="34" charset="0"/>
              </a:rPr>
              <a:t>Un ingeniero de asistencia técnica especializado que esté familiarizado </a:t>
            </a:r>
            <a:br>
              <a:rPr lang="sk-SK" sz="1000" dirty="0">
                <a:solidFill>
                  <a:srgbClr val="4B4B4B"/>
                </a:solidFill>
                <a:latin typeface="Adobe Clean Light" panose="020B0303020404020204" pitchFamily="34" charset="0"/>
              </a:rPr>
            </a:br>
            <a:r>
              <a:rPr lang="es-ES" sz="1000" dirty="0">
                <a:solidFill>
                  <a:srgbClr val="4B4B4B"/>
                </a:solidFill>
                <a:latin typeface="Adobe Clean Light" panose="020B0303020404020204" pitchFamily="34" charset="0"/>
              </a:rPr>
              <a:t>con el entorno de su solución y sus objetivos empresariales. Es un ingeniero </a:t>
            </a:r>
            <a:br>
              <a:rPr lang="sk-SK" sz="1000" dirty="0">
                <a:solidFill>
                  <a:srgbClr val="4B4B4B"/>
                </a:solidFill>
                <a:latin typeface="Adobe Clean Light" panose="020B0303020404020204" pitchFamily="34" charset="0"/>
              </a:rPr>
            </a:br>
            <a:r>
              <a:rPr lang="es-ES" sz="1000" dirty="0">
                <a:solidFill>
                  <a:srgbClr val="4B4B4B"/>
                </a:solidFill>
                <a:latin typeface="Adobe Clean Light" panose="020B0303020404020204" pitchFamily="34" charset="0"/>
              </a:rPr>
              <a:t>de asistencia técnica experimentado que </a:t>
            </a:r>
            <a:br>
              <a:rPr lang="sk-SK" sz="1000" dirty="0">
                <a:solidFill>
                  <a:srgbClr val="4B4B4B"/>
                </a:solidFill>
                <a:latin typeface="Adobe Clean Light" panose="020B0303020404020204" pitchFamily="34" charset="0"/>
              </a:rPr>
            </a:br>
            <a:r>
              <a:rPr lang="es-ES" sz="1000" dirty="0">
                <a:solidFill>
                  <a:srgbClr val="4B4B4B"/>
                </a:solidFill>
                <a:latin typeface="Adobe Clean Light" panose="020B0303020404020204" pitchFamily="34" charset="0"/>
              </a:rPr>
              <a:t>le ayudará a coordinar su experiencia </a:t>
            </a:r>
            <a:br>
              <a:rPr lang="sk-SK" sz="1000" dirty="0">
                <a:solidFill>
                  <a:srgbClr val="4B4B4B"/>
                </a:solidFill>
                <a:latin typeface="Adobe Clean Light" panose="020B0303020404020204" pitchFamily="34" charset="0"/>
              </a:rPr>
            </a:br>
            <a:r>
              <a:rPr lang="es-ES" sz="1000" dirty="0">
                <a:solidFill>
                  <a:srgbClr val="4B4B4B"/>
                </a:solidFill>
                <a:latin typeface="Adobe Clean Light" panose="020B0303020404020204" pitchFamily="34" charset="0"/>
              </a:rPr>
              <a:t>de soporte Enterprise.</a:t>
            </a:r>
          </a:p>
        </p:txBody>
      </p:sp>
      <p:sp>
        <p:nvSpPr>
          <p:cNvPr id="128" name="Rectangle 127">
            <a:extLst>
              <a:ext uri="{FF2B5EF4-FFF2-40B4-BE49-F238E27FC236}">
                <a16:creationId xmlns:a16="http://schemas.microsoft.com/office/drawing/2014/main" id="{4C112B89-FE2D-9246-A0BB-87EE74786AB0}"/>
              </a:ext>
            </a:extLst>
          </p:cNvPr>
          <p:cNvSpPr>
            <a:spLocks/>
          </p:cNvSpPr>
          <p:nvPr/>
        </p:nvSpPr>
        <p:spPr>
          <a:xfrm>
            <a:off x="3201544" y="1127425"/>
            <a:ext cx="1726164" cy="184666"/>
          </a:xfrm>
          <a:prstGeom prst="rect">
            <a:avLst/>
          </a:prstGeom>
        </p:spPr>
        <p:txBody>
          <a:bodyPr wrap="square" lIns="0" tIns="0" rIns="0" bIns="0">
            <a:spAutoFit/>
          </a:bodyPr>
          <a:lstStyle/>
          <a:p>
            <a:pPr>
              <a:spcBef>
                <a:spcPts val="600"/>
              </a:spcBef>
              <a:spcAft>
                <a:spcPts val="600"/>
              </a:spcAft>
            </a:pPr>
            <a:r>
              <a:rPr lang="es-ES" sz="1200" b="1" dirty="0">
                <a:solidFill>
                  <a:srgbClr val="020302"/>
                </a:solidFill>
                <a:latin typeface="+mj-lt"/>
              </a:rPr>
              <a:t>Ingeniero de asistencia técnica especializado</a:t>
            </a:r>
          </a:p>
        </p:txBody>
      </p:sp>
      <p:pic>
        <p:nvPicPr>
          <p:cNvPr id="142" name="Graphic 141" descr="User outline">
            <a:extLst>
              <a:ext uri="{FF2B5EF4-FFF2-40B4-BE49-F238E27FC236}">
                <a16:creationId xmlns:a16="http://schemas.microsoft.com/office/drawing/2014/main" id="{D810B7C8-EC8A-8D4D-9EEC-977E8C8AB016}"/>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776853" y="1015953"/>
            <a:ext cx="365760" cy="299325"/>
          </a:xfrm>
          <a:prstGeom prst="rect">
            <a:avLst/>
          </a:prstGeom>
        </p:spPr>
      </p:pic>
      <p:sp>
        <p:nvSpPr>
          <p:cNvPr id="144" name="object 62">
            <a:extLst>
              <a:ext uri="{FF2B5EF4-FFF2-40B4-BE49-F238E27FC236}">
                <a16:creationId xmlns:a16="http://schemas.microsoft.com/office/drawing/2014/main" id="{0D314FCF-4BE4-7542-ACF8-D1CC1D85A5C3}"/>
              </a:ext>
            </a:extLst>
          </p:cNvPr>
          <p:cNvSpPr txBox="1"/>
          <p:nvPr/>
        </p:nvSpPr>
        <p:spPr>
          <a:xfrm>
            <a:off x="5723508" y="1099976"/>
            <a:ext cx="1408655" cy="197490"/>
          </a:xfrm>
          <a:prstGeom prst="rect">
            <a:avLst/>
          </a:prstGeom>
        </p:spPr>
        <p:txBody>
          <a:bodyPr vert="horz" wrap="square" lIns="0" tIns="12700" rIns="0" bIns="0" rtlCol="0">
            <a:spAutoFit/>
          </a:bodyPr>
          <a:lstStyle/>
          <a:p>
            <a:pPr marL="12700">
              <a:lnSpc>
                <a:spcPct val="100000"/>
              </a:lnSpc>
              <a:spcBef>
                <a:spcPts val="100"/>
              </a:spcBef>
            </a:pPr>
            <a:r>
              <a:rPr lang="es-ES" sz="1200" b="1" dirty="0">
                <a:solidFill>
                  <a:srgbClr val="020302"/>
                </a:solidFill>
                <a:latin typeface="Adobe Clean"/>
                <a:cs typeface="Adobe Clean"/>
              </a:rPr>
              <a:t>Sesiones de expertos</a:t>
            </a:r>
          </a:p>
        </p:txBody>
      </p:sp>
      <p:sp>
        <p:nvSpPr>
          <p:cNvPr id="147" name="Rectangle 146">
            <a:extLst>
              <a:ext uri="{FF2B5EF4-FFF2-40B4-BE49-F238E27FC236}">
                <a16:creationId xmlns:a16="http://schemas.microsoft.com/office/drawing/2014/main" id="{98139763-3864-EE42-90B0-5D0834D69657}"/>
              </a:ext>
            </a:extLst>
          </p:cNvPr>
          <p:cNvSpPr/>
          <p:nvPr/>
        </p:nvSpPr>
        <p:spPr>
          <a:xfrm>
            <a:off x="5181599" y="4466703"/>
            <a:ext cx="1998943" cy="646331"/>
          </a:xfrm>
          <a:prstGeom prst="rect">
            <a:avLst/>
          </a:prstGeom>
        </p:spPr>
        <p:txBody>
          <a:bodyPr wrap="square">
            <a:spAutoFit/>
          </a:bodyPr>
          <a:lstStyle/>
          <a:p>
            <a:pPr marL="12700">
              <a:lnSpc>
                <a:spcPct val="100000"/>
              </a:lnSpc>
              <a:spcBef>
                <a:spcPts val="100"/>
              </a:spcBef>
            </a:pPr>
            <a:r>
              <a:rPr lang="es-ES" sz="1200" b="1" dirty="0">
                <a:solidFill>
                  <a:srgbClr val="020302"/>
                </a:solidFill>
                <a:latin typeface="Adobe Clean"/>
                <a:cs typeface="Adobe Clean"/>
              </a:rPr>
              <a:t>Prácticas recomendadas de personalización para AEM as a Cloud </a:t>
            </a:r>
            <a:r>
              <a:rPr lang="es-ES" sz="1200" b="1" dirty="0" err="1">
                <a:solidFill>
                  <a:srgbClr val="020302"/>
                </a:solidFill>
                <a:latin typeface="Adobe Clean"/>
                <a:cs typeface="Adobe Clean"/>
              </a:rPr>
              <a:t>Service</a:t>
            </a:r>
            <a:endParaRPr lang="es-ES" sz="1200" b="1" dirty="0">
              <a:solidFill>
                <a:srgbClr val="020302"/>
              </a:solidFill>
              <a:latin typeface="Adobe Clean"/>
              <a:cs typeface="Adobe Clean"/>
            </a:endParaRPr>
          </a:p>
        </p:txBody>
      </p:sp>
      <p:sp>
        <p:nvSpPr>
          <p:cNvPr id="148" name="Rectangle 147">
            <a:extLst>
              <a:ext uri="{FF2B5EF4-FFF2-40B4-BE49-F238E27FC236}">
                <a16:creationId xmlns:a16="http://schemas.microsoft.com/office/drawing/2014/main" id="{E46486FF-98E8-104F-B880-5545084769D6}"/>
              </a:ext>
            </a:extLst>
          </p:cNvPr>
          <p:cNvSpPr/>
          <p:nvPr/>
        </p:nvSpPr>
        <p:spPr>
          <a:xfrm>
            <a:off x="2752588" y="4438393"/>
            <a:ext cx="2194560" cy="461665"/>
          </a:xfrm>
          <a:prstGeom prst="rect">
            <a:avLst/>
          </a:prstGeom>
        </p:spPr>
        <p:txBody>
          <a:bodyPr wrap="square">
            <a:spAutoFit/>
          </a:bodyPr>
          <a:lstStyle/>
          <a:p>
            <a:pPr marL="12700">
              <a:lnSpc>
                <a:spcPct val="100000"/>
              </a:lnSpc>
              <a:spcBef>
                <a:spcPts val="100"/>
              </a:spcBef>
            </a:pPr>
            <a:r>
              <a:rPr lang="es-ES" sz="1200" b="1" dirty="0">
                <a:solidFill>
                  <a:srgbClr val="020302"/>
                </a:solidFill>
                <a:latin typeface="Adobe Clean"/>
                <a:cs typeface="Adobe Clean"/>
              </a:rPr>
              <a:t>Servicios de valor añadido para AEM as a Cloud </a:t>
            </a:r>
            <a:r>
              <a:rPr lang="es-ES" sz="1200" b="1" dirty="0" err="1">
                <a:solidFill>
                  <a:srgbClr val="020302"/>
                </a:solidFill>
                <a:latin typeface="Adobe Clean"/>
                <a:cs typeface="Adobe Clean"/>
              </a:rPr>
              <a:t>Service</a:t>
            </a:r>
            <a:endParaRPr lang="es-ES" sz="1200" b="1" dirty="0">
              <a:solidFill>
                <a:srgbClr val="020302"/>
              </a:solidFill>
              <a:latin typeface="Adobe Clean"/>
              <a:cs typeface="Adobe Clean"/>
            </a:endParaRPr>
          </a:p>
        </p:txBody>
      </p:sp>
      <p:sp>
        <p:nvSpPr>
          <p:cNvPr id="149" name="Rectangle 148">
            <a:extLst>
              <a:ext uri="{FF2B5EF4-FFF2-40B4-BE49-F238E27FC236}">
                <a16:creationId xmlns:a16="http://schemas.microsoft.com/office/drawing/2014/main" id="{18F92F5A-D3CA-DB48-AF85-3ED95C0CE207}"/>
              </a:ext>
            </a:extLst>
          </p:cNvPr>
          <p:cNvSpPr/>
          <p:nvPr/>
        </p:nvSpPr>
        <p:spPr>
          <a:xfrm>
            <a:off x="381000" y="4438394"/>
            <a:ext cx="1998943" cy="461665"/>
          </a:xfrm>
          <a:prstGeom prst="rect">
            <a:avLst/>
          </a:prstGeom>
        </p:spPr>
        <p:txBody>
          <a:bodyPr wrap="square" lIns="0">
            <a:spAutoFit/>
          </a:bodyPr>
          <a:lstStyle/>
          <a:p>
            <a:pPr marL="12700">
              <a:lnSpc>
                <a:spcPct val="100000"/>
              </a:lnSpc>
              <a:spcBef>
                <a:spcPts val="100"/>
              </a:spcBef>
            </a:pPr>
            <a:r>
              <a:rPr lang="es-ES" sz="1200" b="1" dirty="0">
                <a:solidFill>
                  <a:srgbClr val="020302"/>
                </a:solidFill>
                <a:latin typeface="Adobe Clean"/>
                <a:cs typeface="Adobe Clean"/>
              </a:rPr>
              <a:t>Gobernanza de AEM </a:t>
            </a:r>
            <a:br>
              <a:rPr lang="sk-SK" sz="1200" b="1" dirty="0">
                <a:solidFill>
                  <a:srgbClr val="020302"/>
                </a:solidFill>
                <a:latin typeface="Adobe Clean"/>
                <a:cs typeface="Adobe Clean"/>
              </a:rPr>
            </a:br>
            <a:r>
              <a:rPr lang="es-ES" sz="1200" b="1" dirty="0">
                <a:solidFill>
                  <a:srgbClr val="020302"/>
                </a:solidFill>
                <a:latin typeface="Adobe Clean"/>
                <a:cs typeface="Adobe Clean"/>
              </a:rPr>
              <a:t>as a Cloud </a:t>
            </a:r>
            <a:r>
              <a:rPr lang="es-ES" sz="1200" b="1" dirty="0" err="1">
                <a:solidFill>
                  <a:srgbClr val="020302"/>
                </a:solidFill>
                <a:latin typeface="Adobe Clean"/>
                <a:cs typeface="Adobe Clean"/>
              </a:rPr>
              <a:t>Service</a:t>
            </a:r>
            <a:endParaRPr lang="es-ES" sz="1200" b="1" dirty="0">
              <a:solidFill>
                <a:srgbClr val="020302"/>
              </a:solidFill>
              <a:latin typeface="Adobe Clean"/>
              <a:cs typeface="Adobe Clean"/>
            </a:endParaRPr>
          </a:p>
        </p:txBody>
      </p:sp>
      <p:pic>
        <p:nvPicPr>
          <p:cNvPr id="151" name="Graphic 150" descr="Director's Chair outline">
            <a:extLst>
              <a:ext uri="{FF2B5EF4-FFF2-40B4-BE49-F238E27FC236}">
                <a16:creationId xmlns:a16="http://schemas.microsoft.com/office/drawing/2014/main" id="{921858E2-75CF-3B40-8734-4CE41782FC9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257799" y="1015952"/>
            <a:ext cx="411480" cy="411480"/>
          </a:xfrm>
          <a:prstGeom prst="rect">
            <a:avLst/>
          </a:prstGeom>
        </p:spPr>
      </p:pic>
      <p:pic>
        <p:nvPicPr>
          <p:cNvPr id="153" name="Graphic 152" descr="Rating 3 Star with solid fill">
            <a:extLst>
              <a:ext uri="{FF2B5EF4-FFF2-40B4-BE49-F238E27FC236}">
                <a16:creationId xmlns:a16="http://schemas.microsoft.com/office/drawing/2014/main" id="{D5B000DA-4203-6A40-88BA-0E899DF2822C}"/>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776853" y="2583180"/>
            <a:ext cx="385800" cy="385800"/>
          </a:xfrm>
          <a:prstGeom prst="rect">
            <a:avLst/>
          </a:prstGeom>
        </p:spPr>
      </p:pic>
      <p:sp>
        <p:nvSpPr>
          <p:cNvPr id="61" name="object 62">
            <a:extLst>
              <a:ext uri="{FF2B5EF4-FFF2-40B4-BE49-F238E27FC236}">
                <a16:creationId xmlns:a16="http://schemas.microsoft.com/office/drawing/2014/main" id="{617B1137-C66B-C040-8DDC-65022470FBF2}"/>
              </a:ext>
            </a:extLst>
          </p:cNvPr>
          <p:cNvSpPr txBox="1"/>
          <p:nvPr/>
        </p:nvSpPr>
        <p:spPr>
          <a:xfrm>
            <a:off x="689237" y="1102554"/>
            <a:ext cx="1246243" cy="197490"/>
          </a:xfrm>
          <a:prstGeom prst="rect">
            <a:avLst/>
          </a:prstGeom>
        </p:spPr>
        <p:txBody>
          <a:bodyPr vert="horz" wrap="square" lIns="0" tIns="12700" rIns="0" bIns="0" rtlCol="0">
            <a:spAutoFit/>
          </a:bodyPr>
          <a:lstStyle/>
          <a:p>
            <a:pPr marL="12700">
              <a:lnSpc>
                <a:spcPct val="100000"/>
              </a:lnSpc>
              <a:spcBef>
                <a:spcPts val="100"/>
              </a:spcBef>
            </a:pPr>
            <a:r>
              <a:rPr lang="es-ES" sz="1200" b="1" dirty="0">
                <a:solidFill>
                  <a:srgbClr val="020302"/>
                </a:solidFill>
                <a:latin typeface="Adobe Clean"/>
                <a:cs typeface="Adobe Clean"/>
              </a:rPr>
              <a:t>Reseñas de casos</a:t>
            </a:r>
          </a:p>
        </p:txBody>
      </p:sp>
      <p:pic>
        <p:nvPicPr>
          <p:cNvPr id="5" name="Graphic 4" descr="Customer review outline">
            <a:extLst>
              <a:ext uri="{FF2B5EF4-FFF2-40B4-BE49-F238E27FC236}">
                <a16:creationId xmlns:a16="http://schemas.microsoft.com/office/drawing/2014/main" id="{8CCEB8E9-4EDC-FD45-900B-6151B8F604B7}"/>
              </a:ext>
            </a:extLst>
          </p:cNvPr>
          <p:cNvPicPr>
            <a:picLocks/>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228600" y="1015953"/>
            <a:ext cx="411480" cy="320040"/>
          </a:xfrm>
          <a:prstGeom prst="rect">
            <a:avLst/>
          </a:prstGeom>
        </p:spPr>
      </p:pic>
      <p:sp>
        <p:nvSpPr>
          <p:cNvPr id="66" name="object 63">
            <a:extLst>
              <a:ext uri="{FF2B5EF4-FFF2-40B4-BE49-F238E27FC236}">
                <a16:creationId xmlns:a16="http://schemas.microsoft.com/office/drawing/2014/main" id="{FFC37365-14D1-2C4B-97CC-3896ADF5B05F}"/>
              </a:ext>
            </a:extLst>
          </p:cNvPr>
          <p:cNvSpPr txBox="1"/>
          <p:nvPr/>
        </p:nvSpPr>
        <p:spPr>
          <a:xfrm>
            <a:off x="355868" y="1426046"/>
            <a:ext cx="2311132" cy="1090042"/>
          </a:xfrm>
          <a:prstGeom prst="rect">
            <a:avLst/>
          </a:prstGeom>
        </p:spPr>
        <p:txBody>
          <a:bodyPr vert="horz" wrap="square" lIns="0" tIns="12700" rIns="0" bIns="0" rtlCol="0">
            <a:spAutoFit/>
          </a:bodyPr>
          <a:lstStyle/>
          <a:p>
            <a:pPr marL="12700">
              <a:lnSpc>
                <a:spcPct val="100000"/>
              </a:lnSpc>
              <a:spcBef>
                <a:spcPts val="100"/>
              </a:spcBef>
            </a:pPr>
            <a:r>
              <a:rPr lang="es-ES" sz="1000" dirty="0">
                <a:solidFill>
                  <a:srgbClr val="4B4B4B"/>
                </a:solidFill>
                <a:latin typeface="Adobe Clean Light" panose="020B0303020404020204" pitchFamily="34" charset="0"/>
              </a:rPr>
              <a:t>Revisión programada periódica de </a:t>
            </a:r>
            <a:br>
              <a:rPr lang="sk-SK" sz="1000" dirty="0">
                <a:solidFill>
                  <a:srgbClr val="4B4B4B"/>
                </a:solidFill>
                <a:latin typeface="Adobe Clean Light" panose="020B0303020404020204" pitchFamily="34" charset="0"/>
              </a:rPr>
            </a:br>
            <a:r>
              <a:rPr lang="es-ES" sz="1000" dirty="0">
                <a:solidFill>
                  <a:srgbClr val="4B4B4B"/>
                </a:solidFill>
                <a:latin typeface="Adobe Clean Light" panose="020B0303020404020204" pitchFamily="34" charset="0"/>
              </a:rPr>
              <a:t>las solicitudes de soporte abiertas, lo que garantiza la alineación del cliente en la descripción de casos, el impacto empresarial, el estado, la prioridad y el acuerdo en cuanto a los siguientes pasos necesarios para garantizar una solución adecuada.</a:t>
            </a:r>
          </a:p>
        </p:txBody>
      </p:sp>
      <p:sp>
        <p:nvSpPr>
          <p:cNvPr id="68" name="Rectangle 67">
            <a:extLst>
              <a:ext uri="{FF2B5EF4-FFF2-40B4-BE49-F238E27FC236}">
                <a16:creationId xmlns:a16="http://schemas.microsoft.com/office/drawing/2014/main" id="{C8A5F3FC-2C04-C744-BD0E-F9ACC42DEA13}"/>
              </a:ext>
            </a:extLst>
          </p:cNvPr>
          <p:cNvSpPr/>
          <p:nvPr/>
        </p:nvSpPr>
        <p:spPr>
          <a:xfrm>
            <a:off x="214971" y="3981193"/>
            <a:ext cx="2354171" cy="307777"/>
          </a:xfrm>
          <a:prstGeom prst="rect">
            <a:avLst/>
          </a:prstGeom>
        </p:spPr>
        <p:txBody>
          <a:bodyPr wrap="none" lIns="0">
            <a:spAutoFit/>
          </a:bodyPr>
          <a:lstStyle/>
          <a:p>
            <a:pPr>
              <a:lnSpc>
                <a:spcPct val="100000"/>
              </a:lnSpc>
              <a:spcBef>
                <a:spcPts val="280"/>
              </a:spcBef>
            </a:pPr>
            <a:r>
              <a:rPr lang="es-ES" sz="1400" b="1">
                <a:solidFill>
                  <a:srgbClr val="020302"/>
                </a:solidFill>
                <a:latin typeface="Adobe Clean"/>
                <a:cs typeface="Adobe Clean"/>
              </a:rPr>
              <a:t>Actividades de soporte en la nube - AEM</a:t>
            </a:r>
          </a:p>
        </p:txBody>
      </p:sp>
      <p:sp>
        <p:nvSpPr>
          <p:cNvPr id="69" name="object 26">
            <a:extLst>
              <a:ext uri="{FF2B5EF4-FFF2-40B4-BE49-F238E27FC236}">
                <a16:creationId xmlns:a16="http://schemas.microsoft.com/office/drawing/2014/main" id="{6A102D56-C83F-964F-8477-EC69A0596922}"/>
              </a:ext>
            </a:extLst>
          </p:cNvPr>
          <p:cNvSpPr/>
          <p:nvPr/>
        </p:nvSpPr>
        <p:spPr>
          <a:xfrm>
            <a:off x="214970" y="4310484"/>
            <a:ext cx="3046389" cy="53924"/>
          </a:xfrm>
          <a:custGeom>
            <a:avLst/>
            <a:gdLst/>
            <a:ahLst/>
            <a:cxnLst/>
            <a:rect l="l" t="t" r="r" b="b"/>
            <a:pathLst>
              <a:path w="1463039">
                <a:moveTo>
                  <a:pt x="0" y="0"/>
                </a:moveTo>
                <a:lnTo>
                  <a:pt x="1463040" y="0"/>
                </a:lnTo>
              </a:path>
            </a:pathLst>
          </a:custGeom>
          <a:ln w="25146">
            <a:solidFill>
              <a:srgbClr val="1F1F1F"/>
            </a:solidFill>
          </a:ln>
        </p:spPr>
        <p:txBody>
          <a:bodyPr wrap="square" lIns="0" tIns="0" rIns="0" bIns="0" rtlCol="0"/>
          <a:lstStyle/>
          <a:p>
            <a:endParaRPr/>
          </a:p>
        </p:txBody>
      </p:sp>
      <p:pic>
        <p:nvPicPr>
          <p:cNvPr id="9" name="Graphic 8" descr="Syncing cloud outline">
            <a:extLst>
              <a:ext uri="{FF2B5EF4-FFF2-40B4-BE49-F238E27FC236}">
                <a16:creationId xmlns:a16="http://schemas.microsoft.com/office/drawing/2014/main" id="{ABD4F6D3-5974-B843-8E65-3F7D52C02A1E}"/>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3338762" y="3892352"/>
            <a:ext cx="461665" cy="461665"/>
          </a:xfrm>
          <a:prstGeom prst="rect">
            <a:avLst/>
          </a:prstGeom>
        </p:spPr>
      </p:pic>
      <p:pic>
        <p:nvPicPr>
          <p:cNvPr id="67" name="Graphic 66" descr="Speaker phone outline">
            <a:extLst>
              <a:ext uri="{FF2B5EF4-FFF2-40B4-BE49-F238E27FC236}">
                <a16:creationId xmlns:a16="http://schemas.microsoft.com/office/drawing/2014/main" id="{9CF25698-88B0-EB4D-88EB-74AEDE37DB92}"/>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2776853" y="6679878"/>
            <a:ext cx="411480" cy="411480"/>
          </a:xfrm>
          <a:prstGeom prst="rect">
            <a:avLst/>
          </a:prstGeom>
        </p:spPr>
      </p:pic>
      <p:pic>
        <p:nvPicPr>
          <p:cNvPr id="70" name="Graphic 69" descr="Remote learning language outline">
            <a:extLst>
              <a:ext uri="{FF2B5EF4-FFF2-40B4-BE49-F238E27FC236}">
                <a16:creationId xmlns:a16="http://schemas.microsoft.com/office/drawing/2014/main" id="{AAC2DE22-688A-D04D-BBF0-41B971602471}"/>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228600" y="8520784"/>
            <a:ext cx="411480" cy="411480"/>
          </a:xfrm>
          <a:prstGeom prst="rect">
            <a:avLst/>
          </a:prstGeom>
        </p:spPr>
      </p:pic>
      <p:pic>
        <p:nvPicPr>
          <p:cNvPr id="72" name="Graphic 71" descr="Customer review outline">
            <a:extLst>
              <a:ext uri="{FF2B5EF4-FFF2-40B4-BE49-F238E27FC236}">
                <a16:creationId xmlns:a16="http://schemas.microsoft.com/office/drawing/2014/main" id="{21B3E732-0813-BE43-B793-4BD9034C6B18}"/>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228600" y="6641210"/>
            <a:ext cx="411480" cy="411480"/>
          </a:xfrm>
          <a:prstGeom prst="rect">
            <a:avLst/>
          </a:prstGeom>
        </p:spPr>
      </p:pic>
      <p:pic>
        <p:nvPicPr>
          <p:cNvPr id="73" name="Graphic 72" descr="Signpost outline">
            <a:extLst>
              <a:ext uri="{FF2B5EF4-FFF2-40B4-BE49-F238E27FC236}">
                <a16:creationId xmlns:a16="http://schemas.microsoft.com/office/drawing/2014/main" id="{1F982738-B503-9740-BDCB-05ED93867DE3}"/>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5257800" y="6629400"/>
            <a:ext cx="411480" cy="411480"/>
          </a:xfrm>
          <a:prstGeom prst="rect">
            <a:avLst/>
          </a:prstGeom>
        </p:spPr>
      </p:pic>
      <p:pic>
        <p:nvPicPr>
          <p:cNvPr id="76" name="Graphic 75" descr="Internet outline">
            <a:extLst>
              <a:ext uri="{FF2B5EF4-FFF2-40B4-BE49-F238E27FC236}">
                <a16:creationId xmlns:a16="http://schemas.microsoft.com/office/drawing/2014/main" id="{F6C8836B-077B-BC4F-9C12-02BE56023684}"/>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5257800" y="8520784"/>
            <a:ext cx="411480" cy="411480"/>
          </a:xfrm>
          <a:prstGeom prst="rect">
            <a:avLst/>
          </a:prstGeom>
        </p:spPr>
      </p:pic>
      <p:pic>
        <p:nvPicPr>
          <p:cNvPr id="77" name="Graphic 76" descr="Chat bubble outline">
            <a:extLst>
              <a:ext uri="{FF2B5EF4-FFF2-40B4-BE49-F238E27FC236}">
                <a16:creationId xmlns:a16="http://schemas.microsoft.com/office/drawing/2014/main" id="{B6F9981D-CBCE-514B-8F7F-0F0CAFEDBE44}"/>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2776853" y="8520784"/>
            <a:ext cx="411480" cy="411480"/>
          </a:xfrm>
          <a:prstGeom prst="rect">
            <a:avLst/>
          </a:prstGeom>
        </p:spPr>
      </p:pic>
      <p:pic>
        <p:nvPicPr>
          <p:cNvPr id="78" name="Graphic 77" descr="Playbook outline">
            <a:extLst>
              <a:ext uri="{FF2B5EF4-FFF2-40B4-BE49-F238E27FC236}">
                <a16:creationId xmlns:a16="http://schemas.microsoft.com/office/drawing/2014/main" id="{C027C0A6-1CBA-8A4F-819C-F6A9FD0038FD}"/>
              </a:ext>
            </a:extLst>
          </p:cNvPr>
          <p:cNvPicPr>
            <a:picLocks noChangeAspect="1"/>
          </p:cNvPicPr>
          <p:nvPr/>
        </p:nvPicPr>
        <p:blipFill>
          <a:blip r:embed="rId24">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a:off x="228600" y="2517951"/>
            <a:ext cx="469271" cy="415313"/>
          </a:xfrm>
          <a:prstGeom prst="rect">
            <a:avLst/>
          </a:prstGeom>
        </p:spPr>
      </p:pic>
      <p:sp>
        <p:nvSpPr>
          <p:cNvPr id="59" name="object 38">
            <a:extLst>
              <a:ext uri="{FF2B5EF4-FFF2-40B4-BE49-F238E27FC236}">
                <a16:creationId xmlns:a16="http://schemas.microsoft.com/office/drawing/2014/main" id="{6A5585B6-BC58-CF49-8E30-0902A61164D3}"/>
              </a:ext>
            </a:extLst>
          </p:cNvPr>
          <p:cNvSpPr/>
          <p:nvPr/>
        </p:nvSpPr>
        <p:spPr>
          <a:xfrm rot="5400000" flipH="1">
            <a:off x="3863341" y="986533"/>
            <a:ext cx="45719" cy="5577840"/>
          </a:xfrm>
          <a:custGeom>
            <a:avLst/>
            <a:gdLst/>
            <a:ahLst/>
            <a:cxnLst/>
            <a:rect l="l" t="t" r="r" b="b"/>
            <a:pathLst>
              <a:path h="1690370">
                <a:moveTo>
                  <a:pt x="0" y="0"/>
                </a:moveTo>
                <a:lnTo>
                  <a:pt x="0" y="1690103"/>
                </a:lnTo>
              </a:path>
            </a:pathLst>
          </a:custGeom>
          <a:ln w="9906">
            <a:solidFill>
              <a:srgbClr val="EDEDED"/>
            </a:solidFill>
          </a:ln>
          <a:effectLst>
            <a:outerShdw blurRad="50800" dist="38100" dir="2700000" algn="tl" rotWithShape="0">
              <a:prstClr val="black">
                <a:alpha val="40000"/>
              </a:prstClr>
            </a:outerShdw>
          </a:effectLst>
        </p:spPr>
        <p:txBody>
          <a:bodyPr wrap="square" lIns="0" tIns="0" rIns="0" bIns="0" rtlCol="0"/>
          <a:lstStyle/>
          <a:p>
            <a:endParaRPr/>
          </a:p>
        </p:txBody>
      </p:sp>
      <p:sp>
        <p:nvSpPr>
          <p:cNvPr id="60" name="object 38">
            <a:extLst>
              <a:ext uri="{FF2B5EF4-FFF2-40B4-BE49-F238E27FC236}">
                <a16:creationId xmlns:a16="http://schemas.microsoft.com/office/drawing/2014/main" id="{C74BA5F1-BF40-EA40-A62E-3F21CE2DB3F1}"/>
              </a:ext>
            </a:extLst>
          </p:cNvPr>
          <p:cNvSpPr/>
          <p:nvPr/>
        </p:nvSpPr>
        <p:spPr>
          <a:xfrm rot="5400000" flipH="1">
            <a:off x="3863341" y="5514588"/>
            <a:ext cx="45719" cy="5577840"/>
          </a:xfrm>
          <a:custGeom>
            <a:avLst/>
            <a:gdLst/>
            <a:ahLst/>
            <a:cxnLst/>
            <a:rect l="l" t="t" r="r" b="b"/>
            <a:pathLst>
              <a:path h="1690370">
                <a:moveTo>
                  <a:pt x="0" y="0"/>
                </a:moveTo>
                <a:lnTo>
                  <a:pt x="0" y="1690103"/>
                </a:lnTo>
              </a:path>
            </a:pathLst>
          </a:custGeom>
          <a:ln w="9906">
            <a:solidFill>
              <a:srgbClr val="EDEDED"/>
            </a:solidFill>
          </a:ln>
          <a:effectLst>
            <a:outerShdw blurRad="50800" dist="38100" dir="2700000" algn="tl" rotWithShape="0">
              <a:prstClr val="black">
                <a:alpha val="40000"/>
              </a:prstClr>
            </a:outerShdw>
          </a:effectLst>
        </p:spPr>
        <p:txBody>
          <a:bodyPr wrap="square" lIns="0" tIns="0" rIns="0" bIns="0" rtlCol="0"/>
          <a:lstStyle/>
          <a:p>
            <a:endParaRPr/>
          </a:p>
        </p:txBody>
      </p:sp>
      <p:grpSp>
        <p:nvGrpSpPr>
          <p:cNvPr id="62" name="object 3">
            <a:extLst>
              <a:ext uri="{FF2B5EF4-FFF2-40B4-BE49-F238E27FC236}">
                <a16:creationId xmlns:a16="http://schemas.microsoft.com/office/drawing/2014/main" id="{C539739D-1D3E-204D-9819-C44D9AE36DE8}"/>
              </a:ext>
            </a:extLst>
          </p:cNvPr>
          <p:cNvGrpSpPr/>
          <p:nvPr/>
        </p:nvGrpSpPr>
        <p:grpSpPr>
          <a:xfrm rot="5400000">
            <a:off x="1154159" y="-868525"/>
            <a:ext cx="5661921" cy="7931849"/>
            <a:chOff x="-247019" y="421767"/>
            <a:chExt cx="3875281" cy="7641336"/>
          </a:xfrm>
        </p:grpSpPr>
        <p:sp>
          <p:nvSpPr>
            <p:cNvPr id="63" name="object 4">
              <a:extLst>
                <a:ext uri="{FF2B5EF4-FFF2-40B4-BE49-F238E27FC236}">
                  <a16:creationId xmlns:a16="http://schemas.microsoft.com/office/drawing/2014/main" id="{F41DD51E-EC9C-7B44-BE42-FA9C42B94675}"/>
                </a:ext>
              </a:extLst>
            </p:cNvPr>
            <p:cNvSpPr/>
            <p:nvPr/>
          </p:nvSpPr>
          <p:spPr>
            <a:xfrm>
              <a:off x="3628262" y="576453"/>
              <a:ext cx="0" cy="7486650"/>
            </a:xfrm>
            <a:custGeom>
              <a:avLst/>
              <a:gdLst/>
              <a:ahLst/>
              <a:cxnLst/>
              <a:rect l="l" t="t" r="r" b="b"/>
              <a:pathLst>
                <a:path h="7486650">
                  <a:moveTo>
                    <a:pt x="0" y="0"/>
                  </a:moveTo>
                  <a:lnTo>
                    <a:pt x="0" y="7486408"/>
                  </a:lnTo>
                </a:path>
              </a:pathLst>
            </a:custGeom>
            <a:ln w="61722">
              <a:solidFill>
                <a:srgbClr val="EAEAEB"/>
              </a:solidFill>
            </a:ln>
          </p:spPr>
          <p:txBody>
            <a:bodyPr wrap="square" lIns="0" tIns="0" rIns="0" bIns="0" rtlCol="0"/>
            <a:lstStyle/>
            <a:p>
              <a:endParaRPr/>
            </a:p>
          </p:txBody>
        </p:sp>
        <p:sp>
          <p:nvSpPr>
            <p:cNvPr id="64" name="object 5">
              <a:extLst>
                <a:ext uri="{FF2B5EF4-FFF2-40B4-BE49-F238E27FC236}">
                  <a16:creationId xmlns:a16="http://schemas.microsoft.com/office/drawing/2014/main" id="{6E97A2E1-56BC-2B46-9873-F675D66FF621}"/>
                </a:ext>
              </a:extLst>
            </p:cNvPr>
            <p:cNvSpPr/>
            <p:nvPr/>
          </p:nvSpPr>
          <p:spPr>
            <a:xfrm>
              <a:off x="-247019" y="421767"/>
              <a:ext cx="3844040" cy="7600950"/>
            </a:xfrm>
            <a:custGeom>
              <a:avLst/>
              <a:gdLst/>
              <a:ahLst/>
              <a:cxnLst/>
              <a:rect l="l" t="t" r="r" b="b"/>
              <a:pathLst>
                <a:path w="3409950" h="7600950">
                  <a:moveTo>
                    <a:pt x="0" y="7600569"/>
                  </a:moveTo>
                  <a:lnTo>
                    <a:pt x="3409492" y="7600569"/>
                  </a:lnTo>
                  <a:lnTo>
                    <a:pt x="3409492" y="0"/>
                  </a:lnTo>
                  <a:lnTo>
                    <a:pt x="0" y="0"/>
                  </a:lnTo>
                  <a:lnTo>
                    <a:pt x="0" y="7600569"/>
                  </a:lnTo>
                  <a:close/>
                </a:path>
              </a:pathLst>
            </a:custGeom>
            <a:ln w="12954">
              <a:solidFill>
                <a:srgbClr val="EBEBEB"/>
              </a:solidFill>
            </a:ln>
          </p:spPr>
          <p:txBody>
            <a:bodyPr wrap="square" lIns="0" tIns="0" rIns="0" bIns="0" rtlCol="0"/>
            <a:lstStyle/>
            <a:p>
              <a:endParaRPr/>
            </a:p>
          </p:txBody>
        </p:sp>
      </p:grpSp>
    </p:spTree>
    <p:extLst>
      <p:ext uri="{BB962C8B-B14F-4D97-AF65-F5344CB8AC3E}">
        <p14:creationId xmlns:p14="http://schemas.microsoft.com/office/powerpoint/2010/main" val="59603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object 38">
            <a:extLst>
              <a:ext uri="{FF2B5EF4-FFF2-40B4-BE49-F238E27FC236}">
                <a16:creationId xmlns:a16="http://schemas.microsoft.com/office/drawing/2014/main" id="{E94A976A-74F6-2B44-A50A-E80284518390}"/>
              </a:ext>
            </a:extLst>
          </p:cNvPr>
          <p:cNvSpPr/>
          <p:nvPr/>
        </p:nvSpPr>
        <p:spPr>
          <a:xfrm rot="10800000" flipH="1">
            <a:off x="2673171" y="2678191"/>
            <a:ext cx="45720" cy="518160"/>
          </a:xfrm>
          <a:custGeom>
            <a:avLst/>
            <a:gdLst/>
            <a:ahLst/>
            <a:cxnLst/>
            <a:rect l="l" t="t" r="r" b="b"/>
            <a:pathLst>
              <a:path h="1690370">
                <a:moveTo>
                  <a:pt x="0" y="0"/>
                </a:moveTo>
                <a:lnTo>
                  <a:pt x="0" y="1690103"/>
                </a:lnTo>
              </a:path>
            </a:pathLst>
          </a:custGeom>
          <a:ln w="9906">
            <a:solidFill>
              <a:schemeClr val="tx2"/>
            </a:solidFill>
            <a:tailEnd type="oval" w="lg" len="lg"/>
          </a:ln>
        </p:spPr>
        <p:txBody>
          <a:bodyPr wrap="square" lIns="0" tIns="0" rIns="0" bIns="0" rtlCol="0"/>
          <a:lstStyle/>
          <a:p>
            <a:endParaRPr/>
          </a:p>
        </p:txBody>
      </p:sp>
      <p:sp>
        <p:nvSpPr>
          <p:cNvPr id="28" name="object 38">
            <a:extLst>
              <a:ext uri="{FF2B5EF4-FFF2-40B4-BE49-F238E27FC236}">
                <a16:creationId xmlns:a16="http://schemas.microsoft.com/office/drawing/2014/main" id="{DDD1FF31-1F82-184B-91EF-DE7A6E303CA0}"/>
              </a:ext>
            </a:extLst>
          </p:cNvPr>
          <p:cNvSpPr/>
          <p:nvPr/>
        </p:nvSpPr>
        <p:spPr>
          <a:xfrm rot="10800000" flipH="1">
            <a:off x="1959771" y="2678191"/>
            <a:ext cx="45719" cy="357768"/>
          </a:xfrm>
          <a:custGeom>
            <a:avLst/>
            <a:gdLst/>
            <a:ahLst/>
            <a:cxnLst/>
            <a:rect l="l" t="t" r="r" b="b"/>
            <a:pathLst>
              <a:path h="1690370">
                <a:moveTo>
                  <a:pt x="0" y="0"/>
                </a:moveTo>
                <a:lnTo>
                  <a:pt x="0" y="1690103"/>
                </a:lnTo>
              </a:path>
            </a:pathLst>
          </a:custGeom>
          <a:ln w="9906">
            <a:solidFill>
              <a:schemeClr val="tx2"/>
            </a:solidFill>
            <a:tailEnd type="oval" w="lg" len="lg"/>
          </a:ln>
        </p:spPr>
        <p:txBody>
          <a:bodyPr wrap="square" lIns="0" tIns="0" rIns="0" bIns="0" rtlCol="0"/>
          <a:lstStyle/>
          <a:p>
            <a:endParaRPr/>
          </a:p>
        </p:txBody>
      </p:sp>
      <p:sp>
        <p:nvSpPr>
          <p:cNvPr id="29" name="object 38">
            <a:extLst>
              <a:ext uri="{FF2B5EF4-FFF2-40B4-BE49-F238E27FC236}">
                <a16:creationId xmlns:a16="http://schemas.microsoft.com/office/drawing/2014/main" id="{026EDD91-B9E8-0640-B78B-DC392FC36D81}"/>
              </a:ext>
            </a:extLst>
          </p:cNvPr>
          <p:cNvSpPr/>
          <p:nvPr/>
        </p:nvSpPr>
        <p:spPr>
          <a:xfrm rot="10800000" flipH="1">
            <a:off x="611792" y="2682563"/>
            <a:ext cx="45719" cy="365760"/>
          </a:xfrm>
          <a:custGeom>
            <a:avLst/>
            <a:gdLst/>
            <a:ahLst/>
            <a:cxnLst/>
            <a:rect l="l" t="t" r="r" b="b"/>
            <a:pathLst>
              <a:path h="1690370">
                <a:moveTo>
                  <a:pt x="0" y="0"/>
                </a:moveTo>
                <a:lnTo>
                  <a:pt x="0" y="1690103"/>
                </a:lnTo>
              </a:path>
            </a:pathLst>
          </a:custGeom>
          <a:ln w="9906">
            <a:solidFill>
              <a:schemeClr val="tx2"/>
            </a:solidFill>
            <a:tailEnd type="oval" w="lg" len="lg"/>
          </a:ln>
        </p:spPr>
        <p:txBody>
          <a:bodyPr wrap="square" lIns="0" tIns="0" rIns="0" bIns="0" rtlCol="0"/>
          <a:lstStyle/>
          <a:p>
            <a:endParaRPr/>
          </a:p>
        </p:txBody>
      </p:sp>
      <p:sp>
        <p:nvSpPr>
          <p:cNvPr id="30" name="object 38">
            <a:extLst>
              <a:ext uri="{FF2B5EF4-FFF2-40B4-BE49-F238E27FC236}">
                <a16:creationId xmlns:a16="http://schemas.microsoft.com/office/drawing/2014/main" id="{32D4F643-675A-724B-B062-DF5052AAF61F}"/>
              </a:ext>
            </a:extLst>
          </p:cNvPr>
          <p:cNvSpPr/>
          <p:nvPr/>
        </p:nvSpPr>
        <p:spPr>
          <a:xfrm rot="10800000" flipH="1">
            <a:off x="1301653" y="2678191"/>
            <a:ext cx="45719" cy="365760"/>
          </a:xfrm>
          <a:custGeom>
            <a:avLst/>
            <a:gdLst/>
            <a:ahLst/>
            <a:cxnLst/>
            <a:rect l="l" t="t" r="r" b="b"/>
            <a:pathLst>
              <a:path h="1690370">
                <a:moveTo>
                  <a:pt x="0" y="0"/>
                </a:moveTo>
                <a:lnTo>
                  <a:pt x="0" y="1690103"/>
                </a:lnTo>
              </a:path>
            </a:pathLst>
          </a:custGeom>
          <a:ln w="9906">
            <a:solidFill>
              <a:schemeClr val="tx2"/>
            </a:solidFill>
            <a:tailEnd type="oval" w="lg" len="lg"/>
          </a:ln>
        </p:spPr>
        <p:txBody>
          <a:bodyPr wrap="square" lIns="0" tIns="0" rIns="0" bIns="0" rtlCol="0"/>
          <a:lstStyle/>
          <a:p>
            <a:endParaRPr/>
          </a:p>
        </p:txBody>
      </p:sp>
      <p:sp>
        <p:nvSpPr>
          <p:cNvPr id="6" name="object 6"/>
          <p:cNvSpPr txBox="1"/>
          <p:nvPr/>
        </p:nvSpPr>
        <p:spPr>
          <a:xfrm>
            <a:off x="110488" y="9670288"/>
            <a:ext cx="7355840" cy="315595"/>
          </a:xfrm>
          <a:prstGeom prst="rect">
            <a:avLst/>
          </a:prstGeom>
        </p:spPr>
        <p:txBody>
          <a:bodyPr vert="horz" wrap="square" lIns="0" tIns="0" rIns="0" bIns="0" rtlCol="0">
            <a:spAutoFit/>
          </a:bodyPr>
          <a:lstStyle/>
          <a:p>
            <a:pPr algn="r">
              <a:lnSpc>
                <a:spcPts val="590"/>
              </a:lnSpc>
            </a:pPr>
            <a:endParaRPr sz="500">
              <a:latin typeface="Adobe Clean"/>
              <a:cs typeface="Adobe Clean"/>
            </a:endParaRPr>
          </a:p>
          <a:p>
            <a:pPr>
              <a:lnSpc>
                <a:spcPct val="100000"/>
              </a:lnSpc>
              <a:spcBef>
                <a:spcPts val="20"/>
              </a:spcBef>
            </a:pPr>
            <a:endParaRPr sz="700">
              <a:latin typeface="Adobe Clean"/>
              <a:cs typeface="Adobe Clean"/>
            </a:endParaRPr>
          </a:p>
          <a:p>
            <a:pPr>
              <a:lnSpc>
                <a:spcPct val="100000"/>
              </a:lnSpc>
            </a:pPr>
            <a:r>
              <a:rPr lang="es-ES" sz="800">
                <a:solidFill>
                  <a:srgbClr val="6D6D6D"/>
                </a:solidFill>
                <a:latin typeface="Adobe Clean"/>
                <a:cs typeface="Adobe Clean"/>
              </a:rPr>
              <a:t>©2021 Adobe. All Rights Reserved. Adobe Confidential.</a:t>
            </a:r>
          </a:p>
        </p:txBody>
      </p:sp>
      <p:sp>
        <p:nvSpPr>
          <p:cNvPr id="8" name="object 8"/>
          <p:cNvSpPr/>
          <p:nvPr/>
        </p:nvSpPr>
        <p:spPr>
          <a:xfrm>
            <a:off x="4465700" y="914777"/>
            <a:ext cx="2493390" cy="91359"/>
          </a:xfrm>
          <a:custGeom>
            <a:avLst/>
            <a:gdLst/>
            <a:ahLst/>
            <a:cxnLst/>
            <a:rect l="l" t="t" r="r" b="b"/>
            <a:pathLst>
              <a:path w="2651125">
                <a:moveTo>
                  <a:pt x="0" y="0"/>
                </a:moveTo>
                <a:lnTo>
                  <a:pt x="2651036" y="0"/>
                </a:lnTo>
              </a:path>
            </a:pathLst>
          </a:custGeom>
          <a:ln w="25146">
            <a:solidFill>
              <a:srgbClr val="1F1F1F"/>
            </a:solidFill>
          </a:ln>
        </p:spPr>
        <p:txBody>
          <a:bodyPr wrap="square" lIns="0" tIns="0" rIns="0" bIns="0" rtlCol="0"/>
          <a:lstStyle/>
          <a:p>
            <a:endParaRPr/>
          </a:p>
        </p:txBody>
      </p:sp>
      <p:sp>
        <p:nvSpPr>
          <p:cNvPr id="9" name="object 9"/>
          <p:cNvSpPr txBox="1"/>
          <p:nvPr/>
        </p:nvSpPr>
        <p:spPr>
          <a:xfrm>
            <a:off x="4416550" y="589788"/>
            <a:ext cx="2588260" cy="228268"/>
          </a:xfrm>
          <a:prstGeom prst="rect">
            <a:avLst/>
          </a:prstGeom>
        </p:spPr>
        <p:txBody>
          <a:bodyPr vert="horz" wrap="square" lIns="0" tIns="12700" rIns="0" bIns="0" rtlCol="0">
            <a:spAutoFit/>
          </a:bodyPr>
          <a:lstStyle/>
          <a:p>
            <a:pPr marL="12700">
              <a:lnSpc>
                <a:spcPct val="100000"/>
              </a:lnSpc>
              <a:spcBef>
                <a:spcPts val="100"/>
              </a:spcBef>
            </a:pPr>
            <a:r>
              <a:rPr lang="es-ES" sz="1400" b="1" dirty="0">
                <a:solidFill>
                  <a:srgbClr val="020302"/>
                </a:solidFill>
                <a:latin typeface="Adobe Clean"/>
                <a:cs typeface="Adobe Clean"/>
              </a:rPr>
              <a:t>Actividades del servicio de campo</a:t>
            </a:r>
          </a:p>
        </p:txBody>
      </p:sp>
      <p:sp>
        <p:nvSpPr>
          <p:cNvPr id="22" name="object 22"/>
          <p:cNvSpPr txBox="1"/>
          <p:nvPr/>
        </p:nvSpPr>
        <p:spPr>
          <a:xfrm>
            <a:off x="914399" y="589788"/>
            <a:ext cx="1937004" cy="228268"/>
          </a:xfrm>
          <a:prstGeom prst="rect">
            <a:avLst/>
          </a:prstGeom>
        </p:spPr>
        <p:txBody>
          <a:bodyPr vert="horz" wrap="square" lIns="0" tIns="12700" rIns="0" bIns="0" rtlCol="0">
            <a:spAutoFit/>
          </a:bodyPr>
          <a:lstStyle/>
          <a:p>
            <a:pPr marL="12700">
              <a:lnSpc>
                <a:spcPct val="100000"/>
              </a:lnSpc>
              <a:spcBef>
                <a:spcPts val="100"/>
              </a:spcBef>
            </a:pPr>
            <a:r>
              <a:rPr lang="es-ES" sz="1400" b="1">
                <a:solidFill>
                  <a:srgbClr val="020302"/>
                </a:solidFill>
                <a:latin typeface="Adobe Clean"/>
                <a:cs typeface="Adobe Clean"/>
              </a:rPr>
              <a:t>Launch Advisory </a:t>
            </a:r>
          </a:p>
        </p:txBody>
      </p:sp>
      <p:sp>
        <p:nvSpPr>
          <p:cNvPr id="23" name="object 23"/>
          <p:cNvSpPr txBox="1"/>
          <p:nvPr/>
        </p:nvSpPr>
        <p:spPr>
          <a:xfrm>
            <a:off x="242188" y="1225804"/>
            <a:ext cx="3131692" cy="628377"/>
          </a:xfrm>
          <a:prstGeom prst="rect">
            <a:avLst/>
          </a:prstGeom>
        </p:spPr>
        <p:txBody>
          <a:bodyPr vert="horz" wrap="square" lIns="0" tIns="12700" rIns="0" bIns="0" rtlCol="0">
            <a:spAutoFit/>
          </a:bodyPr>
          <a:lstStyle/>
          <a:p>
            <a:pPr marL="12700" marR="5080">
              <a:spcBef>
                <a:spcPts val="100"/>
              </a:spcBef>
            </a:pPr>
            <a:r>
              <a:rPr lang="es-ES" sz="1000">
                <a:solidFill>
                  <a:srgbClr val="1F1F1F"/>
                </a:solidFill>
                <a:latin typeface="AdobeClean-Light"/>
                <a:cs typeface="AdobeClean-Light"/>
              </a:rPr>
              <a:t>Para los clientes que implementan una </a:t>
            </a:r>
            <a:r>
              <a:rPr lang="es-ES" sz="1000" b="1">
                <a:solidFill>
                  <a:srgbClr val="1F1F1F"/>
                </a:solidFill>
                <a:latin typeface="Adobe Clean"/>
                <a:cs typeface="Adobe Clean"/>
              </a:rPr>
              <a:t>nueva solución de Adobe Experience Cloud, </a:t>
            </a:r>
            <a:r>
              <a:rPr lang="es-ES" sz="1000">
                <a:latin typeface="Adobe Clean Light" charset="0"/>
                <a:ea typeface="Adobe Clean Light" charset="0"/>
                <a:cs typeface="Adobe Clean Light" charset="0"/>
              </a:rPr>
              <a:t>Launch Advisory </a:t>
            </a:r>
            <a:r>
              <a:rPr lang="es-ES" sz="1000">
                <a:solidFill>
                  <a:srgbClr val="000000"/>
                </a:solidFill>
                <a:latin typeface="Adobe Clean SemiLight" panose="020B0403020404020204" pitchFamily="34" charset="0"/>
              </a:rPr>
              <a:t>es un </a:t>
            </a:r>
            <a:r>
              <a:rPr lang="es-ES" sz="1000" b="1">
                <a:solidFill>
                  <a:srgbClr val="000000"/>
                </a:solidFill>
                <a:latin typeface="Adobe Clean SemiLight" panose="020B0403020404020204" pitchFamily="34" charset="0"/>
              </a:rPr>
              <a:t>conjunto clave de servicios de asesoría </a:t>
            </a:r>
            <a:r>
              <a:rPr lang="es-ES" sz="1000">
                <a:latin typeface="Adobe Clean Light" charset="0"/>
                <a:ea typeface="Adobe Clean Light" charset="0"/>
                <a:cs typeface="Adobe Clean Light" charset="0"/>
              </a:rPr>
              <a:t>y recomendaciones para </a:t>
            </a:r>
            <a:r>
              <a:rPr lang="es-ES" sz="1000" b="1">
                <a:latin typeface="Adobe Clean Light" charset="0"/>
                <a:ea typeface="Adobe Clean Light" charset="0"/>
                <a:cs typeface="Adobe Clean Light" charset="0"/>
              </a:rPr>
              <a:t>conseguir implementaciones adecuadas</a:t>
            </a:r>
            <a:r>
              <a:rPr lang="es-ES" sz="1000">
                <a:latin typeface="Adobe Clean Light" charset="0"/>
                <a:ea typeface="Adobe Clean Light" charset="0"/>
                <a:cs typeface="Adobe Clean Light" charset="0"/>
              </a:rPr>
              <a:t>y </a:t>
            </a:r>
            <a:r>
              <a:rPr lang="es-ES" sz="1000" b="1">
                <a:latin typeface="Adobe Clean Light" charset="0"/>
                <a:ea typeface="Adobe Clean Light" charset="0"/>
                <a:cs typeface="Adobe Clean Light" charset="0"/>
              </a:rPr>
              <a:t>agilizan la obtención de rentabilidad</a:t>
            </a:r>
            <a:r>
              <a:rPr lang="es-ES" sz="1000">
                <a:latin typeface="Adobe Clean Light" charset="0"/>
                <a:ea typeface="Adobe Clean Light" charset="0"/>
                <a:cs typeface="Adobe Clean Light" charset="0"/>
              </a:rPr>
              <a:t>.</a:t>
            </a:r>
          </a:p>
        </p:txBody>
      </p:sp>
      <p:pic>
        <p:nvPicPr>
          <p:cNvPr id="57" name="object 57"/>
          <p:cNvPicPr/>
          <p:nvPr/>
        </p:nvPicPr>
        <p:blipFill>
          <a:blip r:embed="rId3" cstate="print"/>
          <a:stretch>
            <a:fillRect/>
          </a:stretch>
        </p:blipFill>
        <p:spPr>
          <a:xfrm>
            <a:off x="0" y="0"/>
            <a:ext cx="7772400" cy="294130"/>
          </a:xfrm>
          <a:prstGeom prst="rect">
            <a:avLst/>
          </a:prstGeom>
          <a:ln>
            <a:solidFill>
              <a:srgbClr val="FA0E00"/>
            </a:solidFill>
          </a:ln>
        </p:spPr>
      </p:pic>
      <p:sp>
        <p:nvSpPr>
          <p:cNvPr id="61" name="object 61"/>
          <p:cNvSpPr txBox="1"/>
          <p:nvPr/>
        </p:nvSpPr>
        <p:spPr>
          <a:xfrm>
            <a:off x="3965471" y="1228675"/>
            <a:ext cx="3603474" cy="1013098"/>
          </a:xfrm>
          <a:prstGeom prst="rect">
            <a:avLst/>
          </a:prstGeom>
        </p:spPr>
        <p:txBody>
          <a:bodyPr vert="horz" wrap="square" lIns="0" tIns="12700" rIns="0" bIns="0" rtlCol="0">
            <a:spAutoFit/>
          </a:bodyPr>
          <a:lstStyle/>
          <a:p>
            <a:pPr marL="24130" marR="5080">
              <a:spcBef>
                <a:spcPts val="600"/>
              </a:spcBef>
            </a:pPr>
            <a:r>
              <a:rPr lang="es-ES" sz="1000" dirty="0">
                <a:solidFill>
                  <a:srgbClr val="4B4B4B"/>
                </a:solidFill>
                <a:latin typeface="Adobe Clean Light" panose="020B0303020404020204" pitchFamily="34" charset="0"/>
              </a:rPr>
              <a:t>Los servicios de campo se utilizan para</a:t>
            </a:r>
            <a:r>
              <a:rPr lang="es-ES" sz="1000" b="1" dirty="0">
                <a:solidFill>
                  <a:srgbClr val="4B4B4B"/>
                </a:solidFill>
                <a:latin typeface="Adobe Clean" panose="020B0503020404020204" pitchFamily="34" charset="0"/>
              </a:rPr>
              <a:t> fines de resolución rápida</a:t>
            </a:r>
            <a:r>
              <a:rPr lang="es-ES" sz="1000" dirty="0">
                <a:solidFill>
                  <a:srgbClr val="4B4B4B"/>
                </a:solidFill>
                <a:latin typeface="Adobe Clean Light" panose="020B0303020404020204" pitchFamily="34" charset="0"/>
              </a:rPr>
              <a:t>, éxito centrado en el cliente y</a:t>
            </a:r>
            <a:r>
              <a:rPr lang="es-ES" sz="1000" dirty="0">
                <a:solidFill>
                  <a:srgbClr val="4B4B4B"/>
                </a:solidFill>
              </a:rPr>
              <a:t> </a:t>
            </a:r>
            <a:r>
              <a:rPr lang="es-ES" sz="1000" b="1" dirty="0">
                <a:solidFill>
                  <a:srgbClr val="4B4B4B"/>
                </a:solidFill>
                <a:latin typeface="Adobe Clean" panose="020B0503020404020204" pitchFamily="34" charset="0"/>
              </a:rPr>
              <a:t>una obtención de rentabilidad más rápida</a:t>
            </a:r>
            <a:r>
              <a:rPr lang="es-ES" sz="1000" dirty="0">
                <a:solidFill>
                  <a:srgbClr val="4B4B4B"/>
                </a:solidFill>
                <a:latin typeface="Adobe Clean Light" panose="020B0303020404020204" pitchFamily="34" charset="0"/>
              </a:rPr>
              <a:t>. Si </a:t>
            </a:r>
            <a:r>
              <a:rPr lang="es-ES" sz="1000" dirty="0" err="1">
                <a:solidFill>
                  <a:srgbClr val="4B4B4B"/>
                </a:solidFill>
                <a:latin typeface="Adobe Clean Light" panose="020B0303020404020204" pitchFamily="34" charset="0"/>
              </a:rPr>
              <a:t>Launch</a:t>
            </a:r>
            <a:r>
              <a:rPr lang="es-ES" sz="1000" dirty="0">
                <a:solidFill>
                  <a:srgbClr val="4B4B4B"/>
                </a:solidFill>
                <a:latin typeface="Adobe Clean Light" panose="020B0303020404020204" pitchFamily="34" charset="0"/>
              </a:rPr>
              <a:t> </a:t>
            </a:r>
            <a:r>
              <a:rPr lang="es-ES" sz="1000" dirty="0" err="1">
                <a:solidFill>
                  <a:srgbClr val="4B4B4B"/>
                </a:solidFill>
                <a:latin typeface="Adobe Clean Light" panose="020B0303020404020204" pitchFamily="34" charset="0"/>
              </a:rPr>
              <a:t>Advisory</a:t>
            </a:r>
            <a:r>
              <a:rPr lang="es-ES" sz="1000" dirty="0">
                <a:solidFill>
                  <a:srgbClr val="4B4B4B"/>
                </a:solidFill>
                <a:latin typeface="Adobe Clean Light" panose="020B0303020404020204" pitchFamily="34" charset="0"/>
              </a:rPr>
              <a:t> está activado,</a:t>
            </a:r>
            <a:r>
              <a:rPr lang="es-ES" sz="1000" b="1" dirty="0">
                <a:solidFill>
                  <a:srgbClr val="4B4B4B"/>
                </a:solidFill>
                <a:latin typeface="Adobe Clean" panose="020B0503020404020204" pitchFamily="34" charset="0"/>
              </a:rPr>
              <a:t> no habrá ningún servicio </a:t>
            </a:r>
            <a:br>
              <a:rPr lang="sk-SK" sz="1000" b="1" dirty="0">
                <a:solidFill>
                  <a:srgbClr val="4B4B4B"/>
                </a:solidFill>
                <a:latin typeface="Adobe Clean" panose="020B0503020404020204" pitchFamily="34" charset="0"/>
              </a:rPr>
            </a:br>
            <a:r>
              <a:rPr lang="es-ES" sz="1000" b="1" dirty="0">
                <a:solidFill>
                  <a:srgbClr val="4B4B4B"/>
                </a:solidFill>
                <a:latin typeface="Adobe Clean" panose="020B0503020404020204" pitchFamily="34" charset="0"/>
              </a:rPr>
              <a:t>de campo en el año 1</a:t>
            </a:r>
            <a:r>
              <a:rPr lang="es-ES" sz="1000" dirty="0">
                <a:solidFill>
                  <a:srgbClr val="4B4B4B"/>
                </a:solidFill>
                <a:latin typeface="Adobe Clean Light" panose="020B0303020404020204" pitchFamily="34" charset="0"/>
              </a:rPr>
              <a:t> para ningún producto de solución cubierto por un contrato de soporte de Adobe. </a:t>
            </a:r>
          </a:p>
          <a:p>
            <a:pPr marL="24130" marR="5080">
              <a:spcBef>
                <a:spcPts val="600"/>
              </a:spcBef>
            </a:pPr>
            <a:endParaRPr lang="en-US" sz="1000" b="1" dirty="0">
              <a:solidFill>
                <a:srgbClr val="1F1F1F"/>
              </a:solidFill>
              <a:latin typeface="Adobe Clean"/>
              <a:cs typeface="Adobe Clean"/>
            </a:endParaRPr>
          </a:p>
        </p:txBody>
      </p:sp>
      <p:sp>
        <p:nvSpPr>
          <p:cNvPr id="65" name="object 8">
            <a:extLst>
              <a:ext uri="{FF2B5EF4-FFF2-40B4-BE49-F238E27FC236}">
                <a16:creationId xmlns:a16="http://schemas.microsoft.com/office/drawing/2014/main" id="{6B55E2C9-CF96-2F4E-85BA-89AEA97B17D5}"/>
              </a:ext>
            </a:extLst>
          </p:cNvPr>
          <p:cNvSpPr/>
          <p:nvPr/>
        </p:nvSpPr>
        <p:spPr>
          <a:xfrm flipV="1">
            <a:off x="924304" y="869060"/>
            <a:ext cx="1285496" cy="45719"/>
          </a:xfrm>
          <a:custGeom>
            <a:avLst/>
            <a:gdLst/>
            <a:ahLst/>
            <a:cxnLst/>
            <a:rect l="l" t="t" r="r" b="b"/>
            <a:pathLst>
              <a:path w="2651125">
                <a:moveTo>
                  <a:pt x="0" y="0"/>
                </a:moveTo>
                <a:lnTo>
                  <a:pt x="2651036" y="0"/>
                </a:lnTo>
              </a:path>
            </a:pathLst>
          </a:custGeom>
          <a:ln w="25146">
            <a:solidFill>
              <a:srgbClr val="1F1F1F"/>
            </a:solidFill>
          </a:ln>
        </p:spPr>
        <p:txBody>
          <a:bodyPr wrap="square" lIns="0" tIns="0" rIns="0" bIns="0" rtlCol="0"/>
          <a:lstStyle/>
          <a:p>
            <a:endParaRPr/>
          </a:p>
        </p:txBody>
      </p:sp>
      <p:sp>
        <p:nvSpPr>
          <p:cNvPr id="66" name="object 38">
            <a:extLst>
              <a:ext uri="{FF2B5EF4-FFF2-40B4-BE49-F238E27FC236}">
                <a16:creationId xmlns:a16="http://schemas.microsoft.com/office/drawing/2014/main" id="{EBA3192C-C3E3-C641-AAF6-A4953AD2838C}"/>
              </a:ext>
            </a:extLst>
          </p:cNvPr>
          <p:cNvSpPr/>
          <p:nvPr/>
        </p:nvSpPr>
        <p:spPr>
          <a:xfrm rot="10800000" flipH="1">
            <a:off x="3692282" y="762000"/>
            <a:ext cx="45719" cy="1188720"/>
          </a:xfrm>
          <a:custGeom>
            <a:avLst/>
            <a:gdLst/>
            <a:ahLst/>
            <a:cxnLst/>
            <a:rect l="l" t="t" r="r" b="b"/>
            <a:pathLst>
              <a:path h="1690370">
                <a:moveTo>
                  <a:pt x="0" y="0"/>
                </a:moveTo>
                <a:lnTo>
                  <a:pt x="0" y="1690103"/>
                </a:lnTo>
              </a:path>
            </a:pathLst>
          </a:custGeom>
          <a:ln w="9906">
            <a:solidFill>
              <a:srgbClr val="EDEDED"/>
            </a:solidFill>
          </a:ln>
        </p:spPr>
        <p:txBody>
          <a:bodyPr wrap="square" lIns="0" tIns="0" rIns="0" bIns="0" rtlCol="0"/>
          <a:lstStyle/>
          <a:p>
            <a:endParaRPr/>
          </a:p>
        </p:txBody>
      </p:sp>
      <p:sp>
        <p:nvSpPr>
          <p:cNvPr id="67" name="object 21">
            <a:extLst>
              <a:ext uri="{FF2B5EF4-FFF2-40B4-BE49-F238E27FC236}">
                <a16:creationId xmlns:a16="http://schemas.microsoft.com/office/drawing/2014/main" id="{F9FB5025-2514-684C-812E-4F3EA1789BFC}"/>
              </a:ext>
            </a:extLst>
          </p:cNvPr>
          <p:cNvSpPr/>
          <p:nvPr/>
        </p:nvSpPr>
        <p:spPr>
          <a:xfrm>
            <a:off x="4457700" y="762000"/>
            <a:ext cx="114300" cy="0"/>
          </a:xfrm>
          <a:custGeom>
            <a:avLst/>
            <a:gdLst/>
            <a:ahLst/>
            <a:cxnLst/>
            <a:rect l="l" t="t" r="r" b="b"/>
            <a:pathLst>
              <a:path w="114300">
                <a:moveTo>
                  <a:pt x="0" y="0"/>
                </a:moveTo>
                <a:lnTo>
                  <a:pt x="113703" y="0"/>
                </a:lnTo>
              </a:path>
            </a:pathLst>
          </a:custGeom>
          <a:ln w="9906">
            <a:solidFill>
              <a:srgbClr val="FFFFFF"/>
            </a:solidFill>
          </a:ln>
        </p:spPr>
        <p:txBody>
          <a:bodyPr wrap="square" lIns="0" tIns="0" rIns="0" bIns="0" rtlCol="0"/>
          <a:lstStyle/>
          <a:p>
            <a:endParaRPr/>
          </a:p>
        </p:txBody>
      </p:sp>
      <p:sp>
        <p:nvSpPr>
          <p:cNvPr id="4" name="Rectangle 3">
            <a:extLst>
              <a:ext uri="{FF2B5EF4-FFF2-40B4-BE49-F238E27FC236}">
                <a16:creationId xmlns:a16="http://schemas.microsoft.com/office/drawing/2014/main" id="{CAABF6C5-6955-9645-9E88-A7A5E1977309}"/>
              </a:ext>
            </a:extLst>
          </p:cNvPr>
          <p:cNvSpPr/>
          <p:nvPr/>
        </p:nvSpPr>
        <p:spPr>
          <a:xfrm>
            <a:off x="172087" y="3517441"/>
            <a:ext cx="3525469" cy="2798202"/>
          </a:xfrm>
          <a:prstGeom prst="rect">
            <a:avLst/>
          </a:prstGeom>
        </p:spPr>
        <p:txBody>
          <a:bodyPr wrap="square">
            <a:spAutoFit/>
          </a:bodyPr>
          <a:lstStyle/>
          <a:p>
            <a:pPr marL="12700" marR="5080">
              <a:spcBef>
                <a:spcPts val="100"/>
              </a:spcBef>
            </a:pPr>
            <a:r>
              <a:rPr lang="es-ES" sz="1000" dirty="0">
                <a:latin typeface="Adobe Clean Light" charset="0"/>
              </a:rPr>
              <a:t>Los expertos en soluciones de Adobe ayudan a validar los requisitos, la arquitectura, el proceso de desarrollo y las revisiones de la preparación de los lanzamientos</a:t>
            </a:r>
            <a:r>
              <a:rPr lang="es-ES" sz="1000" dirty="0"/>
              <a:t> </a:t>
            </a:r>
            <a:r>
              <a:rPr lang="es-ES" sz="1000" dirty="0">
                <a:solidFill>
                  <a:srgbClr val="000000"/>
                </a:solidFill>
                <a:latin typeface="Adobe Clean SemiLight" panose="020B0403020404020204" pitchFamily="34" charset="0"/>
              </a:rPr>
              <a:t>con </a:t>
            </a:r>
            <a:r>
              <a:rPr lang="es-ES" sz="1000" b="1" dirty="0">
                <a:solidFill>
                  <a:srgbClr val="000000"/>
                </a:solidFill>
                <a:latin typeface="Adobe Clean SemiLight" panose="020B0403020404020204" pitchFamily="34" charset="0"/>
              </a:rPr>
              <a:t>directrices basadas </a:t>
            </a:r>
            <a:br>
              <a:rPr lang="sk-SK" sz="1000" b="1" dirty="0">
                <a:solidFill>
                  <a:srgbClr val="000000"/>
                </a:solidFill>
                <a:latin typeface="Adobe Clean SemiLight" panose="020B0403020404020204" pitchFamily="34" charset="0"/>
              </a:rPr>
            </a:br>
            <a:r>
              <a:rPr lang="es-ES" sz="1000" b="1" dirty="0">
                <a:solidFill>
                  <a:srgbClr val="000000"/>
                </a:solidFill>
                <a:latin typeface="Adobe Clean SemiLight" panose="020B0403020404020204" pitchFamily="34" charset="0"/>
              </a:rPr>
              <a:t>en las prácticas recomendadas</a:t>
            </a:r>
            <a:r>
              <a:rPr lang="es-ES" sz="1000" dirty="0">
                <a:solidFill>
                  <a:srgbClr val="000000"/>
                </a:solidFill>
                <a:latin typeface="Adobe Clean SemiLight" panose="020B0403020404020204" pitchFamily="34" charset="0"/>
              </a:rPr>
              <a:t> para los clientes y los socios </a:t>
            </a:r>
            <a:br>
              <a:rPr lang="sk-SK" sz="1000" dirty="0">
                <a:solidFill>
                  <a:srgbClr val="000000"/>
                </a:solidFill>
                <a:latin typeface="Adobe Clean SemiLight" panose="020B0403020404020204" pitchFamily="34" charset="0"/>
              </a:rPr>
            </a:br>
            <a:r>
              <a:rPr lang="es-ES" sz="1000" dirty="0">
                <a:solidFill>
                  <a:srgbClr val="000000"/>
                </a:solidFill>
                <a:latin typeface="Adobe Clean SemiLight" panose="020B0403020404020204" pitchFamily="34" charset="0"/>
              </a:rPr>
              <a:t>de implementación.</a:t>
            </a:r>
          </a:p>
          <a:p>
            <a:pPr marL="12700" marR="5080">
              <a:spcBef>
                <a:spcPts val="100"/>
              </a:spcBef>
            </a:pPr>
            <a:endParaRPr lang="en-US" sz="1000" dirty="0">
              <a:solidFill>
                <a:srgbClr val="1F1F1F"/>
              </a:solidFill>
              <a:latin typeface="Adobe Clean"/>
              <a:cs typeface="Adobe Clean"/>
            </a:endParaRPr>
          </a:p>
          <a:p>
            <a:pPr marL="12700" marR="5080">
              <a:spcBef>
                <a:spcPts val="100"/>
              </a:spcBef>
            </a:pPr>
            <a:r>
              <a:rPr lang="es-ES" sz="1000" dirty="0" err="1">
                <a:latin typeface="Adobe Clean Light" charset="0"/>
              </a:rPr>
              <a:t>Launch</a:t>
            </a:r>
            <a:r>
              <a:rPr lang="es-ES" sz="1000" dirty="0">
                <a:latin typeface="Adobe Clean Light" charset="0"/>
              </a:rPr>
              <a:t> </a:t>
            </a:r>
            <a:r>
              <a:rPr lang="es-ES" sz="1000" dirty="0" err="1">
                <a:latin typeface="Adobe Clean Light" charset="0"/>
              </a:rPr>
              <a:t>Advisory</a:t>
            </a:r>
            <a:r>
              <a:rPr lang="es-ES" sz="1000" dirty="0">
                <a:latin typeface="Adobe Clean Light" charset="0"/>
              </a:rPr>
              <a:t> se alineará con la programación de su proyecto </a:t>
            </a:r>
            <a:br>
              <a:rPr lang="sk-SK" sz="1000" dirty="0">
                <a:latin typeface="Adobe Clean Light" charset="0"/>
              </a:rPr>
            </a:br>
            <a:r>
              <a:rPr lang="es-ES" sz="1000" dirty="0">
                <a:latin typeface="Adobe Clean Light" charset="0"/>
              </a:rPr>
              <a:t>a través de hitos comunes (</a:t>
            </a:r>
            <a:r>
              <a:rPr lang="es-ES" sz="1000" b="1" dirty="0">
                <a:latin typeface="Adobe Clean Light" charset="0"/>
              </a:rPr>
              <a:t>Empezar, Definir, Diseñar, Puesta </a:t>
            </a:r>
            <a:br>
              <a:rPr lang="sk-SK" sz="1000" b="1" dirty="0">
                <a:latin typeface="Adobe Clean Light" charset="0"/>
              </a:rPr>
            </a:br>
            <a:r>
              <a:rPr lang="es-ES" sz="1000" b="1" dirty="0">
                <a:latin typeface="Adobe Clean Light" charset="0"/>
              </a:rPr>
              <a:t>en marcha y Después del lanzamiento</a:t>
            </a:r>
            <a:r>
              <a:rPr lang="es-ES" sz="1000" dirty="0">
                <a:latin typeface="Adobe Clean Light" charset="0"/>
              </a:rPr>
              <a:t>) para guiar, validar, evaluar y hacer recomendaciones.</a:t>
            </a:r>
          </a:p>
          <a:p>
            <a:pPr marL="12700" marR="5080">
              <a:spcBef>
                <a:spcPts val="100"/>
              </a:spcBef>
            </a:pPr>
            <a:endParaRPr lang="en-US" sz="1000" dirty="0">
              <a:latin typeface="Adobe Clean Light" charset="0"/>
            </a:endParaRPr>
          </a:p>
          <a:p>
            <a:pPr marL="12700" marR="5080">
              <a:spcBef>
                <a:spcPts val="100"/>
              </a:spcBef>
            </a:pPr>
            <a:r>
              <a:rPr lang="es-ES" sz="1000" dirty="0">
                <a:latin typeface="Adobe Clean Light" charset="0"/>
              </a:rPr>
              <a:t>Entre los entregables clave se incluyen:</a:t>
            </a:r>
          </a:p>
          <a:p>
            <a:pPr marL="184150" marR="5080" indent="-171450">
              <a:spcBef>
                <a:spcPts val="700"/>
              </a:spcBef>
              <a:buFont typeface="Arial" panose="020B0604020202020204" pitchFamily="34" charset="0"/>
              <a:buChar char="•"/>
            </a:pPr>
            <a:r>
              <a:rPr lang="es-ES" sz="1000" dirty="0"/>
              <a:t>Plan de lanzamiento (incluido el plan de colaboración </a:t>
            </a:r>
            <a:br>
              <a:rPr lang="sk-SK" sz="1000" dirty="0"/>
            </a:br>
            <a:r>
              <a:rPr lang="es-ES" sz="1000" dirty="0"/>
              <a:t>del proyecto)</a:t>
            </a:r>
          </a:p>
          <a:p>
            <a:pPr marL="184150" marR="5080" indent="-171450">
              <a:spcBef>
                <a:spcPts val="400"/>
              </a:spcBef>
              <a:buFont typeface="Arial" panose="020B0604020202020204" pitchFamily="34" charset="0"/>
              <a:buChar char="•"/>
            </a:pPr>
            <a:r>
              <a:rPr lang="es-ES" sz="1000" dirty="0"/>
              <a:t>Documentos de evaluación y recomendaciones</a:t>
            </a:r>
          </a:p>
          <a:p>
            <a:pPr marL="184150" marR="5080" indent="-171450">
              <a:spcBef>
                <a:spcPts val="400"/>
              </a:spcBef>
              <a:buFont typeface="Arial" panose="020B0604020202020204" pitchFamily="34" charset="0"/>
              <a:buChar char="•"/>
            </a:pPr>
            <a:r>
              <a:rPr lang="es-ES" sz="1000" dirty="0"/>
              <a:t>Resumen de la participación</a:t>
            </a:r>
          </a:p>
        </p:txBody>
      </p:sp>
      <p:sp>
        <p:nvSpPr>
          <p:cNvPr id="68" name="object 38">
            <a:extLst>
              <a:ext uri="{FF2B5EF4-FFF2-40B4-BE49-F238E27FC236}">
                <a16:creationId xmlns:a16="http://schemas.microsoft.com/office/drawing/2014/main" id="{5EFFA37E-5E9D-754A-94DA-1299B0F27104}"/>
              </a:ext>
            </a:extLst>
          </p:cNvPr>
          <p:cNvSpPr/>
          <p:nvPr/>
        </p:nvSpPr>
        <p:spPr>
          <a:xfrm rot="10800000" flipH="1">
            <a:off x="3692282" y="3840480"/>
            <a:ext cx="45719" cy="5669280"/>
          </a:xfrm>
          <a:custGeom>
            <a:avLst/>
            <a:gdLst/>
            <a:ahLst/>
            <a:cxnLst/>
            <a:rect l="l" t="t" r="r" b="b"/>
            <a:pathLst>
              <a:path h="1690370">
                <a:moveTo>
                  <a:pt x="0" y="0"/>
                </a:moveTo>
                <a:lnTo>
                  <a:pt x="0" y="1690103"/>
                </a:lnTo>
              </a:path>
            </a:pathLst>
          </a:custGeom>
          <a:ln w="9906">
            <a:solidFill>
              <a:srgbClr val="EDEDED"/>
            </a:solidFill>
          </a:ln>
        </p:spPr>
        <p:txBody>
          <a:bodyPr wrap="square" lIns="0" tIns="0" rIns="0" bIns="0" rtlCol="0"/>
          <a:lstStyle/>
          <a:p>
            <a:endParaRPr/>
          </a:p>
        </p:txBody>
      </p:sp>
      <p:sp>
        <p:nvSpPr>
          <p:cNvPr id="69" name="Pentagon 68">
            <a:extLst>
              <a:ext uri="{FF2B5EF4-FFF2-40B4-BE49-F238E27FC236}">
                <a16:creationId xmlns:a16="http://schemas.microsoft.com/office/drawing/2014/main" id="{B3CD9FB2-B6D3-164A-8CA9-E474FC909A25}"/>
              </a:ext>
            </a:extLst>
          </p:cNvPr>
          <p:cNvSpPr/>
          <p:nvPr/>
        </p:nvSpPr>
        <p:spPr>
          <a:xfrm>
            <a:off x="3599686" y="2920968"/>
            <a:ext cx="3931920" cy="294130"/>
          </a:xfrm>
          <a:prstGeom prst="homePlate">
            <a:avLst/>
          </a:prstGeom>
          <a:solidFill>
            <a:srgbClr val="0068E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600"/>
              <a:t>Ejecutar y operar</a:t>
            </a:r>
          </a:p>
        </p:txBody>
      </p:sp>
      <p:sp>
        <p:nvSpPr>
          <p:cNvPr id="70" name="object 38">
            <a:extLst>
              <a:ext uri="{FF2B5EF4-FFF2-40B4-BE49-F238E27FC236}">
                <a16:creationId xmlns:a16="http://schemas.microsoft.com/office/drawing/2014/main" id="{71095CA5-757D-5E40-AAFD-CC32BD673713}"/>
              </a:ext>
            </a:extLst>
          </p:cNvPr>
          <p:cNvSpPr/>
          <p:nvPr/>
        </p:nvSpPr>
        <p:spPr>
          <a:xfrm rot="10800000" flipH="1">
            <a:off x="3331288" y="2678190"/>
            <a:ext cx="45721" cy="346577"/>
          </a:xfrm>
          <a:custGeom>
            <a:avLst/>
            <a:gdLst/>
            <a:ahLst/>
            <a:cxnLst/>
            <a:rect l="l" t="t" r="r" b="b"/>
            <a:pathLst>
              <a:path h="1690370">
                <a:moveTo>
                  <a:pt x="0" y="0"/>
                </a:moveTo>
                <a:lnTo>
                  <a:pt x="0" y="1690103"/>
                </a:lnTo>
              </a:path>
            </a:pathLst>
          </a:custGeom>
          <a:ln w="9906">
            <a:solidFill>
              <a:schemeClr val="tx2"/>
            </a:solidFill>
            <a:tailEnd type="oval" w="lg" len="lg"/>
          </a:ln>
        </p:spPr>
        <p:txBody>
          <a:bodyPr wrap="square" lIns="0" tIns="0" rIns="0" bIns="0" rtlCol="0"/>
          <a:lstStyle/>
          <a:p>
            <a:endParaRPr/>
          </a:p>
        </p:txBody>
      </p:sp>
      <p:sp>
        <p:nvSpPr>
          <p:cNvPr id="5" name="Pentagon 4">
            <a:extLst>
              <a:ext uri="{FF2B5EF4-FFF2-40B4-BE49-F238E27FC236}">
                <a16:creationId xmlns:a16="http://schemas.microsoft.com/office/drawing/2014/main" id="{FB0EC1F4-1AFD-B344-81D9-2CCD3D8EF8DB}"/>
              </a:ext>
            </a:extLst>
          </p:cNvPr>
          <p:cNvSpPr/>
          <p:nvPr/>
        </p:nvSpPr>
        <p:spPr>
          <a:xfrm>
            <a:off x="310386" y="2920968"/>
            <a:ext cx="3474720" cy="294130"/>
          </a:xfrm>
          <a:prstGeom prst="homePlate">
            <a:avLst/>
          </a:prstGeom>
          <a:solidFill>
            <a:srgbClr val="2E8F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600"/>
              <a:t>Implementación</a:t>
            </a:r>
          </a:p>
        </p:txBody>
      </p:sp>
      <p:sp>
        <p:nvSpPr>
          <p:cNvPr id="77" name="TextBox 76">
            <a:extLst>
              <a:ext uri="{FF2B5EF4-FFF2-40B4-BE49-F238E27FC236}">
                <a16:creationId xmlns:a16="http://schemas.microsoft.com/office/drawing/2014/main" id="{3ECB7D75-60DA-E74F-9027-4C8869FE5BD2}"/>
              </a:ext>
            </a:extLst>
          </p:cNvPr>
          <p:cNvSpPr txBox="1"/>
          <p:nvPr/>
        </p:nvSpPr>
        <p:spPr>
          <a:xfrm>
            <a:off x="2918286" y="2157114"/>
            <a:ext cx="933111" cy="261610"/>
          </a:xfrm>
          <a:prstGeom prst="rect">
            <a:avLst/>
          </a:prstGeom>
          <a:noFill/>
        </p:spPr>
        <p:txBody>
          <a:bodyPr wrap="square" rtlCol="0">
            <a:spAutoFit/>
          </a:bodyPr>
          <a:lstStyle/>
          <a:p>
            <a:pPr algn="ctr"/>
            <a:r>
              <a:rPr lang="es-ES" sz="1100" dirty="0"/>
              <a:t>Después del lanzamiento</a:t>
            </a:r>
          </a:p>
        </p:txBody>
      </p:sp>
      <p:pic>
        <p:nvPicPr>
          <p:cNvPr id="13" name="Picture 12">
            <a:extLst>
              <a:ext uri="{FF2B5EF4-FFF2-40B4-BE49-F238E27FC236}">
                <a16:creationId xmlns:a16="http://schemas.microsoft.com/office/drawing/2014/main" id="{13934150-F664-DD41-A622-B5C702788227}"/>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334498" y="6379881"/>
            <a:ext cx="3096805" cy="2855621"/>
          </a:xfrm>
          <a:prstGeom prst="rect">
            <a:avLst/>
          </a:prstGeom>
        </p:spPr>
      </p:pic>
      <p:sp>
        <p:nvSpPr>
          <p:cNvPr id="26" name="Oval 25">
            <a:extLst>
              <a:ext uri="{FF2B5EF4-FFF2-40B4-BE49-F238E27FC236}">
                <a16:creationId xmlns:a16="http://schemas.microsoft.com/office/drawing/2014/main" id="{C999750A-7416-1B41-9A8D-8AD5A5E5F6B4}"/>
              </a:ext>
            </a:extLst>
          </p:cNvPr>
          <p:cNvSpPr/>
          <p:nvPr/>
        </p:nvSpPr>
        <p:spPr>
          <a:xfrm>
            <a:off x="42491" y="417893"/>
            <a:ext cx="803911" cy="68821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a:extLst>
              <a:ext uri="{FF2B5EF4-FFF2-40B4-BE49-F238E27FC236}">
                <a16:creationId xmlns:a16="http://schemas.microsoft.com/office/drawing/2014/main" id="{F6061E8D-9723-464D-AA49-7A3A3A02BE92}"/>
              </a:ext>
            </a:extLst>
          </p:cNvPr>
          <p:cNvSpPr/>
          <p:nvPr/>
        </p:nvSpPr>
        <p:spPr>
          <a:xfrm>
            <a:off x="3855907" y="4343911"/>
            <a:ext cx="3713038" cy="2464777"/>
          </a:xfrm>
          <a:prstGeom prst="rect">
            <a:avLst/>
          </a:prstGeom>
        </p:spPr>
        <p:txBody>
          <a:bodyPr wrap="square">
            <a:spAutoFit/>
          </a:bodyPr>
          <a:lstStyle/>
          <a:p>
            <a:pPr marL="12700" marR="5080">
              <a:spcBef>
                <a:spcPts val="100"/>
              </a:spcBef>
            </a:pPr>
            <a:r>
              <a:rPr lang="es-ES" sz="1000" b="1" dirty="0">
                <a:solidFill>
                  <a:srgbClr val="000000"/>
                </a:solidFill>
                <a:latin typeface="+mj-lt"/>
              </a:rPr>
              <a:t>Las actividades de seguimiento técnicas</a:t>
            </a:r>
            <a:r>
              <a:rPr lang="es-ES" sz="1000" dirty="0">
                <a:solidFill>
                  <a:srgbClr val="000000"/>
                </a:solidFill>
                <a:latin typeface="Adobe Clean Light" panose="020B0303020404020204" pitchFamily="34" charset="0"/>
              </a:rPr>
              <a:t> garantizan que los clientes cuenten con formación técnica y maximicen la adopción de sus herramientas. Específicamente, estos tipos de actividades incluyen soporte y recomendaciones relacionadas con configuraciones </a:t>
            </a:r>
            <a:br>
              <a:rPr lang="sk-SK" sz="1000" dirty="0">
                <a:solidFill>
                  <a:srgbClr val="000000"/>
                </a:solidFill>
                <a:latin typeface="Adobe Clean Light" panose="020B0303020404020204" pitchFamily="34" charset="0"/>
              </a:rPr>
            </a:br>
            <a:r>
              <a:rPr lang="es-ES" sz="1000" dirty="0">
                <a:solidFill>
                  <a:srgbClr val="000000"/>
                </a:solidFill>
                <a:latin typeface="Adobe Clean Light" panose="020B0303020404020204" pitchFamily="34" charset="0"/>
              </a:rPr>
              <a:t>de plataforma, integraciones y resolución de problemas.</a:t>
            </a:r>
          </a:p>
          <a:p>
            <a:pPr marL="12700" marR="5080">
              <a:spcBef>
                <a:spcPts val="100"/>
              </a:spcBef>
            </a:pPr>
            <a:endParaRPr lang="en-US" sz="1000" dirty="0">
              <a:latin typeface="Adobe Clean Light" charset="0"/>
            </a:endParaRPr>
          </a:p>
          <a:p>
            <a:pPr marL="12700" marR="5080">
              <a:spcBef>
                <a:spcPts val="100"/>
              </a:spcBef>
            </a:pPr>
            <a:r>
              <a:rPr lang="es-ES" sz="1000" dirty="0">
                <a:latin typeface="Adobe Clean Light" charset="0"/>
              </a:rPr>
              <a:t>Tipos de actividades técnicas disponibles:</a:t>
            </a:r>
          </a:p>
          <a:p>
            <a:pPr marL="184150" marR="5080" indent="-171450">
              <a:spcBef>
                <a:spcPts val="700"/>
              </a:spcBef>
              <a:buClr>
                <a:srgbClr val="FA0E00"/>
              </a:buClr>
              <a:buFont typeface="Wingdings" pitchFamily="2" charset="2"/>
              <a:buChar char="ü"/>
            </a:pPr>
            <a:r>
              <a:rPr lang="es-ES" sz="1000" dirty="0"/>
              <a:t>Auditoría de estado</a:t>
            </a:r>
          </a:p>
          <a:p>
            <a:pPr marL="184150" marR="5080" indent="-171450">
              <a:spcBef>
                <a:spcPts val="400"/>
              </a:spcBef>
              <a:buClr>
                <a:srgbClr val="FA0E00"/>
              </a:buClr>
              <a:buFont typeface="Wingdings" pitchFamily="2" charset="2"/>
              <a:buChar char="ü"/>
            </a:pPr>
            <a:r>
              <a:rPr lang="es-ES" sz="1000" dirty="0"/>
              <a:t>Auditoría de plataforma</a:t>
            </a:r>
          </a:p>
          <a:p>
            <a:pPr marL="184150" marR="5080" indent="-171450">
              <a:spcBef>
                <a:spcPts val="400"/>
              </a:spcBef>
              <a:buClr>
                <a:srgbClr val="FA0E00"/>
              </a:buClr>
              <a:buFont typeface="Wingdings" pitchFamily="2" charset="2"/>
              <a:buChar char="ü"/>
            </a:pPr>
            <a:r>
              <a:rPr lang="es-ES" sz="1000" dirty="0"/>
              <a:t>Habilitación del conjunto de funciones</a:t>
            </a:r>
          </a:p>
          <a:p>
            <a:pPr marL="184150" marR="5080" indent="-171450">
              <a:spcBef>
                <a:spcPts val="400"/>
              </a:spcBef>
              <a:buClr>
                <a:srgbClr val="FA0E00"/>
              </a:buClr>
              <a:buFont typeface="Wingdings" pitchFamily="2" charset="2"/>
              <a:buChar char="ü"/>
            </a:pPr>
            <a:r>
              <a:rPr lang="es-ES" sz="1000" dirty="0"/>
              <a:t>Integraciones y configuraciones básicas</a:t>
            </a:r>
          </a:p>
          <a:p>
            <a:pPr marL="184150" marR="5080" indent="-171450">
              <a:spcBef>
                <a:spcPts val="400"/>
              </a:spcBef>
              <a:buClr>
                <a:srgbClr val="FA0E00"/>
              </a:buClr>
              <a:buFont typeface="Wingdings" pitchFamily="2" charset="2"/>
              <a:buChar char="ü"/>
            </a:pPr>
            <a:r>
              <a:rPr lang="es-ES" sz="1000" dirty="0"/>
              <a:t>Solución de problemas del cliente</a:t>
            </a:r>
          </a:p>
          <a:p>
            <a:pPr marL="184150" marR="5080" indent="-171450">
              <a:spcBef>
                <a:spcPts val="400"/>
              </a:spcBef>
              <a:buClr>
                <a:srgbClr val="FA0E00"/>
              </a:buClr>
              <a:buFont typeface="Wingdings" pitchFamily="2" charset="2"/>
              <a:buChar char="ü"/>
            </a:pPr>
            <a:r>
              <a:rPr lang="es-ES" sz="1000" dirty="0"/>
              <a:t>Soporte del servicio en la nube</a:t>
            </a:r>
          </a:p>
        </p:txBody>
      </p:sp>
      <p:sp>
        <p:nvSpPr>
          <p:cNvPr id="83" name="Rectangle 82">
            <a:extLst>
              <a:ext uri="{FF2B5EF4-FFF2-40B4-BE49-F238E27FC236}">
                <a16:creationId xmlns:a16="http://schemas.microsoft.com/office/drawing/2014/main" id="{BB34E685-A734-974B-A33A-BE51D1A8BC0D}"/>
              </a:ext>
            </a:extLst>
          </p:cNvPr>
          <p:cNvSpPr/>
          <p:nvPr/>
        </p:nvSpPr>
        <p:spPr>
          <a:xfrm>
            <a:off x="3851397" y="7249456"/>
            <a:ext cx="3680209" cy="2054409"/>
          </a:xfrm>
          <a:prstGeom prst="rect">
            <a:avLst/>
          </a:prstGeom>
        </p:spPr>
        <p:txBody>
          <a:bodyPr wrap="square">
            <a:spAutoFit/>
          </a:bodyPr>
          <a:lstStyle/>
          <a:p>
            <a:pPr marL="12700" marR="5080">
              <a:spcBef>
                <a:spcPts val="100"/>
              </a:spcBef>
            </a:pPr>
            <a:r>
              <a:rPr lang="es-ES" sz="1000" b="1" dirty="0">
                <a:solidFill>
                  <a:srgbClr val="000000"/>
                </a:solidFill>
                <a:latin typeface="+mj-lt"/>
              </a:rPr>
              <a:t>Las actividades de seguimiento estratégicas</a:t>
            </a:r>
            <a:r>
              <a:rPr lang="es-ES" sz="1000" dirty="0">
                <a:solidFill>
                  <a:srgbClr val="000000"/>
                </a:solidFill>
                <a:latin typeface="Adobe Clean Light" panose="020B0303020404020204" pitchFamily="34" charset="0"/>
              </a:rPr>
              <a:t> localizan oportunidades para garantizar que las soluciones de Adobe de un cliente estén obteniendo valor. Incluyen recomendaciones de soporte relacionadas con la estrategia, la medición y la madurez para impulsar la realización de valor en una o más soluciones de Adobe.</a:t>
            </a:r>
          </a:p>
          <a:p>
            <a:pPr marL="12700" marR="5080">
              <a:spcBef>
                <a:spcPts val="100"/>
              </a:spcBef>
            </a:pPr>
            <a:endParaRPr lang="en-US" sz="1000" dirty="0">
              <a:latin typeface="Adobe Clean Light" charset="0"/>
            </a:endParaRPr>
          </a:p>
          <a:p>
            <a:pPr marL="12700" marR="5080">
              <a:spcBef>
                <a:spcPts val="100"/>
              </a:spcBef>
            </a:pPr>
            <a:r>
              <a:rPr lang="es-ES" sz="1000" dirty="0">
                <a:latin typeface="Adobe Clean Light" charset="0"/>
              </a:rPr>
              <a:t>Tipos de actividades estratégicas disponibles:</a:t>
            </a:r>
          </a:p>
          <a:p>
            <a:pPr marL="241300" marR="5080" indent="-228600">
              <a:spcBef>
                <a:spcPts val="700"/>
              </a:spcBef>
              <a:buClr>
                <a:srgbClr val="FA0E00"/>
              </a:buClr>
              <a:buFont typeface="Wingdings" pitchFamily="2" charset="2"/>
              <a:buChar char="ü"/>
            </a:pPr>
            <a:r>
              <a:rPr lang="es-ES" sz="1000" dirty="0"/>
              <a:t>Plan de madurez</a:t>
            </a:r>
          </a:p>
          <a:p>
            <a:pPr marL="241300" marR="5080" indent="-228600">
              <a:spcBef>
                <a:spcPts val="400"/>
              </a:spcBef>
              <a:buClr>
                <a:srgbClr val="FA0E00"/>
              </a:buClr>
              <a:buFont typeface="Wingdings" pitchFamily="2" charset="2"/>
              <a:buChar char="ü"/>
            </a:pPr>
            <a:r>
              <a:rPr lang="es-ES" sz="1000" dirty="0"/>
              <a:t>Medición y desarrollo de casos de uso</a:t>
            </a:r>
          </a:p>
          <a:p>
            <a:pPr marL="241300" marR="5080" indent="-228600">
              <a:spcBef>
                <a:spcPts val="400"/>
              </a:spcBef>
              <a:buClr>
                <a:srgbClr val="FA0E00"/>
              </a:buClr>
              <a:buFont typeface="Wingdings" pitchFamily="2" charset="2"/>
              <a:buChar char="ü"/>
            </a:pPr>
            <a:r>
              <a:rPr lang="es-ES" sz="1000" dirty="0"/>
              <a:t>Informes y análisis</a:t>
            </a:r>
          </a:p>
          <a:p>
            <a:pPr marL="241300" marR="5080" indent="-228600">
              <a:spcBef>
                <a:spcPts val="400"/>
              </a:spcBef>
              <a:buClr>
                <a:srgbClr val="FA0E00"/>
              </a:buClr>
              <a:buFont typeface="Wingdings" pitchFamily="2" charset="2"/>
              <a:buChar char="ü"/>
            </a:pPr>
            <a:r>
              <a:rPr lang="es-ES" sz="1000" dirty="0"/>
              <a:t>Habilitación de prácticas recomendadas</a:t>
            </a:r>
          </a:p>
        </p:txBody>
      </p:sp>
      <p:sp>
        <p:nvSpPr>
          <p:cNvPr id="2" name="TextBox 1">
            <a:extLst>
              <a:ext uri="{FF2B5EF4-FFF2-40B4-BE49-F238E27FC236}">
                <a16:creationId xmlns:a16="http://schemas.microsoft.com/office/drawing/2014/main" id="{75CFC85E-B176-5441-A8D8-AEF6C3DFCC2A}"/>
              </a:ext>
            </a:extLst>
          </p:cNvPr>
          <p:cNvSpPr txBox="1"/>
          <p:nvPr/>
        </p:nvSpPr>
        <p:spPr>
          <a:xfrm>
            <a:off x="3851397" y="3541141"/>
            <a:ext cx="3525468" cy="430887"/>
          </a:xfrm>
          <a:prstGeom prst="rect">
            <a:avLst/>
          </a:prstGeom>
          <a:noFill/>
        </p:spPr>
        <p:txBody>
          <a:bodyPr wrap="square" rtlCol="0">
            <a:spAutoFit/>
          </a:bodyPr>
          <a:lstStyle/>
          <a:p>
            <a:pPr marL="12700" marR="5080" lvl="0">
              <a:spcBef>
                <a:spcPts val="100"/>
              </a:spcBef>
            </a:pPr>
            <a:r>
              <a:rPr lang="es-ES" sz="1000">
                <a:solidFill>
                  <a:srgbClr val="1F1F1F"/>
                </a:solidFill>
                <a:latin typeface="Adobe Clean" panose="020B0503020404020204" pitchFamily="34" charset="0"/>
                <a:cs typeface="AdobeClean-Light"/>
              </a:rPr>
              <a:t>Como cliente Enterprise, puede optar a</a:t>
            </a:r>
            <a:r>
              <a:rPr lang="es-ES" sz="1200" b="1" u="sng">
                <a:solidFill>
                  <a:srgbClr val="1F1F1F"/>
                </a:solidFill>
                <a:latin typeface="Adobe Clean" panose="020B0503020404020204" pitchFamily="34" charset="0"/>
                <a:cs typeface="AdobeClean-Light"/>
              </a:rPr>
              <a:t> 2 </a:t>
            </a:r>
            <a:r>
              <a:rPr lang="es-ES" sz="1000" b="1" u="sng">
                <a:solidFill>
                  <a:srgbClr val="1F1F1F"/>
                </a:solidFill>
                <a:latin typeface="Adobe Clean" panose="020B0503020404020204" pitchFamily="34" charset="0"/>
                <a:cs typeface="AdobeClean-Light"/>
              </a:rPr>
              <a:t>actividades al año</a:t>
            </a:r>
            <a:r>
              <a:rPr lang="es-ES" sz="1000">
                <a:solidFill>
                  <a:srgbClr val="1F1F1F"/>
                </a:solidFill>
                <a:latin typeface="Adobe Clean" panose="020B0503020404020204" pitchFamily="34" charset="0"/>
                <a:cs typeface="AdobeClean-Light"/>
              </a:rPr>
              <a:t>en los dos ámbitos siguientes:</a:t>
            </a:r>
            <a:r>
              <a:rPr lang="es-ES" sz="1000" b="1">
                <a:solidFill>
                  <a:srgbClr val="1F1F1F"/>
                </a:solidFill>
                <a:latin typeface="Adobe Clean" panose="020B0503020404020204" pitchFamily="34" charset="0"/>
                <a:cs typeface="AdobeClean-Light"/>
              </a:rPr>
              <a:t> Técnico</a:t>
            </a:r>
            <a:r>
              <a:rPr lang="es-ES" sz="1000">
                <a:solidFill>
                  <a:srgbClr val="1F1F1F"/>
                </a:solidFill>
                <a:latin typeface="Adobe Clean" panose="020B0503020404020204" pitchFamily="34" charset="0"/>
                <a:cs typeface="AdobeClean-Light"/>
              </a:rPr>
              <a:t> o </a:t>
            </a:r>
            <a:r>
              <a:rPr lang="es-ES" sz="1000" b="1">
                <a:solidFill>
                  <a:srgbClr val="1F1F1F"/>
                </a:solidFill>
                <a:latin typeface="Adobe Clean" panose="020B0503020404020204" pitchFamily="34" charset="0"/>
                <a:cs typeface="AdobeClean-Light"/>
              </a:rPr>
              <a:t>Estratégico</a:t>
            </a:r>
            <a:r>
              <a:rPr lang="es-ES" sz="1000">
                <a:solidFill>
                  <a:srgbClr val="1F1F1F"/>
                </a:solidFill>
                <a:latin typeface="Adobe Clean Light" panose="020B0303020404020204" pitchFamily="34" charset="0"/>
                <a:cs typeface="AdobeClean-Light"/>
              </a:rPr>
              <a:t>.</a:t>
            </a:r>
          </a:p>
        </p:txBody>
      </p:sp>
      <p:sp>
        <p:nvSpPr>
          <p:cNvPr id="31" name="TextBox 30">
            <a:extLst>
              <a:ext uri="{FF2B5EF4-FFF2-40B4-BE49-F238E27FC236}">
                <a16:creationId xmlns:a16="http://schemas.microsoft.com/office/drawing/2014/main" id="{6D8501EA-3511-BA44-BB3B-9F53FFBEAB0B}"/>
              </a:ext>
            </a:extLst>
          </p:cNvPr>
          <p:cNvSpPr txBox="1"/>
          <p:nvPr/>
        </p:nvSpPr>
        <p:spPr>
          <a:xfrm>
            <a:off x="2236134" y="2157114"/>
            <a:ext cx="826006" cy="261610"/>
          </a:xfrm>
          <a:prstGeom prst="rect">
            <a:avLst/>
          </a:prstGeom>
          <a:noFill/>
        </p:spPr>
        <p:txBody>
          <a:bodyPr wrap="square" rtlCol="0">
            <a:spAutoFit/>
          </a:bodyPr>
          <a:lstStyle/>
          <a:p>
            <a:pPr algn="ctr"/>
            <a:r>
              <a:rPr lang="es-ES" sz="1100" dirty="0"/>
              <a:t>Puesta en marcha</a:t>
            </a:r>
          </a:p>
        </p:txBody>
      </p:sp>
      <p:sp>
        <p:nvSpPr>
          <p:cNvPr id="32" name="TextBox 31">
            <a:extLst>
              <a:ext uri="{FF2B5EF4-FFF2-40B4-BE49-F238E27FC236}">
                <a16:creationId xmlns:a16="http://schemas.microsoft.com/office/drawing/2014/main" id="{822B1C33-2658-9C47-9546-65EE39995E93}"/>
              </a:ext>
            </a:extLst>
          </p:cNvPr>
          <p:cNvSpPr txBox="1"/>
          <p:nvPr/>
        </p:nvSpPr>
        <p:spPr>
          <a:xfrm>
            <a:off x="878679" y="2320287"/>
            <a:ext cx="826006" cy="261610"/>
          </a:xfrm>
          <a:prstGeom prst="rect">
            <a:avLst/>
          </a:prstGeom>
          <a:noFill/>
        </p:spPr>
        <p:txBody>
          <a:bodyPr wrap="square" rtlCol="0">
            <a:spAutoFit/>
          </a:bodyPr>
          <a:lstStyle/>
          <a:p>
            <a:pPr algn="ctr"/>
            <a:r>
              <a:rPr lang="es-ES" sz="1100"/>
              <a:t>Definir</a:t>
            </a:r>
          </a:p>
        </p:txBody>
      </p:sp>
      <p:sp>
        <p:nvSpPr>
          <p:cNvPr id="33" name="TextBox 32">
            <a:extLst>
              <a:ext uri="{FF2B5EF4-FFF2-40B4-BE49-F238E27FC236}">
                <a16:creationId xmlns:a16="http://schemas.microsoft.com/office/drawing/2014/main" id="{535CB7DF-91C2-1E4A-AAC5-7863828EA701}"/>
              </a:ext>
            </a:extLst>
          </p:cNvPr>
          <p:cNvSpPr txBox="1"/>
          <p:nvPr/>
        </p:nvSpPr>
        <p:spPr>
          <a:xfrm>
            <a:off x="205422" y="2330087"/>
            <a:ext cx="826006" cy="261610"/>
          </a:xfrm>
          <a:prstGeom prst="rect">
            <a:avLst/>
          </a:prstGeom>
          <a:noFill/>
        </p:spPr>
        <p:txBody>
          <a:bodyPr wrap="square" rtlCol="0">
            <a:spAutoFit/>
          </a:bodyPr>
          <a:lstStyle/>
          <a:p>
            <a:pPr algn="ctr"/>
            <a:r>
              <a:rPr lang="es-ES" sz="1100"/>
              <a:t>Empezar</a:t>
            </a:r>
          </a:p>
        </p:txBody>
      </p:sp>
      <p:sp>
        <p:nvSpPr>
          <p:cNvPr id="34" name="TextBox 33">
            <a:extLst>
              <a:ext uri="{FF2B5EF4-FFF2-40B4-BE49-F238E27FC236}">
                <a16:creationId xmlns:a16="http://schemas.microsoft.com/office/drawing/2014/main" id="{DE507ED1-06E3-D34E-B109-779393F8BBA9}"/>
              </a:ext>
            </a:extLst>
          </p:cNvPr>
          <p:cNvSpPr txBox="1"/>
          <p:nvPr/>
        </p:nvSpPr>
        <p:spPr>
          <a:xfrm>
            <a:off x="1558548" y="2320287"/>
            <a:ext cx="826006" cy="261610"/>
          </a:xfrm>
          <a:prstGeom prst="rect">
            <a:avLst/>
          </a:prstGeom>
          <a:noFill/>
        </p:spPr>
        <p:txBody>
          <a:bodyPr wrap="square" rtlCol="0">
            <a:spAutoFit/>
          </a:bodyPr>
          <a:lstStyle/>
          <a:p>
            <a:pPr algn="ctr"/>
            <a:r>
              <a:rPr lang="es-ES" sz="1100"/>
              <a:t>Diseñar</a:t>
            </a:r>
          </a:p>
        </p:txBody>
      </p:sp>
      <p:sp>
        <p:nvSpPr>
          <p:cNvPr id="7" name="Rectangle 6">
            <a:extLst>
              <a:ext uri="{FF2B5EF4-FFF2-40B4-BE49-F238E27FC236}">
                <a16:creationId xmlns:a16="http://schemas.microsoft.com/office/drawing/2014/main" id="{C3D0F674-4C3B-AB48-86F4-0547F3186A06}"/>
              </a:ext>
            </a:extLst>
          </p:cNvPr>
          <p:cNvSpPr/>
          <p:nvPr/>
        </p:nvSpPr>
        <p:spPr>
          <a:xfrm>
            <a:off x="3692281" y="2549086"/>
            <a:ext cx="3684584" cy="368078"/>
          </a:xfrm>
          <a:prstGeom prst="rect">
            <a:avLst/>
          </a:prstGeom>
          <a:noFill/>
          <a:ln>
            <a:solidFill>
              <a:schemeClr val="bg1">
                <a:lumMod val="8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solidFill>
                  <a:schemeClr val="accent1">
                    <a:lumMod val="50000"/>
                  </a:schemeClr>
                </a:solidFill>
              </a:rPr>
              <a:t>2 actividades al año</a:t>
            </a:r>
          </a:p>
        </p:txBody>
      </p:sp>
    </p:spTree>
    <p:extLst>
      <p:ext uri="{BB962C8B-B14F-4D97-AF65-F5344CB8AC3E}">
        <p14:creationId xmlns:p14="http://schemas.microsoft.com/office/powerpoint/2010/main" val="7170263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0489" y="9667609"/>
            <a:ext cx="7355205" cy="332105"/>
          </a:xfrm>
          <a:prstGeom prst="rect">
            <a:avLst/>
          </a:prstGeom>
        </p:spPr>
        <p:txBody>
          <a:bodyPr vert="horz" wrap="square" lIns="0" tIns="0" rIns="0" bIns="0" rtlCol="0">
            <a:spAutoFit/>
          </a:bodyPr>
          <a:lstStyle/>
          <a:p>
            <a:pPr algn="r">
              <a:lnSpc>
                <a:spcPts val="585"/>
              </a:lnSpc>
            </a:pPr>
            <a:r>
              <a:rPr lang="es-ES" sz="500">
                <a:solidFill>
                  <a:srgbClr val="6C6C6C"/>
                </a:solidFill>
                <a:latin typeface="Adobe Clean"/>
                <a:cs typeface="Adobe Clean"/>
              </a:rPr>
              <a:t>©2020 Adobe. All Rights Reserved. Adobe Confidential.</a:t>
            </a:r>
          </a:p>
          <a:p>
            <a:pPr>
              <a:lnSpc>
                <a:spcPct val="100000"/>
              </a:lnSpc>
              <a:spcBef>
                <a:spcPts val="25"/>
              </a:spcBef>
            </a:pPr>
            <a:endParaRPr sz="800">
              <a:latin typeface="Adobe Clean"/>
              <a:cs typeface="Adobe Clean"/>
            </a:endParaRPr>
          </a:p>
          <a:p>
            <a:pPr>
              <a:lnSpc>
                <a:spcPct val="100000"/>
              </a:lnSpc>
              <a:spcBef>
                <a:spcPts val="5"/>
              </a:spcBef>
            </a:pPr>
            <a:r>
              <a:rPr lang="es-ES" sz="800">
                <a:solidFill>
                  <a:srgbClr val="6D6D6D"/>
                </a:solidFill>
                <a:latin typeface="Adobe Clean"/>
                <a:cs typeface="Adobe Clean"/>
              </a:rPr>
              <a:t>©2020 Adobe. All Rights Reserved. Adobe Confidential.</a:t>
            </a:r>
          </a:p>
        </p:txBody>
      </p:sp>
      <p:sp>
        <p:nvSpPr>
          <p:cNvPr id="3" name="object 3"/>
          <p:cNvSpPr/>
          <p:nvPr/>
        </p:nvSpPr>
        <p:spPr>
          <a:xfrm>
            <a:off x="0" y="9214091"/>
            <a:ext cx="7772400" cy="843915"/>
          </a:xfrm>
          <a:custGeom>
            <a:avLst/>
            <a:gdLst/>
            <a:ahLst/>
            <a:cxnLst/>
            <a:rect l="l" t="t" r="r" b="b"/>
            <a:pathLst>
              <a:path w="7772400" h="843915">
                <a:moveTo>
                  <a:pt x="7772260" y="0"/>
                </a:moveTo>
                <a:lnTo>
                  <a:pt x="0" y="0"/>
                </a:lnTo>
                <a:lnTo>
                  <a:pt x="0" y="843826"/>
                </a:lnTo>
                <a:lnTo>
                  <a:pt x="7772260" y="843826"/>
                </a:lnTo>
                <a:lnTo>
                  <a:pt x="7772260" y="0"/>
                </a:lnTo>
                <a:close/>
              </a:path>
            </a:pathLst>
          </a:custGeom>
          <a:solidFill>
            <a:srgbClr val="EAEAEB"/>
          </a:solidFill>
        </p:spPr>
        <p:txBody>
          <a:bodyPr wrap="square" lIns="0" tIns="0" rIns="0" bIns="0" rtlCol="0"/>
          <a:lstStyle/>
          <a:p>
            <a:endParaRPr/>
          </a:p>
        </p:txBody>
      </p:sp>
      <p:sp>
        <p:nvSpPr>
          <p:cNvPr id="23" name="object 23"/>
          <p:cNvSpPr txBox="1"/>
          <p:nvPr/>
        </p:nvSpPr>
        <p:spPr>
          <a:xfrm>
            <a:off x="170410" y="575594"/>
            <a:ext cx="3476626" cy="332783"/>
          </a:xfrm>
          <a:prstGeom prst="rect">
            <a:avLst/>
          </a:prstGeom>
        </p:spPr>
        <p:txBody>
          <a:bodyPr vert="horz" wrap="square" lIns="0" tIns="116205" rIns="0" bIns="0" rtlCol="0">
            <a:spAutoFit/>
          </a:bodyPr>
          <a:lstStyle/>
          <a:p>
            <a:pPr>
              <a:lnSpc>
                <a:spcPct val="100000"/>
              </a:lnSpc>
              <a:spcBef>
                <a:spcPts val="915"/>
              </a:spcBef>
            </a:pPr>
            <a:r>
              <a:rPr lang="es-ES" sz="1400" b="1">
                <a:solidFill>
                  <a:srgbClr val="020302"/>
                </a:solidFill>
                <a:latin typeface="Adobe Clean"/>
                <a:cs typeface="Adobe Clean"/>
              </a:rPr>
              <a:t>Recursos</a:t>
            </a:r>
          </a:p>
        </p:txBody>
      </p:sp>
      <p:sp>
        <p:nvSpPr>
          <p:cNvPr id="24" name="object 24"/>
          <p:cNvSpPr txBox="1"/>
          <p:nvPr/>
        </p:nvSpPr>
        <p:spPr>
          <a:xfrm>
            <a:off x="6754821" y="9283729"/>
            <a:ext cx="930275" cy="662305"/>
          </a:xfrm>
          <a:prstGeom prst="rect">
            <a:avLst/>
          </a:prstGeom>
        </p:spPr>
        <p:txBody>
          <a:bodyPr vert="horz" wrap="square" lIns="0" tIns="12065" rIns="0" bIns="0" rtlCol="0">
            <a:spAutoFit/>
          </a:bodyPr>
          <a:lstStyle/>
          <a:p>
            <a:pPr marL="12700">
              <a:lnSpc>
                <a:spcPts val="930"/>
              </a:lnSpc>
              <a:spcBef>
                <a:spcPts val="95"/>
              </a:spcBef>
            </a:pPr>
            <a:r>
              <a:rPr lang="es-ES" sz="800">
                <a:solidFill>
                  <a:srgbClr val="777879"/>
                </a:solidFill>
                <a:latin typeface="Adobe Clean"/>
                <a:cs typeface="Adobe Clean"/>
              </a:rPr>
              <a:t>Adobe</a:t>
            </a:r>
          </a:p>
          <a:p>
            <a:pPr marL="12700">
              <a:lnSpc>
                <a:spcPts val="915"/>
              </a:lnSpc>
            </a:pPr>
            <a:r>
              <a:rPr lang="es-ES" sz="800">
                <a:solidFill>
                  <a:srgbClr val="777879"/>
                </a:solidFill>
                <a:latin typeface="Adobe Clean"/>
                <a:cs typeface="Adobe Clean"/>
              </a:rPr>
              <a:t>345 Park Avenue</a:t>
            </a:r>
          </a:p>
          <a:p>
            <a:pPr marL="12700">
              <a:lnSpc>
                <a:spcPts val="944"/>
              </a:lnSpc>
            </a:pPr>
            <a:r>
              <a:rPr lang="es-ES" sz="800">
                <a:solidFill>
                  <a:srgbClr val="777879"/>
                </a:solidFill>
                <a:latin typeface="Adobe Clean"/>
                <a:cs typeface="Adobe Clean"/>
              </a:rPr>
              <a:t>San José, CA95110-2704</a:t>
            </a:r>
          </a:p>
          <a:p>
            <a:pPr marL="12700">
              <a:lnSpc>
                <a:spcPct val="100000"/>
              </a:lnSpc>
              <a:spcBef>
                <a:spcPts val="45"/>
              </a:spcBef>
            </a:pPr>
            <a:r>
              <a:rPr lang="es-ES" sz="800">
                <a:solidFill>
                  <a:srgbClr val="777879"/>
                </a:solidFill>
                <a:latin typeface="Adobe Clean"/>
                <a:cs typeface="Adobe Clean"/>
              </a:rPr>
              <a:t>EE. UU.</a:t>
            </a:r>
          </a:p>
          <a:p>
            <a:pPr marL="12700">
              <a:lnSpc>
                <a:spcPct val="100000"/>
              </a:lnSpc>
              <a:spcBef>
                <a:spcPts val="265"/>
              </a:spcBef>
            </a:pPr>
            <a:r>
              <a:rPr lang="es-ES" sz="800" u="sng">
                <a:solidFill>
                  <a:srgbClr val="5F5F5F"/>
                </a:solidFill>
                <a:uFill>
                  <a:solidFill>
                    <a:srgbClr val="0000FF"/>
                  </a:solidFill>
                </a:uFill>
                <a:latin typeface="Adobe Clean"/>
                <a:cs typeface="Adobe Clean"/>
                <a:hlinkClick r:id="rId3"/>
              </a:rPr>
              <a:t>www.adobe.com</a:t>
            </a:r>
          </a:p>
        </p:txBody>
      </p:sp>
      <p:sp>
        <p:nvSpPr>
          <p:cNvPr id="53" name="object 53"/>
          <p:cNvSpPr/>
          <p:nvPr/>
        </p:nvSpPr>
        <p:spPr>
          <a:xfrm>
            <a:off x="0" y="0"/>
            <a:ext cx="7772400" cy="294131"/>
          </a:xfrm>
          <a:prstGeom prst="rect">
            <a:avLst/>
          </a:prstGeom>
          <a:blipFill>
            <a:blip r:embed="rId4" cstate="print"/>
            <a:stretch>
              <a:fillRect/>
            </a:stretch>
          </a:blipFill>
        </p:spPr>
        <p:txBody>
          <a:bodyPr wrap="square" lIns="0" tIns="0" rIns="0" bIns="0" rtlCol="0"/>
          <a:lstStyle/>
          <a:p>
            <a:endParaRPr/>
          </a:p>
        </p:txBody>
      </p:sp>
      <p:sp>
        <p:nvSpPr>
          <p:cNvPr id="54" name="object 54"/>
          <p:cNvSpPr/>
          <p:nvPr/>
        </p:nvSpPr>
        <p:spPr>
          <a:xfrm>
            <a:off x="6192012" y="9304781"/>
            <a:ext cx="475615" cy="419734"/>
          </a:xfrm>
          <a:custGeom>
            <a:avLst/>
            <a:gdLst/>
            <a:ahLst/>
            <a:cxnLst/>
            <a:rect l="l" t="t" r="r" b="b"/>
            <a:pathLst>
              <a:path w="475615" h="419734">
                <a:moveTo>
                  <a:pt x="176491" y="0"/>
                </a:moveTo>
                <a:lnTo>
                  <a:pt x="0" y="0"/>
                </a:lnTo>
                <a:lnTo>
                  <a:pt x="0" y="419011"/>
                </a:lnTo>
                <a:lnTo>
                  <a:pt x="176491" y="0"/>
                </a:lnTo>
                <a:close/>
              </a:path>
              <a:path w="475615" h="419734">
                <a:moveTo>
                  <a:pt x="351586" y="419341"/>
                </a:moveTo>
                <a:lnTo>
                  <a:pt x="238963" y="153162"/>
                </a:lnTo>
                <a:lnTo>
                  <a:pt x="161544" y="334543"/>
                </a:lnTo>
                <a:lnTo>
                  <a:pt x="244068" y="334543"/>
                </a:lnTo>
                <a:lnTo>
                  <a:pt x="277660" y="419341"/>
                </a:lnTo>
                <a:lnTo>
                  <a:pt x="351586" y="419341"/>
                </a:lnTo>
                <a:close/>
              </a:path>
              <a:path w="475615" h="419734">
                <a:moveTo>
                  <a:pt x="475043" y="0"/>
                </a:moveTo>
                <a:lnTo>
                  <a:pt x="301752" y="0"/>
                </a:lnTo>
                <a:lnTo>
                  <a:pt x="475043" y="414185"/>
                </a:lnTo>
                <a:lnTo>
                  <a:pt x="475043" y="0"/>
                </a:lnTo>
                <a:close/>
              </a:path>
            </a:pathLst>
          </a:custGeom>
          <a:solidFill>
            <a:srgbClr val="F80F00"/>
          </a:solidFill>
        </p:spPr>
        <p:txBody>
          <a:bodyPr wrap="square" lIns="0" tIns="0" rIns="0" bIns="0" rtlCol="0"/>
          <a:lstStyle/>
          <a:p>
            <a:endParaRPr/>
          </a:p>
        </p:txBody>
      </p:sp>
      <p:sp>
        <p:nvSpPr>
          <p:cNvPr id="55" name="object 55"/>
          <p:cNvSpPr/>
          <p:nvPr/>
        </p:nvSpPr>
        <p:spPr>
          <a:xfrm>
            <a:off x="6192011" y="9797795"/>
            <a:ext cx="477011" cy="160019"/>
          </a:xfrm>
          <a:prstGeom prst="rect">
            <a:avLst/>
          </a:prstGeom>
          <a:blipFill>
            <a:blip r:embed="rId5" cstate="print"/>
            <a:stretch>
              <a:fillRect/>
            </a:stretch>
          </a:blipFill>
        </p:spPr>
        <p:txBody>
          <a:bodyPr wrap="square" lIns="0" tIns="0" rIns="0" bIns="0" rtlCol="0"/>
          <a:lstStyle/>
          <a:p>
            <a:endParaRPr/>
          </a:p>
        </p:txBody>
      </p:sp>
      <p:sp>
        <p:nvSpPr>
          <p:cNvPr id="56" name="object 56"/>
          <p:cNvSpPr txBox="1"/>
          <p:nvPr/>
        </p:nvSpPr>
        <p:spPr>
          <a:xfrm>
            <a:off x="75947" y="9437110"/>
            <a:ext cx="5466715" cy="570865"/>
          </a:xfrm>
          <a:prstGeom prst="rect">
            <a:avLst/>
          </a:prstGeom>
        </p:spPr>
        <p:txBody>
          <a:bodyPr vert="horz" wrap="square" lIns="0" tIns="29845" rIns="0" bIns="0" rtlCol="0">
            <a:spAutoFit/>
          </a:bodyPr>
          <a:lstStyle/>
          <a:p>
            <a:pPr marL="12700" marR="5080" indent="-635">
              <a:lnSpc>
                <a:spcPts val="1200"/>
              </a:lnSpc>
              <a:spcBef>
                <a:spcPts val="235"/>
              </a:spcBef>
            </a:pPr>
            <a:r>
              <a:rPr lang="es-ES" sz="1100" i="1" dirty="0">
                <a:solidFill>
                  <a:srgbClr val="777879"/>
                </a:solidFill>
                <a:latin typeface="AdobeClean-LightIt"/>
                <a:cs typeface="AdobeClean-LightIt"/>
              </a:rPr>
              <a:t>Para saber más sobre las ofertas de asistencia de Adobe y el nivel adecuado para usted, póngase </a:t>
            </a:r>
            <a:br>
              <a:rPr lang="sk-SK" sz="1100" i="1" dirty="0">
                <a:solidFill>
                  <a:srgbClr val="777879"/>
                </a:solidFill>
                <a:latin typeface="AdobeClean-LightIt"/>
                <a:cs typeface="AdobeClean-LightIt"/>
              </a:rPr>
            </a:br>
            <a:r>
              <a:rPr lang="es-ES" sz="1100" i="1" dirty="0">
                <a:solidFill>
                  <a:srgbClr val="777879"/>
                </a:solidFill>
                <a:latin typeface="AdobeClean-LightIt"/>
                <a:cs typeface="AdobeClean-LightIt"/>
              </a:rPr>
              <a:t>en contacto con su administrador de cuentas (NAM) o con su </a:t>
            </a:r>
            <a:r>
              <a:rPr lang="es-ES" sz="1100" i="1" dirty="0" err="1">
                <a:solidFill>
                  <a:srgbClr val="777879"/>
                </a:solidFill>
                <a:latin typeface="AdobeClean-LightIt"/>
                <a:cs typeface="AdobeClean-LightIt"/>
              </a:rPr>
              <a:t>Customer</a:t>
            </a:r>
            <a:r>
              <a:rPr lang="es-ES" sz="1100" i="1" dirty="0">
                <a:solidFill>
                  <a:srgbClr val="777879"/>
                </a:solidFill>
                <a:latin typeface="AdobeClean-LightIt"/>
                <a:cs typeface="AdobeClean-LightIt"/>
              </a:rPr>
              <a:t> </a:t>
            </a:r>
            <a:r>
              <a:rPr lang="es-ES" sz="1100" i="1" dirty="0" err="1">
                <a:solidFill>
                  <a:srgbClr val="777879"/>
                </a:solidFill>
                <a:latin typeface="AdobeClean-LightIt"/>
                <a:cs typeface="AdobeClean-LightIt"/>
              </a:rPr>
              <a:t>Success</a:t>
            </a:r>
            <a:r>
              <a:rPr lang="es-ES" sz="1100" i="1" dirty="0">
                <a:solidFill>
                  <a:srgbClr val="777879"/>
                </a:solidFill>
                <a:latin typeface="AdobeClean-LightIt"/>
                <a:cs typeface="AdobeClean-LightIt"/>
              </a:rPr>
              <a:t> Manager (CSM)</a:t>
            </a:r>
          </a:p>
          <a:p>
            <a:pPr marL="34290">
              <a:lnSpc>
                <a:spcPct val="100000"/>
              </a:lnSpc>
              <a:spcBef>
                <a:spcPts val="795"/>
              </a:spcBef>
            </a:pPr>
            <a:r>
              <a:rPr lang="es-ES" sz="800" dirty="0">
                <a:solidFill>
                  <a:srgbClr val="6D6D6D"/>
                </a:solidFill>
                <a:latin typeface="Adobe Clean"/>
                <a:cs typeface="Adobe Clean"/>
              </a:rPr>
              <a:t>©2021 Adobe. </a:t>
            </a:r>
            <a:r>
              <a:rPr lang="es-ES" sz="800" dirty="0" err="1">
                <a:solidFill>
                  <a:srgbClr val="6D6D6D"/>
                </a:solidFill>
                <a:latin typeface="Adobe Clean"/>
                <a:cs typeface="Adobe Clean"/>
              </a:rPr>
              <a:t>All</a:t>
            </a:r>
            <a:r>
              <a:rPr lang="es-ES" sz="800" dirty="0">
                <a:solidFill>
                  <a:srgbClr val="6D6D6D"/>
                </a:solidFill>
                <a:latin typeface="Adobe Clean"/>
                <a:cs typeface="Adobe Clean"/>
              </a:rPr>
              <a:t> </a:t>
            </a:r>
            <a:r>
              <a:rPr lang="es-ES" sz="800" dirty="0" err="1">
                <a:solidFill>
                  <a:srgbClr val="6D6D6D"/>
                </a:solidFill>
                <a:latin typeface="Adobe Clean"/>
                <a:cs typeface="Adobe Clean"/>
              </a:rPr>
              <a:t>Rights</a:t>
            </a:r>
            <a:r>
              <a:rPr lang="es-ES" sz="800" dirty="0">
                <a:solidFill>
                  <a:srgbClr val="6D6D6D"/>
                </a:solidFill>
                <a:latin typeface="Adobe Clean"/>
                <a:cs typeface="Adobe Clean"/>
              </a:rPr>
              <a:t> </a:t>
            </a:r>
            <a:r>
              <a:rPr lang="es-ES" sz="800" dirty="0" err="1">
                <a:solidFill>
                  <a:srgbClr val="6D6D6D"/>
                </a:solidFill>
                <a:latin typeface="Adobe Clean"/>
                <a:cs typeface="Adobe Clean"/>
              </a:rPr>
              <a:t>Reserved</a:t>
            </a:r>
            <a:r>
              <a:rPr lang="es-ES" sz="800" dirty="0">
                <a:solidFill>
                  <a:srgbClr val="6D6D6D"/>
                </a:solidFill>
                <a:latin typeface="Adobe Clean"/>
                <a:cs typeface="Adobe Clean"/>
              </a:rPr>
              <a:t>. Adobe </a:t>
            </a:r>
            <a:r>
              <a:rPr lang="es-ES" sz="800" dirty="0" err="1">
                <a:solidFill>
                  <a:srgbClr val="6D6D6D"/>
                </a:solidFill>
                <a:latin typeface="Adobe Clean"/>
                <a:cs typeface="Adobe Clean"/>
              </a:rPr>
              <a:t>Confidential</a:t>
            </a:r>
            <a:r>
              <a:rPr lang="es-ES" sz="800" dirty="0">
                <a:solidFill>
                  <a:srgbClr val="6D6D6D"/>
                </a:solidFill>
                <a:latin typeface="Adobe Clean"/>
                <a:cs typeface="Adobe Clean"/>
              </a:rPr>
              <a:t>.</a:t>
            </a:r>
          </a:p>
        </p:txBody>
      </p:sp>
      <p:sp>
        <p:nvSpPr>
          <p:cNvPr id="64" name="object 23">
            <a:extLst>
              <a:ext uri="{FF2B5EF4-FFF2-40B4-BE49-F238E27FC236}">
                <a16:creationId xmlns:a16="http://schemas.microsoft.com/office/drawing/2014/main" id="{41467BDC-3D83-D844-B922-CD07E94E5AAB}"/>
              </a:ext>
            </a:extLst>
          </p:cNvPr>
          <p:cNvSpPr txBox="1"/>
          <p:nvPr/>
        </p:nvSpPr>
        <p:spPr>
          <a:xfrm>
            <a:off x="190706" y="4913781"/>
            <a:ext cx="7193073" cy="755976"/>
          </a:xfrm>
          <a:prstGeom prst="rect">
            <a:avLst/>
          </a:prstGeom>
        </p:spPr>
        <p:txBody>
          <a:bodyPr vert="horz" wrap="square" lIns="0" tIns="116205" rIns="0" bIns="0" rtlCol="0" anchor="t">
            <a:spAutoFit/>
          </a:bodyPr>
          <a:lstStyle/>
          <a:p>
            <a:pPr>
              <a:spcBef>
                <a:spcPts val="915"/>
              </a:spcBef>
            </a:pPr>
            <a:r>
              <a:rPr lang="es-ES" sz="1400" b="1" dirty="0">
                <a:solidFill>
                  <a:srgbClr val="020302"/>
                </a:solidFill>
                <a:latin typeface="Adobe Clean"/>
                <a:cs typeface="Adobe Clean"/>
              </a:rPr>
              <a:t>Alcance regional del Soporte de Adobe, horas locales de trabajo y compatibilidad de idioma</a:t>
            </a:r>
          </a:p>
          <a:p>
            <a:pPr>
              <a:spcBef>
                <a:spcPts val="915"/>
              </a:spcBef>
            </a:pPr>
            <a:r>
              <a:rPr lang="es-ES" sz="1000" dirty="0">
                <a:solidFill>
                  <a:srgbClr val="1F1F1F"/>
                </a:solidFill>
                <a:latin typeface="AdobeClean-Light"/>
              </a:rPr>
              <a:t>El alcance regional del Soporte de Adobe se establece asignando la dirección de facturación del cliente (mediante la orden de venta </a:t>
            </a:r>
            <a:br>
              <a:rPr lang="sk-SK" sz="1000" dirty="0">
                <a:solidFill>
                  <a:srgbClr val="1F1F1F"/>
                </a:solidFill>
                <a:latin typeface="AdobeClean-Light"/>
              </a:rPr>
            </a:br>
            <a:r>
              <a:rPr lang="es-ES" sz="1000" dirty="0">
                <a:solidFill>
                  <a:srgbClr val="1F1F1F"/>
                </a:solidFill>
                <a:latin typeface="AdobeClean-Light"/>
              </a:rPr>
              <a:t>o el documento de compra de Soporte de Adobe) con una de estas regiones:</a:t>
            </a:r>
          </a:p>
        </p:txBody>
      </p:sp>
      <p:graphicFrame>
        <p:nvGraphicFramePr>
          <p:cNvPr id="25" name="Table 6">
            <a:extLst>
              <a:ext uri="{FF2B5EF4-FFF2-40B4-BE49-F238E27FC236}">
                <a16:creationId xmlns:a16="http://schemas.microsoft.com/office/drawing/2014/main" id="{3A91F5B0-3974-A14D-A146-FB590F2AAD18}"/>
              </a:ext>
            </a:extLst>
          </p:cNvPr>
          <p:cNvGraphicFramePr>
            <a:graphicFrameLocks noGrp="1"/>
          </p:cNvGraphicFramePr>
          <p:nvPr>
            <p:extLst>
              <p:ext uri="{D42A27DB-BD31-4B8C-83A1-F6EECF244321}">
                <p14:modId xmlns:p14="http://schemas.microsoft.com/office/powerpoint/2010/main" val="3147843710"/>
              </p:ext>
            </p:extLst>
          </p:nvPr>
        </p:nvGraphicFramePr>
        <p:xfrm>
          <a:off x="171128" y="5907213"/>
          <a:ext cx="7391400" cy="1391920"/>
        </p:xfrm>
        <a:graphic>
          <a:graphicData uri="http://schemas.openxmlformats.org/drawingml/2006/table">
            <a:tbl>
              <a:tblPr firstRow="1" bandRow="1">
                <a:tableStyleId>{5C22544A-7EE6-4342-B048-85BDC9FD1C3A}</a:tableStyleId>
              </a:tblPr>
              <a:tblGrid>
                <a:gridCol w="1847850">
                  <a:extLst>
                    <a:ext uri="{9D8B030D-6E8A-4147-A177-3AD203B41FA5}">
                      <a16:colId xmlns:a16="http://schemas.microsoft.com/office/drawing/2014/main" val="2364693614"/>
                    </a:ext>
                  </a:extLst>
                </a:gridCol>
                <a:gridCol w="1847850">
                  <a:extLst>
                    <a:ext uri="{9D8B030D-6E8A-4147-A177-3AD203B41FA5}">
                      <a16:colId xmlns:a16="http://schemas.microsoft.com/office/drawing/2014/main" val="1545335406"/>
                    </a:ext>
                  </a:extLst>
                </a:gridCol>
                <a:gridCol w="1847850">
                  <a:extLst>
                    <a:ext uri="{9D8B030D-6E8A-4147-A177-3AD203B41FA5}">
                      <a16:colId xmlns:a16="http://schemas.microsoft.com/office/drawing/2014/main" val="4165218250"/>
                    </a:ext>
                  </a:extLst>
                </a:gridCol>
                <a:gridCol w="1847850">
                  <a:extLst>
                    <a:ext uri="{9D8B030D-6E8A-4147-A177-3AD203B41FA5}">
                      <a16:colId xmlns:a16="http://schemas.microsoft.com/office/drawing/2014/main" val="215044337"/>
                    </a:ext>
                  </a:extLst>
                </a:gridCol>
              </a:tblGrid>
              <a:tr h="370840">
                <a:tc>
                  <a:txBody>
                    <a:bodyPr/>
                    <a:lstStyle/>
                    <a:p>
                      <a:pPr algn="ctr"/>
                      <a:r>
                        <a:rPr lang="es-ES" sz="1100">
                          <a:solidFill>
                            <a:schemeClr val="tx1"/>
                          </a:solidFill>
                          <a:latin typeface="Adobe Clean"/>
                        </a:rPr>
                        <a:t>América</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es-ES" sz="1100" dirty="0">
                          <a:solidFill>
                            <a:schemeClr val="tx1"/>
                          </a:solidFill>
                          <a:latin typeface="Adobe Clean"/>
                        </a:rPr>
                        <a:t>Europa, Oriente Medio </a:t>
                      </a:r>
                      <a:br>
                        <a:rPr lang="sk-SK" sz="1100" dirty="0">
                          <a:solidFill>
                            <a:schemeClr val="tx1"/>
                          </a:solidFill>
                          <a:latin typeface="Adobe Clean"/>
                        </a:rPr>
                      </a:br>
                      <a:r>
                        <a:rPr lang="es-ES" sz="1100" dirty="0">
                          <a:solidFill>
                            <a:schemeClr val="tx1"/>
                          </a:solidFill>
                          <a:latin typeface="Adobe Clean"/>
                        </a:rPr>
                        <a:t>y África</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es-ES" sz="1100">
                          <a:solidFill>
                            <a:schemeClr val="tx1"/>
                          </a:solidFill>
                          <a:latin typeface="Adobe Clean"/>
                        </a:rPr>
                        <a:t>Asia-Pacífico</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es-ES" sz="1100">
                          <a:solidFill>
                            <a:schemeClr val="tx1"/>
                          </a:solidFill>
                          <a:latin typeface="Adobe Clean"/>
                        </a:rPr>
                        <a:t>Japón </a:t>
                      </a:r>
                      <a:r>
                        <a:rPr lang="es-ES" sz="1100" baseline="30000">
                          <a:solidFill>
                            <a:schemeClr val="tx1"/>
                          </a:solidFill>
                          <a:latin typeface="Adobe Clean"/>
                        </a:rPr>
                        <a:t>1 </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4251285128"/>
                  </a:ext>
                </a:extLst>
              </a:tr>
              <a:tr h="370840">
                <a:tc>
                  <a:txBody>
                    <a:bodyPr/>
                    <a:lstStyle/>
                    <a:p>
                      <a:pPr algn="ctr"/>
                      <a:r>
                        <a:rPr lang="es-ES" sz="1100">
                          <a:solidFill>
                            <a:schemeClr val="tx1"/>
                          </a:solidFill>
                          <a:latin typeface="Adobe Clean"/>
                        </a:rPr>
                        <a:t>06:00 h - 17:30 h</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es-ES" sz="1100">
                          <a:solidFill>
                            <a:schemeClr val="tx1"/>
                          </a:solidFill>
                          <a:latin typeface="Adobe Clean"/>
                        </a:rPr>
                        <a:t>09:00 h - 17:00 h</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es-ES" sz="1100">
                          <a:solidFill>
                            <a:schemeClr val="tx1"/>
                          </a:solidFill>
                          <a:latin typeface="Adobe Clean"/>
                        </a:rPr>
                        <a:t>09:00 h - 17:00 h</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es-ES" sz="1100">
                          <a:solidFill>
                            <a:schemeClr val="tx1"/>
                          </a:solidFill>
                          <a:latin typeface="Adobe Clean"/>
                        </a:rPr>
                        <a:t>09:00 h - 17:30 h</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574796478"/>
                  </a:ext>
                </a:extLst>
              </a:tr>
              <a:tr h="370840">
                <a:tc gridSpan="4">
                  <a:txBody>
                    <a:bodyPr/>
                    <a:lstStyle/>
                    <a:p>
                      <a:pPr lvl="0" algn="ctr">
                        <a:lnSpc>
                          <a:spcPct val="100000"/>
                        </a:lnSpc>
                        <a:spcBef>
                          <a:spcPts val="0"/>
                        </a:spcBef>
                        <a:spcAft>
                          <a:spcPts val="0"/>
                        </a:spcAft>
                        <a:buNone/>
                      </a:pPr>
                      <a:r>
                        <a:rPr lang="es-ES" sz="1100" b="0" i="0" u="none" strike="noStrike" noProof="0" dirty="0"/>
                        <a:t>Compatibilidad de idioma solo disponible en inglés y japonés</a:t>
                      </a:r>
                    </a:p>
                    <a:p>
                      <a:pPr lvl="0" algn="l" rtl="0">
                        <a:lnSpc>
                          <a:spcPct val="100000"/>
                        </a:lnSpc>
                        <a:spcBef>
                          <a:spcPts val="0"/>
                        </a:spcBef>
                        <a:spcAft>
                          <a:spcPts val="0"/>
                        </a:spcAft>
                        <a:buNone/>
                      </a:pPr>
                      <a:endParaRPr lang="en-US" sz="1100" b="0" i="0" u="none" strike="noStrike" noProof="0" dirty="0"/>
                    </a:p>
                    <a:p>
                      <a:pPr lvl="0" algn="ctr">
                        <a:lnSpc>
                          <a:spcPct val="100000"/>
                        </a:lnSpc>
                        <a:spcBef>
                          <a:spcPts val="0"/>
                        </a:spcBef>
                        <a:spcAft>
                          <a:spcPts val="0"/>
                        </a:spcAft>
                        <a:buNone/>
                      </a:pPr>
                      <a:r>
                        <a:rPr lang="es-ES" sz="1100" b="0" i="0" u="none" strike="noStrike" noProof="0" dirty="0"/>
                        <a:t> </a:t>
                      </a:r>
                      <a:r>
                        <a:rPr lang="es-ES" sz="1100" b="0" i="0" u="none" strike="noStrike" baseline="30000" noProof="0" dirty="0"/>
                        <a:t>1 </a:t>
                      </a:r>
                      <a:r>
                        <a:rPr lang="es-ES" sz="1100" b="0" i="0" u="none" strike="noStrike" noProof="0" dirty="0"/>
                        <a:t>Los casos de P2, P3, P4 se limitan únicamente al horario laboral en Japón.</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hMerge="1">
                  <a:txBody>
                    <a:bodyPr/>
                    <a:lstStyle/>
                    <a:p>
                      <a:endParaRPr lang="en-US" sz="1100">
                        <a:solidFill>
                          <a:schemeClr val="tx1"/>
                        </a:solidFill>
                        <a:latin typeface="Adobe Clean" panose="020B050302040402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hMerge="1">
                  <a:txBody>
                    <a:bodyPr/>
                    <a:lstStyle/>
                    <a:p>
                      <a:endParaRPr lang="en-US" sz="1100">
                        <a:solidFill>
                          <a:schemeClr val="tx1"/>
                        </a:solidFill>
                        <a:latin typeface="Adobe Clean" panose="020B050302040402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hMerge="1">
                  <a:txBody>
                    <a:bodyPr/>
                    <a:lstStyle/>
                    <a:p>
                      <a:endParaRPr lang="en-US" sz="1100">
                        <a:solidFill>
                          <a:schemeClr val="tx1"/>
                        </a:solidFill>
                        <a:latin typeface="Adobe Clean" panose="020B050302040402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2086762220"/>
                  </a:ext>
                </a:extLst>
              </a:tr>
            </a:tbl>
          </a:graphicData>
        </a:graphic>
      </p:graphicFrame>
      <p:sp>
        <p:nvSpPr>
          <p:cNvPr id="50" name="object 30">
            <a:extLst>
              <a:ext uri="{FF2B5EF4-FFF2-40B4-BE49-F238E27FC236}">
                <a16:creationId xmlns:a16="http://schemas.microsoft.com/office/drawing/2014/main" id="{043050D0-21FC-0C42-8484-7FE7C0DB771F}"/>
              </a:ext>
            </a:extLst>
          </p:cNvPr>
          <p:cNvSpPr/>
          <p:nvPr/>
        </p:nvSpPr>
        <p:spPr>
          <a:xfrm>
            <a:off x="171128" y="7483367"/>
            <a:ext cx="7391400" cy="1610360"/>
          </a:xfrm>
          <a:custGeom>
            <a:avLst/>
            <a:gdLst/>
            <a:ahLst/>
            <a:cxnLst/>
            <a:rect l="l" t="t" r="r" b="b"/>
            <a:pathLst>
              <a:path w="7391400" h="1610359">
                <a:moveTo>
                  <a:pt x="7391400" y="0"/>
                </a:moveTo>
                <a:lnTo>
                  <a:pt x="0" y="0"/>
                </a:lnTo>
                <a:lnTo>
                  <a:pt x="0" y="1610361"/>
                </a:lnTo>
                <a:lnTo>
                  <a:pt x="7391400" y="1610361"/>
                </a:lnTo>
                <a:lnTo>
                  <a:pt x="7391400" y="0"/>
                </a:lnTo>
                <a:close/>
              </a:path>
            </a:pathLst>
          </a:custGeom>
          <a:solidFill>
            <a:srgbClr val="575757"/>
          </a:solidFill>
        </p:spPr>
        <p:txBody>
          <a:bodyPr wrap="square" lIns="0" tIns="0" rIns="0" bIns="0" rtlCol="0"/>
          <a:lstStyle/>
          <a:p>
            <a:endParaRPr/>
          </a:p>
        </p:txBody>
      </p:sp>
      <p:pic>
        <p:nvPicPr>
          <p:cNvPr id="83" name="object 56">
            <a:extLst>
              <a:ext uri="{FF2B5EF4-FFF2-40B4-BE49-F238E27FC236}">
                <a16:creationId xmlns:a16="http://schemas.microsoft.com/office/drawing/2014/main" id="{488FF0A5-3931-B14A-A256-9BD5C4AB39DA}"/>
              </a:ext>
            </a:extLst>
          </p:cNvPr>
          <p:cNvPicPr/>
          <p:nvPr/>
        </p:nvPicPr>
        <p:blipFill>
          <a:blip r:embed="rId6" cstate="print"/>
          <a:stretch>
            <a:fillRect/>
          </a:stretch>
        </p:blipFill>
        <p:spPr>
          <a:xfrm>
            <a:off x="177091" y="7483366"/>
            <a:ext cx="2212084" cy="1595099"/>
          </a:xfrm>
          <a:prstGeom prst="rect">
            <a:avLst/>
          </a:prstGeom>
        </p:spPr>
      </p:pic>
      <p:sp>
        <p:nvSpPr>
          <p:cNvPr id="84" name="object 64">
            <a:extLst>
              <a:ext uri="{FF2B5EF4-FFF2-40B4-BE49-F238E27FC236}">
                <a16:creationId xmlns:a16="http://schemas.microsoft.com/office/drawing/2014/main" id="{21E0A3A6-11B9-E44E-A4F0-18AED6E614AE}"/>
              </a:ext>
            </a:extLst>
          </p:cNvPr>
          <p:cNvSpPr txBox="1"/>
          <p:nvPr/>
        </p:nvSpPr>
        <p:spPr>
          <a:xfrm>
            <a:off x="2833251" y="8528519"/>
            <a:ext cx="810895" cy="385445"/>
          </a:xfrm>
          <a:prstGeom prst="rect">
            <a:avLst/>
          </a:prstGeom>
        </p:spPr>
        <p:txBody>
          <a:bodyPr vert="horz" wrap="square" lIns="0" tIns="23495" rIns="0" bIns="0" rtlCol="0">
            <a:spAutoFit/>
          </a:bodyPr>
          <a:lstStyle/>
          <a:p>
            <a:pPr marR="5080" algn="ctr">
              <a:lnSpc>
                <a:spcPts val="1390"/>
              </a:lnSpc>
              <a:spcBef>
                <a:spcPts val="185"/>
              </a:spcBef>
            </a:pPr>
            <a:r>
              <a:rPr lang="es-ES" sz="1200" b="1" dirty="0">
                <a:solidFill>
                  <a:srgbClr val="FFFFFF"/>
                </a:solidFill>
                <a:latin typeface="Adobe Clean"/>
                <a:cs typeface="Adobe Clean"/>
              </a:rPr>
              <a:t>Experiencia sin igual</a:t>
            </a:r>
          </a:p>
        </p:txBody>
      </p:sp>
      <p:sp>
        <p:nvSpPr>
          <p:cNvPr id="85" name="object 64">
            <a:extLst>
              <a:ext uri="{FF2B5EF4-FFF2-40B4-BE49-F238E27FC236}">
                <a16:creationId xmlns:a16="http://schemas.microsoft.com/office/drawing/2014/main" id="{3921F04C-B61B-A948-947F-C33BBFF39A32}"/>
              </a:ext>
            </a:extLst>
          </p:cNvPr>
          <p:cNvSpPr txBox="1"/>
          <p:nvPr/>
        </p:nvSpPr>
        <p:spPr>
          <a:xfrm>
            <a:off x="4671535" y="8541244"/>
            <a:ext cx="810895" cy="382797"/>
          </a:xfrm>
          <a:prstGeom prst="rect">
            <a:avLst/>
          </a:prstGeom>
        </p:spPr>
        <p:txBody>
          <a:bodyPr vert="horz" wrap="square" lIns="0" tIns="23495" rIns="0" bIns="0" rtlCol="0">
            <a:spAutoFit/>
          </a:bodyPr>
          <a:lstStyle/>
          <a:p>
            <a:pPr marR="5080" algn="ctr">
              <a:lnSpc>
                <a:spcPts val="1390"/>
              </a:lnSpc>
              <a:spcBef>
                <a:spcPts val="185"/>
              </a:spcBef>
            </a:pPr>
            <a:r>
              <a:rPr lang="es-ES" sz="1200" b="1" dirty="0">
                <a:solidFill>
                  <a:srgbClr val="FFFFFF"/>
                </a:solidFill>
                <a:latin typeface="Adobe Clean"/>
                <a:cs typeface="Adobe Clean"/>
              </a:rPr>
              <a:t>Asistencia ágil</a:t>
            </a:r>
          </a:p>
        </p:txBody>
      </p:sp>
      <p:sp>
        <p:nvSpPr>
          <p:cNvPr id="86" name="object 32">
            <a:extLst>
              <a:ext uri="{FF2B5EF4-FFF2-40B4-BE49-F238E27FC236}">
                <a16:creationId xmlns:a16="http://schemas.microsoft.com/office/drawing/2014/main" id="{73055FA1-8180-F44A-A86E-2B1D4C7C6B5E}"/>
              </a:ext>
            </a:extLst>
          </p:cNvPr>
          <p:cNvSpPr txBox="1"/>
          <p:nvPr/>
        </p:nvSpPr>
        <p:spPr>
          <a:xfrm>
            <a:off x="6494578" y="8543943"/>
            <a:ext cx="759661" cy="382797"/>
          </a:xfrm>
          <a:prstGeom prst="rect">
            <a:avLst/>
          </a:prstGeom>
        </p:spPr>
        <p:txBody>
          <a:bodyPr vert="horz" wrap="square" lIns="0" tIns="23495" rIns="0" bIns="0" rtlCol="0">
            <a:spAutoFit/>
          </a:bodyPr>
          <a:lstStyle/>
          <a:p>
            <a:pPr marL="50800" marR="5080" indent="-51435" algn="ctr">
              <a:lnSpc>
                <a:spcPts val="1390"/>
              </a:lnSpc>
              <a:spcBef>
                <a:spcPts val="185"/>
              </a:spcBef>
            </a:pPr>
            <a:r>
              <a:rPr lang="es-ES" sz="1200" b="1" dirty="0">
                <a:solidFill>
                  <a:srgbClr val="FFFFFF"/>
                </a:solidFill>
                <a:latin typeface="Adobe Clean"/>
                <a:cs typeface="Adobe Clean"/>
              </a:rPr>
              <a:t>Asesoría estratégica</a:t>
            </a:r>
          </a:p>
        </p:txBody>
      </p:sp>
      <p:graphicFrame>
        <p:nvGraphicFramePr>
          <p:cNvPr id="111" name="Table 6">
            <a:extLst>
              <a:ext uri="{FF2B5EF4-FFF2-40B4-BE49-F238E27FC236}">
                <a16:creationId xmlns:a16="http://schemas.microsoft.com/office/drawing/2014/main" id="{D8653CEC-4213-DE40-9BAF-D1E3318FF89C}"/>
              </a:ext>
            </a:extLst>
          </p:cNvPr>
          <p:cNvGraphicFramePr>
            <a:graphicFrameLocks noGrp="1"/>
          </p:cNvGraphicFramePr>
          <p:nvPr>
            <p:extLst>
              <p:ext uri="{D42A27DB-BD31-4B8C-83A1-F6EECF244321}">
                <p14:modId xmlns:p14="http://schemas.microsoft.com/office/powerpoint/2010/main" val="2537286833"/>
              </p:ext>
            </p:extLst>
          </p:nvPr>
        </p:nvGraphicFramePr>
        <p:xfrm>
          <a:off x="194237" y="1272353"/>
          <a:ext cx="7368291" cy="3388360"/>
        </p:xfrm>
        <a:graphic>
          <a:graphicData uri="http://schemas.openxmlformats.org/drawingml/2006/table">
            <a:tbl>
              <a:tblPr firstRow="1" bandRow="1">
                <a:tableStyleId>{5C22544A-7EE6-4342-B048-85BDC9FD1C3A}</a:tableStyleId>
              </a:tblPr>
              <a:tblGrid>
                <a:gridCol w="3691964">
                  <a:extLst>
                    <a:ext uri="{9D8B030D-6E8A-4147-A177-3AD203B41FA5}">
                      <a16:colId xmlns:a16="http://schemas.microsoft.com/office/drawing/2014/main" val="2364693614"/>
                    </a:ext>
                  </a:extLst>
                </a:gridCol>
                <a:gridCol w="3676327">
                  <a:extLst>
                    <a:ext uri="{9D8B030D-6E8A-4147-A177-3AD203B41FA5}">
                      <a16:colId xmlns:a16="http://schemas.microsoft.com/office/drawing/2014/main" val="1545335406"/>
                    </a:ext>
                  </a:extLst>
                </a:gridCol>
              </a:tblGrid>
              <a:tr h="370840">
                <a:tc>
                  <a:txBody>
                    <a:bodyPr/>
                    <a:lstStyle/>
                    <a:p>
                      <a:r>
                        <a:rPr lang="es-ES" sz="1100" b="0">
                          <a:solidFill>
                            <a:schemeClr val="tx1"/>
                          </a:solidFill>
                          <a:latin typeface="Adobe Clean" panose="020B0503020404020204" pitchFamily="34" charset="0"/>
                          <a:ea typeface="+mn-ea"/>
                          <a:cs typeface="+mn-cs"/>
                          <a:hlinkClick r:id="rId7"/>
                        </a:rPr>
                        <a:t>Experience League</a:t>
                      </a:r>
                    </a:p>
                  </a:txBody>
                  <a:tcPr marL="47625" marR="47625" marT="0"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s-ES" sz="1000" b="0" dirty="0" err="1">
                          <a:solidFill>
                            <a:srgbClr val="000000"/>
                          </a:solidFill>
                          <a:latin typeface="Adobe Clean Light" panose="020B0303020404020204" pitchFamily="34" charset="0"/>
                          <a:ea typeface="+mn-ea"/>
                          <a:cs typeface="+mn-cs"/>
                        </a:rPr>
                        <a:t>Experience</a:t>
                      </a:r>
                      <a:r>
                        <a:rPr lang="es-ES" sz="1000" b="0" dirty="0">
                          <a:solidFill>
                            <a:srgbClr val="000000"/>
                          </a:solidFill>
                          <a:latin typeface="Adobe Clean Light" panose="020B0303020404020204" pitchFamily="34" charset="0"/>
                          <a:ea typeface="+mn-ea"/>
                          <a:cs typeface="+mn-cs"/>
                        </a:rPr>
                        <a:t> League permite a Adobe ayudar a las empresas a alcanzar el valor que esperan de su inversión en Adobe. Es el lugar unificado </a:t>
                      </a:r>
                      <a:br>
                        <a:rPr lang="sk-SK" sz="1000" b="0" dirty="0">
                          <a:solidFill>
                            <a:srgbClr val="000000"/>
                          </a:solidFill>
                          <a:latin typeface="Adobe Clean Light" panose="020B0303020404020204" pitchFamily="34" charset="0"/>
                          <a:ea typeface="+mn-ea"/>
                          <a:cs typeface="+mn-cs"/>
                        </a:rPr>
                      </a:br>
                      <a:r>
                        <a:rPr lang="es-ES" sz="1000" b="0" dirty="0">
                          <a:solidFill>
                            <a:srgbClr val="000000"/>
                          </a:solidFill>
                          <a:latin typeface="Adobe Clean Light" panose="020B0303020404020204" pitchFamily="34" charset="0"/>
                          <a:ea typeface="+mn-ea"/>
                          <a:cs typeface="+mn-cs"/>
                        </a:rPr>
                        <a:t>en el que los clientes pueden aprender, dialogar y crecer siguiendo </a:t>
                      </a:r>
                      <a:br>
                        <a:rPr lang="sk-SK" sz="1000" b="0" dirty="0">
                          <a:solidFill>
                            <a:srgbClr val="000000"/>
                          </a:solidFill>
                          <a:latin typeface="Adobe Clean Light" panose="020B0303020404020204" pitchFamily="34" charset="0"/>
                          <a:ea typeface="+mn-ea"/>
                          <a:cs typeface="+mn-cs"/>
                        </a:rPr>
                      </a:br>
                      <a:r>
                        <a:rPr lang="es-ES" sz="1000" b="0" dirty="0">
                          <a:solidFill>
                            <a:srgbClr val="000000"/>
                          </a:solidFill>
                          <a:latin typeface="Adobe Clean Light" panose="020B0303020404020204" pitchFamily="34" charset="0"/>
                          <a:ea typeface="+mn-ea"/>
                          <a:cs typeface="+mn-cs"/>
                        </a:rPr>
                        <a:t>un camino personalizado hacia el éxito que incluye tutoriales </a:t>
                      </a:r>
                      <a:br>
                        <a:rPr lang="sk-SK" sz="1000" b="0" dirty="0">
                          <a:solidFill>
                            <a:srgbClr val="000000"/>
                          </a:solidFill>
                          <a:latin typeface="Adobe Clean Light" panose="020B0303020404020204" pitchFamily="34" charset="0"/>
                          <a:ea typeface="+mn-ea"/>
                          <a:cs typeface="+mn-cs"/>
                        </a:rPr>
                      </a:br>
                      <a:r>
                        <a:rPr lang="es-ES" sz="1000" b="0" dirty="0">
                          <a:solidFill>
                            <a:srgbClr val="000000"/>
                          </a:solidFill>
                          <a:latin typeface="Adobe Clean Light" panose="020B0303020404020204" pitchFamily="34" charset="0"/>
                          <a:ea typeface="+mn-ea"/>
                          <a:cs typeface="+mn-cs"/>
                        </a:rPr>
                        <a:t>de autoayuda, documentación de productos, formación dirigida </a:t>
                      </a:r>
                      <a:br>
                        <a:rPr lang="sk-SK" sz="1000" b="0" dirty="0">
                          <a:solidFill>
                            <a:srgbClr val="000000"/>
                          </a:solidFill>
                          <a:latin typeface="Adobe Clean Light" panose="020B0303020404020204" pitchFamily="34" charset="0"/>
                          <a:ea typeface="+mn-ea"/>
                          <a:cs typeface="+mn-cs"/>
                        </a:rPr>
                      </a:br>
                      <a:r>
                        <a:rPr lang="es-ES" sz="1000" b="0" dirty="0">
                          <a:solidFill>
                            <a:srgbClr val="000000"/>
                          </a:solidFill>
                          <a:latin typeface="Adobe Clean Light" panose="020B0303020404020204" pitchFamily="34" charset="0"/>
                          <a:ea typeface="+mn-ea"/>
                          <a:cs typeface="+mn-cs"/>
                        </a:rPr>
                        <a:t>por instructores, y asistencia técnica y comunitaria. </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4251285128"/>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s-ES" sz="1100">
                          <a:solidFill>
                            <a:schemeClr val="dk1"/>
                          </a:solidFill>
                          <a:latin typeface="Adobe Clean" panose="020B0503020404020204" pitchFamily="34" charset="0"/>
                          <a:ea typeface="+mn-ea"/>
                          <a:cs typeface="+mn-cs"/>
                          <a:hlinkClick r:id="rId8"/>
                        </a:rPr>
                        <a:t>Formación</a:t>
                      </a:r>
                      <a:r>
                        <a:rPr lang="es-ES" sz="1100">
                          <a:solidFill>
                            <a:schemeClr val="dk1"/>
                          </a:solidFill>
                          <a:latin typeface="Adobe Clean" panose="020B0503020404020204" pitchFamily="34" charset="0"/>
                          <a:ea typeface="+mn-ea"/>
                          <a:cs typeface="+mn-cs"/>
                        </a:rPr>
                        <a:t> </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s-ES" sz="1000">
                          <a:solidFill>
                            <a:srgbClr val="000000"/>
                          </a:solidFill>
                          <a:latin typeface="Adobe Clean Light" panose="020B0303020404020204" pitchFamily="34" charset="0"/>
                          <a:ea typeface="+mn-ea"/>
                          <a:cs typeface="+mn-cs"/>
                        </a:rPr>
                        <a:t>Puede acceder a los cursos de Adobe Digital Learning Services desde Experience League. Los cursos de formación incluyen desde lecciones bajo demanda hasta lecciones impartidas por instructores.  Aquí puede aprender habilidades con valor de mercado reconocido para impulsar el éxito en su organización.</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3127522179"/>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s-ES" sz="1100">
                          <a:solidFill>
                            <a:schemeClr val="tx1"/>
                          </a:solidFill>
                          <a:latin typeface="Adobe Clean" panose="020B0503020404020204" pitchFamily="34" charset="0"/>
                          <a:ea typeface="+mn-ea"/>
                          <a:cs typeface="+mn-cs"/>
                          <a:hlinkClick r:id="rId9"/>
                        </a:rPr>
                        <a:t>Problemas de producción e interrupciones del sistema</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s-ES" sz="1000">
                          <a:solidFill>
                            <a:srgbClr val="000000"/>
                          </a:solidFill>
                          <a:latin typeface="Adobe Clean Light" panose="020B0303020404020204" pitchFamily="34" charset="0"/>
                          <a:ea typeface="+mn-ea"/>
                          <a:cs typeface="+mn-cs"/>
                        </a:rPr>
                        <a:t>Status.adobe.com transmite la información de estado de todos los productos y servicios de Adobe implementados en entornos de varios inquilinos. Los clientes pueden elegir sus preferencias de suscripción para recibir notificaciones por correo electrónico cada vez que Adobe cree, actualice o resuelva un evento de producto. Esto puede incluir problemas de mantenimiento o servicio programados de diversos niveles de gravedad. </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2696233489"/>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s-ES" sz="1100">
                          <a:solidFill>
                            <a:schemeClr val="tx1"/>
                          </a:solidFill>
                          <a:latin typeface="Adobe Clean" panose="020B0503020404020204" pitchFamily="34" charset="0"/>
                          <a:ea typeface="+mn-ea"/>
                          <a:cs typeface="+mn-cs"/>
                          <a:hlinkClick r:id="rId10"/>
                        </a:rPr>
                        <a:t>Términos y condiciones</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r>
                        <a:rPr lang="es-ES" sz="1000" dirty="0">
                          <a:solidFill>
                            <a:srgbClr val="000000"/>
                          </a:solidFill>
                          <a:latin typeface="Adobe Clean Light" panose="020B0303020404020204" pitchFamily="34" charset="0"/>
                          <a:ea typeface="+mn-ea"/>
                          <a:cs typeface="+mn-cs"/>
                        </a:rPr>
                        <a:t>Términos y condiciones de las ofertas de los servicios de soporte</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2083862379"/>
                  </a:ext>
                </a:extLst>
              </a:tr>
            </a:tbl>
          </a:graphicData>
        </a:graphic>
      </p:graphicFrame>
      <p:pic>
        <p:nvPicPr>
          <p:cNvPr id="8" name="Graphic 7" descr="Target outline">
            <a:extLst>
              <a:ext uri="{FF2B5EF4-FFF2-40B4-BE49-F238E27FC236}">
                <a16:creationId xmlns:a16="http://schemas.microsoft.com/office/drawing/2014/main" id="{1EAA263E-04A7-0D46-952E-EA3033B45116}"/>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6605069" y="7754465"/>
            <a:ext cx="548640" cy="548640"/>
          </a:xfrm>
          <a:prstGeom prst="rect">
            <a:avLst/>
          </a:prstGeom>
        </p:spPr>
      </p:pic>
      <p:pic>
        <p:nvPicPr>
          <p:cNvPr id="10" name="Graphic 9" descr="Rocket outline">
            <a:extLst>
              <a:ext uri="{FF2B5EF4-FFF2-40B4-BE49-F238E27FC236}">
                <a16:creationId xmlns:a16="http://schemas.microsoft.com/office/drawing/2014/main" id="{A068EBC3-B418-4E4A-A520-101CA4B39F23}"/>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4812464" y="7751776"/>
            <a:ext cx="548640" cy="548640"/>
          </a:xfrm>
          <a:prstGeom prst="rect">
            <a:avLst/>
          </a:prstGeom>
        </p:spPr>
      </p:pic>
      <p:pic>
        <p:nvPicPr>
          <p:cNvPr id="12" name="Graphic 11" descr="Medal outline">
            <a:extLst>
              <a:ext uri="{FF2B5EF4-FFF2-40B4-BE49-F238E27FC236}">
                <a16:creationId xmlns:a16="http://schemas.microsoft.com/office/drawing/2014/main" id="{C7BEFC2D-0CA6-0448-B9FA-6E1581CA6D36}"/>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2971998" y="7751776"/>
            <a:ext cx="548640" cy="548640"/>
          </a:xfrm>
          <a:prstGeom prst="rect">
            <a:avLst/>
          </a:prstGeom>
        </p:spPr>
      </p:pic>
    </p:spTree>
    <p:extLst>
      <p:ext uri="{BB962C8B-B14F-4D97-AF65-F5344CB8AC3E}">
        <p14:creationId xmlns:p14="http://schemas.microsoft.com/office/powerpoint/2010/main" val="10500378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5F5F5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E783BF6876BCC646A459363AF21A7736" ma:contentTypeVersion="10" ma:contentTypeDescription="Create a new document." ma:contentTypeScope="" ma:versionID="c4ffda7f4f415767600769e454c2ea87">
  <xsd:schema xmlns:xsd="http://www.w3.org/2001/XMLSchema" xmlns:xs="http://www.w3.org/2001/XMLSchema" xmlns:p="http://schemas.microsoft.com/office/2006/metadata/properties" xmlns:ns2="8a053bff-88be-49e4-9a87-e748e18b8b62" xmlns:ns3="6c8368ec-3776-49b5-a5bb-90648cf9530f" targetNamespace="http://schemas.microsoft.com/office/2006/metadata/properties" ma:root="true" ma:fieldsID="df3ec33bccc23e23bce7bc897fad43d1" ns2:_="" ns3:_="">
    <xsd:import namespace="8a053bff-88be-49e4-9a87-e748e18b8b62"/>
    <xsd:import namespace="6c8368ec-3776-49b5-a5bb-90648cf9530f"/>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a053bff-88be-49e4-9a87-e748e18b8b6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c8368ec-3776-49b5-a5bb-90648cf9530f"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D4099BE-EDEC-4FF1-8378-446617236015}">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FB2EBF8D-136B-48EC-8FC0-F70C0583664B}">
  <ds:schemaRefs>
    <ds:schemaRef ds:uri="6c8368ec-3776-49b5-a5bb-90648cf9530f"/>
    <ds:schemaRef ds:uri="8a053bff-88be-49e4-9a87-e748e18b8b62"/>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941989CE-20BB-4A6A-A33F-71A1AE469C3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1938</Words>
  <Application>Microsoft Office PowerPoint</Application>
  <PresentationFormat>Custom</PresentationFormat>
  <Paragraphs>180</Paragraphs>
  <Slides>4</Slides>
  <Notes>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vt:i4>
      </vt:variant>
    </vt:vector>
  </HeadingPairs>
  <TitlesOfParts>
    <vt:vector size="14" baseType="lpstr">
      <vt:lpstr>Adobe Clean</vt:lpstr>
      <vt:lpstr>Adobe Clean Light</vt:lpstr>
      <vt:lpstr>Adobe Clean SemiLight</vt:lpstr>
      <vt:lpstr>AdobeClean-Light</vt:lpstr>
      <vt:lpstr>AdobeClean-LightIt</vt:lpstr>
      <vt:lpstr>Arial</vt:lpstr>
      <vt:lpstr>Calibri</vt:lpstr>
      <vt:lpstr>Times New Roman</vt:lpstr>
      <vt:lpstr>Wingdings</vt:lpstr>
      <vt:lpstr>Office Theme</vt:lpstr>
      <vt:lpstr>OFERTA DE ASISTENCIA DE ADOBE</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ADOBE DX CUSTOMER SUPPORT</dc:title>
  <cp:lastModifiedBy>Marek Poliacik</cp:lastModifiedBy>
  <cp:revision>2</cp:revision>
  <dcterms:created xsi:type="dcterms:W3CDTF">2021-05-05T02:01:37Z</dcterms:created>
  <dcterms:modified xsi:type="dcterms:W3CDTF">2021-10-01T09:35:59Z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2020-11-10T00:00:00Z</vt:filetime>
  </property>
  <property fmtid="{D5CDD505-2E9C-101B-9397-08002B2CF9AE}" pid="3" name="LastSaved">
    <vt:filetime>2021-05-05T00:00:00Z</vt:filetime>
  </property>
  <property fmtid="{D5CDD505-2E9C-101B-9397-08002B2CF9AE}" pid="4" name="ContentTypeId">
    <vt:lpwstr>0x010100E783BF6876BCC646A459363AF21A7736</vt:lpwstr>
  </property>
</Properties>
</file>