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3DD59-8FB2-7AAD-1875-255EDB54B98D}" v="367" dt="2021-09-22T18:47:16.4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 varScale="1">
        <p:scale>
          <a:sx n="78" d="100"/>
          <a:sy n="78" d="100"/>
        </p:scale>
        <p:origin x="32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es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es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Destinatarios de nivel de servicio: Respuesta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es-ES" sz="1200" b="1" dirty="0">
                <a:solidFill>
                  <a:schemeClr val="bg1"/>
                </a:solidFill>
              </a:rPr>
              <a:t>Online</a:t>
            </a:r>
            <a:r>
              <a:rPr lang="es-ES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Business | Enterprise | Elite</a:t>
            </a:r>
            <a:br>
              <a:rPr lang="es-ES" sz="9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ofrece una amplia variedad de recursos técnicos para ayudar a su negocio, incluidos como parte de su suscripción de licencia de </a:t>
            </a:r>
            <a:r>
              <a:rPr lang="es-ES" sz="900" dirty="0" err="1">
                <a:solidFill>
                  <a:schemeClr val="bg1"/>
                </a:solidFill>
                <a:latin typeface="Adobe Clean SemiLight" panose="020B0403020404020204" pitchFamily="34" charset="0"/>
              </a:rPr>
              <a:t>Experience</a:t>
            </a: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Cloud. El paquete ONLINE incluye acceso a rutas de aprendizaje personalizadas y foros de la comunidad monitorizados a través de Adobe </a:t>
            </a:r>
            <a:r>
              <a:rPr lang="es-ES" sz="900" dirty="0" err="1">
                <a:solidFill>
                  <a:schemeClr val="bg1"/>
                </a:solidFill>
                <a:latin typeface="Adobe Clean SemiLight" panose="020B0403020404020204" pitchFamily="34" charset="0"/>
              </a:rPr>
              <a:t>Experience</a:t>
            </a: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League. Puede disfrutar de la documentación técnica completa y detallada sobre productos y notas de la versión actual publicadas en </a:t>
            </a:r>
            <a:r>
              <a:rPr lang="es-ES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 Nuestro paquete ONLINE también incluye el acceso a nuestros equipos de soporte técnico para problemas de producto de prioridad 1 por vía telefónica para proteger su negocio en los momentos más importantes. Además, podrá registrar solicitudes de prioridad más baja a través del portal de soporte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9833"/>
              </p:ext>
            </p:extLst>
          </p:nvPr>
        </p:nvGraphicFramePr>
        <p:xfrm>
          <a:off x="0" y="1938946"/>
          <a:ext cx="7705343" cy="522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4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Soporte Online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es-ES" sz="800" i="1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Niveles de soporte de pago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45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Expertos asignados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Responsable de la asistencia técnica de la cuenta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Ingeniero de asistencia técnica especializado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Gestor técnico de cuentas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5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Servicios de soporte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Soporte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Soporte con problemas P1 24 x 7 x 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Contactos de soporte particulares (por producto)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Asistencia telefónica en directo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Administración de la escalabilidad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Revisiones de servicio al año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Sesiones con expertos al año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Reseñas de casos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Gestión de eventos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845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Revisión, mantenimiento y monitorización del entorno,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432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Lanzamiento, migración, actualización y revisión de la hoja de ruta del producto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113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Actividades de asistencia en la nube: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845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s-ES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Servicios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Servicios de </a:t>
                      </a:r>
                      <a:r>
                        <a:rPr lang="es-ES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</a:t>
                      </a: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Advisory</a:t>
                      </a: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: primer año de la nueva solución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s-ES" sz="900" dirty="0">
                          <a:latin typeface="AdobeClean-Light"/>
                          <a:cs typeface="AdobeClean-Light"/>
                        </a:rPr>
                        <a:t>Actividades del servicio de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ES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33093"/>
              </p:ext>
            </p:extLst>
          </p:nvPr>
        </p:nvGraphicFramePr>
        <p:xfrm>
          <a:off x="33527" y="7483227"/>
          <a:ext cx="7705343" cy="2243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Soporte Online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s-ES" sz="8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 producción del cliente no están activadas o pierden datos o presentan una degradación del servicio significativa, por lo que se requiere atención inmediata para restaurar la funcionalidad y facilidad de uso.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del cliente presentan una importante degradación del servicio o hay una posible pérdida de datos, o una función clave se está viendo afectada.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 / 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 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2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Las funciones empresariales del cliente presentan una menor degradación del servicio, pero existe una solución que permite que las funciones empresariales sigan funcionando con normalidad.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 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 /  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 /    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Pregunta general sobre la funcionalidad actual del producto o una solicitud de mejora.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Días laborables / 3 días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Días laborables /     1 día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Días laborables /      1 día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</a:t>
                      </a: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Días laborables /  1 día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300">
                <a:latin typeface="Adobe Clean" panose="020B0503020404020204" pitchFamily="34" charset="0"/>
              </a:rPr>
              <a:t>OFERTA DE ASISTENCIA DE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es-ES" sz="1000">
                <a:solidFill>
                  <a:srgbClr val="020302"/>
                </a:solidFill>
                <a:latin typeface="AdobeClean-Light"/>
                <a:cs typeface="AdobeClean-Light"/>
              </a:rPr>
              <a:t>El servicio de asistencia al cliente de Adobe ofrece acceso a recursos en línea para documentación, participación con otros expertos y clientes en prácticas recomendadas y series de seminarios web (horario de oficina) para obtener sugerencias y ver trucos para solucionar problemas. También hay varios canales disponibles</a:t>
            </a:r>
            <a:r>
              <a:rPr lang="es-ES" sz="1000">
                <a:latin typeface="AdobeClean-Light"/>
                <a:cs typeface="AdobeClean-Light"/>
              </a:rPr>
              <a:t> </a:t>
            </a:r>
            <a:r>
              <a:rPr lang="es-ES" sz="1000">
                <a:solidFill>
                  <a:srgbClr val="020302"/>
                </a:solidFill>
                <a:latin typeface="AdobeClean-Light"/>
                <a:cs typeface="AdobeClean-Light"/>
              </a:rPr>
              <a:t>para formular preguntas y enviar casos.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900" dirty="0">
                <a:solidFill>
                  <a:srgbClr val="020302"/>
                </a:solidFill>
                <a:latin typeface="AdobeClean-Light"/>
                <a:cs typeface="AdobeClean-Light"/>
              </a:rPr>
              <a:t>Inicie una sesión de chat para obtener respuestas y ayuda </a:t>
            </a:r>
            <a:br>
              <a:rPr lang="sk-SK" sz="9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es-ES" sz="900" dirty="0">
                <a:solidFill>
                  <a:srgbClr val="020302"/>
                </a:solidFill>
                <a:latin typeface="AdobeClean-Light"/>
                <a:cs typeface="AdobeClean-Light"/>
              </a:rPr>
              <a:t>con el envío de casos.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No todos los productos ofrecen la opción de disfrutar de asistencia mediante chat en directo.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Soporte Online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Foros de la comunidad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Foros en línea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Acceso continuo en línea a una base de datos donde encontrará cada vez más soluciones técnicas, documentación de productos, preguntas frecuentes y mucho más. Hable con profesionales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y otros clientes en la Comunidad de Adobe para compartir prácticas recomendadas y lecciones aprendidas.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Recorridos autoguiados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Los </a:t>
            </a:r>
            <a:r>
              <a:rPr lang="es-ES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experience</a:t>
            </a: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makers</a:t>
            </a: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se realizan con </a:t>
            </a:r>
            <a:r>
              <a:rPr lang="es-ES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Experience</a:t>
            </a: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League.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Los clientes pueden aplicar sus conocimientos de administración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la experiencia del cliente con aprendizaje personalizado para desarrollar habilidades, interactuar con la comunidad internacional de compañeros y obtener reconocimiento en su trayectoria profesional.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Horario de oficina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Seminarios web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En el horario de oficina del equipo de asistencia al cliente de Adobe se incluyen sesiones diseñadas para informar y ayudar a los participantes a solucionar problemas, así como para proporcionar consejos y trucos para que los participantes logren el éxito con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las soluciones de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es-ES" sz="1200">
                <a:solidFill>
                  <a:srgbClr val="000000"/>
                </a:solidFill>
              </a:rPr>
              <a:t>Portales de autoayuda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Portal de asistencia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Acceso al portal de asistencia de autoayuda en línea previa solicitud para enviar solicitudes de asistencia, revisar el estado de los casos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y examinar otros recursos, como la base de conocimiento, noticias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y alertas, sugerencias destacadas, y mucho más.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Asistencia mediante chat en directo*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Asistencia mediante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24x7x365 en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Asistencia telefónica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20302"/>
                </a:solidFill>
                <a:latin typeface="AdobeClean-Light"/>
              </a:rPr>
              <a:t>Los usuarios autorizados o los contactos de soporte particulares</a:t>
            </a:r>
            <a:r>
              <a:rPr lang="es-ES" sz="1000" dirty="0">
                <a:latin typeface="Adobe Clean Light" panose="020B0303020404020204" pitchFamily="34" charset="0"/>
              </a:rPr>
              <a:t> pueden enviar problemas a través de todos los canales disponibles (incluido el teléfono en el caso de los problemas P1) y hablar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es-ES" sz="1000" dirty="0">
                <a:latin typeface="Adobe Clean Light" panose="020B0303020404020204" pitchFamily="34" charset="0"/>
              </a:rPr>
              <a:t>con nuestro equipo de asistencia en nombre de su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ES"/>
              <a:t>©2021 Adobe. All Rights Reserved. Adobe Confidential.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s-ES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San José,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EE. UU.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s-ES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s-ES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más sobre las ofertas de asistencia de Adobe y el nivel adecuado para usted, póngase en contacto con su administrador de cuentas (NAM) o con su </a:t>
            </a:r>
            <a:r>
              <a:rPr lang="es-ES" sz="1100" i="1" dirty="0" err="1">
                <a:solidFill>
                  <a:srgbClr val="777879"/>
                </a:solidFill>
                <a:latin typeface="AdobeClean-LightIt"/>
                <a:cs typeface="AdobeClean-LightIt"/>
              </a:rPr>
              <a:t>Customer</a:t>
            </a:r>
            <a:r>
              <a:rPr lang="es-ES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s-ES" sz="1100" i="1" dirty="0" err="1">
                <a:solidFill>
                  <a:srgbClr val="777879"/>
                </a:solidFill>
                <a:latin typeface="AdobeClean-LightIt"/>
                <a:cs typeface="AdobeClean-LightIt"/>
              </a:rPr>
              <a:t>Success</a:t>
            </a:r>
            <a:r>
              <a:rPr lang="es-ES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 Manager (CSM)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s-ES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es-ES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es-ES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s-ES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es-ES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s-ES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es-ES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es-ES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es-ES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8" y="5057379"/>
            <a:ext cx="7144071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es-ES" sz="1400" b="1" dirty="0">
                <a:solidFill>
                  <a:srgbClr val="020302"/>
                </a:solidFill>
                <a:latin typeface="Adobe Clean"/>
                <a:cs typeface="Adobe Clean"/>
              </a:rPr>
              <a:t>Alcance regional del Soporte de Adobe, horas locales de trabajo y compatibilidad de idioma</a:t>
            </a:r>
          </a:p>
          <a:p>
            <a:pPr>
              <a:spcBef>
                <a:spcPts val="915"/>
              </a:spcBef>
            </a:pPr>
            <a:r>
              <a:rPr lang="es-ES" sz="1000" dirty="0">
                <a:solidFill>
                  <a:srgbClr val="1F1F1F"/>
                </a:solidFill>
                <a:latin typeface="AdobeClean-Light"/>
              </a:rPr>
              <a:t>El alcance regional del Soporte de Adobe se establece asignando la dirección de facturación del cliente </a:t>
            </a:r>
            <a:br>
              <a:rPr lang="sk-SK" sz="1000" dirty="0">
                <a:solidFill>
                  <a:srgbClr val="1F1F1F"/>
                </a:solidFill>
                <a:latin typeface="AdobeClean-Light"/>
              </a:rPr>
            </a:br>
            <a:r>
              <a:rPr lang="es-ES" sz="1000" dirty="0">
                <a:solidFill>
                  <a:srgbClr val="1F1F1F"/>
                </a:solidFill>
                <a:latin typeface="AdobeClean-Light"/>
              </a:rPr>
              <a:t>(mediante la orden de venta o el documento de compra de Soporte de Adobe) con una de estas regiones: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06434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</a:t>
                      </a:r>
                      <a:br>
                        <a:rPr lang="sk-SK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Medio y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/>
                        </a:rPr>
                        <a:t>Japón </a:t>
                      </a:r>
                      <a:r>
                        <a:rPr lang="es-ES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 h - 17:30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- 17:30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/>
                        </a:rPr>
                        <a:t>Compatibilidad de idioma solo disponible en inglés y japonés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*Adobe Commerce no incluye soporte en japonés.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es-ES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Los casos de P2, P3, P4 se limitan únicamente al horario laboral en Japón.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s-ES" sz="1200" b="1">
                <a:solidFill>
                  <a:srgbClr val="FFFFFF"/>
                </a:solidFill>
                <a:latin typeface="Adobe Clean"/>
                <a:cs typeface="Adobe Clean"/>
              </a:rPr>
              <a:t>Experiencia sin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s-ES" sz="1200" b="1">
                <a:solidFill>
                  <a:srgbClr val="FFFFFF"/>
                </a:solidFill>
                <a:latin typeface="Adobe Clean"/>
                <a:cs typeface="Adobe Clean"/>
              </a:rPr>
              <a:t>Asistencia ágil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7000" y="8543943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Asesoría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94027"/>
              </p:ext>
            </p:extLst>
          </p:nvPr>
        </p:nvGraphicFramePr>
        <p:xfrm>
          <a:off x="194236" y="1059345"/>
          <a:ext cx="736829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</a:t>
                      </a:r>
                      <a:r>
                        <a:rPr lang="es-ES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League permite a Adobe ayudar a las empresas a alcanzar el valor que esperan de su inversión en Adobe. Es el lugar unificado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es-ES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en el que los clientes pueden aprender, dialogar y crecer siguiendo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es-ES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un camino personalizado hacia el éxito que incluye tutoriales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es-ES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de autoayuda, documentación de productos, formación dirigida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es-ES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por instructores, y asistencia técnica y comunitaria.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Formación</a:t>
                      </a:r>
                      <a:r>
                        <a:rPr lang="es-ES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Puede acceder a los cursos de Adobe Digital </a:t>
                      </a:r>
                      <a:r>
                        <a:rPr lang="es-ES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Services</a:t>
                      </a: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desde </a:t>
                      </a:r>
                      <a:r>
                        <a:rPr lang="es-ES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</a:t>
                      </a: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League. Los cursos de formación incluyen desde lecciones bajo demanda hasta lecciones impartidas por instructores. Aquí puede aprender habilidades con valor de mercado reconocido para impulsar el éxito en su organización.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producción e interrupciones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transmite la información de estado de todos los productos y servicios de Adobe implementados en entornos de varios inquilinos. Los clientes pueden elegir sus preferencias de suscripción para recibir notificaciones por correo electrónico cada vez que Adobe cree, actualice o resuelva un evento de producto. Esto puede incluir problemas de mantenimiento o servicio programados de diversos niveles de gravedad.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Términos y condiciones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Términos y condiciones de las ofertas de los servicios de soporte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27619</TotalTime>
  <Words>1341</Words>
  <Application>Microsoft Office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OFERTA DE ASISTENCIA DE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Marek Poliacik</cp:lastModifiedBy>
  <cp:revision>99</cp:revision>
  <dcterms:created xsi:type="dcterms:W3CDTF">2020-11-03T06:32:09Z</dcterms:created>
  <dcterms:modified xsi:type="dcterms:W3CDTF">2021-10-01T15:21:19Z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