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630BD6-9AE9-064C-B39F-AFA945B82B3E}" v="202" dt="2021-10-13T19:21:08.267"/>
    <p1510:client id="{AC30C20D-1316-8ECC-DADD-39CCEC6A7FCF}" v="9" dt="2021-10-13T19:03:35.03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2979" y="3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4D8E0410-E0CE-85E2-0F84-C1BF4F647622}"/>
    <pc:docChg chg="modSld">
      <pc:chgData name="Akilah Johnson" userId="S::akjohnso@adobe.com::2fa3aa60-0c9c-4d06-bae2-795983241227" providerId="AD" clId="Web-{4D8E0410-E0CE-85E2-0F84-C1BF4F647622}" dt="2021-09-22T22:57:04.802" v="5"/>
      <pc:docMkLst>
        <pc:docMk/>
      </pc:docMkLst>
      <pc:sldChg chg="modSp">
        <pc:chgData name="Akilah Johnson" userId="S::akjohnso@adobe.com::2fa3aa60-0c9c-4d06-bae2-795983241227" providerId="AD" clId="Web-{4D8E0410-E0CE-85E2-0F84-C1BF4F647622}" dt="2021-09-22T22:57:04.802" v="5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4D8E0410-E0CE-85E2-0F84-C1BF4F647622}" dt="2021-09-22T22:57:04.802" v="5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019F6A09-DCDA-BB53-9E3C-5BA3B13E26BB}"/>
    <pc:docChg chg="modSld">
      <pc:chgData name="Akilah Johnson" userId="S::akjohnso@adobe.com::2fa3aa60-0c9c-4d06-bae2-795983241227" providerId="AD" clId="Web-{019F6A09-DCDA-BB53-9E3C-5BA3B13E26BB}" dt="2021-10-12T17:10:36.752" v="17" actId="20577"/>
      <pc:docMkLst>
        <pc:docMk/>
      </pc:docMkLst>
      <pc:sldChg chg="modSp">
        <pc:chgData name="Akilah Johnson" userId="S::akjohnso@adobe.com::2fa3aa60-0c9c-4d06-bae2-795983241227" providerId="AD" clId="Web-{019F6A09-DCDA-BB53-9E3C-5BA3B13E26BB}" dt="2021-10-12T17:09:32.112" v="2" actId="20577"/>
        <pc:sldMkLst>
          <pc:docMk/>
          <pc:sldMk cId="0" sldId="257"/>
        </pc:sldMkLst>
        <pc:spChg chg="mod">
          <ac:chgData name="Akilah Johnson" userId="S::akjohnso@adobe.com::2fa3aa60-0c9c-4d06-bae2-795983241227" providerId="AD" clId="Web-{019F6A09-DCDA-BB53-9E3C-5BA3B13E26BB}" dt="2021-10-12T17:09:32.112" v="2" actId="20577"/>
          <ac:spMkLst>
            <pc:docMk/>
            <pc:sldMk cId="0" sldId="257"/>
            <ac:spMk id="46" creationId="{00000000-0000-0000-0000-000000000000}"/>
          </ac:spMkLst>
        </pc:spChg>
      </pc:sldChg>
      <pc:sldChg chg="modSp">
        <pc:chgData name="Akilah Johnson" userId="S::akjohnso@adobe.com::2fa3aa60-0c9c-4d06-bae2-795983241227" providerId="AD" clId="Web-{019F6A09-DCDA-BB53-9E3C-5BA3B13E26BB}" dt="2021-10-12T17:10:36.752" v="17" actId="20577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019F6A09-DCDA-BB53-9E3C-5BA3B13E26BB}" dt="2021-10-12T17:10:36.752" v="17" actId="20577"/>
          <ac:spMkLst>
            <pc:docMk/>
            <pc:sldMk cId="1050037809" sldId="261"/>
            <ac:spMk id="56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019F6A09-DCDA-BB53-9E3C-5BA3B13E26BB}" dt="2021-10-12T17:09:41.471" v="6"/>
          <ac:graphicFrameMkLst>
            <pc:docMk/>
            <pc:sldMk cId="1050037809" sldId="261"/>
            <ac:graphicFrameMk id="111" creationId="{D8653CEC-4213-DE40-9BAF-D1E3318FF89C}"/>
          </ac:graphicFrameMkLst>
        </pc:graphicFrameChg>
      </pc:sldChg>
    </pc:docChg>
  </pc:docChgLst>
  <pc:docChgLst>
    <pc:chgData name="Andy Witt" userId="S::awitt@adobe.com::e9157bdf-53b2-40e4-9459-936793d75696" providerId="AD" clId="Web-{06B13378-B080-7F0F-51A5-F9203CEE57ED}"/>
    <pc:docChg chg="modSld">
      <pc:chgData name="Andy Witt" userId="S::awitt@adobe.com::e9157bdf-53b2-40e4-9459-936793d75696" providerId="AD" clId="Web-{06B13378-B080-7F0F-51A5-F9203CEE57ED}" dt="2021-08-25T22:25:13.647" v="363"/>
      <pc:docMkLst>
        <pc:docMk/>
      </pc:docMkLst>
      <pc:sldChg chg="modSp">
        <pc:chgData name="Andy Witt" userId="S::awitt@adobe.com::e9157bdf-53b2-40e4-9459-936793d75696" providerId="AD" clId="Web-{06B13378-B080-7F0F-51A5-F9203CEE57ED}" dt="2021-08-25T22:25:13.647" v="363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06B13378-B080-7F0F-51A5-F9203CEE57ED}" dt="2021-08-25T22:25:13.647" v="36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71D6CFBF-0EA2-99B0-93F4-22F19EF0AE4E}"/>
    <pc:docChg chg="modSld">
      <pc:chgData name="Akilah Johnson" userId="S::akjohnso@adobe.com::2fa3aa60-0c9c-4d06-bae2-795983241227" providerId="AD" clId="Web-{71D6CFBF-0EA2-99B0-93F4-22F19EF0AE4E}" dt="2021-09-22T19:06:58.732" v="1" actId="1076"/>
      <pc:docMkLst>
        <pc:docMk/>
      </pc:docMkLst>
      <pc:sldChg chg="modSp">
        <pc:chgData name="Akilah Johnson" userId="S::akjohnso@adobe.com::2fa3aa60-0c9c-4d06-bae2-795983241227" providerId="AD" clId="Web-{71D6CFBF-0EA2-99B0-93F4-22F19EF0AE4E}" dt="2021-09-22T19:06:58.732" v="1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71D6CFBF-0EA2-99B0-93F4-22F19EF0AE4E}" dt="2021-09-22T19:06:58.732" v="1" actId="1076"/>
          <ac:spMkLst>
            <pc:docMk/>
            <pc:sldMk cId="1050037809" sldId="261"/>
            <ac:spMk id="64" creationId="{41467BDC-3D83-D844-B922-CD07E94E5AAB}"/>
          </ac:spMkLst>
        </pc:spChg>
      </pc:sldChg>
    </pc:docChg>
  </pc:docChgLst>
  <pc:docChgLst>
    <pc:chgData name="Akilah Johnson" userId="S::akjohnso@adobe.com::2fa3aa60-0c9c-4d06-bae2-795983241227" providerId="AD" clId="Web-{D428A0AE-54E2-30D2-C574-7A0742876CCF}"/>
    <pc:docChg chg="modSld">
      <pc:chgData name="Akilah Johnson" userId="S::akjohnso@adobe.com::2fa3aa60-0c9c-4d06-bae2-795983241227" providerId="AD" clId="Web-{D428A0AE-54E2-30D2-C574-7A0742876CCF}" dt="2021-10-12T19:11:25.330" v="0" actId="20577"/>
      <pc:docMkLst>
        <pc:docMk/>
      </pc:docMkLst>
      <pc:sldChg chg="modSp">
        <pc:chgData name="Akilah Johnson" userId="S::akjohnso@adobe.com::2fa3aa60-0c9c-4d06-bae2-795983241227" providerId="AD" clId="Web-{D428A0AE-54E2-30D2-C574-7A0742876CCF}" dt="2021-10-12T19:11:25.330" v="0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D428A0AE-54E2-30D2-C574-7A0742876CCF}" dt="2021-10-12T19:11:25.330" v="0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Lauren Schutte" userId="S::schutte@adobe.com::6e08b2d3-447a-4d66-86be-444d50df187f" providerId="AD" clId="Web-{AC30C20D-1316-8ECC-DADD-39CCEC6A7FCF}"/>
    <pc:docChg chg="modSld">
      <pc:chgData name="Lauren Schutte" userId="S::schutte@adobe.com::6e08b2d3-447a-4d66-86be-444d50df187f" providerId="AD" clId="Web-{AC30C20D-1316-8ECC-DADD-39CCEC6A7FCF}" dt="2021-10-13T19:03:35.035" v="8" actId="1076"/>
      <pc:docMkLst>
        <pc:docMk/>
      </pc:docMkLst>
      <pc:sldChg chg="modSp">
        <pc:chgData name="Lauren Schutte" userId="S::schutte@adobe.com::6e08b2d3-447a-4d66-86be-444d50df187f" providerId="AD" clId="Web-{AC30C20D-1316-8ECC-DADD-39CCEC6A7FCF}" dt="2021-10-13T19:03:35.035" v="8" actId="1076"/>
        <pc:sldMkLst>
          <pc:docMk/>
          <pc:sldMk cId="0" sldId="256"/>
        </pc:sldMkLst>
        <pc:spChg chg="mod">
          <ac:chgData name="Lauren Schutte" userId="S::schutte@adobe.com::6e08b2d3-447a-4d66-86be-444d50df187f" providerId="AD" clId="Web-{AC30C20D-1316-8ECC-DADD-39CCEC6A7FCF}" dt="2021-10-13T19:03:27.878" v="7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Lauren Schutte" userId="S::schutte@adobe.com::6e08b2d3-447a-4d66-86be-444d50df187f" providerId="AD" clId="Web-{AC30C20D-1316-8ECC-DADD-39CCEC6A7FCF}" dt="2021-10-13T19:03:35.035" v="8" actId="1076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AFB92C2B-405E-C597-0988-18F97C53104C}"/>
    <pc:docChg chg="modSld">
      <pc:chgData name="Akilah Johnson" userId="S::akjohnso@adobe.com::2fa3aa60-0c9c-4d06-bae2-795983241227" providerId="AD" clId="Web-{AFB92C2B-405E-C597-0988-18F97C53104C}" dt="2021-09-22T18:53:26.184" v="29"/>
      <pc:docMkLst>
        <pc:docMk/>
      </pc:docMkLst>
      <pc:sldChg chg="modSp">
        <pc:chgData name="Akilah Johnson" userId="S::akjohnso@adobe.com::2fa3aa60-0c9c-4d06-bae2-795983241227" providerId="AD" clId="Web-{AFB92C2B-405E-C597-0988-18F97C53104C}" dt="2021-09-22T18:53:26.184" v="29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AFB92C2B-405E-C597-0988-18F97C53104C}" dt="2021-09-22T18:53:05.841" v="5" actId="20577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AFB92C2B-405E-C597-0988-18F97C53104C}" dt="2021-09-22T18:53:26.184" v="29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Lauren Schutte" userId="6e08b2d3-447a-4d66-86be-444d50df187f" providerId="ADAL" clId="{61630BD6-9AE9-064C-B39F-AFA945B82B3E}"/>
    <pc:docChg chg="undo custSel modSld">
      <pc:chgData name="Lauren Schutte" userId="6e08b2d3-447a-4d66-86be-444d50df187f" providerId="ADAL" clId="{61630BD6-9AE9-064C-B39F-AFA945B82B3E}" dt="2021-10-13T19:21:08.267" v="201" actId="20577"/>
      <pc:docMkLst>
        <pc:docMk/>
      </pc:docMkLst>
      <pc:sldChg chg="modSp mod">
        <pc:chgData name="Lauren Schutte" userId="6e08b2d3-447a-4d66-86be-444d50df187f" providerId="ADAL" clId="{61630BD6-9AE9-064C-B39F-AFA945B82B3E}" dt="2021-10-13T19:21:08.267" v="201" actId="20577"/>
        <pc:sldMkLst>
          <pc:docMk/>
          <pc:sldMk cId="0" sldId="256"/>
        </pc:sldMkLst>
        <pc:spChg chg="mod">
          <ac:chgData name="Lauren Schutte" userId="6e08b2d3-447a-4d66-86be-444d50df187f" providerId="ADAL" clId="{61630BD6-9AE9-064C-B39F-AFA945B82B3E}" dt="2021-10-13T19:03:44.344" v="3" actId="1076"/>
          <ac:spMkLst>
            <pc:docMk/>
            <pc:sldMk cId="0" sldId="256"/>
            <ac:spMk id="3" creationId="{00000000-0000-0000-0000-000000000000}"/>
          </ac:spMkLst>
        </pc:spChg>
        <pc:graphicFrameChg chg="mod modGraphic">
          <ac:chgData name="Lauren Schutte" userId="6e08b2d3-447a-4d66-86be-444d50df187f" providerId="ADAL" clId="{61630BD6-9AE9-064C-B39F-AFA945B82B3E}" dt="2021-10-13T19:21:08.267" v="201" actId="20577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</pc:docChg>
  </pc:docChgLst>
  <pc:docChgLst>
    <pc:chgData name="Andy Witt" userId="S::awitt@adobe.com::e9157bdf-53b2-40e4-9459-936793d75696" providerId="AD" clId="Web-{CA5D33DF-AE75-BCA1-B9BC-A7CD44D2F3C7}"/>
    <pc:docChg chg="modSld">
      <pc:chgData name="Andy Witt" userId="S::awitt@adobe.com::e9157bdf-53b2-40e4-9459-936793d75696" providerId="AD" clId="Web-{CA5D33DF-AE75-BCA1-B9BC-A7CD44D2F3C7}" dt="2021-08-25T22:38:18.624" v="1" actId="1076"/>
      <pc:docMkLst>
        <pc:docMk/>
      </pc:docMkLst>
      <pc:sldChg chg="modSp">
        <pc:chgData name="Andy Witt" userId="S::awitt@adobe.com::e9157bdf-53b2-40e4-9459-936793d75696" providerId="AD" clId="Web-{CA5D33DF-AE75-BCA1-B9BC-A7CD44D2F3C7}" dt="2021-08-25T22:38:18.624" v="1" actId="1076"/>
        <pc:sldMkLst>
          <pc:docMk/>
          <pc:sldMk cId="1050037809" sldId="261"/>
        </pc:sldMkLst>
        <pc:spChg chg="mod">
          <ac:chgData name="Andy Witt" userId="S::awitt@adobe.com::e9157bdf-53b2-40e4-9459-936793d75696" providerId="AD" clId="Web-{CA5D33DF-AE75-BCA1-B9BC-A7CD44D2F3C7}" dt="2021-08-25T22:38:18.624" v="1" actId="1076"/>
          <ac:spMkLst>
            <pc:docMk/>
            <pc:sldMk cId="1050037809" sldId="261"/>
            <ac:spMk id="50" creationId="{043050D0-21FC-0C42-8484-7FE7C0DB77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11/12/2021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 </a:t>
            </a:r>
            <a:r>
              <a:rPr spc="-5"/>
              <a:t>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9.sv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pt-BR#suppor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hyperlink" Target="https://helpx.adobe.com/br/support/programs/support-policies-terms-conditions.html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svg"/><Relationship Id="rId10" Type="http://schemas.openxmlformats.org/officeDocument/2006/relationships/hyperlink" Target="https://helpx.adobe.com/br/support/programs/enterprise-support-programs/premier-support-business.html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4" y="7162363"/>
            <a:ext cx="474633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300">
                <a:latin typeface="Adobe Clean"/>
              </a:rPr>
              <a:t>PLANOS DE SUPORTE DA ADOBE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147" y="531160"/>
            <a:ext cx="5865216" cy="1424364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Online | </a:t>
            </a:r>
            <a:r>
              <a:rPr lang="pt-BR" sz="900" b="1" dirty="0">
                <a:solidFill>
                  <a:schemeClr val="bg1"/>
                </a:solidFill>
                <a:latin typeface="Adobe Clean" panose="020B0503020404020204" pitchFamily="34" charset="0"/>
              </a:rPr>
              <a:t>Business</a:t>
            </a:r>
            <a:r>
              <a:rPr lang="pt-BR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Adobe oferece uma ampla gama de recursos técnicos para prestar suporte à sua empresa, incluídos na sua assinatura da Experience Cloud e com melhorias adicionais no pacote de suporte BUSINESS. O Suporte BUSINESS inclui acesso a caminhos 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de aprendizagem personalizados e a fóruns monitorados da comunidade na Adobe Experience League. Você tem à sua disposição a nossa documentação técnica de produto, com todos os detalhes, e as notas de versão atuais. Os clientes BUSINESS também contam com acesso às nossas equipes de suporte técnico para qualquer consulta sobre o produto, por telefone ou 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no portal da web, com o fim de proteger sua empresa nos momentos mais críticos. Além disso, os clientes BUSINESS recebem comunicações e atualizações periódicos do Líder de suporte da conta e gestão de encaminhamento de casos de suporte para</a:t>
            </a:r>
            <a:b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as solicitações mais críticas. 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465198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478310"/>
              </p:ext>
            </p:extLst>
          </p:nvPr>
        </p:nvGraphicFramePr>
        <p:xfrm>
          <a:off x="118872" y="7475985"/>
          <a:ext cx="7498851" cy="2281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8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4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762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"/>
                          <a:ea typeface="+mn-ea"/>
                          <a:cs typeface="Adobe Clean"/>
                        </a:rPr>
                        <a:t>Suporte Online</a:t>
                      </a:r>
                    </a:p>
                  </a:txBody>
                  <a:tcPr marL="182880" marT="9144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 dirty="0">
                          <a:solidFill>
                            <a:srgbClr val="FFFFFF"/>
                          </a:solidFill>
                          <a:latin typeface="Adobe Clean"/>
                          <a:ea typeface="+mn-ea"/>
                          <a:cs typeface="Adobe Clean"/>
                        </a:rPr>
                        <a:t>Suporte Business</a:t>
                      </a:r>
                    </a:p>
                  </a:txBody>
                  <a:tcPr marL="182880" marT="9144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7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800" marR="387985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de produção do cliente estão inativas ou têm perda significativa de dados ou degradação de serviços, e é necessária atenção imediata para restaurar a funcionalidade </a:t>
                      </a:r>
                      <a:b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e a usabilidade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1 hora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1 hora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72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grande degradação de serviços, perda potencial de dados </a:t>
                      </a:r>
                      <a:b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ou foi afetado um recurso importante 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238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 / 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horas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5413" marR="184785" indent="-1588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Horário comercial / 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2 horas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73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kumimoji="0" lang="pt-BR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As funções empresariais do cliente têm pouca degradação dos serviços, e há uma solução/</a:t>
                      </a:r>
                      <a:br>
                        <a:rPr kumimoji="0" lang="pt-BR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kumimoji="0" lang="pt-BR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solução alternativa que permite que as funções empresariais continuem normalmente 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238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   Horário comercial / 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6 horas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238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Horário comercial / 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ea typeface="+mn-ea"/>
                          <a:cs typeface="AdobeClean-Light"/>
                        </a:rPr>
                        <a:t>4 horas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3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488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Pergunta geral sobre a funcionalidade atual do produto ou solicitação de melhoria</a:t>
                      </a:r>
                    </a:p>
                  </a:txBody>
                  <a:tcPr marL="0" marR="0" marT="1905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Dias úteis / 3 dias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Dias úteis / 1 dia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76293"/>
              </p:ext>
            </p:extLst>
          </p:nvPr>
        </p:nvGraphicFramePr>
        <p:xfrm>
          <a:off x="121147" y="2120949"/>
          <a:ext cx="7498851" cy="4714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Suporte pago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24x7x365 para prioridades 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Contatos de suporte nomeados (por produto)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telefônico ao vivo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Revisões de serviço por ano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Sessões de especialistas por ano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Gerenciamento de eventos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Revisão, manutenção e monitoramento do ambiente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 de versão, migração, atualização e roteiro de produtos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suporte na nuvem —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pt-BR" sz="9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</a:t>
                      </a: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pt-BR" sz="9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Advisory</a:t>
                      </a: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Services — primeiro ano da nova solução</a:t>
                      </a:r>
                    </a:p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900" dirty="0">
                          <a:latin typeface="AdobeClean-Light"/>
                          <a:cs typeface="AdobeClean-Light"/>
                        </a:rPr>
                        <a:t>Atividades de serviço de campo 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040" y="1409311"/>
            <a:ext cx="2286000" cy="145892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Um Líder de suporte da conta designado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para monitorar os casos de forma proativa, impulsionar a colaboração entre equipes, fornecer </a:t>
            </a:r>
            <a:r>
              <a:rPr lang="pt-BR" sz="1000" dirty="0" err="1">
                <a:solidFill>
                  <a:srgbClr val="000000"/>
                </a:solidFill>
                <a:latin typeface="Adobe Clean Light" panose="020B0303020404020204" pitchFamily="34" charset="0"/>
              </a:rPr>
              <a:t>webinários</a:t>
            </a: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de integração, executar relatórios de serviço, fornecer assistência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de suporte não técnico e funcionar como ponto de encaminhamento e defensor interno no Suporte da Adobe.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836967" y="8618616"/>
            <a:ext cx="2286000" cy="6412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Inicie uma sessão de chat para obter respostas e ajuda com o envio de caso.</a:t>
            </a:r>
          </a:p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*Nem todos os produtos têm suporte </a:t>
            </a:r>
            <a:b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</a:b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de chat ao vivo</a:t>
            </a: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  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838200" y="604639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Fóruns da comunidade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838200" y="6277305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Fóruns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70040" y="6529249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online contínuo a um banco de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dados cada vez maior de soluções técnicas, documentação do produto, perguntas frequentes e muito mais. Milhares de clientes podem se conectar para compartilhar práticas recomendadas e lições aprendidas.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5851290" y="6277305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Jornadas autoguiadas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5376301" y="6529249"/>
            <a:ext cx="228600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 Experience League gera criadores de experiências. Os clientes podem adquirir habilidades de gerenciamento de experiência do cliente com aprendizagem personalizada, participar de uma comunidade de pares global e conseguir reconhecimento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de carreira.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3215895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 dirty="0">
                <a:solidFill>
                  <a:srgbClr val="000000"/>
                </a:solidFill>
              </a:rPr>
              <a:t>Suporte por chat ao vivo*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3198434" y="837354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290772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 dirty="0">
                <a:solidFill>
                  <a:srgbClr val="000000"/>
                </a:solidFill>
              </a:rPr>
              <a:t>24X7 prioridades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276600" y="6277305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2836967" y="6529249"/>
            <a:ext cx="2333202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20302"/>
                </a:solidFill>
                <a:latin typeface="AdobeClean-Light"/>
              </a:rPr>
              <a:t>Usuários autorizados ou contatos de suporte nomeados</a:t>
            </a:r>
            <a:r>
              <a:rPr lang="pt-BR" sz="1000" dirty="0">
                <a:latin typeface="Adobe Clean Light" panose="020B0303020404020204" pitchFamily="34" charset="0"/>
              </a:rPr>
              <a:t> podem enviar problemas por todos os canais disponíveis (incluindo por telefone em prioridades P1) e contatar a equipe de suporte técnico em nome de sua empresa.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/>
              <a:t>©2021 Adobe. All Rights Reserved. Adobe Confidential.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821898" y="109931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solidFill>
                  <a:srgbClr val="020302"/>
                </a:solidFill>
                <a:latin typeface="+mj-lt"/>
              </a:rPr>
              <a:t>Líder de suporte da conta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01995" y="5785009"/>
            <a:ext cx="2078315" cy="82911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200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 de suporte online</a:t>
            </a: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384421" y="774495"/>
            <a:ext cx="2185864" cy="73614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240424" y="429188"/>
            <a:ext cx="2163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 do Suporte Business</a:t>
            </a: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836966" y="1370913"/>
            <a:ext cx="2333203" cy="1817998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000" dirty="0">
                <a:latin typeface="Adobe Clean Light" panose="020B0303020404020204" pitchFamily="34" charset="0"/>
              </a:rPr>
              <a:t>Os clientes podem enviar casos de suporte </a:t>
            </a:r>
            <a:br>
              <a:rPr lang="pt-BR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por telefone para todos os problemas com prioridade P2, P3 e P4 durante o horário de suporte regional. Não há limites máximos </a:t>
            </a:r>
            <a:br>
              <a:rPr lang="pt-BR" sz="1000" dirty="0">
                <a:latin typeface="Adobe Clean Light" panose="020B0303020404020204" pitchFamily="34" charset="0"/>
              </a:rPr>
            </a:br>
            <a:r>
              <a:rPr lang="pt-BR" sz="1000" dirty="0">
                <a:latin typeface="Adobe Clean Light" panose="020B0303020404020204" pitchFamily="34" charset="0"/>
              </a:rPr>
              <a:t>para o número de vezes que você pode ligar para o suporte. Os clientes também podem solicitar uma chamada de retorno do suporte ou solicitar uma reunião para demonstrar ou solucionar um problema usando uma sessão de desktop remoto compartilhado.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57682" y="1083435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solidFill>
                  <a:srgbClr val="020302"/>
                </a:solidFill>
                <a:latin typeface="+mj-lt"/>
              </a:rPr>
              <a:t>Suporte telefônico ao vivo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76301" y="1398482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Um ponto de contato designado na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Adobe que pode fornecer assistência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de encaminhamento, atualizações regulares </a:t>
            </a:r>
            <a:b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4B4B4B"/>
                </a:solidFill>
                <a:latin typeface="Adobe Clean Light" panose="020B0303020404020204" pitchFamily="34" charset="0"/>
              </a:rPr>
              <a:t>e garantir que seja dada prioridade àquelas solicitações de suporte abertas que forem mais críticas.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85312" y="956112"/>
            <a:ext cx="1818507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 dirty="0">
                <a:solidFill>
                  <a:srgbClr val="020302"/>
                </a:solidFill>
                <a:latin typeface="+mj-lt"/>
              </a:rPr>
              <a:t>Gestão </a:t>
            </a:r>
            <a:br>
              <a:rPr lang="pt-BR" sz="1200" b="1" dirty="0">
                <a:solidFill>
                  <a:srgbClr val="020302"/>
                </a:solidFill>
                <a:latin typeface="+mj-lt"/>
              </a:rPr>
            </a:br>
            <a:r>
              <a:rPr lang="pt-BR" sz="1200" b="1" dirty="0">
                <a:solidFill>
                  <a:srgbClr val="020302"/>
                </a:solidFill>
                <a:latin typeface="+mj-lt"/>
              </a:rPr>
              <a:t>de encaminhamento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F946-0545-5C4A-A033-E0A3D7D3B994}"/>
              </a:ext>
            </a:extLst>
          </p:cNvPr>
          <p:cNvSpPr txBox="1">
            <a:spLocks/>
          </p:cNvSpPr>
          <p:nvPr/>
        </p:nvSpPr>
        <p:spPr>
          <a:xfrm>
            <a:off x="838200" y="814812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D47C7-6887-144B-AC6C-98B0C06A66C3}"/>
              </a:ext>
            </a:extLst>
          </p:cNvPr>
          <p:cNvSpPr>
            <a:spLocks/>
          </p:cNvSpPr>
          <p:nvPr/>
        </p:nvSpPr>
        <p:spPr>
          <a:xfrm>
            <a:off x="838200" y="837354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Webinários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A3968CBF-60CB-D743-9C93-31831CF4AC99}"/>
              </a:ext>
            </a:extLst>
          </p:cNvPr>
          <p:cNvSpPr txBox="1"/>
          <p:nvPr/>
        </p:nvSpPr>
        <p:spPr>
          <a:xfrm>
            <a:off x="370040" y="8618616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 Office Hours é uma iniciativa liderada pela equipe de Suporte ao cliente da Adobe.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Essas sessões foram criadas para informar e ajudar os participantes a solucionar problemas e fornecer dicas e truques para aproveitar ao máximo a Adobe Experience Cloud.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CC29C8-EC02-804B-805C-15E7100BFE98}"/>
              </a:ext>
            </a:extLst>
          </p:cNvPr>
          <p:cNvSpPr>
            <a:spLocks/>
          </p:cNvSpPr>
          <p:nvPr/>
        </p:nvSpPr>
        <p:spPr>
          <a:xfrm>
            <a:off x="5851290" y="837354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Portal de suporte 24/7</a:t>
            </a: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02FB7DE8-001A-7E4A-8191-AA46458FFED8}"/>
              </a:ext>
            </a:extLst>
          </p:cNvPr>
          <p:cNvSpPr txBox="1"/>
          <p:nvPr/>
        </p:nvSpPr>
        <p:spPr>
          <a:xfrm>
            <a:off x="5376301" y="8618616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sob demanda ao Portal de autoatendimento online para enviar solicitações de suporte, revisar o status do caso e procurar outros recursos, como nossa base de conhecimento, notícias e alertas, </a:t>
            </a:r>
            <a:b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dicas em destaque e muito mais.</a:t>
            </a:r>
          </a:p>
        </p:txBody>
      </p:sp>
      <p:pic>
        <p:nvPicPr>
          <p:cNvPr id="13" name="Graphic 12" descr="Playbook outline">
            <a:extLst>
              <a:ext uri="{FF2B5EF4-FFF2-40B4-BE49-F238E27FC236}">
                <a16:creationId xmlns:a16="http://schemas.microsoft.com/office/drawing/2014/main" id="{EA91EF06-4BFE-9B42-9A4B-1146BB3FD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9042" y="933834"/>
            <a:ext cx="469271" cy="415313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32C176A-FCAC-A645-A2E4-E6AD4A602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98" y="930280"/>
            <a:ext cx="411480" cy="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789024" y="3499700"/>
            <a:ext cx="1759037" cy="28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Serviços empresariais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370041" y="3875832"/>
            <a:ext cx="2286000" cy="55899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000" dirty="0">
                <a:latin typeface="Adobe Clean Light" panose="020B0303020404020204" pitchFamily="34" charset="0"/>
              </a:rPr>
              <a:t>Um Líder de suporte da conta apresentará </a:t>
            </a:r>
            <a:r>
              <a:rPr lang="pt-BR" sz="1000" dirty="0" err="1">
                <a:latin typeface="Adobe Clean Light" panose="020B0303020404020204" pitchFamily="34" charset="0"/>
              </a:rPr>
              <a:t>webinários</a:t>
            </a:r>
            <a:r>
              <a:rPr lang="pt-BR" sz="1000" dirty="0">
                <a:latin typeface="Adobe Clean Light" panose="020B0303020404020204" pitchFamily="34" charset="0"/>
              </a:rPr>
              <a:t> com uma visão geral dos serviços de suporte empresarial.  </a:t>
            </a: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63341" y="52775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 descr="Call center outline">
            <a:extLst>
              <a:ext uri="{FF2B5EF4-FFF2-40B4-BE49-F238E27FC236}">
                <a16:creationId xmlns:a16="http://schemas.microsoft.com/office/drawing/2014/main" id="{76C5F4CC-9EB1-9A40-B7CD-9238D7CBD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3608" y="914400"/>
            <a:ext cx="411480" cy="411480"/>
          </a:xfrm>
          <a:prstGeom prst="rect">
            <a:avLst/>
          </a:prstGeom>
        </p:spPr>
      </p:pic>
      <p:pic>
        <p:nvPicPr>
          <p:cNvPr id="12" name="Graphic 11" descr="Chat bubble outline">
            <a:extLst>
              <a:ext uri="{FF2B5EF4-FFF2-40B4-BE49-F238E27FC236}">
                <a16:creationId xmlns:a16="http://schemas.microsoft.com/office/drawing/2014/main" id="{622BBF30-302E-BB48-9742-E046EB16E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4208" y="8146218"/>
            <a:ext cx="411480" cy="411480"/>
          </a:xfrm>
          <a:prstGeom prst="rect">
            <a:avLst/>
          </a:prstGeom>
        </p:spPr>
      </p:pic>
      <p:pic>
        <p:nvPicPr>
          <p:cNvPr id="16" name="Graphic 15" descr="Compass outline">
            <a:extLst>
              <a:ext uri="{FF2B5EF4-FFF2-40B4-BE49-F238E27FC236}">
                <a16:creationId xmlns:a16="http://schemas.microsoft.com/office/drawing/2014/main" id="{8D3635BD-68A2-174E-92F8-1EE608E3F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26" y="3436583"/>
            <a:ext cx="411480" cy="411480"/>
          </a:xfrm>
          <a:prstGeom prst="rect">
            <a:avLst/>
          </a:prstGeom>
        </p:spPr>
      </p:pic>
      <p:pic>
        <p:nvPicPr>
          <p:cNvPr id="18" name="Graphic 17" descr="Speaker phone outline">
            <a:extLst>
              <a:ext uri="{FF2B5EF4-FFF2-40B4-BE49-F238E27FC236}">
                <a16:creationId xmlns:a16="http://schemas.microsoft.com/office/drawing/2014/main" id="{CD7C3546-DF6C-1748-9DE2-3DE0B393F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6967" y="6062796"/>
            <a:ext cx="411480" cy="411480"/>
          </a:xfrm>
          <a:prstGeom prst="rect">
            <a:avLst/>
          </a:prstGeom>
        </p:spPr>
      </p:pic>
      <p:pic>
        <p:nvPicPr>
          <p:cNvPr id="20" name="Graphic 19" descr="Customer review outline">
            <a:extLst>
              <a:ext uri="{FF2B5EF4-FFF2-40B4-BE49-F238E27FC236}">
                <a16:creationId xmlns:a16="http://schemas.microsoft.com/office/drawing/2014/main" id="{88BA5AB9-C7BF-714C-B301-F3911BFCE8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731" y="6062796"/>
            <a:ext cx="411480" cy="411480"/>
          </a:xfrm>
          <a:prstGeom prst="rect">
            <a:avLst/>
          </a:prstGeom>
        </p:spPr>
      </p:pic>
      <p:pic>
        <p:nvPicPr>
          <p:cNvPr id="24" name="Graphic 23" descr="Signpost outline">
            <a:extLst>
              <a:ext uri="{FF2B5EF4-FFF2-40B4-BE49-F238E27FC236}">
                <a16:creationId xmlns:a16="http://schemas.microsoft.com/office/drawing/2014/main" id="{98A2CDD0-0973-5C41-9864-EAF96E20A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29042" y="6062796"/>
            <a:ext cx="411480" cy="411480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D97D0963-4E70-534E-A452-83995F1FAC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72908" y="8146218"/>
            <a:ext cx="411480" cy="411480"/>
          </a:xfrm>
          <a:prstGeom prst="rect">
            <a:avLst/>
          </a:prstGeom>
        </p:spPr>
      </p:pic>
      <p:pic>
        <p:nvPicPr>
          <p:cNvPr id="28" name="Graphic 27" descr="Remote learning language outline">
            <a:extLst>
              <a:ext uri="{FF2B5EF4-FFF2-40B4-BE49-F238E27FC236}">
                <a16:creationId xmlns:a16="http://schemas.microsoft.com/office/drawing/2014/main" id="{5F425BA3-573C-1A4A-9418-FC3AB02B28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4421" y="8146218"/>
            <a:ext cx="411480" cy="411480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7721F89F-362E-2149-8232-23A77C21A87D}"/>
              </a:ext>
            </a:extLst>
          </p:cNvPr>
          <p:cNvSpPr/>
          <p:nvPr/>
        </p:nvSpPr>
        <p:spPr>
          <a:xfrm rot="5400000" flipH="1">
            <a:off x="3863341" y="503569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8D3B50-8896-BD46-87FD-5A7F5FB02DD5}"/>
              </a:ext>
            </a:extLst>
          </p:cNvPr>
          <p:cNvSpPr txBox="1">
            <a:spLocks/>
          </p:cNvSpPr>
          <p:nvPr/>
        </p:nvSpPr>
        <p:spPr>
          <a:xfrm>
            <a:off x="5851290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 dirty="0">
                <a:solidFill>
                  <a:srgbClr val="000000"/>
                </a:solidFill>
              </a:rPr>
              <a:t>Portal de autoatendimento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154937-CC7F-194F-914A-583BEF4B46DE}"/>
              </a:ext>
            </a:extLst>
          </p:cNvPr>
          <p:cNvSpPr txBox="1">
            <a:spLocks/>
          </p:cNvSpPr>
          <p:nvPr/>
        </p:nvSpPr>
        <p:spPr>
          <a:xfrm>
            <a:off x="5851290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Experience League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79479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738113" cy="570865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All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Rights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Reserved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 Adobe </a:t>
            </a:r>
            <a:r>
              <a:rPr lang="pt-BR" sz="800" dirty="0" err="1">
                <a:solidFill>
                  <a:srgbClr val="6D6D6D"/>
                </a:solidFill>
                <a:latin typeface="Adobe Clean"/>
                <a:cs typeface="Adobe Clean"/>
              </a:rPr>
              <a:t>Confidential</a:t>
            </a: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7232" y="5031270"/>
            <a:ext cx="6729347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>
              <a:spcBef>
                <a:spcPts val="915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</a:rPr>
              <a:t>O escopo regional do Suporte da Adobe é estabelecido alinhando o endereço de faturamento do cliente (conforme a ordem de venda ou outro documento de compra do Suporte da Adobe) a uma das regiões seguintes: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449294"/>
              </p:ext>
            </p:extLst>
          </p:nvPr>
        </p:nvGraphicFramePr>
        <p:xfrm>
          <a:off x="171128" y="5907213"/>
          <a:ext cx="73914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Américas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Europa, Oriente Médio </a:t>
                      </a:r>
                      <a:b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</a:b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Japão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6h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b="1" i="0" u="none" strike="noStrike" cap="none" normalizeH="0" baseline="30000" noProof="0" dirty="0">
                          <a:ln>
                            <a:noFill/>
                          </a:ln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</a:rPr>
                        <a:t>O suporte de idioma está disponível somente em inglês e japonês.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*O Adobe </a:t>
                      </a:r>
                      <a:r>
                        <a:rPr lang="pt-BR" sz="1100" i="1" dirty="0" err="1">
                          <a:solidFill>
                            <a:schemeClr val="tx1"/>
                          </a:solidFill>
                          <a:latin typeface="Adobe Clean"/>
                        </a:rPr>
                        <a:t>Commerce</a:t>
                      </a:r>
                      <a:r>
                        <a:rPr lang="pt-BR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 exclui o suporte ao idioma japonês.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pt-BR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</a:t>
                      </a:r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Os casos de prioridade P2, P3 e P4 estão limitados ao horário comercial somente no Japão.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28639" y="8522638"/>
            <a:ext cx="901499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31603"/>
              </p:ext>
            </p:extLst>
          </p:nvPr>
        </p:nvGraphicFramePr>
        <p:xfrm>
          <a:off x="194236" y="1059345"/>
          <a:ext cx="736829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242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80586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100" b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A Experience League foi criada para ajudar as empresas a alcançar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 valor que esperam do seu investimento em produtos da Adobe.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É o local unificado onde os clientes podem aprender, interagir e crescer ao longo de um caminho personalizado de sucesso que inclui tutoriais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de autoatendimento, documentação dos produtos, treinamento com instrutores e suporte técnico e da comunidade.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  <a:hlinkClick r:id="rId8"/>
                        </a:rPr>
                        <a:t>Treinamento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 acesso aos cursos do Adobe Digital Learning Services está disponível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na Experience League. Os cursos de aprendizagem incluem lições sob demanda e com instrutores.  É um lugar para adquirir habilidades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com reconhecido valor de mercado que você pode pôr em prática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para impulsionar o sucesso na sua organização.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9"/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 Status.adobe.com transmite as informações de integridade de todos </a:t>
                      </a:r>
                      <a:b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os produtos e serviços da Adobe implantados em ambientes de vários locatários. Os clientes podem escolher suas preferências de subscrição para receber notificações por </a:t>
                      </a:r>
                      <a:r>
                        <a:rPr lang="pt-BR" sz="1000" dirty="0" err="1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email</a:t>
                      </a: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 sempre que a Adobe criar, atualizar ou resolver um evento de produto. Isso pode incluir manutenção programada ou problemas de serviço com diferentes níveis de gravidade.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  <a:hlinkClick r:id="rId10" tooltip="https://helpx.adobe.com/br/support/programs/enterprise-support-programs/premier-support-business.html"/>
                        </a:rPr>
                        <a:t>Site do Suporte Business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Site do Suporte Business da Adobe.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11"/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Os Termos e condições que detalham os serviços de suporte.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DB8BDF-6DA8-4ABC-A3CA-043AFD674CFC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FC3CAF-E6F1-40E3-87D4-6B781C97D6B4}">
  <ds:schemaRefs>
    <ds:schemaRef ds:uri="6c8368ec-3776-49b5-a5bb-90648cf9530f"/>
    <ds:schemaRef ds:uri="8a053bff-88be-49e4-9a87-e748e18b8b6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1380</Words>
  <Application>Microsoft Office PowerPoint</Application>
  <PresentationFormat>Custom</PresentationFormat>
  <Paragraphs>128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PLANOS DE SUPORTE DA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Lubomir Michniak</cp:lastModifiedBy>
  <cp:revision>3</cp:revision>
  <dcterms:created xsi:type="dcterms:W3CDTF">2020-11-03T06:32:09Z</dcterms:created>
  <dcterms:modified xsi:type="dcterms:W3CDTF">2021-11-12T15:12:16Z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