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67" r:id="rId5"/>
    <p:sldId id="259" r:id="rId6"/>
    <p:sldId id="266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8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E3"/>
    <a:srgbClr val="2E8FFF"/>
    <a:srgbClr val="585959"/>
    <a:srgbClr val="FA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26C17-B3F5-53A1-AAFF-C7771804C7A7}" v="128" dt="2021-10-13T18:50:39.613"/>
    <p1510:client id="{1A3D389F-0E00-444F-BDF7-5C174E20EEC2}" v="2" dt="2021-10-13T19:33:05.183"/>
    <p1510:client id="{D02E726A-82A5-CF13-9EBE-9B674D878D37}" v="22" dt="2021-10-12T19:51:27.4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72" d="100"/>
          <a:sy n="72" d="100"/>
        </p:scale>
        <p:origin x="2979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0AB2EF93-BE08-D205-D43E-3B568BB37DAA}"/>
    <pc:docChg chg="modSld">
      <pc:chgData name="Akilah Johnson" userId="S::akjohnso@adobe.com::2fa3aa60-0c9c-4d06-bae2-795983241227" providerId="AD" clId="Web-{0AB2EF93-BE08-D205-D43E-3B568BB37DAA}" dt="2021-09-22T23:01:45.877" v="13"/>
      <pc:docMkLst>
        <pc:docMk/>
      </pc:docMkLst>
      <pc:sldChg chg="modSp">
        <pc:chgData name="Akilah Johnson" userId="S::akjohnso@adobe.com::2fa3aa60-0c9c-4d06-bae2-795983241227" providerId="AD" clId="Web-{0AB2EF93-BE08-D205-D43E-3B568BB37DAA}" dt="2021-09-22T23:01:45.877" v="13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0AB2EF93-BE08-D205-D43E-3B568BB37DAA}" dt="2021-09-22T23:01:45.877" v="1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0AC6A3A1-0788-C69A-5EFD-279F3FA2CF0F}"/>
    <pc:docChg chg="modSld">
      <pc:chgData name="Akilah Johnson" userId="S::akjohnso@adobe.com::2fa3aa60-0c9c-4d06-bae2-795983241227" providerId="AD" clId="Web-{0AC6A3A1-0788-C69A-5EFD-279F3FA2CF0F}" dt="2021-09-22T18:56:17.553" v="29"/>
      <pc:docMkLst>
        <pc:docMk/>
      </pc:docMkLst>
      <pc:sldChg chg="modSp delCm">
        <pc:chgData name="Akilah Johnson" userId="S::akjohnso@adobe.com::2fa3aa60-0c9c-4d06-bae2-795983241227" providerId="AD" clId="Web-{0AC6A3A1-0788-C69A-5EFD-279F3FA2CF0F}" dt="2021-09-22T18:56:17.553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0AC6A3A1-0788-C69A-5EFD-279F3FA2CF0F}" dt="2021-09-22T18:55:46.585" v="16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0AC6A3A1-0788-C69A-5EFD-279F3FA2CF0F}" dt="2021-09-22T18:55:59.928" v="28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19826C17-B3F5-53A1-AAFF-C7771804C7A7}"/>
    <pc:docChg chg="modSld">
      <pc:chgData name="Akilah Johnson" userId="S::akjohnso@adobe.com::2fa3aa60-0c9c-4d06-bae2-795983241227" providerId="AD" clId="Web-{19826C17-B3F5-53A1-AAFF-C7771804C7A7}" dt="2021-10-13T18:50:21.160" v="67"/>
      <pc:docMkLst>
        <pc:docMk/>
      </pc:docMkLst>
      <pc:sldChg chg="modSp">
        <pc:chgData name="Akilah Johnson" userId="S::akjohnso@adobe.com::2fa3aa60-0c9c-4d06-bae2-795983241227" providerId="AD" clId="Web-{19826C17-B3F5-53A1-AAFF-C7771804C7A7}" dt="2021-10-13T18:38:26.810" v="9" actId="20577"/>
        <pc:sldMkLst>
          <pc:docMk/>
          <pc:sldMk cId="5960377" sldId="259"/>
        </pc:sldMkLst>
        <pc:spChg chg="mod">
          <ac:chgData name="Akilah Johnson" userId="S::akjohnso@adobe.com::2fa3aa60-0c9c-4d06-bae2-795983241227" providerId="AD" clId="Web-{19826C17-B3F5-53A1-AAFF-C7771804C7A7}" dt="2021-10-13T18:38:26.810" v="9" actId="20577"/>
          <ac:spMkLst>
            <pc:docMk/>
            <pc:sldMk cId="5960377" sldId="259"/>
            <ac:spMk id="75" creationId="{4602CC83-B0C7-8445-9007-87E67CDDD9D0}"/>
          </ac:spMkLst>
        </pc:spChg>
        <pc:spChg chg="mod">
          <ac:chgData name="Akilah Johnson" userId="S::akjohnso@adobe.com::2fa3aa60-0c9c-4d06-bae2-795983241227" providerId="AD" clId="Web-{19826C17-B3F5-53A1-AAFF-C7771804C7A7}" dt="2021-10-13T18:38:17.716" v="5" actId="20577"/>
          <ac:spMkLst>
            <pc:docMk/>
            <pc:sldMk cId="5960377" sldId="259"/>
            <ac:spMk id="83" creationId="{7A016ADC-2A30-8A4B-BE07-A9AB6C1898A7}"/>
          </ac:spMkLst>
        </pc:spChg>
        <pc:spChg chg="mod">
          <ac:chgData name="Akilah Johnson" userId="S::akjohnso@adobe.com::2fa3aa60-0c9c-4d06-bae2-795983241227" providerId="AD" clId="Web-{19826C17-B3F5-53A1-AAFF-C7771804C7A7}" dt="2021-10-13T18:38:19.654" v="6" actId="20577"/>
          <ac:spMkLst>
            <pc:docMk/>
            <pc:sldMk cId="5960377" sldId="259"/>
            <ac:spMk id="87" creationId="{57C0C871-6516-F145-97DA-27A143E6185C}"/>
          </ac:spMkLst>
        </pc:spChg>
        <pc:spChg chg="mod">
          <ac:chgData name="Akilah Johnson" userId="S::akjohnso@adobe.com::2fa3aa60-0c9c-4d06-bae2-795983241227" providerId="AD" clId="Web-{19826C17-B3F5-53A1-AAFF-C7771804C7A7}" dt="2021-10-13T18:38:14.044" v="4" actId="20577"/>
          <ac:spMkLst>
            <pc:docMk/>
            <pc:sldMk cId="5960377" sldId="259"/>
            <ac:spMk id="124" creationId="{14AAF776-9013-4C40-92F9-FFFE22C4038F}"/>
          </ac:spMkLst>
        </pc:spChg>
        <pc:spChg chg="mod">
          <ac:chgData name="Akilah Johnson" userId="S::akjohnso@adobe.com::2fa3aa60-0c9c-4d06-bae2-795983241227" providerId="AD" clId="Web-{19826C17-B3F5-53A1-AAFF-C7771804C7A7}" dt="2021-10-13T18:38:10.013" v="2" actId="20577"/>
          <ac:spMkLst>
            <pc:docMk/>
            <pc:sldMk cId="5960377" sldId="259"/>
            <ac:spMk id="125" creationId="{AF4EBBF5-5438-A043-B9AA-3822381D52EE}"/>
          </ac:spMkLst>
        </pc:spChg>
        <pc:spChg chg="mod">
          <ac:chgData name="Akilah Johnson" userId="S::akjohnso@adobe.com::2fa3aa60-0c9c-4d06-bae2-795983241227" providerId="AD" clId="Web-{19826C17-B3F5-53A1-AAFF-C7771804C7A7}" dt="2021-10-13T18:38:12.263" v="3" actId="20577"/>
          <ac:spMkLst>
            <pc:docMk/>
            <pc:sldMk cId="5960377" sldId="259"/>
            <ac:spMk id="126" creationId="{7F65676D-32E4-7B4B-BB85-4D504B5882BD}"/>
          </ac:spMkLst>
        </pc:spChg>
      </pc:sldChg>
      <pc:sldChg chg="modSp">
        <pc:chgData name="Akilah Johnson" userId="S::akjohnso@adobe.com::2fa3aa60-0c9c-4d06-bae2-795983241227" providerId="AD" clId="Web-{19826C17-B3F5-53A1-AAFF-C7771804C7A7}" dt="2021-10-13T18:40:23.717" v="19" actId="20577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19826C17-B3F5-53A1-AAFF-C7771804C7A7}" dt="2021-10-13T18:40:23.717" v="19" actId="20577"/>
          <ac:spMkLst>
            <pc:docMk/>
            <pc:sldMk cId="1050037809" sldId="261"/>
            <ac:spMk id="56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19826C17-B3F5-53A1-AAFF-C7771804C7A7}" dt="2021-10-13T18:39:38.154" v="17"/>
          <ac:graphicFrameMkLst>
            <pc:docMk/>
            <pc:sldMk cId="1050037809" sldId="261"/>
            <ac:graphicFrameMk id="111" creationId="{D8653CEC-4213-DE40-9BAF-D1E3318FF89C}"/>
          </ac:graphicFrameMkLst>
        </pc:graphicFrameChg>
      </pc:sldChg>
      <pc:sldChg chg="modSp">
        <pc:chgData name="Akilah Johnson" userId="S::akjohnso@adobe.com::2fa3aa60-0c9c-4d06-bae2-795983241227" providerId="AD" clId="Web-{19826C17-B3F5-53A1-AAFF-C7771804C7A7}" dt="2021-10-13T18:39:10.373" v="15" actId="20577"/>
        <pc:sldMkLst>
          <pc:docMk/>
          <pc:sldMk cId="717026355" sldId="266"/>
        </pc:sldMkLst>
        <pc:spChg chg="mod">
          <ac:chgData name="Akilah Johnson" userId="S::akjohnso@adobe.com::2fa3aa60-0c9c-4d06-bae2-795983241227" providerId="AD" clId="Web-{19826C17-B3F5-53A1-AAFF-C7771804C7A7}" dt="2021-10-13T18:39:10.373" v="15" actId="20577"/>
          <ac:spMkLst>
            <pc:docMk/>
            <pc:sldMk cId="717026355" sldId="266"/>
            <ac:spMk id="9" creationId="{00000000-0000-0000-0000-000000000000}"/>
          </ac:spMkLst>
        </pc:spChg>
        <pc:spChg chg="mod">
          <ac:chgData name="Akilah Johnson" userId="S::akjohnso@adobe.com::2fa3aa60-0c9c-4d06-bae2-795983241227" providerId="AD" clId="Web-{19826C17-B3F5-53A1-AAFF-C7771804C7A7}" dt="2021-10-13T18:38:44.029" v="11" actId="20577"/>
          <ac:spMkLst>
            <pc:docMk/>
            <pc:sldMk cId="717026355" sldId="266"/>
            <ac:spMk id="82" creationId="{F6061E8D-9723-464D-AA49-7A3A3A02BE92}"/>
          </ac:spMkLst>
        </pc:spChg>
        <pc:spChg chg="mod">
          <ac:chgData name="Akilah Johnson" userId="S::akjohnso@adobe.com::2fa3aa60-0c9c-4d06-bae2-795983241227" providerId="AD" clId="Web-{19826C17-B3F5-53A1-AAFF-C7771804C7A7}" dt="2021-10-13T18:39:00.638" v="13" actId="20577"/>
          <ac:spMkLst>
            <pc:docMk/>
            <pc:sldMk cId="717026355" sldId="266"/>
            <ac:spMk id="83" creationId="{BB34E685-A734-974B-A33A-BE51D1A8BC0D}"/>
          </ac:spMkLst>
        </pc:spChg>
      </pc:sldChg>
      <pc:sldChg chg="modSp">
        <pc:chgData name="Akilah Johnson" userId="S::akjohnso@adobe.com::2fa3aa60-0c9c-4d06-bae2-795983241227" providerId="AD" clId="Web-{19826C17-B3F5-53A1-AAFF-C7771804C7A7}" dt="2021-10-13T18:50:21.160" v="67"/>
        <pc:sldMkLst>
          <pc:docMk/>
          <pc:sldMk cId="2161849182" sldId="267"/>
        </pc:sldMkLst>
        <pc:graphicFrameChg chg="mod modGraphic">
          <ac:chgData name="Akilah Johnson" userId="S::akjohnso@adobe.com::2fa3aa60-0c9c-4d06-bae2-795983241227" providerId="AD" clId="Web-{19826C17-B3F5-53A1-AAFF-C7771804C7A7}" dt="2021-10-13T18:50:21.160" v="67"/>
          <ac:graphicFrameMkLst>
            <pc:docMk/>
            <pc:sldMk cId="2161849182" sldId="267"/>
            <ac:graphicFrameMk id="9" creationId="{00000000-0000-0000-0000-000000000000}"/>
          </ac:graphicFrameMkLst>
        </pc:graphicFrameChg>
      </pc:sldChg>
    </pc:docChg>
  </pc:docChgLst>
  <pc:docChgLst>
    <pc:chgData name="Akilah Johnson" userId="S::akjohnso@adobe.com::2fa3aa60-0c9c-4d06-bae2-795983241227" providerId="AD" clId="Web-{112231ED-4F38-A856-2EFF-9D0F88AC9BDF}"/>
    <pc:docChg chg="modSld">
      <pc:chgData name="Akilah Johnson" userId="S::akjohnso@adobe.com::2fa3aa60-0c9c-4d06-bae2-795983241227" providerId="AD" clId="Web-{112231ED-4F38-A856-2EFF-9D0F88AC9BDF}" dt="2021-09-22T19:11:31.474" v="2" actId="1076"/>
      <pc:docMkLst>
        <pc:docMk/>
      </pc:docMkLst>
      <pc:sldChg chg="modSp">
        <pc:chgData name="Akilah Johnson" userId="S::akjohnso@adobe.com::2fa3aa60-0c9c-4d06-bae2-795983241227" providerId="AD" clId="Web-{112231ED-4F38-A856-2EFF-9D0F88AC9BDF}" dt="2021-09-22T19:11:31.474" v="2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112231ED-4F38-A856-2EFF-9D0F88AC9BDF}" dt="2021-09-22T19:11:31.474" v="2" actId="1076"/>
          <ac:spMkLst>
            <pc:docMk/>
            <pc:sldMk cId="1050037809" sldId="261"/>
            <ac:spMk id="23" creationId="{00000000-0000-0000-0000-000000000000}"/>
          </ac:spMkLst>
        </pc:spChg>
        <pc:spChg chg="mod">
          <ac:chgData name="Akilah Johnson" userId="S::akjohnso@adobe.com::2fa3aa60-0c9c-4d06-bae2-795983241227" providerId="AD" clId="Web-{112231ED-4F38-A856-2EFF-9D0F88AC9BDF}" dt="2021-09-22T19:08:28.879" v="0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ndy Witt" userId="S::awitt@adobe.com::e9157bdf-53b2-40e4-9459-936793d75696" providerId="AD" clId="Web-{3F02B349-0406-AE51-D438-E7A0BE890230}"/>
    <pc:docChg chg="modSld">
      <pc:chgData name="Andy Witt" userId="S::awitt@adobe.com::e9157bdf-53b2-40e4-9459-936793d75696" providerId="AD" clId="Web-{3F02B349-0406-AE51-D438-E7A0BE890230}" dt="2021-08-25T18:45:07.550" v="11"/>
      <pc:docMkLst>
        <pc:docMk/>
      </pc:docMkLst>
      <pc:sldChg chg="modSp">
        <pc:chgData name="Andy Witt" userId="S::awitt@adobe.com::e9157bdf-53b2-40e4-9459-936793d75696" providerId="AD" clId="Web-{3F02B349-0406-AE51-D438-E7A0BE890230}" dt="2021-08-25T18:45:07.550" v="11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3F02B349-0406-AE51-D438-E7A0BE890230}" dt="2021-08-25T18:45:07.550" v="11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3CA2F123-FAC9-2CDD-7937-C83283BA7837}"/>
    <pc:docChg chg="modSld">
      <pc:chgData name="Akilah Johnson" userId="S::akjohnso@adobe.com::2fa3aa60-0c9c-4d06-bae2-795983241227" providerId="AD" clId="Web-{3CA2F123-FAC9-2CDD-7937-C83283BA7837}" dt="2021-09-16T20:58:19.458" v="0" actId="1076"/>
      <pc:docMkLst>
        <pc:docMk/>
      </pc:docMkLst>
      <pc:sldChg chg="modSp">
        <pc:chgData name="Akilah Johnson" userId="S::akjohnso@adobe.com::2fa3aa60-0c9c-4d06-bae2-795983241227" providerId="AD" clId="Web-{3CA2F123-FAC9-2CDD-7937-C83283BA7837}" dt="2021-09-16T20:58:19.458" v="0" actId="1076"/>
        <pc:sldMkLst>
          <pc:docMk/>
          <pc:sldMk cId="717026355" sldId="266"/>
        </pc:sldMkLst>
        <pc:spChg chg="mod">
          <ac:chgData name="Akilah Johnson" userId="S::akjohnso@adobe.com::2fa3aa60-0c9c-4d06-bae2-795983241227" providerId="AD" clId="Web-{3CA2F123-FAC9-2CDD-7937-C83283BA7837}" dt="2021-09-16T20:58:19.458" v="0" actId="1076"/>
          <ac:spMkLst>
            <pc:docMk/>
            <pc:sldMk cId="717026355" sldId="266"/>
            <ac:spMk id="83" creationId="{BB34E685-A734-974B-A33A-BE51D1A8BC0D}"/>
          </ac:spMkLst>
        </pc:spChg>
      </pc:sldChg>
    </pc:docChg>
  </pc:docChgLst>
  <pc:docChgLst>
    <pc:chgData name="Akilah Johnson" userId="S::akjohnso@adobe.com::2fa3aa60-0c9c-4d06-bae2-795983241227" providerId="AD" clId="Web-{A40C3D7D-993B-38B2-2DDA-C562505A1054}"/>
    <pc:docChg chg="modSld">
      <pc:chgData name="Akilah Johnson" userId="S::akjohnso@adobe.com::2fa3aa60-0c9c-4d06-bae2-795983241227" providerId="AD" clId="Web-{A40C3D7D-993B-38B2-2DDA-C562505A1054}" dt="2021-09-22T23:00:46.860" v="3"/>
      <pc:docMkLst>
        <pc:docMk/>
      </pc:docMkLst>
      <pc:sldChg chg="modSp">
        <pc:chgData name="Akilah Johnson" userId="S::akjohnso@adobe.com::2fa3aa60-0c9c-4d06-bae2-795983241227" providerId="AD" clId="Web-{A40C3D7D-993B-38B2-2DDA-C562505A1054}" dt="2021-09-22T23:00:46.860" v="3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A40C3D7D-993B-38B2-2DDA-C562505A1054}" dt="2021-09-22T23:00:46.860" v="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D02E726A-82A5-CF13-9EBE-9B674D878D37}"/>
    <pc:docChg chg="modSld">
      <pc:chgData name="Akilah Johnson" userId="S::akjohnso@adobe.com::2fa3aa60-0c9c-4d06-bae2-795983241227" providerId="AD" clId="Web-{D02E726A-82A5-CF13-9EBE-9B674D878D37}" dt="2021-10-12T19:51:27.470" v="10"/>
      <pc:docMkLst>
        <pc:docMk/>
      </pc:docMkLst>
      <pc:sldChg chg="modSp delCm">
        <pc:chgData name="Akilah Johnson" userId="S::akjohnso@adobe.com::2fa3aa60-0c9c-4d06-bae2-795983241227" providerId="AD" clId="Web-{D02E726A-82A5-CF13-9EBE-9B674D878D37}" dt="2021-10-12T19:51:27.470" v="10"/>
        <pc:sldMkLst>
          <pc:docMk/>
          <pc:sldMk cId="2161849182" sldId="267"/>
        </pc:sldMkLst>
        <pc:spChg chg="mod">
          <ac:chgData name="Akilah Johnson" userId="S::akjohnso@adobe.com::2fa3aa60-0c9c-4d06-bae2-795983241227" providerId="AD" clId="Web-{D02E726A-82A5-CF13-9EBE-9B674D878D37}" dt="2021-10-12T19:51:04.127" v="8" actId="20577"/>
          <ac:spMkLst>
            <pc:docMk/>
            <pc:sldMk cId="2161849182" sldId="267"/>
            <ac:spMk id="2" creationId="{00000000-0000-0000-0000-000000000000}"/>
          </ac:spMkLst>
        </pc:spChg>
      </pc:sldChg>
    </pc:docChg>
  </pc:docChgLst>
  <pc:docChgLst>
    <pc:chgData name="Lauren Schutte" userId="6e08b2d3-447a-4d66-86be-444d50df187f" providerId="ADAL" clId="{1A3D389F-0E00-444F-BDF7-5C174E20EEC2}"/>
    <pc:docChg chg="undo custSel modSld">
      <pc:chgData name="Lauren Schutte" userId="6e08b2d3-447a-4d66-86be-444d50df187f" providerId="ADAL" clId="{1A3D389F-0E00-444F-BDF7-5C174E20EEC2}" dt="2021-10-13T19:40:59.066" v="67" actId="20577"/>
      <pc:docMkLst>
        <pc:docMk/>
      </pc:docMkLst>
      <pc:sldChg chg="delSp modSp mod">
        <pc:chgData name="Lauren Schutte" userId="6e08b2d3-447a-4d66-86be-444d50df187f" providerId="ADAL" clId="{1A3D389F-0E00-444F-BDF7-5C174E20EEC2}" dt="2021-10-13T19:40:25.578" v="61" actId="478"/>
        <pc:sldMkLst>
          <pc:docMk/>
          <pc:sldMk cId="5960377" sldId="259"/>
        </pc:sldMkLst>
        <pc:spChg chg="mod">
          <ac:chgData name="Lauren Schutte" userId="6e08b2d3-447a-4d66-86be-444d50df187f" providerId="ADAL" clId="{1A3D389F-0E00-444F-BDF7-5C174E20EEC2}" dt="2021-10-13T19:33:45.182" v="59" actId="20577"/>
          <ac:spMkLst>
            <pc:docMk/>
            <pc:sldMk cId="5960377" sldId="259"/>
            <ac:spMk id="127" creationId="{BB896A03-8E7E-344F-BDE1-37C49461FF04}"/>
          </ac:spMkLst>
        </pc:spChg>
        <pc:grpChg chg="del mod">
          <ac:chgData name="Lauren Schutte" userId="6e08b2d3-447a-4d66-86be-444d50df187f" providerId="ADAL" clId="{1A3D389F-0E00-444F-BDF7-5C174E20EEC2}" dt="2021-10-13T19:40:25.578" v="61" actId="478"/>
          <ac:grpSpMkLst>
            <pc:docMk/>
            <pc:sldMk cId="5960377" sldId="259"/>
            <ac:grpSpMk id="62" creationId="{C539739D-1D3E-204D-9819-C44D9AE36DE8}"/>
          </ac:grpSpMkLst>
        </pc:grpChg>
      </pc:sldChg>
      <pc:sldChg chg="modSp mod">
        <pc:chgData name="Lauren Schutte" userId="6e08b2d3-447a-4d66-86be-444d50df187f" providerId="ADAL" clId="{1A3D389F-0E00-444F-BDF7-5C174E20EEC2}" dt="2021-10-13T19:40:59.066" v="67" actId="20577"/>
        <pc:sldMkLst>
          <pc:docMk/>
          <pc:sldMk cId="2161849182" sldId="267"/>
        </pc:sldMkLst>
        <pc:spChg chg="mod">
          <ac:chgData name="Lauren Schutte" userId="6e08b2d3-447a-4d66-86be-444d50df187f" providerId="ADAL" clId="{1A3D389F-0E00-444F-BDF7-5C174E20EEC2}" dt="2021-10-13T19:40:59.066" v="67" actId="20577"/>
          <ac:spMkLst>
            <pc:docMk/>
            <pc:sldMk cId="2161849182" sldId="267"/>
            <ac:spMk id="2" creationId="{00000000-0000-0000-0000-000000000000}"/>
          </ac:spMkLst>
        </pc:spChg>
        <pc:graphicFrameChg chg="mod modGraphic">
          <ac:chgData name="Lauren Schutte" userId="6e08b2d3-447a-4d66-86be-444d50df187f" providerId="ADAL" clId="{1A3D389F-0E00-444F-BDF7-5C174E20EEC2}" dt="2021-10-13T19:33:05.183" v="58"/>
          <ac:graphicFrameMkLst>
            <pc:docMk/>
            <pc:sldMk cId="2161849182" sldId="267"/>
            <ac:graphicFrameMk id="9" creationId="{00000000-0000-0000-0000-000000000000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4T14:53:07.049" idx="6">
    <p:pos x="10" y="10"/>
    <p:text>Please remove black, red, blue circles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2A597-803A-C244-97E2-A01066125D1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84E-BC3F-7D4F-A7DC-121CE042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4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7" y="468883"/>
            <a:ext cx="679450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788" y="9888626"/>
            <a:ext cx="224536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comments" Target="../comments/comment1.xml"/><Relationship Id="rId3" Type="http://schemas.openxmlformats.org/officeDocument/2006/relationships/image" Target="../media/image3.jp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pt-BR#support" TargetMode="External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hyperlink" Target="https://helpx.adobe.com/br/support/programs/support-policies-terms-conditions.html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44" y="85417"/>
            <a:ext cx="5534275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2300">
                <a:latin typeface="Adobe Clean"/>
              </a:rPr>
              <a:t>PLANOS DE SUPORTE DA ADOBE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148" y="7013546"/>
            <a:ext cx="387535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sng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401926"/>
              </p:ext>
            </p:extLst>
          </p:nvPr>
        </p:nvGraphicFramePr>
        <p:xfrm>
          <a:off x="146919" y="7473158"/>
          <a:ext cx="7477080" cy="2346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76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698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800" marR="387985" lvl="0" indent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900" b="0" i="0" dirty="0">
                          <a:solidFill>
                            <a:srgbClr val="020302"/>
                          </a:solidFill>
                          <a:latin typeface="Adobe Clean Ligh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As funções de produção do cliente estão inativas ou têm perda significativa de dados </a:t>
                      </a:r>
                      <a:b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ou degradação de serviços, e é necessária atenção imediata para restaurar a funcionalidade </a:t>
                      </a:r>
                      <a:b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e a usabilidade</a:t>
                      </a:r>
                    </a:p>
                  </a:txBody>
                  <a:tcPr marL="0" marR="0" marT="0" marB="3600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 / 1 hora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B3B3B3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 / 30 minutos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As funções empresariais do cliente têm grande degradação de serviços, perda potencial </a:t>
                      </a:r>
                      <a:b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de dados ou indisponibilidade de serviços, ou foi afetado um recurso importante</a:t>
                      </a:r>
                    </a:p>
                  </a:txBody>
                  <a:tcPr marL="0" marR="0" marT="0" marB="3600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Horário comercial / 4 horas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24x5 / 1 hora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As funções empresariais do cliente têm pouca ou nenhuma degradação dos serviços </a:t>
                      </a:r>
                      <a:b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com uma solução/alternativa que permite que as funções empresariais continuem 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Horário comercial / 6 horas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Horário comercial / 2 horas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900" b="0" i="0" u="none" strike="noStrike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Pergunta geral sobre a funcionalidade atual do produto ou solicitação de melhoria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Dias úteis / 3 dias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Dias úteis / 1 dia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8" cy="39547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/>
              <a:t>©2021 Adobe. All Rights Reserved. Adobe Confidential.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AD1A-A268-194E-B5D2-94B9C3BA3A24}"/>
              </a:ext>
            </a:extLst>
          </p:cNvPr>
          <p:cNvSpPr txBox="1"/>
          <p:nvPr/>
        </p:nvSpPr>
        <p:spPr>
          <a:xfrm>
            <a:off x="431833" y="396996"/>
            <a:ext cx="2590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</a:rPr>
              <a:t>Adobe Experience Cloud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5B9BF51-8921-A94B-954A-82B5B5874814}"/>
              </a:ext>
            </a:extLst>
          </p:cNvPr>
          <p:cNvSpPr txBox="1"/>
          <p:nvPr/>
        </p:nvSpPr>
        <p:spPr>
          <a:xfrm>
            <a:off x="146919" y="756605"/>
            <a:ext cx="6035427" cy="124341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Online | Business |</a:t>
            </a:r>
            <a:r>
              <a:rPr lang="pt-BR" sz="1200" b="1" dirty="0">
                <a:solidFill>
                  <a:schemeClr val="bg1"/>
                </a:solidFill>
                <a:latin typeface="Adobe Clean Light" panose="020B0303020404020204" pitchFamily="34" charset="0"/>
              </a:rPr>
              <a:t> </a:t>
            </a:r>
            <a:r>
              <a:rPr lang="pt-BR" sz="1200" b="1" dirty="0">
                <a:solidFill>
                  <a:schemeClr val="bg1"/>
                </a:solidFill>
                <a:latin typeface="Adobe Clean" panose="020B0503020404020204" pitchFamily="34" charset="0"/>
              </a:rPr>
              <a:t>Enterprise</a:t>
            </a:r>
            <a:r>
              <a:rPr lang="pt-BR" sz="1200" b="1" dirty="0">
                <a:solidFill>
                  <a:schemeClr val="bg1"/>
                </a:solidFill>
                <a:latin typeface="Adobe Clean Light" panose="020B0303020404020204" pitchFamily="34" charset="0"/>
              </a:rPr>
              <a:t> </a:t>
            </a:r>
            <a:r>
              <a:rPr lang="pt-BR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| Elite</a:t>
            </a:r>
            <a:br>
              <a:rPr lang="pt-BR" sz="900" dirty="0">
                <a:solidFill>
                  <a:schemeClr val="bg1"/>
                </a:solidFill>
                <a:latin typeface="Adobe Clean Light" panose="020B03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</a:rPr>
              <a:t>O Suporte </a:t>
            </a: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ENTERPRISE</a:t>
            </a:r>
            <a:r>
              <a:rPr lang="pt-BR" sz="900" dirty="0">
                <a:solidFill>
                  <a:schemeClr val="bg1"/>
                </a:solidFill>
              </a:rPr>
              <a:t> inclui acesso a caminhos de aprendizagem personalizados e a fóruns monitorados da comunidade </a:t>
            </a:r>
            <a:br>
              <a:rPr lang="pt-BR" sz="900" dirty="0">
                <a:solidFill>
                  <a:schemeClr val="bg1"/>
                </a:solidFill>
              </a:rPr>
            </a:br>
            <a:r>
              <a:rPr lang="pt-BR" sz="900" dirty="0">
                <a:solidFill>
                  <a:schemeClr val="bg1"/>
                </a:solidFill>
              </a:rPr>
              <a:t>na Adobe Experience League.</a:t>
            </a: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 Você tem à sua disposição a nossa documentação técnica de produto, com todos os detalhes,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 as notas de versão mais atuais. Os clientes ENTERPRISE também contam com um Engenheiro de suporte nomeado, que atua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como contato técnico designado na Equipe de suporte da Adobe. Com ampla experiência na sua solução da Experience Cloud,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equipe de suporte colabora com você e com sua equipe técnica para garantir a resolução oportuna de todas as solicitações de suporte. A equipe de suporte também ajuda a coordenar e a organizar a prestação de vantagens adicionais do suporte ENTERPRISE, garantindo interrupção mínima na sua empresa nos momentos mais críticos. 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63DBC3ED-EEDC-974A-82A2-F5182CF12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55721"/>
              </p:ext>
            </p:extLst>
          </p:nvPr>
        </p:nvGraphicFramePr>
        <p:xfrm>
          <a:off x="125148" y="2159576"/>
          <a:ext cx="7498851" cy="4675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Suporte pago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9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9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51537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suporte na nuvem —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— primeiro ano da nova solução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87575"/>
                  </a:ext>
                </a:extLst>
              </a:tr>
              <a:tr h="195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lvl="0" indent="0" defTabSz="914400" eaLnBrk="1" fontAlgn="auto" latinLnBrk="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serviço de campo </a:t>
                      </a:r>
                    </a:p>
                  </a:txBody>
                  <a:tcPr marL="0" marR="0" marT="4826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8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4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7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30"/>
          </a:xfrm>
          <a:prstGeom prst="rect">
            <a:avLst/>
          </a:prstGeom>
        </p:spPr>
      </p:pic>
      <p:sp>
        <p:nvSpPr>
          <p:cNvPr id="75" name="object 46">
            <a:extLst>
              <a:ext uri="{FF2B5EF4-FFF2-40B4-BE49-F238E27FC236}">
                <a16:creationId xmlns:a16="http://schemas.microsoft.com/office/drawing/2014/main" id="{4602CC83-B0C7-8445-9007-87E67CDDD9D0}"/>
              </a:ext>
            </a:extLst>
          </p:cNvPr>
          <p:cNvSpPr txBox="1"/>
          <p:nvPr/>
        </p:nvSpPr>
        <p:spPr>
          <a:xfrm>
            <a:off x="2835999" y="8830541"/>
            <a:ext cx="2194560" cy="6412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caso.</a:t>
            </a:r>
          </a:p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</a:t>
            </a:r>
            <a:b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de chat ao vivo</a:t>
            </a: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 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5EE386-6D63-F440-9078-1E567B208D54}"/>
              </a:ext>
            </a:extLst>
          </p:cNvPr>
          <p:cNvSpPr txBox="1">
            <a:spLocks/>
          </p:cNvSpPr>
          <p:nvPr/>
        </p:nvSpPr>
        <p:spPr>
          <a:xfrm>
            <a:off x="689237" y="647433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2E37CCA-094C-054D-863A-3D767661D848}"/>
              </a:ext>
            </a:extLst>
          </p:cNvPr>
          <p:cNvSpPr>
            <a:spLocks/>
          </p:cNvSpPr>
          <p:nvPr/>
        </p:nvSpPr>
        <p:spPr>
          <a:xfrm>
            <a:off x="689237" y="6677524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83" name="object 39">
            <a:extLst>
              <a:ext uri="{FF2B5EF4-FFF2-40B4-BE49-F238E27FC236}">
                <a16:creationId xmlns:a16="http://schemas.microsoft.com/office/drawing/2014/main" id="{7A016ADC-2A30-8A4B-BE07-A9AB6C1898A7}"/>
              </a:ext>
            </a:extLst>
          </p:cNvPr>
          <p:cNvSpPr txBox="1"/>
          <p:nvPr/>
        </p:nvSpPr>
        <p:spPr>
          <a:xfrm>
            <a:off x="355867" y="6911587"/>
            <a:ext cx="2245029" cy="1113125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/>
              </a:rPr>
              <a:t>Acesso online contínuo a um banco de dados cada vez maior de soluções técnicas, documentação do produto, perguntas frequentes e muito mais. Conecte-se </a:t>
            </a:r>
            <a:br>
              <a:rPr lang="pt-BR" sz="1000" dirty="0">
                <a:solidFill>
                  <a:srgbClr val="4B4B4B"/>
                </a:solidFill>
                <a:latin typeface="Adobe Clean Light"/>
              </a:rPr>
            </a:br>
            <a:r>
              <a:rPr lang="pt-BR" sz="1000" dirty="0">
                <a:solidFill>
                  <a:srgbClr val="4B4B4B"/>
                </a:solidFill>
                <a:latin typeface="Adobe Clean Light"/>
              </a:rPr>
              <a:t>com profissionais e outros clientes na Comunidade da Adobe para compartilhar práticas recomendadas e lições aprendidas.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4C66FF-3A42-4243-8C3C-D8E8D56C012D}"/>
              </a:ext>
            </a:extLst>
          </p:cNvPr>
          <p:cNvSpPr txBox="1">
            <a:spLocks/>
          </p:cNvSpPr>
          <p:nvPr/>
        </p:nvSpPr>
        <p:spPr>
          <a:xfrm>
            <a:off x="5723508" y="6474338"/>
            <a:ext cx="1463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BE91A2-2927-1A41-B04A-544C52C4DC26}"/>
              </a:ext>
            </a:extLst>
          </p:cNvPr>
          <p:cNvSpPr>
            <a:spLocks/>
          </p:cNvSpPr>
          <p:nvPr/>
        </p:nvSpPr>
        <p:spPr>
          <a:xfrm>
            <a:off x="5723508" y="6677524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87" name="object 39">
            <a:extLst>
              <a:ext uri="{FF2B5EF4-FFF2-40B4-BE49-F238E27FC236}">
                <a16:creationId xmlns:a16="http://schemas.microsoft.com/office/drawing/2014/main" id="{57C0C871-6516-F145-97DA-27A143E6185C}"/>
              </a:ext>
            </a:extLst>
          </p:cNvPr>
          <p:cNvSpPr txBox="1"/>
          <p:nvPr/>
        </p:nvSpPr>
        <p:spPr>
          <a:xfrm>
            <a:off x="5265660" y="6869785"/>
            <a:ext cx="2240037" cy="1113125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/>
              </a:rPr>
              <a:t>A Experience League gera criadores de experiências. Os clientes podem adquirir habilidades de gerenciamento de experiência do cliente com aprendizagem personalizada, participar de uma comunidade de pares global e conseguir reconhecimento </a:t>
            </a:r>
            <a:br>
              <a:rPr lang="pt-BR" sz="1000" dirty="0">
                <a:solidFill>
                  <a:srgbClr val="4B4B4B"/>
                </a:solidFill>
                <a:latin typeface="Adobe Clean Light"/>
              </a:rPr>
            </a:br>
            <a:r>
              <a:rPr lang="pt-BR" sz="1000" dirty="0">
                <a:solidFill>
                  <a:srgbClr val="4B4B4B"/>
                </a:solidFill>
                <a:latin typeface="Adobe Clean Light"/>
              </a:rPr>
              <a:t>de carreira.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F54E1A-3EAC-FA4B-8203-8F22A6642031}"/>
              </a:ext>
            </a:extLst>
          </p:cNvPr>
          <p:cNvSpPr txBox="1">
            <a:spLocks/>
          </p:cNvSpPr>
          <p:nvPr/>
        </p:nvSpPr>
        <p:spPr>
          <a:xfrm>
            <a:off x="3201544" y="8330284"/>
            <a:ext cx="15430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A63A762-C68F-4742-A032-0B8A3E3EF7E1}"/>
              </a:ext>
            </a:extLst>
          </p:cNvPr>
          <p:cNvSpPr>
            <a:spLocks/>
          </p:cNvSpPr>
          <p:nvPr/>
        </p:nvSpPr>
        <p:spPr>
          <a:xfrm>
            <a:off x="3201544" y="851150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8AEA01-9019-C44F-A3C6-6B853E1790AF}"/>
              </a:ext>
            </a:extLst>
          </p:cNvPr>
          <p:cNvSpPr txBox="1">
            <a:spLocks/>
          </p:cNvSpPr>
          <p:nvPr/>
        </p:nvSpPr>
        <p:spPr>
          <a:xfrm>
            <a:off x="3201544" y="647433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 dirty="0">
                <a:solidFill>
                  <a:srgbClr val="000000"/>
                </a:solidFill>
              </a:rPr>
              <a:t>24X7 prioridades P1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BBEB6A8-153F-DF43-BDF0-E9999D61AC1F}"/>
              </a:ext>
            </a:extLst>
          </p:cNvPr>
          <p:cNvSpPr>
            <a:spLocks/>
          </p:cNvSpPr>
          <p:nvPr/>
        </p:nvSpPr>
        <p:spPr>
          <a:xfrm>
            <a:off x="3201544" y="6677524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92" name="object 39">
            <a:extLst>
              <a:ext uri="{FF2B5EF4-FFF2-40B4-BE49-F238E27FC236}">
                <a16:creationId xmlns:a16="http://schemas.microsoft.com/office/drawing/2014/main" id="{2EE8690E-B0C8-F249-AF73-5FA69B6A65AF}"/>
              </a:ext>
            </a:extLst>
          </p:cNvPr>
          <p:cNvSpPr txBox="1"/>
          <p:nvPr/>
        </p:nvSpPr>
        <p:spPr>
          <a:xfrm>
            <a:off x="2835998" y="6907288"/>
            <a:ext cx="2194561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20302"/>
                </a:solidFill>
                <a:latin typeface="AdobeClean-Light"/>
              </a:rPr>
              <a:t>Usuários autorizados ou </a:t>
            </a:r>
            <a:r>
              <a:rPr lang="pt-BR" sz="1000" b="1" dirty="0">
                <a:solidFill>
                  <a:srgbClr val="020302"/>
                </a:solidFill>
                <a:latin typeface="AdobeClean-Light"/>
              </a:rPr>
              <a:t>contatos de suporte nomeados</a:t>
            </a:r>
            <a:r>
              <a:rPr lang="pt-BR" sz="1000" dirty="0">
                <a:latin typeface="Adobe Clean Light" panose="020B0303020404020204" pitchFamily="34" charset="0"/>
              </a:rPr>
              <a:t> podem enviar problemas por todos os canais disponíveis (incluindo por telefone em prioridades P1) </a:t>
            </a:r>
            <a:br>
              <a:rPr lang="pt-BR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e contatar a equipe de suporte técnico </a:t>
            </a:r>
            <a:br>
              <a:rPr lang="pt-BR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em nome de sua empresa. </a:t>
            </a:r>
          </a:p>
        </p:txBody>
      </p:sp>
      <p:sp>
        <p:nvSpPr>
          <p:cNvPr id="93" name="object 26">
            <a:extLst>
              <a:ext uri="{FF2B5EF4-FFF2-40B4-BE49-F238E27FC236}">
                <a16:creationId xmlns:a16="http://schemas.microsoft.com/office/drawing/2014/main" id="{6307748F-6B2D-4E41-94EB-D9DC8442AE48}"/>
              </a:ext>
            </a:extLst>
          </p:cNvPr>
          <p:cNvSpPr/>
          <p:nvPr/>
        </p:nvSpPr>
        <p:spPr>
          <a:xfrm>
            <a:off x="214971" y="6256657"/>
            <a:ext cx="2042512" cy="5789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1FB899-EBCA-A144-BC72-6D65DDDA1D5D}"/>
              </a:ext>
            </a:extLst>
          </p:cNvPr>
          <p:cNvSpPr/>
          <p:nvPr/>
        </p:nvSpPr>
        <p:spPr>
          <a:xfrm>
            <a:off x="214971" y="5933678"/>
            <a:ext cx="1901483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de suporte online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C0F9EC-CE60-7549-BDEE-7F75FE7D2EFB}"/>
              </a:ext>
            </a:extLst>
          </p:cNvPr>
          <p:cNvSpPr txBox="1">
            <a:spLocks/>
          </p:cNvSpPr>
          <p:nvPr/>
        </p:nvSpPr>
        <p:spPr>
          <a:xfrm>
            <a:off x="689237" y="8330284"/>
            <a:ext cx="991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DE173CC-5BDE-CE46-B09B-8B9C8EAB6E1A}"/>
              </a:ext>
            </a:extLst>
          </p:cNvPr>
          <p:cNvSpPr>
            <a:spLocks/>
          </p:cNvSpPr>
          <p:nvPr/>
        </p:nvSpPr>
        <p:spPr>
          <a:xfrm>
            <a:off x="689237" y="851150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C78C63F6-B527-0345-9CEF-0BF891742A51}"/>
              </a:ext>
            </a:extLst>
          </p:cNvPr>
          <p:cNvSpPr txBox="1"/>
          <p:nvPr/>
        </p:nvSpPr>
        <p:spPr>
          <a:xfrm>
            <a:off x="355868" y="8796113"/>
            <a:ext cx="2285732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O Office Hours, apresentado pela equipe de Suporte ao cliente da Adobe, inclui sessões para informar e ajudar os participantes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 solucionar problemas e fornecer dicas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truques para aproveitar ao máximo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as soluções da Adobe.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C62A95-F1EE-4246-BE9D-564816B03BD4}"/>
              </a:ext>
            </a:extLst>
          </p:cNvPr>
          <p:cNvSpPr txBox="1">
            <a:spLocks/>
          </p:cNvSpPr>
          <p:nvPr/>
        </p:nvSpPr>
        <p:spPr>
          <a:xfrm>
            <a:off x="5723507" y="8330284"/>
            <a:ext cx="178219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pt-BR" sz="1200" dirty="0">
                <a:solidFill>
                  <a:srgbClr val="000000"/>
                </a:solidFill>
              </a:rPr>
              <a:t>Portais de autoatendimento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2AE8F8-314B-CD42-B69C-DC473A5407DE}"/>
              </a:ext>
            </a:extLst>
          </p:cNvPr>
          <p:cNvSpPr>
            <a:spLocks/>
          </p:cNvSpPr>
          <p:nvPr/>
        </p:nvSpPr>
        <p:spPr>
          <a:xfrm>
            <a:off x="5723508" y="851150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105" name="object 39">
            <a:extLst>
              <a:ext uri="{FF2B5EF4-FFF2-40B4-BE49-F238E27FC236}">
                <a16:creationId xmlns:a16="http://schemas.microsoft.com/office/drawing/2014/main" id="{1EF93770-A312-1448-A318-59C7AB2FB6AD}"/>
              </a:ext>
            </a:extLst>
          </p:cNvPr>
          <p:cNvSpPr txBox="1"/>
          <p:nvPr/>
        </p:nvSpPr>
        <p:spPr>
          <a:xfrm>
            <a:off x="5265661" y="8757135"/>
            <a:ext cx="2240036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do caso e procurar outros recursos, como nossa base de conhecimento, notícias e alertas, dicas em destaque e muito mais.</a:t>
            </a:r>
          </a:p>
        </p:txBody>
      </p:sp>
      <p:sp>
        <p:nvSpPr>
          <p:cNvPr id="113" name="object 11">
            <a:extLst>
              <a:ext uri="{FF2B5EF4-FFF2-40B4-BE49-F238E27FC236}">
                <a16:creationId xmlns:a16="http://schemas.microsoft.com/office/drawing/2014/main" id="{2860E159-CE71-E147-9ED2-5C004530291D}"/>
              </a:ext>
            </a:extLst>
          </p:cNvPr>
          <p:cNvSpPr txBox="1">
            <a:spLocks/>
          </p:cNvSpPr>
          <p:nvPr/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pt-BR"/>
              <a:t>©2021 Adobe. All Rights Reserved. Adobe Confidential.</a:t>
            </a:r>
          </a:p>
        </p:txBody>
      </p:sp>
      <p:sp>
        <p:nvSpPr>
          <p:cNvPr id="114" name="object 26">
            <a:extLst>
              <a:ext uri="{FF2B5EF4-FFF2-40B4-BE49-F238E27FC236}">
                <a16:creationId xmlns:a16="http://schemas.microsoft.com/office/drawing/2014/main" id="{408C2D8F-392B-584D-B818-DDD728EB2211}"/>
              </a:ext>
            </a:extLst>
          </p:cNvPr>
          <p:cNvSpPr/>
          <p:nvPr/>
        </p:nvSpPr>
        <p:spPr>
          <a:xfrm>
            <a:off x="214971" y="868681"/>
            <a:ext cx="2354170" cy="76595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DA6231-3DD1-8A43-B0D1-0426CE38EFB1}"/>
              </a:ext>
            </a:extLst>
          </p:cNvPr>
          <p:cNvSpPr/>
          <p:nvPr/>
        </p:nvSpPr>
        <p:spPr>
          <a:xfrm>
            <a:off x="214971" y="530261"/>
            <a:ext cx="2159245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do suporte Enterprise</a:t>
            </a:r>
          </a:p>
        </p:txBody>
      </p:sp>
      <p:sp>
        <p:nvSpPr>
          <p:cNvPr id="118" name="object 60">
            <a:extLst>
              <a:ext uri="{FF2B5EF4-FFF2-40B4-BE49-F238E27FC236}">
                <a16:creationId xmlns:a16="http://schemas.microsoft.com/office/drawing/2014/main" id="{BB9C52B5-EDD8-5649-9B09-CD916E468DCA}"/>
              </a:ext>
            </a:extLst>
          </p:cNvPr>
          <p:cNvSpPr txBox="1"/>
          <p:nvPr/>
        </p:nvSpPr>
        <p:spPr>
          <a:xfrm>
            <a:off x="689237" y="2603192"/>
            <a:ext cx="187990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Gestão de encaminhamento</a:t>
            </a:r>
          </a:p>
        </p:txBody>
      </p:sp>
      <p:sp>
        <p:nvSpPr>
          <p:cNvPr id="119" name="object 61">
            <a:extLst>
              <a:ext uri="{FF2B5EF4-FFF2-40B4-BE49-F238E27FC236}">
                <a16:creationId xmlns:a16="http://schemas.microsoft.com/office/drawing/2014/main" id="{C05E643C-5521-E34E-8CCB-83DA47CEABF4}"/>
              </a:ext>
            </a:extLst>
          </p:cNvPr>
          <p:cNvSpPr txBox="1"/>
          <p:nvPr/>
        </p:nvSpPr>
        <p:spPr>
          <a:xfrm>
            <a:off x="355868" y="2923693"/>
            <a:ext cx="216825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Um ponto de contato designado na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Adobe que pode fornecer assistência de encaminhamento, atualizações regulares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garantir que seja dada prioridade àquelas solicitações de suporte abertas que forem mais críticas.</a:t>
            </a:r>
          </a:p>
        </p:txBody>
      </p:sp>
      <p:sp>
        <p:nvSpPr>
          <p:cNvPr id="120" name="object 62">
            <a:extLst>
              <a:ext uri="{FF2B5EF4-FFF2-40B4-BE49-F238E27FC236}">
                <a16:creationId xmlns:a16="http://schemas.microsoft.com/office/drawing/2014/main" id="{1DE9F4C6-6FBC-7048-980D-2E4B9151D17A}"/>
              </a:ext>
            </a:extLst>
          </p:cNvPr>
          <p:cNvSpPr txBox="1"/>
          <p:nvPr/>
        </p:nvSpPr>
        <p:spPr>
          <a:xfrm>
            <a:off x="3201544" y="2592995"/>
            <a:ext cx="159588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Revisões de serviço</a:t>
            </a:r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3419AAD6-8F78-6A4E-92B4-499B303969C2}"/>
              </a:ext>
            </a:extLst>
          </p:cNvPr>
          <p:cNvSpPr txBox="1"/>
          <p:nvPr/>
        </p:nvSpPr>
        <p:spPr>
          <a:xfrm>
            <a:off x="2835999" y="2921585"/>
            <a:ext cx="21945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Uma análise abrangente e bianual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dos serviços, benefícios e das métricas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 suporte do programa Enterprise.</a:t>
            </a:r>
          </a:p>
        </p:txBody>
      </p:sp>
      <p:sp>
        <p:nvSpPr>
          <p:cNvPr id="123" name="object 65">
            <a:extLst>
              <a:ext uri="{FF2B5EF4-FFF2-40B4-BE49-F238E27FC236}">
                <a16:creationId xmlns:a16="http://schemas.microsoft.com/office/drawing/2014/main" id="{A68C77C5-EF3C-7143-9359-14C6A26D1276}"/>
              </a:ext>
            </a:extLst>
          </p:cNvPr>
          <p:cNvSpPr txBox="1"/>
          <p:nvPr/>
        </p:nvSpPr>
        <p:spPr>
          <a:xfrm>
            <a:off x="5265660" y="1426694"/>
            <a:ext cx="224003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Uma sessão de 60 minutos focada em um recurso específico do produto e em como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ele pode ser usado para resolver problemas empresariais comuns.</a:t>
            </a:r>
          </a:p>
        </p:txBody>
      </p:sp>
      <p:sp>
        <p:nvSpPr>
          <p:cNvPr id="124" name="object 66">
            <a:extLst>
              <a:ext uri="{FF2B5EF4-FFF2-40B4-BE49-F238E27FC236}">
                <a16:creationId xmlns:a16="http://schemas.microsoft.com/office/drawing/2014/main" id="{14AAF776-9013-4C40-92F9-FFFE22C4038F}"/>
              </a:ext>
            </a:extLst>
          </p:cNvPr>
          <p:cNvSpPr txBox="1"/>
          <p:nvPr/>
        </p:nvSpPr>
        <p:spPr>
          <a:xfrm>
            <a:off x="5265661" y="5001737"/>
            <a:ext cx="2194560" cy="5366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/>
              </a:rPr>
              <a:t>Adoção de práticas recomendadas </a:t>
            </a:r>
            <a:br>
              <a:rPr lang="pt-BR" sz="1000" dirty="0">
                <a:solidFill>
                  <a:srgbClr val="4B4B4B"/>
                </a:solidFill>
                <a:latin typeface="Adobe Clean Light"/>
              </a:rPr>
            </a:br>
            <a:r>
              <a:rPr lang="pt-BR" sz="1000" dirty="0">
                <a:solidFill>
                  <a:srgbClr val="4B4B4B"/>
                </a:solidFill>
                <a:latin typeface="Adobe Clean Light"/>
              </a:rPr>
              <a:t>de personalização e dos componentes principais no AEM as a Cloud Service.</a:t>
            </a:r>
          </a:p>
        </p:txBody>
      </p:sp>
      <p:sp>
        <p:nvSpPr>
          <p:cNvPr id="125" name="object 67">
            <a:extLst>
              <a:ext uri="{FF2B5EF4-FFF2-40B4-BE49-F238E27FC236}">
                <a16:creationId xmlns:a16="http://schemas.microsoft.com/office/drawing/2014/main" id="{AF4EBBF5-5438-A043-B9AA-3822381D52EE}"/>
              </a:ext>
            </a:extLst>
          </p:cNvPr>
          <p:cNvSpPr txBox="1"/>
          <p:nvPr/>
        </p:nvSpPr>
        <p:spPr>
          <a:xfrm>
            <a:off x="2835999" y="4994097"/>
            <a:ext cx="2194560" cy="72090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3970" marR="5080" indent="-1905">
              <a:lnSpc>
                <a:spcPct val="117000"/>
              </a:lnSpc>
              <a:spcBef>
                <a:spcPts val="9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/>
              </a:rPr>
              <a:t>Identificação, revisão e recomendações sobre áreas personalizadas da adoção de soluções com oportunidades de otimização.</a:t>
            </a:r>
          </a:p>
        </p:txBody>
      </p:sp>
      <p:sp>
        <p:nvSpPr>
          <p:cNvPr id="126" name="object 68">
            <a:extLst>
              <a:ext uri="{FF2B5EF4-FFF2-40B4-BE49-F238E27FC236}">
                <a16:creationId xmlns:a16="http://schemas.microsoft.com/office/drawing/2014/main" id="{7F65676D-32E4-7B4B-BB85-4D504B5882BD}"/>
              </a:ext>
            </a:extLst>
          </p:cNvPr>
          <p:cNvSpPr txBox="1"/>
          <p:nvPr/>
        </p:nvSpPr>
        <p:spPr>
          <a:xfrm>
            <a:off x="355868" y="4947989"/>
            <a:ext cx="2285732" cy="71737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685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/>
              </a:rPr>
              <a:t>Governança técnica e operacional para auxiliar os clientes do AEM as a Cloud Service a seguirem os padrões do setor e as práticas recomendadas do AEM as a Cloud Service.</a:t>
            </a:r>
          </a:p>
        </p:txBody>
      </p:sp>
      <p:sp>
        <p:nvSpPr>
          <p:cNvPr id="127" name="object 39">
            <a:extLst>
              <a:ext uri="{FF2B5EF4-FFF2-40B4-BE49-F238E27FC236}">
                <a16:creationId xmlns:a16="http://schemas.microsoft.com/office/drawing/2014/main" id="{BB896A03-8E7E-344F-BDE1-37C49461FF04}"/>
              </a:ext>
            </a:extLst>
          </p:cNvPr>
          <p:cNvSpPr txBox="1"/>
          <p:nvPr/>
        </p:nvSpPr>
        <p:spPr>
          <a:xfrm>
            <a:off x="2835999" y="1401973"/>
            <a:ext cx="219456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spcBef>
                <a:spcPts val="19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Um engenheiro de suporte designado, familiarizado com seu ambiente de solução e objetivos de negócios. O engenheiro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é um profissional experiente que ajuda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 coordenar sua experiência no Suporte Enterprise.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C112B89-FE2D-9246-A0BB-87EE74786AB0}"/>
              </a:ext>
            </a:extLst>
          </p:cNvPr>
          <p:cNvSpPr>
            <a:spLocks/>
          </p:cNvSpPr>
          <p:nvPr/>
        </p:nvSpPr>
        <p:spPr>
          <a:xfrm>
            <a:off x="3201544" y="98772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 dirty="0">
                <a:solidFill>
                  <a:srgbClr val="020302"/>
                </a:solidFill>
                <a:latin typeface="+mj-lt"/>
              </a:rPr>
              <a:t>Engenheiro de suporte nomeado</a:t>
            </a:r>
          </a:p>
        </p:txBody>
      </p:sp>
      <p:pic>
        <p:nvPicPr>
          <p:cNvPr id="142" name="Graphic 141" descr="User outline">
            <a:extLst>
              <a:ext uri="{FF2B5EF4-FFF2-40B4-BE49-F238E27FC236}">
                <a16:creationId xmlns:a16="http://schemas.microsoft.com/office/drawing/2014/main" id="{D810B7C8-EC8A-8D4D-9EEC-977E8C8AB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853" y="1015953"/>
            <a:ext cx="365760" cy="299325"/>
          </a:xfrm>
          <a:prstGeom prst="rect">
            <a:avLst/>
          </a:prstGeom>
        </p:spPr>
      </p:pic>
      <p:sp>
        <p:nvSpPr>
          <p:cNvPr id="144" name="object 62">
            <a:extLst>
              <a:ext uri="{FF2B5EF4-FFF2-40B4-BE49-F238E27FC236}">
                <a16:creationId xmlns:a16="http://schemas.microsoft.com/office/drawing/2014/main" id="{0D314FCF-4BE4-7542-ACF8-D1CC1D85A5C3}"/>
              </a:ext>
            </a:extLst>
          </p:cNvPr>
          <p:cNvSpPr txBox="1"/>
          <p:nvPr/>
        </p:nvSpPr>
        <p:spPr>
          <a:xfrm>
            <a:off x="5723508" y="1099976"/>
            <a:ext cx="171234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Sessões com especialistas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139763-3864-EE42-90B0-5D0834D69657}"/>
              </a:ext>
            </a:extLst>
          </p:cNvPr>
          <p:cNvSpPr/>
          <p:nvPr/>
        </p:nvSpPr>
        <p:spPr>
          <a:xfrm>
            <a:off x="5181599" y="4301603"/>
            <a:ext cx="216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Práticas recomendadas </a:t>
            </a:r>
            <a:b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de personalização do AEM </a:t>
            </a:r>
            <a:b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as a Cloud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46486FF-98E8-104F-B880-5545084769D6}"/>
              </a:ext>
            </a:extLst>
          </p:cNvPr>
          <p:cNvSpPr/>
          <p:nvPr/>
        </p:nvSpPr>
        <p:spPr>
          <a:xfrm>
            <a:off x="2752587" y="4438393"/>
            <a:ext cx="2194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Serviços de valor agregado para o AEM as a Cloud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F92F5A-D3CA-DB48-AF85-3ED95C0CE207}"/>
              </a:ext>
            </a:extLst>
          </p:cNvPr>
          <p:cNvSpPr/>
          <p:nvPr/>
        </p:nvSpPr>
        <p:spPr>
          <a:xfrm>
            <a:off x="381000" y="4438394"/>
            <a:ext cx="1998943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Governança para o AEM </a:t>
            </a:r>
            <a:b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as a Cloud Service</a:t>
            </a:r>
          </a:p>
        </p:txBody>
      </p:sp>
      <p:pic>
        <p:nvPicPr>
          <p:cNvPr id="151" name="Graphic 150" descr="Director's Chair outline">
            <a:extLst>
              <a:ext uri="{FF2B5EF4-FFF2-40B4-BE49-F238E27FC236}">
                <a16:creationId xmlns:a16="http://schemas.microsoft.com/office/drawing/2014/main" id="{921858E2-75CF-3B40-8734-4CE41782F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799" y="1015952"/>
            <a:ext cx="411480" cy="411480"/>
          </a:xfrm>
          <a:prstGeom prst="rect">
            <a:avLst/>
          </a:prstGeom>
        </p:spPr>
      </p:pic>
      <p:pic>
        <p:nvPicPr>
          <p:cNvPr id="153" name="Graphic 152" descr="Rating 3 Star with solid fill">
            <a:extLst>
              <a:ext uri="{FF2B5EF4-FFF2-40B4-BE49-F238E27FC236}">
                <a16:creationId xmlns:a16="http://schemas.microsoft.com/office/drawing/2014/main" id="{D5B000DA-4203-6A40-88BA-0E899DF282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6853" y="2514600"/>
            <a:ext cx="385800" cy="385800"/>
          </a:xfrm>
          <a:prstGeom prst="rect">
            <a:avLst/>
          </a:prstGeom>
        </p:spPr>
      </p:pic>
      <p:sp>
        <p:nvSpPr>
          <p:cNvPr id="61" name="object 62">
            <a:extLst>
              <a:ext uri="{FF2B5EF4-FFF2-40B4-BE49-F238E27FC236}">
                <a16:creationId xmlns:a16="http://schemas.microsoft.com/office/drawing/2014/main" id="{617B1137-C66B-C040-8DDC-65022470FBF2}"/>
              </a:ext>
            </a:extLst>
          </p:cNvPr>
          <p:cNvSpPr txBox="1"/>
          <p:nvPr/>
        </p:nvSpPr>
        <p:spPr>
          <a:xfrm>
            <a:off x="689237" y="1102554"/>
            <a:ext cx="142721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Revisões de caso</a:t>
            </a:r>
          </a:p>
        </p:txBody>
      </p:sp>
      <p:pic>
        <p:nvPicPr>
          <p:cNvPr id="5" name="Graphic 4" descr="Customer review outline">
            <a:extLst>
              <a:ext uri="{FF2B5EF4-FFF2-40B4-BE49-F238E27FC236}">
                <a16:creationId xmlns:a16="http://schemas.microsoft.com/office/drawing/2014/main" id="{8CCEB8E9-4EDC-FD45-900B-6151B8F604B7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600" y="1015953"/>
            <a:ext cx="411480" cy="320040"/>
          </a:xfrm>
          <a:prstGeom prst="rect">
            <a:avLst/>
          </a:prstGeom>
        </p:spPr>
      </p:pic>
      <p:sp>
        <p:nvSpPr>
          <p:cNvPr id="66" name="object 63">
            <a:extLst>
              <a:ext uri="{FF2B5EF4-FFF2-40B4-BE49-F238E27FC236}">
                <a16:creationId xmlns:a16="http://schemas.microsoft.com/office/drawing/2014/main" id="{FFC37365-14D1-2C4B-97CC-3896ADF5B05F}"/>
              </a:ext>
            </a:extLst>
          </p:cNvPr>
          <p:cNvSpPr txBox="1"/>
          <p:nvPr/>
        </p:nvSpPr>
        <p:spPr>
          <a:xfrm>
            <a:off x="355867" y="1426046"/>
            <a:ext cx="2252891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Revisão regular das solicitações de suporte abertas, garantindo o alinhamento do cliente considerando a descrição do caso, o impacto nos negócios, o status, a prioridade e o acordo sobre as próximas etapas necessárias para garantir uma resolução adequada.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A5F3FC-2C04-C744-BD0E-F9ACC42DEA13}"/>
              </a:ext>
            </a:extLst>
          </p:cNvPr>
          <p:cNvSpPr/>
          <p:nvPr/>
        </p:nvSpPr>
        <p:spPr>
          <a:xfrm>
            <a:off x="214971" y="3981193"/>
            <a:ext cx="2354171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Atividades de suporte na nuvem — AEM</a:t>
            </a:r>
          </a:p>
        </p:txBody>
      </p:sp>
      <p:sp>
        <p:nvSpPr>
          <p:cNvPr id="69" name="object 26">
            <a:extLst>
              <a:ext uri="{FF2B5EF4-FFF2-40B4-BE49-F238E27FC236}">
                <a16:creationId xmlns:a16="http://schemas.microsoft.com/office/drawing/2014/main" id="{6A102D56-C83F-964F-8477-EC69A0596922}"/>
              </a:ext>
            </a:extLst>
          </p:cNvPr>
          <p:cNvSpPr/>
          <p:nvPr/>
        </p:nvSpPr>
        <p:spPr>
          <a:xfrm>
            <a:off x="214971" y="4310484"/>
            <a:ext cx="3033054" cy="74402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Graphic 8" descr="Syncing cloud outline">
            <a:extLst>
              <a:ext uri="{FF2B5EF4-FFF2-40B4-BE49-F238E27FC236}">
                <a16:creationId xmlns:a16="http://schemas.microsoft.com/office/drawing/2014/main" id="{ABD4F6D3-5974-B843-8E65-3F7D52C02A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8442" y="3892352"/>
            <a:ext cx="461665" cy="461665"/>
          </a:xfrm>
          <a:prstGeom prst="rect">
            <a:avLst/>
          </a:prstGeom>
        </p:spPr>
      </p:pic>
      <p:pic>
        <p:nvPicPr>
          <p:cNvPr id="67" name="Graphic 66" descr="Speaker phone outline">
            <a:extLst>
              <a:ext uri="{FF2B5EF4-FFF2-40B4-BE49-F238E27FC236}">
                <a16:creationId xmlns:a16="http://schemas.microsoft.com/office/drawing/2014/main" id="{9CF25698-88B0-EB4D-88EB-74AEDE37DB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6853" y="6489378"/>
            <a:ext cx="411480" cy="411480"/>
          </a:xfrm>
          <a:prstGeom prst="rect">
            <a:avLst/>
          </a:prstGeom>
        </p:spPr>
      </p:pic>
      <p:pic>
        <p:nvPicPr>
          <p:cNvPr id="70" name="Graphic 69" descr="Remote learning language outline">
            <a:extLst>
              <a:ext uri="{FF2B5EF4-FFF2-40B4-BE49-F238E27FC236}">
                <a16:creationId xmlns:a16="http://schemas.microsoft.com/office/drawing/2014/main" id="{AAC2DE22-688A-D04D-BBF0-41B9716024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8600" y="8330284"/>
            <a:ext cx="411480" cy="411480"/>
          </a:xfrm>
          <a:prstGeom prst="rect">
            <a:avLst/>
          </a:prstGeom>
        </p:spPr>
      </p:pic>
      <p:pic>
        <p:nvPicPr>
          <p:cNvPr id="72" name="Graphic 71" descr="Customer review outline">
            <a:extLst>
              <a:ext uri="{FF2B5EF4-FFF2-40B4-BE49-F238E27FC236}">
                <a16:creationId xmlns:a16="http://schemas.microsoft.com/office/drawing/2014/main" id="{21B3E732-0813-BE43-B793-4BD9034C6B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600" y="6450710"/>
            <a:ext cx="411480" cy="411480"/>
          </a:xfrm>
          <a:prstGeom prst="rect">
            <a:avLst/>
          </a:prstGeom>
        </p:spPr>
      </p:pic>
      <p:pic>
        <p:nvPicPr>
          <p:cNvPr id="73" name="Graphic 72" descr="Signpost outline">
            <a:extLst>
              <a:ext uri="{FF2B5EF4-FFF2-40B4-BE49-F238E27FC236}">
                <a16:creationId xmlns:a16="http://schemas.microsoft.com/office/drawing/2014/main" id="{1F982738-B503-9740-BDCB-05ED93867D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7800" y="6438900"/>
            <a:ext cx="411480" cy="411480"/>
          </a:xfrm>
          <a:prstGeom prst="rect">
            <a:avLst/>
          </a:prstGeom>
        </p:spPr>
      </p:pic>
      <p:pic>
        <p:nvPicPr>
          <p:cNvPr id="76" name="Graphic 75" descr="Internet outline">
            <a:extLst>
              <a:ext uri="{FF2B5EF4-FFF2-40B4-BE49-F238E27FC236}">
                <a16:creationId xmlns:a16="http://schemas.microsoft.com/office/drawing/2014/main" id="{F6C8836B-077B-BC4F-9C12-02BE560236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57800" y="8330284"/>
            <a:ext cx="411480" cy="411480"/>
          </a:xfrm>
          <a:prstGeom prst="rect">
            <a:avLst/>
          </a:prstGeom>
        </p:spPr>
      </p:pic>
      <p:pic>
        <p:nvPicPr>
          <p:cNvPr id="77" name="Graphic 76" descr="Chat bubble outline">
            <a:extLst>
              <a:ext uri="{FF2B5EF4-FFF2-40B4-BE49-F238E27FC236}">
                <a16:creationId xmlns:a16="http://schemas.microsoft.com/office/drawing/2014/main" id="{B6F9981D-CBCE-514B-8F7F-0F0CAFEDBE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6853" y="8330284"/>
            <a:ext cx="411480" cy="411480"/>
          </a:xfrm>
          <a:prstGeom prst="rect">
            <a:avLst/>
          </a:prstGeom>
        </p:spPr>
      </p:pic>
      <p:pic>
        <p:nvPicPr>
          <p:cNvPr id="78" name="Graphic 77" descr="Playbook outline">
            <a:extLst>
              <a:ext uri="{FF2B5EF4-FFF2-40B4-BE49-F238E27FC236}">
                <a16:creationId xmlns:a16="http://schemas.microsoft.com/office/drawing/2014/main" id="{C027C0A6-1CBA-8A4F-819C-F6A9FD0038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8600" y="2517951"/>
            <a:ext cx="469271" cy="415313"/>
          </a:xfrm>
          <a:prstGeom prst="rect">
            <a:avLst/>
          </a:prstGeom>
        </p:spPr>
      </p:pic>
      <p:sp>
        <p:nvSpPr>
          <p:cNvPr id="59" name="object 38">
            <a:extLst>
              <a:ext uri="{FF2B5EF4-FFF2-40B4-BE49-F238E27FC236}">
                <a16:creationId xmlns:a16="http://schemas.microsoft.com/office/drawing/2014/main" id="{6A5585B6-BC58-CF49-8E30-0902A61164D3}"/>
              </a:ext>
            </a:extLst>
          </p:cNvPr>
          <p:cNvSpPr/>
          <p:nvPr/>
        </p:nvSpPr>
        <p:spPr>
          <a:xfrm rot="5400000" flipH="1">
            <a:off x="3863341" y="1072671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8">
            <a:extLst>
              <a:ext uri="{FF2B5EF4-FFF2-40B4-BE49-F238E27FC236}">
                <a16:creationId xmlns:a16="http://schemas.microsoft.com/office/drawing/2014/main" id="{C74BA5F1-BF40-EA40-A62E-3F21CE2DB3F1}"/>
              </a:ext>
            </a:extLst>
          </p:cNvPr>
          <p:cNvSpPr/>
          <p:nvPr/>
        </p:nvSpPr>
        <p:spPr>
          <a:xfrm rot="5400000" flipH="1">
            <a:off x="3863341" y="5324088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6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38">
            <a:extLst>
              <a:ext uri="{FF2B5EF4-FFF2-40B4-BE49-F238E27FC236}">
                <a16:creationId xmlns:a16="http://schemas.microsoft.com/office/drawing/2014/main" id="{E94A976A-74F6-2B44-A50A-E80284518390}"/>
              </a:ext>
            </a:extLst>
          </p:cNvPr>
          <p:cNvSpPr/>
          <p:nvPr/>
        </p:nvSpPr>
        <p:spPr>
          <a:xfrm rot="10800000" flipH="1">
            <a:off x="2673171" y="2678191"/>
            <a:ext cx="45720" cy="5181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8">
            <a:extLst>
              <a:ext uri="{FF2B5EF4-FFF2-40B4-BE49-F238E27FC236}">
                <a16:creationId xmlns:a16="http://schemas.microsoft.com/office/drawing/2014/main" id="{DDD1FF31-1F82-184B-91EF-DE7A6E303CA0}"/>
              </a:ext>
            </a:extLst>
          </p:cNvPr>
          <p:cNvSpPr/>
          <p:nvPr/>
        </p:nvSpPr>
        <p:spPr>
          <a:xfrm rot="10800000" flipH="1">
            <a:off x="1959771" y="2678191"/>
            <a:ext cx="45719" cy="357768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026EDD91-B9E8-0640-B78B-DC392FC36D81}"/>
              </a:ext>
            </a:extLst>
          </p:cNvPr>
          <p:cNvSpPr/>
          <p:nvPr/>
        </p:nvSpPr>
        <p:spPr>
          <a:xfrm rot="10800000" flipH="1">
            <a:off x="611792" y="2682563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8">
            <a:extLst>
              <a:ext uri="{FF2B5EF4-FFF2-40B4-BE49-F238E27FC236}">
                <a16:creationId xmlns:a16="http://schemas.microsoft.com/office/drawing/2014/main" id="{32D4F643-675A-724B-B062-DF5052AAF61F}"/>
              </a:ext>
            </a:extLst>
          </p:cNvPr>
          <p:cNvSpPr/>
          <p:nvPr/>
        </p:nvSpPr>
        <p:spPr>
          <a:xfrm rot="10800000" flipH="1">
            <a:off x="1301653" y="2678191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488" y="9670288"/>
            <a:ext cx="73558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90"/>
              </a:lnSpc>
            </a:pP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8" name="object 8"/>
          <p:cNvSpPr/>
          <p:nvPr/>
        </p:nvSpPr>
        <p:spPr>
          <a:xfrm>
            <a:off x="4445380" y="914778"/>
            <a:ext cx="2374520" cy="101222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036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3695" y="589788"/>
            <a:ext cx="2588260" cy="228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Atividades de serviço de campo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399" y="589788"/>
            <a:ext cx="19370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Launch Advisory 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2188" y="1225804"/>
            <a:ext cx="313169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  <a:cs typeface="AdobeClean-Light"/>
              </a:rPr>
              <a:t>Para clientes que implementam uma</a:t>
            </a:r>
            <a:r>
              <a:rPr lang="pt-BR" sz="1000" b="1" dirty="0">
                <a:solidFill>
                  <a:srgbClr val="1F1F1F"/>
                </a:solidFill>
                <a:latin typeface="Adobe Clean"/>
                <a:cs typeface="Adobe Clean"/>
              </a:rPr>
              <a:t> nova solução Adobe Experience Cloud, o </a:t>
            </a:r>
            <a:r>
              <a:rPr lang="pt-BR" sz="1000" dirty="0" err="1">
                <a:latin typeface="Adobe Clean Light" charset="0"/>
                <a:ea typeface="Adobe Clean Light" charset="0"/>
                <a:cs typeface="Adobe Clean Light" charset="0"/>
              </a:rPr>
              <a:t>Launch</a:t>
            </a:r>
            <a:r>
              <a:rPr lang="pt-BR" sz="1000" dirty="0">
                <a:latin typeface="Adobe Clean Light" charset="0"/>
                <a:ea typeface="Adobe Clean Light" charset="0"/>
                <a:cs typeface="Adobe Clean Light" charset="0"/>
              </a:rPr>
              <a:t> </a:t>
            </a:r>
            <a:r>
              <a:rPr lang="pt-BR" sz="1000" dirty="0" err="1">
                <a:latin typeface="Adobe Clean Light" charset="0"/>
                <a:ea typeface="Adobe Clean Light" charset="0"/>
                <a:cs typeface="Adobe Clean Light" charset="0"/>
              </a:rPr>
              <a:t>Advisory</a:t>
            </a:r>
            <a:r>
              <a:rPr lang="pt-BR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 é um </a:t>
            </a:r>
            <a:r>
              <a:rPr lang="pt-BR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  <a:t>conjunto essencial de serviços de consultoria</a:t>
            </a:r>
            <a:r>
              <a:rPr lang="pt-BR" sz="1000" dirty="0">
                <a:latin typeface="Adobe Clean Light" charset="0"/>
                <a:ea typeface="Adobe Clean Light" charset="0"/>
                <a:cs typeface="Adobe Clean Light" charset="0"/>
              </a:rPr>
              <a:t> e recomendações de eficácia comprovada que </a:t>
            </a:r>
            <a:r>
              <a:rPr lang="pt-BR" sz="1000" b="1" dirty="0">
                <a:latin typeface="Adobe Clean Light" charset="0"/>
                <a:ea typeface="Adobe Clean Light" charset="0"/>
                <a:cs typeface="Adobe Clean Light" charset="0"/>
              </a:rPr>
              <a:t>aceleram </a:t>
            </a:r>
            <a:r>
              <a:rPr lang="pt-BR" sz="1000" dirty="0">
                <a:latin typeface="Adobe Clean Light" charset="0"/>
                <a:ea typeface="Adobe Clean Light" charset="0"/>
                <a:cs typeface="Adobe Clean Light" charset="0"/>
              </a:rPr>
              <a:t>o </a:t>
            </a:r>
            <a:r>
              <a:rPr lang="pt-BR" sz="1000" b="1" dirty="0">
                <a:latin typeface="Adobe Clean Light" charset="0"/>
                <a:ea typeface="Adobe Clean Light" charset="0"/>
                <a:cs typeface="Adobe Clean Light" charset="0"/>
              </a:rPr>
              <a:t>tempo de implantação</a:t>
            </a:r>
            <a:r>
              <a:rPr lang="pt-BR" sz="1000" dirty="0">
                <a:latin typeface="Adobe Clean Light" charset="0"/>
                <a:ea typeface="Adobe Clean Light" charset="0"/>
                <a:cs typeface="Adobe Clean Light" charset="0"/>
              </a:rPr>
              <a:t>.</a:t>
            </a:r>
          </a:p>
        </p:txBody>
      </p:sp>
      <p:pic>
        <p:nvPicPr>
          <p:cNvPr id="57" name="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30"/>
          </a:xfrm>
          <a:prstGeom prst="rect">
            <a:avLst/>
          </a:prstGeom>
          <a:ln>
            <a:solidFill>
              <a:srgbClr val="FA0E00"/>
            </a:solidFill>
          </a:ln>
        </p:spPr>
      </p:pic>
      <p:sp>
        <p:nvSpPr>
          <p:cNvPr id="61" name="object 61"/>
          <p:cNvSpPr txBox="1"/>
          <p:nvPr/>
        </p:nvSpPr>
        <p:spPr>
          <a:xfrm>
            <a:off x="3965471" y="1228675"/>
            <a:ext cx="3603474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>
              <a:spcBef>
                <a:spcPts val="6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Os serviços de campo são usados para </a:t>
            </a:r>
            <a:r>
              <a:rPr lang="pt-BR" sz="1000" b="1" dirty="0">
                <a:solidFill>
                  <a:srgbClr val="4B4B4B"/>
                </a:solidFill>
                <a:latin typeface="Adobe Clean" panose="020B0503020404020204" pitchFamily="34" charset="0"/>
              </a:rPr>
              <a:t>resolução rápida</a:t>
            </a: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, sucesso focado do cliente e </a:t>
            </a:r>
            <a:r>
              <a:rPr lang="pt-BR" sz="1000" b="1" dirty="0">
                <a:solidFill>
                  <a:srgbClr val="4B4B4B"/>
                </a:solidFill>
                <a:latin typeface="Adobe Clean" panose="020B0503020404020204" pitchFamily="34" charset="0"/>
              </a:rPr>
              <a:t>tempo de implantação</a:t>
            </a: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acelerado. Se o </a:t>
            </a:r>
            <a:r>
              <a:rPr lang="pt-BR" sz="1000" dirty="0" err="1">
                <a:solidFill>
                  <a:srgbClr val="4B4B4B"/>
                </a:solidFill>
                <a:latin typeface="Adobe Clean Light" panose="020B0303020404020204" pitchFamily="34" charset="0"/>
              </a:rPr>
              <a:t>Launch</a:t>
            </a: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</a:t>
            </a:r>
            <a:r>
              <a:rPr lang="pt-BR" sz="1000" dirty="0" err="1">
                <a:solidFill>
                  <a:srgbClr val="4B4B4B"/>
                </a:solidFill>
                <a:latin typeface="Adobe Clean Light" panose="020B0303020404020204" pitchFamily="34" charset="0"/>
              </a:rPr>
              <a:t>Advisory</a:t>
            </a: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estiver ativo, </a:t>
            </a:r>
            <a:r>
              <a:rPr lang="pt-BR" sz="1000" b="1" dirty="0">
                <a:solidFill>
                  <a:srgbClr val="4B4B4B"/>
                </a:solidFill>
                <a:latin typeface="Adobe Clean" panose="020B0503020404020204" pitchFamily="34" charset="0"/>
              </a:rPr>
              <a:t>não haverá Serviços de campo no ano 1</a:t>
            </a: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para nenhuma solução coberta por um contrato de suporte da Adobe. </a:t>
            </a:r>
          </a:p>
          <a:p>
            <a:pPr marL="24130" marR="5080">
              <a:spcBef>
                <a:spcPts val="600"/>
              </a:spcBef>
            </a:pPr>
            <a:endParaRPr lang="en-US" sz="1000" b="1" dirty="0">
              <a:solidFill>
                <a:srgbClr val="1F1F1F"/>
              </a:solidFill>
              <a:latin typeface="Adobe Clean"/>
              <a:cs typeface="Adobe Clean"/>
            </a:endParaRPr>
          </a:p>
        </p:txBody>
      </p:sp>
      <p:sp>
        <p:nvSpPr>
          <p:cNvPr id="65" name="object 8">
            <a:extLst>
              <a:ext uri="{FF2B5EF4-FFF2-40B4-BE49-F238E27FC236}">
                <a16:creationId xmlns:a16="http://schemas.microsoft.com/office/drawing/2014/main" id="{6B55E2C9-CF96-2F4E-85BA-89AEA97B17D5}"/>
              </a:ext>
            </a:extLst>
          </p:cNvPr>
          <p:cNvSpPr/>
          <p:nvPr/>
        </p:nvSpPr>
        <p:spPr>
          <a:xfrm flipV="1">
            <a:off x="924304" y="869060"/>
            <a:ext cx="1285496" cy="45719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036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8">
            <a:extLst>
              <a:ext uri="{FF2B5EF4-FFF2-40B4-BE49-F238E27FC236}">
                <a16:creationId xmlns:a16="http://schemas.microsoft.com/office/drawing/2014/main" id="{EBA3192C-C3E3-C641-AAF6-A4953AD2838C}"/>
              </a:ext>
            </a:extLst>
          </p:cNvPr>
          <p:cNvSpPr/>
          <p:nvPr/>
        </p:nvSpPr>
        <p:spPr>
          <a:xfrm rot="10800000" flipH="1">
            <a:off x="3692282" y="762000"/>
            <a:ext cx="45719" cy="118872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F9FB5025-2514-684C-812E-4F3EA1789BFC}"/>
              </a:ext>
            </a:extLst>
          </p:cNvPr>
          <p:cNvSpPr/>
          <p:nvPr/>
        </p:nvSpPr>
        <p:spPr>
          <a:xfrm>
            <a:off x="4457700" y="762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703" y="0"/>
                </a:lnTo>
              </a:path>
            </a:pathLst>
          </a:custGeom>
          <a:ln w="99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BF6C5-6955-9645-9E88-A7A5E1977309}"/>
              </a:ext>
            </a:extLst>
          </p:cNvPr>
          <p:cNvSpPr/>
          <p:nvPr/>
        </p:nvSpPr>
        <p:spPr>
          <a:xfrm>
            <a:off x="165836" y="3837305"/>
            <a:ext cx="3679310" cy="264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1000" dirty="0">
                <a:latin typeface="Adobe Clean Light" charset="0"/>
              </a:rPr>
              <a:t>Os especialistas em soluções da Adobe ajudam a validar os </a:t>
            </a:r>
            <a:br>
              <a:rPr lang="pt-BR" sz="1000" dirty="0">
                <a:latin typeface="Adobe Clean Light" charset="0"/>
              </a:rPr>
            </a:br>
            <a:r>
              <a:rPr lang="pt-BR" sz="1000" dirty="0">
                <a:latin typeface="Adobe Clean Light" charset="0"/>
              </a:rPr>
              <a:t>requisitos, a arquitetura, o processo de desenvolvimento e iniciam revisões de prontidão </a:t>
            </a:r>
            <a:r>
              <a:rPr lang="pt-BR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com </a:t>
            </a:r>
            <a:r>
              <a:rPr lang="pt-BR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  <a:t>orientação baseada em práticas recomendadas</a:t>
            </a:r>
            <a:r>
              <a:rPr lang="pt-BR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 para clientes e parceiros de implementação.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solidFill>
                <a:srgbClr val="1F1F1F"/>
              </a:solidFill>
              <a:latin typeface="Adobe Clean"/>
              <a:cs typeface="Adobe Clean"/>
            </a:endParaRPr>
          </a:p>
          <a:p>
            <a:pPr marL="12700" marR="5080">
              <a:spcBef>
                <a:spcPts val="100"/>
              </a:spcBef>
            </a:pPr>
            <a:r>
              <a:rPr lang="pt-BR" sz="1000" dirty="0">
                <a:latin typeface="Adobe Clean Light" charset="0"/>
              </a:rPr>
              <a:t>O </a:t>
            </a:r>
            <a:r>
              <a:rPr lang="pt-BR" sz="1000" dirty="0" err="1">
                <a:latin typeface="Adobe Clean Light" charset="0"/>
              </a:rPr>
              <a:t>Launch</a:t>
            </a:r>
            <a:r>
              <a:rPr lang="pt-BR" sz="1000" dirty="0">
                <a:latin typeface="Adobe Clean Light" charset="0"/>
              </a:rPr>
              <a:t> </a:t>
            </a:r>
            <a:r>
              <a:rPr lang="pt-BR" sz="1000" dirty="0" err="1">
                <a:latin typeface="Adobe Clean Light" charset="0"/>
              </a:rPr>
              <a:t>Advisory</a:t>
            </a:r>
            <a:r>
              <a:rPr lang="pt-BR" sz="1000" dirty="0">
                <a:latin typeface="Adobe Clean Light" charset="0"/>
              </a:rPr>
              <a:t> se alinhará com o agendamento do seu </a:t>
            </a:r>
            <a:br>
              <a:rPr lang="pt-BR" sz="1000" dirty="0">
                <a:latin typeface="Adobe Clean Light" charset="0"/>
              </a:rPr>
            </a:br>
            <a:r>
              <a:rPr lang="pt-BR" sz="1000" dirty="0">
                <a:latin typeface="Adobe Clean Light" charset="0"/>
              </a:rPr>
              <a:t>projeto por meio de marcos comuns (</a:t>
            </a:r>
            <a:r>
              <a:rPr lang="pt-BR" sz="1000" b="1" dirty="0">
                <a:latin typeface="Adobe Clean Light" charset="0"/>
              </a:rPr>
              <a:t>Início, Definição, Projeto, Lançamento e Pós-lançamento</a:t>
            </a:r>
            <a:r>
              <a:rPr lang="pt-BR" sz="1000" dirty="0">
                <a:latin typeface="Adobe Clean Light" charset="0"/>
              </a:rPr>
              <a:t>) para guiar, validar, avaliar </a:t>
            </a:r>
            <a:br>
              <a:rPr lang="pt-BR" sz="1000" dirty="0">
                <a:latin typeface="Adobe Clean Light" charset="0"/>
              </a:rPr>
            </a:br>
            <a:r>
              <a:rPr lang="pt-BR" sz="1000" dirty="0">
                <a:latin typeface="Adobe Clean Light" charset="0"/>
              </a:rPr>
              <a:t>e fazer recomendações.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latin typeface="Adobe Clean Light" charset="0"/>
            </a:endParaRPr>
          </a:p>
          <a:p>
            <a:pPr marL="12700" marR="5080">
              <a:spcBef>
                <a:spcPts val="100"/>
              </a:spcBef>
            </a:pPr>
            <a:r>
              <a:rPr lang="pt-BR" sz="1000" dirty="0">
                <a:latin typeface="Adobe Clean Light" charset="0"/>
              </a:rPr>
              <a:t>Os principais serviços incluem:</a:t>
            </a:r>
          </a:p>
          <a:p>
            <a:pPr marL="184150" marR="508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sz="1000" dirty="0"/>
              <a:t>Plataforma de início (incluindo plano de colaboração </a:t>
            </a:r>
            <a:br>
              <a:rPr lang="pt-BR" sz="1000" dirty="0"/>
            </a:br>
            <a:r>
              <a:rPr lang="pt-BR" sz="1000" dirty="0"/>
              <a:t>do projeto)</a:t>
            </a:r>
          </a:p>
          <a:p>
            <a:pPr marL="184150" marR="508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000" dirty="0"/>
              <a:t>Documentos de avaliação e recomendações</a:t>
            </a:r>
          </a:p>
          <a:p>
            <a:pPr marL="184150" marR="508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000" dirty="0"/>
              <a:t>Resumo de engajamento</a:t>
            </a:r>
          </a:p>
        </p:txBody>
      </p:sp>
      <p:sp>
        <p:nvSpPr>
          <p:cNvPr id="68" name="object 38">
            <a:extLst>
              <a:ext uri="{FF2B5EF4-FFF2-40B4-BE49-F238E27FC236}">
                <a16:creationId xmlns:a16="http://schemas.microsoft.com/office/drawing/2014/main" id="{5EFFA37E-5E9D-754A-94DA-1299B0F27104}"/>
              </a:ext>
            </a:extLst>
          </p:cNvPr>
          <p:cNvSpPr/>
          <p:nvPr/>
        </p:nvSpPr>
        <p:spPr>
          <a:xfrm rot="10800000" flipH="1">
            <a:off x="3692282" y="3840480"/>
            <a:ext cx="45719" cy="566928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Pentagon 68">
            <a:extLst>
              <a:ext uri="{FF2B5EF4-FFF2-40B4-BE49-F238E27FC236}">
                <a16:creationId xmlns:a16="http://schemas.microsoft.com/office/drawing/2014/main" id="{B3CD9FB2-B6D3-164A-8CA9-E474FC909A25}"/>
              </a:ext>
            </a:extLst>
          </p:cNvPr>
          <p:cNvSpPr/>
          <p:nvPr/>
        </p:nvSpPr>
        <p:spPr>
          <a:xfrm>
            <a:off x="3599686" y="2920968"/>
            <a:ext cx="3931920" cy="294130"/>
          </a:xfrm>
          <a:prstGeom prst="homePlate">
            <a:avLst/>
          </a:prstGeom>
          <a:solidFill>
            <a:srgbClr val="0068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Execução e operação</a:t>
            </a:r>
          </a:p>
        </p:txBody>
      </p:sp>
      <p:sp>
        <p:nvSpPr>
          <p:cNvPr id="70" name="object 38">
            <a:extLst>
              <a:ext uri="{FF2B5EF4-FFF2-40B4-BE49-F238E27FC236}">
                <a16:creationId xmlns:a16="http://schemas.microsoft.com/office/drawing/2014/main" id="{71095CA5-757D-5E40-AAFD-CC32BD673713}"/>
              </a:ext>
            </a:extLst>
          </p:cNvPr>
          <p:cNvSpPr/>
          <p:nvPr/>
        </p:nvSpPr>
        <p:spPr>
          <a:xfrm rot="10800000" flipH="1">
            <a:off x="3331288" y="2678190"/>
            <a:ext cx="45721" cy="346577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FB0EC1F4-1AFD-B344-81D9-2CCD3D8EF8DB}"/>
              </a:ext>
            </a:extLst>
          </p:cNvPr>
          <p:cNvSpPr/>
          <p:nvPr/>
        </p:nvSpPr>
        <p:spPr>
          <a:xfrm>
            <a:off x="310386" y="2920968"/>
            <a:ext cx="3474720" cy="294130"/>
          </a:xfrm>
          <a:prstGeom prst="homePlate">
            <a:avLst/>
          </a:prstGeom>
          <a:solidFill>
            <a:srgbClr val="2E8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Implementação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B7D75-60DA-E74F-9027-4C8869FE5BD2}"/>
              </a:ext>
            </a:extLst>
          </p:cNvPr>
          <p:cNvSpPr txBox="1"/>
          <p:nvPr/>
        </p:nvSpPr>
        <p:spPr>
          <a:xfrm>
            <a:off x="2887592" y="2186924"/>
            <a:ext cx="933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Pós-lançamento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934150-F664-DD41-A622-B5C702788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106" y="6529106"/>
            <a:ext cx="3093589" cy="285562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999750A-7416-1B41-9A8D-8AD5A5E5F6B4}"/>
              </a:ext>
            </a:extLst>
          </p:cNvPr>
          <p:cNvSpPr/>
          <p:nvPr/>
        </p:nvSpPr>
        <p:spPr>
          <a:xfrm>
            <a:off x="42491" y="417893"/>
            <a:ext cx="803911" cy="6882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061E8D-9723-464D-AA49-7A3A3A02BE92}"/>
              </a:ext>
            </a:extLst>
          </p:cNvPr>
          <p:cNvSpPr/>
          <p:nvPr/>
        </p:nvSpPr>
        <p:spPr>
          <a:xfrm>
            <a:off x="3855907" y="4694431"/>
            <a:ext cx="3713038" cy="2464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1000" b="1" dirty="0">
                <a:solidFill>
                  <a:srgbClr val="000000"/>
                </a:solidFill>
                <a:latin typeface="+mj-lt"/>
              </a:rPr>
              <a:t>As Atividades técnicas</a:t>
            </a:r>
            <a:r>
              <a:rPr lang="pt-BR" sz="1000" dirty="0">
                <a:solidFill>
                  <a:srgbClr val="000000"/>
                </a:solidFill>
                <a:latin typeface="Adobe Clean Light"/>
              </a:rPr>
              <a:t> verificam se os clientes estão apresentando solidez técnica e aproveitando ao máximo sua adoção de ferramentas. Especificamente, essas atividades incluem suporte e recomendações relacionados a configurações da plataforma, integrações e solução </a:t>
            </a:r>
            <a:br>
              <a:rPr lang="pt-BR" sz="1000" dirty="0">
                <a:solidFill>
                  <a:srgbClr val="000000"/>
                </a:solidFill>
                <a:latin typeface="Adobe Clean Light"/>
              </a:rPr>
            </a:br>
            <a:r>
              <a:rPr lang="pt-BR" sz="1000" dirty="0">
                <a:solidFill>
                  <a:srgbClr val="000000"/>
                </a:solidFill>
                <a:latin typeface="Adobe Clean Light"/>
              </a:rPr>
              <a:t>de problemas.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latin typeface="Adobe Clean Light" charset="0"/>
            </a:endParaRPr>
          </a:p>
          <a:p>
            <a:pPr marL="12700" marR="5080">
              <a:spcBef>
                <a:spcPts val="100"/>
              </a:spcBef>
            </a:pPr>
            <a:r>
              <a:rPr lang="pt-BR" sz="1000" dirty="0">
                <a:latin typeface="Adobe Clean Light"/>
              </a:rPr>
              <a:t>Tipos de atividades técnicas disponíveis::</a:t>
            </a:r>
          </a:p>
          <a:p>
            <a:pPr marL="184150" marR="5080" indent="-17145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Auditoria de integridade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Auditoria da plataforma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Ativação do conjunto de recursos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Integrações e configurações básicas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Solução de problemas do cliente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Suporte ao serviço na nuvem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34E685-A734-974B-A33A-BE51D1A8BC0D}"/>
              </a:ext>
            </a:extLst>
          </p:cNvPr>
          <p:cNvSpPr/>
          <p:nvPr/>
        </p:nvSpPr>
        <p:spPr>
          <a:xfrm>
            <a:off x="3851397" y="7249456"/>
            <a:ext cx="3525469" cy="20544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pt-BR" sz="1000" b="1" dirty="0">
                <a:solidFill>
                  <a:srgbClr val="000000"/>
                </a:solidFill>
                <a:latin typeface="+mj-lt"/>
              </a:rPr>
              <a:t>As Atividades estratégicas</a:t>
            </a:r>
            <a:r>
              <a:rPr lang="pt-BR" sz="1000" dirty="0">
                <a:solidFill>
                  <a:srgbClr val="000000"/>
                </a:solidFill>
                <a:latin typeface="Adobe Clean Light"/>
              </a:rPr>
              <a:t> localizam oportunidades para garantir a obtenção de valor com as soluções da Adobe. Elas incluem recomendações de suporte relacionadas a estratégia, medição </a:t>
            </a:r>
            <a:br>
              <a:rPr lang="pt-BR" sz="1000" dirty="0">
                <a:solidFill>
                  <a:srgbClr val="000000"/>
                </a:solidFill>
                <a:latin typeface="Adobe Clean Light"/>
              </a:rPr>
            </a:br>
            <a:r>
              <a:rPr lang="pt-BR" sz="1000" dirty="0">
                <a:solidFill>
                  <a:srgbClr val="000000"/>
                </a:solidFill>
                <a:latin typeface="Adobe Clean Light"/>
              </a:rPr>
              <a:t>e maturidade para impulsionar a obtenção de valor com uma </a:t>
            </a:r>
            <a:br>
              <a:rPr lang="pt-BR" sz="1000" dirty="0">
                <a:solidFill>
                  <a:srgbClr val="000000"/>
                </a:solidFill>
                <a:latin typeface="Adobe Clean Light"/>
              </a:rPr>
            </a:br>
            <a:r>
              <a:rPr lang="pt-BR" sz="1000" dirty="0">
                <a:solidFill>
                  <a:srgbClr val="000000"/>
                </a:solidFill>
                <a:latin typeface="Adobe Clean Light"/>
              </a:rPr>
              <a:t>ou mais soluções da Adobe.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latin typeface="Adobe Clean Light" charset="0"/>
            </a:endParaRPr>
          </a:p>
          <a:p>
            <a:pPr marL="12700" marR="5080">
              <a:spcBef>
                <a:spcPts val="100"/>
              </a:spcBef>
            </a:pPr>
            <a:r>
              <a:rPr lang="pt-BR" sz="1000" dirty="0">
                <a:latin typeface="Adobe Clean Light"/>
              </a:rPr>
              <a:t>Tipos de atividades estratégicas disponíveis:</a:t>
            </a:r>
          </a:p>
          <a:p>
            <a:pPr marL="241300" marR="5080" indent="-22860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Roteiro de maturidade</a:t>
            </a:r>
          </a:p>
          <a:p>
            <a:pPr marL="241300" marR="508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Desenvolvimento/medição de caso de uso</a:t>
            </a:r>
          </a:p>
          <a:p>
            <a:pPr marL="241300" marR="508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Relatórios e análise</a:t>
            </a:r>
          </a:p>
          <a:p>
            <a:pPr marL="241300" marR="508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/>
              <a:t>Ativação de práticas recomendadas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FC85E-B176-5441-A8D8-AEF6C3DFCC2A}"/>
              </a:ext>
            </a:extLst>
          </p:cNvPr>
          <p:cNvSpPr txBox="1"/>
          <p:nvPr/>
        </p:nvSpPr>
        <p:spPr>
          <a:xfrm>
            <a:off x="3851397" y="3891661"/>
            <a:ext cx="3525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lvl="0">
              <a:spcBef>
                <a:spcPts val="100"/>
              </a:spcBef>
            </a:pPr>
            <a:r>
              <a:rPr lang="pt-BR" sz="1000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Como cliente Enterprise, você tem direito a </a:t>
            </a:r>
            <a:r>
              <a:rPr lang="pt-BR" sz="1200" b="1" u="sng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2</a:t>
            </a:r>
            <a:r>
              <a:rPr lang="pt-BR" sz="1000" b="1" u="sng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 atividades por ano</a:t>
            </a:r>
            <a:r>
              <a:rPr lang="pt-BR" sz="1000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 entre as opções a seguir:</a:t>
            </a:r>
            <a:r>
              <a:rPr lang="pt-BR" sz="1000" b="1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 Atividades técnicas </a:t>
            </a:r>
            <a:r>
              <a:rPr lang="pt-BR" sz="1000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e/ou </a:t>
            </a:r>
            <a:r>
              <a:rPr lang="pt-BR" sz="1000" b="1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Atividades estratégicas</a:t>
            </a:r>
            <a:r>
              <a:rPr lang="pt-BR" sz="1000" dirty="0">
                <a:solidFill>
                  <a:srgbClr val="1F1F1F"/>
                </a:solidFill>
                <a:latin typeface="Adobe Clean Light" panose="020B0303020404020204" pitchFamily="34" charset="0"/>
                <a:cs typeface="AdobeClean-Light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8501EA-3511-BA44-BB3B-9F53FFBEAB0B}"/>
              </a:ext>
            </a:extLst>
          </p:cNvPr>
          <p:cNvSpPr txBox="1"/>
          <p:nvPr/>
        </p:nvSpPr>
        <p:spPr>
          <a:xfrm>
            <a:off x="2174875" y="2317134"/>
            <a:ext cx="935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Lançamento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B1C33-2658-9C47-9546-65EE39995E93}"/>
              </a:ext>
            </a:extLst>
          </p:cNvPr>
          <p:cNvSpPr txBox="1"/>
          <p:nvPr/>
        </p:nvSpPr>
        <p:spPr>
          <a:xfrm>
            <a:off x="878679" y="2320287"/>
            <a:ext cx="82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/>
              <a:t>Definição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5CB7DF-91C2-1E4A-AAC5-7863828EA701}"/>
              </a:ext>
            </a:extLst>
          </p:cNvPr>
          <p:cNvSpPr txBox="1"/>
          <p:nvPr/>
        </p:nvSpPr>
        <p:spPr>
          <a:xfrm>
            <a:off x="205422" y="2330087"/>
            <a:ext cx="82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/>
              <a:t>Início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07ED1-06E3-D34E-B109-779393F8BBA9}"/>
              </a:ext>
            </a:extLst>
          </p:cNvPr>
          <p:cNvSpPr txBox="1"/>
          <p:nvPr/>
        </p:nvSpPr>
        <p:spPr>
          <a:xfrm>
            <a:off x="1529973" y="2320287"/>
            <a:ext cx="82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Projeto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0F674-4C3B-AB48-86F4-0547F3186A06}"/>
              </a:ext>
            </a:extLst>
          </p:cNvPr>
          <p:cNvSpPr/>
          <p:nvPr/>
        </p:nvSpPr>
        <p:spPr>
          <a:xfrm>
            <a:off x="3692281" y="2549086"/>
            <a:ext cx="3684584" cy="3680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accent1">
                    <a:lumMod val="50000"/>
                  </a:schemeClr>
                </a:solidFill>
              </a:rPr>
              <a:t>2 atividades por ano</a:t>
            </a:r>
          </a:p>
        </p:txBody>
      </p:sp>
    </p:spTree>
    <p:extLst>
      <p:ext uri="{BB962C8B-B14F-4D97-AF65-F5344CB8AC3E}">
        <p14:creationId xmlns:p14="http://schemas.microsoft.com/office/powerpoint/2010/main" val="7170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410" y="575594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1017579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809358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</a:t>
            </a:r>
            <a:b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</a:b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0706" y="4913781"/>
            <a:ext cx="6709203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(conforme a ordem de venda 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87599"/>
              </p:ext>
            </p:extLst>
          </p:nvPr>
        </p:nvGraphicFramePr>
        <p:xfrm>
          <a:off x="171128" y="5907213"/>
          <a:ext cx="7391400" cy="139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Europa, Oriente Médio </a:t>
                      </a:r>
                      <a:b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</a:b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/>
                        <a:t>O suporte de idioma está disponível somente em inglês e japonês.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b="0" i="0" u="none" strike="noStrike" noProof="0" dirty="0"/>
                        <a:t> </a:t>
                      </a:r>
                      <a:r>
                        <a:rPr lang="pt-BR" sz="1100" b="0" i="0" u="none" strike="noStrike" baseline="30000" noProof="0" dirty="0"/>
                        <a:t>1</a:t>
                      </a:r>
                      <a:r>
                        <a:rPr lang="pt-BR" sz="1100" b="0" i="0" u="none" strike="noStrike" noProof="0" dirty="0"/>
                        <a:t>Os casos de prioridade P2, P3 e P4 estão limitados ao horário comercial somente no Japão.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320790" y="8543943"/>
            <a:ext cx="1117198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90711"/>
              </p:ext>
            </p:extLst>
          </p:nvPr>
        </p:nvGraphicFramePr>
        <p:xfrm>
          <a:off x="194237" y="1272353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183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821108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A Experience League foi criada para ajudar as empresas a alcançar o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valor que esperam do seu investimento em produtos da Adobe. É o local unificado onde os clientes podem aprender, interagir e crescer ao longo de um caminho personalizado de sucesso que inclui tutoriais de autoatendimento, documentação dos produtos, treinamento com instrutores e suporte técnico e da comunidade.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acesso aos cursos do Adobe Digital Learning Services está disponível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na Experience League. Os cursos de aprendizagem incluem lições sob demanda e com instrutores.  É um lugar para adquirir habilidades com reconhecido valor de mercado que você pode pôr em prática 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Status.adobe.com transmite as informações de integridade de todos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os produtos e serviços da Adobe implantados em ambientes de vários locatários. Os clientes podem escolher suas preferências de subscrição para receber notificações por 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email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 sempre que a Adobe criar, atualizar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ou resolver um evento de produto. Isso pode incluir manutenção programada ou problemas de serviço com diferentes níveis de gravidade.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10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Os Termos e condições que detalham os serviços de suporte.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099BE-EDEC-4FF1-8378-446617236015}">
  <ds:schemaRefs>
    <ds:schemaRef ds:uri="6c8368ec-3776-49b5-a5bb-90648cf9530f"/>
    <ds:schemaRef ds:uri="8a053bff-88be-49e4-9a87-e748e18b8b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2EBF8D-136B-48EC-8FC0-F70C0583664B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1989CE-20BB-4A6A-A33F-71A1AE469C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1815</Words>
  <Application>Microsoft Office PowerPoint</Application>
  <PresentationFormat>Custom</PresentationFormat>
  <Paragraphs>180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PLANOS DE SUPORTE DA ADOBE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DX CUSTOMER SUPPORT</dc:title>
  <cp:lastModifiedBy>Lubomir Michniak</cp:lastModifiedBy>
  <cp:revision>28</cp:revision>
  <dcterms:created xsi:type="dcterms:W3CDTF">2021-05-05T02:01:37Z</dcterms:created>
  <dcterms:modified xsi:type="dcterms:W3CDTF">2021-11-12T15:14:57Z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2020-11-10T00:00:00Z</vt:filetime>
  </property>
  <property fmtid="{D5CDD505-2E9C-101B-9397-08002B2CF9AE}" pid="3" name="LastSaved">
    <vt:filetime>2021-05-05T00:00:00Z</vt:filetime>
  </property>
  <property fmtid="{D5CDD505-2E9C-101B-9397-08002B2CF9AE}" pid="4" name="ContentTypeId">
    <vt:lpwstr>0x010100E783BF6876BCC646A459363AF21A7736</vt:lpwstr>
  </property>
</Properties>
</file>