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62" r:id="rId6"/>
    <p:sldId id="267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B2740-C02D-6848-8C88-402A980B28DC}" v="27" dt="2022-01-20T17:33:40.3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>
        <p:scale>
          <a:sx n="100" d="100"/>
          <a:sy n="100" d="100"/>
        </p:scale>
        <p:origin x="1548" y="-18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2fa3aa60-0c9c-4d06-bae2-795983241227" providerId="ADAL" clId="{4F9F8D59-37FF-0B43-9EF5-31D48C73FC8D}"/>
    <pc:docChg chg="modSld">
      <pc:chgData name="Akilah Johnson" userId="2fa3aa60-0c9c-4d06-bae2-795983241227" providerId="ADAL" clId="{4F9F8D59-37FF-0B43-9EF5-31D48C73FC8D}" dt="2021-11-24T00:07:01.857" v="8" actId="20577"/>
      <pc:docMkLst>
        <pc:docMk/>
      </pc:docMkLst>
      <pc:sldChg chg="modSp mod">
        <pc:chgData name="Akilah Johnson" userId="2fa3aa60-0c9c-4d06-bae2-795983241227" providerId="ADAL" clId="{4F9F8D59-37FF-0B43-9EF5-31D48C73FC8D}" dt="2021-11-24T00:07:01.857" v="8" actId="20577"/>
        <pc:sldMkLst>
          <pc:docMk/>
          <pc:sldMk cId="0" sldId="256"/>
        </pc:sldMkLst>
        <pc:graphicFrameChg chg="modGraphic">
          <ac:chgData name="Akilah Johnson" userId="2fa3aa60-0c9c-4d06-bae2-795983241227" providerId="ADAL" clId="{4F9F8D59-37FF-0B43-9EF5-31D48C73FC8D}" dt="2021-11-24T00:07:01.857" v="8" actId="20577"/>
          <ac:graphicFrameMkLst>
            <pc:docMk/>
            <pc:sldMk cId="0" sldId="256"/>
            <ac:graphicFrameMk id="7" creationId="{00000000-0000-0000-0000-000000000000}"/>
          </ac:graphicFrameMkLst>
        </pc:graphicFrameChg>
      </pc:sldChg>
    </pc:docChg>
  </pc:docChgLst>
  <pc:docChgLst>
    <pc:chgData name="Akilah Johnson" userId="S::akjohnso@adobe.com::2fa3aa60-0c9c-4d06-bae2-795983241227" providerId="AD" clId="Web-{6321287A-37E3-E99F-4766-DFF993179103}"/>
    <pc:docChg chg="modSld">
      <pc:chgData name="Akilah Johnson" userId="S::akjohnso@adobe.com::2fa3aa60-0c9c-4d06-bae2-795983241227" providerId="AD" clId="Web-{6321287A-37E3-E99F-4766-DFF993179103}" dt="2021-11-24T00:05:14.840" v="5"/>
      <pc:docMkLst>
        <pc:docMk/>
      </pc:docMkLst>
      <pc:sldChg chg="modSp">
        <pc:chgData name="Akilah Johnson" userId="S::akjohnso@adobe.com::2fa3aa60-0c9c-4d06-bae2-795983241227" providerId="AD" clId="Web-{6321287A-37E3-E99F-4766-DFF993179103}" dt="2021-11-24T00:05:14.840" v="5"/>
        <pc:sldMkLst>
          <pc:docMk/>
          <pc:sldMk cId="0" sldId="256"/>
        </pc:sldMkLst>
        <pc:graphicFrameChg chg="mod modGraphic">
          <ac:chgData name="Akilah Johnson" userId="S::akjohnso@adobe.com::2fa3aa60-0c9c-4d06-bae2-795983241227" providerId="AD" clId="Web-{6321287A-37E3-E99F-4766-DFF993179103}" dt="2021-11-24T00:05:14.840" v="5"/>
          <ac:graphicFrameMkLst>
            <pc:docMk/>
            <pc:sldMk cId="0" sldId="256"/>
            <ac:graphicFrameMk id="7" creationId="{00000000-0000-0000-0000-000000000000}"/>
          </ac:graphicFrameMkLst>
        </pc:graphicFrameChg>
      </pc:sldChg>
    </pc:docChg>
  </pc:docChgLst>
  <pc:docChgLst>
    <pc:chgData name="Lauren Schutte" userId="6e08b2d3-447a-4d66-86be-444d50df187f" providerId="ADAL" clId="{0BC4D7A0-4BBD-1B49-BE14-170949F0EA37}"/>
    <pc:docChg chg="modSld">
      <pc:chgData name="Lauren Schutte" userId="6e08b2d3-447a-4d66-86be-444d50df187f" providerId="ADAL" clId="{0BC4D7A0-4BBD-1B49-BE14-170949F0EA37}" dt="2021-10-13T19:10:14.671" v="3" actId="1035"/>
      <pc:docMkLst>
        <pc:docMk/>
      </pc:docMkLst>
      <pc:sldChg chg="modSp mod">
        <pc:chgData name="Lauren Schutte" userId="6e08b2d3-447a-4d66-86be-444d50df187f" providerId="ADAL" clId="{0BC4D7A0-4BBD-1B49-BE14-170949F0EA37}" dt="2021-10-13T19:10:14.671" v="3" actId="1035"/>
        <pc:sldMkLst>
          <pc:docMk/>
          <pc:sldMk cId="0" sldId="256"/>
        </pc:sldMkLst>
        <pc:spChg chg="mod">
          <ac:chgData name="Lauren Schutte" userId="6e08b2d3-447a-4d66-86be-444d50df187f" providerId="ADAL" clId="{0BC4D7A0-4BBD-1B49-BE14-170949F0EA37}" dt="2021-10-13T19:10:14.671" v="3" actId="1035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Ankita Sood" userId="c93a62e3-2a47-429d-82c6-c2a8fd110ae7" providerId="ADAL" clId="{1E4B2740-C02D-6848-8C88-402A980B28DC}"/>
    <pc:docChg chg="modSld">
      <pc:chgData name="Ankita Sood" userId="c93a62e3-2a47-429d-82c6-c2a8fd110ae7" providerId="ADAL" clId="{1E4B2740-C02D-6848-8C88-402A980B28DC}" dt="2022-01-20T19:39:05.294" v="34" actId="20577"/>
      <pc:docMkLst>
        <pc:docMk/>
      </pc:docMkLst>
      <pc:sldChg chg="modSp mod">
        <pc:chgData name="Ankita Sood" userId="c93a62e3-2a47-429d-82c6-c2a8fd110ae7" providerId="ADAL" clId="{1E4B2740-C02D-6848-8C88-402A980B28DC}" dt="2022-01-20T19:39:05.294" v="34" actId="20577"/>
        <pc:sldMkLst>
          <pc:docMk/>
          <pc:sldMk cId="0" sldId="256"/>
        </pc:sldMkLst>
        <pc:spChg chg="mod">
          <ac:chgData name="Ankita Sood" userId="c93a62e3-2a47-429d-82c6-c2a8fd110ae7" providerId="ADAL" clId="{1E4B2740-C02D-6848-8C88-402A980B28DC}" dt="2022-01-20T19:39:05.294" v="34" actId="20577"/>
          <ac:spMkLst>
            <pc:docMk/>
            <pc:sldMk cId="0" sldId="256"/>
            <ac:spMk id="3" creationId="{00000000-0000-0000-0000-000000000000}"/>
          </ac:spMkLst>
        </pc:spChg>
        <pc:graphicFrameChg chg="modGraphic">
          <ac:chgData name="Ankita Sood" userId="c93a62e3-2a47-429d-82c6-c2a8fd110ae7" providerId="ADAL" clId="{1E4B2740-C02D-6848-8C88-402A980B28DC}" dt="2022-01-20T17:33:31.472" v="18" actId="20577"/>
          <ac:graphicFrameMkLst>
            <pc:docMk/>
            <pc:sldMk cId="0" sldId="256"/>
            <ac:graphicFrameMk id="7" creationId="{00000000-0000-0000-0000-000000000000}"/>
          </ac:graphicFrameMkLst>
        </pc:graphicFrameChg>
        <pc:graphicFrameChg chg="modGraphic">
          <ac:chgData name="Ankita Sood" userId="c93a62e3-2a47-429d-82c6-c2a8fd110ae7" providerId="ADAL" clId="{1E4B2740-C02D-6848-8C88-402A980B28DC}" dt="2022-01-20T17:33:27.794" v="10" actId="20577"/>
          <ac:graphicFrameMkLst>
            <pc:docMk/>
            <pc:sldMk cId="0" sldId="256"/>
            <ac:graphicFrameMk id="13" creationId="{8FC06D05-42C7-D14C-86E4-0F01711669B9}"/>
          </ac:graphicFrameMkLst>
        </pc:graphicFrameChg>
      </pc:sldChg>
      <pc:sldChg chg="modSp mod">
        <pc:chgData name="Ankita Sood" userId="c93a62e3-2a47-429d-82c6-c2a8fd110ae7" providerId="ADAL" clId="{1E4B2740-C02D-6848-8C88-402A980B28DC}" dt="2022-01-20T17:33:40.355" v="26" actId="20577"/>
        <pc:sldMkLst>
          <pc:docMk/>
          <pc:sldMk cId="3982262141" sldId="262"/>
        </pc:sldMkLst>
        <pc:spChg chg="mod">
          <ac:chgData name="Ankita Sood" userId="c93a62e3-2a47-429d-82c6-c2a8fd110ae7" providerId="ADAL" clId="{1E4B2740-C02D-6848-8C88-402A980B28DC}" dt="2022-01-20T17:33:40.355" v="26" actId="20577"/>
          <ac:spMkLst>
            <pc:docMk/>
            <pc:sldMk cId="3982262141" sldId="262"/>
            <ac:spMk id="81" creationId="{68CE4601-87A9-E645-841C-EE142932AE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emf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emf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emf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pt-BR#support" TargetMode="External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hyperlink" Target="https://helpx.adobe.com/br/support/programs/support-policies-terms-conditions.html" TargetMode="External"/><Relationship Id="rId4" Type="http://schemas.openxmlformats.org/officeDocument/2006/relationships/image" Target="../media/image3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7" y="65103"/>
            <a:ext cx="5050247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2300" dirty="0"/>
              <a:t>PLANOS DE SUPORTE DA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2" y="560755"/>
            <a:ext cx="7003277" cy="1466427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pt-BR" sz="1100" dirty="0">
                <a:solidFill>
                  <a:srgbClr val="FFFFFF"/>
                </a:solidFill>
                <a:latin typeface="AdobeClean-Light"/>
                <a:cs typeface="AdobeClean-Light"/>
              </a:rPr>
              <a:t>Standard | Enterprise | </a:t>
            </a:r>
            <a:r>
              <a:rPr lang="pt-BR" sz="1100" b="1" dirty="0">
                <a:solidFill>
                  <a:srgbClr val="FFFFFF"/>
                </a:solidFill>
                <a:latin typeface="Arial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Adobe oferece uma ampla gama de recursos técnicos para prestar suporte à sua empresa, incluídos na sua assinatura da Experience Cloud e com melhorias adicionais no pacote de suporte ELITE. O Suporte ELITE inclui acesso a caminhos de aprendizagem personalizados e a fóruns monitorados da comunidade na Adobe Experience League. Você tem à sua disposição a nossa documentação técnica de produto, com todos os detalhes, e as notas de versão atuais. Os clientes ELITE também contam com um Engenheiro de suporte nomeado e um Gerente técnico de conta, que atuam como contato técnico designado na Equipe de suporte da Adobe e colaboram com você para prestar um suporte superior, rápido e proativo. Com ampla experiência em soluções da Experience Cloud, a Equipe de suporte trabalha para garantir que a Adobe esteja ao seu lado seja qual for a complexidade do problema, atuando de maneira preventiva para que você aproveite ao máximo seu investimento na Adobe Experience Cloud.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564" y="7162800"/>
            <a:ext cx="40224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29445"/>
              </p:ext>
            </p:extLst>
          </p:nvPr>
        </p:nvGraphicFramePr>
        <p:xfrm>
          <a:off x="145668" y="7473158"/>
          <a:ext cx="7409815" cy="2259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42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8290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525" algn="l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825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165" marR="495300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  <a:t>As funções de produção do cliente estão inativas ou têm perda significativa de dados ou degradação de serviços, e é necessária atenção imediata para restaurar a funcionalidade </a:t>
                      </a:r>
                      <a:b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  <a:t>e a usabilidade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marR="492125" indent="0" algn="ctr" defTabSz="1371600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hora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4813" marR="459740" indent="-4763" algn="ctr">
                        <a:lnSpc>
                          <a:spcPct val="1000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 minutos</a:t>
                      </a:r>
                    </a:p>
                  </a:txBody>
                  <a:tcPr marL="0" marR="0" marT="25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49530" marR="719455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  <a:t>As funções empresariais do cliente têm grande degradação de serviços, perda potencial de dados ou foi afetado um recurso importante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marR="343535" indent="0" algn="ctr" defTabSz="1314450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 /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 marR="481330" indent="0" algn="ctr">
                        <a:lnSpc>
                          <a:spcPct val="102299"/>
                        </a:lnSpc>
                        <a:tabLst>
                          <a:tab pos="400050" algn="l"/>
                          <a:tab pos="1314450" algn="l"/>
                        </a:tabLst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minutos</a:t>
                      </a:r>
                    </a:p>
                  </a:txBody>
                  <a:tcPr marL="0" marR="0" marT="508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3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8895" marR="387985" indent="-2540" algn="l">
                        <a:lnSpc>
                          <a:spcPts val="980"/>
                        </a:lnSpc>
                        <a:spcBef>
                          <a:spcPts val="450"/>
                        </a:spcBef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  <a:t>As funções empresariais do cliente têm pouca degradação dos serviços, e há uma solução/alternativa que permite que as funções empresariais continuem normalmente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marR="343535" indent="0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 /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 horas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0" marR="531495" indent="1270" algn="l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4x5/   1 hora</a:t>
                      </a:r>
                    </a:p>
                  </a:txBody>
                  <a:tcPr marL="0" marR="0" marT="698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44">
                <a:tc>
                  <a:txBody>
                    <a:bodyPr/>
                    <a:lstStyle/>
                    <a:p>
                      <a:pPr marL="48895" algn="l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6223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/>
                        </a:rPr>
                        <a:t>Pergunta geral sobre a funcionalidade atual do produto ou solicitação de melhoria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 marR="343535" indent="0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Dias úteis /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 dias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 marR="343535" indent="0" algn="ctr">
                        <a:lnSpc>
                          <a:spcPct val="102200"/>
                        </a:lnSpc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Dias úteis /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dia</a:t>
                      </a:r>
                    </a:p>
                  </a:txBody>
                  <a:tcPr marL="0" marR="0" marT="279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87" y="9888626"/>
            <a:ext cx="2468880" cy="149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387610" y="421174"/>
            <a:ext cx="21561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16751"/>
              </p:ext>
            </p:extLst>
          </p:nvPr>
        </p:nvGraphicFramePr>
        <p:xfrm>
          <a:off x="273550" y="2258474"/>
          <a:ext cx="7281935" cy="483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04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17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Suporte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suporte na nuvem —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297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serviço de campo </a:t>
                      </a:r>
                    </a:p>
                  </a:txBody>
                  <a:tcPr marL="0" marR="0" marT="48260" marB="0"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08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57339" y="897487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7339" y="608961"/>
            <a:ext cx="21615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Recursos do Suporte Elite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68167" y="1433668"/>
            <a:ext cx="219456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pt-BR" sz="900" dirty="0">
                <a:solidFill>
                  <a:srgbClr val="4B4B4B"/>
                </a:solidFill>
                <a:latin typeface="AdobeClean-Light"/>
                <a:cs typeface="AdobeClean-Light"/>
              </a:rPr>
              <a:t>Um engenheiro de suporte designado, familiarizado com seu ambiente de solução e objetivos de negócios. O NSE é um engenheiro de suporte experiente que ajuda a coordenar sua experiência no Suporte Enterprise.</a:t>
            </a:r>
          </a:p>
        </p:txBody>
      </p:sp>
      <p:pic>
        <p:nvPicPr>
          <p:cNvPr id="33" name="object 3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925" y="1066800"/>
            <a:ext cx="365760" cy="365760"/>
          </a:xfrm>
          <a:prstGeom prst="rect">
            <a:avLst/>
          </a:prstGeom>
        </p:spPr>
      </p:pic>
      <p:pic>
        <p:nvPicPr>
          <p:cNvPr id="35" name="object 3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2561747"/>
            <a:ext cx="365760" cy="36576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33365" y="1433668"/>
            <a:ext cx="2194559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114935">
              <a:lnSpc>
                <a:spcPct val="100000"/>
              </a:lnSpc>
              <a:spcBef>
                <a:spcPts val="965"/>
              </a:spcBef>
            </a:pPr>
            <a:r>
              <a:rPr lang="pt-BR" sz="900" dirty="0">
                <a:solidFill>
                  <a:srgbClr val="4B4B4B"/>
                </a:solidFill>
                <a:latin typeface="AdobeClean-Light"/>
                <a:cs typeface="AdobeClean-Light"/>
              </a:rPr>
              <a:t>Revisão regular das solicitações de suporte abertas, garantindo o alinhamento do cliente considerando a descrição do caso, </a:t>
            </a:r>
            <a:br>
              <a:rPr lang="pt-BR" sz="9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pt-BR" sz="900" dirty="0">
                <a:solidFill>
                  <a:srgbClr val="4B4B4B"/>
                </a:solidFill>
                <a:latin typeface="AdobeClean-Light"/>
                <a:cs typeface="AdobeClean-Light"/>
              </a:rPr>
              <a:t>o impacto nos negócios, o status, a prioridade e o acordo sobre as próximas etapas necessárias para garantir uma resolução adequada.</a:t>
            </a:r>
          </a:p>
        </p:txBody>
      </p:sp>
      <p:pic>
        <p:nvPicPr>
          <p:cNvPr id="37" name="object 37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8925" y="2500787"/>
            <a:ext cx="241555" cy="36576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4341" y="1433668"/>
            <a:ext cx="21945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Um Gerente técnico de conta designado para supervisionar sua experiência com o Elite, coordenar o suporte e os contratos de serviços de campo e fornecer serviços proativos para maximizar o seu valor comercial.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9237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Gerente técnico de conta</a:t>
            </a:r>
          </a:p>
        </p:txBody>
      </p:sp>
      <p:pic>
        <p:nvPicPr>
          <p:cNvPr id="41" name="object 41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1066800"/>
            <a:ext cx="365760" cy="365760"/>
          </a:xfrm>
          <a:prstGeom prst="rect">
            <a:avLst/>
          </a:prstGeom>
        </p:spPr>
      </p:pic>
      <p:pic>
        <p:nvPicPr>
          <p:cNvPr id="47" name="object 4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066800"/>
            <a:ext cx="365760" cy="36576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91726" y="5243920"/>
            <a:ext cx="2194560" cy="452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Transferência contínua de conhecimento da equipe de suporte da Adobe para fornecer práticas recomendadas sobre o uso da solução.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265661" y="5243920"/>
            <a:ext cx="2194560" cy="606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Gerencie eventos importantes para garantir </a:t>
            </a:r>
            <a:b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o nível certo de suporte, cobertura e plano de mitigação durante marcos importantes de negócios e projetos.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24341" y="5262204"/>
            <a:ext cx="2194560" cy="792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7790">
              <a:lnSpc>
                <a:spcPct val="116199"/>
              </a:lnSpc>
              <a:spcBef>
                <a:spcPts val="259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Receba orientação personalizada sobre novos recursos do produto para aproveitar as vantagens das inovações mais recentes e solicite aos especialistas da Adobe que revisem os planos de versão e atualização.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97787" y="9888626"/>
            <a:ext cx="2377440" cy="149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pic>
        <p:nvPicPr>
          <p:cNvPr id="43" name="Graphic 42" descr="Playbook outline">
            <a:extLst>
              <a:ext uri="{FF2B5EF4-FFF2-40B4-BE49-F238E27FC236}">
                <a16:creationId xmlns:a16="http://schemas.microsoft.com/office/drawing/2014/main" id="{C99690B9-BFB7-6F4A-BF19-81D32249562E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599" y="2472569"/>
            <a:ext cx="365760" cy="365760"/>
          </a:xfrm>
          <a:prstGeom prst="rect">
            <a:avLst/>
          </a:prstGeom>
        </p:spPr>
      </p:pic>
      <p:sp>
        <p:nvSpPr>
          <p:cNvPr id="55" name="object 46">
            <a:extLst>
              <a:ext uri="{FF2B5EF4-FFF2-40B4-BE49-F238E27FC236}">
                <a16:creationId xmlns:a16="http://schemas.microsoft.com/office/drawing/2014/main" id="{7C260A2A-AF2F-FC40-B33F-0E1D0FBC740E}"/>
              </a:ext>
            </a:extLst>
          </p:cNvPr>
          <p:cNvSpPr txBox="1"/>
          <p:nvPr/>
        </p:nvSpPr>
        <p:spPr>
          <a:xfrm>
            <a:off x="2791726" y="9060487"/>
            <a:ext cx="219456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de chat ao vivo.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486E8-54B1-F645-9B86-ECF1030A75B7}"/>
              </a:ext>
            </a:extLst>
          </p:cNvPr>
          <p:cNvSpPr txBox="1">
            <a:spLocks/>
          </p:cNvSpPr>
          <p:nvPr/>
        </p:nvSpPr>
        <p:spPr>
          <a:xfrm>
            <a:off x="689237" y="675691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4A0F4-9A60-1844-A048-6D637B2EB827}"/>
              </a:ext>
            </a:extLst>
          </p:cNvPr>
          <p:cNvSpPr>
            <a:spLocks/>
          </p:cNvSpPr>
          <p:nvPr/>
        </p:nvSpPr>
        <p:spPr>
          <a:xfrm>
            <a:off x="689237" y="6960100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33C8C307-B5C0-B745-B0B7-708423875E59}"/>
              </a:ext>
            </a:extLst>
          </p:cNvPr>
          <p:cNvSpPr txBox="1"/>
          <p:nvPr/>
        </p:nvSpPr>
        <p:spPr>
          <a:xfrm>
            <a:off x="324341" y="7152361"/>
            <a:ext cx="2194560" cy="10054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Acesso online contínuo a um banco de dados cada vez maior de soluções técnicas, documentação do produto, perguntas frequentes e muito mais. Conecte-se com profissionais e outros clientes na Comunidade da Adobe para compartilhar práticas recomendadas e lições aprendidas.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F27587-C508-5A44-B624-7AD95CEE18C8}"/>
              </a:ext>
            </a:extLst>
          </p:cNvPr>
          <p:cNvSpPr txBox="1">
            <a:spLocks/>
          </p:cNvSpPr>
          <p:nvPr/>
        </p:nvSpPr>
        <p:spPr>
          <a:xfrm>
            <a:off x="5723508" y="6756914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1271E9-6965-1342-9192-934017FB88DC}"/>
              </a:ext>
            </a:extLst>
          </p:cNvPr>
          <p:cNvSpPr>
            <a:spLocks/>
          </p:cNvSpPr>
          <p:nvPr/>
        </p:nvSpPr>
        <p:spPr>
          <a:xfrm>
            <a:off x="5723508" y="6960100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1" name="object 39">
            <a:extLst>
              <a:ext uri="{FF2B5EF4-FFF2-40B4-BE49-F238E27FC236}">
                <a16:creationId xmlns:a16="http://schemas.microsoft.com/office/drawing/2014/main" id="{238FC9C9-C2C0-E444-BB27-77B17FF0EC4E}"/>
              </a:ext>
            </a:extLst>
          </p:cNvPr>
          <p:cNvSpPr txBox="1"/>
          <p:nvPr/>
        </p:nvSpPr>
        <p:spPr>
          <a:xfrm>
            <a:off x="5265661" y="7152361"/>
            <a:ext cx="2194560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A Experience League gera criadores de experiências. Os clientes podem adquirir habilidades de gerenciamento de experiência do cliente com aprendizagem personalizada, participar de uma comunidade de pares global e conseguir reconhecimento de carreira.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19678C-2CA3-2045-81B8-DDFAC6C08445}"/>
              </a:ext>
            </a:extLst>
          </p:cNvPr>
          <p:cNvSpPr txBox="1">
            <a:spLocks/>
          </p:cNvSpPr>
          <p:nvPr/>
        </p:nvSpPr>
        <p:spPr>
          <a:xfrm>
            <a:off x="3201544" y="8560230"/>
            <a:ext cx="178474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 dirty="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5F8203-84A5-C846-AE21-B0C1CDDEFD03}"/>
              </a:ext>
            </a:extLst>
          </p:cNvPr>
          <p:cNvSpPr>
            <a:spLocks/>
          </p:cNvSpPr>
          <p:nvPr/>
        </p:nvSpPr>
        <p:spPr>
          <a:xfrm>
            <a:off x="3201544" y="8741449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7D9D55-2EC1-3743-9A8D-BF6D45DD7ADD}"/>
              </a:ext>
            </a:extLst>
          </p:cNvPr>
          <p:cNvSpPr txBox="1">
            <a:spLocks/>
          </p:cNvSpPr>
          <p:nvPr/>
        </p:nvSpPr>
        <p:spPr>
          <a:xfrm>
            <a:off x="3201544" y="675691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24X7 prioridades P1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68D5A4-4082-324D-9E20-8D044979053B}"/>
              </a:ext>
            </a:extLst>
          </p:cNvPr>
          <p:cNvSpPr>
            <a:spLocks/>
          </p:cNvSpPr>
          <p:nvPr/>
        </p:nvSpPr>
        <p:spPr>
          <a:xfrm>
            <a:off x="3201544" y="696010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66" name="object 39">
            <a:extLst>
              <a:ext uri="{FF2B5EF4-FFF2-40B4-BE49-F238E27FC236}">
                <a16:creationId xmlns:a16="http://schemas.microsoft.com/office/drawing/2014/main" id="{6D02803B-F740-8341-B0A6-E8F7CBDA4EAD}"/>
              </a:ext>
            </a:extLst>
          </p:cNvPr>
          <p:cNvSpPr txBox="1"/>
          <p:nvPr/>
        </p:nvSpPr>
        <p:spPr>
          <a:xfrm>
            <a:off x="2791726" y="7152361"/>
            <a:ext cx="2194560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 dirty="0">
                <a:solidFill>
                  <a:srgbClr val="020302"/>
                </a:solidFill>
                <a:latin typeface="AdobeClean-Light"/>
              </a:rPr>
              <a:t>Usuários autorizados ou </a:t>
            </a:r>
            <a:r>
              <a:rPr lang="pt-BR" sz="900" b="1" dirty="0">
                <a:solidFill>
                  <a:srgbClr val="020302"/>
                </a:solidFill>
                <a:latin typeface="AdobeClean-Light"/>
              </a:rPr>
              <a:t>contatos de suporte nomeados</a:t>
            </a:r>
            <a:r>
              <a:rPr lang="pt-BR" sz="900" dirty="0">
                <a:latin typeface="Adobe Clean Light" panose="020B0303020404020204" pitchFamily="34" charset="0"/>
              </a:rPr>
              <a:t> podem enviar problemas por todos os canais disponíveis (incluindo por telefone em prioridades P1) e contatar a equipe de suporte técnico em nome de sua empresa. </a:t>
            </a:r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E70361C6-2606-F64B-93EB-A5756DBC1380}"/>
              </a:ext>
            </a:extLst>
          </p:cNvPr>
          <p:cNvSpPr/>
          <p:nvPr/>
        </p:nvSpPr>
        <p:spPr>
          <a:xfrm>
            <a:off x="214971" y="6447157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4AE39-FDAD-A84C-A564-714C12493F9D}"/>
              </a:ext>
            </a:extLst>
          </p:cNvPr>
          <p:cNvSpPr txBox="1">
            <a:spLocks/>
          </p:cNvSpPr>
          <p:nvPr/>
        </p:nvSpPr>
        <p:spPr>
          <a:xfrm>
            <a:off x="689237" y="8560230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0A56A8-AC0A-3841-9E65-56EBFC37A273}"/>
              </a:ext>
            </a:extLst>
          </p:cNvPr>
          <p:cNvSpPr>
            <a:spLocks/>
          </p:cNvSpPr>
          <p:nvPr/>
        </p:nvSpPr>
        <p:spPr>
          <a:xfrm>
            <a:off x="689237" y="874144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004E2FA9-19E5-274F-A71E-371D6802AE4C}"/>
              </a:ext>
            </a:extLst>
          </p:cNvPr>
          <p:cNvSpPr txBox="1"/>
          <p:nvPr/>
        </p:nvSpPr>
        <p:spPr>
          <a:xfrm>
            <a:off x="355868" y="9026059"/>
            <a:ext cx="2194560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>
                <a:solidFill>
                  <a:srgbClr val="4B4B4B"/>
                </a:solidFill>
                <a:latin typeface="Adobe Clean Light" panose="020B0303020404020204" pitchFamily="34" charset="0"/>
              </a:rPr>
              <a:t>O Office Hours, apresentado pela equipe de Suporte ao cliente da Adobe, inclui sessões para informar e ajudar os participantes a solucionar problemas e fornecer dicas e truques para aproveitar ao máximo as soluções da Adobe.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65A10-81B2-C549-A341-DA0E2E901529}"/>
              </a:ext>
            </a:extLst>
          </p:cNvPr>
          <p:cNvSpPr txBox="1">
            <a:spLocks/>
          </p:cNvSpPr>
          <p:nvPr/>
        </p:nvSpPr>
        <p:spPr>
          <a:xfrm>
            <a:off x="5723508" y="8560230"/>
            <a:ext cx="19025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pt-BR" sz="1200" dirty="0">
                <a:solidFill>
                  <a:srgbClr val="000000"/>
                </a:solidFill>
              </a:rPr>
              <a:t>Portais de autoatendimento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79AB87-B93C-1E4F-8618-D5E4F375B401}"/>
              </a:ext>
            </a:extLst>
          </p:cNvPr>
          <p:cNvSpPr>
            <a:spLocks/>
          </p:cNvSpPr>
          <p:nvPr/>
        </p:nvSpPr>
        <p:spPr>
          <a:xfrm>
            <a:off x="5723508" y="8741449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5E923B2-DE02-C54E-95F2-D82090D65E19}"/>
              </a:ext>
            </a:extLst>
          </p:cNvPr>
          <p:cNvSpPr txBox="1"/>
          <p:nvPr/>
        </p:nvSpPr>
        <p:spPr>
          <a:xfrm>
            <a:off x="5265661" y="8987081"/>
            <a:ext cx="2194560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e alertas, dicas em destaque e muito mais.</a:t>
            </a:r>
          </a:p>
        </p:txBody>
      </p:sp>
      <p:pic>
        <p:nvPicPr>
          <p:cNvPr id="74" name="Graphic 73" descr="Speaker phone outline">
            <a:extLst>
              <a:ext uri="{FF2B5EF4-FFF2-40B4-BE49-F238E27FC236}">
                <a16:creationId xmlns:a16="http://schemas.microsoft.com/office/drawing/2014/main" id="{A1370005-6890-424C-884D-9064E283C1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8925" y="6771954"/>
            <a:ext cx="411480" cy="411480"/>
          </a:xfrm>
          <a:prstGeom prst="rect">
            <a:avLst/>
          </a:prstGeom>
        </p:spPr>
      </p:pic>
      <p:pic>
        <p:nvPicPr>
          <p:cNvPr id="75" name="Graphic 74" descr="Remote learning language outline">
            <a:extLst>
              <a:ext uri="{FF2B5EF4-FFF2-40B4-BE49-F238E27FC236}">
                <a16:creationId xmlns:a16="http://schemas.microsoft.com/office/drawing/2014/main" id="{FA70E684-2FB6-544A-9B16-BEB9080AC8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600" y="8560230"/>
            <a:ext cx="411480" cy="411480"/>
          </a:xfrm>
          <a:prstGeom prst="rect">
            <a:avLst/>
          </a:prstGeom>
        </p:spPr>
      </p:pic>
      <p:pic>
        <p:nvPicPr>
          <p:cNvPr id="76" name="Graphic 75" descr="Customer review outline">
            <a:extLst>
              <a:ext uri="{FF2B5EF4-FFF2-40B4-BE49-F238E27FC236}">
                <a16:creationId xmlns:a16="http://schemas.microsoft.com/office/drawing/2014/main" id="{1B0E4E00-41D9-6440-83E3-60369886CE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600" y="6733286"/>
            <a:ext cx="411480" cy="411480"/>
          </a:xfrm>
          <a:prstGeom prst="rect">
            <a:avLst/>
          </a:prstGeom>
        </p:spPr>
      </p:pic>
      <p:pic>
        <p:nvPicPr>
          <p:cNvPr id="77" name="Graphic 76" descr="Signpost outline">
            <a:extLst>
              <a:ext uri="{FF2B5EF4-FFF2-40B4-BE49-F238E27FC236}">
                <a16:creationId xmlns:a16="http://schemas.microsoft.com/office/drawing/2014/main" id="{001A9B31-4F82-A14D-B2BC-39DC33710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57800" y="6721476"/>
            <a:ext cx="411480" cy="411480"/>
          </a:xfrm>
          <a:prstGeom prst="rect">
            <a:avLst/>
          </a:prstGeom>
        </p:spPr>
      </p:pic>
      <p:pic>
        <p:nvPicPr>
          <p:cNvPr id="78" name="Graphic 77" descr="Internet outline">
            <a:extLst>
              <a:ext uri="{FF2B5EF4-FFF2-40B4-BE49-F238E27FC236}">
                <a16:creationId xmlns:a16="http://schemas.microsoft.com/office/drawing/2014/main" id="{20978656-E5F5-434D-BA66-491F99EF63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8560230"/>
            <a:ext cx="411480" cy="411480"/>
          </a:xfrm>
          <a:prstGeom prst="rect">
            <a:avLst/>
          </a:prstGeom>
        </p:spPr>
      </p:pic>
      <p:pic>
        <p:nvPicPr>
          <p:cNvPr id="79" name="Graphic 78" descr="Chat bubble outline">
            <a:extLst>
              <a:ext uri="{FF2B5EF4-FFF2-40B4-BE49-F238E27FC236}">
                <a16:creationId xmlns:a16="http://schemas.microsoft.com/office/drawing/2014/main" id="{0C77255B-D338-2543-98E5-4434DF47D1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6853" y="8560230"/>
            <a:ext cx="411480" cy="411480"/>
          </a:xfrm>
          <a:prstGeom prst="rect">
            <a:avLst/>
          </a:prstGeom>
        </p:spPr>
      </p:pic>
      <p:sp>
        <p:nvSpPr>
          <p:cNvPr id="80" name="object 38">
            <a:extLst>
              <a:ext uri="{FF2B5EF4-FFF2-40B4-BE49-F238E27FC236}">
                <a16:creationId xmlns:a16="http://schemas.microsoft.com/office/drawing/2014/main" id="{881BDF6C-4AAE-5F4D-AD4C-1C358C73A0A0}"/>
              </a:ext>
            </a:extLst>
          </p:cNvPr>
          <p:cNvSpPr/>
          <p:nvPr/>
        </p:nvSpPr>
        <p:spPr>
          <a:xfrm rot="5400000" flipH="1">
            <a:off x="3863341" y="560044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CE4601-87A9-E645-841C-EE142932AEED}"/>
              </a:ext>
            </a:extLst>
          </p:cNvPr>
          <p:cNvSpPr/>
          <p:nvPr/>
        </p:nvSpPr>
        <p:spPr>
          <a:xfrm>
            <a:off x="214971" y="6124178"/>
            <a:ext cx="2107308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Recursos do Suporte Standard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1113102" y="-747421"/>
            <a:ext cx="5753361" cy="7931849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38">
            <a:extLst>
              <a:ext uri="{FF2B5EF4-FFF2-40B4-BE49-F238E27FC236}">
                <a16:creationId xmlns:a16="http://schemas.microsoft.com/office/drawing/2014/main" id="{45EE3A1E-80CD-A54F-B59F-5D718805DD26}"/>
              </a:ext>
            </a:extLst>
          </p:cNvPr>
          <p:cNvSpPr/>
          <p:nvPr/>
        </p:nvSpPr>
        <p:spPr>
          <a:xfrm rot="5400000" flipH="1">
            <a:off x="3863341" y="191262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324341" y="4031705"/>
            <a:ext cx="2194560" cy="45236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Revisão proativa da implantação, configuração e arquitetura geral da solução, incluindo integrações.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86167-B7AD-E042-8630-ECF3D3A5456F}"/>
              </a:ext>
            </a:extLst>
          </p:cNvPr>
          <p:cNvSpPr/>
          <p:nvPr/>
        </p:nvSpPr>
        <p:spPr>
          <a:xfrm>
            <a:off x="5265661" y="4031705"/>
            <a:ext cx="2194560" cy="59048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marR="5080" lvl="0" indent="-1905">
              <a:lnSpc>
                <a:spcPct val="108000"/>
              </a:lnSpc>
              <a:spcBef>
                <a:spcPts val="585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Receba as práticas recomendadas de manutenção e as correções mais recentes (SPs, MR, patches, FPs) para ficar atualizado em todas as verificações de manutenção.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DB1ED-3CF9-ED48-94AA-4D141F42CCBE}"/>
              </a:ext>
            </a:extLst>
          </p:cNvPr>
          <p:cNvSpPr/>
          <p:nvPr/>
        </p:nvSpPr>
        <p:spPr>
          <a:xfrm>
            <a:off x="2852427" y="2847845"/>
            <a:ext cx="2194560" cy="4154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254000" lvl="0">
              <a:spcBef>
                <a:spcPts val="660"/>
              </a:spcBef>
            </a:pPr>
            <a:r>
              <a:rPr lang="pt-BR" sz="900">
                <a:solidFill>
                  <a:srgbClr val="4B4B4B"/>
                </a:solidFill>
                <a:latin typeface="AdobeClean-Light"/>
                <a:cs typeface="AdobeClean-Light"/>
              </a:rPr>
              <a:t>Revisão regular dos serviços do programa Elite, métricas de suporte e entregas, incluindo um plano de prospectivo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B79A3-5BD5-CA43-B665-BC73BDF0BB24}"/>
              </a:ext>
            </a:extLst>
          </p:cNvPr>
          <p:cNvSpPr/>
          <p:nvPr/>
        </p:nvSpPr>
        <p:spPr>
          <a:xfrm>
            <a:off x="5431520" y="2854370"/>
            <a:ext cx="2194560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267335" lvl="0">
              <a:spcBef>
                <a:spcPts val="440"/>
              </a:spcBef>
            </a:pPr>
            <a:r>
              <a:rPr lang="pt-BR" sz="900">
                <a:solidFill>
                  <a:srgbClr val="4B4B4B"/>
                </a:solidFill>
                <a:latin typeface="AdobeClean-Light"/>
                <a:cs typeface="AdobeClean-Light"/>
              </a:rPr>
              <a:t>Uma sessão de 60 minutos focada em um recurso específico do produto e em como ele pode ser usado para resolver problemas empresariais comuns.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36F8D-8CFA-214D-83DE-7B5C80E81C36}"/>
              </a:ext>
            </a:extLst>
          </p:cNvPr>
          <p:cNvSpPr/>
          <p:nvPr/>
        </p:nvSpPr>
        <p:spPr>
          <a:xfrm>
            <a:off x="324340" y="2842848"/>
            <a:ext cx="2233771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2384" marR="5080" lvl="0">
              <a:spcBef>
                <a:spcPts val="440"/>
              </a:spcBef>
            </a:pPr>
            <a:r>
              <a:rPr lang="pt-BR" sz="900" dirty="0">
                <a:solidFill>
                  <a:srgbClr val="4B4B4B"/>
                </a:solidFill>
                <a:latin typeface="AdobeClean-Light"/>
                <a:cs typeface="AdobeClean-Light"/>
              </a:rPr>
              <a:t>Um ponto de contato designado na Adobe que pode fornecer assistência de encaminhamento, atualizações regulares e garantir que seja dada prioridade àquelas solicitações de suporte abertas que forem mais críticas.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53726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Engenheiro de suporte nomeado</a:t>
            </a:r>
          </a:p>
        </p:txBody>
      </p:sp>
      <p:sp>
        <p:nvSpPr>
          <p:cNvPr id="87" name="object 40">
            <a:extLst>
              <a:ext uri="{FF2B5EF4-FFF2-40B4-BE49-F238E27FC236}">
                <a16:creationId xmlns:a16="http://schemas.microsoft.com/office/drawing/2014/main" id="{0A9E94C1-0799-AC4A-81D3-A94A9A9DEB2C}"/>
              </a:ext>
            </a:extLst>
          </p:cNvPr>
          <p:cNvSpPr txBox="1"/>
          <p:nvPr/>
        </p:nvSpPr>
        <p:spPr>
          <a:xfrm>
            <a:off x="5723508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Revisões de caso</a:t>
            </a:r>
          </a:p>
        </p:txBody>
      </p:sp>
      <p:sp>
        <p:nvSpPr>
          <p:cNvPr id="88" name="object 40">
            <a:extLst>
              <a:ext uri="{FF2B5EF4-FFF2-40B4-BE49-F238E27FC236}">
                <a16:creationId xmlns:a16="http://schemas.microsoft.com/office/drawing/2014/main" id="{37212920-6D29-0245-9D65-A283BEF83BEA}"/>
              </a:ext>
            </a:extLst>
          </p:cNvPr>
          <p:cNvSpPr txBox="1"/>
          <p:nvPr/>
        </p:nvSpPr>
        <p:spPr>
          <a:xfrm>
            <a:off x="5723508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Manutenção e monitoramento</a:t>
            </a:r>
          </a:p>
        </p:txBody>
      </p:sp>
      <p:sp>
        <p:nvSpPr>
          <p:cNvPr id="89" name="object 40">
            <a:extLst>
              <a:ext uri="{FF2B5EF4-FFF2-40B4-BE49-F238E27FC236}">
                <a16:creationId xmlns:a16="http://schemas.microsoft.com/office/drawing/2014/main" id="{FE579972-9BBC-0841-8FEF-749F8D35399D}"/>
              </a:ext>
            </a:extLst>
          </p:cNvPr>
          <p:cNvSpPr txBox="1"/>
          <p:nvPr/>
        </p:nvSpPr>
        <p:spPr>
          <a:xfrm>
            <a:off x="3138805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Revisão do roteiro da solução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689237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Revisão do ambiente</a:t>
            </a:r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D47A2521-0F4F-2742-B57A-26FB742FFAE8}"/>
              </a:ext>
            </a:extLst>
          </p:cNvPr>
          <p:cNvSpPr txBox="1"/>
          <p:nvPr/>
        </p:nvSpPr>
        <p:spPr>
          <a:xfrm>
            <a:off x="689237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88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Gestão de encaminhamento</a:t>
            </a:r>
          </a:p>
        </p:txBody>
      </p:sp>
      <p:sp>
        <p:nvSpPr>
          <p:cNvPr id="92" name="object 40">
            <a:extLst>
              <a:ext uri="{FF2B5EF4-FFF2-40B4-BE49-F238E27FC236}">
                <a16:creationId xmlns:a16="http://schemas.microsoft.com/office/drawing/2014/main" id="{D2497F14-BC2D-A445-9124-0090795BB3F5}"/>
              </a:ext>
            </a:extLst>
          </p:cNvPr>
          <p:cNvSpPr txBox="1"/>
          <p:nvPr/>
        </p:nvSpPr>
        <p:spPr>
          <a:xfrm>
            <a:off x="3153726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35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Revisões de serviço</a:t>
            </a:r>
          </a:p>
        </p:txBody>
      </p:sp>
      <p:sp>
        <p:nvSpPr>
          <p:cNvPr id="93" name="object 40">
            <a:extLst>
              <a:ext uri="{FF2B5EF4-FFF2-40B4-BE49-F238E27FC236}">
                <a16:creationId xmlns:a16="http://schemas.microsoft.com/office/drawing/2014/main" id="{9DD80DBE-3A6F-864D-9FDD-A4F597ECA1FC}"/>
              </a:ext>
            </a:extLst>
          </p:cNvPr>
          <p:cNvSpPr txBox="1"/>
          <p:nvPr/>
        </p:nvSpPr>
        <p:spPr>
          <a:xfrm>
            <a:off x="5723508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52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Sessões com especialistas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689237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Preparação e revisão da versão</a:t>
            </a:r>
          </a:p>
        </p:txBody>
      </p:sp>
      <p:sp>
        <p:nvSpPr>
          <p:cNvPr id="95" name="object 40">
            <a:extLst>
              <a:ext uri="{FF2B5EF4-FFF2-40B4-BE49-F238E27FC236}">
                <a16:creationId xmlns:a16="http://schemas.microsoft.com/office/drawing/2014/main" id="{DFF2E126-AAD2-4A42-968F-B4F500FA0246}"/>
              </a:ext>
            </a:extLst>
          </p:cNvPr>
          <p:cNvSpPr txBox="1"/>
          <p:nvPr/>
        </p:nvSpPr>
        <p:spPr>
          <a:xfrm>
            <a:off x="3113405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74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Transferência de conhecimento</a:t>
            </a:r>
          </a:p>
        </p:txBody>
      </p:sp>
      <p:sp>
        <p:nvSpPr>
          <p:cNvPr id="98" name="object 40">
            <a:extLst>
              <a:ext uri="{FF2B5EF4-FFF2-40B4-BE49-F238E27FC236}">
                <a16:creationId xmlns:a16="http://schemas.microsoft.com/office/drawing/2014/main" id="{88FB73E0-F9EF-714D-A773-0A433B041107}"/>
              </a:ext>
            </a:extLst>
          </p:cNvPr>
          <p:cNvSpPr txBox="1"/>
          <p:nvPr/>
        </p:nvSpPr>
        <p:spPr>
          <a:xfrm>
            <a:off x="5723508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4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Gerenciamento de eventos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63341" y="75692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63341" y="-32258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Graphic 24" descr="Continuous Improvement outline">
            <a:extLst>
              <a:ext uri="{FF2B5EF4-FFF2-40B4-BE49-F238E27FC236}">
                <a16:creationId xmlns:a16="http://schemas.microsoft.com/office/drawing/2014/main" id="{A2F6F854-90CC-FC48-9379-F18D8FBF39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8599" y="3634381"/>
            <a:ext cx="457200" cy="4572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6F87041-EFD7-BC42-A2ED-30FAD55E7FF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68925" y="3722747"/>
            <a:ext cx="309943" cy="288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23DD82C-7858-AC4D-AD9F-287FD0674B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5868" y="4878393"/>
            <a:ext cx="240657" cy="30082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B41D433-115C-6B45-9C65-B10A88D6D0F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6601" y="3720877"/>
            <a:ext cx="328157" cy="2842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8A4D46D-6FB3-AD40-A3B7-86B3CAFC5F7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76601" y="4928329"/>
            <a:ext cx="347646" cy="264530"/>
          </a:xfrm>
          <a:prstGeom prst="rect">
            <a:avLst/>
          </a:prstGeom>
        </p:spPr>
      </p:pic>
      <p:pic>
        <p:nvPicPr>
          <p:cNvPr id="29" name="Graphic 28" descr="Storytelling outline">
            <a:extLst>
              <a:ext uri="{FF2B5EF4-FFF2-40B4-BE49-F238E27FC236}">
                <a16:creationId xmlns:a16="http://schemas.microsoft.com/office/drawing/2014/main" id="{AD9F15BE-1A73-9C4D-B0AF-F35EF2ED664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68925" y="4836780"/>
            <a:ext cx="365760" cy="36576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844CC2E-A030-4942-8747-29A541D69835}"/>
              </a:ext>
            </a:extLst>
          </p:cNvPr>
          <p:cNvSpPr/>
          <p:nvPr/>
        </p:nvSpPr>
        <p:spPr>
          <a:xfrm>
            <a:off x="2764975" y="4039530"/>
            <a:ext cx="2282011" cy="6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lnSpc>
                <a:spcPct val="110700"/>
              </a:lnSpc>
              <a:spcBef>
                <a:spcPts val="315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Compare e alinhe o roteiro da solução Adobe com o roteiro do seu projeto para reduzir riscos e se preparar para o futuro.</a:t>
            </a:r>
          </a:p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8">
            <a:extLst>
              <a:ext uri="{FF2B5EF4-FFF2-40B4-BE49-F238E27FC236}">
                <a16:creationId xmlns:a16="http://schemas.microsoft.com/office/drawing/2014/main" id="{E8C75CE5-4657-4D42-ACFE-73E88A861318}"/>
              </a:ext>
            </a:extLst>
          </p:cNvPr>
          <p:cNvSpPr/>
          <p:nvPr/>
        </p:nvSpPr>
        <p:spPr>
          <a:xfrm rot="10800000" flipH="1">
            <a:off x="2673171" y="3947817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3340E7FA-ECFF-6B47-81CC-D875E4DC2B10}"/>
              </a:ext>
            </a:extLst>
          </p:cNvPr>
          <p:cNvSpPr/>
          <p:nvPr/>
        </p:nvSpPr>
        <p:spPr>
          <a:xfrm rot="10800000" flipH="1">
            <a:off x="1959771" y="3947817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27166CC7-48F5-2A4D-9035-D981C46BE375}"/>
              </a:ext>
            </a:extLst>
          </p:cNvPr>
          <p:cNvSpPr/>
          <p:nvPr/>
        </p:nvSpPr>
        <p:spPr>
          <a:xfrm rot="10800000" flipH="1">
            <a:off x="611792" y="3952189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7A5B1AB2-D303-9345-89A7-DCBF7366DA2D}"/>
              </a:ext>
            </a:extLst>
          </p:cNvPr>
          <p:cNvSpPr/>
          <p:nvPr/>
        </p:nvSpPr>
        <p:spPr>
          <a:xfrm rot="10800000" flipH="1">
            <a:off x="1301653" y="3947817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1DB87449-FF70-8948-AF8F-BF7C380905BC}"/>
              </a:ext>
            </a:extLst>
          </p:cNvPr>
          <p:cNvSpPr/>
          <p:nvPr/>
        </p:nvSpPr>
        <p:spPr>
          <a:xfrm rot="10800000" flipH="1">
            <a:off x="3331288" y="3947816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779" y="2654678"/>
            <a:ext cx="1894205" cy="0"/>
          </a:xfrm>
          <a:custGeom>
            <a:avLst/>
            <a:gdLst/>
            <a:ahLst/>
            <a:cxnLst/>
            <a:rect l="l" t="t" r="r" b="b"/>
            <a:pathLst>
              <a:path w="1894204">
                <a:moveTo>
                  <a:pt x="0" y="0"/>
                </a:moveTo>
                <a:lnTo>
                  <a:pt x="1893604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95643" y="2329688"/>
            <a:ext cx="261695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Atividades de serviço de campo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21" y="2342312"/>
            <a:ext cx="162687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Launch Advisory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2187" y="2787904"/>
            <a:ext cx="300418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  <a:cs typeface="AdobeClean-Light"/>
              </a:rPr>
              <a:t>Para clientes que implementam uma </a:t>
            </a:r>
            <a:r>
              <a:rPr lang="pt-BR" sz="1000" b="1" dirty="0">
                <a:solidFill>
                  <a:srgbClr val="1F1F1F"/>
                </a:solidFill>
                <a:latin typeface="Adobe Clean"/>
                <a:cs typeface="Adobe Clean"/>
              </a:rPr>
              <a:t>nova solução Adobe Experience Cloud, </a:t>
            </a:r>
            <a:r>
              <a:rPr lang="pt-BR" sz="1000" dirty="0">
                <a:latin typeface="AdobeClean-Light"/>
                <a:cs typeface="AdobeClean-Light"/>
              </a:rPr>
              <a:t>o Launch Advisory é um </a:t>
            </a:r>
            <a:r>
              <a:rPr lang="pt-BR" sz="1000" dirty="0"/>
              <a:t>conjunto essencial de </a:t>
            </a:r>
            <a:r>
              <a:rPr lang="pt-BR" sz="950" dirty="0">
                <a:latin typeface="AdobeClean-SemiLight"/>
                <a:cs typeface="AdobeClean-SemiLight"/>
              </a:rPr>
              <a:t>serviços</a:t>
            </a:r>
            <a:r>
              <a:rPr lang="pt-BR" sz="1000" dirty="0">
                <a:latin typeface="AdobeClean-Light"/>
                <a:cs typeface="AdobeClean-Light"/>
              </a:rPr>
              <a:t> de consultoria e recomendações de eficácia </a:t>
            </a:r>
            <a:r>
              <a:rPr lang="pt-BR" sz="950" dirty="0">
                <a:latin typeface="AdobeClean-Light"/>
                <a:cs typeface="AdobeClean-Light"/>
              </a:rPr>
              <a:t>comprovada que aceleram</a:t>
            </a:r>
            <a:r>
              <a:rPr lang="pt-BR" sz="1000" dirty="0">
                <a:latin typeface="AdobeClean-Light"/>
                <a:cs typeface="AdobeClean-Light"/>
              </a:rPr>
              <a:t> </a:t>
            </a:r>
            <a:br>
              <a:rPr lang="pt-BR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o </a:t>
            </a:r>
            <a:r>
              <a:rPr lang="pt-BR" sz="950" dirty="0">
                <a:latin typeface="AdobeClean-Light"/>
                <a:cs typeface="AdobeClean-Light"/>
              </a:rPr>
              <a:t>tempo de implantação</a:t>
            </a:r>
            <a:r>
              <a:rPr lang="pt-BR" sz="1000" dirty="0">
                <a:latin typeface="AdobeClean-Light"/>
                <a:cs typeface="AdobeClean-Light"/>
              </a:rPr>
              <a:t>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7772400" cy="303530"/>
            <a:chOff x="0" y="0"/>
            <a:chExt cx="7772400" cy="3035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2941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29874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7772399" y="0"/>
                  </a:moveTo>
                  <a:lnTo>
                    <a:pt x="0" y="0"/>
                  </a:lnTo>
                </a:path>
              </a:pathLst>
            </a:custGeom>
            <a:ln w="9520">
              <a:solidFill>
                <a:srgbClr val="FA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76901" y="2790952"/>
            <a:ext cx="3543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Os serviços de campo são usados para </a:t>
            </a:r>
            <a:r>
              <a:rPr lang="pt-BR" sz="1000" b="1" dirty="0">
                <a:solidFill>
                  <a:srgbClr val="4B4B4B"/>
                </a:solidFill>
                <a:latin typeface="Adobe Clean"/>
                <a:cs typeface="Adobe Clean"/>
              </a:rPr>
              <a:t>resolução rápida</a:t>
            </a: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, sucesso focado do cliente e </a:t>
            </a:r>
            <a:r>
              <a:rPr lang="pt-BR" sz="1000" b="1" dirty="0">
                <a:solidFill>
                  <a:srgbClr val="4B4B4B"/>
                </a:solidFill>
                <a:latin typeface="Adobe Clean"/>
                <a:cs typeface="Adobe Clean"/>
              </a:rPr>
              <a:t>tempo de implantação</a:t>
            </a: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 acelerado. Se o Launch Advisory estiver ativo, </a:t>
            </a:r>
            <a:r>
              <a:rPr lang="pt-BR" sz="1000" b="1" dirty="0">
                <a:solidFill>
                  <a:srgbClr val="4B4B4B"/>
                </a:solidFill>
                <a:latin typeface="Adobe Clean"/>
                <a:cs typeface="Adobe Clean"/>
              </a:rPr>
              <a:t>não haverá Serviços de campo no ano 1</a:t>
            </a: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 para nenhuma solução coberta por um contrato de suporte da Adobe.</a:t>
            </a:r>
          </a:p>
        </p:txBody>
      </p:sp>
      <p:sp>
        <p:nvSpPr>
          <p:cNvPr id="19" name="object 19"/>
          <p:cNvSpPr/>
          <p:nvPr/>
        </p:nvSpPr>
        <p:spPr>
          <a:xfrm>
            <a:off x="924304" y="2667378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61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2282" y="2413489"/>
            <a:ext cx="0" cy="1005840"/>
          </a:xfrm>
          <a:custGeom>
            <a:avLst/>
            <a:gdLst/>
            <a:ahLst/>
            <a:cxnLst/>
            <a:rect l="l" t="t" r="r" b="b"/>
            <a:pathLst>
              <a:path h="1151889">
                <a:moveTo>
                  <a:pt x="0" y="1151699"/>
                </a:moveTo>
                <a:lnTo>
                  <a:pt x="0" y="0"/>
                </a:lnTo>
              </a:path>
            </a:pathLst>
          </a:custGeom>
          <a:ln w="959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3464" y="5282057"/>
            <a:ext cx="3114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O Launch Advisory se alinhará com o agendamento do seu projeto por meio de marcos comuns (Início, Definição, Projeto, Lançamento e Pós-lançamento) para guiar, validar, avaliar e fazer recomendações.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3464" y="5916040"/>
            <a:ext cx="12471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Os principais serviços incluem: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422" y="6241624"/>
            <a:ext cx="2745105" cy="592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150" marR="5080" lvl="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Plataforma de início (incluindo plano de colaboração do projeto)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Documentos de avaliação e recomendações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Resumo de engajamento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3463" y="4126991"/>
            <a:ext cx="3365805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0"/>
              </a:spcBef>
            </a:pPr>
            <a:r>
              <a:rPr lang="pt-BR" sz="1600" dirty="0">
                <a:solidFill>
                  <a:srgbClr val="FFFFFF"/>
                </a:solidFill>
                <a:latin typeface="Arial"/>
                <a:cs typeface="Arial"/>
              </a:rPr>
              <a:t>Implementação</a:t>
            </a:r>
          </a:p>
          <a:p>
            <a:pPr marL="12700" marR="5080">
              <a:lnSpc>
                <a:spcPct val="100000"/>
              </a:lnSpc>
              <a:spcBef>
                <a:spcPts val="1505"/>
              </a:spcBef>
            </a:pPr>
            <a:r>
              <a:rPr lang="pt-BR" sz="1000" dirty="0">
                <a:latin typeface="AdobeClean-Light"/>
                <a:cs typeface="AdobeClean-Light"/>
              </a:rPr>
              <a:t>Os especialistas em soluções da Adobe ajudam a validar os requisitos, a arquitetura, o processo de desenvolvimento e iniciam revisões de prontidão </a:t>
            </a:r>
            <a:r>
              <a:rPr lang="pt-BR" sz="1000" dirty="0">
                <a:latin typeface="AdobeClean-SemiLight"/>
                <a:cs typeface="AdobeClean-SemiLight"/>
              </a:rPr>
              <a:t>com </a:t>
            </a:r>
            <a:r>
              <a:rPr lang="pt-BR" sz="950" dirty="0">
                <a:latin typeface="AdobeClean-SemiLight"/>
                <a:cs typeface="AdobeClean-SemiLight"/>
              </a:rPr>
              <a:t>orientação baseada em práticas recomendadas</a:t>
            </a:r>
            <a:r>
              <a:rPr lang="pt-BR" sz="1000" dirty="0">
                <a:latin typeface="AdobeClean-SemiLight"/>
                <a:cs typeface="AdobeClean-SemiLight"/>
              </a:rPr>
              <a:t> para clientes e parceiros de implementação.</a:t>
            </a:r>
          </a:p>
        </p:txBody>
      </p:sp>
      <p:pic>
        <p:nvPicPr>
          <p:cNvPr id="26" name="object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328" y="6997661"/>
            <a:ext cx="3053821" cy="281891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947346" y="5297297"/>
            <a:ext cx="3335020" cy="6597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160"/>
              </a:spcBef>
            </a:pPr>
            <a:r>
              <a:rPr lang="pt-BR" sz="1000" b="1" dirty="0">
                <a:latin typeface="Arial"/>
                <a:cs typeface="Arial"/>
              </a:rPr>
              <a:t>As Atividades técnicas</a:t>
            </a:r>
            <a:r>
              <a:rPr lang="pt-BR" sz="1000" dirty="0">
                <a:latin typeface="AdobeClean-Light"/>
                <a:cs typeface="AdobeClean-Light"/>
              </a:rPr>
              <a:t> verificam se os clientes estão apresentando solidez técnica e aproveitando ao máximo sua adoção de ferramentas. Especificamente, esses tipos de atividades incluem suporte e recomendações relacionados a configurações da plataforma, integrações e solução de problemas.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47346" y="6108065"/>
            <a:ext cx="209931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Tipos de atividades técnicas disponíveis::</a:t>
            </a:r>
          </a:p>
          <a:p>
            <a:pPr marL="184150" marR="5080" lvl="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Auditoria de integridade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Auditoria da plataforma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Ativação do conjunto de recursos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Integrações e configurações básicas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Solução de problemas do cliente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Suporte ao serviço na nuvem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42774" y="7650353"/>
            <a:ext cx="3208655" cy="19890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70"/>
              </a:spcBef>
            </a:pPr>
            <a:r>
              <a:rPr lang="pt-BR" sz="1000" b="1" dirty="0">
                <a:latin typeface="Arial"/>
                <a:cs typeface="Arial"/>
              </a:rPr>
              <a:t>As Atividades estratégicas</a:t>
            </a:r>
            <a:r>
              <a:rPr lang="pt-BR" sz="1000" dirty="0">
                <a:latin typeface="AdobeClean-Light"/>
                <a:cs typeface="AdobeClean-Light"/>
              </a:rPr>
              <a:t> localizam oportunidades para garantir a obtenção de valor com as soluções da Adobe. Elas incluem recomendações de suporte relacionadas a estratégia, medição e maturidade para impulsionar a obtenção de valor com uma ou mais soluções da Adobe.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dobeClean-Light"/>
              <a:cs typeface="AdobeClean-Light"/>
            </a:endParaRPr>
          </a:p>
          <a:p>
            <a:pPr marL="12700">
              <a:lnSpc>
                <a:spcPct val="100000"/>
              </a:lnSpc>
            </a:pPr>
            <a:r>
              <a:rPr lang="pt-BR" sz="1000" dirty="0">
                <a:latin typeface="AdobeClean-Light"/>
                <a:cs typeface="AdobeClean-Light"/>
              </a:rPr>
              <a:t>Tipos de atividades estratégicas disponíveis::</a:t>
            </a:r>
          </a:p>
          <a:p>
            <a:pPr marL="241300" marR="5080" lvl="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Roteiro de maturidade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Desenvolvimento/medição de caso de uso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Relatórios e análise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Ativação de práticas recomendadas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942773" y="4126991"/>
            <a:ext cx="3275329" cy="96949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08685">
              <a:lnSpc>
                <a:spcPct val="100000"/>
              </a:lnSpc>
              <a:spcBef>
                <a:spcPts val="100"/>
              </a:spcBef>
            </a:pPr>
            <a:r>
              <a:rPr lang="pt-BR" sz="1600">
                <a:solidFill>
                  <a:srgbClr val="FFFFFF"/>
                </a:solidFill>
                <a:latin typeface="Arial"/>
                <a:cs typeface="Arial"/>
              </a:rPr>
              <a:t>Execução e operação</a:t>
            </a:r>
          </a:p>
          <a:p>
            <a:pPr marL="12700">
              <a:spcBef>
                <a:spcPts val="1595"/>
              </a:spcBef>
            </a:pPr>
            <a:r>
              <a:rPr lang="pt-BR" sz="1000">
                <a:solidFill>
                  <a:srgbClr val="1F1F1F"/>
                </a:solidFill>
                <a:latin typeface="Adobe Clean"/>
                <a:cs typeface="Adobe Clean"/>
              </a:rPr>
              <a:t>Como cliente Elite, você tem direito a</a:t>
            </a:r>
            <a:r>
              <a:rPr lang="pt-BR" sz="120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pt-BR" sz="1200" u="sng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4</a:t>
            </a:r>
            <a:r>
              <a:rPr lang="pt-BR" sz="120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lang="pt-BR" sz="1000" b="1">
                <a:solidFill>
                  <a:srgbClr val="1F1F1F"/>
                </a:solidFill>
                <a:latin typeface="Arial"/>
                <a:cs typeface="Arial"/>
              </a:rPr>
              <a:t>atividades por ano </a:t>
            </a:r>
            <a:r>
              <a:rPr lang="pt-BR" sz="1000">
                <a:solidFill>
                  <a:srgbClr val="1F1F1F"/>
                </a:solidFill>
                <a:latin typeface="Adobe Clean"/>
                <a:cs typeface="Arial"/>
              </a:rPr>
              <a:t>entre</a:t>
            </a:r>
            <a:r>
              <a:rPr lang="pt-BR" sz="1000">
                <a:solidFill>
                  <a:srgbClr val="1F1F1F"/>
                </a:solidFill>
                <a:latin typeface="Adobe Clean"/>
                <a:cs typeface="Adobe Clean"/>
              </a:rPr>
              <a:t> as opções a seguir: </a:t>
            </a:r>
            <a:r>
              <a:rPr lang="pt-BR" sz="1000" b="1">
                <a:solidFill>
                  <a:srgbClr val="1F1F1F"/>
                </a:solidFill>
                <a:latin typeface="Arial"/>
                <a:cs typeface="Arial"/>
              </a:rPr>
              <a:t>Técnicas </a:t>
            </a:r>
            <a:r>
              <a:rPr lang="pt-BR" sz="1000">
                <a:solidFill>
                  <a:srgbClr val="1F1F1F"/>
                </a:solidFill>
                <a:latin typeface="Adobe Clean"/>
                <a:cs typeface="Adobe Clean"/>
              </a:rPr>
              <a:t>e/ou </a:t>
            </a:r>
            <a:r>
              <a:rPr lang="pt-BR" sz="1000" b="1">
                <a:solidFill>
                  <a:srgbClr val="1F1F1F"/>
                </a:solidFill>
                <a:latin typeface="Arial"/>
                <a:cs typeface="Arial"/>
              </a:rPr>
              <a:t>Estratégicos</a:t>
            </a:r>
            <a:r>
              <a:rPr lang="pt-BR" sz="1000" b="1">
                <a:solidFill>
                  <a:srgbClr val="1F1F1F"/>
                </a:solidFill>
                <a:latin typeface="AdobeClean-Light"/>
                <a:cs typeface="Arial"/>
              </a:rPr>
              <a:t>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23022" y="538480"/>
            <a:ext cx="3200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Atividades de suporte na nuvem — AEM</a:t>
            </a:r>
          </a:p>
        </p:txBody>
      </p:sp>
      <p:sp>
        <p:nvSpPr>
          <p:cNvPr id="35" name="object 35"/>
          <p:cNvSpPr/>
          <p:nvPr/>
        </p:nvSpPr>
        <p:spPr>
          <a:xfrm>
            <a:off x="924894" y="814263"/>
            <a:ext cx="2321477" cy="45719"/>
          </a:xfrm>
          <a:custGeom>
            <a:avLst/>
            <a:gdLst/>
            <a:ahLst/>
            <a:cxnLst/>
            <a:rect l="l" t="t" r="r" b="b"/>
            <a:pathLst>
              <a:path w="1772285">
                <a:moveTo>
                  <a:pt x="0" y="0"/>
                </a:moveTo>
                <a:lnTo>
                  <a:pt x="177212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53542" y="390652"/>
            <a:ext cx="570865" cy="497205"/>
            <a:chOff x="253542" y="390652"/>
            <a:chExt cx="570865" cy="49720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86" y="390652"/>
              <a:ext cx="511366" cy="4968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42" y="421132"/>
              <a:ext cx="473949" cy="463295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97786" y="9861194"/>
            <a:ext cx="2377440" cy="1498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dirty="0"/>
              <a:t>©2021 Adobe. All Rights Reserved. Adobe Confidential.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6A7766B5-3EA3-EC40-B9C5-7AB004AD7814}"/>
              </a:ext>
            </a:extLst>
          </p:cNvPr>
          <p:cNvSpPr/>
          <p:nvPr/>
        </p:nvSpPr>
        <p:spPr>
          <a:xfrm>
            <a:off x="3599686" y="4176926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Execução e operação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B4751182-E6B4-6848-A1A5-E6F8FC87C1A3}"/>
              </a:ext>
            </a:extLst>
          </p:cNvPr>
          <p:cNvSpPr/>
          <p:nvPr/>
        </p:nvSpPr>
        <p:spPr>
          <a:xfrm>
            <a:off x="310386" y="4176926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Implementação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A4A25-D47F-B14B-964C-409BBCD03A61}"/>
              </a:ext>
            </a:extLst>
          </p:cNvPr>
          <p:cNvSpPr txBox="1"/>
          <p:nvPr/>
        </p:nvSpPr>
        <p:spPr>
          <a:xfrm>
            <a:off x="2918286" y="3586760"/>
            <a:ext cx="1205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Pós-lançamento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BF1B50-2875-4043-A2E3-09355761AA94}"/>
              </a:ext>
            </a:extLst>
          </p:cNvPr>
          <p:cNvSpPr txBox="1"/>
          <p:nvPr/>
        </p:nvSpPr>
        <p:spPr>
          <a:xfrm>
            <a:off x="2236134" y="3586760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Lançamento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7089B-DD17-6A4F-91F6-AE07D46A9D63}"/>
              </a:ext>
            </a:extLst>
          </p:cNvPr>
          <p:cNvSpPr txBox="1"/>
          <p:nvPr/>
        </p:nvSpPr>
        <p:spPr>
          <a:xfrm>
            <a:off x="878679" y="35899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Definição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02DD0-ADB0-2E41-98C8-00F323DA2280}"/>
              </a:ext>
            </a:extLst>
          </p:cNvPr>
          <p:cNvSpPr txBox="1"/>
          <p:nvPr/>
        </p:nvSpPr>
        <p:spPr>
          <a:xfrm>
            <a:off x="205422" y="35997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Início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70CF41-79D0-144E-B158-1BD3C4D30276}"/>
              </a:ext>
            </a:extLst>
          </p:cNvPr>
          <p:cNvSpPr txBox="1"/>
          <p:nvPr/>
        </p:nvSpPr>
        <p:spPr>
          <a:xfrm>
            <a:off x="1558548" y="35899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/>
              <a:t>Projeto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6CEBC6-FD43-D84B-853C-D5A1B8714581}"/>
              </a:ext>
            </a:extLst>
          </p:cNvPr>
          <p:cNvSpPr/>
          <p:nvPr/>
        </p:nvSpPr>
        <p:spPr>
          <a:xfrm>
            <a:off x="3692281" y="3925178"/>
            <a:ext cx="3684584" cy="2616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4 atividades por ano</a:t>
            </a:r>
          </a:p>
        </p:txBody>
      </p:sp>
      <p:sp>
        <p:nvSpPr>
          <p:cNvPr id="63" name="object 66">
            <a:extLst>
              <a:ext uri="{FF2B5EF4-FFF2-40B4-BE49-F238E27FC236}">
                <a16:creationId xmlns:a16="http://schemas.microsoft.com/office/drawing/2014/main" id="{6942DEBE-9CA1-0E47-AFA6-1996FD0CA0C2}"/>
              </a:ext>
            </a:extLst>
          </p:cNvPr>
          <p:cNvSpPr txBox="1"/>
          <p:nvPr/>
        </p:nvSpPr>
        <p:spPr>
          <a:xfrm>
            <a:off x="5265661" y="1471646"/>
            <a:ext cx="2194560" cy="536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Adoção de práticas recomendadas de personalização e dos componentes principais no AEM as a Cloud Service.</a:t>
            </a:r>
          </a:p>
        </p:txBody>
      </p:sp>
      <p:sp>
        <p:nvSpPr>
          <p:cNvPr id="64" name="object 67">
            <a:extLst>
              <a:ext uri="{FF2B5EF4-FFF2-40B4-BE49-F238E27FC236}">
                <a16:creationId xmlns:a16="http://schemas.microsoft.com/office/drawing/2014/main" id="{A56E5229-D477-E049-AE0C-1974D4BAA20B}"/>
              </a:ext>
            </a:extLst>
          </p:cNvPr>
          <p:cNvSpPr txBox="1"/>
          <p:nvPr/>
        </p:nvSpPr>
        <p:spPr>
          <a:xfrm>
            <a:off x="2835999" y="1464006"/>
            <a:ext cx="2194560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1905">
              <a:lnSpc>
                <a:spcPct val="117000"/>
              </a:lnSpc>
              <a:spcBef>
                <a:spcPts val="9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Identificação, revisão e recomendações sobre áreas personalizadas da adoção de soluções com oportunidades de otimização.</a:t>
            </a:r>
          </a:p>
        </p:txBody>
      </p:sp>
      <p:sp>
        <p:nvSpPr>
          <p:cNvPr id="65" name="object 68">
            <a:extLst>
              <a:ext uri="{FF2B5EF4-FFF2-40B4-BE49-F238E27FC236}">
                <a16:creationId xmlns:a16="http://schemas.microsoft.com/office/drawing/2014/main" id="{B0BE28F3-5362-6846-A03C-FFA3FF3F2EF4}"/>
              </a:ext>
            </a:extLst>
          </p:cNvPr>
          <p:cNvSpPr txBox="1"/>
          <p:nvPr/>
        </p:nvSpPr>
        <p:spPr>
          <a:xfrm>
            <a:off x="355868" y="1417898"/>
            <a:ext cx="2194560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Governança técnica e operacional para auxiliar os clientes do AEM as a Cloud Service a seguirem os padrões do setor e as práticas recomendadas do AEM as a Cloud Service.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68C6B8-7CDB-EC49-B96D-C581ED0DB1A2}"/>
              </a:ext>
            </a:extLst>
          </p:cNvPr>
          <p:cNvSpPr/>
          <p:nvPr/>
        </p:nvSpPr>
        <p:spPr>
          <a:xfrm>
            <a:off x="5181600" y="936612"/>
            <a:ext cx="197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Práticas recomendadas de personalização do AEM as a Cloud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EF1266-675E-BF4E-B5CF-0449DDAF651B}"/>
              </a:ext>
            </a:extLst>
          </p:cNvPr>
          <p:cNvSpPr/>
          <p:nvPr/>
        </p:nvSpPr>
        <p:spPr>
          <a:xfrm>
            <a:off x="2752588" y="908302"/>
            <a:ext cx="1708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Serviços de valor agregado para o AEM as a Cloud 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9772F9-C6CC-FC43-80B1-C3689C6F7AD9}"/>
              </a:ext>
            </a:extLst>
          </p:cNvPr>
          <p:cNvSpPr/>
          <p:nvPr/>
        </p:nvSpPr>
        <p:spPr>
          <a:xfrm>
            <a:off x="381000" y="908303"/>
            <a:ext cx="1998943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>
                <a:solidFill>
                  <a:srgbClr val="020302"/>
                </a:solidFill>
                <a:latin typeface="Adobe Clean"/>
                <a:cs typeface="Adobe Clean"/>
              </a:rPr>
              <a:t>Governança para o AEM as a Cloud Service</a:t>
            </a:r>
          </a:p>
        </p:txBody>
      </p:sp>
    </p:spTree>
    <p:extLst>
      <p:ext uri="{BB962C8B-B14F-4D97-AF65-F5344CB8AC3E}">
        <p14:creationId xmlns:p14="http://schemas.microsoft.com/office/powerpoint/2010/main" val="29589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896662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769030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76726"/>
              </p:ext>
            </p:extLst>
          </p:nvPr>
        </p:nvGraphicFramePr>
        <p:xfrm>
          <a:off x="171128" y="5907213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Médio </a:t>
                      </a:r>
                      <a:b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O suporte de idioma está disponível somente em inglês e japonês.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528868" y="8543943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31537"/>
              </p:ext>
            </p:extLst>
          </p:nvPr>
        </p:nvGraphicFramePr>
        <p:xfrm>
          <a:off x="194236" y="1059345"/>
          <a:ext cx="736829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 Experience League foi criada para ajudar as empresas a alcançar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valor que esperam do seu investimento em produtos da Adobe.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É o local unificado onde os clientes podem aprender, interagir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crescer ao longo de um caminho personalizado de sucesso que inclui tutoriais de autoatendimento, documentação dos produtos, treinamento com instrutores e suporte técnico e da comunidade.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acesso aos cursos do Adobe Digital Learning Services está disponível 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os produtos e serviços da Adobe implantados em ambientes de vários locatários. Os clientes podem escolher suas preferências de subscrição para receber notificações por email sempre que a Adobe criar, atualizar ou resolver um evento de produto. Isso pode incluir manutenção programada ou problemas de serviço com diferentes níveis 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41536-010B-47B1-9229-B72BE40900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C1A8FD-3884-41A0-BE37-D15776C885D1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2028</Words>
  <Application>Microsoft Office PowerPoint</Application>
  <PresentationFormat>Custom</PresentationFormat>
  <Paragraphs>195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Adobe Clean</vt:lpstr>
      <vt:lpstr>Adobe Clean Light</vt:lpstr>
      <vt:lpstr>Adobe Clean SemiLight</vt:lpstr>
      <vt:lpstr>AdobeClean-Light</vt:lpstr>
      <vt:lpstr>AdobeClean-LightIt</vt:lpstr>
      <vt:lpstr>AdobeClean-SemiLight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Loc Dai</cp:lastModifiedBy>
  <cp:revision>2</cp:revision>
  <dcterms:created xsi:type="dcterms:W3CDTF">2021-08-02T18:14:51Z</dcterms:created>
  <dcterms:modified xsi:type="dcterms:W3CDTF">2022-02-14T16:49:08Z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0x010100E783BF6876BCC646A459363AF21A7736</vt:lpwstr>
  </property>
</Properties>
</file>