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p:cViewPr>
        <p:scale>
          <a:sx n="125" d="100"/>
          <a:sy n="125" d="100"/>
        </p:scale>
        <p:origin x="1656" y="-5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2/14/2022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pt-BR#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b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pt-BR" sz="2300">
                <a:latin typeface="Adobe Clean"/>
              </a:rPr>
              <a:t>PLANOS DE SUPORTE DA ADOBE</a:t>
            </a:r>
          </a:p>
        </p:txBody>
      </p:sp>
      <p:sp>
        <p:nvSpPr>
          <p:cNvPr id="4" name="object 4"/>
          <p:cNvSpPr txBox="1"/>
          <p:nvPr/>
        </p:nvSpPr>
        <p:spPr>
          <a:xfrm>
            <a:off x="125148" y="7013546"/>
            <a:ext cx="4271592" cy="228268"/>
          </a:xfrm>
          <a:prstGeom prst="rect">
            <a:avLst/>
          </a:prstGeom>
        </p:spPr>
        <p:txBody>
          <a:bodyPr vert="horz" wrap="square" lIns="0" tIns="12700" rIns="0" bIns="0" rtlCol="0">
            <a:spAutoFit/>
          </a:bodyPr>
          <a:lstStyle/>
          <a:p>
            <a:pPr marL="12700">
              <a:lnSpc>
                <a:spcPct val="100000"/>
              </a:lnSpc>
              <a:spcBef>
                <a:spcPts val="100"/>
              </a:spcBef>
            </a:pPr>
            <a:r>
              <a:rPr lang="pt-BR" sz="1400" b="1" u="sng" dirty="0">
                <a:solidFill>
                  <a:srgbClr val="020302"/>
                </a:solidFill>
                <a:uFill>
                  <a:solidFill>
                    <a:srgbClr val="020302"/>
                  </a:solidFill>
                </a:uFill>
                <a:latin typeface="Adobe Clean"/>
                <a:cs typeface="Adobe Clean"/>
              </a:rPr>
              <a:t>Metas de nível de serviço: Resposta inicial</a:t>
            </a:r>
          </a:p>
        </p:txBody>
      </p:sp>
      <p:graphicFrame>
        <p:nvGraphicFramePr>
          <p:cNvPr id="9" name="object 9"/>
          <p:cNvGraphicFramePr>
            <a:graphicFrameLocks noGrp="1"/>
          </p:cNvGraphicFramePr>
          <p:nvPr>
            <p:extLst>
              <p:ext uri="{D42A27DB-BD31-4B8C-83A1-F6EECF244321}">
                <p14:modId xmlns:p14="http://schemas.microsoft.com/office/powerpoint/2010/main" val="2991498432"/>
              </p:ext>
            </p:extLst>
          </p:nvPr>
        </p:nvGraphicFramePr>
        <p:xfrm>
          <a:off x="146919" y="7473158"/>
          <a:ext cx="7477080" cy="2256833"/>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pt-BR" sz="900">
                          <a:solidFill>
                            <a:srgbClr val="020302"/>
                          </a:solidFill>
                          <a:latin typeface="Adobe Clean"/>
                          <a:cs typeface="Adobe Clean"/>
                        </a:rPr>
                        <a:t>Prioridade</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pt-BR" sz="900">
                          <a:solidFill>
                            <a:srgbClr val="020302"/>
                          </a:solidFill>
                          <a:latin typeface="Adobe Clean"/>
                          <a:cs typeface="Adobe Clean"/>
                        </a:rPr>
                        <a:t>Suporte Standard</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pt-BR" sz="900">
                          <a:solidFill>
                            <a:srgbClr val="FFFFFF"/>
                          </a:solidFill>
                          <a:latin typeface="Adobe Clean"/>
                          <a:cs typeface="Adobe Clean"/>
                        </a:rPr>
                        <a:t>Suporte Enterprise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pt-BR" sz="900" b="1" dirty="0">
                          <a:solidFill>
                            <a:srgbClr val="020302"/>
                          </a:solidFill>
                          <a:latin typeface="Adobe Clean"/>
                          <a:cs typeface="Adobe Clean"/>
                        </a:rPr>
                        <a:t>PRIORIDADE 1</a:t>
                      </a:r>
                    </a:p>
                    <a:p>
                      <a:pPr marL="50800" marR="387985" lvl="0" indent="0" eaLnBrk="1" fontAlgn="auto" latinLnBrk="0" hangingPunct="1">
                        <a:lnSpc>
                          <a:spcPts val="1000"/>
                        </a:lnSpc>
                        <a:spcBef>
                          <a:spcPts val="420"/>
                        </a:spcBef>
                        <a:spcAft>
                          <a:spcPts val="0"/>
                        </a:spcAft>
                        <a:buClrTx/>
                        <a:buSzTx/>
                        <a:buFontTx/>
                        <a:buNone/>
                      </a:pPr>
                      <a:r>
                        <a:rPr lang="pt-BR" sz="900" b="0" i="0" dirty="0">
                          <a:solidFill>
                            <a:srgbClr val="020302"/>
                          </a:solidFill>
                          <a:latin typeface="Adobe Clean Light"/>
                          <a:ea typeface="+mn-ea"/>
                          <a:cs typeface="+mn-cs"/>
                        </a:rPr>
                        <a:t> </a:t>
                      </a:r>
                      <a:r>
                        <a:rPr lang="pt-BR" sz="900" b="0" i="0" u="none" strike="noStrike" dirty="0">
                          <a:solidFill>
                            <a:schemeClr val="tx1"/>
                          </a:solidFill>
                          <a:latin typeface="Adobe Clean Light"/>
                          <a:ea typeface="+mn-ea"/>
                          <a:cs typeface="+mn-cs"/>
                        </a:rPr>
                        <a:t>As funções empresariais de produção do cliente estão inativas ou têm perda significativa de dados ou degradação de serviços, e é necessária atenção imediata para restaurar </a:t>
                      </a:r>
                      <a:br>
                        <a:rPr lang="pt-BR" sz="900" b="0" i="0" u="none" strike="noStrike" dirty="0">
                          <a:solidFill>
                            <a:schemeClr val="tx1"/>
                          </a:solidFill>
                          <a:latin typeface="Adobe Clean Light"/>
                          <a:ea typeface="+mn-ea"/>
                          <a:cs typeface="+mn-cs"/>
                        </a:rPr>
                      </a:br>
                      <a:r>
                        <a:rPr lang="pt-BR" sz="900" b="0" i="0" u="none" strike="noStrike" dirty="0">
                          <a:solidFill>
                            <a:schemeClr val="tx1"/>
                          </a:solidFill>
                          <a:latin typeface="Adobe Clean Light"/>
                          <a:ea typeface="+mn-ea"/>
                          <a:cs typeface="+mn-cs"/>
                        </a:rPr>
                        <a:t>a funcionalidade e a usabilidade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panose="020B0503020404020204" pitchFamily="34" charset="0"/>
                        </a:rPr>
                        <a:t>24x7 / 1 hora</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a:rPr>
                        <a:t>24x7 / 30 minutos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pt-BR" sz="900" b="1">
                          <a:solidFill>
                            <a:srgbClr val="020302"/>
                          </a:solidFill>
                          <a:latin typeface="Adobe Clean"/>
                          <a:cs typeface="Adobe Clean"/>
                        </a:rPr>
                        <a:t>PRIORIDADE 2</a:t>
                      </a:r>
                    </a:p>
                    <a:p>
                      <a:pPr marL="50800" marR="0" lvl="0" indent="0" defTabSz="914400" eaLnBrk="1" fontAlgn="auto" latinLnBrk="0" hangingPunct="1">
                        <a:lnSpc>
                          <a:spcPct val="100000"/>
                        </a:lnSpc>
                        <a:spcBef>
                          <a:spcPts val="125"/>
                        </a:spcBef>
                        <a:spcAft>
                          <a:spcPts val="0"/>
                        </a:spcAft>
                        <a:buClrTx/>
                        <a:buSzTx/>
                        <a:buFontTx/>
                        <a:buNone/>
                        <a:tabLst/>
                        <a:defRPr/>
                      </a:pPr>
                      <a:r>
                        <a:rPr lang="pt-BR" sz="900" b="0" i="0">
                          <a:solidFill>
                            <a:srgbClr val="020302"/>
                          </a:solidFill>
                          <a:latin typeface="Adobe Clean Light"/>
                          <a:ea typeface="+mn-ea"/>
                          <a:cs typeface="+mn-cs"/>
                        </a:rPr>
                        <a:t> </a:t>
                      </a:r>
                      <a:r>
                        <a:rPr lang="pt-BR" sz="900" b="0" i="0" u="none" strike="noStrike">
                          <a:solidFill>
                            <a:schemeClr val="tx1"/>
                          </a:solidFill>
                          <a:latin typeface="Adobe Clean Light"/>
                          <a:ea typeface="+mn-ea"/>
                          <a:cs typeface="+mn-cs"/>
                        </a:rPr>
                        <a:t>As funções empresariais do cliente têm grande degradação de serviços, perda potencial de dados ou foi afetado um recurso importante.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panose="020B0503020404020204" pitchFamily="34" charset="0"/>
                        </a:rPr>
                        <a:t>Horário comercial / 4 horas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a:rPr>
                        <a:t>24x5 / 1 hora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pt-BR" sz="900" b="1">
                          <a:solidFill>
                            <a:srgbClr val="020302"/>
                          </a:solidFill>
                          <a:latin typeface="Adobe Clean"/>
                          <a:cs typeface="Adobe Clean"/>
                        </a:rPr>
                        <a:t>PRIORIDADE 3</a:t>
                      </a:r>
                    </a:p>
                    <a:p>
                      <a:pPr marL="49530" marR="212090" indent="-2540">
                        <a:lnSpc>
                          <a:spcPts val="1000"/>
                        </a:lnSpc>
                        <a:spcBef>
                          <a:spcPts val="415"/>
                        </a:spcBef>
                      </a:pPr>
                      <a:r>
                        <a:rPr lang="pt-BR" sz="900" b="0" i="0" u="none" strike="noStrike">
                          <a:solidFill>
                            <a:schemeClr val="tx1"/>
                          </a:solidFill>
                          <a:latin typeface="Adobe Clean Light"/>
                          <a:ea typeface="+mn-ea"/>
                          <a:cs typeface="+mn-cs"/>
                        </a:rPr>
                        <a:t>As funções empresariais do cliente têm pouca ou nenhuma degradação dos serviços com uma solução/alternativa que permite que as funções empresariais continuem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panose="020B0503020404020204" pitchFamily="34" charset="0"/>
                        </a:rPr>
                        <a:t>Horário comercial / 6 horas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a:rPr>
                        <a:t>Horário comercial / 2 horas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pt-BR" sz="900" b="1">
                          <a:solidFill>
                            <a:srgbClr val="020302"/>
                          </a:solidFill>
                          <a:latin typeface="Adobe Clean"/>
                          <a:cs typeface="Adobe Clean"/>
                        </a:rPr>
                        <a:t>PRIORIDADE 4</a:t>
                      </a:r>
                    </a:p>
                    <a:p>
                      <a:pPr marL="49530">
                        <a:lnSpc>
                          <a:spcPct val="100000"/>
                        </a:lnSpc>
                        <a:spcBef>
                          <a:spcPts val="145"/>
                        </a:spcBef>
                      </a:pPr>
                      <a:r>
                        <a:rPr lang="pt-BR" sz="900" b="1">
                          <a:solidFill>
                            <a:srgbClr val="020302"/>
                          </a:solidFill>
                          <a:latin typeface="Adobe Clean"/>
                          <a:ea typeface="+mn-ea"/>
                          <a:cs typeface="+mn-cs"/>
                        </a:rPr>
                        <a:t> </a:t>
                      </a:r>
                      <a:r>
                        <a:rPr lang="pt-BR" sz="900" b="0" i="0" u="none" strike="noStrike">
                          <a:solidFill>
                            <a:schemeClr val="tx1"/>
                          </a:solidFill>
                          <a:latin typeface="Adobe Clean Light"/>
                          <a:ea typeface="+mn-ea"/>
                          <a:cs typeface="+mn-cs"/>
                        </a:rPr>
                        <a:t>Pergunta geral sobre a funcionalidade atual do produto ou solicitação de melhoria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a:solidFill>
                            <a:srgbClr val="020302"/>
                          </a:solidFill>
                          <a:latin typeface="AdobeClean-Light" panose="020B0503020404020204" pitchFamily="34" charset="0"/>
                        </a:rPr>
                        <a:t>Dias úteis / 3 dias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pt-BR" sz="900" b="0" i="0" u="none" strike="noStrike" dirty="0">
                          <a:solidFill>
                            <a:srgbClr val="020302"/>
                          </a:solidFill>
                          <a:latin typeface="AdobeClean-Light" panose="020B0503020404020204" pitchFamily="34" charset="0"/>
                        </a:rPr>
                        <a:t>Dias úteis / 1 dia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7" y="9888626"/>
            <a:ext cx="2924845" cy="133370"/>
          </a:xfrm>
          <a:prstGeom prst="rect">
            <a:avLst/>
          </a:prstGeom>
        </p:spPr>
        <p:txBody>
          <a:bodyPr vert="horz" wrap="square" lIns="0" tIns="10160" rIns="0" bIns="0" rtlCol="0">
            <a:spAutoFit/>
          </a:bodyPr>
          <a:lstStyle/>
          <a:p>
            <a:pPr marL="12700">
              <a:lnSpc>
                <a:spcPct val="100000"/>
              </a:lnSpc>
              <a:spcBef>
                <a:spcPts val="80"/>
              </a:spcBef>
            </a:pPr>
            <a:r>
              <a:rPr lang="pt-BR" dirty="0"/>
              <a:t>©2021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pt-BR"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nchor="t">
            <a:spAutoFit/>
          </a:bodyPr>
          <a:lstStyle/>
          <a:p>
            <a:pPr marL="12700" marR="5080">
              <a:lnSpc>
                <a:spcPts val="1200"/>
              </a:lnSpc>
              <a:spcBef>
                <a:spcPts val="240"/>
              </a:spcBef>
            </a:pPr>
            <a:r>
              <a:rPr lang="pt-BR" sz="1200" dirty="0">
                <a:solidFill>
                  <a:schemeClr val="bg1"/>
                </a:solidFill>
                <a:latin typeface="Adobe Clean Light"/>
              </a:rPr>
              <a:t>Standard |</a:t>
            </a:r>
            <a:r>
              <a:rPr lang="pt-BR" sz="1200" b="1" dirty="0">
                <a:solidFill>
                  <a:schemeClr val="bg1"/>
                </a:solidFill>
                <a:latin typeface="Adobe Clean Light"/>
              </a:rPr>
              <a:t> </a:t>
            </a:r>
            <a:r>
              <a:rPr lang="pt-BR" sz="1200" b="1" dirty="0">
                <a:solidFill>
                  <a:schemeClr val="bg1"/>
                </a:solidFill>
              </a:rPr>
              <a:t>Enterprise</a:t>
            </a:r>
            <a:r>
              <a:rPr lang="pt-BR" sz="1200" b="1" dirty="0">
                <a:solidFill>
                  <a:schemeClr val="bg1"/>
                </a:solidFill>
                <a:latin typeface="Adobe Clean Light"/>
              </a:rPr>
              <a:t> </a:t>
            </a:r>
            <a:r>
              <a:rPr lang="pt-BR" sz="1200" dirty="0">
                <a:solidFill>
                  <a:schemeClr val="bg1"/>
                </a:solidFill>
                <a:latin typeface="Adobe Clean Light"/>
              </a:rPr>
              <a:t>| Elite</a:t>
            </a:r>
            <a:br>
              <a:rPr lang="pt-BR" sz="900" dirty="0">
                <a:latin typeface="Adobe Clean Light" panose="020B0303020404020204" pitchFamily="34" charset="0"/>
              </a:rPr>
            </a:br>
            <a:r>
              <a:rPr lang="pt-BR" sz="900" dirty="0">
                <a:solidFill>
                  <a:schemeClr val="bg1"/>
                </a:solidFill>
                <a:latin typeface="Adobe Clean SemiLight"/>
              </a:rPr>
              <a:t>O suporte ENTERPRISE inclui acesso a caminhos de aprendizagem personalizados e a fóruns monitorados da comunidade na Adobe Experience League. Você tem à sua disposição a nossa documentação técnica de produto, com todos os detalhes, e as notas de versão mais atuais. Os clientes ENTERPRISE também contam com um Engenheiro de suporte nomeado, que atua como contato técnico designado na Equipe de suporte da Adobe. Com ampla experiência na sua solução da Experience Cloud, a equipe de suporte colabora com você e com sua equipe técnica para garantir a resolução oportuna de todas as solicitações de suporte. </a:t>
            </a:r>
            <a:br>
              <a:rPr lang="pt-BR" sz="900" dirty="0">
                <a:solidFill>
                  <a:schemeClr val="bg1"/>
                </a:solidFill>
                <a:latin typeface="Adobe Clean SemiLight"/>
              </a:rPr>
            </a:br>
            <a:r>
              <a:rPr lang="pt-BR" sz="900" dirty="0">
                <a:solidFill>
                  <a:schemeClr val="bg1"/>
                </a:solidFill>
                <a:latin typeface="Adobe Clean SemiLight"/>
              </a:rPr>
              <a:t>A equipe de suporte também ajuda a coordenar e a organizar a prestação de vantagens adicionais do suporte ENTERPRISE, garantindo interrupção mínima na sua empresa nos momentos mais críticos.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697181755"/>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pt-BR" sz="900">
                          <a:solidFill>
                            <a:srgbClr val="404040"/>
                          </a:solidFill>
                          <a:latin typeface="Adobe Clean"/>
                          <a:cs typeface="Adobe Clean"/>
                        </a:rPr>
                        <a:t>Suporte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pt-BR" sz="900">
                          <a:solidFill>
                            <a:srgbClr val="FFFFFF"/>
                          </a:solidFill>
                          <a:latin typeface="Adobe Clean"/>
                          <a:cs typeface="Adobe Clean"/>
                        </a:rPr>
                        <a:t>Suporte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pt-BR" sz="800" i="1">
                          <a:solidFill>
                            <a:schemeClr val="bg1"/>
                          </a:solidFill>
                          <a:latin typeface="Adobe Clean Light"/>
                        </a:rPr>
                        <a:t>Suporte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pt-BR" sz="1000" b="1" i="0">
                          <a:solidFill>
                            <a:schemeClr val="bg1"/>
                          </a:solidFill>
                          <a:latin typeface="Adobe Clean"/>
                          <a:cs typeface="AdobeClean-Light"/>
                        </a:rPr>
                        <a:t>Especialistas atribuídos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pt-BR" sz="900">
                          <a:solidFill>
                            <a:srgbClr val="020302"/>
                          </a:solidFill>
                          <a:latin typeface="AdobeClean-Light"/>
                          <a:cs typeface="AdobeClean-Light"/>
                        </a:rPr>
                        <a:t>Líder de suporte da conta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pt-BR" sz="900">
                          <a:solidFill>
                            <a:srgbClr val="020302"/>
                          </a:solidFill>
                          <a:latin typeface="AdobeClean-Light"/>
                          <a:cs typeface="AdobeClean-Light"/>
                        </a:rPr>
                        <a:t>Engenheiro de suporte nomeado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pt-BR" sz="900">
                          <a:solidFill>
                            <a:srgbClr val="020302"/>
                          </a:solidFill>
                          <a:latin typeface="AdobeClean-Light"/>
                          <a:cs typeface="AdobeClean-Light"/>
                        </a:rPr>
                        <a:t>Gerente técnico de conta</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pt-BR" sz="1000" b="1" i="0">
                          <a:solidFill>
                            <a:schemeClr val="bg1"/>
                          </a:solidFill>
                          <a:latin typeface="Adobe Clean"/>
                          <a:cs typeface="AdobeClean-Light"/>
                        </a:rPr>
                        <a:t>Serviços de suporte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pt-BR" sz="900">
                          <a:solidFill>
                            <a:srgbClr val="020302"/>
                          </a:solidFill>
                          <a:latin typeface="AdobeClean-Light"/>
                          <a:cs typeface="AdobeClean-Light"/>
                        </a:rPr>
                        <a:t>Suporte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pt-BR" sz="900">
                          <a:solidFill>
                            <a:srgbClr val="020302"/>
                          </a:solidFill>
                          <a:latin typeface="AdobeClean-Light"/>
                          <a:cs typeface="AdobeClean-Light"/>
                        </a:rPr>
                        <a:t>Horário comercial</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pt-BR"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pt-BR" sz="900">
                          <a:solidFill>
                            <a:srgbClr val="020302"/>
                          </a:solidFill>
                          <a:latin typeface="AdobeClean-Light"/>
                          <a:cs typeface="AdobeClean-Light"/>
                        </a:rPr>
                        <a:t>Suporte 24x7x365 para prioridades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pt-B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pt-BR" sz="900">
                          <a:solidFill>
                            <a:srgbClr val="020302"/>
                          </a:solidFill>
                          <a:latin typeface="AdobeClean-Light"/>
                          <a:cs typeface="AdobeClean-Light"/>
                        </a:rPr>
                        <a:t>Contatos de suporte nomeados (por produto)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pt-B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pt-BR"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pt-BR" sz="900">
                          <a:solidFill>
                            <a:srgbClr val="020302"/>
                          </a:solidFill>
                          <a:latin typeface="AdobeClean-Light"/>
                          <a:cs typeface="AdobeClean-Light"/>
                        </a:rPr>
                        <a:t>Suporte telefônico ao vivo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pt-B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pt-BR" sz="900">
                          <a:solidFill>
                            <a:srgbClr val="020302"/>
                          </a:solidFill>
                          <a:latin typeface="AdobeClean-Light"/>
                          <a:cs typeface="AdobeClean-Light"/>
                        </a:rPr>
                        <a:t>Gestão de encaminhamento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pt-B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pt-BR" sz="900">
                          <a:solidFill>
                            <a:srgbClr val="020302"/>
                          </a:solidFill>
                          <a:latin typeface="AdobeClean-Light"/>
                          <a:cs typeface="AdobeClean-Light"/>
                        </a:rPr>
                        <a:t>Revisões de serviço por ano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pt-B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pt-BR" sz="900">
                          <a:latin typeface="AdobeClean-Light"/>
                          <a:cs typeface="AdobeClean-Light"/>
                        </a:rPr>
                        <a:t>Sessões de especialistas por ano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pt-B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pt-BR" sz="900">
                          <a:latin typeface="AdobeClean-Light"/>
                          <a:cs typeface="AdobeClean-Light"/>
                        </a:rPr>
                        <a:t>Revisões de caso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pt-BR" sz="900">
                          <a:solidFill>
                            <a:srgbClr val="020302"/>
                          </a:solidFill>
                          <a:latin typeface="AdobeClean-Light"/>
                          <a:cs typeface="AdobeClean-Light"/>
                        </a:rPr>
                        <a:t>Gerenciamento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pt-BR" sz="900">
                          <a:solidFill>
                            <a:srgbClr val="020302"/>
                          </a:solidFill>
                          <a:latin typeface="AdobeClean-Light"/>
                          <a:cs typeface="AdobeClean-Light"/>
                        </a:rPr>
                        <a:t>Revisão, manutenção e monitoramento do ambiente</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pt-BR" sz="900">
                          <a:solidFill>
                            <a:srgbClr val="020302"/>
                          </a:solidFill>
                          <a:latin typeface="AdobeClean-Light"/>
                          <a:cs typeface="AdobeClean-Light"/>
                        </a:rPr>
                        <a:t>Revisão de versão, migração, atualização e roteiro de produtos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pt-BR" sz="900">
                          <a:latin typeface="AdobeClean-Light"/>
                          <a:cs typeface="AdobeClean-Light"/>
                        </a:rPr>
                        <a:t>Atividades de suporte na nuvem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pt-BR" sz="1000" b="1" i="0">
                          <a:solidFill>
                            <a:schemeClr val="bg1"/>
                          </a:solidFill>
                          <a:latin typeface="Adobe Clean"/>
                          <a:cs typeface="AdobeClean-Light"/>
                        </a:rPr>
                        <a:t>Serviços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pt-BR" sz="900">
                          <a:solidFill>
                            <a:srgbClr val="020302"/>
                          </a:solidFill>
                          <a:latin typeface="AdobeClean-Light"/>
                          <a:cs typeface="AdobeClean-Light"/>
                        </a:rPr>
                        <a:t>Launch Advisory Services — primeiro ano da nova solução</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pt-BR" sz="900">
                          <a:latin typeface="AdobeClean-Light"/>
                          <a:cs typeface="AdobeClean-Light"/>
                        </a:rPr>
                        <a:t>Atividades de serviço de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57964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pt-BR" sz="900">
                <a:solidFill>
                  <a:srgbClr val="020302"/>
                </a:solidFill>
                <a:latin typeface="AdobeClean-Light"/>
                <a:cs typeface="AdobeClean-Light"/>
              </a:rPr>
              <a:t>Inicie uma sessão de chat para obter respostas e ajuda com o envio de caso.</a:t>
            </a:r>
          </a:p>
          <a:p>
            <a:pPr marL="33020" marR="159385">
              <a:spcBef>
                <a:spcPts val="100"/>
              </a:spcBef>
              <a:tabLst>
                <a:tab pos="1786889" algn="l"/>
              </a:tabLst>
            </a:pPr>
            <a:r>
              <a:rPr lang="pt-BR" sz="900" i="1">
                <a:solidFill>
                  <a:srgbClr val="7A7A7A"/>
                </a:solidFill>
                <a:latin typeface="AdobeClean-LightIt"/>
                <a:cs typeface="AdobeClean-LightIt"/>
              </a:rPr>
              <a:t>*Nem todos os produtos têm suporte de chat ao vivo</a:t>
            </a:r>
            <a:r>
              <a:rPr lang="pt-BR" sz="800" i="1">
                <a:solidFill>
                  <a:srgbClr val="7A7A7A"/>
                </a:solidFill>
                <a:latin typeface="AdobeClean-LightIt"/>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69277"/>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100">
                <a:solidFill>
                  <a:srgbClr val="000000"/>
                </a:solidFill>
              </a:rPr>
              <a:t>Fóruns da comunidade</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69277"/>
          </a:xfrm>
          <a:prstGeom prst="rect">
            <a:avLst/>
          </a:prstGeom>
        </p:spPr>
        <p:txBody>
          <a:bodyPr wrap="square" lIns="0" tIns="0" rIns="0" bIns="0">
            <a:spAutoFit/>
          </a:bodyPr>
          <a:lstStyle/>
          <a:p>
            <a:pPr>
              <a:spcBef>
                <a:spcPts val="600"/>
              </a:spcBef>
              <a:spcAft>
                <a:spcPts val="600"/>
              </a:spcAft>
            </a:pPr>
            <a:r>
              <a:rPr lang="pt-BR" sz="1100" b="1">
                <a:latin typeface="+mj-lt"/>
                <a:ea typeface="Open Sans" pitchFamily="34" charset="0"/>
                <a:cs typeface="Open Sans" pitchFamily="34" charset="0"/>
              </a:rPr>
              <a:t>Fóruns online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1005403"/>
          </a:xfrm>
          <a:prstGeom prst="rect">
            <a:avLst/>
          </a:prstGeom>
        </p:spPr>
        <p:txBody>
          <a:bodyPr vert="horz" wrap="square" lIns="0" tIns="35560" rIns="0" bIns="0" rtlCol="0" anchor="t">
            <a:spAutoFit/>
          </a:bodyPr>
          <a:lstStyle/>
          <a:p>
            <a:r>
              <a:rPr lang="pt-BR" sz="900">
                <a:solidFill>
                  <a:srgbClr val="4B4B4B"/>
                </a:solidFill>
                <a:latin typeface="Adobe Clean Light"/>
              </a:rPr>
              <a:t>Acesso online contínuo a um banco de dados cada vez maior de soluções técnicas, documentação do produto, perguntas frequentes e muito mais. Conecte-se com profissionais e outros clientes na Comunidade da Adobe para compartilhar práticas recomendadas e lições aprendidas.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69277"/>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1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264770" cy="169277"/>
          </a:xfrm>
          <a:prstGeom prst="rect">
            <a:avLst/>
          </a:prstGeom>
        </p:spPr>
        <p:txBody>
          <a:bodyPr wrap="none" lIns="0" tIns="0" rIns="0" bIns="0">
            <a:spAutoFit/>
          </a:bodyPr>
          <a:lstStyle/>
          <a:p>
            <a:pPr>
              <a:spcBef>
                <a:spcPts val="600"/>
              </a:spcBef>
              <a:spcAft>
                <a:spcPts val="600"/>
              </a:spcAft>
            </a:pPr>
            <a:r>
              <a:rPr lang="pt-BR" sz="1100" b="1">
                <a:latin typeface="+mj-lt"/>
                <a:ea typeface="Open Sans" pitchFamily="34" charset="0"/>
                <a:cs typeface="Open Sans" pitchFamily="34" charset="0"/>
              </a:rPr>
              <a:t>Jornadas autoguiadas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866904"/>
          </a:xfrm>
          <a:prstGeom prst="rect">
            <a:avLst/>
          </a:prstGeom>
        </p:spPr>
        <p:txBody>
          <a:bodyPr vert="horz" wrap="square" lIns="0" tIns="35560" rIns="0" bIns="0" rtlCol="0" anchor="t">
            <a:spAutoFit/>
          </a:bodyPr>
          <a:lstStyle/>
          <a:p>
            <a:r>
              <a:rPr lang="pt-BR" sz="900" dirty="0">
                <a:solidFill>
                  <a:srgbClr val="4B4B4B"/>
                </a:solidFill>
                <a:latin typeface="Adobe Clean Light"/>
              </a:rPr>
              <a:t>A Experience League gera criadores de experiências. Os clientes podem adquirir habilidades de gerenciamento de experiência do cliente com aprendizagem personalizada, participar de uma comunidade de pares global e conseguir reconhecimento de carreira.</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69277"/>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100">
                <a:solidFill>
                  <a:srgbClr val="000000"/>
                </a:solidFill>
              </a:rPr>
              <a:t>Suporte por chat ao vivo*</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981038" cy="169277"/>
          </a:xfrm>
          <a:prstGeom prst="rect">
            <a:avLst/>
          </a:prstGeom>
        </p:spPr>
        <p:txBody>
          <a:bodyPr wrap="none" lIns="0" tIns="0" rIns="0" bIns="0">
            <a:spAutoFit/>
          </a:bodyPr>
          <a:lstStyle/>
          <a:p>
            <a:pPr>
              <a:spcBef>
                <a:spcPts val="600"/>
              </a:spcBef>
              <a:spcAft>
                <a:spcPts val="600"/>
              </a:spcAft>
            </a:pPr>
            <a:r>
              <a:rPr lang="pt-BR" sz="1100" b="1">
                <a:latin typeface="+mj-lt"/>
                <a:ea typeface="Open Sans" pitchFamily="34" charset="0"/>
                <a:cs typeface="Open Sans" pitchFamily="34" charset="0"/>
              </a:rPr>
              <a:t>Suporte por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69277"/>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100">
                <a:solidFill>
                  <a:srgbClr val="000000"/>
                </a:solidFill>
              </a:rPr>
              <a:t>24X7 prioridades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1086836" cy="169277"/>
          </a:xfrm>
          <a:prstGeom prst="rect">
            <a:avLst/>
          </a:prstGeom>
        </p:spPr>
        <p:txBody>
          <a:bodyPr wrap="none" lIns="0" tIns="0" rIns="0" bIns="0">
            <a:spAutoFit/>
          </a:bodyPr>
          <a:lstStyle/>
          <a:p>
            <a:pPr>
              <a:spcBef>
                <a:spcPts val="600"/>
              </a:spcBef>
              <a:spcAft>
                <a:spcPts val="600"/>
              </a:spcAft>
            </a:pPr>
            <a:r>
              <a:rPr lang="pt-BR" sz="1100" b="1">
                <a:latin typeface="+mj-lt"/>
                <a:ea typeface="Open Sans" pitchFamily="34" charset="0"/>
                <a:cs typeface="Open Sans" pitchFamily="34" charset="0"/>
              </a:rPr>
              <a:t>Suporte telefônico</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728405"/>
          </a:xfrm>
          <a:prstGeom prst="rect">
            <a:avLst/>
          </a:prstGeom>
        </p:spPr>
        <p:txBody>
          <a:bodyPr vert="horz" wrap="square" lIns="0" tIns="35560" rIns="0" bIns="0" rtlCol="0">
            <a:spAutoFit/>
          </a:bodyPr>
          <a:lstStyle/>
          <a:p>
            <a:r>
              <a:rPr lang="pt-BR" sz="900">
                <a:solidFill>
                  <a:srgbClr val="020302"/>
                </a:solidFill>
                <a:latin typeface="AdobeClean-Light"/>
              </a:rPr>
              <a:t>Usuários autorizados ou </a:t>
            </a:r>
            <a:r>
              <a:rPr lang="pt-BR" sz="900" b="1">
                <a:solidFill>
                  <a:srgbClr val="020302"/>
                </a:solidFill>
                <a:latin typeface="AdobeClean-Light"/>
              </a:rPr>
              <a:t>contatos de suporte nomeados</a:t>
            </a:r>
            <a:r>
              <a:rPr lang="pt-BR" sz="900">
                <a:latin typeface="Adobe Clean Light" panose="020B0303020404020204" pitchFamily="34" charset="0"/>
              </a:rPr>
              <a:t> podem enviar problemas por todos os canais disponíveis (incluindo por telefone em prioridades P1) e contatar a equipe de suporte técnico em nome de sua empresa.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sz="1600"/>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2013052" cy="276999"/>
          </a:xfrm>
          <a:prstGeom prst="rect">
            <a:avLst/>
          </a:prstGeom>
        </p:spPr>
        <p:txBody>
          <a:bodyPr wrap="none" lIns="0" tIns="45720" rIns="91440" bIns="45720" anchor="t">
            <a:spAutoFit/>
          </a:bodyPr>
          <a:lstStyle/>
          <a:p>
            <a:pPr>
              <a:spcBef>
                <a:spcPts val="280"/>
              </a:spcBef>
            </a:pPr>
            <a:r>
              <a:rPr lang="pt-BR" sz="1200" b="1">
                <a:solidFill>
                  <a:srgbClr val="020302"/>
                </a:solidFill>
                <a:latin typeface="Adobe Clean"/>
                <a:cs typeface="Adobe Clean"/>
              </a:rPr>
              <a:t>Recursos do Suporte Standard</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69277"/>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pt-BR" sz="11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70055" cy="169277"/>
          </a:xfrm>
          <a:prstGeom prst="rect">
            <a:avLst/>
          </a:prstGeom>
        </p:spPr>
        <p:txBody>
          <a:bodyPr wrap="none" lIns="0" tIns="0" rIns="0" bIns="0">
            <a:spAutoFit/>
          </a:bodyPr>
          <a:lstStyle/>
          <a:p>
            <a:pPr>
              <a:spcBef>
                <a:spcPts val="600"/>
              </a:spcBef>
              <a:spcAft>
                <a:spcPts val="600"/>
              </a:spcAft>
            </a:pPr>
            <a:r>
              <a:rPr lang="pt-BR" sz="1100" b="1">
                <a:latin typeface="+mj-lt"/>
                <a:ea typeface="Open Sans" pitchFamily="34" charset="0"/>
                <a:cs typeface="Open Sans" pitchFamily="34" charset="0"/>
              </a:rPr>
              <a:t>Webinários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66904"/>
          </a:xfrm>
          <a:prstGeom prst="rect">
            <a:avLst/>
          </a:prstGeom>
        </p:spPr>
        <p:txBody>
          <a:bodyPr vert="horz" wrap="square" lIns="0" tIns="35560" rIns="0" bIns="0" rtlCol="0">
            <a:spAutoFit/>
          </a:bodyPr>
          <a:lstStyle/>
          <a:p>
            <a:r>
              <a:rPr lang="pt-BR" sz="900" dirty="0">
                <a:solidFill>
                  <a:srgbClr val="4B4B4B"/>
                </a:solidFill>
                <a:latin typeface="Adobe Clean Light" panose="020B0303020404020204" pitchFamily="34" charset="0"/>
              </a:rPr>
              <a:t>O Office Hours, apresentado pela equipe de Suporte ao cliente da Adobe, inclui sessões para informar e ajudar os participantes </a:t>
            </a:r>
            <a:br>
              <a:rPr lang="pt-BR" sz="900" dirty="0">
                <a:solidFill>
                  <a:srgbClr val="4B4B4B"/>
                </a:solidFill>
                <a:latin typeface="Adobe Clean Light" panose="020B0303020404020204" pitchFamily="34" charset="0"/>
              </a:rPr>
            </a:br>
            <a:r>
              <a:rPr lang="pt-BR" sz="900" dirty="0">
                <a:solidFill>
                  <a:srgbClr val="4B4B4B"/>
                </a:solidFill>
                <a:latin typeface="Adobe Clean Light" panose="020B0303020404020204" pitchFamily="34" charset="0"/>
              </a:rPr>
              <a:t>a solucionar problemas e fornecer dicas </a:t>
            </a:r>
            <a:br>
              <a:rPr lang="pt-BR" sz="900" dirty="0">
                <a:solidFill>
                  <a:srgbClr val="4B4B4B"/>
                </a:solidFill>
                <a:latin typeface="Adobe Clean Light" panose="020B0303020404020204" pitchFamily="34" charset="0"/>
              </a:rPr>
            </a:br>
            <a:r>
              <a:rPr lang="pt-BR" sz="900" dirty="0">
                <a:solidFill>
                  <a:srgbClr val="4B4B4B"/>
                </a:solidFill>
                <a:latin typeface="Adobe Clean Light" panose="020B0303020404020204" pitchFamily="34" charset="0"/>
              </a:rPr>
              <a:t>e truques para aproveitar ao máximo as soluções da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7" y="8520784"/>
            <a:ext cx="1736713" cy="169277"/>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pt-BR" sz="1100" dirty="0">
                <a:solidFill>
                  <a:srgbClr val="000000"/>
                </a:solidFill>
              </a:rPr>
              <a:t>Portais de autoatendimento</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325684" cy="169277"/>
          </a:xfrm>
          <a:prstGeom prst="rect">
            <a:avLst/>
          </a:prstGeom>
        </p:spPr>
        <p:txBody>
          <a:bodyPr wrap="none" lIns="0" tIns="0" rIns="0" bIns="0">
            <a:spAutoFit/>
          </a:bodyPr>
          <a:lstStyle/>
          <a:p>
            <a:pPr>
              <a:spcBef>
                <a:spcPts val="600"/>
              </a:spcBef>
              <a:spcAft>
                <a:spcPts val="600"/>
              </a:spcAft>
            </a:pPr>
            <a:r>
              <a:rPr lang="pt-BR" sz="1100" b="1">
                <a:latin typeface="+mj-lt"/>
                <a:ea typeface="Open Sans" pitchFamily="34" charset="0"/>
                <a:cs typeface="Open Sans" pitchFamily="34" charset="0"/>
              </a:rPr>
              <a:t>Portal de suporte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66904"/>
          </a:xfrm>
          <a:prstGeom prst="rect">
            <a:avLst/>
          </a:prstGeom>
        </p:spPr>
        <p:txBody>
          <a:bodyPr vert="horz" wrap="square" lIns="0" tIns="35560" rIns="0" bIns="0" rtlCol="0">
            <a:spAutoFit/>
          </a:bodyPr>
          <a:lstStyle/>
          <a:p>
            <a:r>
              <a:rPr lang="pt-BR" sz="900" dirty="0">
                <a:solidFill>
                  <a:srgbClr val="4B4B4B"/>
                </a:solidFill>
                <a:latin typeface="Adobe Clean Light" panose="020B0303020404020204" pitchFamily="34" charset="0"/>
              </a:rPr>
              <a:t>Acesso sob demanda ao Portal de autoatendimento online para enviar solicitações de suporte, revisar o status do caso e procurar outros recursos, como nossa base de conhecimento, notícias e alertas, dicas em destaque e muito mais.</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17981"/>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pt-BR" sz="700"/>
              <a:t>©2021 Adobe. All Rights Reserved. 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sz="1600"/>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078839" cy="276999"/>
          </a:xfrm>
          <a:prstGeom prst="rect">
            <a:avLst/>
          </a:prstGeom>
        </p:spPr>
        <p:txBody>
          <a:bodyPr wrap="none" lIns="0">
            <a:spAutoFit/>
          </a:bodyPr>
          <a:lstStyle/>
          <a:p>
            <a:pPr>
              <a:lnSpc>
                <a:spcPct val="100000"/>
              </a:lnSpc>
              <a:spcBef>
                <a:spcPts val="280"/>
              </a:spcBef>
            </a:pPr>
            <a:r>
              <a:rPr lang="pt-BR" sz="1200" b="1">
                <a:solidFill>
                  <a:srgbClr val="020302"/>
                </a:solidFill>
                <a:latin typeface="Adobe Clean"/>
                <a:cs typeface="Adobe Clean"/>
              </a:rPr>
              <a:t>Recursos do suporte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811734" cy="182101"/>
          </a:xfrm>
          <a:prstGeom prst="rect">
            <a:avLst/>
          </a:prstGeom>
        </p:spPr>
        <p:txBody>
          <a:bodyPr vert="horz" wrap="square" lIns="0" tIns="12700" rIns="0" bIns="0" rtlCol="0">
            <a:spAutoFit/>
          </a:bodyPr>
          <a:lstStyle/>
          <a:p>
            <a:pPr marL="12700">
              <a:lnSpc>
                <a:spcPct val="100000"/>
              </a:lnSpc>
              <a:spcBef>
                <a:spcPts val="100"/>
              </a:spcBef>
            </a:pPr>
            <a:r>
              <a:rPr lang="pt-BR" sz="1100" b="1" dirty="0">
                <a:solidFill>
                  <a:srgbClr val="020302"/>
                </a:solidFill>
                <a:latin typeface="Adobe Clean"/>
                <a:cs typeface="Adobe Clean"/>
              </a:rPr>
              <a:t>Gestão de encaminhamento</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288272" cy="705321"/>
          </a:xfrm>
          <a:prstGeom prst="rect">
            <a:avLst/>
          </a:prstGeom>
        </p:spPr>
        <p:txBody>
          <a:bodyPr vert="horz" wrap="square" lIns="0" tIns="12700" rIns="0" bIns="0" rtlCol="0">
            <a:spAutoFit/>
          </a:bodyPr>
          <a:lstStyle/>
          <a:p>
            <a:pPr marL="12700">
              <a:lnSpc>
                <a:spcPct val="100000"/>
              </a:lnSpc>
              <a:spcBef>
                <a:spcPts val="100"/>
              </a:spcBef>
            </a:pPr>
            <a:r>
              <a:rPr lang="pt-BR" sz="900" dirty="0">
                <a:solidFill>
                  <a:srgbClr val="4B4B4B"/>
                </a:solidFill>
                <a:latin typeface="Adobe Clean Light" panose="020B0303020404020204" pitchFamily="34" charset="0"/>
              </a:rPr>
              <a:t>Um ponto de contato designado na Adobe que pode fornecer assistência de encaminhamento, atualizações regulares e garantir que seja dada prioridade àquelas solicitações de suporte abertas que forem mais críticas.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408205" cy="182101"/>
          </a:xfrm>
          <a:prstGeom prst="rect">
            <a:avLst/>
          </a:prstGeom>
        </p:spPr>
        <p:txBody>
          <a:bodyPr vert="horz" wrap="square" lIns="0" tIns="12700" rIns="0" bIns="0" rtlCol="0">
            <a:spAutoFit/>
          </a:bodyPr>
          <a:lstStyle/>
          <a:p>
            <a:pPr marL="12700">
              <a:lnSpc>
                <a:spcPct val="100000"/>
              </a:lnSpc>
              <a:spcBef>
                <a:spcPts val="100"/>
              </a:spcBef>
            </a:pPr>
            <a:r>
              <a:rPr lang="pt-BR" sz="1100" b="1" dirty="0">
                <a:solidFill>
                  <a:srgbClr val="020302"/>
                </a:solidFill>
                <a:latin typeface="Adobe Clean"/>
                <a:cs typeface="Adobe Clean"/>
              </a:rPr>
              <a:t>Revisões de serviço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091709" cy="428322"/>
          </a:xfrm>
          <a:prstGeom prst="rect">
            <a:avLst/>
          </a:prstGeom>
        </p:spPr>
        <p:txBody>
          <a:bodyPr vert="horz" wrap="square" lIns="0" tIns="12700" rIns="0" bIns="0" rtlCol="0">
            <a:spAutoFit/>
          </a:bodyPr>
          <a:lstStyle/>
          <a:p>
            <a:pPr marL="12700">
              <a:lnSpc>
                <a:spcPct val="100000"/>
              </a:lnSpc>
              <a:spcBef>
                <a:spcPts val="100"/>
              </a:spcBef>
            </a:pPr>
            <a:r>
              <a:rPr lang="pt-BR" sz="900" dirty="0">
                <a:solidFill>
                  <a:srgbClr val="4B4B4B"/>
                </a:solidFill>
                <a:latin typeface="Adobe Clean Light" panose="020B0303020404020204" pitchFamily="34" charset="0"/>
              </a:rPr>
              <a:t>Uma análise abrangente e bianual dos serviços, benefícios e das métricas de suporte do programa Enterprise.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566822"/>
          </a:xfrm>
          <a:prstGeom prst="rect">
            <a:avLst/>
          </a:prstGeom>
        </p:spPr>
        <p:txBody>
          <a:bodyPr vert="horz" wrap="square" lIns="0" tIns="12700" rIns="0" bIns="0" rtlCol="0">
            <a:spAutoFit/>
          </a:bodyPr>
          <a:lstStyle/>
          <a:p>
            <a:pPr marL="12700">
              <a:lnSpc>
                <a:spcPct val="100000"/>
              </a:lnSpc>
              <a:spcBef>
                <a:spcPts val="100"/>
              </a:spcBef>
            </a:pPr>
            <a:r>
              <a:rPr lang="pt-BR" sz="900">
                <a:solidFill>
                  <a:srgbClr val="4B4B4B"/>
                </a:solidFill>
                <a:latin typeface="Adobe Clean Light" panose="020B0303020404020204" pitchFamily="34" charset="0"/>
              </a:rPr>
              <a:t>Uma sessão de 60 minutos focada em um recurso específico do produto e em como ele pode ser usado para resolver problemas empresariais comuns.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485197"/>
          </a:xfrm>
          <a:prstGeom prst="rect">
            <a:avLst/>
          </a:prstGeom>
        </p:spPr>
        <p:txBody>
          <a:bodyPr vert="horz" wrap="square" lIns="0" tIns="12700" rIns="0" bIns="0" rtlCol="0" anchor="t">
            <a:spAutoFit/>
          </a:bodyPr>
          <a:lstStyle/>
          <a:p>
            <a:pPr marL="12700" marR="5080">
              <a:lnSpc>
                <a:spcPct val="115999"/>
              </a:lnSpc>
              <a:spcBef>
                <a:spcPts val="600"/>
              </a:spcBef>
            </a:pPr>
            <a:r>
              <a:rPr lang="pt-BR" sz="900">
                <a:solidFill>
                  <a:srgbClr val="4B4B4B"/>
                </a:solidFill>
                <a:latin typeface="Adobe Clean Light"/>
              </a:rPr>
              <a:t>Adoção de práticas recomendadas de personalização e dos componentes principais no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488916"/>
          </a:xfrm>
          <a:prstGeom prst="rect">
            <a:avLst/>
          </a:prstGeom>
        </p:spPr>
        <p:txBody>
          <a:bodyPr vert="horz" wrap="square" lIns="0" tIns="12700" rIns="0" bIns="0" rtlCol="0" anchor="t">
            <a:spAutoFit/>
          </a:bodyPr>
          <a:lstStyle/>
          <a:p>
            <a:pPr marL="13970" marR="5080" indent="-1905">
              <a:lnSpc>
                <a:spcPct val="117000"/>
              </a:lnSpc>
              <a:spcBef>
                <a:spcPts val="900"/>
              </a:spcBef>
            </a:pPr>
            <a:r>
              <a:rPr lang="pt-BR" sz="900">
                <a:solidFill>
                  <a:srgbClr val="4B4B4B"/>
                </a:solidFill>
                <a:latin typeface="Adobe Clean Light"/>
              </a:rPr>
              <a:t>Identificação, revisão e recomendações sobre áreas personalizadas da adoção de soluções com oportunidades de otimização.</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650947"/>
          </a:xfrm>
          <a:prstGeom prst="rect">
            <a:avLst/>
          </a:prstGeom>
        </p:spPr>
        <p:txBody>
          <a:bodyPr vert="horz" wrap="square" lIns="0" tIns="12700" rIns="0" bIns="0" rtlCol="0" anchor="t">
            <a:spAutoFit/>
          </a:bodyPr>
          <a:lstStyle/>
          <a:p>
            <a:pPr marL="12700" marR="5080">
              <a:lnSpc>
                <a:spcPct val="117000"/>
              </a:lnSpc>
              <a:spcBef>
                <a:spcPts val="685"/>
              </a:spcBef>
            </a:pPr>
            <a:r>
              <a:rPr lang="pt-BR" sz="900" dirty="0">
                <a:solidFill>
                  <a:srgbClr val="4B4B4B"/>
                </a:solidFill>
                <a:latin typeface="Adobe Clean Light"/>
              </a:rPr>
              <a:t>Governança técnica e operacional para auxiliar os clientes do AEM as a Cloud Service </a:t>
            </a:r>
            <a:br>
              <a:rPr lang="pt-BR" sz="900" dirty="0">
                <a:solidFill>
                  <a:srgbClr val="4B4B4B"/>
                </a:solidFill>
                <a:latin typeface="Adobe Clean Light"/>
              </a:rPr>
            </a:br>
            <a:r>
              <a:rPr lang="pt-BR" sz="900" dirty="0">
                <a:solidFill>
                  <a:srgbClr val="4B4B4B"/>
                </a:solidFill>
                <a:latin typeface="Adobe Clean Light"/>
              </a:rPr>
              <a:t>a seguirem os padrões do setor e as práticas recomendadas do AEM 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728405"/>
          </a:xfrm>
          <a:prstGeom prst="rect">
            <a:avLst/>
          </a:prstGeom>
        </p:spPr>
        <p:txBody>
          <a:bodyPr vert="horz" wrap="square" lIns="0" tIns="35560" rIns="0" bIns="0" rtlCol="0">
            <a:spAutoFit/>
          </a:bodyPr>
          <a:lstStyle/>
          <a:p>
            <a:pPr>
              <a:spcBef>
                <a:spcPts val="190"/>
              </a:spcBef>
            </a:pPr>
            <a:r>
              <a:rPr lang="pt-BR" sz="900" dirty="0">
                <a:solidFill>
                  <a:srgbClr val="4B4B4B"/>
                </a:solidFill>
                <a:latin typeface="Adobe Clean Light" panose="020B0303020404020204" pitchFamily="34" charset="0"/>
              </a:rPr>
              <a:t>Um engenheiro de suporte designado, familiarizado com seu ambiente de solução </a:t>
            </a:r>
            <a:br>
              <a:rPr lang="pt-BR" sz="900" dirty="0">
                <a:solidFill>
                  <a:srgbClr val="4B4B4B"/>
                </a:solidFill>
                <a:latin typeface="Adobe Clean Light" panose="020B0303020404020204" pitchFamily="34" charset="0"/>
              </a:rPr>
            </a:br>
            <a:r>
              <a:rPr lang="pt-BR" sz="900" dirty="0">
                <a:solidFill>
                  <a:srgbClr val="4B4B4B"/>
                </a:solidFill>
                <a:latin typeface="Adobe Clean Light" panose="020B0303020404020204" pitchFamily="34" charset="0"/>
              </a:rPr>
              <a:t>e objetivos de negócios. O engenheiro é um profissional experiente que ajuda a coordenar sua experiência no Suporte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028365"/>
            <a:ext cx="1726164" cy="338554"/>
          </a:xfrm>
          <a:prstGeom prst="rect">
            <a:avLst/>
          </a:prstGeom>
        </p:spPr>
        <p:txBody>
          <a:bodyPr wrap="square" lIns="0" tIns="0" rIns="0" bIns="0">
            <a:spAutoFit/>
          </a:bodyPr>
          <a:lstStyle/>
          <a:p>
            <a:pPr>
              <a:spcBef>
                <a:spcPts val="600"/>
              </a:spcBef>
              <a:spcAft>
                <a:spcPts val="600"/>
              </a:spcAft>
            </a:pPr>
            <a:r>
              <a:rPr lang="pt-BR" sz="1100" b="1" dirty="0">
                <a:solidFill>
                  <a:srgbClr val="020302"/>
                </a:solidFill>
                <a:latin typeface="+mj-lt"/>
              </a:rPr>
              <a:t>Engenheiro de suporte nomeado</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591692" cy="182101"/>
          </a:xfrm>
          <a:prstGeom prst="rect">
            <a:avLst/>
          </a:prstGeom>
        </p:spPr>
        <p:txBody>
          <a:bodyPr vert="horz" wrap="square" lIns="0" tIns="12700" rIns="0" bIns="0" rtlCol="0">
            <a:spAutoFit/>
          </a:bodyPr>
          <a:lstStyle/>
          <a:p>
            <a:pPr marL="12700">
              <a:lnSpc>
                <a:spcPct val="100000"/>
              </a:lnSpc>
              <a:spcBef>
                <a:spcPts val="100"/>
              </a:spcBef>
            </a:pPr>
            <a:r>
              <a:rPr lang="pt-BR" sz="1100" b="1" dirty="0">
                <a:solidFill>
                  <a:srgbClr val="020302"/>
                </a:solidFill>
                <a:latin typeface="Adobe Clean"/>
                <a:cs typeface="Adobe Clean"/>
              </a:rPr>
              <a:t>Sessões com especialistas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600164"/>
          </a:xfrm>
          <a:prstGeom prst="rect">
            <a:avLst/>
          </a:prstGeom>
        </p:spPr>
        <p:txBody>
          <a:bodyPr wrap="square">
            <a:spAutoFit/>
          </a:bodyPr>
          <a:lstStyle/>
          <a:p>
            <a:pPr marL="12700">
              <a:lnSpc>
                <a:spcPct val="100000"/>
              </a:lnSpc>
              <a:spcBef>
                <a:spcPts val="100"/>
              </a:spcBef>
            </a:pPr>
            <a:r>
              <a:rPr lang="pt-BR" sz="1100" b="1" dirty="0">
                <a:solidFill>
                  <a:srgbClr val="020302"/>
                </a:solidFill>
                <a:latin typeface="Adobe Clean"/>
                <a:cs typeface="Adobe Clean"/>
              </a:rPr>
              <a:t>Práticas recomendadas de personalização do AEM as </a:t>
            </a:r>
            <a:br>
              <a:rPr lang="pt-BR" sz="1100" b="1" dirty="0">
                <a:solidFill>
                  <a:srgbClr val="020302"/>
                </a:solidFill>
                <a:latin typeface="Adobe Clean"/>
                <a:cs typeface="Adobe Clean"/>
              </a:rPr>
            </a:br>
            <a:r>
              <a:rPr lang="pt-BR" sz="1100" b="1" dirty="0">
                <a:solidFill>
                  <a:srgbClr val="020302"/>
                </a:solidFill>
                <a:latin typeface="Adobe Clean"/>
                <a:cs typeface="Adobe Clean"/>
              </a:rPr>
              <a:t>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600164"/>
          </a:xfrm>
          <a:prstGeom prst="rect">
            <a:avLst/>
          </a:prstGeom>
        </p:spPr>
        <p:txBody>
          <a:bodyPr wrap="square">
            <a:spAutoFit/>
          </a:bodyPr>
          <a:lstStyle/>
          <a:p>
            <a:pPr marL="12700">
              <a:lnSpc>
                <a:spcPct val="100000"/>
              </a:lnSpc>
              <a:spcBef>
                <a:spcPts val="100"/>
              </a:spcBef>
            </a:pPr>
            <a:r>
              <a:rPr lang="pt-BR" sz="1100" b="1" dirty="0">
                <a:solidFill>
                  <a:srgbClr val="020302"/>
                </a:solidFill>
                <a:latin typeface="Adobe Clean"/>
                <a:cs typeface="Adobe Clean"/>
              </a:rPr>
              <a:t>Serviços de valor agregado para o AEM as </a:t>
            </a:r>
            <a:br>
              <a:rPr lang="pt-BR" sz="1100" b="1" dirty="0">
                <a:solidFill>
                  <a:srgbClr val="020302"/>
                </a:solidFill>
                <a:latin typeface="Adobe Clean"/>
                <a:cs typeface="Adobe Clean"/>
              </a:rPr>
            </a:br>
            <a:r>
              <a:rPr lang="pt-BR" sz="1100" b="1" dirty="0">
                <a:solidFill>
                  <a:srgbClr val="020302"/>
                </a:solidFill>
                <a:latin typeface="Adobe Clean"/>
                <a:cs typeface="Adobe Clean"/>
              </a:rPr>
              <a:t>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30887"/>
          </a:xfrm>
          <a:prstGeom prst="rect">
            <a:avLst/>
          </a:prstGeom>
        </p:spPr>
        <p:txBody>
          <a:bodyPr wrap="square" lIns="0">
            <a:spAutoFit/>
          </a:bodyPr>
          <a:lstStyle/>
          <a:p>
            <a:pPr marL="12700">
              <a:lnSpc>
                <a:spcPct val="100000"/>
              </a:lnSpc>
              <a:spcBef>
                <a:spcPts val="100"/>
              </a:spcBef>
            </a:pPr>
            <a:r>
              <a:rPr lang="pt-BR" sz="1100" b="1" dirty="0">
                <a:solidFill>
                  <a:srgbClr val="020302"/>
                </a:solidFill>
                <a:latin typeface="Adobe Clean"/>
                <a:cs typeface="Adobe Clean"/>
              </a:rPr>
              <a:t>Governança para o AEM as </a:t>
            </a:r>
            <a:br>
              <a:rPr lang="pt-BR" sz="1100" b="1" dirty="0">
                <a:solidFill>
                  <a:srgbClr val="020302"/>
                </a:solidFill>
                <a:latin typeface="Adobe Clean"/>
                <a:cs typeface="Adobe Clean"/>
              </a:rPr>
            </a:br>
            <a:r>
              <a:rPr lang="pt-BR" sz="1100" b="1" dirty="0">
                <a:solidFill>
                  <a:srgbClr val="020302"/>
                </a:solidFill>
                <a:latin typeface="Adobe Clean"/>
                <a:cs typeface="Adobe Clean"/>
              </a:rPr>
              <a:t>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82101"/>
          </a:xfrm>
          <a:prstGeom prst="rect">
            <a:avLst/>
          </a:prstGeom>
        </p:spPr>
        <p:txBody>
          <a:bodyPr vert="horz" wrap="square" lIns="0" tIns="12700" rIns="0" bIns="0" rtlCol="0">
            <a:spAutoFit/>
          </a:bodyPr>
          <a:lstStyle/>
          <a:p>
            <a:pPr marL="12700">
              <a:lnSpc>
                <a:spcPct val="100000"/>
              </a:lnSpc>
              <a:spcBef>
                <a:spcPts val="100"/>
              </a:spcBef>
            </a:pPr>
            <a:r>
              <a:rPr lang="pt-BR" sz="1100" b="1">
                <a:solidFill>
                  <a:srgbClr val="020302"/>
                </a:solidFill>
                <a:latin typeface="Adobe Clean"/>
                <a:cs typeface="Adobe Clean"/>
              </a:rPr>
              <a:t>Revisões de caso</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843821"/>
          </a:xfrm>
          <a:prstGeom prst="rect">
            <a:avLst/>
          </a:prstGeom>
        </p:spPr>
        <p:txBody>
          <a:bodyPr vert="horz" wrap="square" lIns="0" tIns="12700" rIns="0" bIns="0" rtlCol="0">
            <a:spAutoFit/>
          </a:bodyPr>
          <a:lstStyle/>
          <a:p>
            <a:pPr marL="12700">
              <a:lnSpc>
                <a:spcPct val="100000"/>
              </a:lnSpc>
              <a:spcBef>
                <a:spcPts val="100"/>
              </a:spcBef>
            </a:pPr>
            <a:r>
              <a:rPr lang="pt-BR" sz="900">
                <a:solidFill>
                  <a:srgbClr val="4B4B4B"/>
                </a:solidFill>
                <a:latin typeface="Adobe Clean Light" panose="020B0303020404020204" pitchFamily="34" charset="0"/>
              </a:rPr>
              <a:t>Revisão regular das solicitações de suporte abertas, garantindo o alinhamento do cliente considerando a descrição do caso, o impacto nos negócios, o status, a prioridade e o acordo sobre as próximas etapas necessárias para garantir uma resolução adequada.</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668359" cy="276999"/>
          </a:xfrm>
          <a:prstGeom prst="rect">
            <a:avLst/>
          </a:prstGeom>
        </p:spPr>
        <p:txBody>
          <a:bodyPr wrap="none" lIns="0">
            <a:spAutoFit/>
          </a:bodyPr>
          <a:lstStyle/>
          <a:p>
            <a:pPr>
              <a:lnSpc>
                <a:spcPct val="100000"/>
              </a:lnSpc>
              <a:spcBef>
                <a:spcPts val="280"/>
              </a:spcBef>
            </a:pPr>
            <a:r>
              <a:rPr lang="pt-BR" sz="1200" b="1">
                <a:solidFill>
                  <a:srgbClr val="020302"/>
                </a:solidFill>
                <a:latin typeface="Adobe Clean"/>
                <a:cs typeface="Adobe Clean"/>
              </a:rPr>
              <a:t>Atividades de suporte na nuvem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5146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sz="1600"/>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2822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sz="1600"/>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sz="1600"/>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pt-BR" sz="800">
                <a:solidFill>
                  <a:srgbClr val="6D6D6D"/>
                </a:solidFill>
                <a:latin typeface="Adobe Clean"/>
                <a:cs typeface="Adobe Clean"/>
              </a:rPr>
              <a:t>©2021 Adobe. All Rights Reserved. Adobe Confidential.</a:t>
            </a:r>
          </a:p>
        </p:txBody>
      </p:sp>
      <p:sp>
        <p:nvSpPr>
          <p:cNvPr id="8" name="object 8"/>
          <p:cNvSpPr/>
          <p:nvPr/>
        </p:nvSpPr>
        <p:spPr>
          <a:xfrm>
            <a:off x="4503800" y="914778"/>
            <a:ext cx="228600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92750" y="589788"/>
            <a:ext cx="2588260" cy="228268"/>
          </a:xfrm>
          <a:prstGeom prst="rect">
            <a:avLst/>
          </a:prstGeom>
        </p:spPr>
        <p:txBody>
          <a:bodyPr vert="horz" wrap="square" lIns="0" tIns="12700" rIns="0" bIns="0" rtlCol="0" anchor="t">
            <a:spAutoFit/>
          </a:bodyPr>
          <a:lstStyle/>
          <a:p>
            <a:pPr marL="12700">
              <a:spcBef>
                <a:spcPts val="100"/>
              </a:spcBef>
            </a:pPr>
            <a:r>
              <a:rPr lang="pt-BR" sz="1400" b="1" dirty="0">
                <a:solidFill>
                  <a:srgbClr val="020302"/>
                </a:solidFill>
                <a:latin typeface="Adobe Clean"/>
                <a:cs typeface="Adobe Clean"/>
              </a:rPr>
              <a:t>Atividades de serviço de campo</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pt-BR"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pt-BR" sz="1000">
                <a:solidFill>
                  <a:srgbClr val="1F1F1F"/>
                </a:solidFill>
                <a:latin typeface="AdobeClean-Light"/>
                <a:cs typeface="AdobeClean-Light"/>
              </a:rPr>
              <a:t>Para clientes que implementam uma</a:t>
            </a:r>
            <a:r>
              <a:rPr lang="pt-BR" sz="1000" b="1">
                <a:solidFill>
                  <a:srgbClr val="1F1F1F"/>
                </a:solidFill>
                <a:latin typeface="Adobe Clean"/>
                <a:cs typeface="Adobe Clean"/>
              </a:rPr>
              <a:t> nova solução Adobe Experience Cloud, o </a:t>
            </a:r>
            <a:r>
              <a:rPr lang="pt-BR" sz="1000">
                <a:latin typeface="Adobe Clean Light" charset="0"/>
                <a:ea typeface="Adobe Clean Light" charset="0"/>
                <a:cs typeface="Adobe Clean Light" charset="0"/>
              </a:rPr>
              <a:t>Launch Advisory</a:t>
            </a:r>
            <a:r>
              <a:rPr lang="pt-BR" sz="1000">
                <a:solidFill>
                  <a:srgbClr val="000000"/>
                </a:solidFill>
                <a:latin typeface="Adobe Clean SemiLight" panose="020B0403020404020204" pitchFamily="34" charset="0"/>
              </a:rPr>
              <a:t> é um </a:t>
            </a:r>
            <a:r>
              <a:rPr lang="pt-BR" sz="1000" b="1">
                <a:solidFill>
                  <a:srgbClr val="000000"/>
                </a:solidFill>
                <a:latin typeface="Adobe Clean SemiLight" panose="020B0403020404020204" pitchFamily="34" charset="0"/>
              </a:rPr>
              <a:t>conjunto essencial de serviços de consultoria</a:t>
            </a:r>
            <a:r>
              <a:rPr lang="pt-BR" sz="1000">
                <a:latin typeface="Adobe Clean Light" charset="0"/>
                <a:ea typeface="Adobe Clean Light" charset="0"/>
                <a:cs typeface="Adobe Clean Light" charset="0"/>
              </a:rPr>
              <a:t> e recomendações de eficácia comprovada que </a:t>
            </a:r>
            <a:r>
              <a:rPr lang="pt-BR" sz="1000" b="1">
                <a:latin typeface="Adobe Clean Light" charset="0"/>
                <a:ea typeface="Adobe Clean Light" charset="0"/>
                <a:cs typeface="Adobe Clean Light" charset="0"/>
              </a:rPr>
              <a:t>aceleram </a:t>
            </a:r>
            <a:r>
              <a:rPr lang="pt-BR" sz="1000">
                <a:latin typeface="Adobe Clean Light" charset="0"/>
                <a:ea typeface="Adobe Clean Light" charset="0"/>
                <a:cs typeface="Adobe Clean Light" charset="0"/>
              </a:rPr>
              <a:t>o </a:t>
            </a:r>
            <a:r>
              <a:rPr lang="pt-BR" sz="1000" b="1">
                <a:latin typeface="Adobe Clean Light" charset="0"/>
                <a:ea typeface="Adobe Clean Light" charset="0"/>
                <a:cs typeface="Adobe Clean Light" charset="0"/>
              </a:rPr>
              <a:t>tempo de implantação</a:t>
            </a:r>
            <a:r>
              <a:rPr lang="pt-BR"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pt-BR" sz="1000">
                <a:solidFill>
                  <a:srgbClr val="4B4B4B"/>
                </a:solidFill>
                <a:latin typeface="Adobe Clean Light" panose="020B0303020404020204" pitchFamily="34" charset="0"/>
              </a:rPr>
              <a:t>Os serviços de campo são usados para </a:t>
            </a:r>
            <a:r>
              <a:rPr lang="pt-BR" sz="1000" b="1">
                <a:solidFill>
                  <a:srgbClr val="4B4B4B"/>
                </a:solidFill>
                <a:latin typeface="Adobe Clean" panose="020B0503020404020204" pitchFamily="34" charset="0"/>
              </a:rPr>
              <a:t>resolução rápida</a:t>
            </a:r>
            <a:r>
              <a:rPr lang="pt-BR" sz="1000">
                <a:solidFill>
                  <a:srgbClr val="4B4B4B"/>
                </a:solidFill>
                <a:latin typeface="Adobe Clean Light" panose="020B0303020404020204" pitchFamily="34" charset="0"/>
              </a:rPr>
              <a:t>, sucesso focado do cliente e </a:t>
            </a:r>
            <a:r>
              <a:rPr lang="pt-BR" sz="1000" b="1">
                <a:solidFill>
                  <a:srgbClr val="4B4B4B"/>
                </a:solidFill>
                <a:latin typeface="Adobe Clean" panose="020B0503020404020204" pitchFamily="34" charset="0"/>
              </a:rPr>
              <a:t>tempo de implantação</a:t>
            </a:r>
            <a:r>
              <a:rPr lang="pt-BR" sz="1000">
                <a:solidFill>
                  <a:srgbClr val="4B4B4B"/>
                </a:solidFill>
                <a:latin typeface="Adobe Clean Light" panose="020B0303020404020204" pitchFamily="34" charset="0"/>
              </a:rPr>
              <a:t> acelerado. Se o Launch Advisory estiver ativo, </a:t>
            </a:r>
            <a:r>
              <a:rPr lang="pt-BR" sz="1000" b="1">
                <a:solidFill>
                  <a:srgbClr val="4B4B4B"/>
                </a:solidFill>
                <a:latin typeface="Adobe Clean" panose="020B0503020404020204" pitchFamily="34" charset="0"/>
              </a:rPr>
              <a:t>não haverá Serviços de campo no ano 1</a:t>
            </a:r>
            <a:r>
              <a:rPr lang="pt-BR" sz="1000">
                <a:solidFill>
                  <a:srgbClr val="4B4B4B"/>
                </a:solidFill>
                <a:latin typeface="Adobe Clean Light" panose="020B0303020404020204" pitchFamily="34" charset="0"/>
              </a:rPr>
              <a:t> para nenhuma solução coberta por um contrato de suporte da Adobe. </a:t>
            </a: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798202"/>
          </a:xfrm>
          <a:prstGeom prst="rect">
            <a:avLst/>
          </a:prstGeom>
        </p:spPr>
        <p:txBody>
          <a:bodyPr wrap="square">
            <a:spAutoFit/>
          </a:bodyPr>
          <a:lstStyle/>
          <a:p>
            <a:pPr marL="12700" marR="5080">
              <a:spcBef>
                <a:spcPts val="100"/>
              </a:spcBef>
            </a:pPr>
            <a:r>
              <a:rPr lang="pt-BR" sz="1000" dirty="0">
                <a:latin typeface="Adobe Clean Light" charset="0"/>
              </a:rPr>
              <a:t>Os especialistas em soluções da Adobe ajudam a validar os requisitos, a arquitetura, o processo de desenvolvimento </a:t>
            </a:r>
            <a:br>
              <a:rPr lang="pt-BR" sz="1000" dirty="0">
                <a:latin typeface="Adobe Clean Light" charset="0"/>
              </a:rPr>
            </a:br>
            <a:r>
              <a:rPr lang="pt-BR" sz="1000" dirty="0">
                <a:latin typeface="Adobe Clean Light" charset="0"/>
              </a:rPr>
              <a:t>e iniciam revisões de prontidão </a:t>
            </a:r>
            <a:r>
              <a:rPr lang="pt-BR" sz="1000" dirty="0">
                <a:solidFill>
                  <a:srgbClr val="000000"/>
                </a:solidFill>
                <a:latin typeface="Adobe Clean SemiLight" panose="020B0403020404020204" pitchFamily="34" charset="0"/>
              </a:rPr>
              <a:t>com </a:t>
            </a:r>
            <a:r>
              <a:rPr lang="pt-BR" sz="1000" b="1" dirty="0">
                <a:solidFill>
                  <a:srgbClr val="000000"/>
                </a:solidFill>
                <a:latin typeface="Adobe Clean SemiLight" panose="020B0403020404020204" pitchFamily="34" charset="0"/>
              </a:rPr>
              <a:t>orientação baseada em práticas recomendadas</a:t>
            </a:r>
            <a:r>
              <a:rPr lang="pt-BR" sz="1000" dirty="0">
                <a:solidFill>
                  <a:srgbClr val="000000"/>
                </a:solidFill>
                <a:latin typeface="Adobe Clean SemiLight" panose="020B0403020404020204" pitchFamily="34" charset="0"/>
              </a:rPr>
              <a:t> para clientes e parceiros de implementação.</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pt-BR" sz="1000" dirty="0">
                <a:latin typeface="Adobe Clean Light" charset="0"/>
              </a:rPr>
              <a:t>O Launch Advisory se alinhará com o agendamento do seu projeto por meio de marcos comuns (</a:t>
            </a:r>
            <a:r>
              <a:rPr lang="pt-BR" sz="1000" b="1" dirty="0">
                <a:latin typeface="Adobe Clean Light" charset="0"/>
              </a:rPr>
              <a:t>Início, Definição, Projeto, Lançamento e Pós-lançamento</a:t>
            </a:r>
            <a:r>
              <a:rPr lang="pt-BR" sz="1000" dirty="0">
                <a:latin typeface="Adobe Clean Light" charset="0"/>
              </a:rPr>
              <a:t>) para guiar, validar, avaliar </a:t>
            </a:r>
            <a:br>
              <a:rPr lang="pt-BR" sz="1000" dirty="0">
                <a:latin typeface="Adobe Clean Light" charset="0"/>
              </a:rPr>
            </a:br>
            <a:r>
              <a:rPr lang="pt-BR" sz="1000" dirty="0">
                <a:latin typeface="Adobe Clean Light" charset="0"/>
              </a:rPr>
              <a:t>e fazer recomendações.</a:t>
            </a:r>
          </a:p>
          <a:p>
            <a:pPr marL="12700" marR="5080">
              <a:spcBef>
                <a:spcPts val="100"/>
              </a:spcBef>
            </a:pPr>
            <a:endParaRPr lang="en-US" sz="1000" dirty="0">
              <a:latin typeface="Adobe Clean Light" charset="0"/>
            </a:endParaRPr>
          </a:p>
          <a:p>
            <a:pPr marL="12700" marR="5080">
              <a:spcBef>
                <a:spcPts val="100"/>
              </a:spcBef>
            </a:pPr>
            <a:r>
              <a:rPr lang="pt-BR" sz="1000" dirty="0">
                <a:latin typeface="Adobe Clean Light" charset="0"/>
              </a:rPr>
              <a:t>Os principais serviços incluem:</a:t>
            </a:r>
          </a:p>
          <a:p>
            <a:pPr marL="184150" marR="5080" indent="-171450">
              <a:spcBef>
                <a:spcPts val="700"/>
              </a:spcBef>
              <a:buFont typeface="Arial" panose="020B0604020202020204" pitchFamily="34" charset="0"/>
              <a:buChar char="•"/>
            </a:pPr>
            <a:r>
              <a:rPr lang="pt-BR" sz="1000" dirty="0"/>
              <a:t>Plataforma de início (incluindo plano de colaboração do projeto)</a:t>
            </a:r>
          </a:p>
          <a:p>
            <a:pPr marL="184150" marR="5080" indent="-171450">
              <a:spcBef>
                <a:spcPts val="400"/>
              </a:spcBef>
              <a:buFont typeface="Arial" panose="020B0604020202020204" pitchFamily="34" charset="0"/>
              <a:buChar char="•"/>
            </a:pPr>
            <a:r>
              <a:rPr lang="pt-BR" sz="1000" dirty="0"/>
              <a:t>Documentos de avaliação e recomendações</a:t>
            </a:r>
          </a:p>
          <a:p>
            <a:pPr marL="184150" marR="5080" indent="-171450">
              <a:spcBef>
                <a:spcPts val="400"/>
              </a:spcBef>
              <a:buFont typeface="Arial" panose="020B0604020202020204" pitchFamily="34" charset="0"/>
              <a:buChar char="•"/>
            </a:pPr>
            <a:r>
              <a:rPr lang="pt-BR" sz="1000" dirty="0"/>
              <a:t>Resumo de engajamento</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Execução e operação</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t>Implementação</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887806" y="2317134"/>
            <a:ext cx="1147911" cy="261610"/>
          </a:xfrm>
          <a:prstGeom prst="rect">
            <a:avLst/>
          </a:prstGeom>
          <a:noFill/>
        </p:spPr>
        <p:txBody>
          <a:bodyPr wrap="square" rtlCol="0">
            <a:spAutoFit/>
          </a:bodyPr>
          <a:lstStyle/>
          <a:p>
            <a:pPr algn="ctr"/>
            <a:r>
              <a:rPr lang="pt-BR" sz="1100" dirty="0"/>
              <a:t>Pós-lançamento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lIns="91440" tIns="45720" rIns="91440" bIns="45720" anchor="t">
            <a:spAutoFit/>
          </a:bodyPr>
          <a:lstStyle/>
          <a:p>
            <a:pPr marL="12700" marR="5080">
              <a:spcBef>
                <a:spcPts val="100"/>
              </a:spcBef>
            </a:pPr>
            <a:r>
              <a:rPr lang="pt-BR" sz="1000" b="1">
                <a:solidFill>
                  <a:srgbClr val="000000"/>
                </a:solidFill>
                <a:latin typeface="+mj-lt"/>
              </a:rPr>
              <a:t>As Atividades técnicas</a:t>
            </a:r>
            <a:r>
              <a:rPr lang="pt-BR" sz="1000">
                <a:solidFill>
                  <a:srgbClr val="000000"/>
                </a:solidFill>
                <a:latin typeface="Adobe Clean Light"/>
              </a:rPr>
              <a:t> verificam se os clientes estão apresentando solidez técnica e aproveitando ao máximo sua adoção de ferramentas. Especificamente, essas atividades incluem suporte e recomendações relacionados a configurações da plataforma, integrações e solução de problemas.</a:t>
            </a:r>
          </a:p>
          <a:p>
            <a:pPr marL="12700" marR="5080">
              <a:spcBef>
                <a:spcPts val="100"/>
              </a:spcBef>
            </a:pPr>
            <a:endParaRPr lang="en-US" sz="1000">
              <a:latin typeface="Adobe Clean Light" charset="0"/>
            </a:endParaRPr>
          </a:p>
          <a:p>
            <a:pPr marL="12700" marR="5080">
              <a:spcBef>
                <a:spcPts val="100"/>
              </a:spcBef>
            </a:pPr>
            <a:r>
              <a:rPr lang="pt-BR" sz="1000">
                <a:latin typeface="Adobe Clean Light"/>
              </a:rPr>
              <a:t>Tipos de atividades técnicas disponíveis::</a:t>
            </a:r>
          </a:p>
          <a:p>
            <a:pPr marL="184150" marR="5080" indent="-171450">
              <a:spcBef>
                <a:spcPts val="700"/>
              </a:spcBef>
              <a:buClr>
                <a:srgbClr val="FA0E00"/>
              </a:buClr>
              <a:buFont typeface="Wingdings" pitchFamily="2" charset="2"/>
              <a:buChar char="ü"/>
            </a:pPr>
            <a:r>
              <a:rPr lang="pt-BR" sz="1000"/>
              <a:t>Auditoria de integridade</a:t>
            </a:r>
          </a:p>
          <a:p>
            <a:pPr marL="184150" marR="5080" indent="-171450">
              <a:spcBef>
                <a:spcPts val="400"/>
              </a:spcBef>
              <a:buClr>
                <a:srgbClr val="FA0E00"/>
              </a:buClr>
              <a:buFont typeface="Wingdings" pitchFamily="2" charset="2"/>
              <a:buChar char="ü"/>
            </a:pPr>
            <a:r>
              <a:rPr lang="pt-BR" sz="1000"/>
              <a:t>Auditoria da plataforma</a:t>
            </a:r>
          </a:p>
          <a:p>
            <a:pPr marL="184150" marR="5080" indent="-171450">
              <a:spcBef>
                <a:spcPts val="400"/>
              </a:spcBef>
              <a:buClr>
                <a:srgbClr val="FA0E00"/>
              </a:buClr>
              <a:buFont typeface="Wingdings" pitchFamily="2" charset="2"/>
              <a:buChar char="ü"/>
            </a:pPr>
            <a:r>
              <a:rPr lang="pt-BR" sz="1000"/>
              <a:t>Ativação do conjunto de recursos</a:t>
            </a:r>
          </a:p>
          <a:p>
            <a:pPr marL="184150" marR="5080" indent="-171450">
              <a:spcBef>
                <a:spcPts val="400"/>
              </a:spcBef>
              <a:buClr>
                <a:srgbClr val="FA0E00"/>
              </a:buClr>
              <a:buFont typeface="Wingdings" pitchFamily="2" charset="2"/>
              <a:buChar char="ü"/>
            </a:pPr>
            <a:r>
              <a:rPr lang="pt-BR" sz="1000"/>
              <a:t>Integrações e configurações básicas</a:t>
            </a:r>
          </a:p>
          <a:p>
            <a:pPr marL="184150" marR="5080" indent="-171450">
              <a:spcBef>
                <a:spcPts val="400"/>
              </a:spcBef>
              <a:buClr>
                <a:srgbClr val="FA0E00"/>
              </a:buClr>
              <a:buFont typeface="Wingdings" pitchFamily="2" charset="2"/>
              <a:buChar char="ü"/>
            </a:pPr>
            <a:r>
              <a:rPr lang="pt-BR" sz="1000"/>
              <a:t>Solução de problemas do cliente</a:t>
            </a:r>
          </a:p>
          <a:p>
            <a:pPr marL="184150" marR="5080" indent="-171450">
              <a:spcBef>
                <a:spcPts val="400"/>
              </a:spcBef>
              <a:buClr>
                <a:srgbClr val="FA0E00"/>
              </a:buClr>
              <a:buFont typeface="Wingdings" pitchFamily="2" charset="2"/>
              <a:buChar char="ü"/>
            </a:pPr>
            <a:r>
              <a:rPr lang="pt-BR" sz="1000"/>
              <a:t>Suporte ao serviço na nuvem</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pt-BR" sz="1000" b="1" dirty="0">
                <a:solidFill>
                  <a:srgbClr val="000000"/>
                </a:solidFill>
                <a:latin typeface="+mj-lt"/>
              </a:rPr>
              <a:t>As Atividades estratégicas</a:t>
            </a:r>
            <a:r>
              <a:rPr lang="pt-BR" sz="1000" dirty="0">
                <a:solidFill>
                  <a:srgbClr val="000000"/>
                </a:solidFill>
                <a:latin typeface="Adobe Clean Light"/>
              </a:rPr>
              <a:t> localizam oportunidades para garantir a obtenção de valor com as soluções da Adobe. Elas incluem recomendações de suporte relacionadas a estratégia, medição e maturidade para impulsionar a obtenção de valor com uma ou mais soluções da Adobe.</a:t>
            </a:r>
          </a:p>
          <a:p>
            <a:pPr marL="12700" marR="5080">
              <a:spcBef>
                <a:spcPts val="100"/>
              </a:spcBef>
            </a:pPr>
            <a:endParaRPr lang="en-US" sz="1000" dirty="0">
              <a:latin typeface="Adobe Clean Light" charset="0"/>
            </a:endParaRPr>
          </a:p>
          <a:p>
            <a:pPr marL="12700" marR="5080">
              <a:spcBef>
                <a:spcPts val="100"/>
              </a:spcBef>
            </a:pPr>
            <a:r>
              <a:rPr lang="pt-BR" sz="1000" dirty="0">
                <a:latin typeface="Adobe Clean Light"/>
              </a:rPr>
              <a:t>Tipos de atividades estratégicas disponíveis:</a:t>
            </a:r>
          </a:p>
          <a:p>
            <a:pPr marL="241300" marR="5080" indent="-228600">
              <a:spcBef>
                <a:spcPts val="700"/>
              </a:spcBef>
              <a:buClr>
                <a:srgbClr val="FA0E00"/>
              </a:buClr>
              <a:buFont typeface="Wingdings" pitchFamily="2" charset="2"/>
              <a:buChar char="ü"/>
            </a:pPr>
            <a:r>
              <a:rPr lang="pt-BR" sz="1000" dirty="0"/>
              <a:t>Roteiro de maturidade</a:t>
            </a:r>
          </a:p>
          <a:p>
            <a:pPr marL="241300" marR="5080" indent="-228600">
              <a:spcBef>
                <a:spcPts val="400"/>
              </a:spcBef>
              <a:buClr>
                <a:srgbClr val="FA0E00"/>
              </a:buClr>
              <a:buFont typeface="Wingdings" pitchFamily="2" charset="2"/>
              <a:buChar char="ü"/>
            </a:pPr>
            <a:r>
              <a:rPr lang="pt-BR" sz="1000" dirty="0"/>
              <a:t>Desenvolvimento/medição de caso de uso</a:t>
            </a:r>
          </a:p>
          <a:p>
            <a:pPr marL="241300" marR="5080" indent="-228600">
              <a:spcBef>
                <a:spcPts val="400"/>
              </a:spcBef>
              <a:buClr>
                <a:srgbClr val="FA0E00"/>
              </a:buClr>
              <a:buFont typeface="Wingdings" pitchFamily="2" charset="2"/>
              <a:buChar char="ü"/>
            </a:pPr>
            <a:r>
              <a:rPr lang="pt-BR" sz="1000" dirty="0"/>
              <a:t>Relatórios e análise</a:t>
            </a:r>
          </a:p>
          <a:p>
            <a:pPr marL="241300" marR="5080" indent="-228600">
              <a:spcBef>
                <a:spcPts val="400"/>
              </a:spcBef>
              <a:buClr>
                <a:srgbClr val="FA0E00"/>
              </a:buClr>
              <a:buFont typeface="Wingdings" pitchFamily="2" charset="2"/>
              <a:buChar char="ü"/>
            </a:pPr>
            <a:r>
              <a:rPr lang="pt-BR" sz="1000" dirty="0"/>
              <a:t>Ativação de práticas recomendadas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pt-BR" sz="1000">
                <a:solidFill>
                  <a:srgbClr val="1F1F1F"/>
                </a:solidFill>
                <a:latin typeface="Adobe Clean" panose="020B0503020404020204" pitchFamily="34" charset="0"/>
                <a:cs typeface="AdobeClean-Light"/>
              </a:rPr>
              <a:t>Como cliente Enterprise, você tem direito a </a:t>
            </a:r>
            <a:r>
              <a:rPr lang="pt-BR" sz="1200" b="1" u="sng">
                <a:solidFill>
                  <a:srgbClr val="1F1F1F"/>
                </a:solidFill>
                <a:latin typeface="Adobe Clean" panose="020B0503020404020204" pitchFamily="34" charset="0"/>
                <a:cs typeface="AdobeClean-Light"/>
              </a:rPr>
              <a:t>2</a:t>
            </a:r>
            <a:r>
              <a:rPr lang="pt-BR" sz="1000" b="1" u="sng">
                <a:solidFill>
                  <a:srgbClr val="1F1F1F"/>
                </a:solidFill>
                <a:latin typeface="Adobe Clean" panose="020B0503020404020204" pitchFamily="34" charset="0"/>
                <a:cs typeface="AdobeClean-Light"/>
              </a:rPr>
              <a:t> atividades por ano</a:t>
            </a:r>
            <a:r>
              <a:rPr lang="pt-BR" sz="1000">
                <a:solidFill>
                  <a:srgbClr val="1F1F1F"/>
                </a:solidFill>
                <a:latin typeface="Adobe Clean" panose="020B0503020404020204" pitchFamily="34" charset="0"/>
                <a:cs typeface="AdobeClean-Light"/>
              </a:rPr>
              <a:t> entre as opções a seguir:</a:t>
            </a:r>
            <a:r>
              <a:rPr lang="pt-BR" sz="1000" b="1">
                <a:solidFill>
                  <a:srgbClr val="1F1F1F"/>
                </a:solidFill>
                <a:latin typeface="Adobe Clean" panose="020B0503020404020204" pitchFamily="34" charset="0"/>
                <a:cs typeface="AdobeClean-Light"/>
              </a:rPr>
              <a:t> Atividades técnicas </a:t>
            </a:r>
            <a:r>
              <a:rPr lang="pt-BR" sz="1000">
                <a:solidFill>
                  <a:srgbClr val="1F1F1F"/>
                </a:solidFill>
                <a:latin typeface="Adobe Clean" panose="020B0503020404020204" pitchFamily="34" charset="0"/>
                <a:cs typeface="AdobeClean-Light"/>
              </a:rPr>
              <a:t>e/ou </a:t>
            </a:r>
            <a:r>
              <a:rPr lang="pt-BR" sz="1000" b="1">
                <a:solidFill>
                  <a:srgbClr val="1F1F1F"/>
                </a:solidFill>
                <a:latin typeface="Adobe Clean" panose="020B0503020404020204" pitchFamily="34" charset="0"/>
                <a:cs typeface="AdobeClean-Light"/>
              </a:rPr>
              <a:t>Atividades estratégicas</a:t>
            </a:r>
            <a:r>
              <a:rPr lang="pt-BR" sz="100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28514" y="2317134"/>
            <a:ext cx="826006" cy="261610"/>
          </a:xfrm>
          <a:prstGeom prst="rect">
            <a:avLst/>
          </a:prstGeom>
          <a:noFill/>
        </p:spPr>
        <p:txBody>
          <a:bodyPr wrap="square" rtlCol="0">
            <a:spAutoFit/>
          </a:bodyPr>
          <a:lstStyle/>
          <a:p>
            <a:pPr algn="ctr"/>
            <a:r>
              <a:rPr lang="pt-BR" sz="1100" dirty="0"/>
              <a:t>Lançamento</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pt-BR" sz="1100"/>
              <a:t>Definição</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pt-BR" sz="1100"/>
              <a:t>Início</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pt-BR" sz="1100"/>
              <a:t>Projeto</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accent1">
                    <a:lumMod val="50000"/>
                  </a:schemeClr>
                </a:solidFill>
              </a:rPr>
              <a:t>2 atividades por ano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pt-BR"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pt-BR"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pt-BR" sz="1400" b="1">
                <a:solidFill>
                  <a:srgbClr val="020302"/>
                </a:solidFill>
                <a:latin typeface="Adobe Clean"/>
                <a:cs typeface="Adobe Clean"/>
              </a:rPr>
              <a:t>Recursos</a:t>
            </a:r>
          </a:p>
        </p:txBody>
      </p:sp>
      <p:sp>
        <p:nvSpPr>
          <p:cNvPr id="24" name="object 24"/>
          <p:cNvSpPr txBox="1"/>
          <p:nvPr/>
        </p:nvSpPr>
        <p:spPr>
          <a:xfrm>
            <a:off x="6754821" y="9283729"/>
            <a:ext cx="930275" cy="612347"/>
          </a:xfrm>
          <a:prstGeom prst="rect">
            <a:avLst/>
          </a:prstGeom>
        </p:spPr>
        <p:txBody>
          <a:bodyPr vert="horz" wrap="square" lIns="0" tIns="12065" rIns="0" bIns="0" rtlCol="0">
            <a:spAutoFit/>
          </a:bodyPr>
          <a:lstStyle/>
          <a:p>
            <a:pPr marL="12700">
              <a:lnSpc>
                <a:spcPts val="930"/>
              </a:lnSpc>
              <a:spcBef>
                <a:spcPts val="95"/>
              </a:spcBef>
            </a:pPr>
            <a:r>
              <a:rPr lang="pt-BR" sz="700" dirty="0">
                <a:solidFill>
                  <a:srgbClr val="777879"/>
                </a:solidFill>
                <a:latin typeface="Adobe Clean"/>
                <a:cs typeface="Adobe Clean"/>
              </a:rPr>
              <a:t>Adobe</a:t>
            </a:r>
          </a:p>
          <a:p>
            <a:pPr marL="12700">
              <a:lnSpc>
                <a:spcPts val="915"/>
              </a:lnSpc>
            </a:pPr>
            <a:r>
              <a:rPr lang="pt-BR" sz="700" dirty="0">
                <a:solidFill>
                  <a:srgbClr val="777879"/>
                </a:solidFill>
                <a:latin typeface="Adobe Clean"/>
                <a:cs typeface="Adobe Clean"/>
              </a:rPr>
              <a:t>345 Park Avenue</a:t>
            </a:r>
          </a:p>
          <a:p>
            <a:pPr marL="12700">
              <a:lnSpc>
                <a:spcPts val="944"/>
              </a:lnSpc>
            </a:pPr>
            <a:r>
              <a:rPr lang="pt-BR" sz="700" dirty="0">
                <a:solidFill>
                  <a:srgbClr val="777879"/>
                </a:solidFill>
                <a:latin typeface="Adobe Clean"/>
                <a:cs typeface="Adobe Clean"/>
              </a:rPr>
              <a:t>San Jose, CA95110-2704</a:t>
            </a:r>
          </a:p>
          <a:p>
            <a:pPr marL="12700">
              <a:lnSpc>
                <a:spcPct val="100000"/>
              </a:lnSpc>
              <a:spcBef>
                <a:spcPts val="45"/>
              </a:spcBef>
            </a:pPr>
            <a:r>
              <a:rPr lang="pt-BR" sz="700" dirty="0">
                <a:solidFill>
                  <a:srgbClr val="777879"/>
                </a:solidFill>
                <a:latin typeface="Adobe Clean"/>
                <a:cs typeface="Adobe Clean"/>
              </a:rPr>
              <a:t>USA</a:t>
            </a:r>
          </a:p>
          <a:p>
            <a:pPr marL="12700">
              <a:lnSpc>
                <a:spcPct val="100000"/>
              </a:lnSpc>
              <a:spcBef>
                <a:spcPts val="265"/>
              </a:spcBef>
            </a:pPr>
            <a:r>
              <a:rPr lang="pt-BR" sz="700" u="sng" dirty="0">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8283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pt-BR" sz="1100" i="1" dirty="0">
                <a:solidFill>
                  <a:srgbClr val="777879"/>
                </a:solidFill>
                <a:latin typeface="AdobeClean-LightIt"/>
                <a:cs typeface="AdobeClean-LightIt"/>
              </a:rPr>
              <a:t>Para saber mais sobre os Serviços de suporte Adobe e identificar o nível certo para você, entre em contato com o seu Gerente de conta nomeado (NAM, em inglês) ou Gerente de sucesso do cliente (CSM, em inglês).</a:t>
            </a:r>
          </a:p>
          <a:p>
            <a:pPr marL="34290">
              <a:lnSpc>
                <a:spcPct val="100000"/>
              </a:lnSpc>
              <a:spcBef>
                <a:spcPts val="795"/>
              </a:spcBef>
            </a:pPr>
            <a:r>
              <a:rPr lang="pt-BR"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pt-BR" sz="1400" b="1">
                <a:solidFill>
                  <a:srgbClr val="020302"/>
                </a:solidFill>
                <a:latin typeface="Adobe Clean"/>
                <a:cs typeface="Adobe Clean"/>
              </a:rPr>
              <a:t>Escopo regional do Suporte da Adobe, horário local de operação e suporte de idioma</a:t>
            </a:r>
          </a:p>
          <a:p>
            <a:pPr>
              <a:spcBef>
                <a:spcPts val="915"/>
              </a:spcBef>
            </a:pPr>
            <a:r>
              <a:rPr lang="pt-BR" sz="1000">
                <a:solidFill>
                  <a:srgbClr val="1F1F1F"/>
                </a:solidFill>
                <a:latin typeface="AdobeClean-Light"/>
              </a:rPr>
              <a:t>O escopo regional do Suporte da Adobe é estabelecido alinhando o endereço de faturamento do cliente (conforme a ordem de venda ou outro documento de compra do Suporte da Adobe) a uma das regiões seguintes: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65372066"/>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pt-BR" sz="1100">
                          <a:solidFill>
                            <a:schemeClr val="tx1"/>
                          </a:solidFill>
                          <a:latin typeface="Adobe Clean"/>
                        </a:rPr>
                        <a:t>Américas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dirty="0">
                          <a:solidFill>
                            <a:schemeClr val="tx1"/>
                          </a:solidFill>
                          <a:latin typeface="Adobe Clean"/>
                        </a:rPr>
                        <a:t>Europa, Oriente Médio </a:t>
                      </a:r>
                      <a:br>
                        <a:rPr lang="pt-BR" sz="1100" dirty="0">
                          <a:solidFill>
                            <a:schemeClr val="tx1"/>
                          </a:solidFill>
                          <a:latin typeface="Adobe Clean"/>
                        </a:rPr>
                      </a:br>
                      <a:r>
                        <a:rPr lang="pt-BR" sz="1100" dirty="0">
                          <a:solidFill>
                            <a:schemeClr val="tx1"/>
                          </a:solidFill>
                          <a:latin typeface="Adobe Clean"/>
                        </a:rPr>
                        <a:t>e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Ásia–Pacífico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Japão</a:t>
                      </a:r>
                      <a:r>
                        <a:rPr lang="pt-B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pt-BR" sz="1100">
                          <a:solidFill>
                            <a:schemeClr val="tx1"/>
                          </a:solidFill>
                          <a:latin typeface="Adobe Clean"/>
                        </a:rPr>
                        <a:t>6h – 17h30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9h – 17h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pt-BR" sz="1100">
                          <a:solidFill>
                            <a:schemeClr val="tx1"/>
                          </a:solidFill>
                          <a:latin typeface="Adobe Clean"/>
                        </a:rPr>
                        <a:t>9h – 17h30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pt-BR" sz="1100" b="0" i="0" u="none" strike="noStrike" noProof="0" dirty="0"/>
                        <a:t>O suporte de idioma está disponível somente em inglês e japonês.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pt-BR" sz="1100" b="0" i="0" u="none" strike="noStrike" noProof="0" dirty="0"/>
                        <a:t> </a:t>
                      </a:r>
                      <a:r>
                        <a:rPr lang="pt-BR" sz="1100" b="0" i="0" u="none" strike="noStrike" baseline="30000" noProof="0" dirty="0"/>
                        <a:t>1</a:t>
                      </a:r>
                      <a:r>
                        <a:rPr lang="pt-BR" sz="1100" b="0" i="0" u="none" strike="noStrike" noProof="0" dirty="0"/>
                        <a:t>Os casos de prioridade P2, P3 e P4 estão limitados ao horário comercial somente no Japão.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Experiência sem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pt-BR" sz="1200" b="1" dirty="0">
                <a:solidFill>
                  <a:srgbClr val="FFFFFF"/>
                </a:solidFill>
                <a:latin typeface="Adobe Clean"/>
                <a:cs typeface="Adobe Clean"/>
              </a:rPr>
              <a:t>Suporte acelerado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394884" y="8543943"/>
            <a:ext cx="930275"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pt-BR" sz="1200" b="1" dirty="0">
                <a:solidFill>
                  <a:srgbClr val="FFFFFF"/>
                </a:solidFill>
                <a:latin typeface="Adobe Clean"/>
                <a:cs typeface="Adobe Clean"/>
              </a:rPr>
              <a:t>Consultoria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3540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pt-BR"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pt-BR" sz="1000" b="0">
                          <a:solidFill>
                            <a:srgbClr val="000000"/>
                          </a:solidFill>
                          <a:latin typeface="Adobe Clean Light"/>
                          <a:ea typeface="+mn-ea"/>
                          <a:cs typeface="+mn-cs"/>
                        </a:rPr>
                        <a:t>A Experience League foi criada para ajudar as empresas a alcançar o valor que esperam do seu investimento em produtos da Adobe. É o local unificado onde os clientes podem aprender, interagir e crescer ao longo de um caminho personalizado de sucesso que inclui tutoriais de autoatendimento, documentação dos produtos, treinamento com instrutores e suporte técnico e da comunidade.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100">
                          <a:solidFill>
                            <a:schemeClr val="dk1"/>
                          </a:solidFill>
                          <a:latin typeface="Adobe Clean"/>
                          <a:ea typeface="+mn-ea"/>
                          <a:cs typeface="+mn-cs"/>
                          <a:hlinkClick r:id="rId8"/>
                        </a:rPr>
                        <a:t>Treinamento</a:t>
                      </a:r>
                      <a:r>
                        <a:rPr lang="pt-BR"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000">
                          <a:solidFill>
                            <a:srgbClr val="000000"/>
                          </a:solidFill>
                          <a:latin typeface="Adobe Clean Light"/>
                          <a:ea typeface="+mn-ea"/>
                          <a:cs typeface="+mn-cs"/>
                        </a:rPr>
                        <a:t>O acesso aos cursos do Adobe Digital Learning Services está disponível na Experience League. Os cursos de aprendizagem incluem lições sob demanda e com instrutores.  É um lugar para adquirir habilidades com reconhecido valor de mercado que você pode pôr em prática para impulsionar o sucesso na sua organização.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100">
                          <a:solidFill>
                            <a:schemeClr val="tx1"/>
                          </a:solidFill>
                          <a:latin typeface="Adobe Clean"/>
                          <a:ea typeface="+mn-ea"/>
                          <a:cs typeface="+mn-cs"/>
                          <a:hlinkClick r:id="rId9"/>
                        </a:rPr>
                        <a:t>Problemas de produção e paralisações do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pt-BR" sz="1000">
                          <a:solidFill>
                            <a:srgbClr val="000000"/>
                          </a:solidFill>
                          <a:latin typeface="Adobe Clean Light"/>
                          <a:ea typeface="+mn-ea"/>
                          <a:cs typeface="+mn-cs"/>
                        </a:rPr>
                        <a:t>O Status.adobe.com transmite as informações de integridade de todos os produtos e serviços da Adobe implantados em ambientes de vários locatários. Os clientes podem escolher suas preferências de subscrição para receber notificações por email sempre que a Adobe criar, atualizar ou resolver um evento de produto. Isso pode incluir manutenção programada ou problemas de serviço com diferentes níveis de gravidade.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1100">
                          <a:solidFill>
                            <a:schemeClr val="tx1"/>
                          </a:solidFill>
                          <a:latin typeface="Adobe Clean"/>
                          <a:ea typeface="+mn-ea"/>
                          <a:cs typeface="+mn-cs"/>
                          <a:hlinkClick r:id="rId10"/>
                        </a:rPr>
                        <a:t>Termos e condições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pt-BR" sz="1000">
                          <a:solidFill>
                            <a:srgbClr val="000000"/>
                          </a:solidFill>
                          <a:latin typeface="Adobe Clean Light"/>
                          <a:ea typeface="+mn-ea"/>
                          <a:cs typeface="+mn-cs"/>
                        </a:rPr>
                        <a:t>Os Termos e condições que detalham os serviços de suporte.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docProps/app.xml><?xml version="1.0" encoding="utf-8"?>
<Properties xmlns="http://schemas.openxmlformats.org/officeDocument/2006/extended-properties" xmlns:vt="http://schemas.openxmlformats.org/officeDocument/2006/docPropsVTypes">
  <Template/>
  <TotalTime>20</TotalTime>
  <Words>1783</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PLANOS DE SUPORTE DA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Nga Pham Hang</dc:creator>
  <cp:lastModifiedBy>Nga Pham Hang</cp:lastModifiedBy>
  <cp:revision>35</cp:revision>
  <dcterms:created xsi:type="dcterms:W3CDTF">2021-05-05T02:01:37Z</dcterms:created>
  <dcterms:modified xsi:type="dcterms:W3CDTF">2022-02-14T16:55:26Z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