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376325D-2BBD-24A3-9FEE-692465B927D5}" name="Jaclyn Zalesky" initials="JZ" userId="S::zalesky@adobe.com::9c0b24b4-6ad7-45a7-a9a0-5ba404afed22" providerId="AD"/>
  <p188:author id="{DB1A11B9-3973-06DC-DBC2-EFEFEF087FED}" name="David Baker" initials="DB" userId="S::davbaker@adobe.com::da2b0875-9916-4d44-89d9-e651631ef4d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nkita Sood" initials="AS" lastIdx="2" clrIdx="0">
    <p:extLst>
      <p:ext uri="{19B8F6BF-5375-455C-9EA6-DF929625EA0E}">
        <p15:presenceInfo xmlns:p15="http://schemas.microsoft.com/office/powerpoint/2012/main" userId="S::asood@adobe.com::c93a62e3-2a47-429d-82c6-c2a8fd110ae7" providerId="AD"/>
      </p:ext>
    </p:extLst>
  </p:cmAuthor>
  <p:cmAuthor id="2" name="Ariel Tsui" initials="AT" lastIdx="3" clrIdx="1">
    <p:extLst>
      <p:ext uri="{19B8F6BF-5375-455C-9EA6-DF929625EA0E}">
        <p15:presenceInfo xmlns:p15="http://schemas.microsoft.com/office/powerpoint/2012/main" userId="Ariel Tsui" providerId="None"/>
      </p:ext>
    </p:extLst>
  </p:cmAuthor>
  <p:cmAuthor id="3" name="Jaclyn Zalesky" initials="JZ" lastIdx="1" clrIdx="2">
    <p:extLst>
      <p:ext uri="{19B8F6BF-5375-455C-9EA6-DF929625EA0E}">
        <p15:presenceInfo xmlns:p15="http://schemas.microsoft.com/office/powerpoint/2012/main" userId="S::zalesky@adobe.com::9c0b24b4-6ad7-45a7-a9a0-5ba404afed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6F6F"/>
    <a:srgbClr val="DFDFDF"/>
    <a:srgbClr val="D9D9D9"/>
    <a:srgbClr val="F2F2F2"/>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0F0D56-C414-F2B7-15F9-451AF6576368}" v="110" dt="2022-02-10T15:57:04.196"/>
    <p1510:client id="{A2DBF7B9-02E3-D244-B97A-39DF5B1FC26C}" v="2" dt="2022-01-27T18:11:30.494"/>
    <p1510:client id="{B48FD668-0CCC-025E-267E-538FB753C752}" v="2" dt="2022-02-09T19:19:31.362"/>
    <p1510:client id="{C9A7A18E-2CD6-D60F-0EAE-ADB272FCFFDF}" v="16" dt="2022-03-04T01:00:43.78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p:restoredTop sz="95850"/>
  </p:normalViewPr>
  <p:slideViewPr>
    <p:cSldViewPr>
      <p:cViewPr>
        <p:scale>
          <a:sx n="75" d="100"/>
          <a:sy n="75" d="100"/>
        </p:scale>
        <p:origin x="3138" y="1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lyn Zalesky" userId="9c0b24b4-6ad7-45a7-a9a0-5ba404afed22" providerId="ADAL" clId="{A2DBF7B9-02E3-D244-B97A-39DF5B1FC26C}"/>
    <pc:docChg chg="custSel modSld modMainMaster">
      <pc:chgData name="Jaclyn Zalesky" userId="9c0b24b4-6ad7-45a7-a9a0-5ba404afed22" providerId="ADAL" clId="{A2DBF7B9-02E3-D244-B97A-39DF5B1FC26C}" dt="2022-01-27T18:11:43.660" v="13" actId="20577"/>
      <pc:docMkLst>
        <pc:docMk/>
      </pc:docMkLst>
      <pc:sldChg chg="addSp delSp modSp mod">
        <pc:chgData name="Jaclyn Zalesky" userId="9c0b24b4-6ad7-45a7-a9a0-5ba404afed22" providerId="ADAL" clId="{A2DBF7B9-02E3-D244-B97A-39DF5B1FC26C}" dt="2022-01-27T18:11:43.660" v="13" actId="20577"/>
        <pc:sldMkLst>
          <pc:docMk/>
          <pc:sldMk cId="0" sldId="256"/>
        </pc:sldMkLst>
        <pc:spChg chg="mod">
          <ac:chgData name="Jaclyn Zalesky" userId="9c0b24b4-6ad7-45a7-a9a0-5ba404afed22" providerId="ADAL" clId="{A2DBF7B9-02E3-D244-B97A-39DF5B1FC26C}" dt="2022-01-27T18:11:43.660" v="13" actId="20577"/>
          <ac:spMkLst>
            <pc:docMk/>
            <pc:sldMk cId="0" sldId="256"/>
            <ac:spMk id="5" creationId="{00000000-0000-0000-0000-000000000000}"/>
          </ac:spMkLst>
        </pc:spChg>
        <pc:spChg chg="del mod">
          <ac:chgData name="Jaclyn Zalesky" userId="9c0b24b4-6ad7-45a7-a9a0-5ba404afed22" providerId="ADAL" clId="{A2DBF7B9-02E3-D244-B97A-39DF5B1FC26C}" dt="2022-01-27T17:52:15.821" v="7" actId="478"/>
          <ac:spMkLst>
            <pc:docMk/>
            <pc:sldMk cId="0" sldId="256"/>
            <ac:spMk id="10" creationId="{00000000-0000-0000-0000-000000000000}"/>
          </ac:spMkLst>
        </pc:spChg>
        <pc:spChg chg="add mod">
          <ac:chgData name="Jaclyn Zalesky" userId="9c0b24b4-6ad7-45a7-a9a0-5ba404afed22" providerId="ADAL" clId="{A2DBF7B9-02E3-D244-B97A-39DF5B1FC26C}" dt="2022-01-27T18:11:27.956" v="10"/>
          <ac:spMkLst>
            <pc:docMk/>
            <pc:sldMk cId="0" sldId="256"/>
            <ac:spMk id="13" creationId="{30EDFB2E-B7BE-864D-B004-884C1838B536}"/>
          </ac:spMkLst>
        </pc:spChg>
      </pc:sldChg>
      <pc:sldChg chg="addSp delSp modSp mod">
        <pc:chgData name="Jaclyn Zalesky" userId="9c0b24b4-6ad7-45a7-a9a0-5ba404afed22" providerId="ADAL" clId="{A2DBF7B9-02E3-D244-B97A-39DF5B1FC26C}" dt="2022-01-27T18:11:30.494" v="11"/>
        <pc:sldMkLst>
          <pc:docMk/>
          <pc:sldMk cId="0" sldId="257"/>
        </pc:sldMkLst>
        <pc:spChg chg="add mod">
          <ac:chgData name="Jaclyn Zalesky" userId="9c0b24b4-6ad7-45a7-a9a0-5ba404afed22" providerId="ADAL" clId="{A2DBF7B9-02E3-D244-B97A-39DF5B1FC26C}" dt="2022-01-27T18:11:30.494" v="11"/>
          <ac:spMkLst>
            <pc:docMk/>
            <pc:sldMk cId="0" sldId="257"/>
            <ac:spMk id="56" creationId="{BED97B6A-F822-1148-9BC9-28714CACD837}"/>
          </ac:spMkLst>
        </pc:spChg>
        <pc:spChg chg="del mod">
          <ac:chgData name="Jaclyn Zalesky" userId="9c0b24b4-6ad7-45a7-a9a0-5ba404afed22" providerId="ADAL" clId="{A2DBF7B9-02E3-D244-B97A-39DF5B1FC26C}" dt="2022-01-27T17:51:41.043" v="6" actId="478"/>
          <ac:spMkLst>
            <pc:docMk/>
            <pc:sldMk cId="0" sldId="257"/>
            <ac:spMk id="84" creationId="{CBCF4964-CAC8-F146-B2E2-51ED8B3DC99A}"/>
          </ac:spMkLst>
        </pc:spChg>
      </pc:sldChg>
      <pc:sldMasterChg chg="delSp mod modSldLayout">
        <pc:chgData name="Jaclyn Zalesky" userId="9c0b24b4-6ad7-45a7-a9a0-5ba404afed22" providerId="ADAL" clId="{A2DBF7B9-02E3-D244-B97A-39DF5B1FC26C}" dt="2022-01-27T18:11:06.472" v="9" actId="478"/>
        <pc:sldMasterMkLst>
          <pc:docMk/>
          <pc:sldMasterMk cId="0" sldId="2147483648"/>
        </pc:sldMasterMkLst>
        <pc:picChg chg="del">
          <ac:chgData name="Jaclyn Zalesky" userId="9c0b24b4-6ad7-45a7-a9a0-5ba404afed22" providerId="ADAL" clId="{A2DBF7B9-02E3-D244-B97A-39DF5B1FC26C}" dt="2022-01-27T18:11:03.268" v="8" actId="478"/>
          <ac:picMkLst>
            <pc:docMk/>
            <pc:sldMasterMk cId="0" sldId="2147483648"/>
            <ac:picMk id="9" creationId="{40B595D3-F8FC-DA44-B170-015BD0590CFB}"/>
          </ac:picMkLst>
        </pc:picChg>
        <pc:sldLayoutChg chg="delSp mod">
          <pc:chgData name="Jaclyn Zalesky" userId="9c0b24b4-6ad7-45a7-a9a0-5ba404afed22" providerId="ADAL" clId="{A2DBF7B9-02E3-D244-B97A-39DF5B1FC26C}" dt="2022-01-27T18:11:06.472" v="9" actId="478"/>
          <pc:sldLayoutMkLst>
            <pc:docMk/>
            <pc:sldMasterMk cId="0" sldId="2147483648"/>
            <pc:sldLayoutMk cId="0" sldId="2147483662"/>
          </pc:sldLayoutMkLst>
          <pc:picChg chg="del">
            <ac:chgData name="Jaclyn Zalesky" userId="9c0b24b4-6ad7-45a7-a9a0-5ba404afed22" providerId="ADAL" clId="{A2DBF7B9-02E3-D244-B97A-39DF5B1FC26C}" dt="2022-01-27T18:11:06.472" v="9" actId="478"/>
            <ac:picMkLst>
              <pc:docMk/>
              <pc:sldMasterMk cId="0" sldId="2147483648"/>
              <pc:sldLayoutMk cId="0" sldId="2147483662"/>
              <ac:picMk id="12" creationId="{4388883E-79D4-2047-8C5E-37999ED2475C}"/>
            </ac:picMkLst>
          </pc:picChg>
        </pc:sldLayoutChg>
      </pc:sldMasterChg>
    </pc:docChg>
  </pc:docChgLst>
  <pc:docChgLst>
    <pc:chgData name="Jaclyn Zalesky" userId="S::zalesky@adobe.com::9c0b24b4-6ad7-45a7-a9a0-5ba404afed22" providerId="AD" clId="Web-{C9A7A18E-2CD6-D60F-0EAE-ADB272FCFFDF}"/>
    <pc:docChg chg="modSld">
      <pc:chgData name="Jaclyn Zalesky" userId="S::zalesky@adobe.com::9c0b24b4-6ad7-45a7-a9a0-5ba404afed22" providerId="AD" clId="Web-{C9A7A18E-2CD6-D60F-0EAE-ADB272FCFFDF}" dt="2022-03-04T01:00:42.113" v="1"/>
      <pc:docMkLst>
        <pc:docMk/>
      </pc:docMkLst>
      <pc:sldChg chg="modSp">
        <pc:chgData name="Jaclyn Zalesky" userId="S::zalesky@adobe.com::9c0b24b4-6ad7-45a7-a9a0-5ba404afed22" providerId="AD" clId="Web-{C9A7A18E-2CD6-D60F-0EAE-ADB272FCFFDF}" dt="2022-03-04T01:00:42.113" v="1"/>
        <pc:sldMkLst>
          <pc:docMk/>
          <pc:sldMk cId="0" sldId="256"/>
        </pc:sldMkLst>
        <pc:graphicFrameChg chg="mod modGraphic">
          <ac:chgData name="Jaclyn Zalesky" userId="S::zalesky@adobe.com::9c0b24b4-6ad7-45a7-a9a0-5ba404afed22" providerId="AD" clId="Web-{C9A7A18E-2CD6-D60F-0EAE-ADB272FCFFDF}" dt="2022-03-04T01:00:42.113" v="1"/>
          <ac:graphicFrameMkLst>
            <pc:docMk/>
            <pc:sldMk cId="0" sldId="256"/>
            <ac:graphicFrameMk id="11" creationId="{3AC7AEA2-E7A4-BD48-80EA-856168E207F6}"/>
          </ac:graphicFrameMkLst>
        </pc:graphicFrameChg>
      </pc:sldChg>
    </pc:docChg>
  </pc:docChgLst>
  <pc:docChgLst>
    <pc:chgData name="Jaclyn Zalesky" userId="S::zalesky@adobe.com::9c0b24b4-6ad7-45a7-a9a0-5ba404afed22" providerId="AD" clId="Web-{230F0D56-C414-F2B7-15F9-451AF6576368}"/>
    <pc:docChg chg="mod modSld">
      <pc:chgData name="Jaclyn Zalesky" userId="S::zalesky@adobe.com::9c0b24b4-6ad7-45a7-a9a0-5ba404afed22" providerId="AD" clId="Web-{230F0D56-C414-F2B7-15F9-451AF6576368}" dt="2022-02-10T15:57:01.008" v="107"/>
      <pc:docMkLst>
        <pc:docMk/>
      </pc:docMkLst>
      <pc:sldChg chg="modSp modCm">
        <pc:chgData name="Jaclyn Zalesky" userId="S::zalesky@adobe.com::9c0b24b4-6ad7-45a7-a9a0-5ba404afed22" providerId="AD" clId="Web-{230F0D56-C414-F2B7-15F9-451AF6576368}" dt="2022-02-10T15:57:01.008" v="107"/>
        <pc:sldMkLst>
          <pc:docMk/>
          <pc:sldMk cId="1050037809" sldId="261"/>
        </pc:sldMkLst>
        <pc:graphicFrameChg chg="mod modGraphic">
          <ac:chgData name="Jaclyn Zalesky" userId="S::zalesky@adobe.com::9c0b24b4-6ad7-45a7-a9a0-5ba404afed22" providerId="AD" clId="Web-{230F0D56-C414-F2B7-15F9-451AF6576368}" dt="2022-02-10T15:56:55.836" v="105"/>
          <ac:graphicFrameMkLst>
            <pc:docMk/>
            <pc:sldMk cId="1050037809" sldId="261"/>
            <ac:graphicFrameMk id="21" creationId="{776EB197-58B6-794D-94F8-90888006EC22}"/>
          </ac:graphicFrameMkLst>
        </pc:graphicFrameChg>
      </pc:sldChg>
    </pc:docChg>
  </pc:docChgLst>
  <pc:docChgLst>
    <pc:chgData name="Jaclyn Zalesky" userId="9c0b24b4-6ad7-45a7-a9a0-5ba404afed22" providerId="ADAL" clId="{60D74460-2E50-2042-85E4-B708F321906F}"/>
    <pc:docChg chg="modSld">
      <pc:chgData name="Jaclyn Zalesky" userId="9c0b24b4-6ad7-45a7-a9a0-5ba404afed22" providerId="ADAL" clId="{60D74460-2E50-2042-85E4-B708F321906F}" dt="2022-01-26T18:04:45.119" v="50" actId="1038"/>
      <pc:docMkLst>
        <pc:docMk/>
      </pc:docMkLst>
      <pc:sldChg chg="addSp delSp modSp mod">
        <pc:chgData name="Jaclyn Zalesky" userId="9c0b24b4-6ad7-45a7-a9a0-5ba404afed22" providerId="ADAL" clId="{60D74460-2E50-2042-85E4-B708F321906F}" dt="2022-01-26T18:04:45.119" v="50" actId="1038"/>
        <pc:sldMkLst>
          <pc:docMk/>
          <pc:sldMk cId="0" sldId="257"/>
        </pc:sldMkLst>
        <pc:spChg chg="add del mod">
          <ac:chgData name="Jaclyn Zalesky" userId="9c0b24b4-6ad7-45a7-a9a0-5ba404afed22" providerId="ADAL" clId="{60D74460-2E50-2042-85E4-B708F321906F}" dt="2022-01-26T18:03:13.223" v="3"/>
          <ac:spMkLst>
            <pc:docMk/>
            <pc:sldMk cId="0" sldId="257"/>
            <ac:spMk id="2" creationId="{F27DABC0-B86D-C44E-8E65-DB8B68A63744}"/>
          </ac:spMkLst>
        </pc:spChg>
        <pc:spChg chg="mod">
          <ac:chgData name="Jaclyn Zalesky" userId="9c0b24b4-6ad7-45a7-a9a0-5ba404afed22" providerId="ADAL" clId="{60D74460-2E50-2042-85E4-B708F321906F}" dt="2022-01-26T18:03:17.934" v="4" actId="1076"/>
          <ac:spMkLst>
            <pc:docMk/>
            <pc:sldMk cId="0" sldId="257"/>
            <ac:spMk id="41" creationId="{6BF87FDD-9EA3-6946-897D-7CB38BCFBCA5}"/>
          </ac:spMkLst>
        </pc:spChg>
        <pc:spChg chg="mod">
          <ac:chgData name="Jaclyn Zalesky" userId="9c0b24b4-6ad7-45a7-a9a0-5ba404afed22" providerId="ADAL" clId="{60D74460-2E50-2042-85E4-B708F321906F}" dt="2022-01-26T18:03:34.774" v="7" actId="14100"/>
          <ac:spMkLst>
            <pc:docMk/>
            <pc:sldMk cId="0" sldId="257"/>
            <ac:spMk id="45" creationId="{01E87837-5EB4-B843-BD72-4B2D6080F2ED}"/>
          </ac:spMkLst>
        </pc:spChg>
        <pc:spChg chg="mod">
          <ac:chgData name="Jaclyn Zalesky" userId="9c0b24b4-6ad7-45a7-a9a0-5ba404afed22" providerId="ADAL" clId="{60D74460-2E50-2042-85E4-B708F321906F}" dt="2022-01-26T18:03:37.126" v="8" actId="403"/>
          <ac:spMkLst>
            <pc:docMk/>
            <pc:sldMk cId="0" sldId="257"/>
            <ac:spMk id="47" creationId="{5376A096-B710-404A-B60D-9EE95FED4BF0}"/>
          </ac:spMkLst>
        </pc:spChg>
        <pc:spChg chg="mod">
          <ac:chgData name="Jaclyn Zalesky" userId="9c0b24b4-6ad7-45a7-a9a0-5ba404afed22" providerId="ADAL" clId="{60D74460-2E50-2042-85E4-B708F321906F}" dt="2022-01-26T18:04:45.119" v="50" actId="1038"/>
          <ac:spMkLst>
            <pc:docMk/>
            <pc:sldMk cId="0" sldId="257"/>
            <ac:spMk id="50" creationId="{13CF8017-46AE-C04F-8415-29133BE5B7BF}"/>
          </ac:spMkLst>
        </pc:spChg>
        <pc:spChg chg="mod">
          <ac:chgData name="Jaclyn Zalesky" userId="9c0b24b4-6ad7-45a7-a9a0-5ba404afed22" providerId="ADAL" clId="{60D74460-2E50-2042-85E4-B708F321906F}" dt="2022-01-26T18:03:48.927" v="10" actId="403"/>
          <ac:spMkLst>
            <pc:docMk/>
            <pc:sldMk cId="0" sldId="257"/>
            <ac:spMk id="51" creationId="{F7EA7F82-FD5A-1440-96EE-C08915F16D9E}"/>
          </ac:spMkLst>
        </pc:spChg>
        <pc:spChg chg="mod">
          <ac:chgData name="Jaclyn Zalesky" userId="9c0b24b4-6ad7-45a7-a9a0-5ba404afed22" providerId="ADAL" clId="{60D74460-2E50-2042-85E4-B708F321906F}" dt="2022-01-26T18:04:13.490" v="13" actId="14100"/>
          <ac:spMkLst>
            <pc:docMk/>
            <pc:sldMk cId="0" sldId="257"/>
            <ac:spMk id="53" creationId="{AECDB25D-EF0F-3345-81AB-77397D56CA87}"/>
          </ac:spMkLst>
        </pc:spChg>
        <pc:spChg chg="mod">
          <ac:chgData name="Jaclyn Zalesky" userId="9c0b24b4-6ad7-45a7-a9a0-5ba404afed22" providerId="ADAL" clId="{60D74460-2E50-2042-85E4-B708F321906F}" dt="2022-01-26T18:03:51.118" v="11" actId="403"/>
          <ac:spMkLst>
            <pc:docMk/>
            <pc:sldMk cId="0" sldId="257"/>
            <ac:spMk id="54" creationId="{147A0CC5-9478-2A4C-8E36-9690D8413CAC}"/>
          </ac:spMkLst>
        </pc:spChg>
        <pc:spChg chg="mod">
          <ac:chgData name="Jaclyn Zalesky" userId="9c0b24b4-6ad7-45a7-a9a0-5ba404afed22" providerId="ADAL" clId="{60D74460-2E50-2042-85E4-B708F321906F}" dt="2022-01-26T18:02:55.486" v="0" actId="20577"/>
          <ac:spMkLst>
            <pc:docMk/>
            <pc:sldMk cId="0" sldId="257"/>
            <ac:spMk id="88" creationId="{BDC8935C-27E9-A94B-ABF1-EFA84FB3D2BE}"/>
          </ac:spMkLst>
        </pc:spChg>
        <pc:spChg chg="mod">
          <ac:chgData name="Jaclyn Zalesky" userId="9c0b24b4-6ad7-45a7-a9a0-5ba404afed22" providerId="ADAL" clId="{60D74460-2E50-2042-85E4-B708F321906F}" dt="2022-01-26T18:03:25.107" v="5" actId="1076"/>
          <ac:spMkLst>
            <pc:docMk/>
            <pc:sldMk cId="0" sldId="257"/>
            <ac:spMk id="97" creationId="{1F390430-3ED2-1F47-8897-19279095D4E1}"/>
          </ac:spMkLst>
        </pc:spChg>
      </pc:sldChg>
    </pc:docChg>
  </pc:docChgLst>
  <pc:docChgLst>
    <pc:chgData name="David Baker" userId="S::davbaker@adobe.com::da2b0875-9916-4d44-89d9-e651631ef4de" providerId="AD" clId="Web-{B48FD668-0CCC-025E-267E-538FB753C752}"/>
    <pc:docChg chg="mod">
      <pc:chgData name="David Baker" userId="S::davbaker@adobe.com::da2b0875-9916-4d44-89d9-e651631ef4de" providerId="AD" clId="Web-{B48FD668-0CCC-025E-267E-538FB753C752}" dt="2022-02-09T19:19:31.362" v="1"/>
      <pc:docMkLst>
        <pc:docMk/>
      </pc:docMkLst>
      <pc:sldChg chg="addCm">
        <pc:chgData name="David Baker" userId="S::davbaker@adobe.com::da2b0875-9916-4d44-89d9-e651631ef4de" providerId="AD" clId="Web-{B48FD668-0CCC-025E-267E-538FB753C752}" dt="2022-02-09T19:19:31.362" v="1"/>
        <pc:sldMkLst>
          <pc:docMk/>
          <pc:sldMk cId="1050037809"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B81873C-0B24-F04A-98A1-90E0A78F7E8A}" type="datetimeFigureOut">
              <a:rPr lang="en-US" smtClean="0"/>
              <a:t>3/25/2022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093AE6A-1303-D04D-9DBD-535BC102172B}" type="slidenum">
              <a:rPr lang="en-US" smtClean="0"/>
              <a:t>‹#›</a:t>
            </a:fld>
            <a:endParaRPr lang="en-US"/>
          </a:p>
        </p:txBody>
      </p:sp>
    </p:spTree>
    <p:extLst>
      <p:ext uri="{BB962C8B-B14F-4D97-AF65-F5344CB8AC3E}">
        <p14:creationId xmlns:p14="http://schemas.microsoft.com/office/powerpoint/2010/main" val="405379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93AE6A-1303-D04D-9DBD-535BC102172B}" type="slidenum">
              <a:rPr lang="en-US" smtClean="0"/>
              <a:t>1</a:t>
            </a:fld>
            <a:endParaRPr lang="en-US"/>
          </a:p>
        </p:txBody>
      </p:sp>
    </p:spTree>
    <p:extLst>
      <p:ext uri="{BB962C8B-B14F-4D97-AF65-F5344CB8AC3E}">
        <p14:creationId xmlns:p14="http://schemas.microsoft.com/office/powerpoint/2010/main" val="10050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93AE6A-1303-D04D-9DBD-535BC102172B}" type="slidenum">
              <a:rPr lang="en-US" smtClean="0"/>
              <a:t>2</a:t>
            </a:fld>
            <a:endParaRPr lang="en-US"/>
          </a:p>
        </p:txBody>
      </p:sp>
    </p:spTree>
    <p:extLst>
      <p:ext uri="{BB962C8B-B14F-4D97-AF65-F5344CB8AC3E}">
        <p14:creationId xmlns:p14="http://schemas.microsoft.com/office/powerpoint/2010/main" val="429435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181601" y="9857232"/>
            <a:ext cx="24434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 </a:t>
            </a:r>
            <a:r>
              <a:rPr spc="-5" dirty="0"/>
              <a:t>Adobe. All Rights Reserved. Adobe</a:t>
            </a:r>
            <a:r>
              <a:rPr spc="60" dirty="0"/>
              <a:t> </a:t>
            </a:r>
            <a:r>
              <a:rPr spc="-5" dirty="0"/>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257801" y="9857232"/>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257801" y="9865060"/>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3/25/2022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hyperlink" Target="https://helpx.adobe.com/br/enterprise.html" TargetMode="External"/><Relationship Id="rId3" Type="http://schemas.openxmlformats.org/officeDocument/2006/relationships/hyperlink" Target="http://www.adobe.com/" TargetMode="External"/><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3.xml"/><Relationship Id="rId16" Type="http://schemas.openxmlformats.org/officeDocument/2006/relationships/hyperlink" Target="https://helpx.adobe.com/br/support/programs/support-policies-terms-conditions.html" TargetMode="External"/><Relationship Id="rId1" Type="http://schemas.openxmlformats.org/officeDocument/2006/relationships/slideLayout" Target="../slideLayouts/slideLayout2.xml"/><Relationship Id="rId6" Type="http://schemas.openxmlformats.org/officeDocument/2006/relationships/image" Target="../media/image15.jp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hyperlink" Target="https://status.adobe.com/" TargetMode="External"/><Relationship Id="rId10" Type="http://schemas.openxmlformats.org/officeDocument/2006/relationships/image" Target="../media/image19.svg"/><Relationship Id="rId4" Type="http://schemas.openxmlformats.org/officeDocument/2006/relationships/image" Target="../media/image4.jpg"/><Relationship Id="rId9" Type="http://schemas.openxmlformats.org/officeDocument/2006/relationships/image" Target="../media/image18.png"/><Relationship Id="rId14" Type="http://schemas.openxmlformats.org/officeDocument/2006/relationships/hyperlink" Target="https://community.adob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65" y="7162363"/>
            <a:ext cx="4389120" cy="238760"/>
          </a:xfrm>
          <a:prstGeom prst="rect">
            <a:avLst/>
          </a:prstGeom>
        </p:spPr>
        <p:txBody>
          <a:bodyPr vert="horz" wrap="square" lIns="0" tIns="12065" rIns="0" bIns="0" rtlCol="0">
            <a:spAutoFit/>
          </a:bodyPr>
          <a:lstStyle/>
          <a:p>
            <a:pPr marL="12700">
              <a:lnSpc>
                <a:spcPct val="100000"/>
              </a:lnSpc>
              <a:spcBef>
                <a:spcPts val="95"/>
              </a:spcBef>
            </a:pPr>
            <a:r>
              <a:rPr lang="pt-BR" sz="1400" b="1" u="heavy" dirty="0">
                <a:solidFill>
                  <a:srgbClr val="020302"/>
                </a:solidFill>
                <a:uFill>
                  <a:solidFill>
                    <a:srgbClr val="020302"/>
                  </a:solidFill>
                </a:uFill>
                <a:latin typeface="Adobe Clean"/>
                <a:cs typeface="Adobe Clean"/>
              </a:rPr>
              <a:t>Metas de nível de serviço: Resposta inicial</a:t>
            </a:r>
          </a:p>
        </p:txBody>
      </p:sp>
      <p:sp>
        <p:nvSpPr>
          <p:cNvPr id="3" name="object 3"/>
          <p:cNvSpPr/>
          <p:nvPr/>
        </p:nvSpPr>
        <p:spPr>
          <a:xfrm>
            <a:off x="-8467" y="23397"/>
            <a:ext cx="7772399" cy="2006345"/>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39022" y="54646"/>
            <a:ext cx="5229466" cy="366767"/>
          </a:xfrm>
          <a:prstGeom prst="rect">
            <a:avLst/>
          </a:prstGeom>
        </p:spPr>
        <p:txBody>
          <a:bodyPr vert="horz" wrap="square" lIns="0" tIns="12700" rIns="0" bIns="0" rtlCol="0">
            <a:spAutoFit/>
          </a:bodyPr>
          <a:lstStyle/>
          <a:p>
            <a:pPr marL="12700">
              <a:lnSpc>
                <a:spcPct val="100000"/>
              </a:lnSpc>
              <a:spcBef>
                <a:spcPts val="100"/>
              </a:spcBef>
            </a:pPr>
            <a:r>
              <a:rPr lang="pt-BR" sz="2300">
                <a:latin typeface="Adobe Clean" panose="020B0503020404020204" pitchFamily="34" charset="0"/>
              </a:rPr>
              <a:t>PLANOS DE SUPORTE DA ADOBE</a:t>
            </a:r>
          </a:p>
        </p:txBody>
      </p:sp>
      <p:sp>
        <p:nvSpPr>
          <p:cNvPr id="5" name="object 5"/>
          <p:cNvSpPr txBox="1"/>
          <p:nvPr/>
        </p:nvSpPr>
        <p:spPr>
          <a:xfrm>
            <a:off x="127543" y="594796"/>
            <a:ext cx="5865216" cy="1427314"/>
          </a:xfrm>
          <a:prstGeom prst="rect">
            <a:avLst/>
          </a:prstGeom>
        </p:spPr>
        <p:txBody>
          <a:bodyPr vert="horz" wrap="square" lIns="0" tIns="24130" rIns="0" bIns="0" rtlCol="0" anchor="t">
            <a:spAutoFit/>
          </a:bodyPr>
          <a:lstStyle/>
          <a:p>
            <a:pPr marL="12700" marR="5080">
              <a:lnSpc>
                <a:spcPts val="1200"/>
              </a:lnSpc>
              <a:spcBef>
                <a:spcPts val="240"/>
              </a:spcBef>
            </a:pPr>
            <a:r>
              <a:rPr lang="pt-BR" sz="1200" dirty="0">
                <a:solidFill>
                  <a:schemeClr val="bg1"/>
                </a:solidFill>
                <a:latin typeface="Adobe Clean Light" panose="020B0303020404020204" pitchFamily="34" charset="0"/>
              </a:rPr>
              <a:t>Standard | </a:t>
            </a:r>
            <a:r>
              <a:rPr lang="pt-BR" sz="1200" b="1" dirty="0">
                <a:solidFill>
                  <a:schemeClr val="bg1"/>
                </a:solidFill>
                <a:latin typeface="Adobe Clean" panose="020B0503020404020204" pitchFamily="34" charset="0"/>
              </a:rPr>
              <a:t>Business</a:t>
            </a:r>
            <a:r>
              <a:rPr lang="pt-BR" sz="1200" dirty="0">
                <a:solidFill>
                  <a:schemeClr val="bg1"/>
                </a:solidFill>
                <a:latin typeface="Adobe Clean Light" panose="020B0303020404020204" pitchFamily="34" charset="0"/>
              </a:rPr>
              <a:t> | Enterprise | Elite</a:t>
            </a:r>
          </a:p>
          <a:p>
            <a:pPr marL="12700" marR="5080">
              <a:lnSpc>
                <a:spcPts val="1200"/>
              </a:lnSpc>
              <a:spcBef>
                <a:spcPts val="240"/>
              </a:spcBef>
            </a:pPr>
            <a:r>
              <a:rPr lang="pt-BR" sz="950" dirty="0">
                <a:solidFill>
                  <a:schemeClr val="bg1"/>
                </a:solidFill>
                <a:latin typeface="Adobe Clean SemiLight"/>
              </a:rPr>
              <a:t>A Adobe oferece uma ampla variedade de recursos técnicos para ajudar a dar suporte à sua empresa, incluídos como parte de sua assinatura corporativa da Adobe. O suporte é aprimorado com o plano BUSINESS. O suporte BUSINESS inclui encaminhamento prioritário para casos de suporte para garantir uma conexão mais rápida com recursos de suporte mais especializado nos casos enviados. Os clientes BUSINESS também contam com acesso às nossas equipes de suporte técnico para qualquer consulta sobre o produto, por telefone ou no portal da web, com o fim de proteger sua empresa nos momentos mais críticos. Os clientes BUSINESS podem entrar em contato com o Líder de suporte de conta para gerenciar o encaminhamento de casos de suporte para receber comunicações e atualizações regulares para suas solicitações de suporte mais críticas.</a:t>
            </a:r>
          </a:p>
        </p:txBody>
      </p:sp>
      <p:sp>
        <p:nvSpPr>
          <p:cNvPr id="7" name="object 7"/>
          <p:cNvSpPr/>
          <p:nvPr/>
        </p:nvSpPr>
        <p:spPr>
          <a:xfrm>
            <a:off x="67056" y="108204"/>
            <a:ext cx="289559" cy="395477"/>
          </a:xfrm>
          <a:prstGeom prst="rect">
            <a:avLst/>
          </a:prstGeom>
          <a:blipFill>
            <a:blip r:embed="rId4" cstate="print"/>
            <a:stretch>
              <a:fillRect/>
            </a:stretch>
          </a:blipFill>
        </p:spPr>
        <p:txBody>
          <a:bodyPr wrap="square" lIns="0" tIns="0" rIns="0" bIns="0" rtlCol="0"/>
          <a:lstStyle/>
          <a:p>
            <a:endParaRPr/>
          </a:p>
        </p:txBody>
      </p:sp>
      <p:graphicFrame>
        <p:nvGraphicFramePr>
          <p:cNvPr id="11" name="object 8">
            <a:extLst>
              <a:ext uri="{FF2B5EF4-FFF2-40B4-BE49-F238E27FC236}">
                <a16:creationId xmlns:a16="http://schemas.microsoft.com/office/drawing/2014/main" id="{3AC7AEA2-E7A4-BD48-80EA-856168E207F6}"/>
              </a:ext>
            </a:extLst>
          </p:cNvPr>
          <p:cNvGraphicFramePr>
            <a:graphicFrameLocks noGrp="1"/>
          </p:cNvGraphicFramePr>
          <p:nvPr>
            <p:extLst>
              <p:ext uri="{D42A27DB-BD31-4B8C-83A1-F6EECF244321}">
                <p14:modId xmlns:p14="http://schemas.microsoft.com/office/powerpoint/2010/main" val="193609048"/>
              </p:ext>
            </p:extLst>
          </p:nvPr>
        </p:nvGraphicFramePr>
        <p:xfrm>
          <a:off x="127543" y="2074351"/>
          <a:ext cx="7500377" cy="5042528"/>
        </p:xfrm>
        <a:graphic>
          <a:graphicData uri="http://schemas.openxmlformats.org/drawingml/2006/table">
            <a:tbl>
              <a:tblPr firstRow="1" bandRow="1">
                <a:tableStyleId>{2D5ABB26-0587-4C30-8999-92F81FD0307C}</a:tableStyleId>
              </a:tblPr>
              <a:tblGrid>
                <a:gridCol w="1777457">
                  <a:extLst>
                    <a:ext uri="{9D8B030D-6E8A-4147-A177-3AD203B41FA5}">
                      <a16:colId xmlns:a16="http://schemas.microsoft.com/office/drawing/2014/main" val="1674920574"/>
                    </a:ext>
                  </a:extLst>
                </a:gridCol>
                <a:gridCol w="2667000">
                  <a:extLst>
                    <a:ext uri="{9D8B030D-6E8A-4147-A177-3AD203B41FA5}">
                      <a16:colId xmlns:a16="http://schemas.microsoft.com/office/drawing/2014/main" val="20001"/>
                    </a:ext>
                  </a:extLst>
                </a:gridCol>
                <a:gridCol w="1447800">
                  <a:extLst>
                    <a:ext uri="{9D8B030D-6E8A-4147-A177-3AD203B41FA5}">
                      <a16:colId xmlns:a16="http://schemas.microsoft.com/office/drawing/2014/main" val="2563521174"/>
                    </a:ext>
                  </a:extLst>
                </a:gridCol>
                <a:gridCol w="1608120">
                  <a:extLst>
                    <a:ext uri="{9D8B030D-6E8A-4147-A177-3AD203B41FA5}">
                      <a16:colId xmlns:a16="http://schemas.microsoft.com/office/drawing/2014/main" val="20003"/>
                    </a:ext>
                  </a:extLst>
                </a:gridCol>
              </a:tblGrid>
              <a:tr h="264637">
                <a:tc gridSpan="2">
                  <a:txBody>
                    <a:bodyPr/>
                    <a:lstStyle/>
                    <a:p>
                      <a:endParaRPr lang="en-US" sz="1200" spc="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pt-BR" sz="1200">
                          <a:solidFill>
                            <a:srgbClr val="404040"/>
                          </a:solidFill>
                          <a:latin typeface="Adobe Clean"/>
                          <a:cs typeface="Adobe Clean"/>
                        </a:rPr>
                        <a:t>Suporte Standard</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7C7C7C"/>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pt-BR" sz="1200">
                          <a:solidFill>
                            <a:srgbClr val="FFFFFF"/>
                          </a:solidFill>
                          <a:latin typeface="Adobe Clean"/>
                          <a:cs typeface="Adobe Clean"/>
                        </a:rPr>
                        <a:t>Suporte Business</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ACD2FF"/>
                      </a:solidFill>
                      <a:prstDash val="solid"/>
                      <a:round/>
                      <a:headEnd type="none" w="med" len="med"/>
                      <a:tailEnd type="none" w="med" len="med"/>
                    </a:lnB>
                    <a:solidFill>
                      <a:srgbClr val="7D7D7D"/>
                    </a:solidFill>
                  </a:tcPr>
                </a:tc>
                <a:extLst>
                  <a:ext uri="{0D108BD9-81ED-4DB2-BD59-A6C34878D82A}">
                    <a16:rowId xmlns:a16="http://schemas.microsoft.com/office/drawing/2014/main" val="10000"/>
                  </a:ext>
                </a:extLst>
              </a:tr>
              <a:tr h="264637">
                <a:tc gridSpan="2">
                  <a:txBody>
                    <a:bodyPr/>
                    <a:lstStyle/>
                    <a:p>
                      <a:endParaRPr lang="en-US" sz="1200" spc="0" dirty="0"/>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12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7C7C7C"/>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pt-BR" sz="1200" b="1" i="1">
                          <a:solidFill>
                            <a:schemeClr val="bg1"/>
                          </a:solidFill>
                          <a:latin typeface="Adobe Clean" panose="020B0503020404020204" pitchFamily="34" charset="0"/>
                        </a:rPr>
                        <a:t>Suporte pago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ACD2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4008">
                <a:tc rowSpan="3">
                  <a:txBody>
                    <a:bodyPr/>
                    <a:lstStyle/>
                    <a:p>
                      <a:pPr marL="50800" algn="ctr">
                        <a:lnSpc>
                          <a:spcPct val="100000"/>
                        </a:lnSpc>
                        <a:spcBef>
                          <a:spcPts val="500"/>
                        </a:spcBef>
                      </a:pPr>
                      <a:r>
                        <a:rPr lang="pt-BR" sz="1200" b="1" i="0">
                          <a:solidFill>
                            <a:schemeClr val="bg1"/>
                          </a:solidFill>
                          <a:latin typeface="Adobe Clean"/>
                          <a:cs typeface="AdobeClean-Light"/>
                        </a:rPr>
                        <a:t>Especialistas atribuídos</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7D7D7D"/>
                    </a:solidFill>
                  </a:tcPr>
                </a:tc>
                <a:tc>
                  <a:txBody>
                    <a:bodyPr/>
                    <a:lstStyle/>
                    <a:p>
                      <a:pPr marL="50800">
                        <a:lnSpc>
                          <a:spcPct val="100000"/>
                        </a:lnSpc>
                        <a:spcBef>
                          <a:spcPts val="459"/>
                        </a:spcBef>
                      </a:pPr>
                      <a:r>
                        <a:rPr lang="pt-BR" sz="1100" b="0" i="0">
                          <a:solidFill>
                            <a:srgbClr val="020302"/>
                          </a:solidFill>
                          <a:latin typeface="Adobe Clean Light" panose="020B0303020404020204" pitchFamily="34" charset="0"/>
                          <a:cs typeface="AdobeClean-Light"/>
                        </a:rPr>
                        <a:t>Líder de suporte da conta</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12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r>
                        <a:rPr lang="pt-BR" sz="1200">
                          <a:solidFill>
                            <a:srgbClr val="020302"/>
                          </a:solidFill>
                          <a:latin typeface="Wingdings"/>
                          <a:cs typeface="Wingdings"/>
                        </a:rPr>
                        <a:t></a:t>
                      </a: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4008">
                <a:tc vMerge="1">
                  <a:txBody>
                    <a:bodyPr/>
                    <a:lstStyle/>
                    <a:p>
                      <a:pPr marL="50800" algn="l" rtl="0">
                        <a:lnSpc>
                          <a:spcPct val="100000"/>
                        </a:lnSpc>
                        <a:spcBef>
                          <a:spcPts val="459"/>
                        </a:spcBef>
                      </a:pPr>
                      <a:endParaRPr sz="900">
                        <a:latin typeface="AdobeClean-Light"/>
                        <a:cs typeface="AdobeClean-Light"/>
                      </a:endParaRPr>
                    </a:p>
                  </a:txBody>
                  <a:tcPr marL="0" marR="0" marT="58419" marB="0"/>
                </a:tc>
                <a:tc>
                  <a:txBody>
                    <a:bodyPr/>
                    <a:lstStyle/>
                    <a:p>
                      <a:pPr marL="50800">
                        <a:lnSpc>
                          <a:spcPct val="100000"/>
                        </a:lnSpc>
                        <a:spcBef>
                          <a:spcPts val="459"/>
                        </a:spcBef>
                      </a:pPr>
                      <a:r>
                        <a:rPr lang="pt-BR" sz="1100" b="0" i="0">
                          <a:solidFill>
                            <a:srgbClr val="020302"/>
                          </a:solidFill>
                          <a:latin typeface="Adobe Clean Light" panose="020B0303020404020204" pitchFamily="34" charset="0"/>
                          <a:cs typeface="AdobeClean-Light"/>
                        </a:rPr>
                        <a:t>Engenheiro de suporte nomeado</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spcBef>
                          <a:spcPts val="470"/>
                        </a:spcBef>
                      </a:pPr>
                      <a:endParaRPr sz="12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noFill/>
                  </a:tcPr>
                </a:tc>
                <a:tc>
                  <a:txBody>
                    <a:bodyPr/>
                    <a:lstStyle/>
                    <a:p>
                      <a:pPr algn="l" rtl="0">
                        <a:lnSpc>
                          <a:spcPct val="100000"/>
                        </a:lnSpc>
                        <a:spcBef>
                          <a:spcPts val="470"/>
                        </a:spcBef>
                      </a:pPr>
                      <a:endParaRPr sz="1200">
                        <a:latin typeface="Wingdings"/>
                        <a:cs typeface="Wingdings"/>
                      </a:endParaRPr>
                    </a:p>
                  </a:txBody>
                  <a:tcPr marL="0" marR="0" marT="59690" marB="0" anchor="ctr">
                    <a:solidFill>
                      <a:schemeClr val="bg1">
                        <a:lumMod val="95000"/>
                      </a:schemeClr>
                    </a:solidFill>
                  </a:tcPr>
                </a:tc>
                <a:extLst>
                  <a:ext uri="{0D108BD9-81ED-4DB2-BD59-A6C34878D82A}">
                    <a16:rowId xmlns:a16="http://schemas.microsoft.com/office/drawing/2014/main" val="4187390241"/>
                  </a:ext>
                </a:extLst>
              </a:tr>
              <a:tr h="234008">
                <a:tc vMerge="1">
                  <a:txBody>
                    <a:bodyPr/>
                    <a:lstStyle/>
                    <a:p>
                      <a:pPr marL="50800" algn="l" rtl="0">
                        <a:lnSpc>
                          <a:spcPct val="100000"/>
                        </a:lnSpc>
                        <a:spcBef>
                          <a:spcPts val="500"/>
                        </a:spcBef>
                      </a:pPr>
                      <a:endParaRPr sz="900">
                        <a:latin typeface="AdobeClean-Light"/>
                        <a:cs typeface="AdobeClean-Light"/>
                      </a:endParaRPr>
                    </a:p>
                  </a:txBody>
                  <a:tcPr marL="0" marR="0" marT="63500" marB="0"/>
                </a:tc>
                <a:tc>
                  <a:txBody>
                    <a:bodyPr/>
                    <a:lstStyle/>
                    <a:p>
                      <a:pPr marL="50800">
                        <a:lnSpc>
                          <a:spcPct val="100000"/>
                        </a:lnSpc>
                        <a:spcBef>
                          <a:spcPts val="500"/>
                        </a:spcBef>
                      </a:pPr>
                      <a:r>
                        <a:rPr lang="pt-BR" sz="1100" b="0" i="0">
                          <a:solidFill>
                            <a:srgbClr val="020302"/>
                          </a:solidFill>
                          <a:latin typeface="Adobe Clean Light" panose="020B0303020404020204" pitchFamily="34" charset="0"/>
                          <a:cs typeface="AdobeClean-Light"/>
                        </a:rPr>
                        <a:t>Gerente técnico de conta</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B w="12700" cap="flat" cmpd="sng" algn="ctr">
                      <a:solidFill>
                        <a:srgbClr val="DFDFDF"/>
                      </a:solidFill>
                      <a:prstDash val="solid"/>
                      <a:round/>
                      <a:headEnd type="none" w="med" len="med"/>
                      <a:tailEnd type="none" w="med" len="med"/>
                    </a:lnB>
                  </a:tcPr>
                </a:tc>
                <a:tc>
                  <a:txBody>
                    <a:bodyPr/>
                    <a:lstStyle/>
                    <a:p>
                      <a:pPr algn="l" rtl="0">
                        <a:lnSpc>
                          <a:spcPct val="100000"/>
                        </a:lnSpc>
                        <a:spcBef>
                          <a:spcPts val="470"/>
                        </a:spcBef>
                      </a:pPr>
                      <a:endParaRPr sz="12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B w="12700" cap="flat" cmpd="sng" algn="ctr">
                      <a:solidFill>
                        <a:srgbClr val="DFDFDF"/>
                      </a:solidFill>
                      <a:prstDash val="solid"/>
                      <a:round/>
                      <a:headEnd type="none" w="med" len="med"/>
                      <a:tailEnd type="none" w="med" len="med"/>
                    </a:lnB>
                    <a:noFill/>
                  </a:tcPr>
                </a:tc>
                <a:tc>
                  <a:txBody>
                    <a:bodyPr/>
                    <a:lstStyle/>
                    <a:p>
                      <a:pPr algn="l" rtl="0">
                        <a:lnSpc>
                          <a:spcPct val="100000"/>
                        </a:lnSpc>
                        <a:spcBef>
                          <a:spcPts val="470"/>
                        </a:spcBef>
                      </a:pPr>
                      <a:endParaRPr sz="1200">
                        <a:latin typeface="Wingdings"/>
                        <a:cs typeface="Wingdings"/>
                      </a:endParaRPr>
                    </a:p>
                  </a:txBody>
                  <a:tcPr marL="0" marR="0" marT="59690" marB="0" anchor="ctr">
                    <a:lnB w="12700" cap="flat" cmpd="sng" algn="ctr">
                      <a:solidFill>
                        <a:srgbClr val="DFDFD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82525360"/>
                  </a:ext>
                </a:extLst>
              </a:tr>
              <a:tr h="232782">
                <a:tc rowSpan="16">
                  <a:txBody>
                    <a:bodyPr/>
                    <a:lstStyle/>
                    <a:p>
                      <a:pPr marL="50800" algn="ctr">
                        <a:lnSpc>
                          <a:spcPct val="100000"/>
                        </a:lnSpc>
                        <a:spcBef>
                          <a:spcPts val="459"/>
                        </a:spcBef>
                      </a:pPr>
                      <a:r>
                        <a:rPr lang="pt-BR" sz="1200" b="1" i="0">
                          <a:solidFill>
                            <a:schemeClr val="bg1"/>
                          </a:solidFill>
                          <a:latin typeface="Adobe Clean" panose="020B0503020404020204" pitchFamily="34" charset="0"/>
                          <a:cs typeface="AdobeClean-Light"/>
                        </a:rPr>
                        <a:t>Serviços de suporte</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lumMod val="50000"/>
                        <a:lumOff val="50000"/>
                      </a:schemeClr>
                    </a:solidFill>
                  </a:tcPr>
                </a:tc>
                <a:tc>
                  <a:txBody>
                    <a:bodyPr/>
                    <a:lstStyle/>
                    <a:p>
                      <a:pPr marL="50800">
                        <a:lnSpc>
                          <a:spcPct val="100000"/>
                        </a:lnSpc>
                        <a:spcBef>
                          <a:spcPts val="455"/>
                        </a:spcBef>
                      </a:pPr>
                      <a:r>
                        <a:rPr lang="pt-BR" sz="1100" b="0" i="0">
                          <a:solidFill>
                            <a:srgbClr val="020302"/>
                          </a:solidFill>
                          <a:latin typeface="Adobe Clean Light" panose="020B0303020404020204" pitchFamily="34" charset="0"/>
                          <a:cs typeface="AdobeClean-Light"/>
                        </a:rPr>
                        <a:t>Suporte de autoatendimento 24x7 </a:t>
                      </a: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DFDFDF"/>
                      </a:solidFill>
                      <a:prstDash val="solid"/>
                      <a:round/>
                      <a:headEnd type="none" w="med" len="med"/>
                      <a:tailEnd type="none" w="med" len="med"/>
                    </a:lnT>
                  </a:tcPr>
                </a:tc>
                <a:tc>
                  <a:txBody>
                    <a:bodyPr/>
                    <a:lstStyle/>
                    <a:p>
                      <a:pPr algn="ctr">
                        <a:lnSpc>
                          <a:spcPct val="100000"/>
                        </a:lnSpc>
                        <a:spcBef>
                          <a:spcPts val="459"/>
                        </a:spcBef>
                      </a:pPr>
                      <a:r>
                        <a:rPr lang="pt-BR" sz="12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lnT w="12700" cap="flat" cmpd="sng" algn="ctr">
                      <a:solidFill>
                        <a:srgbClr val="DFDFDF"/>
                      </a:solidFill>
                      <a:prstDash val="solid"/>
                      <a:round/>
                      <a:headEnd type="none" w="med" len="med"/>
                      <a:tailEnd type="none" w="med" len="med"/>
                    </a:lnT>
                    <a:noFill/>
                  </a:tcPr>
                </a:tc>
                <a:tc>
                  <a:txBody>
                    <a:bodyPr/>
                    <a:lstStyle/>
                    <a:p>
                      <a:pPr algn="ctr">
                        <a:lnSpc>
                          <a:spcPct val="100000"/>
                        </a:lnSpc>
                        <a:spcBef>
                          <a:spcPts val="459"/>
                        </a:spcBef>
                      </a:pPr>
                      <a:r>
                        <a:rPr lang="pt-BR" sz="1200">
                          <a:solidFill>
                            <a:srgbClr val="020302"/>
                          </a:solidFill>
                          <a:latin typeface="Wingdings"/>
                          <a:cs typeface="Wingdings"/>
                        </a:rPr>
                        <a:t></a:t>
                      </a:r>
                    </a:p>
                  </a:txBody>
                  <a:tcPr marL="0" marR="0" marT="58419" marB="0">
                    <a:lnT w="12700" cap="flat" cmpd="sng" algn="ctr">
                      <a:solidFill>
                        <a:srgbClr val="DFDFDF"/>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3"/>
                  </a:ext>
                </a:extLst>
              </a:tr>
              <a:tr h="23278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5"/>
                        </a:spcBef>
                      </a:pPr>
                      <a:r>
                        <a:rPr lang="pt-BR" sz="1100" b="0" i="0">
                          <a:solidFill>
                            <a:srgbClr val="020302"/>
                          </a:solidFill>
                          <a:latin typeface="Adobe Clean Light" panose="020B0303020404020204" pitchFamily="34" charset="0"/>
                          <a:cs typeface="AdobeClean-Light"/>
                        </a:rPr>
                        <a:t>Suporte telefônico/via chat 24x7</a:t>
                      </a: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lnSpc>
                          <a:spcPct val="100000"/>
                        </a:lnSpc>
                        <a:spcBef>
                          <a:spcPts val="459"/>
                        </a:spcBef>
                      </a:pPr>
                      <a:r>
                        <a:rPr lang="pt-BR" sz="12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algn="ctr">
                        <a:lnSpc>
                          <a:spcPct val="100000"/>
                        </a:lnSpc>
                        <a:spcBef>
                          <a:spcPts val="459"/>
                        </a:spcBef>
                      </a:pPr>
                      <a:r>
                        <a:rPr lang="pt-BR" sz="1200" dirty="0">
                          <a:solidFill>
                            <a:srgbClr val="020302"/>
                          </a:solidFill>
                          <a:latin typeface="Wingdings"/>
                          <a:cs typeface="Wingdings"/>
                        </a:rPr>
                        <a:t></a:t>
                      </a:r>
                    </a:p>
                  </a:txBody>
                  <a:tcPr marL="0" marR="0" marT="58419"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3278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5"/>
                        </a:spcBef>
                      </a:pPr>
                      <a:r>
                        <a:rPr lang="pt-BR" sz="1100" b="0" i="0">
                          <a:latin typeface="Adobe Clean Light" panose="020B0303020404020204" pitchFamily="34" charset="0"/>
                          <a:cs typeface="AdobeClean-Light"/>
                        </a:rPr>
                        <a:t>Envio de caso pela Web </a:t>
                      </a: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lnSpc>
                          <a:spcPct val="100000"/>
                        </a:lnSpc>
                        <a:spcBef>
                          <a:spcPts val="459"/>
                        </a:spcBef>
                      </a:pPr>
                      <a:r>
                        <a:rPr lang="pt-BR" sz="12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lnSpc>
                          <a:spcPct val="100000"/>
                        </a:lnSpc>
                        <a:spcBef>
                          <a:spcPts val="459"/>
                        </a:spcBef>
                      </a:pPr>
                      <a:r>
                        <a:rPr lang="pt-BR" sz="1200">
                          <a:solidFill>
                            <a:srgbClr val="020302"/>
                          </a:solidFill>
                          <a:latin typeface="Wingdings"/>
                          <a:cs typeface="Wingdings"/>
                        </a:rPr>
                        <a:t></a:t>
                      </a:r>
                    </a:p>
                  </a:txBody>
                  <a:tcPr marL="0" marR="0" marT="58419"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3394">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lang="pt-BR" sz="1100" b="0" i="0">
                          <a:solidFill>
                            <a:srgbClr val="020302"/>
                          </a:solidFill>
                          <a:latin typeface="Adobe Clean Light" panose="020B0303020404020204" pitchFamily="34" charset="0"/>
                          <a:cs typeface="AdobeClean-Light"/>
                        </a:rPr>
                        <a:t>Encaminhamento de caso prioritário</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59"/>
                        </a:spcBef>
                      </a:pPr>
                      <a:endParaRPr lang="en-US" sz="12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464"/>
                        </a:spcBef>
                        <a:spcAft>
                          <a:spcPts val="0"/>
                        </a:spcAft>
                        <a:buClrTx/>
                        <a:buSzTx/>
                        <a:buFontTx/>
                        <a:buNone/>
                        <a:tabLst/>
                        <a:defRPr/>
                      </a:pPr>
                      <a:r>
                        <a:rPr lang="pt-BR" sz="1200">
                          <a:solidFill>
                            <a:srgbClr val="020302"/>
                          </a:solidFill>
                          <a:latin typeface="Wingdings"/>
                          <a:cs typeface="Wingdings"/>
                        </a:rPr>
                        <a:t></a:t>
                      </a:r>
                    </a:p>
                  </a:txBody>
                  <a:tcPr marL="0" marR="0" marT="59054" marB="0">
                    <a:solidFill>
                      <a:schemeClr val="bg1">
                        <a:lumMod val="95000"/>
                      </a:schemeClr>
                    </a:solidFill>
                  </a:tcPr>
                </a:tc>
                <a:extLst>
                  <a:ext uri="{0D108BD9-81ED-4DB2-BD59-A6C34878D82A}">
                    <a16:rowId xmlns:a16="http://schemas.microsoft.com/office/drawing/2014/main" val="10006"/>
                  </a:ext>
                </a:extLst>
              </a:tr>
              <a:tr h="232782">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marR="0" lvl="0" indent="0" defTabSz="914400" eaLnBrk="1" fontAlgn="auto" latinLnBrk="0" hangingPunct="1">
                        <a:lnSpc>
                          <a:spcPct val="100000"/>
                        </a:lnSpc>
                        <a:spcBef>
                          <a:spcPts val="450"/>
                        </a:spcBef>
                        <a:spcAft>
                          <a:spcPts val="0"/>
                        </a:spcAft>
                        <a:buClrTx/>
                        <a:buSzTx/>
                        <a:buFontTx/>
                        <a:buNone/>
                        <a:tabLst/>
                        <a:defRPr/>
                      </a:pPr>
                      <a:r>
                        <a:rPr lang="pt-BR" sz="1100" b="0" i="0">
                          <a:latin typeface="Adobe Clean Light" panose="020B0303020404020204" pitchFamily="34" charset="0"/>
                          <a:cs typeface="AdobeClean-Light"/>
                        </a:rPr>
                        <a:t>Priorização acelerada de problemas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spcBef>
                          <a:spcPts val="459"/>
                        </a:spcBef>
                      </a:pPr>
                      <a:endParaRPr lang="en-US" sz="12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pt-BR" sz="12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7"/>
                  </a:ext>
                </a:extLst>
              </a:tr>
              <a:tr h="233394">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pt-BR" sz="1100" b="0" i="0">
                          <a:latin typeface="Adobe Clean Light" panose="020B0303020404020204" pitchFamily="34" charset="0"/>
                          <a:cs typeface="AdobeClean-Light"/>
                        </a:rPr>
                        <a:t>Gestão de encaminhamento</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lang="en-US" sz="12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464"/>
                        </a:spcBef>
                        <a:spcAft>
                          <a:spcPts val="0"/>
                        </a:spcAft>
                        <a:buClrTx/>
                        <a:buSzTx/>
                        <a:buFontTx/>
                        <a:buNone/>
                        <a:tabLst/>
                        <a:defRPr/>
                      </a:pPr>
                      <a:r>
                        <a:rPr lang="pt-BR" sz="1200">
                          <a:solidFill>
                            <a:srgbClr val="020302"/>
                          </a:solidFill>
                          <a:latin typeface="Wingdings"/>
                          <a:cs typeface="Wingdings"/>
                        </a:rPr>
                        <a:t></a:t>
                      </a:r>
                    </a:p>
                  </a:txBody>
                  <a:tcPr marL="0" marR="0" marT="59054" marB="0">
                    <a:solidFill>
                      <a:schemeClr val="bg1">
                        <a:lumMod val="95000"/>
                      </a:schemeClr>
                    </a:solidFill>
                  </a:tcPr>
                </a:tc>
                <a:extLst>
                  <a:ext uri="{0D108BD9-81ED-4DB2-BD59-A6C34878D82A}">
                    <a16:rowId xmlns:a16="http://schemas.microsoft.com/office/drawing/2014/main" val="10008"/>
                  </a:ext>
                </a:extLst>
              </a:tr>
              <a:tr h="234008">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pt-BR" sz="1100" b="0" i="0">
                          <a:latin typeface="Adobe Clean Light" panose="020B0303020404020204" pitchFamily="34" charset="0"/>
                          <a:cs typeface="AdobeClean-Light"/>
                        </a:rPr>
                        <a:t>Monitoramento de casos proativo</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lang="en-US" sz="12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l" rtl="0">
                        <a:lnSpc>
                          <a:spcPct val="100000"/>
                        </a:lnSpc>
                        <a:spcBef>
                          <a:spcPts val="470"/>
                        </a:spcBef>
                      </a:pPr>
                      <a:endParaRPr lang="en-US" sz="120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218080">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lvl="0">
                        <a:lnSpc>
                          <a:spcPct val="100000"/>
                        </a:lnSpc>
                        <a:spcBef>
                          <a:spcPts val="459"/>
                        </a:spcBef>
                        <a:buNone/>
                      </a:pPr>
                      <a:r>
                        <a:rPr lang="pt-BR" sz="1100" b="0" i="0" u="none" strike="noStrike" noProof="0">
                          <a:solidFill>
                            <a:srgbClr val="020302"/>
                          </a:solidFill>
                          <a:latin typeface="Adobe Clean Light"/>
                        </a:rPr>
                        <a:t>Opção de suporte na região</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lang="en-US"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latin typeface="Wingdings"/>
                        <a:cs typeface="Wingdings"/>
                      </a:endParaRPr>
                    </a:p>
                  </a:txBody>
                  <a:tcPr marL="0" marR="0" marT="0" marB="0">
                    <a:solidFill>
                      <a:schemeClr val="bg1">
                        <a:lumMod val="95000"/>
                      </a:schemeClr>
                    </a:solidFill>
                  </a:tcPr>
                </a:tc>
                <a:extLst>
                  <a:ext uri="{0D108BD9-81ED-4DB2-BD59-A6C34878D82A}">
                    <a16:rowId xmlns:a16="http://schemas.microsoft.com/office/drawing/2014/main" val="10010"/>
                  </a:ext>
                </a:extLst>
              </a:tr>
              <a:tr h="218693">
                <a:tc vMerge="1">
                  <a:txBody>
                    <a:bodyPr/>
                    <a:lstStyle/>
                    <a:p>
                      <a:pPr marL="48895" algn="l" rtl="0">
                        <a:lnSpc>
                          <a:spcPct val="100000"/>
                        </a:lnSpc>
                        <a:spcBef>
                          <a:spcPts val="465"/>
                        </a:spcBef>
                      </a:pPr>
                      <a:endParaRPr sz="900">
                        <a:latin typeface="AdobeClean-Light"/>
                        <a:cs typeface="AdobeClean-Light"/>
                      </a:endParaRPr>
                    </a:p>
                  </a:txBody>
                  <a:tcPr marL="0" marR="0" marT="59055" marB="0"/>
                </a:tc>
                <a:tc>
                  <a:txBody>
                    <a:bodyPr/>
                    <a:lstStyle/>
                    <a:p>
                      <a:pPr marL="48895">
                        <a:lnSpc>
                          <a:spcPct val="100000"/>
                        </a:lnSpc>
                        <a:spcBef>
                          <a:spcPts val="465"/>
                        </a:spcBef>
                      </a:pPr>
                      <a:r>
                        <a:rPr lang="pt-BR" sz="1100" b="0" i="0">
                          <a:solidFill>
                            <a:srgbClr val="020302"/>
                          </a:solidFill>
                          <a:latin typeface="Adobe Clean Light" panose="020B0303020404020204" pitchFamily="34" charset="0"/>
                          <a:cs typeface="AdobeClean-Light"/>
                        </a:rPr>
                        <a:t>Revisões de serviço</a:t>
                      </a: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12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2981">
                <a:tc vMerge="1">
                  <a:txBody>
                    <a:bodyPr/>
                    <a:lstStyle/>
                    <a:p>
                      <a:pPr marL="49530" algn="l" rtl="0">
                        <a:lnSpc>
                          <a:spcPct val="100000"/>
                        </a:lnSpc>
                        <a:spcBef>
                          <a:spcPts val="500"/>
                        </a:spcBef>
                      </a:pPr>
                      <a:endParaRPr sz="900">
                        <a:latin typeface="AdobeClean-Light"/>
                        <a:cs typeface="AdobeClean-Light"/>
                      </a:endParaRPr>
                    </a:p>
                  </a:txBody>
                  <a:tcPr marL="0" marR="0" marT="63500" marB="0"/>
                </a:tc>
                <a:tc>
                  <a:txBody>
                    <a:bodyPr/>
                    <a:lstStyle/>
                    <a:p>
                      <a:pPr marL="49530">
                        <a:lnSpc>
                          <a:spcPct val="100000"/>
                        </a:lnSpc>
                        <a:spcBef>
                          <a:spcPts val="500"/>
                        </a:spcBef>
                      </a:pPr>
                      <a:r>
                        <a:rPr lang="pt-BR" sz="1100" b="0" i="0">
                          <a:latin typeface="Adobe Clean Light" panose="020B0303020404020204" pitchFamily="34" charset="0"/>
                          <a:cs typeface="AdobeClean-Light"/>
                        </a:rPr>
                        <a:t>Revisões de caso</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12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164642039"/>
                  </a:ext>
                </a:extLst>
              </a:tr>
              <a:tr h="22298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pt-BR" sz="1100" b="0" i="0">
                          <a:latin typeface="Adobe Clean Light" panose="020B0303020404020204" pitchFamily="34" charset="0"/>
                          <a:cs typeface="AdobeClean-Light"/>
                        </a:rPr>
                        <a:t>Revisão da solução</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12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2298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pt-BR" sz="1100" b="0" i="0">
                          <a:latin typeface="Adobe Clean Light" panose="020B0303020404020204" pitchFamily="34" charset="0"/>
                          <a:cs typeface="AdobeClean-Light"/>
                        </a:rPr>
                        <a:t>Revisão do roteiro </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12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2298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pt-BR" sz="1100" b="0" i="0">
                          <a:solidFill>
                            <a:srgbClr val="020302"/>
                          </a:solidFill>
                          <a:latin typeface="Adobe Clean Light" panose="020B0303020404020204" pitchFamily="34" charset="0"/>
                          <a:cs typeface="AdobeClean-Light"/>
                        </a:rPr>
                        <a:t>Contatos de suporte designados adicionais </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12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2298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00"/>
                        </a:spcBef>
                      </a:pPr>
                      <a:r>
                        <a:rPr lang="pt-BR" sz="1100" b="0" i="0">
                          <a:latin typeface="Adobe Clean Light" panose="020B0303020404020204" pitchFamily="34" charset="0"/>
                          <a:cs typeface="AdobeClean-Light"/>
                        </a:rPr>
                        <a:t>Planejamento de atualização/migração</a:t>
                      </a:r>
                    </a:p>
                  </a:txBody>
                  <a:tcPr marL="0" marR="0" marT="63500" marB="0">
                    <a:lnL w="12700">
                      <a:solidFill>
                        <a:srgbClr val="F0F0F0"/>
                      </a:solidFill>
                      <a:prstDash val="solid"/>
                    </a:lnL>
                    <a:lnR w="12700">
                      <a:solidFill>
                        <a:srgbClr val="F0F0F0"/>
                      </a:solidFill>
                      <a:prstDash val="solid"/>
                    </a:lnR>
                    <a:lnB w="6350" cap="flat" cmpd="sng" algn="ctr">
                      <a:solidFill>
                        <a:srgbClr val="F4F7FC"/>
                      </a:solidFill>
                      <a:prstDash val="solid"/>
                      <a:round/>
                      <a:headEnd type="none" w="med" len="med"/>
                      <a:tailEnd type="none" w="med" len="med"/>
                    </a:lnB>
                  </a:tcPr>
                </a:tc>
                <a:tc>
                  <a:txBody>
                    <a:bodyPr/>
                    <a:lstStyle/>
                    <a:p>
                      <a:pPr algn="l" rtl="0">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4F7FC"/>
                      </a:solidFill>
                      <a:prstDash val="solid"/>
                      <a:round/>
                      <a:headEnd type="none" w="med" len="med"/>
                      <a:tailEnd type="none" w="med" len="med"/>
                    </a:lnB>
                    <a:noFill/>
                  </a:tcPr>
                </a:tc>
                <a:tc>
                  <a:txBody>
                    <a:bodyPr/>
                    <a:lstStyle/>
                    <a:p>
                      <a:pPr algn="l" rtl="0">
                        <a:lnSpc>
                          <a:spcPct val="100000"/>
                        </a:lnSpc>
                      </a:pPr>
                      <a:endParaRPr sz="12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22981">
                <a:tc vMerge="1">
                  <a:txBody>
                    <a:bodyPr/>
                    <a:lstStyle/>
                    <a:p>
                      <a:endParaRPr lang="en-US"/>
                    </a:p>
                  </a:txBody>
                  <a:tcPr/>
                </a:tc>
                <a:tc>
                  <a:txBody>
                    <a:bodyPr/>
                    <a:lstStyle/>
                    <a:p>
                      <a:pPr marL="49530">
                        <a:lnSpc>
                          <a:spcPct val="100000"/>
                        </a:lnSpc>
                        <a:spcBef>
                          <a:spcPts val="500"/>
                        </a:spcBef>
                      </a:pPr>
                      <a:r>
                        <a:rPr lang="pt-BR" sz="1100" b="0" i="0">
                          <a:latin typeface="Adobe Clean Light" panose="020B0303020404020204" pitchFamily="34" charset="0"/>
                          <a:cs typeface="AdobeClean-Light"/>
                        </a:rPr>
                        <a:t>Preparo e planejamento de lançamento</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6350" cap="flat" cmpd="sng" algn="ctr">
                      <a:solidFill>
                        <a:srgbClr val="F4F7FC"/>
                      </a:solidFill>
                      <a:prstDash val="solid"/>
                      <a:round/>
                      <a:headEnd type="none" w="med" len="med"/>
                      <a:tailEnd type="none" w="med" len="med"/>
                    </a:lnT>
                    <a:lnB w="6350" cap="flat" cmpd="sng" algn="ctr">
                      <a:solidFill>
                        <a:srgbClr val="F4F7FC"/>
                      </a:solidFill>
                      <a:prstDash val="solid"/>
                      <a:round/>
                      <a:headEnd type="none" w="med" len="med"/>
                      <a:tailEnd type="none" w="med" len="med"/>
                    </a:lnB>
                  </a:tcPr>
                </a:tc>
                <a:tc>
                  <a:txBody>
                    <a:bodyPr/>
                    <a:lstStyle/>
                    <a:p>
                      <a:pPr algn="l" rtl="0">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6350" cap="flat" cmpd="sng" algn="ctr">
                      <a:solidFill>
                        <a:srgbClr val="F4F7FC"/>
                      </a:solidFill>
                      <a:prstDash val="solid"/>
                      <a:round/>
                      <a:headEnd type="none" w="med" len="med"/>
                      <a:tailEnd type="none" w="med" len="med"/>
                    </a:lnT>
                    <a:lnB w="6350" cap="flat" cmpd="sng" algn="ctr">
                      <a:solidFill>
                        <a:srgbClr val="F4F7FC"/>
                      </a:solidFill>
                      <a:prstDash val="solid"/>
                      <a:round/>
                      <a:headEnd type="none" w="med" len="med"/>
                      <a:tailEnd type="none" w="med" len="med"/>
                    </a:lnB>
                    <a:noFill/>
                  </a:tcPr>
                </a:tc>
                <a:tc>
                  <a:txBody>
                    <a:bodyPr/>
                    <a:lstStyle/>
                    <a:p>
                      <a:pPr algn="l" rtl="0">
                        <a:lnSpc>
                          <a:spcPct val="100000"/>
                        </a:lnSpc>
                      </a:pPr>
                      <a:endParaRPr sz="1200" dirty="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86752538"/>
                  </a:ext>
                </a:extLst>
              </a:tr>
              <a:tr h="226657">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30"/>
                        </a:spcBef>
                      </a:pPr>
                      <a:r>
                        <a:rPr lang="pt-BR" sz="1100" b="0" i="0" dirty="0">
                          <a:latin typeface="Adobe Clean Light" panose="020B0303020404020204" pitchFamily="34" charset="0"/>
                          <a:cs typeface="AdobeClean-Light"/>
                        </a:rPr>
                        <a:t>Patrocinador executivo</a:t>
                      </a:r>
                    </a:p>
                  </a:txBody>
                  <a:tcPr marL="0" marR="0" marT="6731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6350" cap="flat" cmpd="sng" algn="ctr">
                      <a:solidFill>
                        <a:srgbClr val="F4F7FC"/>
                      </a:solidFill>
                      <a:prstDash val="solid"/>
                      <a:round/>
                      <a:headEnd type="none" w="med" len="med"/>
                      <a:tailEnd type="none" w="med" len="med"/>
                    </a:lnT>
                    <a:lnB w="12700">
                      <a:solidFill>
                        <a:srgbClr val="F0F0F0"/>
                      </a:solidFill>
                      <a:prstDash val="solid"/>
                    </a:lnB>
                  </a:tcPr>
                </a:tc>
                <a:tc>
                  <a:txBody>
                    <a:bodyPr/>
                    <a:lstStyle/>
                    <a:p>
                      <a:pPr algn="l" rtl="0">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6350" cap="flat" cmpd="sng" algn="ctr">
                      <a:solidFill>
                        <a:srgbClr val="F4F7FC"/>
                      </a:solidFill>
                      <a:prstDash val="solid"/>
                      <a:round/>
                      <a:headEnd type="none" w="med" len="med"/>
                      <a:tailEnd type="none" w="med" len="med"/>
                    </a:lnT>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1200" dirty="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8352446"/>
                  </a:ext>
                </a:extLst>
              </a:tr>
            </a:tbl>
          </a:graphicData>
        </a:graphic>
      </p:graphicFrame>
      <p:sp>
        <p:nvSpPr>
          <p:cNvPr id="6" name="TextBox 5">
            <a:extLst>
              <a:ext uri="{FF2B5EF4-FFF2-40B4-BE49-F238E27FC236}">
                <a16:creationId xmlns:a16="http://schemas.microsoft.com/office/drawing/2014/main" id="{669E35DE-6A5F-5549-904F-459C7D857BB2}"/>
              </a:ext>
            </a:extLst>
          </p:cNvPr>
          <p:cNvSpPr txBox="1"/>
          <p:nvPr/>
        </p:nvSpPr>
        <p:spPr>
          <a:xfrm>
            <a:off x="356614" y="358817"/>
            <a:ext cx="3309950" cy="200055"/>
          </a:xfrm>
          <a:prstGeom prst="rect">
            <a:avLst/>
          </a:prstGeom>
          <a:noFill/>
        </p:spPr>
        <p:txBody>
          <a:bodyPr wrap="square" rtlCol="0">
            <a:spAutoFit/>
          </a:bodyPr>
          <a:lstStyle/>
          <a:p>
            <a:r>
              <a:rPr lang="pt-BR" sz="700" i="1">
                <a:solidFill>
                  <a:schemeClr val="bg1"/>
                </a:solidFill>
                <a:latin typeface="Adobe Clean" panose="020B0503020404020204" pitchFamily="34" charset="0"/>
              </a:rPr>
              <a:t>Adobe Creative Cloud / Adobe Document Cloud (incluindo Adobe Sign)</a:t>
            </a:r>
          </a:p>
        </p:txBody>
      </p:sp>
      <p:graphicFrame>
        <p:nvGraphicFramePr>
          <p:cNvPr id="12" name="object 9">
            <a:extLst>
              <a:ext uri="{FF2B5EF4-FFF2-40B4-BE49-F238E27FC236}">
                <a16:creationId xmlns:a16="http://schemas.microsoft.com/office/drawing/2014/main" id="{FD9DFC3A-8CD3-9648-A411-8459D01FF055}"/>
              </a:ext>
            </a:extLst>
          </p:cNvPr>
          <p:cNvGraphicFramePr>
            <a:graphicFrameLocks noGrp="1"/>
          </p:cNvGraphicFramePr>
          <p:nvPr>
            <p:extLst>
              <p:ext uri="{D42A27DB-BD31-4B8C-83A1-F6EECF244321}">
                <p14:modId xmlns:p14="http://schemas.microsoft.com/office/powerpoint/2010/main" val="2625650997"/>
              </p:ext>
            </p:extLst>
          </p:nvPr>
        </p:nvGraphicFramePr>
        <p:xfrm>
          <a:off x="121146" y="7483227"/>
          <a:ext cx="7498851" cy="2361428"/>
        </p:xfrm>
        <a:graphic>
          <a:graphicData uri="http://schemas.openxmlformats.org/drawingml/2006/table">
            <a:tbl>
              <a:tblPr firstRow="1" bandRow="1">
                <a:tableStyleId>{2D5ABB26-0587-4C30-8999-92F81FD0307C}</a:tableStyleId>
              </a:tblPr>
              <a:tblGrid>
                <a:gridCol w="3749427">
                  <a:extLst>
                    <a:ext uri="{9D8B030D-6E8A-4147-A177-3AD203B41FA5}">
                      <a16:colId xmlns:a16="http://schemas.microsoft.com/office/drawing/2014/main" val="20000"/>
                    </a:ext>
                  </a:extLst>
                </a:gridCol>
                <a:gridCol w="1006227">
                  <a:extLst>
                    <a:ext uri="{9D8B030D-6E8A-4147-A177-3AD203B41FA5}">
                      <a16:colId xmlns:a16="http://schemas.microsoft.com/office/drawing/2014/main" val="20001"/>
                    </a:ext>
                  </a:extLst>
                </a:gridCol>
                <a:gridCol w="914399">
                  <a:extLst>
                    <a:ext uri="{9D8B030D-6E8A-4147-A177-3AD203B41FA5}">
                      <a16:colId xmlns:a16="http://schemas.microsoft.com/office/drawing/2014/main" val="20002"/>
                    </a:ext>
                  </a:extLst>
                </a:gridCol>
                <a:gridCol w="1066801">
                  <a:extLst>
                    <a:ext uri="{9D8B030D-6E8A-4147-A177-3AD203B41FA5}">
                      <a16:colId xmlns:a16="http://schemas.microsoft.com/office/drawing/2014/main" val="20003"/>
                    </a:ext>
                  </a:extLst>
                </a:gridCol>
                <a:gridCol w="761997">
                  <a:extLst>
                    <a:ext uri="{9D8B030D-6E8A-4147-A177-3AD203B41FA5}">
                      <a16:colId xmlns:a16="http://schemas.microsoft.com/office/drawing/2014/main" val="20004"/>
                    </a:ext>
                  </a:extLst>
                </a:gridCol>
              </a:tblGrid>
              <a:tr h="289173">
                <a:tc>
                  <a:txBody>
                    <a:bodyPr/>
                    <a:lstStyle/>
                    <a:p>
                      <a:pPr marL="50800">
                        <a:lnSpc>
                          <a:spcPct val="100000"/>
                        </a:lnSpc>
                        <a:spcBef>
                          <a:spcPts val="60"/>
                        </a:spcBef>
                      </a:pPr>
                      <a:r>
                        <a:rPr lang="pt-BR" sz="1000">
                          <a:solidFill>
                            <a:srgbClr val="020302"/>
                          </a:solidFill>
                          <a:latin typeface="Adobe Clean"/>
                          <a:cs typeface="Adobe Clean"/>
                        </a:rPr>
                        <a:t>Prioridade</a:t>
                      </a: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pt-BR" sz="900">
                          <a:solidFill>
                            <a:srgbClr val="020302"/>
                          </a:solidFill>
                          <a:latin typeface="Adobe Clean"/>
                          <a:cs typeface="Adobe Clean"/>
                        </a:rPr>
                        <a:t>Suporte Standard</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lang="pt-BR" sz="900">
                          <a:solidFill>
                            <a:srgbClr val="FFFFFF"/>
                          </a:solidFill>
                          <a:latin typeface="Adobe Clean"/>
                          <a:cs typeface="Adobe Clean"/>
                        </a:rPr>
                        <a:t>Suporte Business</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tc>
                  <a:txBody>
                    <a:bodyPr/>
                    <a:lstStyle/>
                    <a:p>
                      <a:pPr marL="0" algn="ctr">
                        <a:lnSpc>
                          <a:spcPct val="100000"/>
                        </a:lnSpc>
                        <a:spcBef>
                          <a:spcPts val="60"/>
                        </a:spcBef>
                      </a:pPr>
                      <a:r>
                        <a:rPr lang="pt-BR" sz="900">
                          <a:solidFill>
                            <a:srgbClr val="FFFFFF"/>
                          </a:solidFill>
                          <a:latin typeface="Adobe Clean"/>
                          <a:cs typeface="Adobe Clean"/>
                        </a:rPr>
                        <a:t>Suporte Enterprise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2E8FFF"/>
                      </a:solidFill>
                      <a:prstDash val="solid"/>
                    </a:lnB>
                    <a:solidFill>
                      <a:srgbClr val="404040"/>
                    </a:solidFill>
                  </a:tcPr>
                </a:tc>
                <a:tc>
                  <a:txBody>
                    <a:bodyPr/>
                    <a:lstStyle/>
                    <a:p>
                      <a:pPr marL="0" algn="ctr">
                        <a:lnSpc>
                          <a:spcPct val="100000"/>
                        </a:lnSpc>
                        <a:spcBef>
                          <a:spcPts val="60"/>
                        </a:spcBef>
                      </a:pPr>
                      <a:r>
                        <a:rPr lang="pt-BR" sz="900" dirty="0">
                          <a:solidFill>
                            <a:srgbClr val="FFFFFF"/>
                          </a:solidFill>
                          <a:latin typeface="Adobe Clean"/>
                          <a:cs typeface="Adobe Clean"/>
                        </a:rPr>
                        <a:t>Suporte Elite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0068E1"/>
                      </a:solidFill>
                      <a:prstDash val="soli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pt-BR" sz="900" b="1" dirty="0">
                          <a:solidFill>
                            <a:srgbClr val="020302"/>
                          </a:solidFill>
                          <a:latin typeface="Adobe Clean"/>
                          <a:cs typeface="Adobe Clean"/>
                        </a:rPr>
                        <a:t>PRIORIDADE 1</a:t>
                      </a:r>
                    </a:p>
                    <a:p>
                      <a:pPr marL="50800" marR="387985">
                        <a:lnSpc>
                          <a:spcPts val="1000"/>
                        </a:lnSpc>
                        <a:spcBef>
                          <a:spcPts val="420"/>
                        </a:spcBef>
                      </a:pPr>
                      <a:r>
                        <a:rPr lang="pt-BR" sz="900" b="0" i="0" dirty="0">
                          <a:solidFill>
                            <a:srgbClr val="000000"/>
                          </a:solidFill>
                          <a:latin typeface="Adobe Clean Light" panose="020B0303020404020204" pitchFamily="34" charset="0"/>
                        </a:rPr>
                        <a:t>As funções de produção do cliente estão inativas ou têm perda significativa de dados ou degradação de serviços, e é necessária atenção imediata para restaurar a funcionalidade e a usabilidade.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258445" indent="115570" algn="ctr">
                        <a:lnSpc>
                          <a:spcPct val="100000"/>
                        </a:lnSpc>
                        <a:spcBef>
                          <a:spcPts val="0"/>
                        </a:spcBef>
                      </a:pPr>
                      <a:r>
                        <a:rPr lang="pt-BR" sz="900">
                          <a:solidFill>
                            <a:srgbClr val="020302"/>
                          </a:solidFill>
                          <a:latin typeface="AdobeClean-Light"/>
                          <a:cs typeface="AdobeClean-Light"/>
                        </a:rPr>
                        <a:t>24x7 /</a:t>
                      </a:r>
                    </a:p>
                    <a:p>
                      <a:pPr marL="0" marR="258445" indent="115570" algn="ctr">
                        <a:lnSpc>
                          <a:spcPct val="100000"/>
                        </a:lnSpc>
                        <a:spcBef>
                          <a:spcPts val="0"/>
                        </a:spcBef>
                      </a:pPr>
                      <a:r>
                        <a:rPr lang="pt-BR" sz="900">
                          <a:solidFill>
                            <a:srgbClr val="020302"/>
                          </a:solidFill>
                          <a:latin typeface="AdobeClean-Light"/>
                          <a:cs typeface="AdobeClean-Light"/>
                        </a:rPr>
                        <a:t> 30 minutos</a:t>
                      </a:r>
                    </a:p>
                  </a:txBody>
                  <a:tcPr marL="0" marR="0" marT="0"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rowSpan="4" gridSpan="3">
                  <a:txBody>
                    <a:bodyPr/>
                    <a:lstStyle/>
                    <a:p>
                      <a:pPr marL="231775" marR="325755" indent="0" algn="ctr">
                        <a:lnSpc>
                          <a:spcPct val="100000"/>
                        </a:lnSpc>
                        <a:spcBef>
                          <a:spcPts val="670"/>
                        </a:spcBef>
                        <a:tabLst/>
                      </a:pPr>
                      <a:r>
                        <a:rPr lang="pt-BR" sz="1000" i="0">
                          <a:latin typeface="AdobeClean-Light"/>
                        </a:rPr>
                        <a:t>Os clientes que adquirem um plano de suporte para produtos e serviços da Adobe aplicáveis recebem encaminhamento prioritário de casos, que envia com mais rapidez os casos para engenheiros de suporte da Adobe. </a:t>
                      </a: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76200">
                      <a:solidFill>
                        <a:srgbClr val="ACD2FF"/>
                      </a:solidFill>
                      <a:prstDash val="solid"/>
                    </a:lnT>
                    <a:lnB w="3175">
                      <a:solidFill>
                        <a:srgbClr val="B7B8B8"/>
                      </a:solidFill>
                      <a:prstDash val="solid"/>
                    </a:lnB>
                  </a:tcPr>
                </a:tc>
                <a:tc rowSpan="4" hMerge="1">
                  <a:txBody>
                    <a:bodyPr/>
                    <a:lstStyle/>
                    <a:p>
                      <a:pPr marL="0" marR="258445" indent="115570" algn="ctr">
                        <a:lnSpc>
                          <a:spcPct val="100000"/>
                        </a:lnSpc>
                        <a:spcBef>
                          <a:spcPts val="670"/>
                        </a:spcBef>
                      </a:pPr>
                      <a:r>
                        <a:rPr lang="pt-BR" sz="900">
                          <a:solidFill>
                            <a:srgbClr val="020302"/>
                          </a:solidFill>
                          <a:highlight>
                            <a:srgbClr val="FFFF00"/>
                          </a:highlight>
                          <a:latin typeface="AdobeClean-Light"/>
                          <a:cs typeface="AdobeClean-Light"/>
                        </a:rPr>
                        <a:t>24x7 /           30 minutos</a:t>
                      </a:r>
                    </a:p>
                  </a:txBody>
                  <a:tcPr marL="0" marR="0" marT="0"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rowSpan="4" hMerge="1">
                  <a:txBody>
                    <a:bodyPr/>
                    <a:lstStyle/>
                    <a:p>
                      <a:pPr marL="0" marR="271780" indent="103505" algn="ctr">
                        <a:lnSpc>
                          <a:spcPct val="100000"/>
                        </a:lnSpc>
                        <a:spcBef>
                          <a:spcPts val="670"/>
                        </a:spcBef>
                      </a:pPr>
                      <a:r>
                        <a:rPr lang="pt-BR" sz="900">
                          <a:solidFill>
                            <a:srgbClr val="020302"/>
                          </a:solidFill>
                          <a:highlight>
                            <a:srgbClr val="FFFF00"/>
                          </a:highlight>
                          <a:latin typeface="AdobeClean-Light"/>
                          <a:cs typeface="AdobeClean-Light"/>
                        </a:rPr>
                        <a:t>24x7 /         15 minutos</a:t>
                      </a:r>
                    </a:p>
                  </a:txBody>
                  <a:tcPr marL="0" marR="0" marT="0"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pt-BR" sz="900" b="1">
                          <a:solidFill>
                            <a:srgbClr val="020302"/>
                          </a:solidFill>
                          <a:latin typeface="Adobe Clean"/>
                          <a:cs typeface="Adobe Clean"/>
                        </a:rPr>
                        <a:t>PRIORIDADE 2</a:t>
                      </a:r>
                    </a:p>
                    <a:p>
                      <a:pPr marL="50165" marR="203200" indent="0" defTabSz="914400" eaLnBrk="1" fontAlgn="auto" latinLnBrk="0" hangingPunct="1">
                        <a:lnSpc>
                          <a:spcPts val="1000"/>
                        </a:lnSpc>
                        <a:spcBef>
                          <a:spcPts val="415"/>
                        </a:spcBef>
                        <a:spcAft>
                          <a:spcPts val="0"/>
                        </a:spcAft>
                        <a:buClrTx/>
                        <a:buSzTx/>
                        <a:buFontTx/>
                        <a:buNone/>
                        <a:tabLst/>
                        <a:defRPr/>
                      </a:pPr>
                      <a:r>
                        <a:rPr lang="pt-BR" sz="900" b="0" i="0">
                          <a:solidFill>
                            <a:srgbClr val="000000"/>
                          </a:solidFill>
                          <a:latin typeface="Adobe Clean Light" panose="020B0303020404020204" pitchFamily="34" charset="0"/>
                        </a:rPr>
                        <a:t>As funções empresariais do cliente têm grande degradação de serviços, perda potencial de dados ou foi afetado um recurso importante.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325755" indent="-5715" algn="ctr">
                        <a:lnSpc>
                          <a:spcPct val="100000"/>
                        </a:lnSpc>
                        <a:spcBef>
                          <a:spcPts val="0"/>
                        </a:spcBef>
                      </a:pPr>
                      <a:r>
                        <a:rPr lang="pt-BR" sz="900">
                          <a:solidFill>
                            <a:srgbClr val="020302"/>
                          </a:solidFill>
                          <a:latin typeface="AdobeClean-Light"/>
                          <a:cs typeface="AdobeClean-Light"/>
                        </a:rPr>
                        <a:t>      24x7 /</a:t>
                      </a:r>
                    </a:p>
                    <a:p>
                      <a:pPr marL="0" marR="325755" indent="-5715" algn="ctr">
                        <a:lnSpc>
                          <a:spcPct val="100000"/>
                        </a:lnSpc>
                        <a:spcBef>
                          <a:spcPts val="0"/>
                        </a:spcBef>
                      </a:pPr>
                      <a:r>
                        <a:rPr lang="pt-BR" sz="900">
                          <a:solidFill>
                            <a:srgbClr val="020302"/>
                          </a:solidFill>
                          <a:latin typeface="AdobeClean-Light"/>
                          <a:cs typeface="AdobeClean-Light"/>
                        </a:rPr>
                        <a:t>     1 hora</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4785" indent="-194310" algn="l" rtl="0">
                        <a:lnSpc>
                          <a:spcPct val="100000"/>
                        </a:lnSpc>
                        <a:spcBef>
                          <a:spcPts val="670"/>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5755" indent="-5715" algn="l" rtl="0">
                        <a:lnSpc>
                          <a:spcPct val="100000"/>
                        </a:lnSpc>
                        <a:spcBef>
                          <a:spcPts val="670"/>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59079" indent="111760" algn="l" rtl="0">
                        <a:lnSpc>
                          <a:spcPct val="100000"/>
                        </a:lnSpc>
                        <a:spcBef>
                          <a:spcPts val="670"/>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pt-BR" sz="900" b="1">
                          <a:solidFill>
                            <a:srgbClr val="020302"/>
                          </a:solidFill>
                          <a:latin typeface="Adobe Clean"/>
                          <a:cs typeface="Adobe Clean"/>
                        </a:rPr>
                        <a:t>PRIORIDADE 3</a:t>
                      </a:r>
                    </a:p>
                    <a:p>
                      <a:pPr marL="49530" marR="212090" indent="-2540" defTabSz="914400" eaLnBrk="1" fontAlgn="auto" latinLnBrk="0" hangingPunct="1">
                        <a:lnSpc>
                          <a:spcPts val="1000"/>
                        </a:lnSpc>
                        <a:spcBef>
                          <a:spcPts val="415"/>
                        </a:spcBef>
                        <a:spcAft>
                          <a:spcPts val="0"/>
                        </a:spcAft>
                        <a:buClrTx/>
                        <a:buSzTx/>
                        <a:buFontTx/>
                        <a:buNone/>
                        <a:tabLst/>
                        <a:defRPr/>
                      </a:pPr>
                      <a:r>
                        <a:rPr kumimoji="0" lang="pt-BR" sz="900" b="0" i="0" u="none" strike="noStrike" cap="none" normalizeH="0" baseline="0" noProof="0">
                          <a:ln>
                            <a:noFill/>
                          </a:ln>
                          <a:solidFill>
                            <a:srgbClr val="000000"/>
                          </a:solidFill>
                          <a:uLnTx/>
                          <a:uFillTx/>
                          <a:latin typeface="Adobe Clean Light" panose="020B0303020404020204" pitchFamily="34" charset="0"/>
                          <a:ea typeface="+mn-ea"/>
                          <a:cs typeface="+mn-cs"/>
                        </a:rPr>
                        <a:t>As funções empresariais do cliente têm pouca degradação dos serviços, e há uma solução/solução alternativa que permite que as funções empresariais continuem funcionando normalmente.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pt-BR" sz="900">
                          <a:solidFill>
                            <a:srgbClr val="020302"/>
                          </a:solidFill>
                          <a:latin typeface="AdobeClean-Light"/>
                          <a:cs typeface="AdobeClean-Light"/>
                        </a:rPr>
                        <a:t>Dia útil /   </a:t>
                      </a:r>
                    </a:p>
                    <a:p>
                      <a:pPr marL="0" marR="184785" indent="-194310" algn="ctr">
                        <a:lnSpc>
                          <a:spcPct val="100000"/>
                        </a:lnSpc>
                        <a:spcBef>
                          <a:spcPts val="0"/>
                        </a:spcBef>
                      </a:pPr>
                      <a:r>
                        <a:rPr lang="pt-BR" sz="900">
                          <a:solidFill>
                            <a:srgbClr val="020302"/>
                          </a:solidFill>
                          <a:latin typeface="AdobeClean-Light"/>
                          <a:cs typeface="AdobeClean-Light"/>
                        </a:rPr>
                        <a:t>4 horas</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5420" indent="-193675" algn="l" rtl="0">
                        <a:lnSpc>
                          <a:spcPct val="100000"/>
                        </a:lnSpc>
                        <a:spcBef>
                          <a:spcPts val="645"/>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184785" indent="-194310" algn="l" rtl="0">
                        <a:lnSpc>
                          <a:spcPct val="100000"/>
                        </a:lnSpc>
                        <a:spcBef>
                          <a:spcPts val="64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6390" indent="-5715" algn="l" rtl="0">
                        <a:lnSpc>
                          <a:spcPct val="100000"/>
                        </a:lnSpc>
                        <a:spcBef>
                          <a:spcPts val="64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pt-BR" sz="900" b="1">
                          <a:solidFill>
                            <a:srgbClr val="020302"/>
                          </a:solidFill>
                          <a:latin typeface="Adobe Clean"/>
                          <a:cs typeface="Adobe Clean"/>
                        </a:rPr>
                        <a:t>PRIORIDADE 4</a:t>
                      </a:r>
                    </a:p>
                    <a:p>
                      <a:pPr marL="48895" marR="0" indent="0" defTabSz="914400" eaLnBrk="1" fontAlgn="auto" latinLnBrk="0" hangingPunct="1">
                        <a:lnSpc>
                          <a:spcPct val="100000"/>
                        </a:lnSpc>
                        <a:spcBef>
                          <a:spcPts val="300"/>
                        </a:spcBef>
                        <a:spcAft>
                          <a:spcPts val="0"/>
                        </a:spcAft>
                        <a:buClrTx/>
                        <a:buSzTx/>
                        <a:buFontTx/>
                        <a:buNone/>
                        <a:tabLst/>
                        <a:defRPr/>
                      </a:pPr>
                      <a:r>
                        <a:rPr lang="pt-BR" sz="900" b="0" i="0">
                          <a:solidFill>
                            <a:srgbClr val="000000"/>
                          </a:solidFill>
                          <a:latin typeface="Adobe Clean Light" panose="020B0303020404020204" pitchFamily="34" charset="0"/>
                        </a:rPr>
                        <a:t>Pergunta geral sobre a funcionalidade atual do produto ou solicitação de melhoria.</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pt-BR" sz="900" dirty="0">
                          <a:solidFill>
                            <a:srgbClr val="020302"/>
                          </a:solidFill>
                          <a:latin typeface="AdobeClean-Light"/>
                          <a:cs typeface="AdobeClean-Light"/>
                        </a:rPr>
                        <a:t>  Dia útil /   </a:t>
                      </a:r>
                    </a:p>
                    <a:p>
                      <a:pPr marL="0" marR="184785" indent="-194310" algn="ctr">
                        <a:lnSpc>
                          <a:spcPct val="100000"/>
                        </a:lnSpc>
                        <a:spcBef>
                          <a:spcPts val="0"/>
                        </a:spcBef>
                      </a:pPr>
                      <a:r>
                        <a:rPr lang="pt-BR" sz="900" dirty="0">
                          <a:solidFill>
                            <a:srgbClr val="020302"/>
                          </a:solidFill>
                          <a:latin typeface="AdobeClean-Light"/>
                          <a:cs typeface="AdobeClean-Light"/>
                        </a:rPr>
                        <a:t>1 dia </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223520" indent="-202565" algn="l" rtl="0">
                        <a:lnSpc>
                          <a:spcPct val="100000"/>
                        </a:lnSpc>
                        <a:spcBef>
                          <a:spcPts val="155"/>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l" rtl="0">
                        <a:lnSpc>
                          <a:spcPct val="100000"/>
                        </a:lnSpc>
                        <a:spcBef>
                          <a:spcPts val="15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l" rtl="0">
                        <a:lnSpc>
                          <a:spcPct val="100000"/>
                        </a:lnSpc>
                        <a:spcBef>
                          <a:spcPts val="15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
        <p:nvSpPr>
          <p:cNvPr id="13" name="object 11">
            <a:extLst>
              <a:ext uri="{FF2B5EF4-FFF2-40B4-BE49-F238E27FC236}">
                <a16:creationId xmlns:a16="http://schemas.microsoft.com/office/drawing/2014/main" id="{30EDFB2E-B7BE-864D-B004-884C1838B536}"/>
              </a:ext>
            </a:extLst>
          </p:cNvPr>
          <p:cNvSpPr txBox="1">
            <a:spLocks/>
          </p:cNvSpPr>
          <p:nvPr/>
        </p:nvSpPr>
        <p:spPr>
          <a:xfrm>
            <a:off x="97788" y="9888626"/>
            <a:ext cx="3749040"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pt-BR" dirty="0"/>
              <a:t>©2022 Adobe. All Rights Reserved. Adobe Confidential.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rot="5400000">
            <a:off x="1339850" y="-1393467"/>
            <a:ext cx="5198897" cy="7971002"/>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36" name="object 36"/>
          <p:cNvSpPr/>
          <p:nvPr/>
        </p:nvSpPr>
        <p:spPr>
          <a:xfrm>
            <a:off x="2215194" y="596295"/>
            <a:ext cx="355091" cy="355091"/>
          </a:xfrm>
          <a:prstGeom prst="rect">
            <a:avLst/>
          </a:prstGeom>
          <a:blipFill>
            <a:blip r:embed="rId3" cstate="print"/>
            <a:stretch>
              <a:fillRect/>
            </a:stretch>
          </a:blipFill>
        </p:spPr>
        <p:txBody>
          <a:bodyPr wrap="square" lIns="0" tIns="0" rIns="0" bIns="0" rtlCol="0"/>
          <a:lstStyle/>
          <a:p>
            <a:endParaRPr/>
          </a:p>
        </p:txBody>
      </p:sp>
      <p:sp>
        <p:nvSpPr>
          <p:cNvPr id="39" name="object 39"/>
          <p:cNvSpPr txBox="1"/>
          <p:nvPr/>
        </p:nvSpPr>
        <p:spPr>
          <a:xfrm>
            <a:off x="371909" y="1607065"/>
            <a:ext cx="2148840" cy="738536"/>
          </a:xfrm>
          <a:prstGeom prst="rect">
            <a:avLst/>
          </a:prstGeom>
        </p:spPr>
        <p:txBody>
          <a:bodyPr vert="horz" wrap="square" lIns="0" tIns="35560" rIns="0" bIns="0" rtlCol="0">
            <a:spAutoFit/>
          </a:bodyPr>
          <a:lstStyle/>
          <a:p>
            <a:pPr marL="12700" marR="5080">
              <a:lnSpc>
                <a:spcPts val="1400"/>
              </a:lnSpc>
              <a:spcBef>
                <a:spcPts val="60"/>
              </a:spcBef>
            </a:pPr>
            <a:r>
              <a:rPr lang="pt-BR" sz="1000">
                <a:latin typeface="Adobe Clean Light" panose="020B0303020404020204" pitchFamily="34" charset="0"/>
              </a:rPr>
              <a:t>Um líder de suporte de conta designado para monitorar o andamento do caso e funcionar como seu ponto de encaminhamento e defensor interno no suporte da Adobe.</a:t>
            </a:r>
          </a:p>
        </p:txBody>
      </p:sp>
      <p:sp>
        <p:nvSpPr>
          <p:cNvPr id="52" name="object 52"/>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41" name="Rectangle 40">
            <a:extLst>
              <a:ext uri="{FF2B5EF4-FFF2-40B4-BE49-F238E27FC236}">
                <a16:creationId xmlns:a16="http://schemas.microsoft.com/office/drawing/2014/main" id="{6BF87FDD-9EA3-6946-897D-7CB38BCFBCA5}"/>
              </a:ext>
            </a:extLst>
          </p:cNvPr>
          <p:cNvSpPr>
            <a:spLocks/>
          </p:cNvSpPr>
          <p:nvPr/>
        </p:nvSpPr>
        <p:spPr>
          <a:xfrm>
            <a:off x="792529" y="1318056"/>
            <a:ext cx="1726164" cy="184666"/>
          </a:xfrm>
          <a:prstGeom prst="rect">
            <a:avLst/>
          </a:prstGeom>
        </p:spPr>
        <p:txBody>
          <a:bodyPr wrap="square" lIns="0" tIns="0" rIns="0" bIns="0">
            <a:spAutoFit/>
          </a:bodyPr>
          <a:lstStyle/>
          <a:p>
            <a:pPr>
              <a:spcBef>
                <a:spcPts val="600"/>
              </a:spcBef>
              <a:spcAft>
                <a:spcPts val="600"/>
              </a:spcAft>
            </a:pPr>
            <a:r>
              <a:rPr lang="pt-BR" sz="1200" b="1">
                <a:solidFill>
                  <a:srgbClr val="020302"/>
                </a:solidFill>
                <a:latin typeface="Adobe Clean" panose="020B0503020404020204" pitchFamily="34" charset="0"/>
              </a:rPr>
              <a:t>Líder de suporte da conta</a:t>
            </a:r>
          </a:p>
        </p:txBody>
      </p:sp>
      <p:sp>
        <p:nvSpPr>
          <p:cNvPr id="42" name="object 26">
            <a:extLst>
              <a:ext uri="{FF2B5EF4-FFF2-40B4-BE49-F238E27FC236}">
                <a16:creationId xmlns:a16="http://schemas.microsoft.com/office/drawing/2014/main" id="{44EDA522-BD84-1947-A820-5069D704753E}"/>
              </a:ext>
            </a:extLst>
          </p:cNvPr>
          <p:cNvSpPr/>
          <p:nvPr/>
        </p:nvSpPr>
        <p:spPr>
          <a:xfrm>
            <a:off x="430063" y="5732304"/>
            <a:ext cx="233172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44" name="Rectangle 43">
            <a:extLst>
              <a:ext uri="{FF2B5EF4-FFF2-40B4-BE49-F238E27FC236}">
                <a16:creationId xmlns:a16="http://schemas.microsoft.com/office/drawing/2014/main" id="{147009FB-1B8D-6D4F-87DF-41B5DE49EFE5}"/>
              </a:ext>
            </a:extLst>
          </p:cNvPr>
          <p:cNvSpPr/>
          <p:nvPr/>
        </p:nvSpPr>
        <p:spPr>
          <a:xfrm>
            <a:off x="318712" y="5432541"/>
            <a:ext cx="2468880" cy="307777"/>
          </a:xfrm>
          <a:prstGeom prst="rect">
            <a:avLst/>
          </a:prstGeom>
        </p:spPr>
        <p:txBody>
          <a:bodyPr wrap="none">
            <a:spAutoFit/>
          </a:bodyPr>
          <a:lstStyle/>
          <a:p>
            <a:pPr marL="12700">
              <a:lnSpc>
                <a:spcPct val="100000"/>
              </a:lnSpc>
              <a:spcBef>
                <a:spcPts val="280"/>
              </a:spcBef>
            </a:pPr>
            <a:r>
              <a:rPr lang="pt-BR" sz="1400" b="1">
                <a:solidFill>
                  <a:srgbClr val="020302"/>
                </a:solidFill>
                <a:latin typeface="Adobe Clean"/>
                <a:cs typeface="Adobe Clean"/>
              </a:rPr>
              <a:t>Recursos do suporte Standard</a:t>
            </a:r>
          </a:p>
        </p:txBody>
      </p:sp>
      <p:sp>
        <p:nvSpPr>
          <p:cNvPr id="87" name="object 26">
            <a:extLst>
              <a:ext uri="{FF2B5EF4-FFF2-40B4-BE49-F238E27FC236}">
                <a16:creationId xmlns:a16="http://schemas.microsoft.com/office/drawing/2014/main" id="{ED3EAB14-8A43-9244-93BB-BE321FE4250C}"/>
              </a:ext>
            </a:extLst>
          </p:cNvPr>
          <p:cNvSpPr/>
          <p:nvPr/>
        </p:nvSpPr>
        <p:spPr>
          <a:xfrm>
            <a:off x="401995" y="736965"/>
            <a:ext cx="233172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88" name="Rectangle 87">
            <a:extLst>
              <a:ext uri="{FF2B5EF4-FFF2-40B4-BE49-F238E27FC236}">
                <a16:creationId xmlns:a16="http://schemas.microsoft.com/office/drawing/2014/main" id="{BDC8935C-27E9-A94B-ABF1-EFA84FB3D2BE}"/>
              </a:ext>
            </a:extLst>
          </p:cNvPr>
          <p:cNvSpPr/>
          <p:nvPr/>
        </p:nvSpPr>
        <p:spPr>
          <a:xfrm>
            <a:off x="318713" y="429188"/>
            <a:ext cx="2743200" cy="307777"/>
          </a:xfrm>
          <a:prstGeom prst="rect">
            <a:avLst/>
          </a:prstGeom>
        </p:spPr>
        <p:txBody>
          <a:bodyPr wrap="square">
            <a:spAutoFit/>
          </a:bodyPr>
          <a:lstStyle/>
          <a:p>
            <a:pPr marL="12700">
              <a:lnSpc>
                <a:spcPct val="100000"/>
              </a:lnSpc>
              <a:spcBef>
                <a:spcPts val="280"/>
              </a:spcBef>
            </a:pPr>
            <a:r>
              <a:rPr lang="pt-BR" sz="1400" b="1" dirty="0">
                <a:solidFill>
                  <a:srgbClr val="020302"/>
                </a:solidFill>
                <a:latin typeface="Adobe Clean"/>
                <a:cs typeface="Adobe Clean"/>
              </a:rPr>
              <a:t>Recursos do Suporte Business</a:t>
            </a:r>
          </a:p>
        </p:txBody>
      </p:sp>
      <p:sp>
        <p:nvSpPr>
          <p:cNvPr id="94" name="object 39">
            <a:extLst>
              <a:ext uri="{FF2B5EF4-FFF2-40B4-BE49-F238E27FC236}">
                <a16:creationId xmlns:a16="http://schemas.microsoft.com/office/drawing/2014/main" id="{56FA5DB6-2107-7245-9FC4-96BFB9E344C1}"/>
              </a:ext>
            </a:extLst>
          </p:cNvPr>
          <p:cNvSpPr txBox="1"/>
          <p:nvPr/>
        </p:nvSpPr>
        <p:spPr>
          <a:xfrm>
            <a:off x="2793313" y="1593956"/>
            <a:ext cx="2148840" cy="497572"/>
          </a:xfrm>
          <a:prstGeom prst="rect">
            <a:avLst/>
          </a:prstGeom>
        </p:spPr>
        <p:txBody>
          <a:bodyPr vert="horz" wrap="square" lIns="0" tIns="35560" rIns="0" bIns="0" rtlCol="0">
            <a:spAutoFit/>
          </a:bodyPr>
          <a:lstStyle/>
          <a:p>
            <a:pPr marL="12700" marR="5080">
              <a:spcBef>
                <a:spcPts val="60"/>
              </a:spcBef>
            </a:pPr>
            <a:r>
              <a:rPr lang="pt-BR" sz="1000">
                <a:latin typeface="Adobe Clean Light" panose="020B0303020404020204" pitchFamily="34" charset="0"/>
                <a:cs typeface="AdobeClean-Light"/>
              </a:rPr>
              <a:t>Receba encaminhamento priorizado para garantir uma conexão mais rápida com recursos de suporte mais especializados em casos enviados. </a:t>
            </a:r>
          </a:p>
        </p:txBody>
      </p:sp>
      <p:sp>
        <p:nvSpPr>
          <p:cNvPr id="95" name="Rectangle 94">
            <a:extLst>
              <a:ext uri="{FF2B5EF4-FFF2-40B4-BE49-F238E27FC236}">
                <a16:creationId xmlns:a16="http://schemas.microsoft.com/office/drawing/2014/main" id="{06E9F521-1218-D44D-8A7A-CA9808D1171B}"/>
              </a:ext>
            </a:extLst>
          </p:cNvPr>
          <p:cNvSpPr>
            <a:spLocks/>
          </p:cNvSpPr>
          <p:nvPr/>
        </p:nvSpPr>
        <p:spPr>
          <a:xfrm>
            <a:off x="3218164" y="1221570"/>
            <a:ext cx="1976242" cy="369332"/>
          </a:xfrm>
          <a:prstGeom prst="rect">
            <a:avLst/>
          </a:prstGeom>
        </p:spPr>
        <p:txBody>
          <a:bodyPr wrap="square" lIns="0" tIns="0" rIns="0" bIns="0">
            <a:spAutoFit/>
          </a:bodyPr>
          <a:lstStyle/>
          <a:p>
            <a:pPr>
              <a:spcBef>
                <a:spcPts val="600"/>
              </a:spcBef>
              <a:spcAft>
                <a:spcPts val="600"/>
              </a:spcAft>
            </a:pPr>
            <a:r>
              <a:rPr lang="pt-BR" sz="1200" b="1" dirty="0">
                <a:solidFill>
                  <a:srgbClr val="020302"/>
                </a:solidFill>
                <a:latin typeface="Adobe Clean" panose="020B0503020404020204" pitchFamily="34" charset="0"/>
              </a:rPr>
              <a:t>Encaminhamento de caso prioritário</a:t>
            </a:r>
          </a:p>
        </p:txBody>
      </p:sp>
      <p:sp>
        <p:nvSpPr>
          <p:cNvPr id="96" name="object 39">
            <a:extLst>
              <a:ext uri="{FF2B5EF4-FFF2-40B4-BE49-F238E27FC236}">
                <a16:creationId xmlns:a16="http://schemas.microsoft.com/office/drawing/2014/main" id="{61C3FC5E-C90C-3046-9504-57A1CE7913F9}"/>
              </a:ext>
            </a:extLst>
          </p:cNvPr>
          <p:cNvSpPr txBox="1"/>
          <p:nvPr/>
        </p:nvSpPr>
        <p:spPr>
          <a:xfrm>
            <a:off x="5346216" y="1596236"/>
            <a:ext cx="2148840" cy="651460"/>
          </a:xfrm>
          <a:prstGeom prst="rect">
            <a:avLst/>
          </a:prstGeom>
        </p:spPr>
        <p:txBody>
          <a:bodyPr vert="horz" wrap="square" lIns="0" tIns="35560" rIns="0" bIns="0" rtlCol="0">
            <a:spAutoFit/>
          </a:bodyPr>
          <a:lstStyle/>
          <a:p>
            <a:pPr marL="12700">
              <a:lnSpc>
                <a:spcPct val="100000"/>
              </a:lnSpc>
              <a:spcBef>
                <a:spcPts val="60"/>
              </a:spcBef>
            </a:pPr>
            <a:r>
              <a:rPr lang="pt-BR" sz="1000">
                <a:latin typeface="Adobe Clean Light" panose="020B0303020404020204" pitchFamily="34" charset="0"/>
              </a:rPr>
              <a:t>Um ponto de contato designado na Adobe que pode fornecer assistência de encaminhamento, atualizações regulares e garantir que seja dada prioridade àquelas solicitações de suporte abertas que forem mais críticas.</a:t>
            </a:r>
          </a:p>
        </p:txBody>
      </p:sp>
      <p:sp>
        <p:nvSpPr>
          <p:cNvPr id="97" name="Rectangle 96">
            <a:extLst>
              <a:ext uri="{FF2B5EF4-FFF2-40B4-BE49-F238E27FC236}">
                <a16:creationId xmlns:a16="http://schemas.microsoft.com/office/drawing/2014/main" id="{1F390430-3ED2-1F47-8897-19279095D4E1}"/>
              </a:ext>
            </a:extLst>
          </p:cNvPr>
          <p:cNvSpPr>
            <a:spLocks/>
          </p:cNvSpPr>
          <p:nvPr/>
        </p:nvSpPr>
        <p:spPr>
          <a:xfrm>
            <a:off x="5801129" y="1219200"/>
            <a:ext cx="1608472" cy="184666"/>
          </a:xfrm>
          <a:prstGeom prst="rect">
            <a:avLst/>
          </a:prstGeom>
        </p:spPr>
        <p:txBody>
          <a:bodyPr wrap="square" lIns="0" tIns="0" rIns="0" bIns="0">
            <a:spAutoFit/>
          </a:bodyPr>
          <a:lstStyle/>
          <a:p>
            <a:pPr>
              <a:spcBef>
                <a:spcPts val="600"/>
              </a:spcBef>
              <a:spcAft>
                <a:spcPts val="600"/>
              </a:spcAft>
            </a:pPr>
            <a:r>
              <a:rPr lang="pt-BR" sz="1200" b="1">
                <a:solidFill>
                  <a:srgbClr val="020302"/>
                </a:solidFill>
                <a:latin typeface="Adobe Clean" panose="020B0503020404020204" pitchFamily="34" charset="0"/>
              </a:rPr>
              <a:t>Gestão de encaminhamento</a:t>
            </a:r>
          </a:p>
        </p:txBody>
      </p:sp>
      <p:sp>
        <p:nvSpPr>
          <p:cNvPr id="6" name="TextBox 5">
            <a:extLst>
              <a:ext uri="{FF2B5EF4-FFF2-40B4-BE49-F238E27FC236}">
                <a16:creationId xmlns:a16="http://schemas.microsoft.com/office/drawing/2014/main" id="{3A360C4F-3C10-B641-8B6D-C8AF4943F81E}"/>
              </a:ext>
            </a:extLst>
          </p:cNvPr>
          <p:cNvSpPr txBox="1"/>
          <p:nvPr/>
        </p:nvSpPr>
        <p:spPr>
          <a:xfrm>
            <a:off x="3183539" y="3505200"/>
            <a:ext cx="2250745" cy="461665"/>
          </a:xfrm>
          <a:prstGeom prst="rect">
            <a:avLst/>
          </a:prstGeom>
          <a:noFill/>
        </p:spPr>
        <p:txBody>
          <a:bodyPr wrap="square" rtlCol="0">
            <a:spAutoFit/>
          </a:bodyPr>
          <a:lstStyle/>
          <a:p>
            <a:r>
              <a:rPr lang="pt-BR" sz="1200" b="1" dirty="0">
                <a:latin typeface="Adobe Clean" panose="020B0503020404020204" pitchFamily="34" charset="0"/>
              </a:rPr>
              <a:t>Priorização acelerada de problemas</a:t>
            </a:r>
          </a:p>
        </p:txBody>
      </p:sp>
      <p:sp>
        <p:nvSpPr>
          <p:cNvPr id="86" name="object 39">
            <a:extLst>
              <a:ext uri="{FF2B5EF4-FFF2-40B4-BE49-F238E27FC236}">
                <a16:creationId xmlns:a16="http://schemas.microsoft.com/office/drawing/2014/main" id="{3003AB67-9A7C-614D-8006-83CEA36B6A65}"/>
              </a:ext>
            </a:extLst>
          </p:cNvPr>
          <p:cNvSpPr txBox="1"/>
          <p:nvPr/>
        </p:nvSpPr>
        <p:spPr>
          <a:xfrm>
            <a:off x="2850511" y="3943707"/>
            <a:ext cx="2148840" cy="497572"/>
          </a:xfrm>
          <a:prstGeom prst="rect">
            <a:avLst/>
          </a:prstGeom>
        </p:spPr>
        <p:txBody>
          <a:bodyPr vert="horz" wrap="square" lIns="0" tIns="35560" rIns="0" bIns="0" rtlCol="0">
            <a:spAutoFit/>
          </a:bodyPr>
          <a:lstStyle/>
          <a:p>
            <a:pPr lvl="0">
              <a:spcBef>
                <a:spcPts val="60"/>
              </a:spcBef>
              <a:defRPr/>
            </a:pPr>
            <a:r>
              <a:rPr lang="pt-BR" sz="1000">
                <a:latin typeface="Adobe Clean Light" panose="020B0303020404020204" pitchFamily="34" charset="0"/>
                <a:cs typeface="Adobe Clean Light"/>
              </a:rPr>
              <a:t>Receba maior priorização no encaminhamento de casos de suporte por meio de um envolvimento maior com a equipe de engenharia.</a:t>
            </a:r>
          </a:p>
        </p:txBody>
      </p:sp>
      <p:sp>
        <p:nvSpPr>
          <p:cNvPr id="90" name="object 38">
            <a:extLst>
              <a:ext uri="{FF2B5EF4-FFF2-40B4-BE49-F238E27FC236}">
                <a16:creationId xmlns:a16="http://schemas.microsoft.com/office/drawing/2014/main" id="{365702EE-FA18-9544-B462-9958849596A3}"/>
              </a:ext>
            </a:extLst>
          </p:cNvPr>
          <p:cNvSpPr/>
          <p:nvPr/>
        </p:nvSpPr>
        <p:spPr>
          <a:xfrm rot="5400000" flipH="1">
            <a:off x="3833255" y="151975"/>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43" name="object 38">
            <a:extLst>
              <a:ext uri="{FF2B5EF4-FFF2-40B4-BE49-F238E27FC236}">
                <a16:creationId xmlns:a16="http://schemas.microsoft.com/office/drawing/2014/main" id="{BEBE4631-BCA4-DC4F-9CD3-21AEE25FC99A}"/>
              </a:ext>
            </a:extLst>
          </p:cNvPr>
          <p:cNvSpPr/>
          <p:nvPr/>
        </p:nvSpPr>
        <p:spPr>
          <a:xfrm rot="5400000" flipH="1">
            <a:off x="3863232" y="5080580"/>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45" name="Rectangle 44">
            <a:extLst>
              <a:ext uri="{FF2B5EF4-FFF2-40B4-BE49-F238E27FC236}">
                <a16:creationId xmlns:a16="http://schemas.microsoft.com/office/drawing/2014/main" id="{01E87837-5EB4-B843-BD72-4B2D6080F2ED}"/>
              </a:ext>
            </a:extLst>
          </p:cNvPr>
          <p:cNvSpPr>
            <a:spLocks/>
          </p:cNvSpPr>
          <p:nvPr/>
        </p:nvSpPr>
        <p:spPr>
          <a:xfrm>
            <a:off x="869248" y="6168756"/>
            <a:ext cx="1645920" cy="184666"/>
          </a:xfrm>
          <a:prstGeom prst="rect">
            <a:avLst/>
          </a:prstGeom>
        </p:spPr>
        <p:txBody>
          <a:bodyPr wrap="square" lIns="0" tIns="0" rIns="0" bIns="0">
            <a:spAutoFit/>
          </a:bodyPr>
          <a:lstStyle/>
          <a:p>
            <a:pPr>
              <a:spcBef>
                <a:spcPts val="600"/>
              </a:spcBef>
              <a:spcAft>
                <a:spcPts val="600"/>
              </a:spcAft>
            </a:pPr>
            <a:r>
              <a:rPr lang="pt-BR" sz="1200" b="1" dirty="0">
                <a:latin typeface="Adobe Clean" panose="020B0503020404020204" pitchFamily="34" charset="0"/>
                <a:ea typeface="Open Sans" pitchFamily="34" charset="0"/>
                <a:cs typeface="Open Sans" pitchFamily="34" charset="0"/>
              </a:rPr>
              <a:t>Fóruns da comunidade</a:t>
            </a:r>
          </a:p>
        </p:txBody>
      </p:sp>
      <p:sp>
        <p:nvSpPr>
          <p:cNvPr id="46" name="object 39">
            <a:extLst>
              <a:ext uri="{FF2B5EF4-FFF2-40B4-BE49-F238E27FC236}">
                <a16:creationId xmlns:a16="http://schemas.microsoft.com/office/drawing/2014/main" id="{407F59CA-FC0A-8543-BF2A-BE6D7F554057}"/>
              </a:ext>
            </a:extLst>
          </p:cNvPr>
          <p:cNvSpPr txBox="1"/>
          <p:nvPr/>
        </p:nvSpPr>
        <p:spPr>
          <a:xfrm>
            <a:off x="441717" y="6425761"/>
            <a:ext cx="2144571" cy="1267014"/>
          </a:xfrm>
          <a:prstGeom prst="rect">
            <a:avLst/>
          </a:prstGeom>
        </p:spPr>
        <p:txBody>
          <a:bodyPr vert="horz" wrap="square" lIns="0" tIns="35560" rIns="0" bIns="0" rtlCol="0">
            <a:spAutoFit/>
          </a:bodyPr>
          <a:lstStyle/>
          <a:p>
            <a:r>
              <a:rPr lang="pt-BR" sz="1000" dirty="0">
                <a:solidFill>
                  <a:srgbClr val="000000"/>
                </a:solidFill>
                <a:latin typeface="Adobe Clean Light" panose="020B0303020404020204" pitchFamily="34" charset="0"/>
              </a:rPr>
              <a:t>Acesso online contínuo a um banco de dados cada vez maior de soluções técnicas, documentação do produto, perguntas frequentes e muito mais. Conecte-se com outros clientes na Comunidade da Adobe para compartilhar práticas recomendadas e lições aprendidas.</a:t>
            </a:r>
          </a:p>
        </p:txBody>
      </p:sp>
      <p:sp>
        <p:nvSpPr>
          <p:cNvPr id="47" name="Rectangle 46">
            <a:extLst>
              <a:ext uri="{FF2B5EF4-FFF2-40B4-BE49-F238E27FC236}">
                <a16:creationId xmlns:a16="http://schemas.microsoft.com/office/drawing/2014/main" id="{5376A096-B710-404A-B60D-9EE95FED4BF0}"/>
              </a:ext>
            </a:extLst>
          </p:cNvPr>
          <p:cNvSpPr>
            <a:spLocks/>
          </p:cNvSpPr>
          <p:nvPr/>
        </p:nvSpPr>
        <p:spPr>
          <a:xfrm>
            <a:off x="3375964" y="6181938"/>
            <a:ext cx="1013098" cy="184666"/>
          </a:xfrm>
          <a:prstGeom prst="rect">
            <a:avLst/>
          </a:prstGeom>
        </p:spPr>
        <p:txBody>
          <a:bodyPr wrap="none" lIns="0" tIns="0" rIns="0" bIns="0">
            <a:spAutoFit/>
          </a:bodyPr>
          <a:lstStyle/>
          <a:p>
            <a:pPr>
              <a:spcBef>
                <a:spcPts val="600"/>
              </a:spcBef>
              <a:spcAft>
                <a:spcPts val="600"/>
              </a:spcAft>
            </a:pPr>
            <a:r>
              <a:rPr lang="pt-BR" sz="1200" b="1">
                <a:latin typeface="Adobe Clean" panose="020B0503020404020204" pitchFamily="34" charset="0"/>
                <a:ea typeface="Open Sans" pitchFamily="34" charset="0"/>
                <a:cs typeface="Open Sans" pitchFamily="34" charset="0"/>
              </a:rPr>
              <a:t>Portal de autoatendimento</a:t>
            </a:r>
          </a:p>
        </p:txBody>
      </p:sp>
      <p:sp>
        <p:nvSpPr>
          <p:cNvPr id="48" name="object 39">
            <a:extLst>
              <a:ext uri="{FF2B5EF4-FFF2-40B4-BE49-F238E27FC236}">
                <a16:creationId xmlns:a16="http://schemas.microsoft.com/office/drawing/2014/main" id="{F10CB5FB-EB8C-104E-BCDA-6A33E111FFBC}"/>
              </a:ext>
            </a:extLst>
          </p:cNvPr>
          <p:cNvSpPr txBox="1"/>
          <p:nvPr/>
        </p:nvSpPr>
        <p:spPr>
          <a:xfrm>
            <a:off x="2930461" y="6415632"/>
            <a:ext cx="2148840" cy="805349"/>
          </a:xfrm>
          <a:prstGeom prst="rect">
            <a:avLst/>
          </a:prstGeom>
        </p:spPr>
        <p:txBody>
          <a:bodyPr vert="horz" wrap="square" lIns="0" tIns="35560" rIns="0" bIns="0" rtlCol="0">
            <a:spAutoFit/>
          </a:bodyPr>
          <a:lstStyle/>
          <a:p>
            <a:r>
              <a:rPr lang="pt-BR" sz="1000">
                <a:solidFill>
                  <a:srgbClr val="000000"/>
                </a:solidFill>
                <a:latin typeface="Adobe Clean Light" panose="020B0303020404020204" pitchFamily="34" charset="0"/>
              </a:rPr>
              <a:t>Acesso sob demanda ao portal de suporte de autoatendimento online para revisar o status do caso e navegar por outros recursos, como nossas notícias e alertas, base de conhecimento, dicas em destaque e muito mais.</a:t>
            </a:r>
          </a:p>
        </p:txBody>
      </p:sp>
      <p:sp>
        <p:nvSpPr>
          <p:cNvPr id="49" name="object 46">
            <a:extLst>
              <a:ext uri="{FF2B5EF4-FFF2-40B4-BE49-F238E27FC236}">
                <a16:creationId xmlns:a16="http://schemas.microsoft.com/office/drawing/2014/main" id="{4B992E10-194A-084C-B2D5-1BE41C6F6CD6}"/>
              </a:ext>
            </a:extLst>
          </p:cNvPr>
          <p:cNvSpPr txBox="1"/>
          <p:nvPr/>
        </p:nvSpPr>
        <p:spPr>
          <a:xfrm>
            <a:off x="5419204" y="6391084"/>
            <a:ext cx="2057400" cy="1097280"/>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pt-BR" sz="1000" dirty="0">
                <a:solidFill>
                  <a:srgbClr val="020302"/>
                </a:solidFill>
                <a:latin typeface="AdobeClean-Light"/>
                <a:cs typeface="AdobeClean-Light"/>
              </a:rPr>
              <a:t>Usuários autorizados (Admins) podem iniciar uma sessão de bate-papo com o Suporte da Adobe para obter respostas e ajuda com o envio de casos.</a:t>
            </a:r>
          </a:p>
          <a:p>
            <a:pPr marL="33020" marR="159385">
              <a:lnSpc>
                <a:spcPct val="100000"/>
              </a:lnSpc>
              <a:spcBef>
                <a:spcPts val="100"/>
              </a:spcBef>
              <a:tabLst>
                <a:tab pos="1786889" algn="l"/>
              </a:tabLst>
            </a:pPr>
            <a:r>
              <a:rPr lang="pt-BR" sz="1000" i="1" dirty="0">
                <a:solidFill>
                  <a:srgbClr val="7A7A7A"/>
                </a:solidFill>
                <a:latin typeface="AdobeClean-LightIt"/>
                <a:cs typeface="AdobeClean-LightIt"/>
              </a:rPr>
              <a:t>Sujeito ao horário local</a:t>
            </a:r>
          </a:p>
        </p:txBody>
      </p:sp>
      <p:sp>
        <p:nvSpPr>
          <p:cNvPr id="50" name="Rectangle 49">
            <a:extLst>
              <a:ext uri="{FF2B5EF4-FFF2-40B4-BE49-F238E27FC236}">
                <a16:creationId xmlns:a16="http://schemas.microsoft.com/office/drawing/2014/main" id="{13CF8017-46AE-C04F-8415-29133BE5B7BF}"/>
              </a:ext>
            </a:extLst>
          </p:cNvPr>
          <p:cNvSpPr>
            <a:spLocks/>
          </p:cNvSpPr>
          <p:nvPr/>
        </p:nvSpPr>
        <p:spPr>
          <a:xfrm>
            <a:off x="5940223" y="6181938"/>
            <a:ext cx="841577" cy="184666"/>
          </a:xfrm>
          <a:prstGeom prst="rect">
            <a:avLst/>
          </a:prstGeom>
        </p:spPr>
        <p:txBody>
          <a:bodyPr wrap="none" lIns="0" tIns="0" rIns="0" bIns="0">
            <a:spAutoFit/>
          </a:bodyPr>
          <a:lstStyle/>
          <a:p>
            <a:pPr>
              <a:spcBef>
                <a:spcPts val="600"/>
              </a:spcBef>
              <a:spcAft>
                <a:spcPts val="600"/>
              </a:spcAft>
            </a:pPr>
            <a:r>
              <a:rPr lang="pt-BR" sz="1200" b="1">
                <a:latin typeface="Adobe Clean" panose="020B0503020404020204" pitchFamily="34" charset="0"/>
                <a:ea typeface="Open Sans" pitchFamily="34" charset="0"/>
                <a:cs typeface="Open Sans" pitchFamily="34" charset="0"/>
              </a:rPr>
              <a:t>Suporte por chat</a:t>
            </a:r>
          </a:p>
        </p:txBody>
      </p:sp>
      <p:sp>
        <p:nvSpPr>
          <p:cNvPr id="51" name="Rectangle 50">
            <a:extLst>
              <a:ext uri="{FF2B5EF4-FFF2-40B4-BE49-F238E27FC236}">
                <a16:creationId xmlns:a16="http://schemas.microsoft.com/office/drawing/2014/main" id="{F7EA7F82-FD5A-1440-96EE-C08915F16D9E}"/>
              </a:ext>
            </a:extLst>
          </p:cNvPr>
          <p:cNvSpPr>
            <a:spLocks/>
          </p:cNvSpPr>
          <p:nvPr/>
        </p:nvSpPr>
        <p:spPr>
          <a:xfrm>
            <a:off x="2253559" y="8275043"/>
            <a:ext cx="963405" cy="184666"/>
          </a:xfrm>
          <a:prstGeom prst="rect">
            <a:avLst/>
          </a:prstGeom>
        </p:spPr>
        <p:txBody>
          <a:bodyPr wrap="none" lIns="0" tIns="0" rIns="0" bIns="0">
            <a:spAutoFit/>
          </a:bodyPr>
          <a:lstStyle/>
          <a:p>
            <a:pPr>
              <a:spcBef>
                <a:spcPts val="600"/>
              </a:spcBef>
              <a:spcAft>
                <a:spcPts val="600"/>
              </a:spcAft>
            </a:pPr>
            <a:r>
              <a:rPr lang="pt-BR" sz="1200" b="1">
                <a:latin typeface="Adobe Clean" panose="020B0503020404020204" pitchFamily="34" charset="0"/>
                <a:ea typeface="Open Sans" pitchFamily="34" charset="0"/>
                <a:cs typeface="Open Sans" pitchFamily="34" charset="0"/>
              </a:rPr>
              <a:t>Suporte telefônico</a:t>
            </a:r>
          </a:p>
        </p:txBody>
      </p:sp>
      <p:sp>
        <p:nvSpPr>
          <p:cNvPr id="53" name="object 39">
            <a:extLst>
              <a:ext uri="{FF2B5EF4-FFF2-40B4-BE49-F238E27FC236}">
                <a16:creationId xmlns:a16="http://schemas.microsoft.com/office/drawing/2014/main" id="{AECDB25D-EF0F-3345-81AB-77397D56CA87}"/>
              </a:ext>
            </a:extLst>
          </p:cNvPr>
          <p:cNvSpPr txBox="1"/>
          <p:nvPr/>
        </p:nvSpPr>
        <p:spPr>
          <a:xfrm>
            <a:off x="1930373" y="8569418"/>
            <a:ext cx="1955827" cy="651460"/>
          </a:xfrm>
          <a:prstGeom prst="rect">
            <a:avLst/>
          </a:prstGeom>
        </p:spPr>
        <p:txBody>
          <a:bodyPr vert="horz" wrap="square" lIns="0" tIns="35560" rIns="0" bIns="0" rtlCol="0">
            <a:spAutoFit/>
          </a:bodyPr>
          <a:lstStyle/>
          <a:p>
            <a:r>
              <a:rPr lang="pt-BR" sz="1000">
                <a:solidFill>
                  <a:srgbClr val="020302"/>
                </a:solidFill>
                <a:latin typeface="AdobeClean-Light"/>
              </a:rPr>
              <a:t>Usuários autorizados (administradores) </a:t>
            </a:r>
            <a:r>
              <a:rPr lang="pt-BR" sz="1000">
                <a:latin typeface="Adobe Clean Light"/>
              </a:rPr>
              <a:t>podem ligar para o suporte da Adobe </a:t>
            </a:r>
            <a:r>
              <a:rPr lang="pt-BR" sz="1000">
                <a:solidFill>
                  <a:srgbClr val="020302"/>
                </a:solidFill>
                <a:latin typeface="AdobeClean-Light"/>
                <a:cs typeface="AdobeClean-Light"/>
              </a:rPr>
              <a:t>para obter respostas e ajuda com o envio de casos.</a:t>
            </a:r>
          </a:p>
          <a:p>
            <a:r>
              <a:rPr lang="pt-BR" sz="1000" i="1">
                <a:solidFill>
                  <a:srgbClr val="7A7A7A"/>
                </a:solidFill>
                <a:latin typeface="Adobe Clean Light" panose="020B0303020404020204" pitchFamily="34" charset="0"/>
                <a:cs typeface="AdobeClean-LightIt"/>
              </a:rPr>
              <a:t>Sujeito ao horário local</a:t>
            </a:r>
          </a:p>
        </p:txBody>
      </p:sp>
      <p:sp>
        <p:nvSpPr>
          <p:cNvPr id="54" name="Rectangle 53">
            <a:extLst>
              <a:ext uri="{FF2B5EF4-FFF2-40B4-BE49-F238E27FC236}">
                <a16:creationId xmlns:a16="http://schemas.microsoft.com/office/drawing/2014/main" id="{147A0CC5-9478-2A4C-8E36-9690D8413CAC}"/>
              </a:ext>
            </a:extLst>
          </p:cNvPr>
          <p:cNvSpPr>
            <a:spLocks/>
          </p:cNvSpPr>
          <p:nvPr/>
        </p:nvSpPr>
        <p:spPr>
          <a:xfrm>
            <a:off x="4704154" y="8269897"/>
            <a:ext cx="1402628" cy="184666"/>
          </a:xfrm>
          <a:prstGeom prst="rect">
            <a:avLst/>
          </a:prstGeom>
        </p:spPr>
        <p:txBody>
          <a:bodyPr wrap="none" lIns="0" tIns="0" rIns="0" bIns="0">
            <a:spAutoFit/>
          </a:bodyPr>
          <a:lstStyle/>
          <a:p>
            <a:pPr>
              <a:spcBef>
                <a:spcPts val="600"/>
              </a:spcBef>
              <a:spcAft>
                <a:spcPts val="600"/>
              </a:spcAft>
            </a:pPr>
            <a:r>
              <a:rPr lang="pt-BR" sz="1200" b="1">
                <a:latin typeface="Adobe Clean" panose="020B0503020404020204" pitchFamily="34" charset="0"/>
                <a:ea typeface="Open Sans" pitchFamily="34" charset="0"/>
                <a:cs typeface="Open Sans" pitchFamily="34" charset="0"/>
              </a:rPr>
              <a:t>Envio de caso pela Web</a:t>
            </a:r>
          </a:p>
        </p:txBody>
      </p:sp>
      <p:sp>
        <p:nvSpPr>
          <p:cNvPr id="55" name="Rectangle 54">
            <a:extLst>
              <a:ext uri="{FF2B5EF4-FFF2-40B4-BE49-F238E27FC236}">
                <a16:creationId xmlns:a16="http://schemas.microsoft.com/office/drawing/2014/main" id="{459945CA-3AB6-CA4B-ABBC-E376700A84AF}"/>
              </a:ext>
            </a:extLst>
          </p:cNvPr>
          <p:cNvSpPr/>
          <p:nvPr/>
        </p:nvSpPr>
        <p:spPr>
          <a:xfrm>
            <a:off x="4206461" y="8522198"/>
            <a:ext cx="2148840" cy="707886"/>
          </a:xfrm>
          <a:prstGeom prst="rect">
            <a:avLst/>
          </a:prstGeom>
        </p:spPr>
        <p:txBody>
          <a:bodyPr wrap="square" lIns="91440" tIns="45720" rIns="91440" bIns="45720" anchor="t">
            <a:spAutoFit/>
          </a:bodyPr>
          <a:lstStyle/>
          <a:p>
            <a:r>
              <a:rPr lang="pt-BR" sz="1000">
                <a:solidFill>
                  <a:srgbClr val="020302"/>
                </a:solidFill>
                <a:latin typeface="AdobeClean-Light"/>
              </a:rPr>
              <a:t>Usuários autorizados (Admins) </a:t>
            </a:r>
            <a:r>
              <a:rPr lang="pt-BR" sz="1000">
                <a:latin typeface="Adobe Clean Light"/>
              </a:rPr>
              <a:t>podem enviar casos pela Web ilimitados a qualquer momento para obter suporte da nossa equipe de suporte técnico.</a:t>
            </a:r>
          </a:p>
        </p:txBody>
      </p:sp>
      <p:pic>
        <p:nvPicPr>
          <p:cNvPr id="57" name="Picture 56">
            <a:extLst>
              <a:ext uri="{FF2B5EF4-FFF2-40B4-BE49-F238E27FC236}">
                <a16:creationId xmlns:a16="http://schemas.microsoft.com/office/drawing/2014/main" id="{56518687-A902-4544-8A13-C1A466DD7385}"/>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260614" y="8216462"/>
            <a:ext cx="365760" cy="365760"/>
          </a:xfrm>
          <a:prstGeom prst="rect">
            <a:avLst/>
          </a:prstGeom>
        </p:spPr>
      </p:pic>
      <p:pic>
        <p:nvPicPr>
          <p:cNvPr id="59" name="Picture 58">
            <a:extLst>
              <a:ext uri="{FF2B5EF4-FFF2-40B4-BE49-F238E27FC236}">
                <a16:creationId xmlns:a16="http://schemas.microsoft.com/office/drawing/2014/main" id="{2C382B21-69F4-C346-8314-F2A905BDE04D}"/>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866620" y="8152943"/>
            <a:ext cx="365760" cy="365760"/>
          </a:xfrm>
          <a:prstGeom prst="rect">
            <a:avLst/>
          </a:prstGeom>
        </p:spPr>
      </p:pic>
      <p:pic>
        <p:nvPicPr>
          <p:cNvPr id="60" name="Picture 59">
            <a:extLst>
              <a:ext uri="{FF2B5EF4-FFF2-40B4-BE49-F238E27FC236}">
                <a16:creationId xmlns:a16="http://schemas.microsoft.com/office/drawing/2014/main" id="{375C5FC6-7C9E-E742-A3F2-1DC5039780E3}"/>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489424" y="6019800"/>
            <a:ext cx="365760" cy="365760"/>
          </a:xfrm>
          <a:prstGeom prst="rect">
            <a:avLst/>
          </a:prstGeom>
        </p:spPr>
      </p:pic>
      <p:pic>
        <p:nvPicPr>
          <p:cNvPr id="61" name="Picture 60">
            <a:extLst>
              <a:ext uri="{FF2B5EF4-FFF2-40B4-BE49-F238E27FC236}">
                <a16:creationId xmlns:a16="http://schemas.microsoft.com/office/drawing/2014/main" id="{DF56F057-839B-AD41-94B9-BD93E93694CA}"/>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438430" y="6075769"/>
            <a:ext cx="365760" cy="365760"/>
          </a:xfrm>
          <a:prstGeom prst="rect">
            <a:avLst/>
          </a:prstGeom>
        </p:spPr>
      </p:pic>
      <p:pic>
        <p:nvPicPr>
          <p:cNvPr id="63" name="Picture 62">
            <a:extLst>
              <a:ext uri="{FF2B5EF4-FFF2-40B4-BE49-F238E27FC236}">
                <a16:creationId xmlns:a16="http://schemas.microsoft.com/office/drawing/2014/main" id="{858A730E-D49C-FA45-9E5A-12A648BAB81D}"/>
              </a:ex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926191" y="6075769"/>
            <a:ext cx="365760" cy="365760"/>
          </a:xfrm>
          <a:prstGeom prst="rect">
            <a:avLst/>
          </a:prstGeom>
        </p:spPr>
      </p:pic>
      <p:pic>
        <p:nvPicPr>
          <p:cNvPr id="67" name="Picture 66">
            <a:extLst>
              <a:ext uri="{FF2B5EF4-FFF2-40B4-BE49-F238E27FC236}">
                <a16:creationId xmlns:a16="http://schemas.microsoft.com/office/drawing/2014/main" id="{5C1EA0ED-472A-C94B-A3C5-BB19ED19BF1E}"/>
              </a:ext>
              <a:ext uri="{C183D7F6-B498-43B3-948B-1728B52AA6E4}">
                <adec:decorative xmlns:adec="http://schemas.microsoft.com/office/drawing/2017/decorative" val="1"/>
              </a:ext>
            </a:extLst>
          </p:cNvPr>
          <p:cNvPicPr>
            <a:picLocks noChangeAspect="1"/>
          </p:cNvPicPr>
          <p:nvPr/>
        </p:nvPicPr>
        <p:blipFill>
          <a:blip r:embed="rId10"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5363790" y="1182392"/>
            <a:ext cx="365760" cy="365760"/>
          </a:xfrm>
          <a:prstGeom prst="rect">
            <a:avLst/>
          </a:prstGeom>
          <a:ln>
            <a:noFill/>
          </a:ln>
        </p:spPr>
      </p:pic>
      <p:pic>
        <p:nvPicPr>
          <p:cNvPr id="68" name="Picture 67">
            <a:extLst>
              <a:ext uri="{FF2B5EF4-FFF2-40B4-BE49-F238E27FC236}">
                <a16:creationId xmlns:a16="http://schemas.microsoft.com/office/drawing/2014/main" id="{BB620EF8-4FD2-FE40-947D-76A0A08C9DE4}"/>
              </a:ext>
              <a:ext uri="{C183D7F6-B498-43B3-948B-1728B52AA6E4}">
                <adec:decorative xmlns:adec="http://schemas.microsoft.com/office/drawing/2017/decorative" val="1"/>
              </a:ext>
            </a:extLst>
          </p:cNvPr>
          <p:cNvPicPr>
            <a:picLocks noChangeAspect="1"/>
          </p:cNvPicPr>
          <p:nvPr/>
        </p:nvPicPr>
        <p:blipFill>
          <a:blip r:embed="rId11"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2790541" y="1214068"/>
            <a:ext cx="365760" cy="365760"/>
          </a:xfrm>
          <a:prstGeom prst="rect">
            <a:avLst/>
          </a:prstGeom>
          <a:ln>
            <a:noFill/>
          </a:ln>
        </p:spPr>
      </p:pic>
      <p:pic>
        <p:nvPicPr>
          <p:cNvPr id="70" name="Picture 69">
            <a:extLst>
              <a:ext uri="{FF2B5EF4-FFF2-40B4-BE49-F238E27FC236}">
                <a16:creationId xmlns:a16="http://schemas.microsoft.com/office/drawing/2014/main" id="{F9B7F835-3BCB-4043-9C74-877C70A35C9F}"/>
              </a:ext>
              <a:ext uri="{C183D7F6-B498-43B3-948B-1728B52AA6E4}">
                <adec:decorative xmlns:adec="http://schemas.microsoft.com/office/drawing/2017/decorative" val="1"/>
              </a:ext>
            </a:extLst>
          </p:cNvPr>
          <p:cNvPicPr>
            <a:picLocks noChangeAspect="1"/>
          </p:cNvPicPr>
          <p:nvPr/>
        </p:nvPicPr>
        <p:blipFill>
          <a:blip r:embed="rId12"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2850511" y="3577947"/>
            <a:ext cx="365760" cy="365760"/>
          </a:xfrm>
          <a:prstGeom prst="rect">
            <a:avLst/>
          </a:prstGeom>
          <a:ln>
            <a:noFill/>
          </a:ln>
        </p:spPr>
      </p:pic>
      <p:pic>
        <p:nvPicPr>
          <p:cNvPr id="73" name="Picture 72">
            <a:extLst>
              <a:ext uri="{FF2B5EF4-FFF2-40B4-BE49-F238E27FC236}">
                <a16:creationId xmlns:a16="http://schemas.microsoft.com/office/drawing/2014/main" id="{88681EA4-5E47-8149-AA5B-D1A040A10942}"/>
              </a:ext>
              <a:ext uri="{C183D7F6-B498-43B3-948B-1728B52AA6E4}">
                <adec:decorative xmlns:adec="http://schemas.microsoft.com/office/drawing/2017/decorative" val="1"/>
              </a:ext>
            </a:extLst>
          </p:cNvPr>
          <p:cNvPicPr>
            <a:picLocks noChangeAspect="1"/>
          </p:cNvPicPr>
          <p:nvPr/>
        </p:nvPicPr>
        <p:blipFill>
          <a:blip r:embed="rId13"/>
          <a:stretch>
            <a:fillRect/>
          </a:stretch>
        </p:blipFill>
        <p:spPr>
          <a:xfrm>
            <a:off x="364906" y="1214068"/>
            <a:ext cx="365760" cy="365760"/>
          </a:xfrm>
          <a:prstGeom prst="rect">
            <a:avLst/>
          </a:prstGeom>
        </p:spPr>
      </p:pic>
      <p:sp>
        <p:nvSpPr>
          <p:cNvPr id="56" name="object 11">
            <a:extLst>
              <a:ext uri="{FF2B5EF4-FFF2-40B4-BE49-F238E27FC236}">
                <a16:creationId xmlns:a16="http://schemas.microsoft.com/office/drawing/2014/main" id="{BED97B6A-F822-1148-9BC9-28714CACD837}"/>
              </a:ext>
            </a:extLst>
          </p:cNvPr>
          <p:cNvSpPr txBox="1">
            <a:spLocks/>
          </p:cNvSpPr>
          <p:nvPr/>
        </p:nvSpPr>
        <p:spPr>
          <a:xfrm>
            <a:off x="97788" y="9888626"/>
            <a:ext cx="3291840"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pt-BR" dirty="0"/>
              <a:t>©2022 Adobe. All Rights Reserved. Adobe Confidential.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pt-BR" sz="500">
                <a:solidFill>
                  <a:srgbClr val="6C6C6C"/>
                </a:solidFill>
                <a:latin typeface="Adobe Clean"/>
                <a:cs typeface="Adobe Clean"/>
              </a:rPr>
              <a:t>©2020 Adobe. All Rights Reserved. Adobe Confidential.</a:t>
            </a:r>
          </a:p>
          <a:p>
            <a:pPr>
              <a:lnSpc>
                <a:spcPct val="100000"/>
              </a:lnSpc>
              <a:spcBef>
                <a:spcPts val="25"/>
              </a:spcBef>
            </a:pPr>
            <a:endParaRPr sz="800">
              <a:latin typeface="Adobe Clean"/>
              <a:cs typeface="Adobe Clean"/>
            </a:endParaRPr>
          </a:p>
          <a:p>
            <a:pPr>
              <a:lnSpc>
                <a:spcPct val="100000"/>
              </a:lnSpc>
              <a:spcBef>
                <a:spcPts val="5"/>
              </a:spcBef>
            </a:pPr>
            <a:r>
              <a:rPr lang="pt-BR" sz="800">
                <a:solidFill>
                  <a:srgbClr val="6D6D6D"/>
                </a:solidFill>
                <a:latin typeface="Adobe Clean"/>
                <a:cs typeface="Adobe Clean"/>
              </a:rPr>
              <a:t>©2020 Adobe. All Rights Reserved. 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pt-BR" sz="1400" b="1">
                <a:solidFill>
                  <a:srgbClr val="020302"/>
                </a:solidFill>
                <a:latin typeface="Adobe Clean"/>
                <a:cs typeface="Adobe Clean"/>
              </a:rPr>
              <a:t>Recursos</a:t>
            </a: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pt-BR" sz="800">
                <a:solidFill>
                  <a:srgbClr val="777879"/>
                </a:solidFill>
                <a:latin typeface="Adobe Clean"/>
                <a:cs typeface="Adobe Clean"/>
              </a:rPr>
              <a:t>Adobe</a:t>
            </a:r>
          </a:p>
          <a:p>
            <a:pPr marL="12700">
              <a:lnSpc>
                <a:spcPts val="915"/>
              </a:lnSpc>
            </a:pPr>
            <a:r>
              <a:rPr lang="pt-BR" sz="800">
                <a:solidFill>
                  <a:srgbClr val="777879"/>
                </a:solidFill>
                <a:latin typeface="Adobe Clean"/>
                <a:cs typeface="Adobe Clean"/>
              </a:rPr>
              <a:t>345 Park Avenue</a:t>
            </a:r>
          </a:p>
          <a:p>
            <a:pPr marL="12700">
              <a:lnSpc>
                <a:spcPts val="944"/>
              </a:lnSpc>
            </a:pPr>
            <a:r>
              <a:rPr lang="pt-BR" sz="800">
                <a:solidFill>
                  <a:srgbClr val="777879"/>
                </a:solidFill>
                <a:latin typeface="Adobe Clean"/>
                <a:cs typeface="Adobe Clean"/>
              </a:rPr>
              <a:t>San Jose, CA95110-2704</a:t>
            </a:r>
          </a:p>
          <a:p>
            <a:pPr marL="12700">
              <a:lnSpc>
                <a:spcPct val="100000"/>
              </a:lnSpc>
              <a:spcBef>
                <a:spcPts val="45"/>
              </a:spcBef>
            </a:pPr>
            <a:r>
              <a:rPr lang="pt-BR" sz="800">
                <a:solidFill>
                  <a:srgbClr val="777879"/>
                </a:solidFill>
                <a:latin typeface="Adobe Clean"/>
                <a:cs typeface="Adobe Clean"/>
              </a:rPr>
              <a:t>USA</a:t>
            </a:r>
          </a:p>
          <a:p>
            <a:pPr marL="12700">
              <a:lnSpc>
                <a:spcPct val="100000"/>
              </a:lnSpc>
              <a:spcBef>
                <a:spcPts val="265"/>
              </a:spcBef>
            </a:pPr>
            <a:r>
              <a:rPr lang="pt-BR" sz="800" u="sng">
                <a:solidFill>
                  <a:srgbClr val="5F5F5F"/>
                </a:solidFill>
                <a:uFill>
                  <a:solidFill>
                    <a:srgbClr val="0000FF"/>
                  </a:solidFill>
                </a:uFill>
                <a:latin typeface="Adobe Clean"/>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896662" cy="563616"/>
          </a:xfrm>
          <a:prstGeom prst="rect">
            <a:avLst/>
          </a:prstGeom>
        </p:spPr>
        <p:txBody>
          <a:bodyPr vert="horz" wrap="square" lIns="0" tIns="29845" rIns="0" bIns="0" rtlCol="0">
            <a:spAutoFit/>
          </a:bodyPr>
          <a:lstStyle/>
          <a:p>
            <a:pPr marL="12700" marR="5080" indent="-635">
              <a:lnSpc>
                <a:spcPts val="1200"/>
              </a:lnSpc>
              <a:spcBef>
                <a:spcPts val="235"/>
              </a:spcBef>
            </a:pPr>
            <a:r>
              <a:rPr lang="pt-BR" sz="1100" i="1" dirty="0">
                <a:solidFill>
                  <a:srgbClr val="777879"/>
                </a:solidFill>
                <a:latin typeface="AdobeClean-LightIt"/>
                <a:cs typeface="AdobeClean-LightIt"/>
              </a:rPr>
              <a:t>Para saber mais sobre os Serviços de suporte Adobe e identificar o nível certo para você, entre em contato com o seu Gerente de conta nomeado (NAM, em inglês) ou Gerente de sucesso do cliente (CSM, em inglês).</a:t>
            </a:r>
          </a:p>
          <a:p>
            <a:pPr marL="34290">
              <a:lnSpc>
                <a:spcPct val="100000"/>
              </a:lnSpc>
              <a:spcBef>
                <a:spcPts val="795"/>
              </a:spcBef>
            </a:pPr>
            <a:r>
              <a:rPr lang="pt-BR" sz="800" dirty="0">
                <a:solidFill>
                  <a:srgbClr val="6D6D6D"/>
                </a:solidFill>
                <a:latin typeface="Adobe Clean"/>
                <a:cs typeface="Adobe Clean"/>
              </a:rPr>
              <a:t>©2022 Adobe. All Rights Reserved. Adobe Confidential.</a:t>
            </a: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602088"/>
          </a:xfrm>
          <a:prstGeom prst="rect">
            <a:avLst/>
          </a:prstGeom>
        </p:spPr>
        <p:txBody>
          <a:bodyPr vert="horz" wrap="square" lIns="0" tIns="116205" rIns="0" bIns="0" rtlCol="0">
            <a:spAutoFit/>
          </a:bodyPr>
          <a:lstStyle/>
          <a:p>
            <a:pPr lvl="0">
              <a:spcBef>
                <a:spcPts val="915"/>
              </a:spcBef>
            </a:pPr>
            <a:r>
              <a:rPr lang="pt-BR" sz="1400" b="1">
                <a:solidFill>
                  <a:srgbClr val="020302"/>
                </a:solidFill>
                <a:latin typeface="Adobe Clean"/>
                <a:cs typeface="Adobe Clean"/>
              </a:rPr>
              <a:t>Horas regionais de funcionamento e suporte de idioma</a:t>
            </a:r>
          </a:p>
          <a:p>
            <a:pPr lvl="0">
              <a:spcBef>
                <a:spcPts val="915"/>
              </a:spcBef>
            </a:pPr>
            <a:r>
              <a:rPr lang="pt-BR" sz="1000">
                <a:solidFill>
                  <a:srgbClr val="1F1F1F"/>
                </a:solidFill>
                <a:latin typeface="AdobeClean-Light"/>
              </a:rPr>
              <a:t>O horário comercial local da Adobe está alinhado ao da região de faturamento do cliente.</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2350765268"/>
              </p:ext>
            </p:extLst>
          </p:nvPr>
        </p:nvGraphicFramePr>
        <p:xfrm>
          <a:off x="171128" y="5907213"/>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pt-BR" sz="1100">
                          <a:solidFill>
                            <a:schemeClr val="tx1"/>
                          </a:solidFill>
                          <a:latin typeface="Adobe Clean" panose="020B0503020404020204" pitchFamily="34" charset="0"/>
                        </a:rPr>
                        <a:t>Américas </a:t>
                      </a:r>
                      <a:r>
                        <a:rPr lang="pt-BR" sz="1100" baseline="30000">
                          <a:solidFill>
                            <a:schemeClr val="tx1"/>
                          </a:solidFill>
                          <a:latin typeface="Adobe Clean" panose="020B05030204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pt-BR" sz="1100" dirty="0">
                          <a:solidFill>
                            <a:schemeClr val="tx1"/>
                          </a:solidFill>
                          <a:latin typeface="Adobe Clean" panose="020B0503020404020204" pitchFamily="34" charset="0"/>
                        </a:rPr>
                        <a:t>Europa, Oriente Médio e África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pt-BR" sz="1100">
                          <a:solidFill>
                            <a:schemeClr val="tx1"/>
                          </a:solidFill>
                          <a:latin typeface="Adobe Clean" panose="020B0503020404020204" pitchFamily="34" charset="0"/>
                        </a:rPr>
                        <a:t>Ásia–Pacífico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pt-BR" sz="1100">
                          <a:solidFill>
                            <a:schemeClr val="tx1"/>
                          </a:solidFill>
                          <a:latin typeface="Adobe Clean" panose="020B0503020404020204" pitchFamily="34" charset="0"/>
                        </a:rPr>
                        <a:t>Japão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pt-BR" sz="1100">
                          <a:solidFill>
                            <a:schemeClr val="tx1"/>
                          </a:solidFill>
                          <a:latin typeface="Adobe Clean" panose="020B0503020404020204" pitchFamily="34" charset="0"/>
                        </a:rPr>
                        <a:t>24x7</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pt-BR" sz="1100">
                          <a:solidFill>
                            <a:schemeClr val="tx1"/>
                          </a:solidFill>
                          <a:latin typeface="Adobe Clean" panose="020B0503020404020204" pitchFamily="34" charset="0"/>
                        </a:rPr>
                        <a:t>9h – 17h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pt-BR" sz="1100">
                          <a:solidFill>
                            <a:schemeClr val="tx1"/>
                          </a:solidFill>
                          <a:latin typeface="Adobe Clean" panose="020B0503020404020204" pitchFamily="34" charset="0"/>
                        </a:rPr>
                        <a:t>9h – 17h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pt-BR" sz="1100">
                          <a:solidFill>
                            <a:schemeClr val="tx1"/>
                          </a:solidFill>
                          <a:latin typeface="Adobe Clean" panose="020B0503020404020204" pitchFamily="34" charset="0"/>
                        </a:rPr>
                        <a:t>9h – 17h30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dobe Clean" panose="020B0503020404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pt-BR" sz="1100" baseline="30000" dirty="0">
                          <a:solidFill>
                            <a:schemeClr val="tx1"/>
                          </a:solidFill>
                          <a:latin typeface="Adobe Clean" panose="020B0503020404020204" pitchFamily="34" charset="0"/>
                        </a:rPr>
                        <a:t>1</a:t>
                      </a:r>
                      <a:r>
                        <a:rPr lang="pt-BR" sz="1100" dirty="0">
                          <a:solidFill>
                            <a:schemeClr val="tx1"/>
                          </a:solidFill>
                          <a:latin typeface="Adobe Clean" panose="020B0503020404020204" pitchFamily="34" charset="0"/>
                        </a:rPr>
                        <a:t>Suporte ao idioma das Américas disponível apenas em inglês.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R="5080" algn="ctr">
              <a:lnSpc>
                <a:spcPts val="1390"/>
              </a:lnSpc>
              <a:spcBef>
                <a:spcPts val="185"/>
              </a:spcBef>
            </a:pPr>
            <a:r>
              <a:rPr lang="pt-BR" sz="1200" b="1" dirty="0">
                <a:solidFill>
                  <a:srgbClr val="FFFFFF"/>
                </a:solidFill>
                <a:latin typeface="Adobe Clean"/>
                <a:cs typeface="Adobe Clean"/>
              </a:rPr>
              <a:t>Experiência sem igual</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pt-BR" sz="1200" b="1" dirty="0">
                <a:solidFill>
                  <a:srgbClr val="FFFFFF"/>
                </a:solidFill>
                <a:latin typeface="Adobe Clean"/>
                <a:cs typeface="Adobe Clean"/>
              </a:rPr>
              <a:t>Suporte acelerado</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68275" y="8543943"/>
            <a:ext cx="822229" cy="741870"/>
          </a:xfrm>
          <a:prstGeom prst="rect">
            <a:avLst/>
          </a:prstGeom>
        </p:spPr>
        <p:txBody>
          <a:bodyPr vert="horz" wrap="square" lIns="0" tIns="23495" rIns="0" bIns="0" rtlCol="0">
            <a:spAutoFit/>
          </a:bodyPr>
          <a:lstStyle/>
          <a:p>
            <a:pPr marR="5080" algn="ctr">
              <a:lnSpc>
                <a:spcPts val="1390"/>
              </a:lnSpc>
              <a:spcBef>
                <a:spcPts val="185"/>
              </a:spcBef>
            </a:pPr>
            <a:r>
              <a:rPr lang="pt-BR" sz="1200" b="1" dirty="0">
                <a:solidFill>
                  <a:srgbClr val="FFFFFF"/>
                </a:solidFill>
                <a:latin typeface="Adobe Clean"/>
                <a:cs typeface="Adobe Clean"/>
              </a:rPr>
              <a:t>Consultoria estratégica</a:t>
            </a:r>
          </a:p>
        </p:txBody>
      </p:sp>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71998" y="7751776"/>
            <a:ext cx="548640" cy="548640"/>
          </a:xfrm>
          <a:prstGeom prst="rect">
            <a:avLst/>
          </a:prstGeom>
        </p:spPr>
      </p:pic>
      <p:graphicFrame>
        <p:nvGraphicFramePr>
          <p:cNvPr id="21" name="Table 6">
            <a:extLst>
              <a:ext uri="{FF2B5EF4-FFF2-40B4-BE49-F238E27FC236}">
                <a16:creationId xmlns:a16="http://schemas.microsoft.com/office/drawing/2014/main" id="{776EB197-58B6-794D-94F8-90888006EC22}"/>
              </a:ext>
            </a:extLst>
          </p:cNvPr>
          <p:cNvGraphicFramePr>
            <a:graphicFrameLocks noGrp="1"/>
          </p:cNvGraphicFramePr>
          <p:nvPr>
            <p:extLst>
              <p:ext uri="{D42A27DB-BD31-4B8C-83A1-F6EECF244321}">
                <p14:modId xmlns:p14="http://schemas.microsoft.com/office/powerpoint/2010/main" val="1483737908"/>
              </p:ext>
            </p:extLst>
          </p:nvPr>
        </p:nvGraphicFramePr>
        <p:xfrm>
          <a:off x="194237" y="1272353"/>
          <a:ext cx="7368291" cy="27787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pPr marL="0" lvl="0" indent="57150">
                        <a:buNone/>
                      </a:pPr>
                      <a:r>
                        <a:rPr lang="pt-BR" sz="1200" b="0" strike="noStrike">
                          <a:solidFill>
                            <a:srgbClr val="5F5F5F"/>
                          </a:solidFill>
                          <a:latin typeface="Adobe Clean"/>
                          <a:ea typeface="+mn-ea"/>
                          <a:cs typeface="+mn-cs"/>
                          <a:hlinkClick r:id="rId13"/>
                        </a:rPr>
                        <a:t>Aprendizagem e suporte Enterprise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pt-BR" sz="1000" b="0" strike="noStrike">
                          <a:solidFill>
                            <a:schemeClr val="tx1"/>
                          </a:solidFill>
                          <a:latin typeface="Adobe Clean Light"/>
                          <a:ea typeface="+mn-ea"/>
                          <a:cs typeface="+mn-cs"/>
                        </a:rPr>
                        <a:t>Aprendizagem e suporte Enterprise é um local onde os clientes da Adobe podem encontrar tutoriais de autoajuda, documentação do produto, treinamento ministrado por instrutor, comunidade e suporte para produtos da Adobe Creative Cloud e Document selecionados.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pt-BR" sz="1200" strike="noStrike">
                          <a:solidFill>
                            <a:srgbClr val="5F5F5F"/>
                          </a:solidFill>
                          <a:latin typeface="Adobe Clean" panose="020B0503020404020204" pitchFamily="34" charset="0"/>
                          <a:ea typeface="+mn-ea"/>
                          <a:cs typeface="+mn-cs"/>
                          <a:hlinkClick r:id="rId14">
                            <a:extLst>
                              <a:ext uri="{A12FA001-AC4F-418D-AE19-62706E023703}">
                                <ahyp:hlinkClr xmlns:ahyp="http://schemas.microsoft.com/office/drawing/2018/hyperlinkcolor" val="tx"/>
                              </a:ext>
                            </a:extLst>
                          </a:hlinkClick>
                        </a:rPr>
                        <a:t>Comunidade de suporte da Adobe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pt-BR" sz="1000" strike="noStrike">
                          <a:solidFill>
                            <a:schemeClr val="tx1"/>
                          </a:solidFill>
                          <a:latin typeface="Adobe Clean Light" panose="020B0303020404020204" pitchFamily="34" charset="0"/>
                          <a:ea typeface="+mn-ea"/>
                          <a:cs typeface="+mn-cs"/>
                        </a:rPr>
                        <a:t>A Comunidade de suporte da Adobe é o lugar ideal para fazer perguntas, encontrar respostas, aprender com especialistas e compartilhar seu conhecimento.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pt-BR" sz="1200">
                          <a:solidFill>
                            <a:srgbClr val="5F5F5F"/>
                          </a:solidFill>
                          <a:latin typeface="Adobe Clean" panose="020B0503020404020204" pitchFamily="34" charset="0"/>
                          <a:ea typeface="+mn-ea"/>
                          <a:cs typeface="+mn-cs"/>
                          <a:hlinkClick r:id="rId15">
                            <a:extLst>
                              <a:ext uri="{A12FA001-AC4F-418D-AE19-62706E023703}">
                                <ahyp:hlinkClr xmlns:ahyp="http://schemas.microsoft.com/office/drawing/2018/hyperlinkcolor" val="tx"/>
                              </a:ext>
                            </a:extLst>
                          </a:hlinkClick>
                        </a:rPr>
                        <a:t>Problemas de produção e paralisações do sistema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pt-BR" sz="1000">
                          <a:solidFill>
                            <a:schemeClr val="tx1"/>
                          </a:solidFill>
                          <a:latin typeface="Adobe Clean Light" panose="020B0303020404020204" pitchFamily="34" charset="0"/>
                          <a:ea typeface="+mn-ea"/>
                          <a:cs typeface="+mn-cs"/>
                        </a:rPr>
                        <a:t>O Status.adobe.com transmite as informações de integridade de todos os produtos e serviços da Adobe implantados em ambientes de vários locatários. Os clientes podem escolher suas preferências de subscrição para receber notificações por email sempre que a Adobe criar, atualizar ou resolver um evento de produto. Isso pode incluir manutenção programada ou problemas de serviço com diferentes níveis de gravidade.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pt-BR" sz="1200">
                          <a:solidFill>
                            <a:srgbClr val="5F5F5F"/>
                          </a:solidFill>
                          <a:latin typeface="Adobe Clean" panose="020B0503020404020204" pitchFamily="34" charset="0"/>
                          <a:ea typeface="+mn-ea"/>
                          <a:cs typeface="+mn-cs"/>
                          <a:hlinkClick r:id="rId16">
                            <a:extLst>
                              <a:ext uri="{A12FA001-AC4F-418D-AE19-62706E023703}">
                                <ahyp:hlinkClr xmlns:ahyp="http://schemas.microsoft.com/office/drawing/2018/hyperlinkcolor" val="tx"/>
                              </a:ext>
                            </a:extLst>
                          </a:hlinkClick>
                        </a:rPr>
                        <a:t>Termos e condições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pt-BR" sz="1000">
                          <a:solidFill>
                            <a:schemeClr val="tx1"/>
                          </a:solidFill>
                          <a:latin typeface="Adobe Clean Light" panose="020B0303020404020204" pitchFamily="34" charset="0"/>
                          <a:ea typeface="+mn-ea"/>
                          <a:cs typeface="+mn-cs"/>
                        </a:rPr>
                        <a:t>Os Termos e condições que detalham os serviços de suporte.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sp>
        <p:nvSpPr>
          <p:cNvPr id="22" name="object 26">
            <a:extLst>
              <a:ext uri="{FF2B5EF4-FFF2-40B4-BE49-F238E27FC236}">
                <a16:creationId xmlns:a16="http://schemas.microsoft.com/office/drawing/2014/main" id="{DD730664-994E-4A4A-9E5F-6FA0DCE7A544}"/>
              </a:ext>
            </a:extLst>
          </p:cNvPr>
          <p:cNvSpPr/>
          <p:nvPr/>
        </p:nvSpPr>
        <p:spPr>
          <a:xfrm flipV="1">
            <a:off x="197403" y="859202"/>
            <a:ext cx="68580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423269C2B3A1A408FE719AA0C68584E" ma:contentTypeVersion="12" ma:contentTypeDescription="Create a new document." ma:contentTypeScope="" ma:versionID="bb0e62b6784238cdabe687d3bb80e52e">
  <xsd:schema xmlns:xsd="http://www.w3.org/2001/XMLSchema" xmlns:xs="http://www.w3.org/2001/XMLSchema" xmlns:p="http://schemas.microsoft.com/office/2006/metadata/properties" xmlns:ns2="01e63850-2818-4a9f-a0cd-2d4201ad5cd5" xmlns:ns3="281057cd-4f7e-4aa3-94a7-05201549cd15" targetNamespace="http://schemas.microsoft.com/office/2006/metadata/properties" ma:root="true" ma:fieldsID="8056aed6c30138b1a2c5f47f967a193a" ns2:_="" ns3:_="">
    <xsd:import namespace="01e63850-2818-4a9f-a0cd-2d4201ad5cd5"/>
    <xsd:import namespace="281057cd-4f7e-4aa3-94a7-05201549cd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e63850-2818-4a9f-a0cd-2d4201ad5c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1057cd-4f7e-4aa3-94a7-05201549cd1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AE3B0B-E909-400C-B0B3-909FB50E07DE}">
  <ds:schemaRefs>
    <ds:schemaRef ds:uri="http://schemas.microsoft.com/sharepoint/v3/contenttype/forms"/>
  </ds:schemaRefs>
</ds:datastoreItem>
</file>

<file path=customXml/itemProps2.xml><?xml version="1.0" encoding="utf-8"?>
<ds:datastoreItem xmlns:ds="http://schemas.openxmlformats.org/officeDocument/2006/customXml" ds:itemID="{10FC3CAF-E6F1-40E3-87D4-6B781C97D6B4}">
  <ds:schemaRefs>
    <ds:schemaRef ds:uri="01e63850-2818-4a9f-a0cd-2d4201ad5cd5"/>
    <ds:schemaRef ds:uri="http://www.w3.org/XML/1998/namespace"/>
    <ds:schemaRef ds:uri="http://purl.org/dc/terms/"/>
    <ds:schemaRef ds:uri="http://purl.org/dc/elements/1.1/"/>
    <ds:schemaRef ds:uri="http://schemas.openxmlformats.org/package/2006/metadata/core-properties"/>
    <ds:schemaRef ds:uri="http://schemas.microsoft.com/office/2006/metadata/properties"/>
    <ds:schemaRef ds:uri="http://schemas.microsoft.com/office/2006/documentManagement/types"/>
    <ds:schemaRef ds:uri="http://purl.org/dc/dcmitype/"/>
    <ds:schemaRef ds:uri="http://schemas.microsoft.com/office/infopath/2007/PartnerControls"/>
    <ds:schemaRef ds:uri="281057cd-4f7e-4aa3-94a7-05201549cd15"/>
  </ds:schemaRefs>
</ds:datastoreItem>
</file>

<file path=customXml/itemProps3.xml><?xml version="1.0" encoding="utf-8"?>
<ds:datastoreItem xmlns:ds="http://schemas.openxmlformats.org/officeDocument/2006/customXml" ds:itemID="{34D96EB5-5D0B-4E9E-8068-E6D7C7013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e63850-2818-4a9f-a0cd-2d4201ad5cd5"/>
    <ds:schemaRef ds:uri="281057cd-4f7e-4aa3-94a7-05201549cd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35586</TotalTime>
  <Words>1085</Words>
  <Application>Microsoft Office PowerPoint</Application>
  <PresentationFormat>Custom</PresentationFormat>
  <Paragraphs>122</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PLANOS DE SUPORTE DA ADOBE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Hanh Hoang</cp:lastModifiedBy>
  <cp:revision>155</cp:revision>
  <dcterms:created xsi:type="dcterms:W3CDTF">2020-11-03T06:32:09Z</dcterms:created>
  <dcterms:modified xsi:type="dcterms:W3CDTF">2022-03-25T09:40:42Z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0x0101009423269C2B3A1A408FE719AA0C68584E</vt:lpwstr>
  </property>
</Properties>
</file>