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p:restoredTop sz="94626"/>
  </p:normalViewPr>
  <p:slideViewPr>
    <p:cSldViewPr snapToGrid="0">
      <p:cViewPr varScale="1">
        <p:scale>
          <a:sx n="73" d="100"/>
          <a:sy n="73" d="100"/>
        </p:scale>
        <p:origin x="2694"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25-Mar-22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25-Mar-22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25-Mar-22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25-Mar-22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25-Mar-22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25-Mar-22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25-Mar-22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community.adobe.com/" TargetMode="External"/><Relationship Id="rId13" Type="http://schemas.openxmlformats.org/officeDocument/2006/relationships/image" Target="../media/image22.png"/><Relationship Id="rId3" Type="http://schemas.openxmlformats.org/officeDocument/2006/relationships/hyperlink" Target="http://www.adobe.com/" TargetMode="External"/><Relationship Id="rId7" Type="http://schemas.openxmlformats.org/officeDocument/2006/relationships/hyperlink" Target="https://helpx.adobe.com/br/enterprise.html" TargetMode="External"/><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image" Target="../media/image25.svg"/><Relationship Id="rId1" Type="http://schemas.openxmlformats.org/officeDocument/2006/relationships/slideLayout" Target="../slideLayouts/slideLayout5.xml"/><Relationship Id="rId6" Type="http://schemas.openxmlformats.org/officeDocument/2006/relationships/image" Target="../media/image19.jpg"/><Relationship Id="rId11" Type="http://schemas.openxmlformats.org/officeDocument/2006/relationships/image" Target="../media/image20.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hyperlink" Target="https://helpx.adobe.com/b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pt-BR" sz="2300">
                <a:latin typeface="Adobe Clean" panose="020B0503020404020204" pitchFamily="34" charset="0"/>
              </a:rPr>
              <a:t>PLANOS DE SUPORTE DA ADOBE</a:t>
            </a:r>
          </a:p>
        </p:txBody>
      </p:sp>
      <p:sp>
        <p:nvSpPr>
          <p:cNvPr id="4" name="object 4"/>
          <p:cNvSpPr txBox="1"/>
          <p:nvPr/>
        </p:nvSpPr>
        <p:spPr>
          <a:xfrm>
            <a:off x="121146" y="7134585"/>
            <a:ext cx="4663440" cy="228268"/>
          </a:xfrm>
          <a:prstGeom prst="rect">
            <a:avLst/>
          </a:prstGeom>
        </p:spPr>
        <p:txBody>
          <a:bodyPr vert="horz" wrap="square" lIns="0" tIns="12700" rIns="0" bIns="0" rtlCol="0">
            <a:spAutoFit/>
          </a:bodyPr>
          <a:lstStyle/>
          <a:p>
            <a:pPr marL="12700">
              <a:lnSpc>
                <a:spcPct val="100000"/>
              </a:lnSpc>
              <a:spcBef>
                <a:spcPts val="100"/>
              </a:spcBef>
            </a:pPr>
            <a:r>
              <a:rPr lang="pt-BR" sz="1400" b="1" u="sng" dirty="0">
                <a:solidFill>
                  <a:srgbClr val="020302"/>
                </a:solidFill>
                <a:uFill>
                  <a:solidFill>
                    <a:srgbClr val="020302"/>
                  </a:solidFill>
                </a:uFill>
                <a:latin typeface="Adobe Clean"/>
                <a:cs typeface="Adobe Clean"/>
              </a:rPr>
              <a:t>Metas de nível de serviço: Resposta inicial</a:t>
            </a: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3"/>
            <a:ext cx="3749040" cy="133370"/>
          </a:xfrm>
          <a:prstGeom prst="rect">
            <a:avLst/>
          </a:prstGeom>
        </p:spPr>
        <p:txBody>
          <a:bodyPr vert="horz" wrap="square" lIns="0" tIns="10160" rIns="0" bIns="0" rtlCol="0">
            <a:spAutoFit/>
          </a:bodyPr>
          <a:lstStyle/>
          <a:p>
            <a:pPr marL="12700">
              <a:lnSpc>
                <a:spcPct val="100000"/>
              </a:lnSpc>
              <a:spcBef>
                <a:spcPts val="80"/>
              </a:spcBef>
            </a:pPr>
            <a:r>
              <a:rPr lang="pt-BR" dirty="0"/>
              <a:t>©2022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pt-BR" sz="700" i="1">
                <a:solidFill>
                  <a:schemeClr val="bg1"/>
                </a:solidFill>
                <a:latin typeface="Adobe Clean" panose="020B0503020404020204" pitchFamily="34" charset="0"/>
              </a:rPr>
              <a:t>Adobe Creative Cloud / Adobe Document Cloud (incluindo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7" y="593716"/>
            <a:ext cx="6035427" cy="1255472"/>
          </a:xfrm>
          <a:prstGeom prst="rect">
            <a:avLst/>
          </a:prstGeom>
        </p:spPr>
        <p:txBody>
          <a:bodyPr vert="horz" wrap="square" lIns="0" tIns="24130" rIns="0" bIns="0" rtlCol="0" anchor="t">
            <a:spAutoFit/>
          </a:bodyPr>
          <a:lstStyle/>
          <a:p>
            <a:pPr marL="12700" marR="5080">
              <a:lnSpc>
                <a:spcPts val="1200"/>
              </a:lnSpc>
              <a:spcBef>
                <a:spcPts val="240"/>
              </a:spcBef>
            </a:pPr>
            <a:r>
              <a:rPr lang="pt-BR" sz="1200" dirty="0">
                <a:solidFill>
                  <a:schemeClr val="bg1"/>
                </a:solidFill>
                <a:latin typeface="Adobe Clean Light"/>
              </a:rPr>
              <a:t>Standard | Business |</a:t>
            </a:r>
            <a:r>
              <a:rPr lang="pt-BR" sz="1200" b="1" dirty="0">
                <a:solidFill>
                  <a:schemeClr val="bg1"/>
                </a:solidFill>
                <a:latin typeface="Adobe Clean Light"/>
              </a:rPr>
              <a:t> </a:t>
            </a:r>
            <a:r>
              <a:rPr lang="pt-BR" sz="1200" b="1" dirty="0">
                <a:solidFill>
                  <a:schemeClr val="bg1"/>
                </a:solidFill>
              </a:rPr>
              <a:t>Enterprise</a:t>
            </a:r>
            <a:r>
              <a:rPr lang="pt-BR" sz="1200" b="1" dirty="0">
                <a:solidFill>
                  <a:schemeClr val="bg1"/>
                </a:solidFill>
                <a:latin typeface="Adobe Clean Light"/>
              </a:rPr>
              <a:t> </a:t>
            </a:r>
            <a:r>
              <a:rPr lang="pt-BR" sz="1200" dirty="0">
                <a:solidFill>
                  <a:schemeClr val="bg1"/>
                </a:solidFill>
                <a:latin typeface="Adobe Clean Light"/>
              </a:rPr>
              <a:t>| Elite</a:t>
            </a:r>
            <a:br>
              <a:rPr lang="pt-BR" sz="900" dirty="0">
                <a:latin typeface="Adobe Clean Light" panose="020B0303020404020204" pitchFamily="34" charset="0"/>
              </a:rPr>
            </a:br>
            <a:r>
              <a:rPr lang="pt-BR" sz="1000" dirty="0">
                <a:solidFill>
                  <a:schemeClr val="bg1"/>
                </a:solidFill>
                <a:latin typeface="Adobe Clean SemiLight"/>
              </a:rPr>
              <a:t>A Adobe oferece uma ampla variedade de recursos técnicos para ajudar a dar suporte à sua empresa, incluídos como parte de sua assinatura corporativa da Adobe. O suporte é aprimorado com o plano ENTERPRISE. Os clientes ENTERPRISE se beneficiarão do nosso serviço de Engenheiro de suporte nomeado, onde um contato técnico designado na equipe de suporte da Adobe com ampla experiência em sua solução trabalhará em parceria com você e suas equipes técnicas para garantir a resolução oportuna de todas as solicitações de suporte. A equipe de suporte também ajuda a coordenar e a organizar a prestação de vantagens adicionais do suporte ENTERPRISE, garantindo interrupção mínima na sua empresa nos momentos mais críticos.  Os clientes do plano de suporte ENTERPRISE também podem aproveitar nossa documentação técnica detalhada do produto e as notas de versão atuais.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4184829417"/>
              </p:ext>
            </p:extLst>
          </p:nvPr>
        </p:nvGraphicFramePr>
        <p:xfrm>
          <a:off x="136774" y="2144486"/>
          <a:ext cx="7498851" cy="4943471"/>
        </p:xfrm>
        <a:graphic>
          <a:graphicData uri="http://schemas.openxmlformats.org/drawingml/2006/table">
            <a:tbl>
              <a:tblPr firstRow="1" bandRow="1">
                <a:tableStyleId>{2D5ABB26-0587-4C30-8999-92F81FD0307C}</a:tableStyleId>
              </a:tblPr>
              <a:tblGrid>
                <a:gridCol w="1914095">
                  <a:extLst>
                    <a:ext uri="{9D8B030D-6E8A-4147-A177-3AD203B41FA5}">
                      <a16:colId xmlns:a16="http://schemas.microsoft.com/office/drawing/2014/main" val="1674920574"/>
                    </a:ext>
                  </a:extLst>
                </a:gridCol>
                <a:gridCol w="2717074">
                  <a:extLst>
                    <a:ext uri="{9D8B030D-6E8A-4147-A177-3AD203B41FA5}">
                      <a16:colId xmlns:a16="http://schemas.microsoft.com/office/drawing/2014/main" val="20001"/>
                    </a:ext>
                  </a:extLst>
                </a:gridCol>
                <a:gridCol w="1345474">
                  <a:extLst>
                    <a:ext uri="{9D8B030D-6E8A-4147-A177-3AD203B41FA5}">
                      <a16:colId xmlns:a16="http://schemas.microsoft.com/office/drawing/2014/main" val="2563521174"/>
                    </a:ext>
                  </a:extLst>
                </a:gridCol>
                <a:gridCol w="1522208">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pt-BR" sz="1200">
                          <a:solidFill>
                            <a:srgbClr val="404040"/>
                          </a:solidFill>
                          <a:latin typeface="Adobe Clean"/>
                          <a:cs typeface="Adobe Clean"/>
                        </a:rPr>
                        <a:t>Suporte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pt-BR" sz="1200">
                          <a:solidFill>
                            <a:srgbClr val="FFFFFF"/>
                          </a:solidFill>
                          <a:latin typeface="Adobe Clean"/>
                          <a:cs typeface="Adobe Clean"/>
                        </a:rPr>
                        <a:t>Suporte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2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pt-BR" sz="1200" b="1" i="1" dirty="0">
                          <a:solidFill>
                            <a:schemeClr val="bg1"/>
                          </a:solidFill>
                          <a:latin typeface="Adobe Clean" panose="020B0503020404020204" pitchFamily="34" charset="0"/>
                        </a:rPr>
                        <a:t>Suporte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pt-BR" sz="1200" b="1" i="0">
                          <a:solidFill>
                            <a:schemeClr val="bg1"/>
                          </a:solidFill>
                          <a:latin typeface="Adobe Clean" panose="020B0503020404020204" pitchFamily="34" charset="0"/>
                          <a:cs typeface="AdobeClean-Light"/>
                        </a:rPr>
                        <a:t>Especialistas atribuídos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pt-BR" sz="1100">
                          <a:solidFill>
                            <a:srgbClr val="020302"/>
                          </a:solidFill>
                          <a:latin typeface="AdobeClean-Light"/>
                          <a:cs typeface="AdobeClean-Light"/>
                        </a:rPr>
                        <a:t>Líder de suporte da conta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pt-BR" sz="1100">
                          <a:solidFill>
                            <a:srgbClr val="020302"/>
                          </a:solidFill>
                          <a:latin typeface="AdobeClean-Light"/>
                          <a:cs typeface="AdobeClean-Light"/>
                        </a:rPr>
                        <a:t>Engenheiro de suporte nomeado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pt-BR" sz="900">
                          <a:solidFill>
                            <a:srgbClr val="020302"/>
                          </a:solidFill>
                          <a:latin typeface="Wingdings"/>
                          <a:cs typeface="Wingdings"/>
                        </a:rPr>
                        <a:t></a:t>
                      </a: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pt-BR" sz="1100">
                          <a:solidFill>
                            <a:srgbClr val="020302"/>
                          </a:solidFill>
                          <a:latin typeface="AdobeClean-Light"/>
                          <a:cs typeface="AdobeClean-Light"/>
                        </a:rPr>
                        <a:t>Gerente técnico de conta</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pt-BR" sz="1200" b="1" i="0">
                          <a:solidFill>
                            <a:schemeClr val="bg1"/>
                          </a:solidFill>
                          <a:latin typeface="Adobe Clean" panose="020B0503020404020204" pitchFamily="34" charset="0"/>
                          <a:cs typeface="AdobeClean-Light"/>
                        </a:rPr>
                        <a:t>Serviços de suporte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pt-BR" sz="1100">
                          <a:solidFill>
                            <a:srgbClr val="020302"/>
                          </a:solidFill>
                          <a:latin typeface="AdobeClean-Light"/>
                          <a:cs typeface="AdobeClean-Light"/>
                        </a:rPr>
                        <a:t>Suporte de autoatendimento 24x7 </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pt-BR" sz="900" b="0" i="0" u="none" strike="noStrike" cap="none" normalizeH="0" baseline="0" noProof="0">
                          <a:ln>
                            <a:noFill/>
                          </a:ln>
                          <a:solidFill>
                            <a:srgbClr val="020302"/>
                          </a:solidFill>
                          <a:uLnTx/>
                          <a:uFillTx/>
                          <a:latin typeface="Wingdings"/>
                          <a:ea typeface="+mn-ea"/>
                          <a:cs typeface="Wingdings"/>
                        </a:rPr>
                        <a:t></a:t>
                      </a: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pt-BR" sz="1100" b="0" i="0">
                          <a:solidFill>
                            <a:srgbClr val="020302"/>
                          </a:solidFill>
                          <a:latin typeface="Adobe Clean Light" panose="020B0303020404020204" pitchFamily="34" charset="0"/>
                          <a:cs typeface="AdobeClean-Light"/>
                        </a:rPr>
                        <a:t>Suporte telefônico/via chat 24x7</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pt-BR" sz="1100">
                          <a:latin typeface="AdobeClean-Light"/>
                          <a:cs typeface="AdobeClean-Light"/>
                        </a:rPr>
                        <a:t>Envio de caso pela Web </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pt-BR" sz="1100">
                          <a:solidFill>
                            <a:srgbClr val="020302"/>
                          </a:solidFill>
                          <a:latin typeface="AdobeClean-Light"/>
                          <a:cs typeface="AdobeClean-Light"/>
                        </a:rPr>
                        <a:t>Encaminhamento de caso prioritário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pt-B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pt-BR" sz="1100">
                          <a:latin typeface="AdobeClean-Light"/>
                          <a:cs typeface="AdobeClean-Light"/>
                        </a:rPr>
                        <a:t>Priorização acelerada de problemas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pt-BR" sz="900">
                          <a:solidFill>
                            <a:srgbClr val="020302"/>
                          </a:solidFill>
                          <a:latin typeface="Wingdings"/>
                          <a:cs typeface="Wingdings"/>
                        </a:rPr>
                        <a:t></a:t>
                      </a: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pt-BR" sz="1100">
                          <a:latin typeface="AdobeClean-Light"/>
                          <a:cs typeface="AdobeClean-Light"/>
                        </a:rPr>
                        <a:t>Gestão de encaminhamento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pt-B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pt-BR" sz="1100">
                          <a:latin typeface="AdobeClean-Light"/>
                          <a:cs typeface="AdobeClean-Light"/>
                        </a:rPr>
                        <a:t>Monitoramento de casos proativo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pt-B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gn="l" rtl="0">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pt-BR" sz="1100" b="0" i="0" u="none" strike="noStrike" noProof="0">
                          <a:solidFill>
                            <a:srgbClr val="020302"/>
                          </a:solidFill>
                          <a:latin typeface="Adobe Clean Light"/>
                        </a:rPr>
                        <a:t>Opção de suporte na região</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pt-BR" sz="900">
                          <a:solidFill>
                            <a:srgbClr val="020302"/>
                          </a:solidFill>
                          <a:latin typeface="Wingdings"/>
                          <a:cs typeface="Wingdings"/>
                        </a:rPr>
                        <a:t></a:t>
                      </a: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pt-BR" sz="1100">
                          <a:solidFill>
                            <a:srgbClr val="020302"/>
                          </a:solidFill>
                          <a:latin typeface="AdobeClean-Light"/>
                          <a:cs typeface="AdobeClean-Light"/>
                        </a:rPr>
                        <a:t>Revisões de serviço</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pt-BR" sz="900">
                          <a:solidFill>
                            <a:srgbClr val="020302"/>
                          </a:solidFill>
                          <a:latin typeface="AdobeClean-Light"/>
                          <a:cs typeface="AdobeClean-Light"/>
                        </a:rPr>
                        <a:t>2/ano</a:t>
                      </a: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pt-BR" sz="1100">
                          <a:latin typeface="AdobeClean-Light"/>
                          <a:cs typeface="AdobeClean-Light"/>
                        </a:rPr>
                        <a:t>Revisões de caso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pt-BR" sz="900">
                          <a:latin typeface="AdobeClean-Light"/>
                          <a:cs typeface="AdobeClean-Light"/>
                        </a:rPr>
                        <a:t>1/mês</a:t>
                      </a: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a:latin typeface="AdobeClean-Light"/>
                          <a:cs typeface="AdobeClean-Light"/>
                        </a:rPr>
                        <a:t>Revisão da solução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a:latin typeface="AdobeClean-Light"/>
                          <a:cs typeface="AdobeClean-Light"/>
                        </a:rPr>
                        <a:t>Revisão do roteiro </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a:solidFill>
                            <a:srgbClr val="020302"/>
                          </a:solidFill>
                          <a:latin typeface="AdobeClean-Light"/>
                          <a:cs typeface="AdobeClean-Light"/>
                        </a:rPr>
                        <a:t>Contatos de suporte designados adicionais</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pt-BR" sz="1100">
                          <a:latin typeface="AdobeClean-Light"/>
                          <a:cs typeface="AdobeClean-Light"/>
                        </a:rPr>
                        <a:t>Planejamento de atualização/migração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b="0" i="0">
                          <a:latin typeface="Adobe Clean Light" panose="020B0303020404020204" pitchFamily="34" charset="0"/>
                          <a:cs typeface="AdobeClean-Light"/>
                        </a:rPr>
                        <a:t>Preparo e planejamento de lançamento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pt-BR" sz="1100">
                          <a:latin typeface="AdobeClean-Light"/>
                          <a:cs typeface="AdobeClean-Light"/>
                        </a:rPr>
                        <a:t>Patrocinador executivo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rtl="0">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2171926858"/>
              </p:ext>
            </p:extLst>
          </p:nvPr>
        </p:nvGraphicFramePr>
        <p:xfrm>
          <a:off x="121146" y="7483227"/>
          <a:ext cx="7498851" cy="2271846"/>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940418">
                  <a:extLst>
                    <a:ext uri="{9D8B030D-6E8A-4147-A177-3AD203B41FA5}">
                      <a16:colId xmlns:a16="http://schemas.microsoft.com/office/drawing/2014/main" val="20001"/>
                    </a:ext>
                  </a:extLst>
                </a:gridCol>
                <a:gridCol w="980208">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pt-BR" sz="1000" dirty="0">
                          <a:solidFill>
                            <a:srgbClr val="020302"/>
                          </a:solidFill>
                          <a:latin typeface="Adobe Clean"/>
                          <a:cs typeface="Adobe Clean"/>
                        </a:rPr>
                        <a:t>Prioridade</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pt-BR" sz="900">
                          <a:solidFill>
                            <a:srgbClr val="020302"/>
                          </a:solidFill>
                          <a:latin typeface="Adobe Clean"/>
                          <a:cs typeface="Adobe Clean"/>
                        </a:rPr>
                        <a:t>Suporte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pt-BR" sz="900">
                          <a:solidFill>
                            <a:srgbClr val="FFFFFF"/>
                          </a:solidFill>
                          <a:latin typeface="Adobe Clean"/>
                          <a:cs typeface="Adobe Clean"/>
                        </a:rPr>
                        <a:t>Suporte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pt-BR" sz="900">
                          <a:solidFill>
                            <a:srgbClr val="FFFFFF"/>
                          </a:solidFill>
                          <a:latin typeface="Adobe Clean"/>
                          <a:cs typeface="Adobe Clean"/>
                        </a:rPr>
                        <a:t>Suporte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pt-BR" sz="900">
                          <a:solidFill>
                            <a:srgbClr val="FFFFFF"/>
                          </a:solidFill>
                          <a:latin typeface="Adobe Clean"/>
                          <a:cs typeface="Adobe Clean"/>
                        </a:rPr>
                        <a:t>Suporte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pt-BR" sz="900" b="1" dirty="0">
                          <a:solidFill>
                            <a:srgbClr val="020302"/>
                          </a:solidFill>
                          <a:latin typeface="Adobe Clean"/>
                          <a:cs typeface="Adobe Clean"/>
                        </a:rPr>
                        <a:t>PRIORIDADE 1</a:t>
                      </a:r>
                    </a:p>
                    <a:p>
                      <a:pPr marL="50800" marR="387985">
                        <a:lnSpc>
                          <a:spcPts val="1000"/>
                        </a:lnSpc>
                        <a:spcBef>
                          <a:spcPts val="420"/>
                        </a:spcBef>
                      </a:pPr>
                      <a:r>
                        <a:rPr lang="pt-BR" sz="850" b="0" i="0" dirty="0">
                          <a:solidFill>
                            <a:srgbClr val="000000"/>
                          </a:solidFill>
                          <a:latin typeface="Adobe Clean Light" panose="020B0303020404020204" pitchFamily="34" charset="0"/>
                        </a:rPr>
                        <a:t>As funções de produção do cliente estão inativas ou têm perda significativa de dados ou degradação de serviços, e é necessária atenção imediata para restaurar a funcionalidade e a usabilidade.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pt-BR" sz="850" dirty="0">
                          <a:solidFill>
                            <a:srgbClr val="020302"/>
                          </a:solidFill>
                          <a:latin typeface="AdobeClean-Light"/>
                          <a:cs typeface="AdobeClean-Light"/>
                        </a:rPr>
                        <a:t>24x7 /</a:t>
                      </a:r>
                    </a:p>
                    <a:p>
                      <a:pPr marL="0" marR="258445" indent="115570" algn="ctr">
                        <a:lnSpc>
                          <a:spcPct val="100000"/>
                        </a:lnSpc>
                        <a:spcBef>
                          <a:spcPts val="0"/>
                        </a:spcBef>
                      </a:pPr>
                      <a:r>
                        <a:rPr lang="pt-BR" sz="850" dirty="0">
                          <a:solidFill>
                            <a:srgbClr val="020302"/>
                          </a:solidFill>
                          <a:latin typeface="AdobeClean-Light"/>
                          <a:cs typeface="AdobeClean-Light"/>
                        </a:rPr>
                        <a:t> 30 minutos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pt-BR" sz="950" i="0" dirty="0">
                          <a:latin typeface="AdobeClean-Light"/>
                        </a:rPr>
                        <a:t>Os clientes que adquirem um plano de suporte para produtos e serviços da Adobe aplicáveis recebem encaminhamento prioritário de casos, que envia com mais rapidez os casos para engenheiros de suporte da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pt-BR" sz="900">
                          <a:solidFill>
                            <a:srgbClr val="020302"/>
                          </a:solidFill>
                          <a:highlight>
                            <a:srgbClr val="FFFF00"/>
                          </a:highlight>
                          <a:latin typeface="AdobeClean-Light"/>
                          <a:cs typeface="AdobeClean-Light"/>
                        </a:rPr>
                        <a:t>24x7 /           30 minutos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pt-BR" sz="900">
                          <a:solidFill>
                            <a:srgbClr val="020302"/>
                          </a:solidFill>
                          <a:highlight>
                            <a:srgbClr val="FFFF00"/>
                          </a:highlight>
                          <a:latin typeface="AdobeClean-Light"/>
                          <a:cs typeface="AdobeClean-Light"/>
                        </a:rPr>
                        <a:t>24x7 /         15 minutos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pt-BR" sz="900" b="1" dirty="0">
                          <a:solidFill>
                            <a:srgbClr val="020302"/>
                          </a:solidFill>
                          <a:latin typeface="Adobe Clean"/>
                          <a:cs typeface="Adobe Clean"/>
                        </a:rPr>
                        <a:t>PRIORIDADE 2</a:t>
                      </a:r>
                    </a:p>
                    <a:p>
                      <a:pPr marL="50165" marR="203200" indent="0" defTabSz="914400" eaLnBrk="1" fontAlgn="auto" latinLnBrk="0" hangingPunct="1">
                        <a:lnSpc>
                          <a:spcPts val="1000"/>
                        </a:lnSpc>
                        <a:spcBef>
                          <a:spcPts val="415"/>
                        </a:spcBef>
                        <a:spcAft>
                          <a:spcPts val="0"/>
                        </a:spcAft>
                        <a:buClrTx/>
                        <a:buSzTx/>
                        <a:buFontTx/>
                        <a:buNone/>
                        <a:tabLst/>
                        <a:defRPr/>
                      </a:pPr>
                      <a:r>
                        <a:rPr lang="pt-BR" sz="850" b="0" i="0" dirty="0">
                          <a:solidFill>
                            <a:srgbClr val="000000"/>
                          </a:solidFill>
                          <a:latin typeface="Adobe Clean Light" panose="020B0303020404020204" pitchFamily="34" charset="0"/>
                        </a:rPr>
                        <a:t>As funções empresariais do cliente têm grande degradação de serviços, perda potencial de dados ou foi afetado um recurso importante.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pt-BR" sz="850" dirty="0">
                          <a:solidFill>
                            <a:srgbClr val="020302"/>
                          </a:solidFill>
                          <a:latin typeface="AdobeClean-Light"/>
                          <a:cs typeface="AdobeClean-Light"/>
                        </a:rPr>
                        <a:t>      24x7 /</a:t>
                      </a:r>
                    </a:p>
                    <a:p>
                      <a:pPr marL="0" marR="325755" indent="-5715" algn="ctr">
                        <a:lnSpc>
                          <a:spcPct val="100000"/>
                        </a:lnSpc>
                        <a:spcBef>
                          <a:spcPts val="0"/>
                        </a:spcBef>
                      </a:pPr>
                      <a:r>
                        <a:rPr lang="pt-BR" sz="850" dirty="0">
                          <a:solidFill>
                            <a:srgbClr val="020302"/>
                          </a:solidFill>
                          <a:latin typeface="AdobeClean-Light"/>
                          <a:cs typeface="AdobeClean-Light"/>
                        </a:rPr>
                        <a:t>     1 hora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pt-BR" sz="900" b="1" dirty="0">
                          <a:solidFill>
                            <a:srgbClr val="020302"/>
                          </a:solidFill>
                          <a:latin typeface="Adobe Clean"/>
                          <a:cs typeface="Adobe Clean"/>
                        </a:rPr>
                        <a:t>PRIORIDADE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pt-BR" sz="850" b="0" i="0" u="none" strike="noStrike" cap="none" normalizeH="0" baseline="0" noProof="0" dirty="0">
                          <a:ln>
                            <a:noFill/>
                          </a:ln>
                          <a:solidFill>
                            <a:srgbClr val="000000"/>
                          </a:solidFill>
                          <a:uLnTx/>
                          <a:uFillTx/>
                          <a:latin typeface="Adobe Clean Light" panose="020B0303020404020204" pitchFamily="34" charset="0"/>
                          <a:ea typeface="+mn-ea"/>
                          <a:cs typeface="+mn-cs"/>
                        </a:rPr>
                        <a:t>As funções empresariais do cliente têm pouca degradação dos serviços, e há uma solução/solução alternativa que permite que as funções empresariais continuem funcionando normalmente.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pt-BR" sz="850" dirty="0">
                          <a:solidFill>
                            <a:srgbClr val="020302"/>
                          </a:solidFill>
                          <a:latin typeface="AdobeClean-Light"/>
                          <a:cs typeface="AdobeClean-Light"/>
                        </a:rPr>
                        <a:t>Dia útil /   </a:t>
                      </a:r>
                    </a:p>
                    <a:p>
                      <a:pPr marL="0" marR="184785" indent="-194310" algn="ctr">
                        <a:lnSpc>
                          <a:spcPct val="100000"/>
                        </a:lnSpc>
                        <a:spcBef>
                          <a:spcPts val="0"/>
                        </a:spcBef>
                      </a:pPr>
                      <a:r>
                        <a:rPr lang="pt-BR" sz="850" dirty="0">
                          <a:solidFill>
                            <a:srgbClr val="020302"/>
                          </a:solidFill>
                          <a:latin typeface="AdobeClean-Light"/>
                          <a:cs typeface="AdobeClean-Light"/>
                        </a:rPr>
                        <a:t>4 horas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pt-BR" sz="900" b="1" dirty="0">
                          <a:solidFill>
                            <a:srgbClr val="020302"/>
                          </a:solidFill>
                          <a:latin typeface="Adobe Clean"/>
                          <a:cs typeface="Adobe Clean"/>
                        </a:rPr>
                        <a:t>PRIORIDADE 4</a:t>
                      </a:r>
                    </a:p>
                    <a:p>
                      <a:pPr marL="48895" marR="0" indent="0" defTabSz="914400" eaLnBrk="1" fontAlgn="auto" latinLnBrk="0" hangingPunct="1">
                        <a:lnSpc>
                          <a:spcPct val="100000"/>
                        </a:lnSpc>
                        <a:spcBef>
                          <a:spcPts val="300"/>
                        </a:spcBef>
                        <a:spcAft>
                          <a:spcPts val="0"/>
                        </a:spcAft>
                        <a:buClrTx/>
                        <a:buSzTx/>
                        <a:buFontTx/>
                        <a:buNone/>
                        <a:tabLst/>
                        <a:defRPr/>
                      </a:pPr>
                      <a:r>
                        <a:rPr lang="pt-BR" sz="850" b="0" i="0" dirty="0">
                          <a:solidFill>
                            <a:srgbClr val="000000"/>
                          </a:solidFill>
                          <a:latin typeface="Adobe Clean Light" panose="020B0303020404020204" pitchFamily="34" charset="0"/>
                        </a:rPr>
                        <a:t>Pergunta geral sobre a funcionalidade atual do produto ou solicitação de melhoria.</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pt-BR" sz="850" dirty="0">
                          <a:solidFill>
                            <a:srgbClr val="020302"/>
                          </a:solidFill>
                          <a:latin typeface="AdobeClean-Light"/>
                          <a:cs typeface="AdobeClean-Light"/>
                        </a:rPr>
                        <a:t>  Dia útil /   </a:t>
                      </a:r>
                    </a:p>
                    <a:p>
                      <a:pPr marL="0" marR="184785" indent="-194310" algn="ctr">
                        <a:lnSpc>
                          <a:spcPct val="100000"/>
                        </a:lnSpc>
                        <a:spcBef>
                          <a:spcPts val="0"/>
                        </a:spcBef>
                      </a:pPr>
                      <a:r>
                        <a:rPr lang="pt-BR" sz="850" dirty="0">
                          <a:solidFill>
                            <a:srgbClr val="020302"/>
                          </a:solidFill>
                          <a:latin typeface="AdobeClean-Light"/>
                          <a:cs typeface="AdobeClean-Light"/>
                        </a:rPr>
                        <a:t>1 dia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159245" cy="307777"/>
          </a:xfrm>
          <a:prstGeom prst="rect">
            <a:avLst/>
          </a:prstGeom>
        </p:spPr>
        <p:txBody>
          <a:bodyPr wrap="none" lIns="0">
            <a:spAutoFit/>
          </a:bodyPr>
          <a:lstStyle/>
          <a:p>
            <a:pPr>
              <a:lnSpc>
                <a:spcPct val="100000"/>
              </a:lnSpc>
              <a:spcBef>
                <a:spcPts val="280"/>
              </a:spcBef>
            </a:pPr>
            <a:r>
              <a:rPr lang="pt-BR" sz="1400" b="1">
                <a:solidFill>
                  <a:srgbClr val="020302"/>
                </a:solidFill>
                <a:latin typeface="Adobe Clean"/>
                <a:cs typeface="Adobe Clean"/>
              </a:rPr>
              <a:t>Recursos do suporte Enterprise</a:t>
            </a:r>
          </a:p>
        </p:txBody>
      </p:sp>
      <p:sp>
        <p:nvSpPr>
          <p:cNvPr id="120" name="object 62">
            <a:extLst>
              <a:ext uri="{FF2B5EF4-FFF2-40B4-BE49-F238E27FC236}">
                <a16:creationId xmlns:a16="http://schemas.microsoft.com/office/drawing/2014/main" id="{1DE9F4C6-6FBC-7048-980D-2E4B9151D17A}"/>
              </a:ext>
            </a:extLst>
          </p:cNvPr>
          <p:cNvSpPr txBox="1"/>
          <p:nvPr/>
        </p:nvSpPr>
        <p:spPr>
          <a:xfrm>
            <a:off x="1627709" y="4486400"/>
            <a:ext cx="1371600" cy="197490"/>
          </a:xfrm>
          <a:prstGeom prst="rect">
            <a:avLst/>
          </a:prstGeom>
        </p:spPr>
        <p:txBody>
          <a:bodyPr vert="horz" wrap="square" lIns="0" tIns="12700" rIns="0" bIns="0" rtlCol="0">
            <a:spAutoFit/>
          </a:bodyPr>
          <a:lstStyle/>
          <a:p>
            <a:pPr marL="12700">
              <a:lnSpc>
                <a:spcPct val="100000"/>
              </a:lnSpc>
              <a:spcBef>
                <a:spcPts val="100"/>
              </a:spcBef>
            </a:pPr>
            <a:r>
              <a:rPr lang="pt-BR" sz="1200" b="1" dirty="0">
                <a:solidFill>
                  <a:srgbClr val="020302"/>
                </a:solidFill>
                <a:latin typeface="Adobe Clean"/>
                <a:cs typeface="Adobe Clean"/>
              </a:rPr>
              <a:t>Revisões de serviço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1186831" y="4793781"/>
            <a:ext cx="2502521" cy="782265"/>
          </a:xfrm>
          <a:prstGeom prst="rect">
            <a:avLst/>
          </a:prstGeom>
        </p:spPr>
        <p:txBody>
          <a:bodyPr vert="horz" wrap="square" lIns="0" tIns="12700" rIns="0" bIns="0" rtlCol="0">
            <a:spAutoFit/>
          </a:bodyPr>
          <a:lstStyle/>
          <a:p>
            <a:pPr marL="12700">
              <a:lnSpc>
                <a:spcPct val="100000"/>
              </a:lnSpc>
              <a:spcBef>
                <a:spcPts val="100"/>
              </a:spcBef>
            </a:pPr>
            <a:r>
              <a:rPr lang="pt-BR" sz="1000" dirty="0">
                <a:latin typeface="Adobe Clean Light" panose="020B0303020404020204" pitchFamily="34" charset="0"/>
              </a:rPr>
              <a:t>Revisão bianual abrangente dos serviços, benefícios e desempenho de suporte do programa Enterprise. Pode ser combinado com outras análises estratégicas de negócios realizadas com a Adobe.</a:t>
            </a: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1" y="2622538"/>
            <a:ext cx="1554480" cy="197490"/>
          </a:xfrm>
          <a:prstGeom prst="rect">
            <a:avLst/>
          </a:prstGeom>
        </p:spPr>
        <p:txBody>
          <a:bodyPr vert="horz" wrap="square" lIns="0" tIns="12700" rIns="0" bIns="0" rtlCol="0">
            <a:spAutoFit/>
          </a:bodyPr>
          <a:lstStyle/>
          <a:p>
            <a:pPr marL="12700">
              <a:lnSpc>
                <a:spcPct val="100000"/>
              </a:lnSpc>
              <a:spcBef>
                <a:spcPts val="100"/>
              </a:spcBef>
            </a:pPr>
            <a:r>
              <a:rPr lang="pt-BR" sz="1200" b="1" dirty="0">
                <a:solidFill>
                  <a:srgbClr val="020302"/>
                </a:solidFill>
                <a:latin typeface="Adobe Clean"/>
                <a:cs typeface="Adobe Clean"/>
              </a:rPr>
              <a:t>Revisões de caso</a:t>
            </a: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33091"/>
            <a:ext cx="2148840" cy="1090042"/>
          </a:xfrm>
          <a:prstGeom prst="rect">
            <a:avLst/>
          </a:prstGeom>
        </p:spPr>
        <p:txBody>
          <a:bodyPr vert="horz" wrap="square" lIns="0" tIns="12700" rIns="0" bIns="0" rtlCol="0">
            <a:spAutoFit/>
          </a:bodyPr>
          <a:lstStyle/>
          <a:p>
            <a:pPr marL="12700">
              <a:lnSpc>
                <a:spcPct val="100000"/>
              </a:lnSpc>
              <a:spcBef>
                <a:spcPts val="100"/>
              </a:spcBef>
            </a:pPr>
            <a:r>
              <a:rPr lang="pt-BR" sz="1000" dirty="0">
                <a:latin typeface="Adobe Clean Light" panose="020B0303020404020204" pitchFamily="34" charset="0"/>
              </a:rPr>
              <a:t>Revisão regular das solicitações de suporte abertas, garantindo o alinhamento do cliente considerando a descrição do caso, o impacto nos negócios, o status, a prioridade e o acordo sobre as próximas etapas necessárias para garantir uma resolução adequada</a:t>
            </a:r>
            <a:r>
              <a:rPr lang="pt-BR" sz="1000" dirty="0">
                <a:solidFill>
                  <a:srgbClr val="4B4B4B"/>
                </a:solidFill>
                <a:latin typeface="Adobe Clean Light" panose="020B0303020404020204" pitchFamily="34" charset="0"/>
              </a:rPr>
              <a:t>.</a:t>
            </a: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30749" y="-1214690"/>
            <a:ext cx="5534133"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a:off x="449714" y="6221752"/>
            <a:ext cx="23317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2180405" cy="307777"/>
          </a:xfrm>
          <a:prstGeom prst="rect">
            <a:avLst/>
          </a:prstGeom>
        </p:spPr>
        <p:txBody>
          <a:bodyPr wrap="none">
            <a:spAutoFit/>
          </a:bodyPr>
          <a:lstStyle/>
          <a:p>
            <a:pPr marL="12700">
              <a:lnSpc>
                <a:spcPct val="100000"/>
              </a:lnSpc>
              <a:spcBef>
                <a:spcPts val="280"/>
              </a:spcBef>
            </a:pPr>
            <a:r>
              <a:rPr lang="pt-BR" sz="1400" b="1">
                <a:solidFill>
                  <a:srgbClr val="020302"/>
                </a:solidFill>
                <a:latin typeface="Adobe Clean"/>
                <a:cs typeface="Adobe Clean"/>
              </a:rPr>
              <a:t>Recursos do suporte Standard</a:t>
            </a: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38906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475199" y="4483279"/>
            <a:ext cx="2377440" cy="197490"/>
          </a:xfrm>
          <a:prstGeom prst="rect">
            <a:avLst/>
          </a:prstGeom>
        </p:spPr>
        <p:txBody>
          <a:bodyPr vert="horz" wrap="square" lIns="0" tIns="12700" rIns="0" bIns="0" rtlCol="0" anchor="t">
            <a:spAutoFit/>
          </a:bodyPr>
          <a:lstStyle/>
          <a:p>
            <a:pPr marL="12700">
              <a:lnSpc>
                <a:spcPct val="100000"/>
              </a:lnSpc>
              <a:spcBef>
                <a:spcPts val="100"/>
              </a:spcBef>
            </a:pPr>
            <a:r>
              <a:rPr lang="pt-BR" sz="1200" b="1" dirty="0">
                <a:solidFill>
                  <a:srgbClr val="020302"/>
                </a:solidFill>
                <a:latin typeface="Adobe Clean"/>
                <a:cs typeface="Adobe Clean"/>
              </a:rPr>
              <a:t>Opção de suporte na região</a:t>
            </a:r>
          </a:p>
        </p:txBody>
      </p:sp>
      <p:sp>
        <p:nvSpPr>
          <p:cNvPr id="50" name="object 63">
            <a:extLst>
              <a:ext uri="{FF2B5EF4-FFF2-40B4-BE49-F238E27FC236}">
                <a16:creationId xmlns:a16="http://schemas.microsoft.com/office/drawing/2014/main" id="{96F6C916-70C7-F646-9255-620156B1938E}"/>
              </a:ext>
            </a:extLst>
          </p:cNvPr>
          <p:cNvSpPr txBox="1"/>
          <p:nvPr/>
        </p:nvSpPr>
        <p:spPr>
          <a:xfrm>
            <a:off x="4083049" y="4791596"/>
            <a:ext cx="2151796" cy="628377"/>
          </a:xfrm>
          <a:prstGeom prst="rect">
            <a:avLst/>
          </a:prstGeom>
        </p:spPr>
        <p:txBody>
          <a:bodyPr vert="horz" wrap="square" lIns="0" tIns="12700" rIns="0" bIns="0" rtlCol="0">
            <a:spAutoFit/>
          </a:bodyPr>
          <a:lstStyle/>
          <a:p>
            <a:pPr marL="12700">
              <a:lnSpc>
                <a:spcPct val="100000"/>
              </a:lnSpc>
              <a:spcBef>
                <a:spcPts val="100"/>
              </a:spcBef>
            </a:pPr>
            <a:r>
              <a:rPr lang="pt-BR" sz="1000">
                <a:latin typeface="Adobe Clean Light" panose="020B0303020404020204" pitchFamily="34" charset="0"/>
              </a:rPr>
              <a:t>Receba suporte de membros de nossa equipe de suporte da Adobe localizada em sua região global. Isso pode incluir suporte no país e/ou no idioma. </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2" y="6494985"/>
            <a:ext cx="1737360" cy="184666"/>
          </a:xfrm>
          <a:prstGeom prst="rect">
            <a:avLst/>
          </a:prstGeom>
        </p:spPr>
        <p:txBody>
          <a:bodyPr wrap="square" lIns="0" tIns="0" rIns="0" bIns="0">
            <a:spAutoFit/>
          </a:bodyPr>
          <a:lstStyle/>
          <a:p>
            <a:pPr>
              <a:spcBef>
                <a:spcPts val="600"/>
              </a:spcBef>
              <a:spcAft>
                <a:spcPts val="600"/>
              </a:spcAft>
            </a:pPr>
            <a:r>
              <a:rPr lang="pt-BR" sz="1200" b="1" dirty="0">
                <a:latin typeface="Adobe Clean" panose="020B0503020404020204" pitchFamily="34" charset="0"/>
                <a:ea typeface="Open Sans" pitchFamily="34" charset="0"/>
                <a:cs typeface="Open Sans" pitchFamily="34" charset="0"/>
              </a:rPr>
              <a:t>Fóruns da comunidade</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6776343"/>
            <a:ext cx="2148840" cy="959237"/>
          </a:xfrm>
          <a:prstGeom prst="rect">
            <a:avLst/>
          </a:prstGeom>
        </p:spPr>
        <p:txBody>
          <a:bodyPr vert="horz" wrap="square" lIns="0" tIns="35560" rIns="0" bIns="0" rtlCol="0">
            <a:spAutoFit/>
          </a:bodyPr>
          <a:lstStyle/>
          <a:p>
            <a:r>
              <a:rPr lang="pt-BR" sz="1000" dirty="0">
                <a:solidFill>
                  <a:srgbClr val="000000"/>
                </a:solidFill>
                <a:latin typeface="Adobe Clean Light" panose="020B0303020404020204" pitchFamily="34" charset="0"/>
              </a:rPr>
              <a:t>Acesso online contínuo a um banco de dados cada vez maior de soluções técnicas, documentação do produto, perguntas frequentes e muito mais. Conecte-se com outros clientes na Comunidade da Adobe para compartilhar práticas recomendadas e lições aprendidas.</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467205"/>
            <a:ext cx="1013098" cy="184666"/>
          </a:xfrm>
          <a:prstGeom prst="rect">
            <a:avLst/>
          </a:prstGeom>
        </p:spPr>
        <p:txBody>
          <a:bodyPr wrap="none" lIns="0" tIns="0" rIns="0" bIns="0">
            <a:spAutoFit/>
          </a:bodyPr>
          <a:lstStyle/>
          <a:p>
            <a:pPr>
              <a:spcBef>
                <a:spcPts val="600"/>
              </a:spcBef>
              <a:spcAft>
                <a:spcPts val="600"/>
              </a:spcAft>
            </a:pPr>
            <a:r>
              <a:rPr lang="pt-BR" sz="1200" b="1" dirty="0">
                <a:latin typeface="Adobe Clean" panose="020B0503020404020204" pitchFamily="34" charset="0"/>
                <a:ea typeface="Open Sans" pitchFamily="34" charset="0"/>
                <a:cs typeface="Open Sans" pitchFamily="34" charset="0"/>
              </a:rPr>
              <a:t>Portal de autoatendimento</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6766214"/>
            <a:ext cx="2148840" cy="805349"/>
          </a:xfrm>
          <a:prstGeom prst="rect">
            <a:avLst/>
          </a:prstGeom>
        </p:spPr>
        <p:txBody>
          <a:bodyPr vert="horz" wrap="square" lIns="0" tIns="35560" rIns="0" bIns="0" rtlCol="0">
            <a:spAutoFit/>
          </a:bodyPr>
          <a:lstStyle/>
          <a:p>
            <a:r>
              <a:rPr lang="pt-BR" sz="1000">
                <a:solidFill>
                  <a:srgbClr val="000000"/>
                </a:solidFill>
                <a:latin typeface="Adobe Clean Light" panose="020B0303020404020204" pitchFamily="34" charset="0"/>
              </a:rPr>
              <a:t>Acesso sob demanda ao portal de suporte de autoatendimento online para revisar o status do caso e navegar por outros recursos, como nossas notícias e alertas, base de conhecimento, dicas em destaque e muito mais.</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6741667"/>
            <a:ext cx="2122332" cy="948978"/>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pt-BR" sz="1000" dirty="0">
                <a:solidFill>
                  <a:srgbClr val="020302"/>
                </a:solidFill>
                <a:latin typeface="AdobeClean-Light"/>
                <a:cs typeface="AdobeClean-Light"/>
              </a:rPr>
              <a:t>Usuários autorizados (Admins) podem iniciar uma sessão de bate-papo com o Suporte da Adobe para obter respostas e ajuda com o envio de casos.</a:t>
            </a:r>
          </a:p>
          <a:p>
            <a:pPr marL="33020" marR="159385">
              <a:lnSpc>
                <a:spcPct val="100000"/>
              </a:lnSpc>
              <a:spcBef>
                <a:spcPts val="100"/>
              </a:spcBef>
              <a:tabLst>
                <a:tab pos="1786889" algn="l"/>
              </a:tabLst>
            </a:pPr>
            <a:r>
              <a:rPr lang="pt-BR" sz="1000" i="1" dirty="0">
                <a:solidFill>
                  <a:srgbClr val="7A7A7A"/>
                </a:solidFill>
                <a:latin typeface="AdobeClean-LightIt"/>
                <a:cs typeface="AdobeClean-LightIt"/>
              </a:rPr>
              <a:t>Sujeito ao horário local</a:t>
            </a: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454973"/>
            <a:ext cx="841577" cy="184666"/>
          </a:xfrm>
          <a:prstGeom prst="rect">
            <a:avLst/>
          </a:prstGeom>
        </p:spPr>
        <p:txBody>
          <a:bodyPr wrap="none" lIns="0" tIns="0" rIns="0" bIns="0">
            <a:spAutoFit/>
          </a:bodyPr>
          <a:lstStyle/>
          <a:p>
            <a:pPr>
              <a:spcBef>
                <a:spcPts val="600"/>
              </a:spcBef>
              <a:spcAft>
                <a:spcPts val="600"/>
              </a:spcAft>
            </a:pPr>
            <a:r>
              <a:rPr lang="pt-BR" sz="1200" b="1" dirty="0">
                <a:latin typeface="Adobe Clean" panose="020B0503020404020204" pitchFamily="34" charset="0"/>
                <a:ea typeface="Open Sans" pitchFamily="34" charset="0"/>
                <a:cs typeface="Open Sans" pitchFamily="34" charset="0"/>
              </a:rPr>
              <a:t>Suporte por chat</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1485601" y="8586959"/>
            <a:ext cx="963405" cy="184666"/>
          </a:xfrm>
          <a:prstGeom prst="rect">
            <a:avLst/>
          </a:prstGeom>
        </p:spPr>
        <p:txBody>
          <a:bodyPr wrap="none" lIns="0" tIns="0" rIns="0" bIns="0">
            <a:spAutoFit/>
          </a:bodyPr>
          <a:lstStyle/>
          <a:p>
            <a:pPr>
              <a:spcBef>
                <a:spcPts val="600"/>
              </a:spcBef>
              <a:spcAft>
                <a:spcPts val="600"/>
              </a:spcAft>
            </a:pPr>
            <a:r>
              <a:rPr lang="pt-BR" sz="1200" b="1">
                <a:latin typeface="Adobe Clean" panose="020B0503020404020204" pitchFamily="34" charset="0"/>
                <a:ea typeface="Open Sans" pitchFamily="34" charset="0"/>
                <a:cs typeface="Open Sans" pitchFamily="34" charset="0"/>
              </a:rPr>
              <a:t>Suporte telefônico</a:t>
            </a:r>
          </a:p>
        </p:txBody>
      </p:sp>
      <p:sp>
        <p:nvSpPr>
          <p:cNvPr id="60" name="object 39">
            <a:extLst>
              <a:ext uri="{FF2B5EF4-FFF2-40B4-BE49-F238E27FC236}">
                <a16:creationId xmlns:a16="http://schemas.microsoft.com/office/drawing/2014/main" id="{0BF58FD4-AE2D-8C41-8A72-7C4F19669271}"/>
              </a:ext>
            </a:extLst>
          </p:cNvPr>
          <p:cNvSpPr txBox="1"/>
          <p:nvPr/>
        </p:nvSpPr>
        <p:spPr>
          <a:xfrm>
            <a:off x="1167664" y="8834114"/>
            <a:ext cx="2434711" cy="651460"/>
          </a:xfrm>
          <a:prstGeom prst="rect">
            <a:avLst/>
          </a:prstGeom>
        </p:spPr>
        <p:txBody>
          <a:bodyPr vert="horz" wrap="square" lIns="0" tIns="35560" rIns="0" bIns="0" rtlCol="0">
            <a:spAutoFit/>
          </a:bodyPr>
          <a:lstStyle/>
          <a:p>
            <a:r>
              <a:rPr lang="pt-BR" sz="1000" dirty="0">
                <a:solidFill>
                  <a:srgbClr val="020302"/>
                </a:solidFill>
                <a:latin typeface="AdobeClean-Light"/>
              </a:rPr>
              <a:t>Usuários autorizados (administradores) </a:t>
            </a:r>
            <a:r>
              <a:rPr lang="pt-BR" sz="1000" dirty="0">
                <a:latin typeface="Adobe Clean Light"/>
              </a:rPr>
              <a:t>podem ligar para o suporte da Adobe </a:t>
            </a:r>
            <a:r>
              <a:rPr lang="pt-BR" sz="1000" dirty="0">
                <a:solidFill>
                  <a:srgbClr val="020302"/>
                </a:solidFill>
                <a:latin typeface="AdobeClean-Light"/>
                <a:cs typeface="AdobeClean-Light"/>
              </a:rPr>
              <a:t>para obter respostas e ajuda com o envio de casos.</a:t>
            </a:r>
          </a:p>
          <a:p>
            <a:r>
              <a:rPr lang="pt-BR" sz="1000" i="1" dirty="0">
                <a:solidFill>
                  <a:srgbClr val="7A7A7A"/>
                </a:solidFill>
                <a:latin typeface="Adobe Clean Light" panose="020B0303020404020204" pitchFamily="34" charset="0"/>
                <a:cs typeface="AdobeClean-LightIt"/>
              </a:rPr>
              <a:t>Sujeito ao horário local</a:t>
            </a: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681454" y="8581869"/>
            <a:ext cx="1402628" cy="184666"/>
          </a:xfrm>
          <a:prstGeom prst="rect">
            <a:avLst/>
          </a:prstGeom>
        </p:spPr>
        <p:txBody>
          <a:bodyPr wrap="none" lIns="0" tIns="0" rIns="0" bIns="0">
            <a:spAutoFit/>
          </a:bodyPr>
          <a:lstStyle/>
          <a:p>
            <a:pPr>
              <a:spcBef>
                <a:spcPts val="600"/>
              </a:spcBef>
              <a:spcAft>
                <a:spcPts val="600"/>
              </a:spcAft>
            </a:pPr>
            <a:r>
              <a:rPr lang="pt-BR" sz="1200" b="1">
                <a:latin typeface="Adobe Clean" panose="020B0503020404020204" pitchFamily="34" charset="0"/>
                <a:ea typeface="Open Sans" pitchFamily="34" charset="0"/>
                <a:cs typeface="Open Sans" pitchFamily="34" charset="0"/>
              </a:rPr>
              <a:t>Envio de caso pela Web</a:t>
            </a:r>
          </a:p>
        </p:txBody>
      </p:sp>
      <p:sp>
        <p:nvSpPr>
          <p:cNvPr id="67" name="Rectangle 66">
            <a:extLst>
              <a:ext uri="{FF2B5EF4-FFF2-40B4-BE49-F238E27FC236}">
                <a16:creationId xmlns:a16="http://schemas.microsoft.com/office/drawing/2014/main" id="{29567E22-EAF1-9247-96B0-02DF92A8370A}"/>
              </a:ext>
            </a:extLst>
          </p:cNvPr>
          <p:cNvSpPr/>
          <p:nvPr/>
        </p:nvSpPr>
        <p:spPr>
          <a:xfrm>
            <a:off x="4170025" y="8834114"/>
            <a:ext cx="2148840" cy="707886"/>
          </a:xfrm>
          <a:prstGeom prst="rect">
            <a:avLst/>
          </a:prstGeom>
        </p:spPr>
        <p:txBody>
          <a:bodyPr wrap="square" lIns="91440" tIns="45720" rIns="91440" bIns="45720" anchor="t">
            <a:spAutoFit/>
          </a:bodyPr>
          <a:lstStyle/>
          <a:p>
            <a:r>
              <a:rPr lang="pt-BR" sz="1000">
                <a:solidFill>
                  <a:srgbClr val="020302"/>
                </a:solidFill>
                <a:latin typeface="AdobeClean-Light"/>
              </a:rPr>
              <a:t>Usuários autorizados (Admins) </a:t>
            </a:r>
            <a:r>
              <a:rPr lang="pt-BR" sz="1000">
                <a:latin typeface="Adobe Clean Light"/>
              </a:rPr>
              <a:t>podem enviar casos pela Web ilimitados a qualquer momento para obter suporte da nossa equipe de suporte técnico.</a:t>
            </a: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241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98662"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370382"/>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426351"/>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426351"/>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959237"/>
          </a:xfrm>
          <a:prstGeom prst="rect">
            <a:avLst/>
          </a:prstGeom>
        </p:spPr>
        <p:txBody>
          <a:bodyPr vert="horz" wrap="square" lIns="0" tIns="35560" rIns="0" bIns="0" rtlCol="0">
            <a:spAutoFit/>
          </a:bodyPr>
          <a:lstStyle/>
          <a:p>
            <a:pPr lvl="0">
              <a:spcBef>
                <a:spcPts val="190"/>
              </a:spcBef>
              <a:defRPr/>
            </a:pPr>
            <a:r>
              <a:rPr lang="pt-BR" sz="1000" dirty="0">
                <a:latin typeface="Adobe Clean Light" panose="020B0303020404020204" pitchFamily="34" charset="0"/>
              </a:rPr>
              <a:t>Um Engenheiro de suporte designado, familiarizado com seu ambiente de solução e objetivos de negócios. O engenheiro é um profissional experiente que ajuda a coordenar sua experiência no Suporte Enterprise.</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945647"/>
            <a:ext cx="1726164" cy="184666"/>
          </a:xfrm>
          <a:prstGeom prst="rect">
            <a:avLst/>
          </a:prstGeom>
        </p:spPr>
        <p:txBody>
          <a:bodyPr wrap="square" lIns="0" tIns="0" rIns="0" bIns="0">
            <a:spAutoFit/>
          </a:bodyPr>
          <a:lstStyle/>
          <a:p>
            <a:pPr>
              <a:spcBef>
                <a:spcPts val="600"/>
              </a:spcBef>
              <a:spcAft>
                <a:spcPts val="600"/>
              </a:spcAft>
            </a:pPr>
            <a:r>
              <a:rPr lang="pt-BR" sz="1200" b="1">
                <a:solidFill>
                  <a:srgbClr val="020302"/>
                </a:solidFill>
                <a:latin typeface="Adobe Clean" panose="020B0503020404020204" pitchFamily="34" charset="0"/>
              </a:rPr>
              <a:t>Engenheiro de suporte nomeado</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497572"/>
          </a:xfrm>
          <a:prstGeom prst="rect">
            <a:avLst/>
          </a:prstGeom>
        </p:spPr>
        <p:txBody>
          <a:bodyPr vert="horz" wrap="square" lIns="0" tIns="35560" rIns="0" bIns="0" rtlCol="0">
            <a:spAutoFit/>
          </a:bodyPr>
          <a:lstStyle/>
          <a:p>
            <a:pPr marL="12700" marR="5080">
              <a:spcBef>
                <a:spcPts val="60"/>
              </a:spcBef>
            </a:pPr>
            <a:r>
              <a:rPr lang="pt-BR" sz="1000">
                <a:latin typeface="Adobe Clean Light" panose="020B0303020404020204" pitchFamily="34" charset="0"/>
                <a:cs typeface="AdobeClean-Light"/>
              </a:rPr>
              <a:t>Receba encaminhamento priorizado para garantir uma conexão mais rápida com recursos de suporte mais especializados em casos enviados. </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946356"/>
            <a:ext cx="1976242" cy="184666"/>
          </a:xfrm>
          <a:prstGeom prst="rect">
            <a:avLst/>
          </a:prstGeom>
        </p:spPr>
        <p:txBody>
          <a:bodyPr wrap="square" lIns="0" tIns="0" rIns="0" bIns="0">
            <a:spAutoFit/>
          </a:bodyPr>
          <a:lstStyle/>
          <a:p>
            <a:pPr>
              <a:spcBef>
                <a:spcPts val="600"/>
              </a:spcBef>
              <a:spcAft>
                <a:spcPts val="600"/>
              </a:spcAft>
            </a:pPr>
            <a:r>
              <a:rPr lang="pt-BR" sz="1200" b="1" dirty="0">
                <a:solidFill>
                  <a:srgbClr val="020302"/>
                </a:solidFill>
                <a:latin typeface="Adobe Clean" panose="020B0503020404020204" pitchFamily="34" charset="0"/>
              </a:rPr>
              <a:t>Encaminhamento de caso prioritário</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651460"/>
          </a:xfrm>
          <a:prstGeom prst="rect">
            <a:avLst/>
          </a:prstGeom>
        </p:spPr>
        <p:txBody>
          <a:bodyPr vert="horz" wrap="square" lIns="0" tIns="35560" rIns="0" bIns="0" rtlCol="0">
            <a:spAutoFit/>
          </a:bodyPr>
          <a:lstStyle/>
          <a:p>
            <a:pPr marL="12700">
              <a:lnSpc>
                <a:spcPct val="100000"/>
              </a:lnSpc>
              <a:spcBef>
                <a:spcPts val="60"/>
              </a:spcBef>
            </a:pPr>
            <a:r>
              <a:rPr lang="pt-BR" sz="1000">
                <a:latin typeface="Adobe Clean Light" panose="020B0303020404020204" pitchFamily="34" charset="0"/>
              </a:rPr>
              <a:t>Um ponto de contato designado na Adobe que pode fornecer assistência de encaminhamento, atualizações regulares e garantir que seja dada prioridade àquelas solicitações de suporte abertas que forem mais críticas.</a:t>
            </a: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941010"/>
            <a:ext cx="1608472" cy="184666"/>
          </a:xfrm>
          <a:prstGeom prst="rect">
            <a:avLst/>
          </a:prstGeom>
        </p:spPr>
        <p:txBody>
          <a:bodyPr wrap="square" lIns="0" tIns="0" rIns="0" bIns="0">
            <a:spAutoFit/>
          </a:bodyPr>
          <a:lstStyle/>
          <a:p>
            <a:pPr>
              <a:spcBef>
                <a:spcPts val="600"/>
              </a:spcBef>
              <a:spcAft>
                <a:spcPts val="600"/>
              </a:spcAft>
            </a:pPr>
            <a:r>
              <a:rPr lang="pt-BR" sz="1200" b="1" dirty="0">
                <a:solidFill>
                  <a:srgbClr val="020302"/>
                </a:solidFill>
                <a:latin typeface="Adobe Clean" panose="020B0503020404020204" pitchFamily="34" charset="0"/>
              </a:rPr>
              <a:t>Gestão de encaminhamento</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2148841" cy="461665"/>
          </a:xfrm>
          <a:prstGeom prst="rect">
            <a:avLst/>
          </a:prstGeom>
          <a:noFill/>
        </p:spPr>
        <p:txBody>
          <a:bodyPr wrap="square" rtlCol="0">
            <a:spAutoFit/>
          </a:bodyPr>
          <a:lstStyle/>
          <a:p>
            <a:r>
              <a:rPr lang="pt-BR" sz="1200" b="1" dirty="0">
                <a:latin typeface="Adobe Clean" panose="020B0503020404020204" pitchFamily="34" charset="0"/>
              </a:rPr>
              <a:t>Priorização acelerada de problemas</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497572"/>
          </a:xfrm>
          <a:prstGeom prst="rect">
            <a:avLst/>
          </a:prstGeom>
        </p:spPr>
        <p:txBody>
          <a:bodyPr vert="horz" wrap="square" lIns="0" tIns="35560" rIns="0" bIns="0" rtlCol="0">
            <a:spAutoFit/>
          </a:bodyPr>
          <a:lstStyle/>
          <a:p>
            <a:pPr lvl="0">
              <a:spcBef>
                <a:spcPts val="60"/>
              </a:spcBef>
              <a:defRPr/>
            </a:pPr>
            <a:r>
              <a:rPr lang="pt-BR" sz="1000">
                <a:latin typeface="Adobe Clean Light" panose="020B0303020404020204" pitchFamily="34" charset="0"/>
                <a:cs typeface="Adobe Clean Light"/>
              </a:rPr>
              <a:t>Receba maior priorização no encaminhamento de casos de suporte por meio de um envolvimento maior com a equipe de engenharia.</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166101" y="4386741"/>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044715" y="4400162"/>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300"/>
            <a:ext cx="237744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585278"/>
            <a:ext cx="2148841" cy="461665"/>
          </a:xfrm>
          <a:prstGeom prst="rect">
            <a:avLst/>
          </a:prstGeom>
          <a:noFill/>
        </p:spPr>
        <p:txBody>
          <a:bodyPr wrap="square" rtlCol="0">
            <a:spAutoFit/>
          </a:bodyPr>
          <a:lstStyle/>
          <a:p>
            <a:r>
              <a:rPr lang="pt-BR" sz="1200" b="1" dirty="0">
                <a:latin typeface="Adobe Clean" panose="020B0503020404020204" pitchFamily="34" charset="0"/>
              </a:rPr>
              <a:t>Monitoramento de casos proativo</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651460"/>
          </a:xfrm>
          <a:prstGeom prst="rect">
            <a:avLst/>
          </a:prstGeom>
        </p:spPr>
        <p:txBody>
          <a:bodyPr vert="horz" wrap="square" lIns="0" tIns="35560" rIns="0" bIns="0" rtlCol="0">
            <a:spAutoFit/>
          </a:bodyPr>
          <a:lstStyle/>
          <a:p>
            <a:pPr lvl="0">
              <a:spcBef>
                <a:spcPts val="60"/>
              </a:spcBef>
              <a:defRPr/>
            </a:pPr>
            <a:r>
              <a:rPr lang="pt-BR" sz="1000">
                <a:latin typeface="Adobe Clean Light" panose="020B0303020404020204" pitchFamily="34" charset="0"/>
              </a:rPr>
              <a:t>Um ponto de contato designado na Adobe monitorará ativamente os casos abertos e tomará ações proativas e preventivas para garantir uma resolução oportuna.</a:t>
            </a: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6" y="9839613"/>
            <a:ext cx="2743200" cy="133370"/>
          </a:xfrm>
          <a:prstGeom prst="rect">
            <a:avLst/>
          </a:prstGeom>
        </p:spPr>
        <p:txBody>
          <a:bodyPr vert="horz" wrap="square" lIns="0" tIns="10160" rIns="0" bIns="0" rtlCol="0">
            <a:spAutoFit/>
          </a:bodyPr>
          <a:lstStyle/>
          <a:p>
            <a:pPr marL="12700">
              <a:lnSpc>
                <a:spcPct val="100000"/>
              </a:lnSpc>
              <a:spcBef>
                <a:spcPts val="80"/>
              </a:spcBef>
            </a:pPr>
            <a:r>
              <a:rPr lang="pt-BR" dirty="0"/>
              <a:t>©2022 Adobe. All Rights Reserved. Adobe Confidential.</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pt-BR"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pt-BR"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pt-BR"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pt-BR" sz="800">
                <a:solidFill>
                  <a:srgbClr val="777879"/>
                </a:solidFill>
                <a:latin typeface="Adobe Clean"/>
                <a:cs typeface="Adobe Clean"/>
              </a:rPr>
              <a:t>Adobe</a:t>
            </a:r>
          </a:p>
          <a:p>
            <a:pPr marL="12700">
              <a:lnSpc>
                <a:spcPts val="915"/>
              </a:lnSpc>
            </a:pPr>
            <a:r>
              <a:rPr lang="pt-BR" sz="800">
                <a:solidFill>
                  <a:srgbClr val="777879"/>
                </a:solidFill>
                <a:latin typeface="Adobe Clean"/>
                <a:cs typeface="Adobe Clean"/>
              </a:rPr>
              <a:t>345 Park Avenue</a:t>
            </a:r>
          </a:p>
          <a:p>
            <a:pPr marL="12700">
              <a:lnSpc>
                <a:spcPts val="944"/>
              </a:lnSpc>
            </a:pPr>
            <a:r>
              <a:rPr lang="pt-BR" sz="800">
                <a:solidFill>
                  <a:srgbClr val="777879"/>
                </a:solidFill>
                <a:latin typeface="Adobe Clean"/>
                <a:cs typeface="Adobe Clean"/>
              </a:rPr>
              <a:t>San Jose, CA95110-2704</a:t>
            </a:r>
          </a:p>
          <a:p>
            <a:pPr marL="12700">
              <a:lnSpc>
                <a:spcPct val="100000"/>
              </a:lnSpc>
              <a:spcBef>
                <a:spcPts val="45"/>
              </a:spcBef>
            </a:pPr>
            <a:r>
              <a:rPr lang="pt-BR" sz="800">
                <a:solidFill>
                  <a:srgbClr val="777879"/>
                </a:solidFill>
                <a:latin typeface="Adobe Clean"/>
                <a:cs typeface="Adobe Clean"/>
              </a:rPr>
              <a:t>USA</a:t>
            </a:r>
          </a:p>
          <a:p>
            <a:pPr marL="12700">
              <a:lnSpc>
                <a:spcPct val="100000"/>
              </a:lnSpc>
              <a:spcBef>
                <a:spcPts val="265"/>
              </a:spcBef>
            </a:pPr>
            <a:r>
              <a:rPr lang="pt-BR"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6" y="9437110"/>
            <a:ext cx="5852160" cy="570865"/>
          </a:xfrm>
          <a:prstGeom prst="rect">
            <a:avLst/>
          </a:prstGeom>
        </p:spPr>
        <p:txBody>
          <a:bodyPr vert="horz" wrap="square" lIns="0" tIns="29845" rIns="0" bIns="0" rtlCol="0">
            <a:spAutoFit/>
          </a:bodyPr>
          <a:lstStyle/>
          <a:p>
            <a:pPr marL="12700" marR="5080" indent="-635">
              <a:lnSpc>
                <a:spcPts val="1200"/>
              </a:lnSpc>
              <a:spcBef>
                <a:spcPts val="235"/>
              </a:spcBef>
            </a:pPr>
            <a:r>
              <a:rPr lang="pt-BR" sz="1100" i="1" dirty="0">
                <a:solidFill>
                  <a:srgbClr val="777879"/>
                </a:solidFill>
                <a:latin typeface="AdobeClean-LightIt"/>
                <a:cs typeface="AdobeClean-LightIt"/>
              </a:rPr>
              <a:t>Para saber mais sobre os Serviços de suporte Adobe e identificar o nível certo para você, entre em contato com o seu Gerente de conta nomeado (NAM, em inglês) ou Gerente de sucesso do cliente (CSM, em inglês).</a:t>
            </a:r>
          </a:p>
          <a:p>
            <a:pPr marL="34290">
              <a:lnSpc>
                <a:spcPct val="100000"/>
              </a:lnSpc>
              <a:spcBef>
                <a:spcPts val="795"/>
              </a:spcBef>
            </a:pPr>
            <a:r>
              <a:rPr lang="pt-BR" sz="800" dirty="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7406640" cy="602088"/>
          </a:xfrm>
          <a:prstGeom prst="rect">
            <a:avLst/>
          </a:prstGeom>
        </p:spPr>
        <p:txBody>
          <a:bodyPr vert="horz" wrap="square" lIns="0" tIns="116205" rIns="0" bIns="0" rtlCol="0" anchor="t">
            <a:spAutoFit/>
          </a:bodyPr>
          <a:lstStyle/>
          <a:p>
            <a:pPr>
              <a:spcBef>
                <a:spcPts val="915"/>
              </a:spcBef>
            </a:pPr>
            <a:r>
              <a:rPr lang="pt-BR" sz="1400" b="1" dirty="0">
                <a:solidFill>
                  <a:srgbClr val="020302"/>
                </a:solidFill>
                <a:latin typeface="Adobe Clean"/>
                <a:cs typeface="Adobe Clean"/>
              </a:rPr>
              <a:t>Escopo regional do Suporte da Adobe, horário local de operação e suporte de idioma</a:t>
            </a:r>
          </a:p>
          <a:p>
            <a:pPr lvl="0">
              <a:spcBef>
                <a:spcPts val="915"/>
              </a:spcBef>
            </a:pPr>
            <a:r>
              <a:rPr lang="pt-BR" sz="1000" dirty="0">
                <a:solidFill>
                  <a:srgbClr val="1F1F1F"/>
                </a:solidFill>
                <a:latin typeface="AdobeClean-Light"/>
              </a:rPr>
              <a:t>O horário comercial local da Adobe está alinhado ao da região de faturamento do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759374384"/>
              </p:ext>
            </p:extLst>
          </p:nvPr>
        </p:nvGraphicFramePr>
        <p:xfrm>
          <a:off x="171128" y="5907213"/>
          <a:ext cx="7391400" cy="12242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pt-BR" sz="1100">
                          <a:solidFill>
                            <a:schemeClr val="tx1"/>
                          </a:solidFill>
                          <a:latin typeface="Adobe Clean" panose="020B0503020404020204" pitchFamily="34" charset="0"/>
                        </a:rPr>
                        <a:t>Américas </a:t>
                      </a:r>
                      <a:r>
                        <a:rPr lang="pt-BR"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dirty="0">
                          <a:solidFill>
                            <a:schemeClr val="tx1"/>
                          </a:solidFill>
                          <a:latin typeface="Adobe Clean" panose="020B0503020404020204" pitchFamily="34" charset="0"/>
                        </a:rPr>
                        <a:t>Europa, Oriente Médio e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Ásia–Pacífico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Japão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pt-BR"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9h – 17h30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pt-BR" sz="1100" baseline="30000" dirty="0">
                          <a:solidFill>
                            <a:schemeClr val="tx1"/>
                          </a:solidFill>
                          <a:latin typeface="Adobe Clean" panose="020B0503020404020204" pitchFamily="34" charset="0"/>
                        </a:rPr>
                        <a:t>1</a:t>
                      </a:r>
                      <a:r>
                        <a:rPr lang="pt-BR" sz="1100" dirty="0">
                          <a:solidFill>
                            <a:schemeClr val="tx1"/>
                          </a:solidFill>
                          <a:latin typeface="Adobe Clean" panose="020B0503020404020204" pitchFamily="34" charset="0"/>
                        </a:rPr>
                        <a:t>Suporte ao idioma das Américas disponível apenas em inglês.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Experiência sem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Suporte acelerado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96808" y="8543943"/>
            <a:ext cx="803263" cy="741870"/>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Consultoria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02639971"/>
              </p:ext>
            </p:extLst>
          </p:nvPr>
        </p:nvGraphicFramePr>
        <p:xfrm>
          <a:off x="194237" y="1272353"/>
          <a:ext cx="7368291" cy="2778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pt-BR" sz="1200" b="0" strike="noStrike">
                          <a:solidFill>
                            <a:srgbClr val="5F5F5F"/>
                          </a:solidFill>
                          <a:latin typeface="Adobe Clean"/>
                          <a:ea typeface="+mn-ea"/>
                          <a:cs typeface="+mn-cs"/>
                          <a:hlinkClick r:id="rId7"/>
                        </a:rPr>
                        <a:t>Aprendizagem e suporte Enterprise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pt-BR" sz="1000" b="0" strike="noStrike">
                          <a:solidFill>
                            <a:schemeClr val="tx1"/>
                          </a:solidFill>
                          <a:latin typeface="Adobe Clean Light"/>
                          <a:ea typeface="+mn-ea"/>
                          <a:cs typeface="+mn-cs"/>
                        </a:rPr>
                        <a:t>Aprendizagem e suporte Enterprise é um local onde os clientes da Adobe podem encontrar tutoriais de autoajuda, documentação do produto, treinamento ministrado por instrutor, comunidade e suporte para produtos da Adobe Creative Cloud e Document selecionados.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200" strike="noStrike">
                          <a:solidFill>
                            <a:srgbClr val="5F5F5F"/>
                          </a:solidFill>
                          <a:latin typeface="Adobe Clean" panose="020B0503020404020204" pitchFamily="34" charset="0"/>
                          <a:ea typeface="+mn-ea"/>
                          <a:cs typeface="+mn-cs"/>
                          <a:hlinkClick r:id="rId8">
                            <a:extLst>
                              <a:ext uri="{A12FA001-AC4F-418D-AE19-62706E023703}">
                                <ahyp:hlinkClr xmlns:ahyp="http://schemas.microsoft.com/office/drawing/2018/hyperlinkcolor" val="tx"/>
                              </a:ext>
                            </a:extLst>
                          </a:hlinkClick>
                        </a:rPr>
                        <a:t>Comunidade de suporte da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strike="noStrike">
                          <a:solidFill>
                            <a:schemeClr val="tx1"/>
                          </a:solidFill>
                          <a:latin typeface="Adobe Clean Light" panose="020B0303020404020204" pitchFamily="34" charset="0"/>
                          <a:ea typeface="+mn-ea"/>
                          <a:cs typeface="+mn-cs"/>
                        </a:rPr>
                        <a:t>A Comunidade de suporte da Adobe é o lugar ideal para fazer perguntas, encontrar respostas, aprender com especialistas e compartilhar seu conhecimento.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200">
                          <a:solidFill>
                            <a:srgbClr val="5F5F5F"/>
                          </a:solidFill>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Problemas de produção e paralisações do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a:solidFill>
                            <a:schemeClr val="tx1"/>
                          </a:solidFill>
                          <a:latin typeface="Adobe Clean Light" panose="020B0303020404020204" pitchFamily="34" charset="0"/>
                          <a:ea typeface="+mn-ea"/>
                          <a:cs typeface="+mn-cs"/>
                        </a:rPr>
                        <a:t>O Status.adobe.com transmite as informações de integridade de todos os produtos e serviços da Adobe implantados em ambientes de vários locatários. Os clientes podem escolher suas preferências de subscrição para receber notificações por email sempre que a Adobe criar, atualizar ou resolver um evento de produto. Isso pode incluir manutenção programada ou problemas de serviço com diferentes níveis de gravidade.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200">
                          <a:solidFill>
                            <a:srgbClr val="5F5F5F"/>
                          </a:solidFill>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Termos e condições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pt-BR" sz="1000">
                          <a:solidFill>
                            <a:schemeClr val="tx1"/>
                          </a:solidFill>
                          <a:latin typeface="Adobe Clean Light" panose="020B0303020404020204" pitchFamily="34" charset="0"/>
                          <a:ea typeface="+mn-ea"/>
                          <a:cs typeface="+mn-cs"/>
                        </a:rPr>
                        <a:t>Os Termos e condições que detalham os serviços de suporte.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6858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3088</TotalTime>
  <Words>1249</Words>
  <Application>Microsoft Office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PLANOS DE SUPORTE DA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Van Van Nguyen</cp:lastModifiedBy>
  <cp:revision>51</cp:revision>
  <dcterms:created xsi:type="dcterms:W3CDTF">2021-05-05T02:01:37Z</dcterms:created>
  <dcterms:modified xsi:type="dcterms:W3CDTF">2022-03-25T04:08:40Z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