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606925-8FFA-293A-236A-86226561A643}" name="Steven Chaganis" initials="SC" userId="S::chaganis@adobe.com::ad274b6c-2f40-48d4-9b74-a20778203c3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Zalesky" initials="JZ" lastIdx="6" clrIdx="0">
    <p:extLst>
      <p:ext uri="{19B8F6BF-5375-455C-9EA6-DF929625EA0E}">
        <p15:presenceInfo xmlns:p15="http://schemas.microsoft.com/office/powerpoint/2012/main" userId="S::zalesky@adobe.com::9c0b24b4-6ad7-45a7-a9a0-5ba404afed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8CF7A-3805-1362-58B8-10A28D9DAA34}" v="29" dt="2022-03-04T01:02:46.334"/>
    <p1510:client id="{FD498FBB-EDE3-9F48-9F6B-88A988F91449}" v="3" dt="2022-01-27T18:10:38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94635"/>
  </p:normalViewPr>
  <p:slideViewPr>
    <p:cSldViewPr>
      <p:cViewPr varScale="1">
        <p:scale>
          <a:sx n="70" d="100"/>
          <a:sy n="70" d="100"/>
        </p:scale>
        <p:origin x="29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9c0b24b4-6ad7-45a7-a9a0-5ba404afed22" providerId="ADAL" clId="{FD498FBB-EDE3-9F48-9F6B-88A988F91449}"/>
    <pc:docChg chg="undo custSel modSld modMainMaster">
      <pc:chgData name="Jaclyn Zalesky" userId="9c0b24b4-6ad7-45a7-a9a0-5ba404afed22" providerId="ADAL" clId="{FD498FBB-EDE3-9F48-9F6B-88A988F91449}" dt="2022-01-27T18:10:38.694" v="20"/>
      <pc:docMkLst>
        <pc:docMk/>
      </pc:docMkLst>
      <pc:sldChg chg="addSp delSp modSp mod">
        <pc:chgData name="Jaclyn Zalesky" userId="9c0b24b4-6ad7-45a7-a9a0-5ba404afed22" providerId="ADAL" clId="{FD498FBB-EDE3-9F48-9F6B-88A988F91449}" dt="2022-01-27T18:10:38.694" v="20"/>
        <pc:sldMkLst>
          <pc:docMk/>
          <pc:sldMk cId="0" sldId="256"/>
        </pc:sldMkLst>
        <pc:spChg chg="add del mod">
          <ac:chgData name="Jaclyn Zalesky" userId="9c0b24b4-6ad7-45a7-a9a0-5ba404afed22" providerId="ADAL" clId="{FD498FBB-EDE3-9F48-9F6B-88A988F91449}" dt="2022-01-27T18:07:39.868" v="3"/>
          <ac:spMkLst>
            <pc:docMk/>
            <pc:sldMk cId="0" sldId="256"/>
            <ac:spMk id="4" creationId="{79B63198-08FE-C147-BE66-98D3147ACEAA}"/>
          </ac:spMkLst>
        </pc:spChg>
        <pc:spChg chg="mod">
          <ac:chgData name="Jaclyn Zalesky" userId="9c0b24b4-6ad7-45a7-a9a0-5ba404afed22" providerId="ADAL" clId="{FD498FBB-EDE3-9F48-9F6B-88A988F91449}" dt="2022-01-27T18:08:06.731" v="9" actId="20577"/>
          <ac:spMkLst>
            <pc:docMk/>
            <pc:sldMk cId="0" sldId="256"/>
            <ac:spMk id="10" creationId="{00000000-0000-0000-0000-000000000000}"/>
          </ac:spMkLst>
        </pc:spChg>
        <pc:graphicFrameChg chg="modGraphic">
          <ac:chgData name="Jaclyn Zalesky" userId="9c0b24b4-6ad7-45a7-a9a0-5ba404afed22" providerId="ADAL" clId="{FD498FBB-EDE3-9F48-9F6B-88A988F91449}" dt="2022-01-27T18:08:36.006" v="17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">
          <ac:chgData name="Jaclyn Zalesky" userId="9c0b24b4-6ad7-45a7-a9a0-5ba404afed22" providerId="ADAL" clId="{FD498FBB-EDE3-9F48-9F6B-88A988F91449}" dt="2022-01-27T18:10:38.694" v="20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addSp delSp modSp mod">
        <pc:chgData name="Jaclyn Zalesky" userId="9c0b24b4-6ad7-45a7-a9a0-5ba404afed22" providerId="ADAL" clId="{FD498FBB-EDE3-9F48-9F6B-88A988F91449}" dt="2022-01-27T18:09:25.787" v="19" actId="1076"/>
        <pc:sldMkLst>
          <pc:docMk/>
          <pc:sldMk cId="0" sldId="257"/>
        </pc:sldMkLst>
        <pc:spChg chg="add mod">
          <ac:chgData name="Jaclyn Zalesky" userId="9c0b24b4-6ad7-45a7-a9a0-5ba404afed22" providerId="ADAL" clId="{FD498FBB-EDE3-9F48-9F6B-88A988F91449}" dt="2022-01-27T18:08:20.194" v="11"/>
          <ac:spMkLst>
            <pc:docMk/>
            <pc:sldMk cId="0" sldId="257"/>
            <ac:spMk id="23" creationId="{732CD17C-F249-EA4C-B716-35D7409EDBDC}"/>
          </ac:spMkLst>
        </pc:spChg>
        <pc:spChg chg="mod">
          <ac:chgData name="Jaclyn Zalesky" userId="9c0b24b4-6ad7-45a7-a9a0-5ba404afed22" providerId="ADAL" clId="{FD498FBB-EDE3-9F48-9F6B-88A988F91449}" dt="2022-01-27T18:09:25.787" v="19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FD498FBB-EDE3-9F48-9F6B-88A988F91449}" dt="2022-01-27T18:09:14.620" v="18" actId="14100"/>
          <ac:spMkLst>
            <pc:docMk/>
            <pc:sldMk cId="0" sldId="257"/>
            <ac:spMk id="63" creationId="{5FDB276C-3505-C748-B612-64E8B08A71CB}"/>
          </ac:spMkLst>
        </pc:spChg>
        <pc:spChg chg="del">
          <ac:chgData name="Jaclyn Zalesky" userId="9c0b24b4-6ad7-45a7-a9a0-5ba404afed22" providerId="ADAL" clId="{FD498FBB-EDE3-9F48-9F6B-88A988F91449}" dt="2022-01-27T18:08:19.684" v="10" actId="478"/>
          <ac:spMkLst>
            <pc:docMk/>
            <pc:sldMk cId="0" sldId="257"/>
            <ac:spMk id="84" creationId="{CBCF4964-CAC8-F146-B2E2-51ED8B3DC99A}"/>
          </ac:spMkLst>
        </pc:spChg>
      </pc:sldChg>
      <pc:sldMasterChg chg="delSp mod modSldLayout">
        <pc:chgData name="Jaclyn Zalesky" userId="9c0b24b4-6ad7-45a7-a9a0-5ba404afed22" providerId="ADAL" clId="{FD498FBB-EDE3-9F48-9F6B-88A988F91449}" dt="2022-01-27T18:07:47.083" v="6" actId="478"/>
        <pc:sldMasterMkLst>
          <pc:docMk/>
          <pc:sldMasterMk cId="0" sldId="2147483648"/>
        </pc:sldMasterMkLst>
        <pc:picChg chg="del">
          <ac:chgData name="Jaclyn Zalesky" userId="9c0b24b4-6ad7-45a7-a9a0-5ba404afed22" providerId="ADAL" clId="{FD498FBB-EDE3-9F48-9F6B-88A988F91449}" dt="2022-01-27T18:07:47.083" v="6" actId="478"/>
          <ac:picMkLst>
            <pc:docMk/>
            <pc:sldMasterMk cId="0" sldId="2147483648"/>
            <ac:picMk id="9" creationId="{40B595D3-F8FC-DA44-B170-015BD0590CFB}"/>
          </ac:picMkLst>
        </pc:picChg>
        <pc:sldLayoutChg chg="delSp mod">
          <pc:chgData name="Jaclyn Zalesky" userId="9c0b24b4-6ad7-45a7-a9a0-5ba404afed22" providerId="ADAL" clId="{FD498FBB-EDE3-9F48-9F6B-88A988F91449}" dt="2022-01-27T18:07:37.410" v="1" actId="478"/>
          <pc:sldLayoutMkLst>
            <pc:docMk/>
            <pc:sldMasterMk cId="0" sldId="2147483648"/>
            <pc:sldLayoutMk cId="0" sldId="2147483662"/>
          </pc:sldLayoutMkLst>
          <pc:picChg chg="del">
            <ac:chgData name="Jaclyn Zalesky" userId="9c0b24b4-6ad7-45a7-a9a0-5ba404afed22" providerId="ADAL" clId="{FD498FBB-EDE3-9F48-9F6B-88A988F91449}" dt="2022-01-27T18:07:37.410" v="1" actId="478"/>
            <ac:picMkLst>
              <pc:docMk/>
              <pc:sldMasterMk cId="0" sldId="2147483648"/>
              <pc:sldLayoutMk cId="0" sldId="2147483662"/>
              <ac:picMk id="12" creationId="{4388883E-79D4-2047-8C5E-37999ED2475C}"/>
            </ac:picMkLst>
          </pc:picChg>
        </pc:sldLayoutChg>
        <pc:sldLayoutChg chg="addSp delSp mod">
          <pc:chgData name="Jaclyn Zalesky" userId="9c0b24b4-6ad7-45a7-a9a0-5ba404afed22" providerId="ADAL" clId="{FD498FBB-EDE3-9F48-9F6B-88A988F91449}" dt="2022-01-27T18:07:41.655" v="5" actId="478"/>
          <pc:sldLayoutMkLst>
            <pc:docMk/>
            <pc:sldMasterMk cId="0" sldId="2147483648"/>
            <pc:sldLayoutMk cId="0" sldId="2147483665"/>
          </pc:sldLayoutMkLst>
          <pc:spChg chg="add del">
            <ac:chgData name="Jaclyn Zalesky" userId="9c0b24b4-6ad7-45a7-a9a0-5ba404afed22" providerId="ADAL" clId="{FD498FBB-EDE3-9F48-9F6B-88A988F91449}" dt="2022-01-27T18:07:41.655" v="5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</pc:sldLayoutChg>
      </pc:sldMasterChg>
    </pc:docChg>
  </pc:docChgLst>
  <pc:docChgLst>
    <pc:chgData name="Jaclyn Zalesky" userId="S::zalesky@adobe.com::9c0b24b4-6ad7-45a7-a9a0-5ba404afed22" providerId="AD" clId="Web-{F988CF7A-3805-1362-58B8-10A28D9DAA34}"/>
    <pc:docChg chg="modSld">
      <pc:chgData name="Jaclyn Zalesky" userId="S::zalesky@adobe.com::9c0b24b4-6ad7-45a7-a9a0-5ba404afed22" providerId="AD" clId="Web-{F988CF7A-3805-1362-58B8-10A28D9DAA34}" dt="2022-03-04T01:02:41.100" v="1"/>
      <pc:docMkLst>
        <pc:docMk/>
      </pc:docMkLst>
      <pc:sldChg chg="modSp">
        <pc:chgData name="Jaclyn Zalesky" userId="S::zalesky@adobe.com::9c0b24b4-6ad7-45a7-a9a0-5ba404afed22" providerId="AD" clId="Web-{F988CF7A-3805-1362-58B8-10A28D9DAA34}" dt="2022-03-04T01:02:41.100" v="1"/>
        <pc:sldMkLst>
          <pc:docMk/>
          <pc:sldMk cId="0" sldId="256"/>
        </pc:sldMkLst>
        <pc:graphicFrameChg chg="mod modGraphic">
          <ac:chgData name="Jaclyn Zalesky" userId="S::zalesky@adobe.com::9c0b24b4-6ad7-45a7-a9a0-5ba404afed22" providerId="AD" clId="Web-{F988CF7A-3805-1362-58B8-10A28D9DAA34}" dt="2022-03-04T01:02:41.100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</pc:docChg>
  </pc:docChgLst>
  <pc:docChgLst>
    <pc:chgData name="Jaclyn Zalesky" userId="9c0b24b4-6ad7-45a7-a9a0-5ba404afed22" providerId="ADAL" clId="{4E2C6ECA-79BE-6040-A905-34CE2ACF5549}"/>
    <pc:docChg chg="undo custSel modSld">
      <pc:chgData name="Jaclyn Zalesky" userId="9c0b24b4-6ad7-45a7-a9a0-5ba404afed22" providerId="ADAL" clId="{4E2C6ECA-79BE-6040-A905-34CE2ACF5549}" dt="2022-01-26T18:02:05.897" v="30"/>
      <pc:docMkLst>
        <pc:docMk/>
      </pc:docMkLst>
      <pc:sldChg chg="addSp delSp modSp mod">
        <pc:chgData name="Jaclyn Zalesky" userId="9c0b24b4-6ad7-45a7-a9a0-5ba404afed22" providerId="ADAL" clId="{4E2C6ECA-79BE-6040-A905-34CE2ACF5549}" dt="2022-01-26T18:02:05.897" v="30"/>
        <pc:sldMkLst>
          <pc:docMk/>
          <pc:sldMk cId="0" sldId="256"/>
        </pc:sldMkLst>
        <pc:spChg chg="add del mod">
          <ac:chgData name="Jaclyn Zalesky" userId="9c0b24b4-6ad7-45a7-a9a0-5ba404afed22" providerId="ADAL" clId="{4E2C6ECA-79BE-6040-A905-34CE2ACF5549}" dt="2022-01-26T18:02:05.897" v="30"/>
          <ac:spMkLst>
            <pc:docMk/>
            <pc:sldMk cId="0" sldId="256"/>
            <ac:spMk id="4" creationId="{117456CE-3239-7440-9DF6-E4FE6B08F2C2}"/>
          </ac:spMkLst>
        </pc:spChg>
        <pc:graphicFrameChg chg="modGraphic">
          <ac:chgData name="Jaclyn Zalesky" userId="9c0b24b4-6ad7-45a7-a9a0-5ba404afed22" providerId="ADAL" clId="{4E2C6ECA-79BE-6040-A905-34CE2ACF5549}" dt="2022-01-26T18:01:56.161" v="25" actId="403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Graphic">
          <ac:chgData name="Jaclyn Zalesky" userId="9c0b24b4-6ad7-45a7-a9a0-5ba404afed22" providerId="ADAL" clId="{4E2C6ECA-79BE-6040-A905-34CE2ACF5549}" dt="2022-01-26T18:02:05.323" v="28" actId="403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Jaclyn Zalesky" userId="9c0b24b4-6ad7-45a7-a9a0-5ba404afed22" providerId="ADAL" clId="{4E2C6ECA-79BE-6040-A905-34CE2ACF5549}" dt="2022-01-26T18:01:19.405" v="21" actId="2711"/>
        <pc:sldMkLst>
          <pc:docMk/>
          <pc:sldMk cId="0" sldId="257"/>
        </pc:sldMkLst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" creationId="{5EBF9B27-8EA2-E341-9043-80D952738B7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1:19.405" v="21" actId="2711"/>
          <ac:spMkLst>
            <pc:docMk/>
            <pc:sldMk cId="0" sldId="257"/>
            <ac:spMk id="35" creationId="{B4234558-BCCC-B94B-B075-5CA309B46E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8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9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55.824" v="17" actId="2711"/>
          <ac:spMkLst>
            <pc:docMk/>
            <pc:sldMk cId="0" sldId="257"/>
            <ac:spMk id="61" creationId="{8F4C73CC-314D-8744-A9C8-6CE3C69810AD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3" creationId="{5FDB276C-3505-C748-B612-64E8B08A71CB}"/>
          </ac:spMkLst>
        </pc:spChg>
        <pc:spChg chg="mod">
          <ac:chgData name="Jaclyn Zalesky" userId="9c0b24b4-6ad7-45a7-a9a0-5ba404afed22" providerId="ADAL" clId="{4E2C6ECA-79BE-6040-A905-34CE2ACF5549}" dt="2022-01-26T18:01:02.641" v="18" actId="2711"/>
          <ac:spMkLst>
            <pc:docMk/>
            <pc:sldMk cId="0" sldId="257"/>
            <ac:spMk id="73" creationId="{54CB0472-0ABB-194C-8704-0BEA64FA03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75" creationId="{C2C0178A-612A-E74E-A0F8-532A89A66F0C}"/>
          </ac:spMkLst>
        </pc:spChg>
        <pc:spChg chg="mod">
          <ac:chgData name="Jaclyn Zalesky" userId="9c0b24b4-6ad7-45a7-a9a0-5ba404afed22" providerId="ADAL" clId="{4E2C6ECA-79BE-6040-A905-34CE2ACF5549}" dt="2022-01-26T18:01:16.005" v="20" actId="2711"/>
          <ac:spMkLst>
            <pc:docMk/>
            <pc:sldMk cId="0" sldId="257"/>
            <ac:spMk id="78" creationId="{3FD5E5E8-A228-E646-A72D-9542B6773A8E}"/>
          </ac:spMkLst>
        </pc:spChg>
        <pc:spChg chg="mod">
          <ac:chgData name="Jaclyn Zalesky" userId="9c0b24b4-6ad7-45a7-a9a0-5ba404afed22" providerId="ADAL" clId="{4E2C6ECA-79BE-6040-A905-34CE2ACF5549}" dt="2022-01-26T18:01:10.237" v="19" actId="2711"/>
          <ac:spMkLst>
            <pc:docMk/>
            <pc:sldMk cId="0" sldId="257"/>
            <ac:spMk id="81" creationId="{075E4356-C31F-674D-B927-91CC2C099FA3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82" creationId="{95A83EB9-E8E1-7547-BBE3-E1F42C56B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3/25/2022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hyperlink" Target="https://experienceleague.adobe.com/?support-solution=General&amp;lang=pt-BR#support" TargetMode="External"/><Relationship Id="rId3" Type="http://schemas.openxmlformats.org/officeDocument/2006/relationships/hyperlink" Target="http://www.adobe.com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br/support/programs/support-policies-terms-condi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14.svg"/><Relationship Id="rId4" Type="http://schemas.openxmlformats.org/officeDocument/2006/relationships/image" Target="../media/image3.jpg"/><Relationship Id="rId9" Type="http://schemas.openxmlformats.org/officeDocument/2006/relationships/image" Target="../media/image13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409575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2032" y="580032"/>
            <a:ext cx="5765368" cy="1271758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1200" b="1" dirty="0">
                <a:solidFill>
                  <a:schemeClr val="bg1"/>
                </a:solidFill>
              </a:rPr>
              <a:t>Standard</a:t>
            </a:r>
            <a:r>
              <a:rPr lang="pt-BR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Business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900" dirty="0">
                <a:solidFill>
                  <a:schemeClr val="bg1"/>
                </a:solidFill>
                <a:latin typeface="Adobe Clean SemiLight"/>
              </a:rPr>
              <a:t>A Adobe oferece uma ampla variedade de recursos técnicos para ajudar a dar suporte à sua empresa, incluídos como parte de sua assinatura corporativa da Adobe. O suporte padrão inclui acesso 24 horas por dia, 7 dias por semana aos nossos recursos de suporte de autoajuda, incluindo artigos sobre HelpX e envolvimento com outros clientes na Comunidade da Adobe. Você tem à disposição nossa documentação técnica detalhada e aprofundada do produto e as notas de versão atuais publicadas em </a:t>
            </a:r>
            <a:r>
              <a:rPr lang="pt-BR" sz="9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pt-BR" sz="900" u="sng" dirty="0">
                <a:solidFill>
                  <a:schemeClr val="bg1"/>
                </a:solidFill>
                <a:latin typeface="Adobe Clean SemiLight"/>
              </a:rPr>
              <a:t>. </a:t>
            </a:r>
            <a:r>
              <a:rPr lang="pt-BR" sz="900" dirty="0">
                <a:solidFill>
                  <a:schemeClr val="bg1"/>
                </a:solidFill>
                <a:latin typeface="Adobe Clean SemiLight"/>
              </a:rPr>
              <a:t>Nosso suporte padrão também inclui acesso 24 horas por dia, 7 dias por semana para usuários autorizados (administradores) às nossas equipes de suporte técnico por chat ou telefone, bem como a capacidade de registrar solicitações de assistência por meio de nosso portal de suporte na Web.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0377"/>
              </p:ext>
            </p:extLst>
          </p:nvPr>
        </p:nvGraphicFramePr>
        <p:xfrm>
          <a:off x="95250" y="2013716"/>
          <a:ext cx="7600951" cy="5104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3811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13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10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10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88">
                <a:tc gridSpan="2">
                  <a:txBody>
                    <a:bodyPr/>
                    <a:lstStyle/>
                    <a:p>
                      <a:endParaRPr lang="en-US" sz="1100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pt-BR" sz="1000" b="1" i="1">
                          <a:solidFill>
                            <a:srgbClr val="FFFFFF"/>
                          </a:solidFill>
                          <a:latin typeface="Adobe Clean" panose="020B0503020404020204" pitchFamily="34" charset="0"/>
                          <a:cs typeface="Adobe Clean"/>
                        </a:rPr>
                        <a:t>Níveis de suporte pago ($)</a:t>
                      </a: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61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2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761">
                <a:tc rowSpan="16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200" b="1" i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 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Suporte de autoatendimento 24x7 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Suporte telefônico/via chat 24x7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1100" b="0" i="0">
                          <a:latin typeface="Adobe Clean Light"/>
                          <a:cs typeface="AdobeClean-Light"/>
                        </a:rPr>
                        <a:t>Envio de caso pela Web 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Encaminhamento de caso prioritário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>
                          <a:latin typeface="Adobe Clean Light"/>
                          <a:cs typeface="AdobeClean-Light"/>
                        </a:rPr>
                        <a:t>Priorização acelerada de problemas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1100" b="0" i="0">
                          <a:latin typeface="Adobe Clean 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1100" b="0" i="0">
                          <a:latin typeface="Adobe Clean Light"/>
                          <a:cs typeface="AdobeClean-Light"/>
                        </a:rPr>
                        <a:t>Monitoramento de casos proativo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Opção de suporte na região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Revisões de serviço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2/ano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4/ano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100" b="0" i="0">
                          <a:latin typeface="Adobe Clean 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1100">
                          <a:latin typeface="AdobeClean-Light"/>
                          <a:cs typeface="AdobeClean-Light"/>
                        </a:rPr>
                        <a:t>1/mês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1100">
                          <a:latin typeface="AdobeClean-Light"/>
                          <a:cs typeface="AdobeClean-Light"/>
                        </a:rPr>
                        <a:t>2/mês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Revisão da solução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652054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b="0" i="0">
                          <a:latin typeface="Adobe Clean Light"/>
                          <a:cs typeface="AdobeClean-Light"/>
                        </a:rPr>
                        <a:t>Revisão do roteiro 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038008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Contatos de suporte designados adicionais 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78942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100" b="0" i="0">
                          <a:latin typeface="Adobe Clean Light"/>
                          <a:cs typeface="AdobeClean-Light"/>
                        </a:rPr>
                        <a:t>Planejamento de atualização/migração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47489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100" b="0" i="0">
                          <a:latin typeface="Adobe Clean Light"/>
                          <a:cs typeface="AdobeClean-Light"/>
                        </a:rPr>
                        <a:t>Preparo e planejamento de lançamento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669001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Patrocinador executivo</a:t>
                      </a: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pt-BR" sz="11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7889" y="9852238"/>
            <a:ext cx="347472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 dirty="0"/>
              <a:t>©2022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76945"/>
              </p:ext>
            </p:extLst>
          </p:nvPr>
        </p:nvGraphicFramePr>
        <p:xfrm>
          <a:off x="95250" y="7483227"/>
          <a:ext cx="7600951" cy="2256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10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pt-BR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ou degradação de serviços, e é necessária atenção imediata para restaurar a funcionalidade e a usabilidade.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85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85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pt-BR" sz="850" i="0" dirty="0">
                          <a:latin typeface="AdobeClean-Light"/>
                        </a:rPr>
                        <a:t>Os clientes que adquirem um plano de suporte para produtos e serviços da Adobe aplicáveis recebem encaminhamento prioritário de casos, que envia com mais rapidez os casos para engenheiros de suporte da Adobe.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 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15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perda potencial de dados ou foi afetado um recurso importante. 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85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5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As funções empresariais do cliente têm pouca degradação dos serviços, e há uma solução/solução alternativa que permite que as funções empresariais continuem funcionando normalmente.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pt-BR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Dia útil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pt-BR" sz="85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5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pt-BR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Dia útil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dia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300">
                <a:latin typeface="Adobe Clean" panose="020B0503020404020204" pitchFamily="34" charset="0"/>
              </a:rPr>
              <a:t>PLANOS DE SUPORTE DA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4" y="358817"/>
            <a:ext cx="383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(incluindo Adobe Sign)</a:t>
            </a:r>
          </a:p>
          <a:p>
            <a:endParaRPr lang="en-US" sz="700" i="1" dirty="0">
              <a:solidFill>
                <a:schemeClr val="bg1"/>
              </a:solidFill>
              <a:latin typeface="Adobe Clean" panose="020B05030204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317646" y="1345469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733800" y="2166161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288978" y="1484661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100">
                <a:solidFill>
                  <a:srgbClr val="020302"/>
                </a:solidFill>
                <a:latin typeface="AdobeClean-Light"/>
                <a:cs typeface="AdobeClean-Light"/>
              </a:rPr>
              <a:t>O Suporte ao cliente da Adobe oferece acesso a recursos para documentação e interação com outros especialistas e clientes para obter as práticas recomendadas. Também há vários canais disponíveis</a:t>
            </a:r>
            <a:r>
              <a:rPr lang="pt-BR" sz="1100">
                <a:latin typeface="AdobeClean-Light"/>
                <a:cs typeface="AdobeClean-Light"/>
              </a:rPr>
              <a:t> </a:t>
            </a:r>
            <a:r>
              <a:rPr lang="pt-BR" sz="1100">
                <a:solidFill>
                  <a:srgbClr val="020302"/>
                </a:solidFill>
                <a:latin typeface="AdobeClean-Light"/>
                <a:cs typeface="AdobeClean-Light"/>
              </a:rPr>
              <a:t>para envio de perguntas e casos. 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42047" y="5400954"/>
            <a:ext cx="3270885" cy="7027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100">
                <a:solidFill>
                  <a:srgbClr val="020302"/>
                </a:solidFill>
                <a:latin typeface="AdobeClean-Light"/>
                <a:cs typeface="AdobeClean-Light"/>
              </a:rPr>
              <a:t>Usuários autorizados (Admins) podem iniciar uma sessão de bate-papo com o Suporte da Adobe para obter respostas e ajuda com o envio de casos.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100" i="1">
                <a:solidFill>
                  <a:srgbClr val="7A7A7A"/>
                </a:solidFill>
                <a:latin typeface="AdobeClean-LightIt"/>
                <a:cs typeface="AdobeClean-LightIt"/>
              </a:rPr>
              <a:t>Sujeito ao horário local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28600" y="1037692"/>
            <a:ext cx="1737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Suporte Standard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308312" y="3141943"/>
            <a:ext cx="31089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Fóruns</a:t>
            </a:r>
            <a:r>
              <a:rPr lang="pt-BR" sz="1400" b="1" dirty="0">
                <a:latin typeface="+mj-lt"/>
                <a:ea typeface="Open Sans" pitchFamily="34" charset="0"/>
                <a:cs typeface="Open Sans" pitchFamily="34" charset="0"/>
              </a:rPr>
              <a:t> da comunidade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17647" y="3349382"/>
            <a:ext cx="3148178" cy="71301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100">
                <a:solidFill>
                  <a:srgbClr val="000000"/>
                </a:solidFill>
                <a:latin typeface="Adobe Clean Light" panose="020B0303020404020204" pitchFamily="34" charset="0"/>
              </a:rPr>
              <a:t>Acesso online contínuo a um banco de dados cada vez maior de soluções técnicas, documentação do produto, perguntas frequentes e muito mais. Conecte-se com outros clientes na Comunidade da Adobe para compartilhar práticas recomendadas e lições aprendidas.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83640" y="3141943"/>
            <a:ext cx="119103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Portal de autoatendimento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83640" y="3327259"/>
            <a:ext cx="3403500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100">
                <a:solidFill>
                  <a:srgbClr val="000000"/>
                </a:solidFill>
                <a:latin typeface="Adobe Clean Light" panose="020B0303020404020204" pitchFamily="34" charset="0"/>
              </a:rPr>
              <a:t>Acesso sob demanda ao portal de suporte de autoatendimento online para revisar o status do caso e navegar em outros recursos, como nossa base de conhecimento, notícias e alertas, dicas em destaque e muito mais.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69309" y="5162889"/>
            <a:ext cx="98584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84182" y="5130772"/>
            <a:ext cx="113011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74139" y="5352333"/>
            <a:ext cx="3286720" cy="543739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pt-BR" sz="1100">
                <a:solidFill>
                  <a:srgbClr val="020302"/>
                </a:solidFill>
                <a:latin typeface="AdobeClean-Light"/>
              </a:rPr>
              <a:t>Usuários autorizados (administradores) </a:t>
            </a:r>
            <a:r>
              <a:rPr lang="pt-BR" sz="1100">
                <a:latin typeface="Adobe Clean Light"/>
              </a:rPr>
              <a:t>podem ligar para o suporte da Adobe </a:t>
            </a:r>
            <a:r>
              <a:rPr lang="pt-BR" sz="1100">
                <a:solidFill>
                  <a:srgbClr val="020302"/>
                </a:solidFill>
                <a:latin typeface="AdobeClean-Light"/>
                <a:cs typeface="AdobeClean-Light"/>
              </a:rPr>
              <a:t>para obter respostas e ajuda com o envio de casos.</a:t>
            </a:r>
          </a:p>
          <a:p>
            <a:r>
              <a:rPr lang="pt-BR" sz="1100" i="1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Sujeito ao horário local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234558-BCCC-B94B-B075-5CA309B46EBF}"/>
              </a:ext>
            </a:extLst>
          </p:cNvPr>
          <p:cNvSpPr>
            <a:spLocks/>
          </p:cNvSpPr>
          <p:nvPr/>
        </p:nvSpPr>
        <p:spPr>
          <a:xfrm>
            <a:off x="303620" y="6896420"/>
            <a:ext cx="16446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Envio de caso pela Web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F9B27-8EA2-E341-9043-80D952738B7F}"/>
              </a:ext>
            </a:extLst>
          </p:cNvPr>
          <p:cNvSpPr/>
          <p:nvPr/>
        </p:nvSpPr>
        <p:spPr>
          <a:xfrm>
            <a:off x="228600" y="7098563"/>
            <a:ext cx="3237228" cy="600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100">
                <a:solidFill>
                  <a:srgbClr val="020302"/>
                </a:solidFill>
                <a:latin typeface="AdobeClean-Light"/>
              </a:rPr>
              <a:t>Usuários autorizados (Admins) </a:t>
            </a:r>
            <a:r>
              <a:rPr lang="pt-BR" sz="1100">
                <a:latin typeface="Adobe Clean Light"/>
              </a:rPr>
              <a:t>podem enviar casos pela Web ilimitados a qualquer momento para obter suporte da nossa equipe de suporte técnico.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E77F6C-AF72-6B47-93C7-AAFF9593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78" y="2707043"/>
            <a:ext cx="365760" cy="3657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EAB8B7-3512-7148-9446-8D1BD5962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3640" y="2703126"/>
            <a:ext cx="365760" cy="3657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BB1EA2-FE4F-2541-905F-D1155246E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620" y="6521866"/>
            <a:ext cx="365760" cy="3657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238FF0-3279-C349-B16F-06587C5EC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4139" y="4749772"/>
            <a:ext cx="365760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102AE2-1023-1041-BEDB-83AB48DBA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20" y="4799748"/>
            <a:ext cx="365760" cy="36576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732CD17C-F249-EA4C-B716-35D7409EDB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37889" y="9852238"/>
            <a:ext cx="320040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 dirty="0"/>
              <a:t>©2022 Adobe. All Rights Reserved. Adobe 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896662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©2022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4736515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Horário de funcionamento regional principal e suporte ao idioma</a:t>
            </a:r>
          </a:p>
          <a:p>
            <a:pPr lvl="0">
              <a:spcBef>
                <a:spcPts val="915"/>
              </a:spcBef>
            </a:pPr>
            <a:r>
              <a:rPr lang="pt-BR" sz="1000">
                <a:solidFill>
                  <a:srgbClr val="1F1F1F"/>
                </a:solidFill>
                <a:latin typeface="AdobeClean-Light"/>
              </a:rPr>
              <a:t>O horário comercial local da Adobe está alinhado ao da região de faturamento do cliente.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00133"/>
              </p:ext>
            </p:extLst>
          </p:nvPr>
        </p:nvGraphicFramePr>
        <p:xfrm>
          <a:off x="171128" y="5586349"/>
          <a:ext cx="7391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203837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Américas 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Médio e 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188915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3184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Suporte ao idioma das Américas disponível apenas em inglês.</a:t>
                      </a:r>
                    </a:p>
                    <a:p>
                      <a:pPr algn="l" rtl="0"/>
                      <a:endParaRPr lang="en-US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68275" y="8543943"/>
            <a:ext cx="822229" cy="74187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4A393B-B900-3347-8AA4-229E55CC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80960"/>
              </p:ext>
            </p:extLst>
          </p:nvPr>
        </p:nvGraphicFramePr>
        <p:xfrm>
          <a:off x="202054" y="1222225"/>
          <a:ext cx="7368291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170848118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388535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325" indent="0">
                        <a:tabLst/>
                      </a:pPr>
                      <a:r>
                        <a:rPr lang="pt-BR" sz="1200" b="0" strike="noStrike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é um local onde os clientes da Adobe podem encontrar tutoriais de autoajuda, documentação do produto, treinamento ministrado por instrutor, comunidade e suporte para produtos da Adobe Creative Cloud e Document selecionados.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71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strike="noStrike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Comunidade de suporte da Adobe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 Comunidade de suporte da Adobe é o lugar ideal para fazer perguntas, encontrar respostas, aprender com especialistas e compartilhar seu conhecimento.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10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Status.adobe.com transmite as informações de integridade de todos os produtos e serviços da Adobe implantados em ambientes de vários locatários. Os clientes podem escolher suas preferências de subscrição para receber notificações por email sempre que a Adobe criar, atualizar ou resolver um evento de produto. Isso pode incluir manutenção programada ou problemas de serviço com diferentes níveis de gravidade.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Termos e condições que detalham os serviços de suporte.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555031"/>
                  </a:ext>
                </a:extLst>
              </a:tr>
            </a:tbl>
          </a:graphicData>
        </a:graphic>
      </p:graphicFrame>
      <p:sp>
        <p:nvSpPr>
          <p:cNvPr id="22" name="object 26">
            <a:extLst>
              <a:ext uri="{FF2B5EF4-FFF2-40B4-BE49-F238E27FC236}">
                <a16:creationId xmlns:a16="http://schemas.microsoft.com/office/drawing/2014/main" id="{827FBB8B-1074-3E4E-88DE-5E9A9942ACCB}"/>
              </a:ext>
            </a:extLst>
          </p:cNvPr>
          <p:cNvSpPr/>
          <p:nvPr/>
        </p:nvSpPr>
        <p:spPr>
          <a:xfrm>
            <a:off x="194237" y="914400"/>
            <a:ext cx="6858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12BD98-169B-4BEE-86DF-4C9641DF23C4}">
  <ds:schemaRefs>
    <ds:schemaRef ds:uri="01e63850-2818-4a9f-a0cd-2d4201ad5cd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81057cd-4f7e-4aa3-94a7-05201549cd1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D697C7-8900-4A9E-A95D-28A96A3A3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45807</TotalTime>
  <Words>1045</Words>
  <Application>Microsoft Office PowerPoint</Application>
  <PresentationFormat>Custom</PresentationFormat>
  <Paragraphs>145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PLANOS DE SUPORTE DA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Hanh Hoang</cp:lastModifiedBy>
  <cp:revision>86</cp:revision>
  <dcterms:created xsi:type="dcterms:W3CDTF">2020-11-03T06:32:09Z</dcterms:created>
  <dcterms:modified xsi:type="dcterms:W3CDTF">2022-03-25T09:46:08Z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0x0101009423269C2B3A1A408FE719AA0C68584E</vt:lpwstr>
  </property>
</Properties>
</file>