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768B6F-E5DF-274A-B928-9320E1DF9962}" v="132" dt="2021-08-07T02:18:13.9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74" d="100"/>
          <a:sy n="74" d="100"/>
        </p:scale>
        <p:origin x="2982"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8/27/2021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8/27/2021</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8/27/2021</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8/27/2021</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8/27/2021</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9.svg"/><Relationship Id="rId2" Type="http://schemas.openxmlformats.org/officeDocument/2006/relationships/notesSlide" Target="../notesSlides/notesSlide2.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spAutoFit/>
          </a:bodyPr>
          <a:lstStyle/>
          <a:p>
            <a:pPr marL="12700">
              <a:lnSpc>
                <a:spcPct val="100000"/>
              </a:lnSpc>
              <a:spcBef>
                <a:spcPts val="100"/>
              </a:spcBef>
            </a:pPr>
            <a:r>
              <a:rPr sz="2300" dirty="0">
                <a:latin typeface="Adobe Clean" panose="020B0503020404020204" pitchFamily="34" charset="0"/>
              </a:rPr>
              <a:t>ADOBE SUPPORTOFFERINGS</a:t>
            </a:r>
          </a:p>
        </p:txBody>
      </p:sp>
      <p:sp>
        <p:nvSpPr>
          <p:cNvPr id="3" name="object 3"/>
          <p:cNvSpPr txBox="1"/>
          <p:nvPr/>
        </p:nvSpPr>
        <p:spPr>
          <a:xfrm>
            <a:off x="159522" y="560755"/>
            <a:ext cx="7003277" cy="1466427"/>
          </a:xfrm>
          <a:prstGeom prst="rect">
            <a:avLst/>
          </a:prstGeom>
        </p:spPr>
        <p:txBody>
          <a:bodyPr vert="horz" wrap="square" lIns="0" tIns="24765" rIns="0" bIns="0" rtlCol="0" anchor="t">
            <a:spAutoFit/>
          </a:bodyPr>
          <a:lstStyle/>
          <a:p>
            <a:pPr marL="12700">
              <a:lnSpc>
                <a:spcPct val="100000"/>
              </a:lnSpc>
              <a:spcBef>
                <a:spcPts val="195"/>
              </a:spcBef>
            </a:pPr>
            <a:r>
              <a:rPr sz="1100" spc="-5" dirty="0">
                <a:solidFill>
                  <a:srgbClr val="FFFFFF"/>
                </a:solidFill>
                <a:latin typeface="AdobeClean-Light"/>
                <a:cs typeface="AdobeClean-Light"/>
              </a:rPr>
              <a:t>Online</a:t>
            </a:r>
            <a:r>
              <a:rPr sz="1100" dirty="0">
                <a:solidFill>
                  <a:srgbClr val="FFFFFF"/>
                </a:solidFill>
                <a:latin typeface="AdobeClean-Light"/>
                <a:cs typeface="AdobeClean-Light"/>
              </a:rPr>
              <a:t> |</a:t>
            </a:r>
            <a:r>
              <a:rPr sz="1100" spc="5" dirty="0">
                <a:solidFill>
                  <a:srgbClr val="FFFFFF"/>
                </a:solidFill>
                <a:latin typeface="AdobeClean-Light"/>
                <a:cs typeface="AdobeClean-Light"/>
              </a:rPr>
              <a:t> </a:t>
            </a:r>
            <a:r>
              <a:rPr sz="1100" spc="-5" dirty="0">
                <a:solidFill>
                  <a:srgbClr val="FFFFFF"/>
                </a:solidFill>
                <a:latin typeface="AdobeClean-Light"/>
                <a:cs typeface="AdobeClean-Light"/>
              </a:rPr>
              <a:t>Business</a:t>
            </a:r>
            <a:r>
              <a:rPr sz="1100" dirty="0">
                <a:solidFill>
                  <a:srgbClr val="FFFFFF"/>
                </a:solidFill>
                <a:latin typeface="AdobeClean-Light"/>
                <a:cs typeface="AdobeClean-Light"/>
              </a:rPr>
              <a:t> |</a:t>
            </a:r>
            <a:r>
              <a:rPr sz="1100" spc="10" dirty="0">
                <a:solidFill>
                  <a:srgbClr val="FFFFFF"/>
                </a:solidFill>
                <a:latin typeface="AdobeClean-Light"/>
                <a:cs typeface="AdobeClean-Light"/>
              </a:rPr>
              <a:t> </a:t>
            </a:r>
            <a:r>
              <a:rPr sz="1100" spc="-5" dirty="0">
                <a:solidFill>
                  <a:srgbClr val="FFFFFF"/>
                </a:solidFill>
                <a:latin typeface="AdobeClean-Light"/>
                <a:cs typeface="AdobeClean-Light"/>
              </a:rPr>
              <a:t>Enterprise</a:t>
            </a:r>
            <a:r>
              <a:rPr sz="1100" spc="10" dirty="0">
                <a:solidFill>
                  <a:srgbClr val="FFFFFF"/>
                </a:solidFill>
                <a:latin typeface="AdobeClean-Light"/>
                <a:cs typeface="AdobeClean-Light"/>
              </a:rPr>
              <a:t> </a:t>
            </a:r>
            <a:r>
              <a:rPr sz="1100" dirty="0">
                <a:solidFill>
                  <a:srgbClr val="FFFFFF"/>
                </a:solidFill>
                <a:latin typeface="AdobeClean-Light"/>
                <a:cs typeface="AdobeClean-Light"/>
              </a:rPr>
              <a:t>|</a:t>
            </a:r>
            <a:r>
              <a:rPr sz="1100" spc="5" dirty="0">
                <a:solidFill>
                  <a:srgbClr val="FFFFFF"/>
                </a:solidFill>
                <a:latin typeface="AdobeClean-Light"/>
                <a:cs typeface="AdobeClean-Light"/>
              </a:rPr>
              <a:t> </a:t>
            </a:r>
            <a:r>
              <a:rPr sz="1100" b="1" spc="-65" dirty="0">
                <a:solidFill>
                  <a:srgbClr val="FFFFFF"/>
                </a:solidFill>
                <a:latin typeface="Arial"/>
                <a:cs typeface="Arial"/>
              </a:rPr>
              <a:t>Elite</a:t>
            </a:r>
            <a:endParaRPr sz="1100" dirty="0">
              <a:latin typeface="Arial"/>
              <a:cs typeface="Arial"/>
            </a:endParaRPr>
          </a:p>
          <a:p>
            <a:pPr marL="12700" marR="1076325">
              <a:spcBef>
                <a:spcPts val="235"/>
              </a:spcBef>
            </a:pPr>
            <a:r>
              <a:rPr lang="en-US" sz="900" dirty="0">
                <a:solidFill>
                  <a:schemeClr val="bg1"/>
                </a:solidFill>
                <a:latin typeface="Adobe Clean SemiLight" panose="020B0403020404020204" pitchFamily="34" charset="0"/>
              </a:rPr>
              <a:t>Adobe provides a comprehensive range of technical resources to help support your business included as part of your Experience Cloud license subscription and further enhanced in the ELITE support package. ELITE support includes access to personalized learning paths and monitored community forums via the Adobe Experience League. You can also take advantage of our detailed and in-depth technical product documentation and current release notes. ELITE customers will also have access to a Named Support Engineer as well as a Technical Account Manager who combine and work in partnership with you to provide best in class proactive and reactive support while acting as your designated technical contacts in the Adobe Support Team. With deep experience in your designated Experience Cloud solutions, your support team work to ensure that no matter how complex your support needs are, the Adobe Support team will be there side by side with you throughout, to ensure you maximize your investment in the Adobe Experience Cloud solutions and to help you avoid problems before they happen.</a:t>
            </a:r>
            <a:endParaRPr sz="900" dirty="0">
              <a:solidFill>
                <a:schemeClr val="bg1"/>
              </a:solidFill>
              <a:latin typeface="AdobeClean-Light"/>
              <a:cs typeface="AdobeClean-Light"/>
            </a:endParaRPr>
          </a:p>
        </p:txBody>
      </p:sp>
      <p:sp>
        <p:nvSpPr>
          <p:cNvPr id="4" name="object 4"/>
          <p:cNvSpPr txBox="1"/>
          <p:nvPr/>
        </p:nvSpPr>
        <p:spPr>
          <a:xfrm>
            <a:off x="168564" y="7024371"/>
            <a:ext cx="2780665" cy="238760"/>
          </a:xfrm>
          <a:prstGeom prst="rect">
            <a:avLst/>
          </a:prstGeom>
        </p:spPr>
        <p:txBody>
          <a:bodyPr vert="horz" wrap="square" lIns="0" tIns="12700" rIns="0" bIns="0" rtlCol="0">
            <a:spAutoFit/>
          </a:bodyPr>
          <a:lstStyle/>
          <a:p>
            <a:pPr marL="12700">
              <a:lnSpc>
                <a:spcPct val="100000"/>
              </a:lnSpc>
              <a:spcBef>
                <a:spcPts val="100"/>
              </a:spcBef>
            </a:pPr>
            <a:r>
              <a:rPr sz="1400" b="1" u="heavy" spc="20" dirty="0">
                <a:solidFill>
                  <a:srgbClr val="020302"/>
                </a:solidFill>
                <a:uFill>
                  <a:solidFill>
                    <a:srgbClr val="020302"/>
                  </a:solidFill>
                </a:uFill>
                <a:latin typeface="Adobe Clean"/>
                <a:cs typeface="Adobe Clean"/>
              </a:rPr>
              <a:t>S</a:t>
            </a:r>
            <a:r>
              <a:rPr sz="1400" b="1" u="heavy" dirty="0">
                <a:solidFill>
                  <a:srgbClr val="020302"/>
                </a:solidFill>
                <a:uFill>
                  <a:solidFill>
                    <a:srgbClr val="020302"/>
                  </a:solidFill>
                </a:uFill>
                <a:latin typeface="Adobe Clean"/>
                <a:cs typeface="Adobe Clean"/>
              </a:rPr>
              <a:t>er</a:t>
            </a:r>
            <a:r>
              <a:rPr sz="1400" b="1" u="heavy" spc="10" dirty="0">
                <a:solidFill>
                  <a:srgbClr val="020302"/>
                </a:solidFill>
                <a:uFill>
                  <a:solidFill>
                    <a:srgbClr val="020302"/>
                  </a:solidFill>
                </a:uFill>
                <a:latin typeface="Adobe Clean"/>
                <a:cs typeface="Adobe Clean"/>
              </a:rPr>
              <a:t>vi</a:t>
            </a:r>
            <a:r>
              <a:rPr sz="1400" b="1" u="heavy" dirty="0">
                <a:solidFill>
                  <a:srgbClr val="020302"/>
                </a:solidFill>
                <a:uFill>
                  <a:solidFill>
                    <a:srgbClr val="020302"/>
                  </a:solidFill>
                </a:uFill>
                <a:latin typeface="Adobe Clean"/>
                <a:cs typeface="Adobe Clean"/>
              </a:rPr>
              <a:t>ce</a:t>
            </a:r>
            <a:r>
              <a:rPr sz="1400" b="1" u="heavy" spc="20" dirty="0">
                <a:solidFill>
                  <a:srgbClr val="020302"/>
                </a:solidFill>
                <a:uFill>
                  <a:solidFill>
                    <a:srgbClr val="020302"/>
                  </a:solidFill>
                </a:uFill>
                <a:latin typeface="Adobe Clean"/>
                <a:cs typeface="Adobe Clean"/>
              </a:rPr>
              <a:t> </a:t>
            </a:r>
            <a:r>
              <a:rPr sz="1400" b="1" u="heavy" spc="-20" dirty="0">
                <a:solidFill>
                  <a:srgbClr val="020302"/>
                </a:solidFill>
                <a:uFill>
                  <a:solidFill>
                    <a:srgbClr val="020302"/>
                  </a:solidFill>
                </a:uFill>
                <a:latin typeface="Adobe Clean"/>
                <a:cs typeface="Adobe Clean"/>
              </a:rPr>
              <a:t>Le</a:t>
            </a:r>
            <a:r>
              <a:rPr sz="1400" b="1" u="heavy" spc="-10" dirty="0">
                <a:solidFill>
                  <a:srgbClr val="020302"/>
                </a:solidFill>
                <a:uFill>
                  <a:solidFill>
                    <a:srgbClr val="020302"/>
                  </a:solidFill>
                </a:uFill>
                <a:latin typeface="Adobe Clean"/>
                <a:cs typeface="Adobe Clean"/>
              </a:rPr>
              <a:t>v</a:t>
            </a:r>
            <a:r>
              <a:rPr sz="1400" b="1" u="heavy" spc="-20" dirty="0">
                <a:solidFill>
                  <a:srgbClr val="020302"/>
                </a:solidFill>
                <a:uFill>
                  <a:solidFill>
                    <a:srgbClr val="020302"/>
                  </a:solidFill>
                </a:uFill>
                <a:latin typeface="Adobe Clean"/>
                <a:cs typeface="Adobe Clean"/>
              </a:rPr>
              <a:t>e</a:t>
            </a:r>
            <a:r>
              <a:rPr sz="1400" b="1" u="heavy" dirty="0">
                <a:solidFill>
                  <a:srgbClr val="020302"/>
                </a:solidFill>
                <a:uFill>
                  <a:solidFill>
                    <a:srgbClr val="020302"/>
                  </a:solidFill>
                </a:uFill>
                <a:latin typeface="Adobe Clean"/>
                <a:cs typeface="Adobe Clean"/>
              </a:rPr>
              <a:t>l</a:t>
            </a:r>
            <a:r>
              <a:rPr sz="1400" b="1" u="heavy" spc="-10" dirty="0">
                <a:solidFill>
                  <a:srgbClr val="020302"/>
                </a:solidFill>
                <a:uFill>
                  <a:solidFill>
                    <a:srgbClr val="020302"/>
                  </a:solidFill>
                </a:uFill>
                <a:latin typeface="Adobe Clean"/>
                <a:cs typeface="Adobe Clean"/>
              </a:rPr>
              <a:t> </a:t>
            </a:r>
            <a:r>
              <a:rPr sz="1400" b="1" u="heavy" spc="-65" dirty="0">
                <a:solidFill>
                  <a:srgbClr val="020302"/>
                </a:solidFill>
                <a:uFill>
                  <a:solidFill>
                    <a:srgbClr val="020302"/>
                  </a:solidFill>
                </a:uFill>
                <a:latin typeface="Adobe Clean"/>
                <a:cs typeface="Adobe Clean"/>
              </a:rPr>
              <a:t>T</a:t>
            </a:r>
            <a:r>
              <a:rPr sz="1400" b="1" u="heavy" spc="-35" dirty="0">
                <a:solidFill>
                  <a:srgbClr val="020302"/>
                </a:solidFill>
                <a:uFill>
                  <a:solidFill>
                    <a:srgbClr val="020302"/>
                  </a:solidFill>
                </a:uFill>
                <a:latin typeface="Adobe Clean"/>
                <a:cs typeface="Adobe Clean"/>
              </a:rPr>
              <a:t>a</a:t>
            </a:r>
            <a:r>
              <a:rPr sz="1400" b="1" u="heavy" spc="-45" dirty="0">
                <a:solidFill>
                  <a:srgbClr val="020302"/>
                </a:solidFill>
                <a:uFill>
                  <a:solidFill>
                    <a:srgbClr val="020302"/>
                  </a:solidFill>
                </a:uFill>
                <a:latin typeface="Adobe Clean"/>
                <a:cs typeface="Adobe Clean"/>
              </a:rPr>
              <a:t>r</a:t>
            </a:r>
            <a:r>
              <a:rPr sz="1400" b="1" u="heavy" spc="-35" dirty="0">
                <a:solidFill>
                  <a:srgbClr val="020302"/>
                </a:solidFill>
                <a:uFill>
                  <a:solidFill>
                    <a:srgbClr val="020302"/>
                  </a:solidFill>
                </a:uFill>
                <a:latin typeface="Adobe Clean"/>
                <a:cs typeface="Adobe Clean"/>
              </a:rPr>
              <a:t>g</a:t>
            </a:r>
            <a:r>
              <a:rPr sz="1400" b="1" u="heavy" spc="-55" dirty="0">
                <a:solidFill>
                  <a:srgbClr val="020302"/>
                </a:solidFill>
                <a:uFill>
                  <a:solidFill>
                    <a:srgbClr val="020302"/>
                  </a:solidFill>
                </a:uFill>
                <a:latin typeface="Adobe Clean"/>
                <a:cs typeface="Adobe Clean"/>
              </a:rPr>
              <a:t>et</a:t>
            </a:r>
            <a:r>
              <a:rPr sz="1400" b="1" u="heavy" spc="-45" dirty="0">
                <a:solidFill>
                  <a:srgbClr val="020302"/>
                </a:solidFill>
                <a:uFill>
                  <a:solidFill>
                    <a:srgbClr val="020302"/>
                  </a:solidFill>
                </a:uFill>
                <a:latin typeface="Adobe Clean"/>
                <a:cs typeface="Adobe Clean"/>
              </a:rPr>
              <a:t>s</a:t>
            </a:r>
            <a:r>
              <a:rPr sz="1400" b="1" u="heavy" dirty="0">
                <a:solidFill>
                  <a:srgbClr val="020302"/>
                </a:solidFill>
                <a:uFill>
                  <a:solidFill>
                    <a:srgbClr val="020302"/>
                  </a:solidFill>
                </a:uFill>
                <a:latin typeface="Adobe Clean"/>
                <a:cs typeface="Adobe Clean"/>
              </a:rPr>
              <a:t>:</a:t>
            </a:r>
            <a:r>
              <a:rPr sz="1400" b="1" u="heavy" spc="-80" dirty="0">
                <a:solidFill>
                  <a:srgbClr val="020302"/>
                </a:solidFill>
                <a:uFill>
                  <a:solidFill>
                    <a:srgbClr val="020302"/>
                  </a:solidFill>
                </a:uFill>
                <a:latin typeface="Adobe Clean"/>
                <a:cs typeface="Adobe Clean"/>
              </a:rPr>
              <a:t> </a:t>
            </a:r>
            <a:r>
              <a:rPr sz="1400" b="1" u="heavy" spc="-20" dirty="0">
                <a:solidFill>
                  <a:srgbClr val="020302"/>
                </a:solidFill>
                <a:uFill>
                  <a:solidFill>
                    <a:srgbClr val="020302"/>
                  </a:solidFill>
                </a:uFill>
                <a:latin typeface="Adobe Clean"/>
                <a:cs typeface="Adobe Clean"/>
              </a:rPr>
              <a:t>I</a:t>
            </a:r>
            <a:r>
              <a:rPr sz="1400" b="1" u="heavy" spc="-10" dirty="0">
                <a:solidFill>
                  <a:srgbClr val="020302"/>
                </a:solidFill>
                <a:uFill>
                  <a:solidFill>
                    <a:srgbClr val="020302"/>
                  </a:solidFill>
                </a:uFill>
                <a:latin typeface="Adobe Clean"/>
                <a:cs typeface="Adobe Clean"/>
              </a:rPr>
              <a:t>ni</a:t>
            </a:r>
            <a:r>
              <a:rPr sz="1400" b="1" u="heavy" spc="-20" dirty="0">
                <a:solidFill>
                  <a:srgbClr val="020302"/>
                </a:solidFill>
                <a:uFill>
                  <a:solidFill>
                    <a:srgbClr val="020302"/>
                  </a:solidFill>
                </a:uFill>
                <a:latin typeface="Adobe Clean"/>
                <a:cs typeface="Adobe Clean"/>
              </a:rPr>
              <a:t>t</a:t>
            </a:r>
            <a:r>
              <a:rPr sz="1400" b="1" u="heavy" spc="-10" dirty="0">
                <a:solidFill>
                  <a:srgbClr val="020302"/>
                </a:solidFill>
                <a:uFill>
                  <a:solidFill>
                    <a:srgbClr val="020302"/>
                  </a:solidFill>
                </a:uFill>
                <a:latin typeface="Adobe Clean"/>
                <a:cs typeface="Adobe Clean"/>
              </a:rPr>
              <a:t>i</a:t>
            </a:r>
            <a:r>
              <a:rPr sz="1400" b="1" u="heavy" dirty="0">
                <a:solidFill>
                  <a:srgbClr val="020302"/>
                </a:solidFill>
                <a:uFill>
                  <a:solidFill>
                    <a:srgbClr val="020302"/>
                  </a:solidFill>
                </a:uFill>
                <a:latin typeface="Adobe Clean"/>
                <a:cs typeface="Adobe Clean"/>
              </a:rPr>
              <a:t>al</a:t>
            </a:r>
            <a:r>
              <a:rPr sz="1400" b="1" u="heavy" spc="-140" dirty="0">
                <a:solidFill>
                  <a:srgbClr val="020302"/>
                </a:solidFill>
                <a:uFill>
                  <a:solidFill>
                    <a:srgbClr val="020302"/>
                  </a:solidFill>
                </a:uFill>
                <a:latin typeface="Adobe Clean"/>
                <a:cs typeface="Adobe Clean"/>
              </a:rPr>
              <a:t> </a:t>
            </a:r>
            <a:r>
              <a:rPr sz="1400" b="1" u="heavy" spc="-15" dirty="0">
                <a:solidFill>
                  <a:srgbClr val="020302"/>
                </a:solidFill>
                <a:uFill>
                  <a:solidFill>
                    <a:srgbClr val="020302"/>
                  </a:solidFill>
                </a:uFill>
                <a:latin typeface="Adobe Clean"/>
                <a:cs typeface="Adobe Clean"/>
              </a:rPr>
              <a:t>R</a:t>
            </a:r>
            <a:r>
              <a:rPr sz="1400" b="1" u="heavy" spc="-25" dirty="0">
                <a:solidFill>
                  <a:srgbClr val="020302"/>
                </a:solidFill>
                <a:uFill>
                  <a:solidFill>
                    <a:srgbClr val="020302"/>
                  </a:solidFill>
                </a:uFill>
                <a:latin typeface="Adobe Clean"/>
                <a:cs typeface="Adobe Clean"/>
              </a:rPr>
              <a:t>e</a:t>
            </a:r>
            <a:r>
              <a:rPr sz="1400" b="1" u="heavy" spc="-15" dirty="0">
                <a:solidFill>
                  <a:srgbClr val="020302"/>
                </a:solidFill>
                <a:uFill>
                  <a:solidFill>
                    <a:srgbClr val="020302"/>
                  </a:solidFill>
                </a:uFill>
                <a:latin typeface="Adobe Clean"/>
                <a:cs typeface="Adobe Clean"/>
              </a:rPr>
              <a:t>s</a:t>
            </a:r>
            <a:r>
              <a:rPr sz="1400" b="1" u="heavy" spc="-25" dirty="0">
                <a:solidFill>
                  <a:srgbClr val="020302"/>
                </a:solidFill>
                <a:uFill>
                  <a:solidFill>
                    <a:srgbClr val="020302"/>
                  </a:solidFill>
                </a:uFill>
                <a:latin typeface="Adobe Clean"/>
                <a:cs typeface="Adobe Clean"/>
              </a:rPr>
              <a:t>p</a:t>
            </a:r>
            <a:r>
              <a:rPr sz="1400" b="1" u="heavy" spc="-15" dirty="0">
                <a:solidFill>
                  <a:srgbClr val="020302"/>
                </a:solidFill>
                <a:uFill>
                  <a:solidFill>
                    <a:srgbClr val="020302"/>
                  </a:solidFill>
                </a:uFill>
                <a:latin typeface="Adobe Clean"/>
                <a:cs typeface="Adobe Clean"/>
              </a:rPr>
              <a:t>ons</a:t>
            </a:r>
            <a:r>
              <a:rPr sz="1400" b="1" u="heavy" dirty="0">
                <a:solidFill>
                  <a:srgbClr val="020302"/>
                </a:solidFill>
                <a:uFill>
                  <a:solidFill>
                    <a:srgbClr val="020302"/>
                  </a:solidFill>
                </a:uFill>
                <a:latin typeface="Adobe Clean"/>
                <a:cs typeface="Adobe Clean"/>
              </a:rPr>
              <a:t>e</a:t>
            </a:r>
            <a:endParaRPr sz="1400" dirty="0">
              <a:latin typeface="Adobe Clean"/>
              <a:cs typeface="Adobe Clean"/>
            </a:endParaRPr>
          </a:p>
        </p:txBody>
      </p:sp>
      <p:graphicFrame>
        <p:nvGraphicFramePr>
          <p:cNvPr id="7" name="object 7"/>
          <p:cNvGraphicFramePr>
            <a:graphicFrameLocks noGrp="1"/>
          </p:cNvGraphicFramePr>
          <p:nvPr>
            <p:extLst>
              <p:ext uri="{D42A27DB-BD31-4B8C-83A1-F6EECF244321}">
                <p14:modId xmlns:p14="http://schemas.microsoft.com/office/powerpoint/2010/main" val="101721845"/>
              </p:ext>
            </p:extLst>
          </p:nvPr>
        </p:nvGraphicFramePr>
        <p:xfrm>
          <a:off x="145668" y="7473158"/>
          <a:ext cx="7409815" cy="2259721"/>
        </p:xfrm>
        <a:graphic>
          <a:graphicData uri="http://schemas.openxmlformats.org/drawingml/2006/table">
            <a:tbl>
              <a:tblPr firstRow="1" bandRow="1">
                <a:tableStyleId>{2D5ABB26-0587-4C30-8999-92F81FD0307C}</a:tableStyleId>
              </a:tblPr>
              <a:tblGrid>
                <a:gridCol w="465493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83283">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sz="900" spc="0" dirty="0">
                          <a:solidFill>
                            <a:srgbClr val="020302"/>
                          </a:solidFill>
                          <a:latin typeface="Adobe Clean"/>
                          <a:cs typeface="Adobe Clean"/>
                        </a:rPr>
                        <a:t>Priority</a:t>
                      </a:r>
                      <a:endParaRPr sz="900" spc="0" dirty="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2905" algn="l">
                        <a:lnSpc>
                          <a:spcPct val="100000"/>
                        </a:lnSpc>
                        <a:spcBef>
                          <a:spcPts val="45"/>
                        </a:spcBef>
                      </a:pPr>
                      <a:r>
                        <a:rPr sz="900" spc="0" dirty="0">
                          <a:solidFill>
                            <a:srgbClr val="020302"/>
                          </a:solidFill>
                          <a:latin typeface="Adobe Clean"/>
                          <a:cs typeface="Adobe Clean"/>
                        </a:rPr>
                        <a:t>Online</a:t>
                      </a:r>
                      <a:r>
                        <a:rPr lang="en-US" sz="900" spc="0" dirty="0">
                          <a:solidFill>
                            <a:srgbClr val="020302"/>
                          </a:solidFill>
                          <a:latin typeface="Adobe Clean"/>
                          <a:cs typeface="Adobe Clean"/>
                        </a:rPr>
                        <a:t> </a:t>
                      </a:r>
                      <a:r>
                        <a:rPr sz="900" spc="0" dirty="0">
                          <a:solidFill>
                            <a:srgbClr val="020302"/>
                          </a:solidFill>
                          <a:latin typeface="Adobe Clean"/>
                          <a:cs typeface="Adobe Clean"/>
                        </a:rPr>
                        <a:t> Support</a:t>
                      </a:r>
                      <a:endParaRPr sz="900" spc="0" dirty="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263525" algn="l">
                        <a:lnSpc>
                          <a:spcPct val="100000"/>
                        </a:lnSpc>
                        <a:spcBef>
                          <a:spcPts val="65"/>
                        </a:spcBef>
                      </a:pPr>
                      <a:r>
                        <a:rPr sz="900" spc="0" dirty="0">
                          <a:solidFill>
                            <a:srgbClr val="FFFFFF"/>
                          </a:solidFill>
                          <a:latin typeface="Adobe Clean"/>
                          <a:cs typeface="Adobe Clean"/>
                        </a:rPr>
                        <a:t>Elite </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sz="900" b="1" spc="0" dirty="0">
                          <a:solidFill>
                            <a:srgbClr val="020302"/>
                          </a:solidFill>
                          <a:latin typeface="Adobe Clean"/>
                          <a:cs typeface="Adobe Clean"/>
                        </a:rPr>
                        <a:t>PRIORITY 1</a:t>
                      </a:r>
                      <a:endParaRPr sz="900" spc="0" dirty="0">
                        <a:latin typeface="Adobe Clean"/>
                        <a:cs typeface="Adobe Clean"/>
                      </a:endParaRPr>
                    </a:p>
                    <a:p>
                      <a:pPr marL="50165" marR="495934" algn="l">
                        <a:lnSpc>
                          <a:spcPts val="1010"/>
                        </a:lnSpc>
                        <a:spcBef>
                          <a:spcPts val="405"/>
                        </a:spcBef>
                      </a:pPr>
                      <a:r>
                        <a:rPr lang="en-US" sz="900" b="0" i="0" u="none" strike="noStrike" spc="0" dirty="0">
                          <a:solidFill>
                            <a:srgbClr val="000000"/>
                          </a:solidFill>
                          <a:effectLst/>
                          <a:latin typeface="Adobe Clean Light" panose="020B0303020404020204" pitchFamily="34" charset="0"/>
                        </a:rPr>
                        <a:t>Customer's production business functions are down or have significant data loss or service degradation and immediate attention is required to restore functionality and usability</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542925" marR="492125" algn="l">
                        <a:lnSpc>
                          <a:spcPct val="102200"/>
                        </a:lnSpc>
                      </a:pPr>
                      <a:r>
                        <a:rPr sz="900" spc="0" dirty="0">
                          <a:solidFill>
                            <a:srgbClr val="020302"/>
                          </a:solidFill>
                          <a:latin typeface="AdobeClean-Light"/>
                          <a:cs typeface="AdobeClean-Light"/>
                        </a:rPr>
                        <a:t>24x7</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1</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hour</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405130" marR="459740" indent="92710" algn="l">
                        <a:lnSpc>
                          <a:spcPct val="100000"/>
                        </a:lnSpc>
                      </a:pPr>
                      <a:r>
                        <a:rPr lang="en-US" sz="900" spc="0" dirty="0">
                          <a:solidFill>
                            <a:srgbClr val="020302"/>
                          </a:solidFill>
                          <a:latin typeface="AdobeClean-Light"/>
                          <a:cs typeface="AdobeClean-Light"/>
                        </a:rPr>
                        <a:t>2</a:t>
                      </a:r>
                      <a:r>
                        <a:rPr sz="900" spc="0" dirty="0">
                          <a:solidFill>
                            <a:srgbClr val="020302"/>
                          </a:solidFill>
                          <a:latin typeface="AdobeClean-Light"/>
                          <a:cs typeface="AdobeClean-Light"/>
                        </a:rPr>
                        <a:t>4x7 /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15</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minutes</a:t>
                      </a:r>
                      <a:endParaRPr sz="900" spc="0" dirty="0">
                        <a:latin typeface="AdobeClean-Light"/>
                        <a:cs typeface="AdobeClean-Light"/>
                      </a:endParaRPr>
                    </a:p>
                  </a:txBody>
                  <a:tcPr marL="0" marR="0" marT="254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sz="900" b="1" spc="0" dirty="0">
                          <a:solidFill>
                            <a:srgbClr val="020302"/>
                          </a:solidFill>
                          <a:latin typeface="Adobe Clean"/>
                          <a:cs typeface="Adobe Clean"/>
                        </a:rPr>
                        <a:t>PRIORITY 2</a:t>
                      </a:r>
                      <a:endParaRPr sz="900" spc="0" dirty="0">
                        <a:latin typeface="Adobe Clean"/>
                        <a:cs typeface="Adobe Clean"/>
                      </a:endParaRPr>
                    </a:p>
                    <a:p>
                      <a:pPr marL="49530" marR="719455" algn="l">
                        <a:lnSpc>
                          <a:spcPts val="1010"/>
                        </a:lnSpc>
                        <a:spcBef>
                          <a:spcPts val="405"/>
                        </a:spcBef>
                      </a:pPr>
                      <a:r>
                        <a:rPr lang="en-US" sz="900" b="0" i="0" u="none" strike="noStrike" spc="0" dirty="0">
                          <a:solidFill>
                            <a:srgbClr val="000000"/>
                          </a:solidFill>
                          <a:effectLst/>
                          <a:latin typeface="Adobe Clean Light" panose="020B0303020404020204" pitchFamily="34" charset="0"/>
                        </a:rPr>
                        <a:t>Customer's business functions have major service degradation or potential data loss, or a major feature is impacted</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sz="900" spc="0" dirty="0">
                          <a:solidFill>
                            <a:srgbClr val="020302"/>
                          </a:solidFill>
                          <a:latin typeface="AdobeClean-Light"/>
                          <a:cs typeface="AdobeClean-Light"/>
                        </a:rPr>
                        <a:t>Business hours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4 hours</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1790" marR="481330" indent="144145" algn="l">
                        <a:lnSpc>
                          <a:spcPct val="102299"/>
                        </a:lnSpc>
                      </a:pPr>
                      <a:r>
                        <a:rPr sz="900" spc="0" dirty="0">
                          <a:solidFill>
                            <a:srgbClr val="020302"/>
                          </a:solidFill>
                          <a:latin typeface="AdobeClean-Light"/>
                          <a:cs typeface="AdobeClean-Light"/>
                        </a:rPr>
                        <a:t>24x5 /  30</a:t>
                      </a:r>
                      <a:r>
                        <a:rPr lang="en-US" sz="900" spc="0" dirty="0">
                          <a:solidFill>
                            <a:srgbClr val="020302"/>
                          </a:solidFill>
                          <a:latin typeface="AdobeClean-Light"/>
                          <a:cs typeface="AdobeClean-Light"/>
                        </a:rPr>
                        <a:t> m</a:t>
                      </a:r>
                      <a:r>
                        <a:rPr sz="900" spc="0" dirty="0">
                          <a:solidFill>
                            <a:srgbClr val="020302"/>
                          </a:solidFill>
                          <a:latin typeface="AdobeClean-Light"/>
                          <a:cs typeface="AdobeClean-Light"/>
                        </a:rPr>
                        <a:t>inutes</a:t>
                      </a:r>
                      <a:endParaRPr sz="900" spc="0" dirty="0">
                        <a:latin typeface="AdobeClean-Light"/>
                        <a:cs typeface="AdobeClean-Light"/>
                      </a:endParaRPr>
                    </a:p>
                  </a:txBody>
                  <a:tcPr marL="0" marR="0" marT="508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80435">
                <a:tc>
                  <a:txBody>
                    <a:bodyPr/>
                    <a:lstStyle/>
                    <a:p>
                      <a:pPr marL="50165" algn="l">
                        <a:lnSpc>
                          <a:spcPct val="100000"/>
                        </a:lnSpc>
                        <a:spcBef>
                          <a:spcPts val="630"/>
                        </a:spcBef>
                      </a:pPr>
                      <a:r>
                        <a:rPr sz="900" b="1" spc="0" dirty="0">
                          <a:solidFill>
                            <a:srgbClr val="020302"/>
                          </a:solidFill>
                          <a:latin typeface="Adobe Clean"/>
                          <a:cs typeface="Adobe Clean"/>
                        </a:rPr>
                        <a:t>PRIORITY 3</a:t>
                      </a:r>
                      <a:endParaRPr sz="900" spc="0" dirty="0">
                        <a:latin typeface="Adobe Clean"/>
                        <a:cs typeface="Adobe Clean"/>
                      </a:endParaRPr>
                    </a:p>
                    <a:p>
                      <a:pPr marL="48895" marR="387985" indent="-2540" algn="l">
                        <a:lnSpc>
                          <a:spcPts val="980"/>
                        </a:lnSpc>
                        <a:spcBef>
                          <a:spcPts val="450"/>
                        </a:spcBef>
                      </a:pPr>
                      <a:r>
                        <a:rPr lang="en-US" sz="900" b="0" i="0" u="none" strike="noStrike" spc="0" dirty="0">
                          <a:solidFill>
                            <a:srgbClr val="000000"/>
                          </a:solidFill>
                          <a:effectLst/>
                          <a:latin typeface="Adobe Clean Light" panose="020B0303020404020204" pitchFamily="34" charset="0"/>
                        </a:rPr>
                        <a:t>Customer’s business functions has minor to no service degradation but there exists a solution/workaround allowing business functions to continue normally</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en-US" sz="900" spc="0" dirty="0">
                          <a:solidFill>
                            <a:srgbClr val="020302"/>
                          </a:solidFill>
                          <a:latin typeface="AdobeClean-Light"/>
                          <a:cs typeface="AdobeClean-Light"/>
                        </a:rPr>
                        <a:t>Business hours /       6 hours</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08000" marR="531495" indent="1270" algn="l">
                        <a:lnSpc>
                          <a:spcPct val="102200"/>
                        </a:lnSpc>
                      </a:pPr>
                      <a:r>
                        <a:rPr lang="en-US" sz="900" spc="0" dirty="0">
                          <a:solidFill>
                            <a:srgbClr val="020302"/>
                          </a:solidFill>
                          <a:latin typeface="AdobeClean-Light"/>
                          <a:ea typeface="+mn-ea"/>
                          <a:cs typeface="Times New Roman"/>
                        </a:rPr>
                        <a:t>2</a:t>
                      </a:r>
                      <a:r>
                        <a:rPr sz="900" spc="0" dirty="0">
                          <a:solidFill>
                            <a:srgbClr val="020302"/>
                          </a:solidFill>
                          <a:latin typeface="AdobeClean-Light"/>
                          <a:ea typeface="+mn-ea"/>
                          <a:cs typeface="AdobeClean-Light"/>
                        </a:rPr>
                        <a:t>4x5/  </a:t>
                      </a:r>
                      <a:r>
                        <a:rPr lang="en-US" sz="900" spc="0" dirty="0">
                          <a:solidFill>
                            <a:srgbClr val="020302"/>
                          </a:solidFill>
                          <a:latin typeface="AdobeClean-Light"/>
                          <a:ea typeface="+mn-ea"/>
                          <a:cs typeface="AdobeClean-Light"/>
                        </a:rPr>
                        <a:t> </a:t>
                      </a:r>
                      <a:r>
                        <a:rPr sz="900" spc="0" dirty="0">
                          <a:solidFill>
                            <a:srgbClr val="020302"/>
                          </a:solidFill>
                          <a:latin typeface="AdobeClean-Light"/>
                          <a:ea typeface="+mn-ea"/>
                          <a:cs typeface="AdobeClean-Light"/>
                        </a:rPr>
                        <a:t>1 hour</a:t>
                      </a:r>
                    </a:p>
                  </a:txBody>
                  <a:tcPr marL="0" marR="0" marT="6985"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sz="900" b="1" spc="0" dirty="0">
                          <a:solidFill>
                            <a:srgbClr val="020302"/>
                          </a:solidFill>
                          <a:latin typeface="Adobe Clean"/>
                          <a:cs typeface="Adobe Clean"/>
                        </a:rPr>
                        <a:t>PRIORITY 4</a:t>
                      </a:r>
                      <a:endParaRPr sz="900" spc="0" dirty="0">
                        <a:latin typeface="Adobe Clean"/>
                        <a:cs typeface="Adobe Clean"/>
                      </a:endParaRPr>
                    </a:p>
                    <a:p>
                      <a:pPr marL="62230" algn="l">
                        <a:lnSpc>
                          <a:spcPct val="100000"/>
                        </a:lnSpc>
                        <a:spcBef>
                          <a:spcPts val="315"/>
                        </a:spcBef>
                      </a:pPr>
                      <a:r>
                        <a:rPr lang="en-US" sz="900" b="0" i="0" u="none" strike="noStrike" spc="0" dirty="0">
                          <a:solidFill>
                            <a:srgbClr val="000000"/>
                          </a:solidFill>
                          <a:effectLst/>
                          <a:latin typeface="Adobe Clean Light" panose="020B0303020404020204" pitchFamily="34" charset="0"/>
                        </a:rPr>
                        <a:t>General question regarding current product functionality or an enhancement request</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en-US" sz="900" spc="0" dirty="0">
                          <a:solidFill>
                            <a:srgbClr val="020302"/>
                          </a:solidFill>
                          <a:latin typeface="AdobeClean-Light"/>
                          <a:cs typeface="AdobeClean-Light"/>
                        </a:rPr>
                        <a:t>Business days /       3 days</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en-US" sz="900" spc="0" dirty="0">
                          <a:solidFill>
                            <a:srgbClr val="020302"/>
                          </a:solidFill>
                          <a:latin typeface="AdobeClean-Light"/>
                          <a:cs typeface="AdobeClean-Light"/>
                        </a:rPr>
                        <a:t>Business days /       1 day</a:t>
                      </a:r>
                      <a:endParaRPr lang="en-US" sz="900" spc="0" dirty="0">
                        <a:latin typeface="AdobeClean-Light"/>
                        <a:cs typeface="AdobeClean-Light"/>
                      </a:endParaRPr>
                    </a:p>
                  </a:txBody>
                  <a:tcPr marL="0" marR="0" marT="2794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7" y="9888626"/>
            <a:ext cx="2202180" cy="149860"/>
          </a:xfrm>
          <a:prstGeom prst="rect">
            <a:avLst/>
          </a:prstGeom>
        </p:spPr>
        <p:txBody>
          <a:bodyPr vert="horz" wrap="square" lIns="0" tIns="10160" rIns="0" bIns="0" rtlCol="0">
            <a:spAutoFit/>
          </a:bodyPr>
          <a:lstStyle/>
          <a:p>
            <a:pPr marL="12700">
              <a:lnSpc>
                <a:spcPct val="100000"/>
              </a:lnSpc>
              <a:spcBef>
                <a:spcPts val="80"/>
              </a:spcBef>
            </a:pPr>
            <a:r>
              <a:rPr sz="800" spc="-15" dirty="0">
                <a:solidFill>
                  <a:srgbClr val="6D6D6D"/>
                </a:solidFill>
                <a:latin typeface="Adobe Clean"/>
                <a:cs typeface="Adobe Clean"/>
              </a:rPr>
              <a:t>©2021 </a:t>
            </a:r>
            <a:r>
              <a:rPr sz="800" spc="-5" dirty="0">
                <a:solidFill>
                  <a:srgbClr val="6D6D6D"/>
                </a:solidFill>
                <a:latin typeface="Adobe Clean"/>
                <a:cs typeface="Adobe Clean"/>
              </a:rPr>
              <a:t>Adobe. All</a:t>
            </a:r>
            <a:r>
              <a:rPr sz="800" spc="-15" dirty="0">
                <a:solidFill>
                  <a:srgbClr val="6D6D6D"/>
                </a:solidFill>
                <a:latin typeface="Adobe Clean"/>
                <a:cs typeface="Adobe Clean"/>
              </a:rPr>
              <a:t> Rights</a:t>
            </a:r>
            <a:r>
              <a:rPr sz="800" spc="-5" dirty="0">
                <a:solidFill>
                  <a:srgbClr val="6D6D6D"/>
                </a:solidFill>
                <a:latin typeface="Adobe Clean"/>
                <a:cs typeface="Adobe Clean"/>
              </a:rPr>
              <a:t> </a:t>
            </a:r>
            <a:r>
              <a:rPr sz="800" spc="-15" dirty="0">
                <a:solidFill>
                  <a:srgbClr val="6D6D6D"/>
                </a:solidFill>
                <a:latin typeface="Adobe Clean"/>
                <a:cs typeface="Adobe Clean"/>
              </a:rPr>
              <a:t>Reserved.</a:t>
            </a:r>
            <a:r>
              <a:rPr sz="800" spc="-10" dirty="0">
                <a:solidFill>
                  <a:srgbClr val="6D6D6D"/>
                </a:solidFill>
                <a:latin typeface="Adobe Clean"/>
                <a:cs typeface="Adobe Clean"/>
              </a:rPr>
              <a:t> </a:t>
            </a:r>
            <a:r>
              <a:rPr sz="800" spc="-5" dirty="0">
                <a:solidFill>
                  <a:srgbClr val="6D6D6D"/>
                </a:solidFill>
                <a:latin typeface="Adobe Clean"/>
                <a:cs typeface="Adobe Clean"/>
              </a:rPr>
              <a:t>Adobe</a:t>
            </a:r>
            <a:r>
              <a:rPr sz="800" spc="65" dirty="0">
                <a:solidFill>
                  <a:srgbClr val="6D6D6D"/>
                </a:solidFill>
                <a:latin typeface="Adobe Clean"/>
                <a:cs typeface="Adobe Clean"/>
              </a:rPr>
              <a:t> </a:t>
            </a:r>
            <a:r>
              <a:rPr sz="800" spc="-15" dirty="0">
                <a:solidFill>
                  <a:srgbClr val="6D6D6D"/>
                </a:solidFill>
                <a:latin typeface="Adobe Clean"/>
                <a:cs typeface="Adobe Clean"/>
              </a:rPr>
              <a:t>Confidential.</a:t>
            </a:r>
            <a:endParaRPr sz="800">
              <a:latin typeface="Adobe Clean"/>
              <a:cs typeface="Adobe Clean"/>
            </a:endParaRP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421174"/>
            <a:ext cx="2156171" cy="200055"/>
          </a:xfrm>
          <a:prstGeom prst="rect">
            <a:avLst/>
          </a:prstGeom>
          <a:noFill/>
        </p:spPr>
        <p:txBody>
          <a:bodyPr wrap="square" rtlCol="0">
            <a:spAutoFit/>
          </a:bodyPr>
          <a:lstStyle/>
          <a:p>
            <a:r>
              <a:rPr lang="en-US" sz="700" i="1" dirty="0">
                <a:solidFill>
                  <a:schemeClr val="bg1"/>
                </a:solidFill>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1734001763"/>
              </p:ext>
            </p:extLst>
          </p:nvPr>
        </p:nvGraphicFramePr>
        <p:xfrm>
          <a:off x="273550" y="2258474"/>
          <a:ext cx="7281935" cy="4738570"/>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3042833">
                  <a:extLst>
                    <a:ext uri="{9D8B030D-6E8A-4147-A177-3AD203B41FA5}">
                      <a16:colId xmlns:a16="http://schemas.microsoft.com/office/drawing/2014/main" val="20001"/>
                    </a:ext>
                  </a:extLst>
                </a:gridCol>
                <a:gridCol w="1384643">
                  <a:extLst>
                    <a:ext uri="{9D8B030D-6E8A-4147-A177-3AD203B41FA5}">
                      <a16:colId xmlns:a16="http://schemas.microsoft.com/office/drawing/2014/main" val="2563521174"/>
                    </a:ext>
                  </a:extLst>
                </a:gridCol>
                <a:gridCol w="1384643">
                  <a:extLst>
                    <a:ext uri="{9D8B030D-6E8A-4147-A177-3AD203B41FA5}">
                      <a16:colId xmlns:a16="http://schemas.microsoft.com/office/drawing/2014/main" val="20003"/>
                    </a:ext>
                  </a:extLst>
                </a:gridCol>
              </a:tblGrid>
              <a:tr h="360217">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n-US" sz="900" spc="-20" dirty="0">
                          <a:solidFill>
                            <a:srgbClr val="404040"/>
                          </a:solidFill>
                          <a:latin typeface="Adobe Clean"/>
                          <a:cs typeface="Adobe Clean"/>
                        </a:rPr>
                        <a:t>Online </a:t>
                      </a:r>
                      <a:r>
                        <a:rPr lang="en-US" sz="900" spc="-135" dirty="0">
                          <a:solidFill>
                            <a:srgbClr val="404040"/>
                          </a:solidFill>
                          <a:latin typeface="Adobe Clean"/>
                          <a:cs typeface="Adobe Clean"/>
                        </a:rPr>
                        <a:t> </a:t>
                      </a:r>
                      <a:r>
                        <a:rPr lang="en-US" sz="900" spc="-20" dirty="0">
                          <a:solidFill>
                            <a:srgbClr val="404040"/>
                          </a:solidFill>
                          <a:latin typeface="Adobe Clean"/>
                          <a:cs typeface="Adobe Clean"/>
                        </a:rPr>
                        <a:t>Support</a:t>
                      </a:r>
                      <a:endParaRPr lang="en-US" sz="9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900" spc="-20" dirty="0">
                          <a:solidFill>
                            <a:srgbClr val="FFFFFF"/>
                          </a:solidFill>
                          <a:latin typeface="Adobe Clean"/>
                          <a:cs typeface="Adobe Clean"/>
                        </a:rPr>
                        <a:t>Elite </a:t>
                      </a:r>
                      <a:r>
                        <a:rPr sz="900" spc="-20" dirty="0">
                          <a:solidFill>
                            <a:srgbClr val="FFFFFF"/>
                          </a:solidFill>
                          <a:latin typeface="Adobe Clean"/>
                          <a:cs typeface="Adobe Clean"/>
                        </a:rPr>
                        <a:t>Support</a:t>
                      </a:r>
                      <a:endParaRPr sz="9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dirty="0"/>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n-US" sz="800" i="1" dirty="0">
                          <a:solidFill>
                            <a:schemeClr val="bg1"/>
                          </a:solidFill>
                          <a:latin typeface="Adobe Clean Light" panose="020B0303020404020204" pitchFamily="34" charset="0"/>
                        </a:rPr>
                        <a:t>Paid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dirty="0">
                          <a:solidFill>
                            <a:schemeClr val="bg1"/>
                          </a:solidFill>
                          <a:latin typeface="Adobe Clean" panose="020B0503020404020204" pitchFamily="34" charset="0"/>
                          <a:cs typeface="AdobeClean-Light"/>
                        </a:rPr>
                        <a:t>Assigned Experts</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sz="900" spc="0" dirty="0">
                          <a:solidFill>
                            <a:srgbClr val="020302"/>
                          </a:solidFill>
                          <a:latin typeface="AdobeClean-Light"/>
                          <a:cs typeface="AdobeClean-Light"/>
                        </a:rPr>
                        <a:t>Account Support Lead</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dirty="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sz="900" spc="0" dirty="0">
                          <a:solidFill>
                            <a:srgbClr val="020302"/>
                          </a:solidFill>
                          <a:latin typeface="AdobeClean-Light"/>
                          <a:cs typeface="AdobeClean-Light"/>
                        </a:rPr>
                        <a:t>Named Support Engineer</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sz="900" spc="0" dirty="0">
                          <a:solidFill>
                            <a:srgbClr val="020302"/>
                          </a:solidFill>
                          <a:latin typeface="AdobeClean-Light"/>
                          <a:cs typeface="AdobeClean-Light"/>
                        </a:rPr>
                        <a:t>Technical Account Manager</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n-US" sz="1000" b="1" i="0" spc="0" dirty="0">
                          <a:solidFill>
                            <a:schemeClr val="bg1"/>
                          </a:solidFill>
                          <a:latin typeface="Adobe Clean" panose="020B0503020404020204" pitchFamily="34" charset="0"/>
                          <a:cs typeface="AdobeClean-Light"/>
                        </a:rPr>
                        <a:t>Support Services</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dirty="0">
                          <a:solidFill>
                            <a:srgbClr val="020302"/>
                          </a:solidFill>
                          <a:latin typeface="AdobeClean-Light"/>
                          <a:cs typeface="AdobeClean-Light"/>
                        </a:rPr>
                        <a:t>Online</a:t>
                      </a:r>
                      <a:r>
                        <a:rPr sz="900" spc="0" dirty="0">
                          <a:solidFill>
                            <a:srgbClr val="020302"/>
                          </a:solidFill>
                          <a:latin typeface="AdobeClean-Light"/>
                          <a:cs typeface="AdobeClean-Light"/>
                        </a:rPr>
                        <a:t> Support</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sz="900" spc="-25" dirty="0">
                          <a:solidFill>
                            <a:srgbClr val="020302"/>
                          </a:solidFill>
                          <a:latin typeface="AdobeClean-Light"/>
                          <a:cs typeface="AdobeClean-Light"/>
                        </a:rPr>
                        <a:t>Business</a:t>
                      </a:r>
                      <a:r>
                        <a:rPr sz="900" spc="-15" dirty="0">
                          <a:solidFill>
                            <a:srgbClr val="020302"/>
                          </a:solidFill>
                          <a:latin typeface="AdobeClean-Light"/>
                          <a:cs typeface="AdobeClean-Light"/>
                        </a:rPr>
                        <a:t> </a:t>
                      </a:r>
                      <a:r>
                        <a:rPr sz="900" spc="-30" dirty="0">
                          <a:solidFill>
                            <a:srgbClr val="020302"/>
                          </a:solidFill>
                          <a:latin typeface="AdobeClean-Light"/>
                          <a:cs typeface="AdobeClean-Light"/>
                        </a:rPr>
                        <a:t>hours</a:t>
                      </a:r>
                      <a:endParaRPr sz="900" dirty="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n-US" sz="900" spc="-25" dirty="0">
                          <a:solidFill>
                            <a:srgbClr val="020302"/>
                          </a:solidFill>
                          <a:latin typeface="AdobeClean-Light"/>
                          <a:cs typeface="AdobeClean-Light"/>
                        </a:rPr>
                        <a:t>24x5</a:t>
                      </a:r>
                      <a:endParaRPr sz="900" dirty="0">
                        <a:latin typeface="AdobeClean-Light"/>
                        <a:cs typeface="AdobeClean-Light"/>
                      </a:endParaRP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sz="900" spc="0" dirty="0">
                          <a:solidFill>
                            <a:srgbClr val="020302"/>
                          </a:solidFill>
                          <a:latin typeface="AdobeClean-Light"/>
                          <a:cs typeface="AdobeClean-Light"/>
                        </a:rPr>
                        <a:t>24x7</a:t>
                      </a:r>
                      <a:r>
                        <a:rPr lang="en-US" sz="900" spc="0" dirty="0">
                          <a:solidFill>
                            <a:srgbClr val="020302"/>
                          </a:solidFill>
                          <a:latin typeface="AdobeClean-Light"/>
                          <a:cs typeface="AdobeClean-Light"/>
                        </a:rPr>
                        <a:t>x365</a:t>
                      </a:r>
                      <a:r>
                        <a:rPr sz="900" spc="0" dirty="0">
                          <a:solidFill>
                            <a:srgbClr val="020302"/>
                          </a:solidFill>
                          <a:latin typeface="AdobeClean-Light"/>
                          <a:cs typeface="AdobeClean-Light"/>
                        </a:rPr>
                        <a:t> P1 Issue Support</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sz="900" dirty="0">
                          <a:solidFill>
                            <a:srgbClr val="020302"/>
                          </a:solidFill>
                          <a:latin typeface="Wingdings"/>
                          <a:cs typeface="Wingdings"/>
                        </a:rPr>
                        <a:t></a:t>
                      </a:r>
                      <a:endParaRPr sz="900" dirty="0">
                        <a:latin typeface="Wingdings"/>
                        <a:cs typeface="Wingdings"/>
                      </a:endParaRP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Named Support Contacts (per product)</a:t>
                      </a:r>
                      <a:endParaRPr sz="9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sz="900" dirty="0">
                          <a:solidFill>
                            <a:srgbClr val="020302"/>
                          </a:solidFill>
                          <a:latin typeface="AdobeClean-Light"/>
                          <a:cs typeface="AdobeClean-Light"/>
                        </a:rPr>
                        <a:t>4</a:t>
                      </a:r>
                      <a:endParaRPr sz="90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sz="900" dirty="0">
                          <a:solidFill>
                            <a:srgbClr val="020302"/>
                          </a:solidFill>
                          <a:latin typeface="AdobeClean-Light"/>
                          <a:cs typeface="AdobeClean-Light"/>
                        </a:rPr>
                        <a:t>15</a:t>
                      </a:r>
                      <a:endParaRPr sz="900" dirty="0">
                        <a:latin typeface="AdobeClean-Light"/>
                        <a:cs typeface="AdobeClean-Light"/>
                      </a:endParaRP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Live Telephone Support</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sz="900" dirty="0">
                          <a:solidFill>
                            <a:srgbClr val="020302"/>
                          </a:solidFill>
                          <a:latin typeface="Wingdings"/>
                          <a:cs typeface="Wingdings"/>
                        </a:rPr>
                        <a:t></a:t>
                      </a:r>
                      <a:endParaRPr sz="900" dirty="0">
                        <a:latin typeface="Wingdings"/>
                        <a:cs typeface="Wingdings"/>
                      </a:endParaRP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sz="900" spc="0" dirty="0">
                          <a:solidFill>
                            <a:srgbClr val="020302"/>
                          </a:solidFill>
                          <a:latin typeface="AdobeClean-Light"/>
                          <a:cs typeface="AdobeClean-Light"/>
                        </a:rPr>
                        <a:t>Escalation Management</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dirty="0">
                          <a:solidFill>
                            <a:srgbClr val="020302"/>
                          </a:solidFill>
                          <a:latin typeface="Wingdings"/>
                          <a:cs typeface="Wingdings"/>
                        </a:rPr>
                        <a:t></a:t>
                      </a:r>
                      <a:endParaRPr sz="900" dirty="0">
                        <a:latin typeface="Wingdings"/>
                        <a:cs typeface="Wingdings"/>
                      </a:endParaRP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sz="900" spc="0" dirty="0">
                          <a:solidFill>
                            <a:srgbClr val="020302"/>
                          </a:solidFill>
                          <a:latin typeface="AdobeClean-Light"/>
                          <a:cs typeface="AdobeClean-Light"/>
                        </a:rPr>
                        <a:t>Service Reviews </a:t>
                      </a:r>
                      <a:r>
                        <a:rPr lang="en-US" sz="900" spc="0" dirty="0">
                          <a:solidFill>
                            <a:srgbClr val="020302"/>
                          </a:solidFill>
                          <a:latin typeface="AdobeClean-Light"/>
                          <a:cs typeface="AdobeClean-Light"/>
                        </a:rPr>
                        <a:t>per Year</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dirty="0">
                          <a:latin typeface="Times New Roman"/>
                          <a:cs typeface="Times New Roman"/>
                        </a:rPr>
                        <a:t>4</a:t>
                      </a:r>
                      <a:endParaRPr sz="900" dirty="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Expert Sessions per Year</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dirty="0">
                          <a:latin typeface="Times New Roman"/>
                          <a:cs typeface="Times New Roman"/>
                        </a:rPr>
                        <a:t>4</a:t>
                      </a:r>
                      <a:endParaRPr sz="900" dirty="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Case Reviews</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sz="900" spc="0" dirty="0">
                          <a:solidFill>
                            <a:srgbClr val="020302"/>
                          </a:solidFill>
                          <a:latin typeface="AdobeClean-Light"/>
                          <a:cs typeface="AdobeClean-Light"/>
                        </a:rPr>
                        <a:t>Event </a:t>
                      </a:r>
                      <a:r>
                        <a:rPr lang="en-US" sz="900" spc="0" dirty="0">
                          <a:solidFill>
                            <a:srgbClr val="020302"/>
                          </a:solidFill>
                          <a:latin typeface="AdobeClean-Light"/>
                          <a:cs typeface="AdobeClean-Light"/>
                        </a:rPr>
                        <a:t>Management</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sz="900" spc="0" dirty="0">
                          <a:solidFill>
                            <a:srgbClr val="020302"/>
                          </a:solidFill>
                          <a:latin typeface="AdobeClean-Light"/>
                          <a:cs typeface="AdobeClean-Light"/>
                        </a:rPr>
                        <a:t>Environment</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Review, Maintenance &amp; Monitoring</a:t>
                      </a:r>
                      <a:endParaRPr sz="900" spc="0" dirty="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sz="900" spc="0" dirty="0">
                          <a:solidFill>
                            <a:srgbClr val="020302"/>
                          </a:solidFill>
                          <a:latin typeface="AdobeClean-Light"/>
                          <a:cs typeface="AdobeClean-Light"/>
                        </a:rPr>
                        <a:t>Release, Migration, Upgrade &amp; Product Roadmap Review</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sz="900" spc="0" dirty="0">
                          <a:latin typeface="AdobeClean-Light"/>
                          <a:cs typeface="AdobeClean-Light"/>
                        </a:rPr>
                        <a:t>Cloud Support Activities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en-US" sz="1000" b="1" i="0" spc="0" dirty="0">
                          <a:solidFill>
                            <a:schemeClr val="bg1"/>
                          </a:solidFill>
                          <a:latin typeface="Adobe Clean" panose="020B0503020404020204" pitchFamily="34" charset="0"/>
                          <a:cs typeface="AdobeClean-Light"/>
                        </a:rPr>
                        <a:t>Field Services</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sz="900" spc="0" dirty="0">
                          <a:solidFill>
                            <a:srgbClr val="020302"/>
                          </a:solidFill>
                          <a:latin typeface="AdobeClean-Light"/>
                          <a:cs typeface="AdobeClean-Light"/>
                        </a:rPr>
                        <a:t>Launch Advisory Services – First Year of new solution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dirty="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en-US" sz="900" spc="0" dirty="0">
                          <a:latin typeface="AdobeClean-Light"/>
                          <a:cs typeface="AdobeClean-Light"/>
                        </a:rPr>
                        <a:t>Field Service Activities </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ctr"/>
                      <a:endParaRPr lang="en-US" dirty="0"/>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en-US" sz="900" dirty="0">
                          <a:latin typeface="Times New Roman"/>
                          <a:cs typeface="Times New Roman"/>
                        </a:rPr>
                        <a:t>4</a:t>
                      </a:r>
                      <a:endParaRPr lang="en-US" dirty="0"/>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a:off x="357339" y="897487"/>
            <a:ext cx="1736725" cy="0"/>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608961"/>
            <a:ext cx="1647825" cy="23876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020302"/>
                </a:solidFill>
                <a:latin typeface="Adobe Clean"/>
                <a:cs typeface="Adobe Clean"/>
              </a:rPr>
              <a:t>Elite</a:t>
            </a:r>
            <a:r>
              <a:rPr sz="1400" b="1" spc="-50" dirty="0">
                <a:solidFill>
                  <a:srgbClr val="020302"/>
                </a:solidFill>
                <a:latin typeface="Adobe Clean"/>
                <a:cs typeface="Adobe Clean"/>
              </a:rPr>
              <a:t> </a:t>
            </a:r>
            <a:r>
              <a:rPr sz="1400" b="1" spc="-10" dirty="0">
                <a:solidFill>
                  <a:srgbClr val="020302"/>
                </a:solidFill>
                <a:latin typeface="Adobe Clean"/>
                <a:cs typeface="Adobe Clean"/>
              </a:rPr>
              <a:t>Support</a:t>
            </a:r>
            <a:r>
              <a:rPr sz="1400" b="1" spc="-45" dirty="0">
                <a:solidFill>
                  <a:srgbClr val="020302"/>
                </a:solidFill>
                <a:latin typeface="Adobe Clean"/>
                <a:cs typeface="Adobe Clean"/>
              </a:rPr>
              <a:t> </a:t>
            </a:r>
            <a:r>
              <a:rPr sz="1400" b="1" spc="-15" dirty="0">
                <a:solidFill>
                  <a:srgbClr val="020302"/>
                </a:solidFill>
                <a:latin typeface="Adobe Clean"/>
                <a:cs typeface="Adobe Clean"/>
              </a:rPr>
              <a:t>Features</a:t>
            </a:r>
            <a:endParaRPr sz="1400" dirty="0">
              <a:latin typeface="Adobe Clean"/>
              <a:cs typeface="Adobe Clean"/>
            </a:endParaRPr>
          </a:p>
        </p:txBody>
      </p:sp>
      <p:sp>
        <p:nvSpPr>
          <p:cNvPr id="32" name="object 32"/>
          <p:cNvSpPr txBox="1"/>
          <p:nvPr/>
        </p:nvSpPr>
        <p:spPr>
          <a:xfrm>
            <a:off x="2868167" y="1433668"/>
            <a:ext cx="2194560" cy="936154"/>
          </a:xfrm>
          <a:prstGeom prst="rect">
            <a:avLst/>
          </a:prstGeom>
        </p:spPr>
        <p:txBody>
          <a:bodyPr vert="horz" wrap="square" lIns="0" tIns="12700" rIns="0" bIns="0" rtlCol="0">
            <a:spAutoFit/>
          </a:bodyPr>
          <a:lstStyle/>
          <a:p>
            <a:pPr marL="13335" marR="26670">
              <a:lnSpc>
                <a:spcPct val="100000"/>
              </a:lnSpc>
              <a:spcBef>
                <a:spcPts val="175"/>
              </a:spcBef>
            </a:pPr>
            <a:r>
              <a:rPr sz="1000" dirty="0">
                <a:solidFill>
                  <a:srgbClr val="4B4B4B"/>
                </a:solidFill>
                <a:latin typeface="AdobeClean-Light"/>
                <a:cs typeface="AdobeClean-Light"/>
              </a:rPr>
              <a:t>A designated support engineer who  becomes familiar with your solution  environment and business goals. The NSE  is an experienced support engineer that  helps coordinate your Enterprise Support  experience..</a:t>
            </a:r>
            <a:endParaRPr sz="1000" dirty="0">
              <a:latin typeface="AdobeClean-Light"/>
              <a:cs typeface="AdobeClean-Light"/>
            </a:endParaRPr>
          </a:p>
        </p:txBody>
      </p:sp>
      <p:pic>
        <p:nvPicPr>
          <p:cNvPr id="33" name="object 33"/>
          <p:cNvPicPr>
            <a:picLocks/>
          </p:cNvPicPr>
          <p:nvPr/>
        </p:nvPicPr>
        <p:blipFill>
          <a:blip r:embed="rId3" cstate="print"/>
          <a:stretch>
            <a:fillRect/>
          </a:stretch>
        </p:blipFill>
        <p:spPr>
          <a:xfrm>
            <a:off x="2768925" y="1066800"/>
            <a:ext cx="365760" cy="365760"/>
          </a:xfrm>
          <a:prstGeom prst="rect">
            <a:avLst/>
          </a:prstGeom>
        </p:spPr>
      </p:pic>
      <p:pic>
        <p:nvPicPr>
          <p:cNvPr id="35" name="object 35"/>
          <p:cNvPicPr>
            <a:picLocks/>
          </p:cNvPicPr>
          <p:nvPr/>
        </p:nvPicPr>
        <p:blipFill>
          <a:blip r:embed="rId4" cstate="print"/>
          <a:stretch>
            <a:fillRect/>
          </a:stretch>
        </p:blipFill>
        <p:spPr>
          <a:xfrm>
            <a:off x="5257800" y="2561747"/>
            <a:ext cx="365760" cy="365760"/>
          </a:xfrm>
          <a:prstGeom prst="rect">
            <a:avLst/>
          </a:prstGeom>
        </p:spPr>
      </p:pic>
      <p:sp>
        <p:nvSpPr>
          <p:cNvPr id="36" name="object 36"/>
          <p:cNvSpPr txBox="1"/>
          <p:nvPr/>
        </p:nvSpPr>
        <p:spPr>
          <a:xfrm>
            <a:off x="5333365" y="1433668"/>
            <a:ext cx="2194560" cy="936154"/>
          </a:xfrm>
          <a:prstGeom prst="rect">
            <a:avLst/>
          </a:prstGeom>
        </p:spPr>
        <p:txBody>
          <a:bodyPr vert="horz" wrap="square" lIns="0" tIns="12700" rIns="0" bIns="0" rtlCol="0">
            <a:spAutoFit/>
          </a:bodyPr>
          <a:lstStyle/>
          <a:p>
            <a:pPr marL="55244" marR="114935">
              <a:lnSpc>
                <a:spcPct val="100000"/>
              </a:lnSpc>
              <a:spcBef>
                <a:spcPts val="965"/>
              </a:spcBef>
            </a:pPr>
            <a:r>
              <a:rPr sz="1000" dirty="0">
                <a:solidFill>
                  <a:srgbClr val="4B4B4B"/>
                </a:solidFill>
                <a:latin typeface="AdobeClean-Light"/>
                <a:cs typeface="AdobeClean-Light"/>
              </a:rPr>
              <a:t>Regular scheduled review of open  support requests, ensuring customer  alignment on case description, business  impact, status, priority and agreement on  next steps required to ensure an  expedient resolution.</a:t>
            </a:r>
            <a:endParaRPr sz="1000" dirty="0">
              <a:latin typeface="AdobeClean-Light"/>
              <a:cs typeface="AdobeClean-Light"/>
            </a:endParaRPr>
          </a:p>
        </p:txBody>
      </p:sp>
      <p:pic>
        <p:nvPicPr>
          <p:cNvPr id="37" name="object 37"/>
          <p:cNvPicPr>
            <a:picLocks/>
          </p:cNvPicPr>
          <p:nvPr/>
        </p:nvPicPr>
        <p:blipFill>
          <a:blip r:embed="rId5" cstate="print"/>
          <a:stretch>
            <a:fillRect/>
          </a:stretch>
        </p:blipFill>
        <p:spPr>
          <a:xfrm>
            <a:off x="2768925" y="2500787"/>
            <a:ext cx="241555" cy="365760"/>
          </a:xfrm>
          <a:prstGeom prst="rect">
            <a:avLst/>
          </a:prstGeom>
        </p:spPr>
      </p:pic>
      <p:sp>
        <p:nvSpPr>
          <p:cNvPr id="39" name="object 39"/>
          <p:cNvSpPr txBox="1"/>
          <p:nvPr/>
        </p:nvSpPr>
        <p:spPr>
          <a:xfrm>
            <a:off x="324341" y="1433668"/>
            <a:ext cx="2194560" cy="782265"/>
          </a:xfrm>
          <a:prstGeom prst="rect">
            <a:avLst/>
          </a:prstGeom>
        </p:spPr>
        <p:txBody>
          <a:bodyPr vert="horz" wrap="square" lIns="0" tIns="12700" rIns="0" bIns="0" rtlCol="0">
            <a:spAutoFit/>
          </a:bodyPr>
          <a:lstStyle/>
          <a:p>
            <a:pPr marL="12700" marR="74295" indent="1270">
              <a:lnSpc>
                <a:spcPct val="100000"/>
              </a:lnSpc>
              <a:spcBef>
                <a:spcPts val="100"/>
              </a:spcBef>
            </a:pPr>
            <a:r>
              <a:rPr sz="1000" dirty="0">
                <a:solidFill>
                  <a:srgbClr val="020302"/>
                </a:solidFill>
                <a:latin typeface="AdobeClean-Light"/>
                <a:cs typeface="AdobeClean-Light"/>
              </a:rPr>
              <a:t>A designated Technical Account Manager to  oversee your Elite experience, coordinate  the support and field services  engagements, and provide proactive services  to maximize your business valu</a:t>
            </a:r>
            <a:r>
              <a:rPr lang="en-US" sz="1000" dirty="0">
                <a:solidFill>
                  <a:srgbClr val="020302"/>
                </a:solidFill>
                <a:latin typeface="AdobeClean-Light"/>
                <a:cs typeface="AdobeClean-Light"/>
              </a:rPr>
              <a:t>e.</a:t>
            </a:r>
          </a:p>
        </p:txBody>
      </p:sp>
      <p:sp>
        <p:nvSpPr>
          <p:cNvPr id="40" name="object 40"/>
          <p:cNvSpPr txBox="1"/>
          <p:nvPr/>
        </p:nvSpPr>
        <p:spPr>
          <a:xfrm>
            <a:off x="689237" y="1126245"/>
            <a:ext cx="2194560" cy="169277"/>
          </a:xfrm>
          <a:prstGeom prst="rect">
            <a:avLst/>
          </a:prstGeom>
        </p:spPr>
        <p:txBody>
          <a:bodyPr vert="horz" wrap="square" lIns="0" tIns="0" rIns="0" bIns="0" rtlCol="0">
            <a:spAutoFit/>
          </a:bodyPr>
          <a:lstStyle/>
          <a:p>
            <a:pPr marL="12700">
              <a:lnSpc>
                <a:spcPct val="100000"/>
              </a:lnSpc>
              <a:spcBef>
                <a:spcPts val="100"/>
              </a:spcBef>
            </a:pPr>
            <a:r>
              <a:rPr sz="1100" b="1" dirty="0">
                <a:solidFill>
                  <a:srgbClr val="020302"/>
                </a:solidFill>
                <a:latin typeface="Adobe Clean" panose="020B0503020404020204" pitchFamily="34" charset="0"/>
                <a:cs typeface="Arial"/>
              </a:rPr>
              <a:t>Technical Account Manager</a:t>
            </a:r>
            <a:endParaRPr sz="1100" dirty="0">
              <a:latin typeface="Adobe Clean" panose="020B0503020404020204" pitchFamily="34" charset="0"/>
              <a:cs typeface="Arial"/>
            </a:endParaRPr>
          </a:p>
        </p:txBody>
      </p:sp>
      <p:pic>
        <p:nvPicPr>
          <p:cNvPr id="41" name="object 41"/>
          <p:cNvPicPr>
            <a:picLocks/>
          </p:cNvPicPr>
          <p:nvPr/>
        </p:nvPicPr>
        <p:blipFill>
          <a:blip r:embed="rId6" cstate="print"/>
          <a:stretch>
            <a:fillRect/>
          </a:stretch>
        </p:blipFill>
        <p:spPr>
          <a:xfrm>
            <a:off x="228600" y="1066800"/>
            <a:ext cx="365760" cy="365760"/>
          </a:xfrm>
          <a:prstGeom prst="rect">
            <a:avLst/>
          </a:prstGeom>
        </p:spPr>
      </p:pic>
      <p:pic>
        <p:nvPicPr>
          <p:cNvPr id="47" name="object 47"/>
          <p:cNvPicPr>
            <a:picLocks/>
          </p:cNvPicPr>
          <p:nvPr/>
        </p:nvPicPr>
        <p:blipFill>
          <a:blip r:embed="rId7" cstate="print"/>
          <a:stretch>
            <a:fillRect/>
          </a:stretch>
        </p:blipFill>
        <p:spPr>
          <a:xfrm>
            <a:off x="5257800" y="1066800"/>
            <a:ext cx="365760" cy="365760"/>
          </a:xfrm>
          <a:prstGeom prst="rect">
            <a:avLst/>
          </a:prstGeom>
        </p:spPr>
      </p:pic>
      <p:sp>
        <p:nvSpPr>
          <p:cNvPr id="48" name="object 48"/>
          <p:cNvSpPr txBox="1"/>
          <p:nvPr/>
        </p:nvSpPr>
        <p:spPr>
          <a:xfrm>
            <a:off x="2791726" y="5243920"/>
            <a:ext cx="2194560" cy="499111"/>
          </a:xfrm>
          <a:prstGeom prst="rect">
            <a:avLst/>
          </a:prstGeom>
        </p:spPr>
        <p:txBody>
          <a:bodyPr vert="horz" wrap="square" lIns="0" tIns="0" rIns="0" bIns="0" rtlCol="0">
            <a:spAutoFit/>
          </a:bodyPr>
          <a:lstStyle/>
          <a:p>
            <a:pPr marL="12700" marR="5080">
              <a:lnSpc>
                <a:spcPct val="110700"/>
              </a:lnSpc>
              <a:spcBef>
                <a:spcPts val="409"/>
              </a:spcBef>
            </a:pPr>
            <a:r>
              <a:rPr sz="1000" dirty="0">
                <a:solidFill>
                  <a:srgbClr val="020302"/>
                </a:solidFill>
                <a:latin typeface="AdobeClean-Light"/>
                <a:cs typeface="AdobeClean-Light"/>
              </a:rPr>
              <a:t>Ongoing knowledge transfer from Adobe  </a:t>
            </a:r>
            <a:r>
              <a:rPr lang="en-US" sz="1000" dirty="0">
                <a:solidFill>
                  <a:srgbClr val="020302"/>
                </a:solidFill>
                <a:latin typeface="AdobeClean-Light"/>
                <a:cs typeface="AdobeClean-Light"/>
              </a:rPr>
              <a:t>Support team</a:t>
            </a:r>
            <a:r>
              <a:rPr sz="1000" dirty="0">
                <a:solidFill>
                  <a:srgbClr val="020302"/>
                </a:solidFill>
                <a:latin typeface="AdobeClean-Light"/>
                <a:cs typeface="AdobeClean-Light"/>
              </a:rPr>
              <a:t> to provide </a:t>
            </a:r>
            <a:r>
              <a:rPr lang="en-US" sz="1000" dirty="0">
                <a:solidFill>
                  <a:srgbClr val="020302"/>
                </a:solidFill>
                <a:latin typeface="AdobeClean-Light"/>
                <a:cs typeface="AdobeClean-Light"/>
              </a:rPr>
              <a:t>best practices around solution usage.</a:t>
            </a:r>
            <a:endParaRPr sz="1000" dirty="0">
              <a:latin typeface="AdobeClean-Light"/>
              <a:cs typeface="AdobeClean-Light"/>
            </a:endParaRPr>
          </a:p>
        </p:txBody>
      </p:sp>
      <p:sp>
        <p:nvSpPr>
          <p:cNvPr id="49" name="object 49"/>
          <p:cNvSpPr txBox="1"/>
          <p:nvPr/>
        </p:nvSpPr>
        <p:spPr>
          <a:xfrm>
            <a:off x="5265661" y="5243920"/>
            <a:ext cx="2194560" cy="669927"/>
          </a:xfrm>
          <a:prstGeom prst="rect">
            <a:avLst/>
          </a:prstGeom>
        </p:spPr>
        <p:txBody>
          <a:bodyPr vert="horz" wrap="square" lIns="0" tIns="0" rIns="0" bIns="0" rtlCol="0">
            <a:spAutoFit/>
          </a:bodyPr>
          <a:lstStyle/>
          <a:p>
            <a:pPr marL="12700" marR="5080">
              <a:lnSpc>
                <a:spcPct val="110700"/>
              </a:lnSpc>
              <a:spcBef>
                <a:spcPts val="409"/>
              </a:spcBef>
            </a:pPr>
            <a:r>
              <a:rPr sz="1000" dirty="0">
                <a:solidFill>
                  <a:srgbClr val="020302"/>
                </a:solidFill>
                <a:latin typeface="AdobeClean-Light"/>
                <a:cs typeface="AdobeClean-Light"/>
              </a:rPr>
              <a:t>Manage key events to ensure you have the  right level of support, coverage, and  mitigation plan in place during those key  business and project milestones.</a:t>
            </a:r>
            <a:endParaRPr sz="1000" dirty="0">
              <a:latin typeface="AdobeClean-Light"/>
              <a:cs typeface="AdobeClean-Light"/>
            </a:endParaRPr>
          </a:p>
        </p:txBody>
      </p:sp>
      <p:sp>
        <p:nvSpPr>
          <p:cNvPr id="50" name="object 50"/>
          <p:cNvSpPr txBox="1"/>
          <p:nvPr/>
        </p:nvSpPr>
        <p:spPr>
          <a:xfrm>
            <a:off x="324341" y="5262204"/>
            <a:ext cx="2194560" cy="698781"/>
          </a:xfrm>
          <a:prstGeom prst="rect">
            <a:avLst/>
          </a:prstGeom>
        </p:spPr>
        <p:txBody>
          <a:bodyPr vert="horz" wrap="square" lIns="0" tIns="0" rIns="0" bIns="0" rtlCol="0">
            <a:spAutoFit/>
          </a:bodyPr>
          <a:lstStyle/>
          <a:p>
            <a:pPr marL="12700" marR="5080" indent="97790">
              <a:lnSpc>
                <a:spcPct val="116199"/>
              </a:lnSpc>
              <a:spcBef>
                <a:spcPts val="259"/>
              </a:spcBef>
            </a:pPr>
            <a:r>
              <a:rPr sz="1000" dirty="0">
                <a:solidFill>
                  <a:srgbClr val="020302"/>
                </a:solidFill>
                <a:latin typeface="AdobeClean-Light"/>
                <a:cs typeface="AdobeClean-Light"/>
              </a:rPr>
              <a:t>Receive personalized guidance on new  product features to take advantage of  latest innovations, and have Adobe  experts review release and upgrade plan.</a:t>
            </a:r>
            <a:endParaRPr sz="1000" dirty="0">
              <a:latin typeface="AdobeClean-Light"/>
              <a:cs typeface="AdobeClean-Light"/>
            </a:endParaRPr>
          </a:p>
        </p:txBody>
      </p:sp>
      <p:sp>
        <p:nvSpPr>
          <p:cNvPr id="54" name="object 54"/>
          <p:cNvSpPr txBox="1"/>
          <p:nvPr/>
        </p:nvSpPr>
        <p:spPr>
          <a:xfrm>
            <a:off x="97787" y="9888626"/>
            <a:ext cx="2202180" cy="149860"/>
          </a:xfrm>
          <a:prstGeom prst="rect">
            <a:avLst/>
          </a:prstGeom>
        </p:spPr>
        <p:txBody>
          <a:bodyPr vert="horz" wrap="square" lIns="0" tIns="10160" rIns="0" bIns="0" rtlCol="0">
            <a:spAutoFit/>
          </a:bodyPr>
          <a:lstStyle/>
          <a:p>
            <a:pPr marL="12700">
              <a:lnSpc>
                <a:spcPct val="100000"/>
              </a:lnSpc>
              <a:spcBef>
                <a:spcPts val="80"/>
              </a:spcBef>
            </a:pPr>
            <a:r>
              <a:rPr sz="800" spc="-15" dirty="0">
                <a:solidFill>
                  <a:srgbClr val="6D6D6D"/>
                </a:solidFill>
                <a:latin typeface="Adobe Clean"/>
                <a:cs typeface="Adobe Clean"/>
              </a:rPr>
              <a:t>©2021 </a:t>
            </a:r>
            <a:r>
              <a:rPr sz="800" spc="-5" dirty="0">
                <a:solidFill>
                  <a:srgbClr val="6D6D6D"/>
                </a:solidFill>
                <a:latin typeface="Adobe Clean"/>
                <a:cs typeface="Adobe Clean"/>
              </a:rPr>
              <a:t>Adobe. All</a:t>
            </a:r>
            <a:r>
              <a:rPr sz="800" spc="-15" dirty="0">
                <a:solidFill>
                  <a:srgbClr val="6D6D6D"/>
                </a:solidFill>
                <a:latin typeface="Adobe Clean"/>
                <a:cs typeface="Adobe Clean"/>
              </a:rPr>
              <a:t> Rights</a:t>
            </a:r>
            <a:r>
              <a:rPr sz="800" spc="-5" dirty="0">
                <a:solidFill>
                  <a:srgbClr val="6D6D6D"/>
                </a:solidFill>
                <a:latin typeface="Adobe Clean"/>
                <a:cs typeface="Adobe Clean"/>
              </a:rPr>
              <a:t> </a:t>
            </a:r>
            <a:r>
              <a:rPr sz="800" spc="-15" dirty="0">
                <a:solidFill>
                  <a:srgbClr val="6D6D6D"/>
                </a:solidFill>
                <a:latin typeface="Adobe Clean"/>
                <a:cs typeface="Adobe Clean"/>
              </a:rPr>
              <a:t>Reserved.</a:t>
            </a:r>
            <a:r>
              <a:rPr sz="800" spc="-10" dirty="0">
                <a:solidFill>
                  <a:srgbClr val="6D6D6D"/>
                </a:solidFill>
                <a:latin typeface="Adobe Clean"/>
                <a:cs typeface="Adobe Clean"/>
              </a:rPr>
              <a:t> </a:t>
            </a:r>
            <a:r>
              <a:rPr sz="800" spc="-5" dirty="0">
                <a:solidFill>
                  <a:srgbClr val="6D6D6D"/>
                </a:solidFill>
                <a:latin typeface="Adobe Clean"/>
                <a:cs typeface="Adobe Clean"/>
              </a:rPr>
              <a:t>Adobe</a:t>
            </a:r>
            <a:r>
              <a:rPr sz="800" spc="65" dirty="0">
                <a:solidFill>
                  <a:srgbClr val="6D6D6D"/>
                </a:solidFill>
                <a:latin typeface="Adobe Clean"/>
                <a:cs typeface="Adobe Clean"/>
              </a:rPr>
              <a:t> </a:t>
            </a:r>
            <a:r>
              <a:rPr sz="800" spc="-15" dirty="0">
                <a:solidFill>
                  <a:srgbClr val="6D6D6D"/>
                </a:solidFill>
                <a:latin typeface="Adobe Clean"/>
                <a:cs typeface="Adobe Clean"/>
              </a:rPr>
              <a:t>Confidential.</a:t>
            </a:r>
            <a:endParaRPr sz="800">
              <a:latin typeface="Adobe Clean"/>
              <a:cs typeface="Adobe Clean"/>
            </a:endParaRPr>
          </a:p>
        </p:txBody>
      </p:sp>
      <p:pic>
        <p:nvPicPr>
          <p:cNvPr id="43" name="Graphic 42" descr="Playbook outline">
            <a:extLst>
              <a:ext uri="{FF2B5EF4-FFF2-40B4-BE49-F238E27FC236}">
                <a16:creationId xmlns:a16="http://schemas.microsoft.com/office/drawing/2014/main" id="{C99690B9-BFB7-6F4A-BF19-81D32249562E}"/>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472569"/>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791726" y="9060487"/>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sz="1000" spc="-20" dirty="0">
                <a:solidFill>
                  <a:srgbClr val="020302"/>
                </a:solidFill>
                <a:latin typeface="AdobeClean-Light"/>
                <a:cs typeface="AdobeClean-Light"/>
              </a:rPr>
              <a:t>Start </a:t>
            </a:r>
            <a:r>
              <a:rPr sz="1000" dirty="0">
                <a:solidFill>
                  <a:srgbClr val="020302"/>
                </a:solidFill>
                <a:latin typeface="AdobeClean-Light"/>
                <a:cs typeface="AdobeClean-Light"/>
              </a:rPr>
              <a:t>a </a:t>
            </a:r>
            <a:r>
              <a:rPr sz="1000" spc="-15" dirty="0">
                <a:solidFill>
                  <a:srgbClr val="020302"/>
                </a:solidFill>
                <a:latin typeface="AdobeClean-Light"/>
                <a:cs typeface="AdobeClean-Light"/>
              </a:rPr>
              <a:t>chat </a:t>
            </a:r>
            <a:r>
              <a:rPr sz="1000" spc="-10" dirty="0">
                <a:solidFill>
                  <a:srgbClr val="020302"/>
                </a:solidFill>
                <a:latin typeface="AdobeClean-Light"/>
                <a:cs typeface="AdobeClean-Light"/>
              </a:rPr>
              <a:t>session </a:t>
            </a:r>
            <a:r>
              <a:rPr sz="1000" spc="-5" dirty="0">
                <a:solidFill>
                  <a:srgbClr val="020302"/>
                </a:solidFill>
                <a:latin typeface="AdobeClean-Light"/>
                <a:cs typeface="AdobeClean-Light"/>
              </a:rPr>
              <a:t>to </a:t>
            </a:r>
            <a:r>
              <a:rPr sz="1000" spc="-10" dirty="0">
                <a:solidFill>
                  <a:srgbClr val="020302"/>
                </a:solidFill>
                <a:latin typeface="AdobeClean-Light"/>
                <a:cs typeface="AdobeClean-Light"/>
              </a:rPr>
              <a:t>get </a:t>
            </a:r>
            <a:r>
              <a:rPr sz="1000" spc="-20" dirty="0">
                <a:solidFill>
                  <a:srgbClr val="020302"/>
                </a:solidFill>
                <a:latin typeface="AdobeClean-Light"/>
                <a:cs typeface="AdobeClean-Light"/>
              </a:rPr>
              <a:t>answers</a:t>
            </a:r>
            <a:r>
              <a:rPr lang="en-US" sz="1000" spc="-45" dirty="0">
                <a:solidFill>
                  <a:srgbClr val="020302"/>
                </a:solidFill>
                <a:latin typeface="AdobeClean-Light"/>
                <a:cs typeface="AdobeClean-Light"/>
              </a:rPr>
              <a:t> </a:t>
            </a:r>
            <a:r>
              <a:rPr lang="en-US" sz="1000" dirty="0">
                <a:solidFill>
                  <a:srgbClr val="020302"/>
                </a:solidFill>
                <a:latin typeface="AdobeClean-Light"/>
                <a:cs typeface="AdobeClean-Light"/>
              </a:rPr>
              <a:t>&amp; </a:t>
            </a:r>
            <a:r>
              <a:rPr sz="1000" spc="-15" dirty="0">
                <a:solidFill>
                  <a:srgbClr val="020302"/>
                </a:solidFill>
                <a:latin typeface="AdobeClean-Light"/>
                <a:cs typeface="AdobeClean-Light"/>
              </a:rPr>
              <a:t>help </a:t>
            </a:r>
            <a:r>
              <a:rPr sz="1000" spc="-10" dirty="0">
                <a:solidFill>
                  <a:srgbClr val="020302"/>
                </a:solidFill>
                <a:latin typeface="AdobeClean-Light"/>
                <a:cs typeface="AdobeClean-Light"/>
              </a:rPr>
              <a:t>with</a:t>
            </a:r>
            <a:r>
              <a:rPr sz="1000" spc="85" dirty="0">
                <a:solidFill>
                  <a:srgbClr val="020302"/>
                </a:solidFill>
                <a:latin typeface="AdobeClean-Light"/>
                <a:cs typeface="AdobeClean-Light"/>
              </a:rPr>
              <a:t> </a:t>
            </a:r>
            <a:r>
              <a:rPr sz="1000" spc="-10" dirty="0">
                <a:solidFill>
                  <a:srgbClr val="020302"/>
                </a:solidFill>
                <a:latin typeface="AdobeClean-Light"/>
                <a:cs typeface="AdobeClean-Light"/>
              </a:rPr>
              <a:t>case </a:t>
            </a:r>
            <a:r>
              <a:rPr sz="1000" spc="-20" dirty="0">
                <a:solidFill>
                  <a:srgbClr val="020302"/>
                </a:solidFill>
                <a:latin typeface="AdobeClean-Light"/>
                <a:cs typeface="AdobeClean-Light"/>
              </a:rPr>
              <a:t>submission</a:t>
            </a:r>
            <a:endParaRPr lang="en-US" sz="1000" spc="-20" dirty="0">
              <a:solidFill>
                <a:srgbClr val="020302"/>
              </a:solidFill>
              <a:latin typeface="AdobeClean-Light"/>
              <a:cs typeface="AdobeClean-Light"/>
            </a:endParaRPr>
          </a:p>
          <a:p>
            <a:pPr marL="33020" marR="159385">
              <a:lnSpc>
                <a:spcPct val="100000"/>
              </a:lnSpc>
              <a:spcBef>
                <a:spcPts val="100"/>
              </a:spcBef>
              <a:tabLst>
                <a:tab pos="1786889" algn="l"/>
              </a:tabLst>
            </a:pPr>
            <a:r>
              <a:rPr sz="1000" i="1" spc="-10" dirty="0">
                <a:solidFill>
                  <a:srgbClr val="7A7A7A"/>
                </a:solidFill>
                <a:latin typeface="AdobeClean-LightIt"/>
                <a:cs typeface="AdobeClean-LightIt"/>
              </a:rPr>
              <a:t>*Not all </a:t>
            </a:r>
            <a:r>
              <a:rPr sz="1000" i="1" spc="-20" dirty="0">
                <a:solidFill>
                  <a:srgbClr val="7A7A7A"/>
                </a:solidFill>
                <a:latin typeface="AdobeClean-LightIt"/>
                <a:cs typeface="AdobeClean-LightIt"/>
              </a:rPr>
              <a:t>products have live chat support</a:t>
            </a:r>
            <a:r>
              <a:rPr sz="900" i="1" spc="-20" dirty="0">
                <a:solidFill>
                  <a:srgbClr val="7A7A7A"/>
                </a:solidFill>
                <a:latin typeface="AdobeClean-LightIt"/>
                <a:cs typeface="AdobeClean-LightIt"/>
              </a:rPr>
              <a:t>.  </a:t>
            </a:r>
            <a:endParaRPr sz="900" dirty="0">
              <a:latin typeface="AdobeClean-Light"/>
              <a:cs typeface="AdobeClean-Light"/>
            </a:endParaRP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7" y="675691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Community Forums</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960100"/>
            <a:ext cx="959314" cy="184666"/>
          </a:xfrm>
          <a:prstGeom prst="rect">
            <a:avLst/>
          </a:prstGeom>
        </p:spPr>
        <p:txBody>
          <a:bodyPr wrap="squar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Online Forums</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7152361"/>
            <a:ext cx="2194560" cy="959237"/>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Continuous online access to a growing database of technical solutions, product documentation, FAQs and more. Connect with practitioners and other customers on Adobe Community to share best practices and lessons learned</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960100"/>
            <a:ext cx="1316707"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Self-guided Journeys</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1" y="7152361"/>
            <a:ext cx="2194560" cy="1113125"/>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Experience Makers are made with Experience League. Customers can kickstart their Customer Experience Management abilities with personalized learning to develop skills, engage with a global community of peers, and earn career advancing recognition</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01544" y="8560230"/>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Live Chat  Support*</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01544" y="8741449"/>
            <a:ext cx="84016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Chat Support</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24X7 P1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01544" y="6960100"/>
            <a:ext cx="992259"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Phone  Support</a:t>
            </a:r>
          </a:p>
        </p:txBody>
      </p:sp>
      <p:sp>
        <p:nvSpPr>
          <p:cNvPr id="66" name="object 39">
            <a:extLst>
              <a:ext uri="{FF2B5EF4-FFF2-40B4-BE49-F238E27FC236}">
                <a16:creationId xmlns:a16="http://schemas.microsoft.com/office/drawing/2014/main" id="{6D02803B-F740-8341-B0A6-E8F7CBDA4EAD}"/>
              </a:ext>
            </a:extLst>
          </p:cNvPr>
          <p:cNvSpPr txBox="1"/>
          <p:nvPr/>
        </p:nvSpPr>
        <p:spPr>
          <a:xfrm>
            <a:off x="2791726" y="7152361"/>
            <a:ext cx="2194560" cy="805349"/>
          </a:xfrm>
          <a:prstGeom prst="rect">
            <a:avLst/>
          </a:prstGeom>
        </p:spPr>
        <p:txBody>
          <a:bodyPr vert="horz" wrap="square" lIns="0" tIns="35560" rIns="0" bIns="0" rtlCol="0">
            <a:spAutoFit/>
          </a:bodyPr>
          <a:lstStyle/>
          <a:p>
            <a:r>
              <a:rPr lang="en-US" sz="1000" dirty="0">
                <a:solidFill>
                  <a:srgbClr val="020302"/>
                </a:solidFill>
                <a:latin typeface="AdobeClean-Light"/>
              </a:rPr>
              <a:t>Authorized users or </a:t>
            </a:r>
            <a:r>
              <a:rPr lang="en-US" sz="1000" b="1" dirty="0">
                <a:solidFill>
                  <a:srgbClr val="020302"/>
                </a:solidFill>
                <a:latin typeface="AdobeClean-Light"/>
              </a:rPr>
              <a:t>Named Support Contacts </a:t>
            </a:r>
            <a:r>
              <a:rPr lang="en-US" sz="1000" dirty="0">
                <a:latin typeface="Adobe Clean Light" panose="020B0303020404020204" pitchFamily="34" charset="0"/>
              </a:rPr>
              <a:t>can submit issues through all available  channels (including phone for P1) and interact with our technical support team on behalf of your company. </a:t>
            </a:r>
            <a:endParaRPr lang="en-US" sz="1000" dirty="0">
              <a:solidFill>
                <a:srgbClr val="000000"/>
              </a:solidFill>
              <a:latin typeface="Adobe Clean Light" panose="020B0303020404020204" pitchFamily="34" charset="0"/>
            </a:endParaRPr>
          </a:p>
        </p:txBody>
      </p:sp>
      <p:sp>
        <p:nvSpPr>
          <p:cNvPr id="67" name="object 26">
            <a:extLst>
              <a:ext uri="{FF2B5EF4-FFF2-40B4-BE49-F238E27FC236}">
                <a16:creationId xmlns:a16="http://schemas.microsoft.com/office/drawing/2014/main" id="{E70361C6-2606-F64B-93EB-A5756DBC1380}"/>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56023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Office Hours</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741449"/>
            <a:ext cx="604974"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Webinars</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8" y="9026059"/>
            <a:ext cx="2194560" cy="805349"/>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Office Hours led by the Adobe Customer Support team includes sessions designed to inform as well as help participants troubleshoot problems and provide tips and tricks for success with Adobe solutions. </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8" y="8560230"/>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n-US" sz="1200" dirty="0">
                <a:solidFill>
                  <a:srgbClr val="000000"/>
                </a:solidFill>
              </a:rPr>
              <a:t>Self-help Portals</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741449"/>
            <a:ext cx="126720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24/7 Support Portal</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987081"/>
            <a:ext cx="2194560" cy="805349"/>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On-demand access to the online </a:t>
            </a:r>
            <a:br>
              <a:rPr lang="en-US" sz="1000" dirty="0">
                <a:solidFill>
                  <a:srgbClr val="4B4B4B"/>
                </a:solidFill>
                <a:latin typeface="Adobe Clean Light" panose="020B0303020404020204" pitchFamily="34" charset="0"/>
              </a:rPr>
            </a:br>
            <a:r>
              <a:rPr lang="en-US" sz="1000" dirty="0">
                <a:solidFill>
                  <a:srgbClr val="4B4B4B"/>
                </a:solidFill>
                <a:latin typeface="Adobe Clean Light" panose="020B0303020404020204" pitchFamily="34" charset="0"/>
              </a:rPr>
              <a:t>Self-help Support Portal to submit support requests, review case status, and browse other resources, like our knowledgebase, news and alerts, featured tips, and more.</a:t>
            </a:r>
          </a:p>
        </p:txBody>
      </p:sp>
      <p:pic>
        <p:nvPicPr>
          <p:cNvPr id="74" name="Graphic 73" descr="Speaker phone outline">
            <a:extLst>
              <a:ext uri="{FF2B5EF4-FFF2-40B4-BE49-F238E27FC236}">
                <a16:creationId xmlns:a16="http://schemas.microsoft.com/office/drawing/2014/main" id="{A1370005-6890-424C-884D-9064E283C1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68925" y="6771954"/>
            <a:ext cx="411480" cy="411480"/>
          </a:xfrm>
          <a:prstGeom prst="rect">
            <a:avLst/>
          </a:prstGeom>
        </p:spPr>
      </p:pic>
      <p:pic>
        <p:nvPicPr>
          <p:cNvPr id="75" name="Graphic 74" descr="Remote learning language outline">
            <a:extLst>
              <a:ext uri="{FF2B5EF4-FFF2-40B4-BE49-F238E27FC236}">
                <a16:creationId xmlns:a16="http://schemas.microsoft.com/office/drawing/2014/main" id="{FA70E684-2FB6-544A-9B16-BEB9080AC8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560230"/>
            <a:ext cx="411480" cy="411480"/>
          </a:xfrm>
          <a:prstGeom prst="rect">
            <a:avLst/>
          </a:prstGeom>
        </p:spPr>
      </p:pic>
      <p:pic>
        <p:nvPicPr>
          <p:cNvPr id="76" name="Graphic 75" descr="Customer review outline">
            <a:extLst>
              <a:ext uri="{FF2B5EF4-FFF2-40B4-BE49-F238E27FC236}">
                <a16:creationId xmlns:a16="http://schemas.microsoft.com/office/drawing/2014/main" id="{1B0E4E00-41D9-6440-83E3-60369886C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733286"/>
            <a:ext cx="411480" cy="411480"/>
          </a:xfrm>
          <a:prstGeom prst="rect">
            <a:avLst/>
          </a:prstGeom>
        </p:spPr>
      </p:pic>
      <p:pic>
        <p:nvPicPr>
          <p:cNvPr id="77" name="Graphic 76" descr="Signpost outline">
            <a:extLst>
              <a:ext uri="{FF2B5EF4-FFF2-40B4-BE49-F238E27FC236}">
                <a16:creationId xmlns:a16="http://schemas.microsoft.com/office/drawing/2014/main" id="{001A9B31-4F82-A14D-B2BC-39DC337108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721476"/>
            <a:ext cx="411480" cy="411480"/>
          </a:xfrm>
          <a:prstGeom prst="rect">
            <a:avLst/>
          </a:prstGeom>
        </p:spPr>
      </p:pic>
      <p:pic>
        <p:nvPicPr>
          <p:cNvPr id="78" name="Graphic 77" descr="Internet outline">
            <a:extLst>
              <a:ext uri="{FF2B5EF4-FFF2-40B4-BE49-F238E27FC236}">
                <a16:creationId xmlns:a16="http://schemas.microsoft.com/office/drawing/2014/main" id="{20978656-E5F5-434D-BA66-491F99EF63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560230"/>
            <a:ext cx="411480" cy="411480"/>
          </a:xfrm>
          <a:prstGeom prst="rect">
            <a:avLst/>
          </a:prstGeom>
        </p:spPr>
      </p:pic>
      <p:pic>
        <p:nvPicPr>
          <p:cNvPr id="79" name="Graphic 78" descr="Chat bubble outline">
            <a:extLst>
              <a:ext uri="{FF2B5EF4-FFF2-40B4-BE49-F238E27FC236}">
                <a16:creationId xmlns:a16="http://schemas.microsoft.com/office/drawing/2014/main" id="{0C77255B-D338-2543-98E5-4434DF47D19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776853" y="8560230"/>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60044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124178"/>
            <a:ext cx="1930978" cy="307777"/>
          </a:xfrm>
          <a:prstGeom prst="rect">
            <a:avLst/>
          </a:prstGeom>
        </p:spPr>
        <p:txBody>
          <a:bodyPr wrap="none" lIns="0">
            <a:spAutoFit/>
          </a:bodyPr>
          <a:lstStyle/>
          <a:p>
            <a:pPr>
              <a:lnSpc>
                <a:spcPct val="100000"/>
              </a:lnSpc>
              <a:spcBef>
                <a:spcPts val="280"/>
              </a:spcBef>
            </a:pPr>
            <a:r>
              <a:rPr lang="en-US" sz="1400" b="1" dirty="0">
                <a:solidFill>
                  <a:srgbClr val="020302"/>
                </a:solidFill>
                <a:latin typeface="Adobe Clean"/>
                <a:cs typeface="Adobe Clean"/>
              </a:rPr>
              <a:t>Online Support Features</a:t>
            </a:r>
            <a:endParaRPr lang="en-US" sz="1400" dirty="0">
              <a:latin typeface="Adobe Clean"/>
              <a:cs typeface="Adobe Clean"/>
            </a:endParaRP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113102" y="-747421"/>
            <a:ext cx="5753361"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19126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4031705"/>
            <a:ext cx="2194560" cy="499111"/>
          </a:xfrm>
          <a:prstGeom prst="rect">
            <a:avLst/>
          </a:prstGeom>
        </p:spPr>
        <p:txBody>
          <a:bodyPr lIns="0" tIns="0" rIns="0" bIns="0">
            <a:spAutoFit/>
          </a:bodyPr>
          <a:lstStyle/>
          <a:p>
            <a:pPr marL="18415" marR="262255" lvl="0">
              <a:lnSpc>
                <a:spcPct val="110700"/>
              </a:lnSpc>
              <a:spcBef>
                <a:spcPts val="315"/>
              </a:spcBef>
            </a:pPr>
            <a:r>
              <a:rPr lang="en-US" sz="1000" dirty="0">
                <a:solidFill>
                  <a:srgbClr val="020302"/>
                </a:solidFill>
                <a:latin typeface="AdobeClean-Light"/>
                <a:cs typeface="AdobeClean-Light"/>
              </a:rPr>
              <a:t>Proactive review of your solution  deployment, configuration, and overall  architecture, including integrations.</a:t>
            </a:r>
            <a:endParaRPr lang="en-US" sz="1000" dirty="0">
              <a:solidFill>
                <a:prstClr val="black"/>
              </a:solidFill>
              <a:latin typeface="AdobeClean-Light"/>
              <a:cs typeface="AdobeClean-Light"/>
            </a:endParaRPr>
          </a:p>
        </p:txBody>
      </p:sp>
      <p:sp>
        <p:nvSpPr>
          <p:cNvPr id="12" name="Rectangle 11">
            <a:extLst>
              <a:ext uri="{FF2B5EF4-FFF2-40B4-BE49-F238E27FC236}">
                <a16:creationId xmlns:a16="http://schemas.microsoft.com/office/drawing/2014/main" id="{37686167-B7AD-E042-8630-ECF3D3A5456F}"/>
              </a:ext>
            </a:extLst>
          </p:cNvPr>
          <p:cNvSpPr/>
          <p:nvPr/>
        </p:nvSpPr>
        <p:spPr>
          <a:xfrm>
            <a:off x="5265661" y="4031705"/>
            <a:ext cx="2194560" cy="652615"/>
          </a:xfrm>
          <a:prstGeom prst="rect">
            <a:avLst/>
          </a:prstGeom>
        </p:spPr>
        <p:txBody>
          <a:bodyPr lIns="0" tIns="0" rIns="0" bIns="0">
            <a:spAutoFit/>
          </a:bodyPr>
          <a:lstStyle/>
          <a:p>
            <a:pPr marL="13970" marR="5080" lvl="0" indent="-1905">
              <a:lnSpc>
                <a:spcPct val="108000"/>
              </a:lnSpc>
              <a:spcBef>
                <a:spcPts val="585"/>
              </a:spcBef>
            </a:pPr>
            <a:r>
              <a:rPr lang="en-US" sz="1000" dirty="0">
                <a:solidFill>
                  <a:srgbClr val="020302"/>
                </a:solidFill>
                <a:latin typeface="AdobeClean-Light"/>
                <a:cs typeface="AdobeClean-Light"/>
              </a:rPr>
              <a:t>Receive maintenance best practices and latest  fixes (SPs, MR, patches, FPs) to remain up-to-  date on all maintenance checks</a:t>
            </a:r>
            <a:endParaRPr lang="en-US" sz="1000" dirty="0">
              <a:solidFill>
                <a:prstClr val="black"/>
              </a:solidFill>
              <a:latin typeface="AdobeClean-Light"/>
              <a:cs typeface="AdobeClean-Light"/>
            </a:endParaRPr>
          </a:p>
        </p:txBody>
      </p:sp>
      <p:sp>
        <p:nvSpPr>
          <p:cNvPr id="13" name="Rectangle 12">
            <a:extLst>
              <a:ext uri="{FF2B5EF4-FFF2-40B4-BE49-F238E27FC236}">
                <a16:creationId xmlns:a16="http://schemas.microsoft.com/office/drawing/2014/main" id="{B5CDB1ED-3CF9-ED48-94AA-4D141F42CCBE}"/>
              </a:ext>
            </a:extLst>
          </p:cNvPr>
          <p:cNvSpPr/>
          <p:nvPr/>
        </p:nvSpPr>
        <p:spPr>
          <a:xfrm>
            <a:off x="2852427" y="2847845"/>
            <a:ext cx="2194560" cy="615553"/>
          </a:xfrm>
          <a:prstGeom prst="rect">
            <a:avLst/>
          </a:prstGeom>
        </p:spPr>
        <p:txBody>
          <a:bodyPr lIns="0" tIns="0" rIns="0" bIns="0">
            <a:spAutoFit/>
          </a:bodyPr>
          <a:lstStyle/>
          <a:p>
            <a:pPr marL="12700" marR="254000" lvl="0">
              <a:spcBef>
                <a:spcPts val="660"/>
              </a:spcBef>
            </a:pPr>
            <a:r>
              <a:rPr lang="en-US" sz="1000" dirty="0">
                <a:solidFill>
                  <a:srgbClr val="4B4B4B"/>
                </a:solidFill>
                <a:latin typeface="AdobeClean-Light"/>
                <a:cs typeface="AdobeClean-Light"/>
              </a:rPr>
              <a:t>A regular review of Elite program services, support metrics, and deliverables, including a forward-looking plan</a:t>
            </a:r>
            <a:endParaRPr lang="en-US" sz="1000" dirty="0">
              <a:solidFill>
                <a:prstClr val="black"/>
              </a:solidFill>
              <a:latin typeface="AdobeClean-Light"/>
              <a:cs typeface="AdobeClean-Light"/>
            </a:endParaRPr>
          </a:p>
        </p:txBody>
      </p:sp>
      <p:sp>
        <p:nvSpPr>
          <p:cNvPr id="14" name="Rectangle 13">
            <a:extLst>
              <a:ext uri="{FF2B5EF4-FFF2-40B4-BE49-F238E27FC236}">
                <a16:creationId xmlns:a16="http://schemas.microsoft.com/office/drawing/2014/main" id="{1F9B79A3-5BD5-CA43-B665-BC73BDF0BB24}"/>
              </a:ext>
            </a:extLst>
          </p:cNvPr>
          <p:cNvSpPr/>
          <p:nvPr/>
        </p:nvSpPr>
        <p:spPr>
          <a:xfrm>
            <a:off x="5431520" y="2854370"/>
            <a:ext cx="2194560" cy="615553"/>
          </a:xfrm>
          <a:prstGeom prst="rect">
            <a:avLst/>
          </a:prstGeom>
        </p:spPr>
        <p:txBody>
          <a:bodyPr lIns="0" tIns="0" rIns="0" bIns="0">
            <a:spAutoFit/>
          </a:bodyPr>
          <a:lstStyle/>
          <a:p>
            <a:pPr marL="12700" marR="267335" lvl="0">
              <a:spcBef>
                <a:spcPts val="440"/>
              </a:spcBef>
            </a:pPr>
            <a:r>
              <a:rPr lang="en-US" sz="1000" dirty="0">
                <a:solidFill>
                  <a:srgbClr val="4B4B4B"/>
                </a:solidFill>
                <a:latin typeface="AdobeClean-Light"/>
                <a:cs typeface="AdobeClean-Light"/>
              </a:rPr>
              <a:t>A 60-minute session focusing on a  specific product feature and how it can  be utilized to solve common business  problems.</a:t>
            </a:r>
            <a:endParaRPr lang="en-US" sz="1000" dirty="0">
              <a:solidFill>
                <a:prstClr val="black"/>
              </a:solidFill>
              <a:latin typeface="AdobeClean-Light"/>
              <a:cs typeface="AdobeClean-Light"/>
            </a:endParaRPr>
          </a:p>
        </p:txBody>
      </p:sp>
      <p:sp>
        <p:nvSpPr>
          <p:cNvPr id="16" name="Rectangle 15">
            <a:extLst>
              <a:ext uri="{FF2B5EF4-FFF2-40B4-BE49-F238E27FC236}">
                <a16:creationId xmlns:a16="http://schemas.microsoft.com/office/drawing/2014/main" id="{3E936F8D-8CFA-214D-83DE-7B5C80E81C36}"/>
              </a:ext>
            </a:extLst>
          </p:cNvPr>
          <p:cNvSpPr/>
          <p:nvPr/>
        </p:nvSpPr>
        <p:spPr>
          <a:xfrm>
            <a:off x="324341" y="2842848"/>
            <a:ext cx="2194560" cy="615553"/>
          </a:xfrm>
          <a:prstGeom prst="rect">
            <a:avLst/>
          </a:prstGeom>
        </p:spPr>
        <p:txBody>
          <a:bodyPr lIns="0" tIns="0" rIns="0" bIns="0">
            <a:spAutoFit/>
          </a:bodyPr>
          <a:lstStyle/>
          <a:p>
            <a:pPr marL="32384" marR="5080" lvl="0">
              <a:spcBef>
                <a:spcPts val="440"/>
              </a:spcBef>
            </a:pPr>
            <a:r>
              <a:rPr lang="en-US" sz="1000" dirty="0">
                <a:solidFill>
                  <a:srgbClr val="4B4B4B"/>
                </a:solidFill>
                <a:latin typeface="AdobeClean-Light"/>
                <a:cs typeface="AdobeClean-Light"/>
              </a:rPr>
              <a:t>A designated point of contact within Adobe  who can provide escalation assistance,  regular updates and ensure priority is given  to your most critical open support requests.</a:t>
            </a:r>
            <a:endParaRPr lang="en-US" dirty="0"/>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1126245"/>
            <a:ext cx="2194560" cy="169277"/>
          </a:xfrm>
          <a:prstGeom prst="rect">
            <a:avLst/>
          </a:prstGeom>
        </p:spPr>
        <p:txBody>
          <a:bodyPr vert="horz" wrap="square" lIns="0" tIns="0" rIns="0" bIns="0" rtlCol="0">
            <a:spAutoFit/>
          </a:bodyPr>
          <a:lstStyle/>
          <a:p>
            <a:pPr lvl="0">
              <a:spcBef>
                <a:spcPts val="100"/>
              </a:spcBef>
            </a:pPr>
            <a:r>
              <a:rPr lang="en-US" sz="1100" b="1" dirty="0">
                <a:solidFill>
                  <a:srgbClr val="020302"/>
                </a:solidFill>
                <a:latin typeface="Adobe Clean" panose="020B0503020404020204" pitchFamily="34" charset="0"/>
                <a:cs typeface="Arial"/>
              </a:rPr>
              <a:t>Named Support Engineer</a:t>
            </a:r>
            <a:endParaRPr lang="en-US" sz="1100" dirty="0">
              <a:solidFill>
                <a:prstClr val="black"/>
              </a:solidFill>
              <a:latin typeface="Adobe Clean" panose="020B0503020404020204" pitchFamily="34" charset="0"/>
              <a:cs typeface="Arial"/>
            </a:endParaRP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1126245"/>
            <a:ext cx="2194560" cy="169277"/>
          </a:xfrm>
          <a:prstGeom prst="rect">
            <a:avLst/>
          </a:prstGeom>
        </p:spPr>
        <p:txBody>
          <a:bodyPr vert="horz" wrap="square" lIns="0" tIns="0" rIns="0" bIns="0" rtlCol="0">
            <a:spAutoFit/>
          </a:bodyPr>
          <a:lstStyle/>
          <a:p>
            <a:pPr lvl="0">
              <a:spcBef>
                <a:spcPts val="100"/>
              </a:spcBef>
            </a:pPr>
            <a:r>
              <a:rPr lang="en-US" sz="1100" b="1" dirty="0">
                <a:solidFill>
                  <a:srgbClr val="020302"/>
                </a:solidFill>
                <a:latin typeface="Adobe Clean" panose="020B0503020404020204" pitchFamily="34" charset="0"/>
                <a:cs typeface="Arial"/>
              </a:rPr>
              <a:t>Case Reviews</a:t>
            </a:r>
            <a:endParaRPr lang="en-US" sz="1100" dirty="0">
              <a:solidFill>
                <a:prstClr val="black"/>
              </a:solidFill>
              <a:latin typeface="Adobe Clean" panose="020B0503020404020204" pitchFamily="34" charset="0"/>
              <a:cs typeface="Arial"/>
            </a:endParaRP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778989"/>
            <a:ext cx="2194560" cy="169277"/>
          </a:xfrm>
          <a:prstGeom prst="rect">
            <a:avLst/>
          </a:prstGeom>
        </p:spPr>
        <p:txBody>
          <a:bodyPr vert="horz" wrap="square" lIns="0" tIns="0" rIns="0" bIns="0" rtlCol="0">
            <a:spAutoFit/>
          </a:bodyPr>
          <a:lstStyle/>
          <a:p>
            <a:pPr marL="56515" lvl="0">
              <a:spcBef>
                <a:spcPts val="665"/>
              </a:spcBef>
            </a:pPr>
            <a:r>
              <a:rPr lang="en-US" sz="1100" b="1" dirty="0">
                <a:solidFill>
                  <a:srgbClr val="020302"/>
                </a:solidFill>
                <a:latin typeface="Adobe Clean" panose="020B0503020404020204" pitchFamily="34" charset="0"/>
                <a:cs typeface="Adobe Clean"/>
              </a:rPr>
              <a:t>Maintenance &amp; Monitoring</a:t>
            </a:r>
            <a:endParaRPr lang="en-US" sz="1100" dirty="0">
              <a:solidFill>
                <a:prstClr val="black"/>
              </a:solidFill>
              <a:latin typeface="Adobe Clean" panose="020B0503020404020204" pitchFamily="34" charset="0"/>
              <a:cs typeface="Adobe Clean"/>
            </a:endParaRP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778989"/>
            <a:ext cx="2194560" cy="169277"/>
          </a:xfrm>
          <a:prstGeom prst="rect">
            <a:avLst/>
          </a:prstGeom>
        </p:spPr>
        <p:txBody>
          <a:bodyPr vert="horz" wrap="square" lIns="0" tIns="0" rIns="0" bIns="0" rtlCol="0">
            <a:spAutoFit/>
          </a:bodyPr>
          <a:lstStyle/>
          <a:p>
            <a:pPr marL="56515" lvl="0">
              <a:spcBef>
                <a:spcPts val="665"/>
              </a:spcBef>
            </a:pPr>
            <a:r>
              <a:rPr lang="en-US" sz="1100" b="1" dirty="0">
                <a:solidFill>
                  <a:srgbClr val="020302"/>
                </a:solidFill>
                <a:latin typeface="Adobe Clean" panose="020B0503020404020204" pitchFamily="34" charset="0"/>
                <a:cs typeface="Adobe Clean"/>
              </a:rPr>
              <a:t>Solution Roadmap Review</a:t>
            </a:r>
            <a:endParaRPr lang="en-US" sz="1100" dirty="0">
              <a:solidFill>
                <a:prstClr val="black"/>
              </a:solidFill>
              <a:latin typeface="Adobe Clean" panose="020B0503020404020204" pitchFamily="34" charset="0"/>
              <a:cs typeface="Adobe Clean"/>
            </a:endParaRP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778989"/>
            <a:ext cx="2194560" cy="169277"/>
          </a:xfrm>
          <a:prstGeom prst="rect">
            <a:avLst/>
          </a:prstGeom>
        </p:spPr>
        <p:txBody>
          <a:bodyPr vert="horz" wrap="square" lIns="0" tIns="0" rIns="0" bIns="0" rtlCol="0">
            <a:spAutoFit/>
          </a:bodyPr>
          <a:lstStyle/>
          <a:p>
            <a:pPr lvl="0">
              <a:spcBef>
                <a:spcPts val="185"/>
              </a:spcBef>
            </a:pPr>
            <a:r>
              <a:rPr lang="en-US" sz="1100" b="1" dirty="0">
                <a:solidFill>
                  <a:srgbClr val="020302"/>
                </a:solidFill>
                <a:latin typeface="Adobe Clean" panose="020B0503020404020204" pitchFamily="34" charset="0"/>
                <a:cs typeface="Adobe Clean"/>
              </a:rPr>
              <a:t>Environment Review</a:t>
            </a:r>
            <a:endParaRPr lang="en-US" sz="1100" dirty="0">
              <a:solidFill>
                <a:prstClr val="black"/>
              </a:solidFill>
              <a:latin typeface="Adobe Clean" panose="020B0503020404020204" pitchFamily="34" charset="0"/>
              <a:cs typeface="Adobe Clean"/>
            </a:endParaRP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599639"/>
            <a:ext cx="2194560" cy="169277"/>
          </a:xfrm>
          <a:prstGeom prst="rect">
            <a:avLst/>
          </a:prstGeom>
        </p:spPr>
        <p:txBody>
          <a:bodyPr vert="horz" wrap="square" lIns="0" tIns="0" rIns="0" bIns="0" rtlCol="0">
            <a:spAutoFit/>
          </a:bodyPr>
          <a:lstStyle/>
          <a:p>
            <a:pPr lvl="0">
              <a:spcBef>
                <a:spcPts val="880"/>
              </a:spcBef>
            </a:pPr>
            <a:r>
              <a:rPr lang="en-US" sz="1100" b="1" dirty="0">
                <a:solidFill>
                  <a:srgbClr val="020302"/>
                </a:solidFill>
                <a:latin typeface="Adobe Clean" panose="020B0503020404020204" pitchFamily="34" charset="0"/>
                <a:cs typeface="Adobe Clean"/>
              </a:rPr>
              <a:t>Escalation Management</a:t>
            </a:r>
            <a:endParaRPr lang="en-US" sz="1100" dirty="0">
              <a:solidFill>
                <a:prstClr val="black"/>
              </a:solidFill>
              <a:latin typeface="Adobe Clean" panose="020B0503020404020204" pitchFamily="34" charset="0"/>
              <a:cs typeface="Adobe Clean"/>
            </a:endParaRP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599639"/>
            <a:ext cx="2194560" cy="169277"/>
          </a:xfrm>
          <a:prstGeom prst="rect">
            <a:avLst/>
          </a:prstGeom>
        </p:spPr>
        <p:txBody>
          <a:bodyPr vert="horz" wrap="square" lIns="0" tIns="0" rIns="0" bIns="0" rtlCol="0">
            <a:spAutoFit/>
          </a:bodyPr>
          <a:lstStyle/>
          <a:p>
            <a:pPr lvl="0">
              <a:spcBef>
                <a:spcPts val="350"/>
              </a:spcBef>
            </a:pPr>
            <a:r>
              <a:rPr lang="en-US" sz="1100" b="1" dirty="0">
                <a:solidFill>
                  <a:srgbClr val="020302"/>
                </a:solidFill>
                <a:latin typeface="Adobe Clean" panose="020B0503020404020204" pitchFamily="34" charset="0"/>
                <a:cs typeface="Adobe Clean"/>
              </a:rPr>
              <a:t>Service Reviews</a:t>
            </a:r>
            <a:endParaRPr lang="en-US" sz="1100" dirty="0">
              <a:solidFill>
                <a:prstClr val="black"/>
              </a:solidFill>
              <a:latin typeface="Adobe Clean" panose="020B0503020404020204" pitchFamily="34" charset="0"/>
              <a:cs typeface="Adobe Clean"/>
            </a:endParaRP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599639"/>
            <a:ext cx="2194560" cy="169277"/>
          </a:xfrm>
          <a:prstGeom prst="rect">
            <a:avLst/>
          </a:prstGeom>
        </p:spPr>
        <p:txBody>
          <a:bodyPr vert="horz" wrap="square" lIns="0" tIns="0" rIns="0" bIns="0" rtlCol="0">
            <a:spAutoFit/>
          </a:bodyPr>
          <a:lstStyle/>
          <a:p>
            <a:pPr lvl="0">
              <a:spcBef>
                <a:spcPts val="520"/>
              </a:spcBef>
            </a:pPr>
            <a:r>
              <a:rPr lang="en-US" sz="1100" b="1" dirty="0">
                <a:solidFill>
                  <a:srgbClr val="020302"/>
                </a:solidFill>
                <a:latin typeface="Adobe Clean" panose="020B0503020404020204" pitchFamily="34" charset="0"/>
                <a:cs typeface="Adobe Clean"/>
              </a:rPr>
              <a:t>Expert Sessions</a:t>
            </a:r>
            <a:endParaRPr lang="en-US" sz="1100" dirty="0">
              <a:solidFill>
                <a:prstClr val="black"/>
              </a:solidFill>
              <a:latin typeface="Adobe Clean" panose="020B0503020404020204" pitchFamily="34" charset="0"/>
              <a:cs typeface="Adobe Clean"/>
            </a:endParaRP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4935181"/>
            <a:ext cx="2194560" cy="169277"/>
          </a:xfrm>
          <a:prstGeom prst="rect">
            <a:avLst/>
          </a:prstGeom>
        </p:spPr>
        <p:txBody>
          <a:bodyPr vert="horz" wrap="square" lIns="0" tIns="0" rIns="0" bIns="0" rtlCol="0">
            <a:spAutoFit/>
          </a:bodyPr>
          <a:lstStyle/>
          <a:p>
            <a:pPr lvl="0">
              <a:spcBef>
                <a:spcPts val="185"/>
              </a:spcBef>
            </a:pPr>
            <a:r>
              <a:rPr lang="en-US" sz="1100" b="1" dirty="0">
                <a:solidFill>
                  <a:srgbClr val="020302"/>
                </a:solidFill>
                <a:latin typeface="Adobe Clean" panose="020B0503020404020204" pitchFamily="34" charset="0"/>
                <a:cs typeface="Adobe Clean"/>
              </a:rPr>
              <a:t>Release Preparation &amp; Review</a:t>
            </a:r>
            <a:endParaRPr lang="en-US" sz="1100" dirty="0">
              <a:solidFill>
                <a:prstClr val="black"/>
              </a:solidFill>
              <a:latin typeface="Adobe Clean" panose="020B0503020404020204" pitchFamily="34" charset="0"/>
              <a:cs typeface="Adobe Clean"/>
            </a:endParaRP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935181"/>
            <a:ext cx="2194560" cy="169277"/>
          </a:xfrm>
          <a:prstGeom prst="rect">
            <a:avLst/>
          </a:prstGeom>
        </p:spPr>
        <p:txBody>
          <a:bodyPr vert="horz" wrap="square" lIns="0" tIns="0" rIns="0" bIns="0" rtlCol="0">
            <a:spAutoFit/>
          </a:bodyPr>
          <a:lstStyle/>
          <a:p>
            <a:pPr marL="81280">
              <a:lnSpc>
                <a:spcPct val="100000"/>
              </a:lnSpc>
              <a:spcBef>
                <a:spcPts val="740"/>
              </a:spcBef>
            </a:pPr>
            <a:r>
              <a:rPr lang="en-US" sz="1100" b="1" dirty="0">
                <a:solidFill>
                  <a:srgbClr val="020302"/>
                </a:solidFill>
                <a:latin typeface="Adobe Clean" panose="020B0503020404020204" pitchFamily="34" charset="0"/>
                <a:cs typeface="Adobe Clean"/>
              </a:rPr>
              <a:t>Knowledge Transfer</a:t>
            </a:r>
            <a:endParaRPr lang="en-US" sz="1100" dirty="0">
              <a:latin typeface="Adobe Clean" panose="020B0503020404020204" pitchFamily="34" charset="0"/>
              <a:cs typeface="Adobe Clean"/>
            </a:endParaRP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935181"/>
            <a:ext cx="2194560" cy="169277"/>
          </a:xfrm>
          <a:prstGeom prst="rect">
            <a:avLst/>
          </a:prstGeom>
        </p:spPr>
        <p:txBody>
          <a:bodyPr vert="horz" wrap="square" lIns="0" tIns="0" rIns="0" bIns="0" rtlCol="0">
            <a:spAutoFit/>
          </a:bodyPr>
          <a:lstStyle/>
          <a:p>
            <a:pPr marL="55880">
              <a:lnSpc>
                <a:spcPct val="100000"/>
              </a:lnSpc>
              <a:spcBef>
                <a:spcPts val="740"/>
              </a:spcBef>
            </a:pPr>
            <a:r>
              <a:rPr lang="en-US" sz="1100" b="1" dirty="0">
                <a:solidFill>
                  <a:srgbClr val="020302"/>
                </a:solidFill>
                <a:latin typeface="Adobe Clean" panose="020B0503020404020204" pitchFamily="34" charset="0"/>
                <a:cs typeface="Adobe Clean"/>
              </a:rPr>
              <a:t>Event Management</a:t>
            </a:r>
            <a:endParaRPr lang="en-US" sz="1100" dirty="0">
              <a:latin typeface="Adobe Clean" panose="020B0503020404020204" pitchFamily="34" charset="0"/>
              <a:cs typeface="Adobe Clean"/>
            </a:endParaRP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7569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32258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Continuous Improvement outline">
            <a:extLst>
              <a:ext uri="{FF2B5EF4-FFF2-40B4-BE49-F238E27FC236}">
                <a16:creationId xmlns:a16="http://schemas.microsoft.com/office/drawing/2014/main" id="{A2F6F854-90CC-FC48-9379-F18D8FBF39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634381"/>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4"/>
          <a:stretch>
            <a:fillRect/>
          </a:stretch>
        </p:blipFill>
        <p:spPr>
          <a:xfrm>
            <a:off x="2768925" y="3722747"/>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5"/>
          <a:stretch>
            <a:fillRect/>
          </a:stretch>
        </p:blipFill>
        <p:spPr>
          <a:xfrm>
            <a:off x="355868" y="4878393"/>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6"/>
          <a:stretch>
            <a:fillRect/>
          </a:stretch>
        </p:blipFill>
        <p:spPr>
          <a:xfrm>
            <a:off x="5276601" y="3720877"/>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7"/>
          <a:stretch>
            <a:fillRect/>
          </a:stretch>
        </p:blipFill>
        <p:spPr>
          <a:xfrm>
            <a:off x="5276601" y="4928329"/>
            <a:ext cx="347646" cy="264530"/>
          </a:xfrm>
          <a:prstGeom prst="rect">
            <a:avLst/>
          </a:prstGeom>
        </p:spPr>
      </p:pic>
      <p:pic>
        <p:nvPicPr>
          <p:cNvPr id="29" name="Graphic 28" descr="Storytelling outline">
            <a:extLst>
              <a:ext uri="{FF2B5EF4-FFF2-40B4-BE49-F238E27FC236}">
                <a16:creationId xmlns:a16="http://schemas.microsoft.com/office/drawing/2014/main" id="{AD9F15BE-1A73-9C4D-B0AF-F35EF2ED6649}"/>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836780"/>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4039530"/>
            <a:ext cx="2282011" cy="708399"/>
          </a:xfrm>
          <a:prstGeom prst="rect">
            <a:avLst/>
          </a:prstGeom>
        </p:spPr>
        <p:txBody>
          <a:bodyPr wrap="square" lIns="0" tIns="0" rIns="0" bIns="0">
            <a:spAutoFit/>
          </a:bodyPr>
          <a:lstStyle/>
          <a:p>
            <a:pPr marL="18415" marR="262255">
              <a:lnSpc>
                <a:spcPct val="110700"/>
              </a:lnSpc>
              <a:spcBef>
                <a:spcPts val="315"/>
              </a:spcBef>
            </a:pPr>
            <a:r>
              <a:rPr lang="en-US" sz="1000" dirty="0">
                <a:solidFill>
                  <a:srgbClr val="020302"/>
                </a:solidFill>
                <a:latin typeface="AdobeClean-Light"/>
                <a:cs typeface="AdobeClean-Light"/>
              </a:rPr>
              <a:t>Compare and align Adobe solution  roadmap with your project roadmap to  mitigate risk and prepare for the future.</a:t>
            </a:r>
            <a:endParaRPr lang="en-US" sz="1000" dirty="0">
              <a:latin typeface="AdobeClean-Light"/>
              <a:cs typeface="AdobeClean-Light"/>
            </a:endParaRPr>
          </a:p>
          <a:p>
            <a:pPr marL="18415" marR="262255" lvl="0">
              <a:lnSpc>
                <a:spcPct val="110700"/>
              </a:lnSpc>
              <a:spcBef>
                <a:spcPts val="315"/>
              </a:spcBef>
            </a:pPr>
            <a:r>
              <a:rPr lang="en-US" sz="1000" dirty="0">
                <a:solidFill>
                  <a:srgbClr val="020302"/>
                </a:solidFill>
                <a:latin typeface="AdobeClean-Light"/>
                <a:cs typeface="AdobeClean-Light"/>
              </a:rPr>
              <a:t>.</a:t>
            </a:r>
            <a:endParaRPr lang="en-US" sz="1000" dirty="0">
              <a:solidFill>
                <a:prstClr val="black"/>
              </a:solidFill>
              <a:latin typeface="AdobeClean-Light"/>
              <a:cs typeface="AdobeClean-Light"/>
            </a:endParaRP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724779" y="2654678"/>
            <a:ext cx="1894205" cy="0"/>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843269" y="2329688"/>
            <a:ext cx="1656080" cy="238760"/>
          </a:xfrm>
          <a:prstGeom prst="rect">
            <a:avLst/>
          </a:prstGeom>
        </p:spPr>
        <p:txBody>
          <a:bodyPr vert="horz" wrap="square" lIns="0" tIns="12700" rIns="0" bIns="0" rtlCol="0">
            <a:spAutoFit/>
          </a:bodyPr>
          <a:lstStyle/>
          <a:p>
            <a:pPr marL="12700">
              <a:lnSpc>
                <a:spcPct val="100000"/>
              </a:lnSpc>
              <a:spcBef>
                <a:spcPts val="100"/>
              </a:spcBef>
            </a:pPr>
            <a:r>
              <a:rPr sz="1400" b="1" spc="-25" dirty="0">
                <a:solidFill>
                  <a:srgbClr val="020302"/>
                </a:solidFill>
                <a:latin typeface="Adobe Clean"/>
                <a:cs typeface="Adobe Clean"/>
              </a:rPr>
              <a:t>Fi</a:t>
            </a:r>
            <a:r>
              <a:rPr sz="1400" b="1" spc="-35" dirty="0">
                <a:solidFill>
                  <a:srgbClr val="020302"/>
                </a:solidFill>
                <a:latin typeface="Adobe Clean"/>
                <a:cs typeface="Adobe Clean"/>
              </a:rPr>
              <a:t>e</a:t>
            </a:r>
            <a:r>
              <a:rPr sz="1400" b="1" spc="-25" dirty="0">
                <a:solidFill>
                  <a:srgbClr val="020302"/>
                </a:solidFill>
                <a:latin typeface="Adobe Clean"/>
                <a:cs typeface="Adobe Clean"/>
              </a:rPr>
              <a:t>l</a:t>
            </a:r>
            <a:r>
              <a:rPr sz="1400" b="1" dirty="0">
                <a:solidFill>
                  <a:srgbClr val="020302"/>
                </a:solidFill>
                <a:latin typeface="Adobe Clean"/>
                <a:cs typeface="Adobe Clean"/>
              </a:rPr>
              <a:t>d</a:t>
            </a:r>
            <a:r>
              <a:rPr sz="1400" b="1" spc="-40" dirty="0">
                <a:solidFill>
                  <a:srgbClr val="020302"/>
                </a:solidFill>
                <a:latin typeface="Adobe Clean"/>
                <a:cs typeface="Adobe Clean"/>
              </a:rPr>
              <a:t> </a:t>
            </a:r>
            <a:r>
              <a:rPr sz="1400" b="1" spc="25" dirty="0">
                <a:solidFill>
                  <a:srgbClr val="020302"/>
                </a:solidFill>
                <a:latin typeface="Adobe Clean"/>
                <a:cs typeface="Adobe Clean"/>
              </a:rPr>
              <a:t>S</a:t>
            </a:r>
            <a:r>
              <a:rPr sz="1400" b="1" spc="5" dirty="0">
                <a:solidFill>
                  <a:srgbClr val="020302"/>
                </a:solidFill>
                <a:latin typeface="Adobe Clean"/>
                <a:cs typeface="Adobe Clean"/>
              </a:rPr>
              <a:t>e</a:t>
            </a:r>
            <a:r>
              <a:rPr sz="1400" b="1" spc="15" dirty="0">
                <a:solidFill>
                  <a:srgbClr val="020302"/>
                </a:solidFill>
                <a:latin typeface="Adobe Clean"/>
                <a:cs typeface="Adobe Clean"/>
              </a:rPr>
              <a:t>rvi</a:t>
            </a:r>
            <a:r>
              <a:rPr sz="1400" b="1" spc="5" dirty="0">
                <a:solidFill>
                  <a:srgbClr val="020302"/>
                </a:solidFill>
                <a:latin typeface="Adobe Clean"/>
                <a:cs typeface="Adobe Clean"/>
              </a:rPr>
              <a:t>c</a:t>
            </a:r>
            <a:r>
              <a:rPr sz="1400" b="1" dirty="0">
                <a:solidFill>
                  <a:srgbClr val="020302"/>
                </a:solidFill>
                <a:latin typeface="Adobe Clean"/>
                <a:cs typeface="Adobe Clean"/>
              </a:rPr>
              <a:t>e</a:t>
            </a:r>
            <a:r>
              <a:rPr sz="1400" b="1" spc="-190" dirty="0">
                <a:solidFill>
                  <a:srgbClr val="020302"/>
                </a:solidFill>
                <a:latin typeface="Adobe Clean"/>
                <a:cs typeface="Adobe Clean"/>
              </a:rPr>
              <a:t> </a:t>
            </a:r>
            <a:r>
              <a:rPr sz="1400" b="1" spc="5" dirty="0">
                <a:solidFill>
                  <a:srgbClr val="020302"/>
                </a:solidFill>
                <a:latin typeface="Adobe Clean"/>
                <a:cs typeface="Adobe Clean"/>
              </a:rPr>
              <a:t>A</a:t>
            </a:r>
            <a:r>
              <a:rPr sz="1400" b="1" spc="-5" dirty="0">
                <a:solidFill>
                  <a:srgbClr val="020302"/>
                </a:solidFill>
                <a:latin typeface="Adobe Clean"/>
                <a:cs typeface="Adobe Clean"/>
              </a:rPr>
              <a:t>ct</a:t>
            </a:r>
            <a:r>
              <a:rPr sz="1400" b="1" spc="5" dirty="0">
                <a:solidFill>
                  <a:srgbClr val="020302"/>
                </a:solidFill>
                <a:latin typeface="Adobe Clean"/>
                <a:cs typeface="Adobe Clean"/>
              </a:rPr>
              <a:t>ivi</a:t>
            </a:r>
            <a:r>
              <a:rPr sz="1400" b="1" spc="-5" dirty="0">
                <a:solidFill>
                  <a:srgbClr val="020302"/>
                </a:solidFill>
                <a:latin typeface="Adobe Clean"/>
                <a:cs typeface="Adobe Clean"/>
              </a:rPr>
              <a:t>t</a:t>
            </a:r>
            <a:r>
              <a:rPr sz="1400" b="1" spc="5" dirty="0">
                <a:solidFill>
                  <a:srgbClr val="020302"/>
                </a:solidFill>
                <a:latin typeface="Adobe Clean"/>
                <a:cs typeface="Adobe Clean"/>
              </a:rPr>
              <a:t>i</a:t>
            </a:r>
            <a:r>
              <a:rPr sz="1400" b="1" spc="-5" dirty="0">
                <a:solidFill>
                  <a:srgbClr val="020302"/>
                </a:solidFill>
                <a:latin typeface="Adobe Clean"/>
                <a:cs typeface="Adobe Clean"/>
              </a:rPr>
              <a:t>es</a:t>
            </a:r>
            <a:endParaRPr sz="1400">
              <a:latin typeface="Adobe Clean"/>
              <a:cs typeface="Adobe Clean"/>
            </a:endParaRPr>
          </a:p>
        </p:txBody>
      </p:sp>
      <p:sp>
        <p:nvSpPr>
          <p:cNvPr id="13" name="object 13"/>
          <p:cNvSpPr txBox="1"/>
          <p:nvPr/>
        </p:nvSpPr>
        <p:spPr>
          <a:xfrm>
            <a:off x="914422" y="2342312"/>
            <a:ext cx="1242060" cy="238760"/>
          </a:xfrm>
          <a:prstGeom prst="rect">
            <a:avLst/>
          </a:prstGeom>
        </p:spPr>
        <p:txBody>
          <a:bodyPr vert="horz" wrap="square" lIns="0" tIns="12700" rIns="0" bIns="0" rtlCol="0">
            <a:spAutoFit/>
          </a:bodyPr>
          <a:lstStyle/>
          <a:p>
            <a:pPr marL="12700">
              <a:lnSpc>
                <a:spcPct val="100000"/>
              </a:lnSpc>
              <a:spcBef>
                <a:spcPts val="100"/>
              </a:spcBef>
            </a:pPr>
            <a:r>
              <a:rPr sz="1400" b="1" spc="-25" dirty="0">
                <a:solidFill>
                  <a:srgbClr val="020302"/>
                </a:solidFill>
                <a:latin typeface="Adobe Clean"/>
                <a:cs typeface="Adobe Clean"/>
              </a:rPr>
              <a:t>L</a:t>
            </a:r>
            <a:r>
              <a:rPr sz="1400" b="1" spc="-5" dirty="0">
                <a:solidFill>
                  <a:srgbClr val="020302"/>
                </a:solidFill>
                <a:latin typeface="Adobe Clean"/>
                <a:cs typeface="Adobe Clean"/>
              </a:rPr>
              <a:t>a</a:t>
            </a:r>
            <a:r>
              <a:rPr sz="1400" b="1" spc="-20" dirty="0">
                <a:solidFill>
                  <a:srgbClr val="020302"/>
                </a:solidFill>
                <a:latin typeface="Adobe Clean"/>
                <a:cs typeface="Adobe Clean"/>
              </a:rPr>
              <a:t>u</a:t>
            </a:r>
            <a:r>
              <a:rPr sz="1400" b="1" spc="-15" dirty="0">
                <a:solidFill>
                  <a:srgbClr val="020302"/>
                </a:solidFill>
                <a:latin typeface="Adobe Clean"/>
                <a:cs typeface="Adobe Clean"/>
              </a:rPr>
              <a:t>n</a:t>
            </a:r>
            <a:r>
              <a:rPr sz="1400" b="1" spc="-25" dirty="0">
                <a:solidFill>
                  <a:srgbClr val="020302"/>
                </a:solidFill>
                <a:latin typeface="Adobe Clean"/>
                <a:cs typeface="Adobe Clean"/>
              </a:rPr>
              <a:t>c</a:t>
            </a:r>
            <a:r>
              <a:rPr sz="1400" b="1" dirty="0">
                <a:solidFill>
                  <a:srgbClr val="020302"/>
                </a:solidFill>
                <a:latin typeface="Adobe Clean"/>
                <a:cs typeface="Adobe Clean"/>
              </a:rPr>
              <a:t>h</a:t>
            </a:r>
            <a:r>
              <a:rPr sz="1400" b="1" spc="-25" dirty="0">
                <a:solidFill>
                  <a:srgbClr val="020302"/>
                </a:solidFill>
                <a:latin typeface="Adobe Clean"/>
                <a:cs typeface="Adobe Clean"/>
              </a:rPr>
              <a:t> </a:t>
            </a:r>
            <a:r>
              <a:rPr sz="1400" b="1" spc="-10" dirty="0">
                <a:solidFill>
                  <a:srgbClr val="020302"/>
                </a:solidFill>
                <a:latin typeface="Adobe Clean"/>
                <a:cs typeface="Adobe Clean"/>
              </a:rPr>
              <a:t>Advisor</a:t>
            </a:r>
            <a:r>
              <a:rPr sz="1400" b="1" dirty="0">
                <a:solidFill>
                  <a:srgbClr val="020302"/>
                </a:solidFill>
                <a:latin typeface="Adobe Clean"/>
                <a:cs typeface="Adobe Clean"/>
              </a:rPr>
              <a:t>y</a:t>
            </a:r>
            <a:endParaRPr sz="1400">
              <a:latin typeface="Adobe Clean"/>
              <a:cs typeface="Adobe Clean"/>
            </a:endParaRPr>
          </a:p>
        </p:txBody>
      </p:sp>
      <p:sp>
        <p:nvSpPr>
          <p:cNvPr id="14" name="object 14"/>
          <p:cNvSpPr txBox="1"/>
          <p:nvPr/>
        </p:nvSpPr>
        <p:spPr>
          <a:xfrm>
            <a:off x="242187" y="2787904"/>
            <a:ext cx="3004185" cy="635000"/>
          </a:xfrm>
          <a:prstGeom prst="rect">
            <a:avLst/>
          </a:prstGeom>
        </p:spPr>
        <p:txBody>
          <a:bodyPr vert="horz" wrap="square" lIns="0" tIns="12700" rIns="0" bIns="0" rtlCol="0">
            <a:spAutoFit/>
          </a:bodyPr>
          <a:lstStyle/>
          <a:p>
            <a:pPr marL="12700" marR="5080">
              <a:lnSpc>
                <a:spcPct val="100000"/>
              </a:lnSpc>
              <a:spcBef>
                <a:spcPts val="100"/>
              </a:spcBef>
            </a:pPr>
            <a:r>
              <a:rPr sz="1000" dirty="0">
                <a:solidFill>
                  <a:srgbClr val="1F1F1F"/>
                </a:solidFill>
                <a:latin typeface="AdobeClean-Light"/>
                <a:cs typeface="AdobeClean-Light"/>
              </a:rPr>
              <a:t>For customers implementing a </a:t>
            </a:r>
            <a:r>
              <a:rPr sz="1000" b="1" dirty="0">
                <a:solidFill>
                  <a:srgbClr val="1F1F1F"/>
                </a:solidFill>
                <a:latin typeface="Adobe Clean"/>
                <a:cs typeface="Adobe Clean"/>
              </a:rPr>
              <a:t>new Adobe Experience Cloud  solution, </a:t>
            </a:r>
            <a:r>
              <a:rPr sz="1000" dirty="0">
                <a:latin typeface="AdobeClean-Light"/>
                <a:cs typeface="AdobeClean-Light"/>
              </a:rPr>
              <a:t>Launch Advisory </a:t>
            </a:r>
            <a:r>
              <a:rPr sz="1000" dirty="0">
                <a:latin typeface="AdobeClean-SemiLight"/>
                <a:cs typeface="AdobeClean-SemiLight"/>
              </a:rPr>
              <a:t>is a </a:t>
            </a:r>
            <a:r>
              <a:rPr sz="950" dirty="0">
                <a:latin typeface="AdobeClean-SemiLight"/>
                <a:cs typeface="AdobeClean-SemiLight"/>
              </a:rPr>
              <a:t>core set of advisory</a:t>
            </a:r>
            <a:endParaRPr sz="950">
              <a:latin typeface="AdobeClean-SemiLight"/>
              <a:cs typeface="AdobeClean-SemiLight"/>
            </a:endParaRPr>
          </a:p>
          <a:p>
            <a:pPr marL="12700" marR="86995" indent="-635">
              <a:lnSpc>
                <a:spcPct val="100000"/>
              </a:lnSpc>
            </a:pPr>
            <a:r>
              <a:rPr sz="950" dirty="0">
                <a:latin typeface="AdobeClean-SemiLight"/>
                <a:cs typeface="AdobeClean-SemiLight"/>
              </a:rPr>
              <a:t>services </a:t>
            </a:r>
            <a:r>
              <a:rPr sz="1000" dirty="0">
                <a:latin typeface="AdobeClean-Light"/>
                <a:cs typeface="AdobeClean-Light"/>
              </a:rPr>
              <a:t>and recommendations that are proven to </a:t>
            </a:r>
            <a:r>
              <a:rPr sz="950" dirty="0">
                <a:latin typeface="AdobeClean-Light"/>
                <a:cs typeface="AdobeClean-Light"/>
              </a:rPr>
              <a:t>support  successful deployments </a:t>
            </a:r>
            <a:r>
              <a:rPr sz="1000" dirty="0">
                <a:latin typeface="AdobeClean-Light"/>
                <a:cs typeface="AdobeClean-Light"/>
              </a:rPr>
              <a:t>and </a:t>
            </a:r>
            <a:r>
              <a:rPr sz="950" dirty="0">
                <a:latin typeface="AdobeClean-Light"/>
                <a:cs typeface="AdobeClean-Light"/>
              </a:rPr>
              <a:t>accelerate time-to-value</a:t>
            </a:r>
            <a:r>
              <a:rPr sz="1000" dirty="0">
                <a:latin typeface="AdobeClean-Light"/>
                <a:cs typeface="AdobeClean-Light"/>
              </a:rPr>
              <a:t>.</a:t>
            </a:r>
            <a:endParaRPr sz="1000">
              <a:latin typeface="AdobeClean-Light"/>
              <a:cs typeface="AdobeClean-Light"/>
            </a:endParaRP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90952"/>
            <a:ext cx="3543300" cy="628377"/>
          </a:xfrm>
          <a:prstGeom prst="rect">
            <a:avLst/>
          </a:prstGeom>
        </p:spPr>
        <p:txBody>
          <a:bodyPr vert="horz" wrap="square" lIns="0" tIns="12700" rIns="0" bIns="0" rtlCol="0">
            <a:spAutoFit/>
          </a:bodyPr>
          <a:lstStyle/>
          <a:p>
            <a:pPr marL="12700" marR="5080">
              <a:lnSpc>
                <a:spcPct val="100000"/>
              </a:lnSpc>
              <a:spcBef>
                <a:spcPts val="100"/>
              </a:spcBef>
            </a:pPr>
            <a:r>
              <a:rPr sz="1000" dirty="0">
                <a:solidFill>
                  <a:srgbClr val="4B4B4B"/>
                </a:solidFill>
                <a:latin typeface="AdobeClean-Light"/>
                <a:cs typeface="AdobeClean-Light"/>
              </a:rPr>
              <a:t>Field Services are used for </a:t>
            </a:r>
            <a:r>
              <a:rPr sz="1000" b="1" dirty="0">
                <a:solidFill>
                  <a:srgbClr val="4B4B4B"/>
                </a:solidFill>
                <a:latin typeface="Adobe Clean"/>
                <a:cs typeface="Adobe Clean"/>
              </a:rPr>
              <a:t>quick resolution</a:t>
            </a:r>
            <a:r>
              <a:rPr sz="1000" dirty="0">
                <a:solidFill>
                  <a:srgbClr val="4B4B4B"/>
                </a:solidFill>
                <a:latin typeface="AdobeClean-Light"/>
                <a:cs typeface="AdobeClean-Light"/>
              </a:rPr>
              <a:t>, focused customer success  and accelerated </a:t>
            </a:r>
            <a:r>
              <a:rPr sz="1000" b="1" dirty="0">
                <a:solidFill>
                  <a:srgbClr val="4B4B4B"/>
                </a:solidFill>
                <a:latin typeface="Adobe Clean"/>
                <a:cs typeface="Adobe Clean"/>
              </a:rPr>
              <a:t>time-to-value</a:t>
            </a:r>
            <a:r>
              <a:rPr sz="1000" dirty="0">
                <a:solidFill>
                  <a:srgbClr val="4B4B4B"/>
                </a:solidFill>
                <a:latin typeface="AdobeClean-Light"/>
                <a:cs typeface="AdobeClean-Light"/>
              </a:rPr>
              <a:t>. If Launch advisory is active there will be  </a:t>
            </a:r>
            <a:r>
              <a:rPr sz="1000" b="1" dirty="0">
                <a:solidFill>
                  <a:srgbClr val="4B4B4B"/>
                </a:solidFill>
                <a:latin typeface="Adobe Clean"/>
                <a:cs typeface="Adobe Clean"/>
              </a:rPr>
              <a:t>no Field Services in year 1 </a:t>
            </a:r>
            <a:r>
              <a:rPr sz="1000" dirty="0">
                <a:solidFill>
                  <a:srgbClr val="4B4B4B"/>
                </a:solidFill>
                <a:latin typeface="AdobeClean-Light"/>
                <a:cs typeface="AdobeClean-Light"/>
              </a:rPr>
              <a:t>for any solution product covered by a  Support contract.</a:t>
            </a:r>
            <a:endParaRPr sz="1000" dirty="0">
              <a:latin typeface="AdobeClean-Light"/>
              <a:cs typeface="AdobeClean-Light"/>
            </a:endParaRPr>
          </a:p>
        </p:txBody>
      </p:sp>
      <p:sp>
        <p:nvSpPr>
          <p:cNvPr id="19" name="object 19"/>
          <p:cNvSpPr/>
          <p:nvPr/>
        </p:nvSpPr>
        <p:spPr>
          <a:xfrm>
            <a:off x="924304" y="26673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348732"/>
            <a:ext cx="3114040" cy="482600"/>
          </a:xfrm>
          <a:prstGeom prst="rect">
            <a:avLst/>
          </a:prstGeom>
        </p:spPr>
        <p:txBody>
          <a:bodyPr vert="horz" wrap="square" lIns="0" tIns="12700" rIns="0" bIns="0" rtlCol="0">
            <a:spAutoFit/>
          </a:bodyPr>
          <a:lstStyle/>
          <a:p>
            <a:pPr marL="12700" marR="5080" algn="just">
              <a:lnSpc>
                <a:spcPct val="100000"/>
              </a:lnSpc>
              <a:spcBef>
                <a:spcPts val="100"/>
              </a:spcBef>
            </a:pPr>
            <a:r>
              <a:rPr sz="1000" dirty="0">
                <a:latin typeface="AdobeClean-Light"/>
                <a:cs typeface="AdobeClean-Light"/>
              </a:rPr>
              <a:t>Launch Advisory will align with your project schedule through  common milestones (Kickoff, Define, Design, Go-live and Post  Launch) to guide, validate, assess and make recommendations.</a:t>
            </a:r>
          </a:p>
        </p:txBody>
      </p:sp>
      <p:sp>
        <p:nvSpPr>
          <p:cNvPr id="22" name="object 22"/>
          <p:cNvSpPr txBox="1"/>
          <p:nvPr/>
        </p:nvSpPr>
        <p:spPr>
          <a:xfrm>
            <a:off x="263464" y="5982715"/>
            <a:ext cx="1247140" cy="166712"/>
          </a:xfrm>
          <a:prstGeom prst="rect">
            <a:avLst/>
          </a:prstGeom>
        </p:spPr>
        <p:txBody>
          <a:bodyPr vert="horz" wrap="square" lIns="0" tIns="12700" rIns="0" bIns="0" rtlCol="0">
            <a:spAutoFit/>
          </a:bodyPr>
          <a:lstStyle/>
          <a:p>
            <a:pPr marL="12700">
              <a:lnSpc>
                <a:spcPct val="100000"/>
              </a:lnSpc>
              <a:spcBef>
                <a:spcPts val="100"/>
              </a:spcBef>
            </a:pPr>
            <a:r>
              <a:rPr sz="1000" dirty="0">
                <a:latin typeface="AdobeClean-Light"/>
                <a:cs typeface="AdobeClean-Light"/>
              </a:rPr>
              <a:t>Key Deliverables include:</a:t>
            </a:r>
            <a:endParaRPr sz="1000">
              <a:latin typeface="AdobeClean-Light"/>
              <a:cs typeface="AdobeClean-Light"/>
            </a:endParaRPr>
          </a:p>
        </p:txBody>
      </p:sp>
      <p:sp>
        <p:nvSpPr>
          <p:cNvPr id="23" name="object 23"/>
          <p:cNvSpPr txBox="1"/>
          <p:nvPr/>
        </p:nvSpPr>
        <p:spPr>
          <a:xfrm>
            <a:off x="205422" y="6308299"/>
            <a:ext cx="2745105" cy="592470"/>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en-US" sz="1000" dirty="0">
                <a:solidFill>
                  <a:prstClr val="black"/>
                </a:solidFill>
              </a:rPr>
              <a:t>Kickoff (including project collaboration plan) deck</a:t>
            </a:r>
          </a:p>
          <a:p>
            <a:pPr marL="184150" marR="5080" lvl="0" indent="-171450">
              <a:spcBef>
                <a:spcPts val="400"/>
              </a:spcBef>
              <a:buFont typeface="Arial" panose="020B0604020202020204" pitchFamily="34" charset="0"/>
              <a:buChar char="•"/>
            </a:pPr>
            <a:r>
              <a:rPr lang="en-US" sz="1000" dirty="0">
                <a:solidFill>
                  <a:prstClr val="black"/>
                </a:solidFill>
              </a:rPr>
              <a:t>Assessment &amp; recommendations document(s)</a:t>
            </a:r>
          </a:p>
          <a:p>
            <a:pPr marL="184150" marR="5080" lvl="0" indent="-171450">
              <a:spcBef>
                <a:spcPts val="400"/>
              </a:spcBef>
              <a:buFont typeface="Arial" panose="020B0604020202020204" pitchFamily="34" charset="0"/>
              <a:buChar char="•"/>
            </a:pPr>
            <a:r>
              <a:rPr lang="en-US" sz="1000" dirty="0">
                <a:solidFill>
                  <a:prstClr val="black"/>
                </a:solidFill>
              </a:rPr>
              <a:t>Engagement summary</a:t>
            </a:r>
          </a:p>
        </p:txBody>
      </p:sp>
      <p:sp>
        <p:nvSpPr>
          <p:cNvPr id="24" name="object 24"/>
          <p:cNvSpPr txBox="1"/>
          <p:nvPr/>
        </p:nvSpPr>
        <p:spPr>
          <a:xfrm>
            <a:off x="263464" y="4126991"/>
            <a:ext cx="3141980" cy="1070610"/>
          </a:xfrm>
          <a:prstGeom prst="rect">
            <a:avLst/>
          </a:prstGeom>
        </p:spPr>
        <p:txBody>
          <a:bodyPr vert="horz" wrap="square" lIns="0" tIns="12700" rIns="0" bIns="0" rtlCol="0">
            <a:spAutoFit/>
          </a:bodyPr>
          <a:lstStyle/>
          <a:p>
            <a:pPr marL="1021715">
              <a:lnSpc>
                <a:spcPct val="100000"/>
              </a:lnSpc>
              <a:spcBef>
                <a:spcPts val="100"/>
              </a:spcBef>
            </a:pPr>
            <a:r>
              <a:rPr sz="1600" dirty="0">
                <a:solidFill>
                  <a:srgbClr val="FFFFFF"/>
                </a:solidFill>
                <a:latin typeface="Arial"/>
                <a:cs typeface="Arial"/>
              </a:rPr>
              <a:t>Implementation</a:t>
            </a:r>
            <a:endParaRPr sz="1600" dirty="0">
              <a:latin typeface="Arial"/>
              <a:cs typeface="Arial"/>
            </a:endParaRPr>
          </a:p>
          <a:p>
            <a:pPr marL="12700" marR="5080">
              <a:lnSpc>
                <a:spcPct val="100000"/>
              </a:lnSpc>
              <a:spcBef>
                <a:spcPts val="1505"/>
              </a:spcBef>
            </a:pPr>
            <a:r>
              <a:rPr sz="1000" dirty="0">
                <a:latin typeface="AdobeClean-Light"/>
                <a:cs typeface="AdobeClean-Light"/>
              </a:rPr>
              <a:t>Adobe solution experts help validate requirements, architecture,  development process, and launch readiness reviews </a:t>
            </a:r>
            <a:r>
              <a:rPr sz="1000" dirty="0">
                <a:latin typeface="AdobeClean-SemiLight"/>
                <a:cs typeface="AdobeClean-SemiLight"/>
              </a:rPr>
              <a:t>with </a:t>
            </a:r>
            <a:r>
              <a:rPr sz="950" dirty="0">
                <a:latin typeface="AdobeClean-SemiLight"/>
                <a:cs typeface="AdobeClean-SemiLight"/>
              </a:rPr>
              <a:t>best  practice-based guidance </a:t>
            </a:r>
            <a:r>
              <a:rPr sz="1000" dirty="0">
                <a:latin typeface="AdobeClean-SemiLight"/>
                <a:cs typeface="AdobeClean-SemiLight"/>
              </a:rPr>
              <a:t>to customers and implementation  partners.</a:t>
            </a:r>
          </a:p>
        </p:txBody>
      </p:sp>
      <p:pic>
        <p:nvPicPr>
          <p:cNvPr id="26" name="object 26"/>
          <p:cNvPicPr/>
          <p:nvPr/>
        </p:nvPicPr>
        <p:blipFill>
          <a:blip r:embed="rId3" cstate="print"/>
          <a:stretch>
            <a:fillRect/>
          </a:stretch>
        </p:blipFill>
        <p:spPr>
          <a:xfrm>
            <a:off x="363328" y="6930985"/>
            <a:ext cx="3053821" cy="2818913"/>
          </a:xfrm>
          <a:prstGeom prst="rect">
            <a:avLst/>
          </a:prstGeom>
        </p:spPr>
      </p:pic>
      <p:sp>
        <p:nvSpPr>
          <p:cNvPr id="27" name="object 27"/>
          <p:cNvSpPr txBox="1"/>
          <p:nvPr/>
        </p:nvSpPr>
        <p:spPr>
          <a:xfrm>
            <a:off x="3947346" y="5363972"/>
            <a:ext cx="3335020" cy="659765"/>
          </a:xfrm>
          <a:prstGeom prst="rect">
            <a:avLst/>
          </a:prstGeom>
        </p:spPr>
        <p:txBody>
          <a:bodyPr vert="horz" wrap="square" lIns="0" tIns="20320" rIns="0" bIns="0" rtlCol="0">
            <a:spAutoFit/>
          </a:bodyPr>
          <a:lstStyle/>
          <a:p>
            <a:pPr marL="12700" marR="5080">
              <a:lnSpc>
                <a:spcPct val="102699"/>
              </a:lnSpc>
              <a:spcBef>
                <a:spcPts val="160"/>
              </a:spcBef>
            </a:pPr>
            <a:r>
              <a:rPr sz="1000" b="1" dirty="0">
                <a:latin typeface="Arial"/>
                <a:cs typeface="Arial"/>
              </a:rPr>
              <a:t>Technical Track Activities </a:t>
            </a:r>
            <a:r>
              <a:rPr sz="1000" dirty="0">
                <a:latin typeface="AdobeClean-Light"/>
                <a:cs typeface="AdobeClean-Light"/>
              </a:rPr>
              <a:t>ensure customers are technically sound  and maximizing their tool adoption. Specifically, these types of  activities include support and recommendations related to platform  configurations, integrations and troubleshooting</a:t>
            </a:r>
          </a:p>
        </p:txBody>
      </p:sp>
      <p:sp>
        <p:nvSpPr>
          <p:cNvPr id="28" name="object 28"/>
          <p:cNvSpPr txBox="1"/>
          <p:nvPr/>
        </p:nvSpPr>
        <p:spPr>
          <a:xfrm>
            <a:off x="3947346" y="6174740"/>
            <a:ext cx="2099310" cy="1436291"/>
          </a:xfrm>
          <a:prstGeom prst="rect">
            <a:avLst/>
          </a:prstGeom>
        </p:spPr>
        <p:txBody>
          <a:bodyPr vert="horz" wrap="square" lIns="0" tIns="12700" rIns="0" bIns="0" rtlCol="0">
            <a:spAutoFit/>
          </a:bodyPr>
          <a:lstStyle/>
          <a:p>
            <a:pPr marL="12700">
              <a:lnSpc>
                <a:spcPct val="100000"/>
              </a:lnSpc>
              <a:spcBef>
                <a:spcPts val="100"/>
              </a:spcBef>
            </a:pPr>
            <a:r>
              <a:rPr sz="1000" dirty="0">
                <a:latin typeface="AdobeClean-Light"/>
                <a:cs typeface="AdobeClean-Light"/>
              </a:rPr>
              <a:t>Types of technical activities available::</a:t>
            </a:r>
          </a:p>
          <a:p>
            <a:pPr marL="184150" marR="5080" lvl="0" indent="-171450">
              <a:spcBef>
                <a:spcPts val="700"/>
              </a:spcBef>
              <a:buClr>
                <a:srgbClr val="FA0E00"/>
              </a:buClr>
              <a:buFont typeface="Wingdings" pitchFamily="2" charset="2"/>
              <a:buChar char="ü"/>
            </a:pPr>
            <a:r>
              <a:rPr lang="en-US" sz="1000" dirty="0">
                <a:solidFill>
                  <a:prstClr val="black"/>
                </a:solidFill>
              </a:rPr>
              <a:t>Health audit</a:t>
            </a:r>
          </a:p>
          <a:p>
            <a:pPr marL="184150" marR="5080" lvl="0" indent="-171450">
              <a:spcBef>
                <a:spcPts val="400"/>
              </a:spcBef>
              <a:buClr>
                <a:srgbClr val="FA0E00"/>
              </a:buClr>
              <a:buFont typeface="Wingdings" pitchFamily="2" charset="2"/>
              <a:buChar char="ü"/>
            </a:pPr>
            <a:r>
              <a:rPr lang="en-US" sz="1000" dirty="0">
                <a:solidFill>
                  <a:prstClr val="black"/>
                </a:solidFill>
              </a:rPr>
              <a:t>Platform audit</a:t>
            </a:r>
          </a:p>
          <a:p>
            <a:pPr marL="184150" marR="5080" lvl="0" indent="-171450">
              <a:spcBef>
                <a:spcPts val="400"/>
              </a:spcBef>
              <a:buClr>
                <a:srgbClr val="FA0E00"/>
              </a:buClr>
              <a:buFont typeface="Wingdings" pitchFamily="2" charset="2"/>
              <a:buChar char="ü"/>
            </a:pPr>
            <a:r>
              <a:rPr lang="en-US" sz="1000" dirty="0">
                <a:solidFill>
                  <a:prstClr val="black"/>
                </a:solidFill>
              </a:rPr>
              <a:t>Feature set enablement</a:t>
            </a:r>
          </a:p>
          <a:p>
            <a:pPr marL="184150" marR="5080" lvl="0" indent="-171450">
              <a:spcBef>
                <a:spcPts val="400"/>
              </a:spcBef>
              <a:buClr>
                <a:srgbClr val="FA0E00"/>
              </a:buClr>
              <a:buFont typeface="Wingdings" pitchFamily="2" charset="2"/>
              <a:buChar char="ü"/>
            </a:pPr>
            <a:r>
              <a:rPr lang="en-US" sz="1000" dirty="0">
                <a:solidFill>
                  <a:prstClr val="black"/>
                </a:solidFill>
              </a:rPr>
              <a:t>Basic integrations and configurations</a:t>
            </a:r>
          </a:p>
          <a:p>
            <a:pPr marL="184150" marR="5080" lvl="0" indent="-171450">
              <a:spcBef>
                <a:spcPts val="400"/>
              </a:spcBef>
              <a:buClr>
                <a:srgbClr val="FA0E00"/>
              </a:buClr>
              <a:buFont typeface="Wingdings" pitchFamily="2" charset="2"/>
              <a:buChar char="ü"/>
            </a:pPr>
            <a:r>
              <a:rPr lang="en-US" sz="1000" dirty="0">
                <a:solidFill>
                  <a:prstClr val="black"/>
                </a:solidFill>
              </a:rPr>
              <a:t>Customer solution troubleshooting</a:t>
            </a:r>
          </a:p>
          <a:p>
            <a:pPr marL="184150" marR="5080" lvl="0" indent="-171450">
              <a:spcBef>
                <a:spcPts val="400"/>
              </a:spcBef>
              <a:buClr>
                <a:srgbClr val="FA0E00"/>
              </a:buClr>
              <a:buFont typeface="Wingdings" pitchFamily="2" charset="2"/>
              <a:buChar char="ü"/>
            </a:pPr>
            <a:r>
              <a:rPr lang="en-US" sz="1000" dirty="0">
                <a:solidFill>
                  <a:prstClr val="black"/>
                </a:solidFill>
              </a:rPr>
              <a:t>Cloud service support</a:t>
            </a:r>
          </a:p>
        </p:txBody>
      </p:sp>
      <p:sp>
        <p:nvSpPr>
          <p:cNvPr id="29" name="object 29"/>
          <p:cNvSpPr txBox="1"/>
          <p:nvPr/>
        </p:nvSpPr>
        <p:spPr>
          <a:xfrm>
            <a:off x="3942774" y="7717028"/>
            <a:ext cx="3208655" cy="1989006"/>
          </a:xfrm>
          <a:prstGeom prst="rect">
            <a:avLst/>
          </a:prstGeom>
        </p:spPr>
        <p:txBody>
          <a:bodyPr vert="horz" wrap="square" lIns="0" tIns="21590" rIns="0" bIns="0" rtlCol="0">
            <a:spAutoFit/>
          </a:bodyPr>
          <a:lstStyle/>
          <a:p>
            <a:pPr marL="12700" marR="5080">
              <a:lnSpc>
                <a:spcPct val="102000"/>
              </a:lnSpc>
              <a:spcBef>
                <a:spcPts val="170"/>
              </a:spcBef>
            </a:pPr>
            <a:r>
              <a:rPr sz="1000" b="1" dirty="0">
                <a:latin typeface="Arial"/>
                <a:cs typeface="Arial"/>
              </a:rPr>
              <a:t>Strategic Track Activities </a:t>
            </a:r>
            <a:r>
              <a:rPr sz="1000" dirty="0">
                <a:latin typeface="AdobeClean-Light"/>
                <a:cs typeface="AdobeClean-Light"/>
              </a:rPr>
              <a:t>locate opportunities to ensure value is  being realized from a customer’s Adobe solutions. They include  support recommendations related to strategy, measurement and  maturity to drive value realization across one or more Adobe  solutions.</a:t>
            </a:r>
          </a:p>
          <a:p>
            <a:pPr>
              <a:lnSpc>
                <a:spcPct val="100000"/>
              </a:lnSpc>
              <a:spcBef>
                <a:spcPts val="40"/>
              </a:spcBef>
            </a:pPr>
            <a:endParaRPr sz="1100" dirty="0">
              <a:latin typeface="AdobeClean-Light"/>
              <a:cs typeface="AdobeClean-Light"/>
            </a:endParaRPr>
          </a:p>
          <a:p>
            <a:pPr marL="12700">
              <a:lnSpc>
                <a:spcPct val="100000"/>
              </a:lnSpc>
            </a:pPr>
            <a:r>
              <a:rPr sz="1000" dirty="0">
                <a:latin typeface="AdobeClean-Light"/>
                <a:cs typeface="AdobeClean-Light"/>
              </a:rPr>
              <a:t>Types of strategic activities available::</a:t>
            </a:r>
          </a:p>
          <a:p>
            <a:pPr marL="241300" marR="5080" lvl="0" indent="-228600">
              <a:spcBef>
                <a:spcPts val="700"/>
              </a:spcBef>
              <a:buClr>
                <a:srgbClr val="FA0E00"/>
              </a:buClr>
              <a:buFont typeface="Wingdings" pitchFamily="2" charset="2"/>
              <a:buChar char="ü"/>
            </a:pPr>
            <a:r>
              <a:rPr lang="en-US" sz="1000" dirty="0">
                <a:solidFill>
                  <a:prstClr val="black"/>
                </a:solidFill>
              </a:rPr>
              <a:t>Maturity Roadmap</a:t>
            </a:r>
          </a:p>
          <a:p>
            <a:pPr marL="241300" marR="5080" lvl="0" indent="-228600">
              <a:spcBef>
                <a:spcPts val="400"/>
              </a:spcBef>
              <a:buClr>
                <a:srgbClr val="FA0E00"/>
              </a:buClr>
              <a:buFont typeface="Wingdings" pitchFamily="2" charset="2"/>
              <a:buChar char="ü"/>
            </a:pPr>
            <a:r>
              <a:rPr lang="en-US" sz="1000" dirty="0">
                <a:solidFill>
                  <a:prstClr val="black"/>
                </a:solidFill>
              </a:rPr>
              <a:t>Use case development/measurement</a:t>
            </a:r>
          </a:p>
          <a:p>
            <a:pPr marL="241300" marR="5080" lvl="0" indent="-228600">
              <a:spcBef>
                <a:spcPts val="400"/>
              </a:spcBef>
              <a:buClr>
                <a:srgbClr val="FA0E00"/>
              </a:buClr>
              <a:buFont typeface="Wingdings" pitchFamily="2" charset="2"/>
              <a:buChar char="ü"/>
            </a:pPr>
            <a:r>
              <a:rPr lang="en-US" sz="1000" dirty="0">
                <a:solidFill>
                  <a:prstClr val="black"/>
                </a:solidFill>
              </a:rPr>
              <a:t>Reporting &amp; analysis</a:t>
            </a:r>
          </a:p>
          <a:p>
            <a:pPr marL="241300" marR="5080" lvl="0" indent="-228600">
              <a:spcBef>
                <a:spcPts val="400"/>
              </a:spcBef>
              <a:buClr>
                <a:srgbClr val="FA0E00"/>
              </a:buClr>
              <a:buFont typeface="Wingdings" pitchFamily="2" charset="2"/>
              <a:buChar char="ü"/>
            </a:pPr>
            <a:r>
              <a:rPr lang="en-US" sz="1000" dirty="0">
                <a:solidFill>
                  <a:prstClr val="black"/>
                </a:solidFill>
              </a:rPr>
              <a:t>Best practices enablement</a:t>
            </a:r>
          </a:p>
        </p:txBody>
      </p:sp>
      <p:sp>
        <p:nvSpPr>
          <p:cNvPr id="30" name="object 30"/>
          <p:cNvSpPr txBox="1"/>
          <p:nvPr/>
        </p:nvSpPr>
        <p:spPr>
          <a:xfrm>
            <a:off x="3942773" y="4126991"/>
            <a:ext cx="3275329" cy="969496"/>
          </a:xfrm>
          <a:prstGeom prst="rect">
            <a:avLst/>
          </a:prstGeom>
        </p:spPr>
        <p:txBody>
          <a:bodyPr vert="horz" wrap="square" lIns="0" tIns="12700" rIns="0" bIns="0" rtlCol="0">
            <a:spAutoFit/>
          </a:bodyPr>
          <a:lstStyle/>
          <a:p>
            <a:pPr marL="908685">
              <a:lnSpc>
                <a:spcPct val="100000"/>
              </a:lnSpc>
              <a:spcBef>
                <a:spcPts val="100"/>
              </a:spcBef>
            </a:pPr>
            <a:r>
              <a:rPr sz="1600" dirty="0">
                <a:solidFill>
                  <a:srgbClr val="FFFFFF"/>
                </a:solidFill>
                <a:latin typeface="Arial"/>
                <a:cs typeface="Arial"/>
              </a:rPr>
              <a:t>Run &amp; Operate</a:t>
            </a:r>
            <a:endParaRPr sz="1600" dirty="0">
              <a:latin typeface="Arial"/>
              <a:cs typeface="Arial"/>
            </a:endParaRPr>
          </a:p>
          <a:p>
            <a:pPr marL="12700">
              <a:lnSpc>
                <a:spcPct val="100000"/>
              </a:lnSpc>
              <a:spcBef>
                <a:spcPts val="1595"/>
              </a:spcBef>
            </a:pPr>
            <a:r>
              <a:rPr sz="1000" dirty="0">
                <a:solidFill>
                  <a:srgbClr val="1F1F1F"/>
                </a:solidFill>
                <a:latin typeface="Adobe Clean"/>
                <a:cs typeface="Adobe Clean"/>
              </a:rPr>
              <a:t>As an </a:t>
            </a:r>
            <a:r>
              <a:rPr lang="en-US" sz="1000" dirty="0">
                <a:solidFill>
                  <a:srgbClr val="1F1F1F"/>
                </a:solidFill>
                <a:latin typeface="Adobe Clean"/>
                <a:cs typeface="Adobe Clean"/>
              </a:rPr>
              <a:t>Elite</a:t>
            </a:r>
            <a:r>
              <a:rPr sz="1000" dirty="0">
                <a:solidFill>
                  <a:srgbClr val="1F1F1F"/>
                </a:solidFill>
                <a:latin typeface="Adobe Clean"/>
                <a:cs typeface="Adobe Clean"/>
              </a:rPr>
              <a:t> customer, you are  eligible for</a:t>
            </a:r>
            <a:r>
              <a:rPr lang="en-US" sz="1200" dirty="0">
                <a:solidFill>
                  <a:srgbClr val="1F1F1F"/>
                </a:solidFill>
                <a:uFill>
                  <a:solidFill>
                    <a:srgbClr val="1F1F1F"/>
                  </a:solidFill>
                </a:uFill>
                <a:latin typeface="Times New Roman"/>
                <a:cs typeface="Times New Roman"/>
              </a:rPr>
              <a:t> </a:t>
            </a:r>
            <a:r>
              <a:rPr lang="en-US" sz="1200" u="sng" dirty="0">
                <a:solidFill>
                  <a:srgbClr val="1F1F1F"/>
                </a:solidFill>
                <a:uFill>
                  <a:solidFill>
                    <a:srgbClr val="1F1F1F"/>
                  </a:solidFill>
                </a:uFill>
                <a:latin typeface="Times New Roman"/>
                <a:cs typeface="Times New Roman"/>
              </a:rPr>
              <a:t>4</a:t>
            </a:r>
            <a:r>
              <a:rPr sz="1200" b="1" dirty="0">
                <a:solidFill>
                  <a:srgbClr val="1F1F1F"/>
                </a:solidFill>
                <a:latin typeface="Arial"/>
                <a:cs typeface="Arial"/>
              </a:rPr>
              <a:t> </a:t>
            </a:r>
            <a:r>
              <a:rPr sz="1000" b="1" dirty="0">
                <a:solidFill>
                  <a:srgbClr val="1F1F1F"/>
                </a:solidFill>
                <a:latin typeface="Arial"/>
                <a:cs typeface="Arial"/>
              </a:rPr>
              <a:t>activities per year</a:t>
            </a:r>
            <a:endParaRPr sz="1000" dirty="0">
              <a:latin typeface="Arial"/>
              <a:cs typeface="Arial"/>
            </a:endParaRPr>
          </a:p>
          <a:p>
            <a:pPr marL="12700">
              <a:lnSpc>
                <a:spcPct val="100000"/>
              </a:lnSpc>
              <a:spcBef>
                <a:spcPts val="55"/>
              </a:spcBef>
            </a:pPr>
            <a:r>
              <a:rPr sz="1000" dirty="0">
                <a:solidFill>
                  <a:srgbClr val="1F1F1F"/>
                </a:solidFill>
                <a:latin typeface="Adobe Clean"/>
                <a:cs typeface="Adobe Clean"/>
              </a:rPr>
              <a:t>from the following two tracks: </a:t>
            </a:r>
            <a:r>
              <a:rPr sz="1000" b="1" dirty="0">
                <a:solidFill>
                  <a:srgbClr val="1F1F1F"/>
                </a:solidFill>
                <a:latin typeface="Arial"/>
                <a:cs typeface="Arial"/>
              </a:rPr>
              <a:t>Technical </a:t>
            </a:r>
            <a:r>
              <a:rPr sz="1000" dirty="0">
                <a:solidFill>
                  <a:srgbClr val="1F1F1F"/>
                </a:solidFill>
                <a:latin typeface="Adobe Clean"/>
                <a:cs typeface="Adobe Clean"/>
              </a:rPr>
              <a:t>and/or </a:t>
            </a:r>
            <a:r>
              <a:rPr sz="1000" b="1" dirty="0">
                <a:solidFill>
                  <a:srgbClr val="1F1F1F"/>
                </a:solidFill>
                <a:latin typeface="Arial"/>
                <a:cs typeface="Arial"/>
              </a:rPr>
              <a:t>Strategic</a:t>
            </a:r>
            <a:r>
              <a:rPr sz="1000" dirty="0">
                <a:solidFill>
                  <a:srgbClr val="1F1F1F"/>
                </a:solidFill>
                <a:latin typeface="AdobeClean-Light"/>
                <a:cs typeface="AdobeClean-Light"/>
              </a:rPr>
              <a:t>.</a:t>
            </a:r>
            <a:endParaRPr sz="1000" dirty="0">
              <a:latin typeface="AdobeClean-Light"/>
              <a:cs typeface="AdobeClean-Light"/>
            </a:endParaRPr>
          </a:p>
        </p:txBody>
      </p:sp>
      <p:sp>
        <p:nvSpPr>
          <p:cNvPr id="34" name="object 34"/>
          <p:cNvSpPr txBox="1"/>
          <p:nvPr/>
        </p:nvSpPr>
        <p:spPr>
          <a:xfrm>
            <a:off x="923023" y="538480"/>
            <a:ext cx="2323349" cy="228268"/>
          </a:xfrm>
          <a:prstGeom prst="rect">
            <a:avLst/>
          </a:prstGeom>
        </p:spPr>
        <p:txBody>
          <a:bodyPr vert="horz" wrap="square" lIns="0" tIns="12700" rIns="0" bIns="0" rtlCol="0">
            <a:spAutoFit/>
          </a:bodyPr>
          <a:lstStyle/>
          <a:p>
            <a:pPr marL="12700">
              <a:lnSpc>
                <a:spcPct val="100000"/>
              </a:lnSpc>
              <a:spcBef>
                <a:spcPts val="100"/>
              </a:spcBef>
            </a:pPr>
            <a:r>
              <a:rPr sz="1400" b="1" spc="-15" dirty="0">
                <a:solidFill>
                  <a:srgbClr val="020302"/>
                </a:solidFill>
                <a:latin typeface="Adobe Clean"/>
                <a:cs typeface="Adobe Clean"/>
              </a:rPr>
              <a:t>Cloud</a:t>
            </a:r>
            <a:r>
              <a:rPr sz="1400" b="1" spc="-45" dirty="0">
                <a:solidFill>
                  <a:srgbClr val="020302"/>
                </a:solidFill>
                <a:latin typeface="Adobe Clean"/>
                <a:cs typeface="Adobe Clean"/>
              </a:rPr>
              <a:t> </a:t>
            </a:r>
            <a:r>
              <a:rPr sz="1400" b="1" spc="-15" dirty="0">
                <a:solidFill>
                  <a:srgbClr val="020302"/>
                </a:solidFill>
                <a:latin typeface="Adobe Clean"/>
                <a:cs typeface="Adobe Clean"/>
              </a:rPr>
              <a:t>Support</a:t>
            </a:r>
            <a:r>
              <a:rPr sz="1400" b="1" spc="-50" dirty="0">
                <a:solidFill>
                  <a:srgbClr val="020302"/>
                </a:solidFill>
                <a:latin typeface="Adobe Clean"/>
                <a:cs typeface="Adobe Clean"/>
              </a:rPr>
              <a:t> </a:t>
            </a:r>
            <a:r>
              <a:rPr sz="1400" b="1" spc="-15" dirty="0">
                <a:solidFill>
                  <a:srgbClr val="020302"/>
                </a:solidFill>
                <a:latin typeface="Adobe Clean"/>
                <a:cs typeface="Adobe Clean"/>
              </a:rPr>
              <a:t>Activities</a:t>
            </a:r>
            <a:r>
              <a:rPr lang="en-US" sz="1400" b="1" spc="-15" dirty="0">
                <a:solidFill>
                  <a:srgbClr val="020302"/>
                </a:solidFill>
                <a:latin typeface="Adobe Clean"/>
                <a:cs typeface="Adobe Clean"/>
              </a:rPr>
              <a:t> - AEM</a:t>
            </a:r>
            <a:endParaRPr sz="1400" dirty="0">
              <a:latin typeface="Adobe Clean"/>
              <a:cs typeface="Adobe Clean"/>
            </a:endParaRPr>
          </a:p>
        </p:txBody>
      </p:sp>
      <p:sp>
        <p:nvSpPr>
          <p:cNvPr id="35" name="object 35"/>
          <p:cNvSpPr/>
          <p:nvPr/>
        </p:nvSpPr>
        <p:spPr>
          <a:xfrm>
            <a:off x="924894" y="814263"/>
            <a:ext cx="2321477" cy="45719"/>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prstGeom prst="rect">
            <a:avLst/>
          </a:prstGeom>
        </p:spPr>
        <p:txBody>
          <a:bodyPr vert="horz" wrap="square" lIns="0" tIns="10160" rIns="0" bIns="0" rtlCol="0">
            <a:spAutoFit/>
          </a:bodyPr>
          <a:lstStyle/>
          <a:p>
            <a:pPr marL="12700">
              <a:lnSpc>
                <a:spcPct val="100000"/>
              </a:lnSpc>
              <a:spcBef>
                <a:spcPts val="80"/>
              </a:spcBef>
            </a:pPr>
            <a:r>
              <a:rPr spc="-5" dirty="0"/>
              <a:t>©2021 Adobe. All</a:t>
            </a:r>
            <a:r>
              <a:rPr spc="-15" dirty="0"/>
              <a:t> Rights</a:t>
            </a:r>
            <a:r>
              <a:rPr spc="-10" dirty="0"/>
              <a:t> </a:t>
            </a:r>
            <a:r>
              <a:rPr spc="-15" dirty="0"/>
              <a:t>Reserved.</a:t>
            </a:r>
            <a:r>
              <a:rPr spc="-10" dirty="0"/>
              <a:t> </a:t>
            </a:r>
            <a:r>
              <a:rPr spc="-5" dirty="0"/>
              <a:t>Adobe</a:t>
            </a:r>
            <a:r>
              <a:rPr spc="60" dirty="0"/>
              <a:t> </a:t>
            </a:r>
            <a:r>
              <a:rPr spc="-15" dirty="0"/>
              <a:t>Confidential.</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Run &amp; Operate</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Implementation</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918286" y="3586760"/>
            <a:ext cx="933111" cy="261610"/>
          </a:xfrm>
          <a:prstGeom prst="rect">
            <a:avLst/>
          </a:prstGeom>
          <a:noFill/>
        </p:spPr>
        <p:txBody>
          <a:bodyPr wrap="square" rtlCol="0">
            <a:spAutoFit/>
          </a:bodyPr>
          <a:lstStyle/>
          <a:p>
            <a:pPr algn="ctr"/>
            <a:r>
              <a:rPr lang="en-US" sz="1100" dirty="0"/>
              <a:t>Post Launch</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36134" y="3586760"/>
            <a:ext cx="826006" cy="261610"/>
          </a:xfrm>
          <a:prstGeom prst="rect">
            <a:avLst/>
          </a:prstGeom>
          <a:noFill/>
        </p:spPr>
        <p:txBody>
          <a:bodyPr wrap="square" rtlCol="0">
            <a:spAutoFit/>
          </a:bodyPr>
          <a:lstStyle/>
          <a:p>
            <a:pPr algn="ctr"/>
            <a:r>
              <a:rPr lang="en-US" sz="1100" dirty="0"/>
              <a:t>Go-Live</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589913"/>
            <a:ext cx="826006" cy="261610"/>
          </a:xfrm>
          <a:prstGeom prst="rect">
            <a:avLst/>
          </a:prstGeom>
          <a:noFill/>
        </p:spPr>
        <p:txBody>
          <a:bodyPr wrap="square" rtlCol="0">
            <a:spAutoFit/>
          </a:bodyPr>
          <a:lstStyle/>
          <a:p>
            <a:pPr algn="ctr"/>
            <a:r>
              <a:rPr lang="en-US" sz="1100" dirty="0"/>
              <a:t>Define</a:t>
            </a:r>
          </a:p>
        </p:txBody>
      </p:sp>
      <p:sp>
        <p:nvSpPr>
          <p:cNvPr id="54" name="TextBox 53">
            <a:extLst>
              <a:ext uri="{FF2B5EF4-FFF2-40B4-BE49-F238E27FC236}">
                <a16:creationId xmlns:a16="http://schemas.microsoft.com/office/drawing/2014/main" id="{25E02DD0-ADB0-2E41-98C8-00F323DA2280}"/>
              </a:ext>
            </a:extLst>
          </p:cNvPr>
          <p:cNvSpPr txBox="1"/>
          <p:nvPr/>
        </p:nvSpPr>
        <p:spPr>
          <a:xfrm>
            <a:off x="205422" y="3599713"/>
            <a:ext cx="826006" cy="261610"/>
          </a:xfrm>
          <a:prstGeom prst="rect">
            <a:avLst/>
          </a:prstGeom>
          <a:noFill/>
        </p:spPr>
        <p:txBody>
          <a:bodyPr wrap="square" rtlCol="0">
            <a:spAutoFit/>
          </a:bodyPr>
          <a:lstStyle/>
          <a:p>
            <a:pPr algn="ctr"/>
            <a:r>
              <a:rPr lang="en-US" sz="1100" dirty="0"/>
              <a:t>Kickoff</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589913"/>
            <a:ext cx="826006" cy="261610"/>
          </a:xfrm>
          <a:prstGeom prst="rect">
            <a:avLst/>
          </a:prstGeom>
          <a:noFill/>
        </p:spPr>
        <p:txBody>
          <a:bodyPr wrap="square" rtlCol="0">
            <a:spAutoFit/>
          </a:bodyPr>
          <a:lstStyle/>
          <a:p>
            <a:pPr algn="ctr"/>
            <a:r>
              <a:rPr lang="en-US" sz="1100" dirty="0"/>
              <a:t>Design</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50000"/>
                  </a:schemeClr>
                </a:solidFill>
              </a:rPr>
              <a:t>4 Activities per Year</a:t>
            </a:r>
          </a:p>
        </p:txBody>
      </p:sp>
      <p:sp>
        <p:nvSpPr>
          <p:cNvPr id="63" name="object 66">
            <a:extLst>
              <a:ext uri="{FF2B5EF4-FFF2-40B4-BE49-F238E27FC236}">
                <a16:creationId xmlns:a16="http://schemas.microsoft.com/office/drawing/2014/main" id="{6942DEBE-9CA1-0E47-AFA6-1996FD0CA0C2}"/>
              </a:ext>
            </a:extLst>
          </p:cNvPr>
          <p:cNvSpPr txBox="1"/>
          <p:nvPr/>
        </p:nvSpPr>
        <p:spPr>
          <a:xfrm>
            <a:off x="5265661" y="1471646"/>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en-US" sz="1000" dirty="0">
                <a:solidFill>
                  <a:srgbClr val="4B4B4B"/>
                </a:solidFill>
                <a:latin typeface="Adobe Clean Light" panose="020B0303020404020204" pitchFamily="34" charset="0"/>
              </a:rPr>
              <a:t>Drive adoption of customization best practices and core components in AEM as a Cloud Service</a:t>
            </a:r>
            <a:endParaRPr sz="1000" dirty="0">
              <a:solidFill>
                <a:srgbClr val="4B4B4B"/>
              </a:solidFill>
              <a:latin typeface="Adobe Clean Light" panose="020B0303020404020204" pitchFamily="34" charset="0"/>
            </a:endParaRP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9" y="1464006"/>
            <a:ext cx="2194560" cy="717376"/>
          </a:xfrm>
          <a:prstGeom prst="rect">
            <a:avLst/>
          </a:prstGeom>
        </p:spPr>
        <p:txBody>
          <a:bodyPr vert="horz" wrap="square" lIns="0" tIns="12700" rIns="0" bIns="0" rtlCol="0">
            <a:spAutoFit/>
          </a:bodyPr>
          <a:lstStyle/>
          <a:p>
            <a:pPr marL="14604" marR="5080" indent="-1905">
              <a:lnSpc>
                <a:spcPct val="117000"/>
              </a:lnSpc>
              <a:spcBef>
                <a:spcPts val="900"/>
              </a:spcBef>
            </a:pPr>
            <a:r>
              <a:rPr lang="en-US" sz="1000" dirty="0">
                <a:solidFill>
                  <a:srgbClr val="4B4B4B"/>
                </a:solidFill>
                <a:latin typeface="Adobe Clean Light" panose="020B0303020404020204" pitchFamily="34" charset="0"/>
              </a:rPr>
              <a:t>Identify, review and provide recommendations on customized solution adoption areas that have opportunities for optimization</a:t>
            </a:r>
            <a:endParaRPr sz="1000" dirty="0">
              <a:solidFill>
                <a:srgbClr val="4B4B4B"/>
              </a:solidFill>
              <a:latin typeface="Adobe Clean Light" panose="020B0303020404020204" pitchFamily="34" charset="0"/>
            </a:endParaRP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417898"/>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en-US" sz="1000" dirty="0">
                <a:solidFill>
                  <a:srgbClr val="4B4B4B"/>
                </a:solidFill>
                <a:latin typeface="Adobe Clean Light" panose="020B0303020404020204" pitchFamily="34" charset="0"/>
              </a:rPr>
              <a:t>Technical &amp; operational governance to assist AEM as a Cloud Service Customers in adhering to industry standards and best practices for AEM as a Cloud Service</a:t>
            </a:r>
            <a:endParaRPr sz="1000" dirty="0">
              <a:solidFill>
                <a:srgbClr val="4B4B4B"/>
              </a:solidFill>
              <a:latin typeface="Adobe Clean Light" panose="020B0303020404020204" pitchFamily="34" charset="0"/>
            </a:endParaRPr>
          </a:p>
        </p:txBody>
      </p:sp>
      <p:sp>
        <p:nvSpPr>
          <p:cNvPr id="66" name="Rectangle 65">
            <a:extLst>
              <a:ext uri="{FF2B5EF4-FFF2-40B4-BE49-F238E27FC236}">
                <a16:creationId xmlns:a16="http://schemas.microsoft.com/office/drawing/2014/main" id="{5E68C6B8-7CDB-EC49-B96D-C581ED0DB1A2}"/>
              </a:ext>
            </a:extLst>
          </p:cNvPr>
          <p:cNvSpPr/>
          <p:nvPr/>
        </p:nvSpPr>
        <p:spPr>
          <a:xfrm>
            <a:off x="5181600" y="936612"/>
            <a:ext cx="1972258" cy="461665"/>
          </a:xfrm>
          <a:prstGeom prst="rect">
            <a:avLst/>
          </a:prstGeom>
        </p:spPr>
        <p:txBody>
          <a:bodyPr wrap="square">
            <a:spAutoFit/>
          </a:bodyPr>
          <a:lstStyle/>
          <a:p>
            <a:pPr marL="12700">
              <a:lnSpc>
                <a:spcPct val="100000"/>
              </a:lnSpc>
              <a:spcBef>
                <a:spcPts val="100"/>
              </a:spcBef>
            </a:pPr>
            <a:r>
              <a:rPr lang="en-US" sz="1200" b="1" spc="-15" dirty="0">
                <a:solidFill>
                  <a:srgbClr val="020302"/>
                </a:solidFill>
                <a:latin typeface="Adobe Clean"/>
                <a:cs typeface="Adobe Clean"/>
              </a:rPr>
              <a:t>C</a:t>
            </a:r>
            <a:r>
              <a:rPr lang="en-US" sz="1200" b="1" spc="-20" dirty="0">
                <a:solidFill>
                  <a:srgbClr val="020302"/>
                </a:solidFill>
                <a:latin typeface="Adobe Clean"/>
                <a:cs typeface="Adobe Clean"/>
              </a:rPr>
              <a:t>u</a:t>
            </a:r>
            <a:r>
              <a:rPr lang="en-US" sz="1200" b="1" spc="-25" dirty="0">
                <a:solidFill>
                  <a:srgbClr val="020302"/>
                </a:solidFill>
                <a:latin typeface="Adobe Clean"/>
                <a:cs typeface="Adobe Clean"/>
              </a:rPr>
              <a:t>st</a:t>
            </a:r>
            <a:r>
              <a:rPr lang="en-US" sz="1200" b="1" spc="-15" dirty="0">
                <a:solidFill>
                  <a:srgbClr val="020302"/>
                </a:solidFill>
                <a:latin typeface="Adobe Clean"/>
                <a:cs typeface="Adobe Clean"/>
              </a:rPr>
              <a:t>o</a:t>
            </a:r>
            <a:r>
              <a:rPr lang="en-US" sz="1200" b="1" spc="-20" dirty="0">
                <a:solidFill>
                  <a:srgbClr val="020302"/>
                </a:solidFill>
                <a:latin typeface="Adobe Clean"/>
                <a:cs typeface="Adobe Clean"/>
              </a:rPr>
              <a:t>miza</a:t>
            </a:r>
            <a:r>
              <a:rPr lang="en-US" sz="1200" b="1" spc="-25" dirty="0">
                <a:solidFill>
                  <a:srgbClr val="020302"/>
                </a:solidFill>
                <a:latin typeface="Adobe Clean"/>
                <a:cs typeface="Adobe Clean"/>
              </a:rPr>
              <a:t>t</a:t>
            </a:r>
            <a:r>
              <a:rPr lang="en-US" sz="1200" b="1" spc="-20" dirty="0">
                <a:solidFill>
                  <a:srgbClr val="020302"/>
                </a:solidFill>
                <a:latin typeface="Adobe Clean"/>
                <a:cs typeface="Adobe Clean"/>
              </a:rPr>
              <a:t>i</a:t>
            </a:r>
            <a:r>
              <a:rPr lang="en-US" sz="1200" b="1" spc="-15" dirty="0">
                <a:solidFill>
                  <a:srgbClr val="020302"/>
                </a:solidFill>
                <a:latin typeface="Adobe Clean"/>
                <a:cs typeface="Adobe Clean"/>
              </a:rPr>
              <a:t>o</a:t>
            </a:r>
            <a:r>
              <a:rPr lang="en-US" sz="1200" b="1" dirty="0">
                <a:solidFill>
                  <a:srgbClr val="020302"/>
                </a:solidFill>
                <a:latin typeface="Adobe Clean"/>
                <a:cs typeface="Adobe Clean"/>
              </a:rPr>
              <a:t>n</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B</a:t>
            </a:r>
            <a:r>
              <a:rPr lang="en-US" sz="1200" b="1" spc="-25" dirty="0">
                <a:solidFill>
                  <a:srgbClr val="020302"/>
                </a:solidFill>
                <a:latin typeface="Adobe Clean"/>
                <a:cs typeface="Adobe Clean"/>
              </a:rPr>
              <a:t>es</a:t>
            </a:r>
            <a:r>
              <a:rPr lang="en-US" sz="1200" b="1" dirty="0">
                <a:solidFill>
                  <a:srgbClr val="020302"/>
                </a:solidFill>
                <a:latin typeface="Adobe Clean"/>
                <a:cs typeface="Adobe Clean"/>
              </a:rPr>
              <a:t>t</a:t>
            </a:r>
            <a:r>
              <a:rPr lang="en-US" sz="1200" b="1" spc="-50" dirty="0">
                <a:solidFill>
                  <a:srgbClr val="020302"/>
                </a:solidFill>
                <a:latin typeface="Adobe Clean"/>
                <a:cs typeface="Adobe Clean"/>
              </a:rPr>
              <a:t> </a:t>
            </a:r>
            <a:r>
              <a:rPr lang="en-US" sz="1200" b="1" spc="-25" dirty="0">
                <a:solidFill>
                  <a:srgbClr val="020302"/>
                </a:solidFill>
                <a:latin typeface="Adobe Clean"/>
                <a:cs typeface="Adobe Clean"/>
              </a:rPr>
              <a:t>P</a:t>
            </a:r>
            <a:r>
              <a:rPr lang="en-US" sz="1200" b="1" spc="-20" dirty="0">
                <a:solidFill>
                  <a:srgbClr val="020302"/>
                </a:solidFill>
                <a:latin typeface="Adobe Clean"/>
                <a:cs typeface="Adobe Clean"/>
              </a:rPr>
              <a:t>ra</a:t>
            </a:r>
            <a:r>
              <a:rPr lang="en-US" sz="1200" b="1" spc="-30" dirty="0">
                <a:solidFill>
                  <a:srgbClr val="020302"/>
                </a:solidFill>
                <a:latin typeface="Adobe Clean"/>
                <a:cs typeface="Adobe Clean"/>
              </a:rPr>
              <a:t>c</a:t>
            </a:r>
            <a:r>
              <a:rPr lang="en-US" sz="1200" b="1" spc="-25" dirty="0">
                <a:solidFill>
                  <a:srgbClr val="020302"/>
                </a:solidFill>
                <a:latin typeface="Adobe Clean"/>
                <a:cs typeface="Adobe Clean"/>
              </a:rPr>
              <a:t>t</a:t>
            </a:r>
            <a:r>
              <a:rPr lang="en-US" sz="1200" b="1" spc="-20" dirty="0">
                <a:solidFill>
                  <a:srgbClr val="020302"/>
                </a:solidFill>
                <a:latin typeface="Adobe Clean"/>
                <a:cs typeface="Adobe Clean"/>
              </a:rPr>
              <a:t>i</a:t>
            </a:r>
            <a:r>
              <a:rPr lang="en-US" sz="1200" b="1" spc="-30" dirty="0">
                <a:solidFill>
                  <a:srgbClr val="020302"/>
                </a:solidFill>
                <a:latin typeface="Adobe Clean"/>
                <a:cs typeface="Adobe Clean"/>
              </a:rPr>
              <a:t>c</a:t>
            </a:r>
            <a:r>
              <a:rPr lang="en-US" sz="1200" b="1" spc="-25" dirty="0">
                <a:solidFill>
                  <a:srgbClr val="020302"/>
                </a:solidFill>
                <a:latin typeface="Adobe Clean"/>
                <a:cs typeface="Adobe Clean"/>
              </a:rPr>
              <a:t>e</a:t>
            </a:r>
            <a:r>
              <a:rPr lang="en-US" sz="1200" b="1" dirty="0">
                <a:solidFill>
                  <a:srgbClr val="020302"/>
                </a:solidFill>
                <a:latin typeface="Adobe Clean"/>
                <a:cs typeface="Adobe Clean"/>
              </a:rPr>
              <a:t>s</a:t>
            </a:r>
            <a:r>
              <a:rPr lang="en-US" sz="1200" b="1" spc="-45" dirty="0">
                <a:solidFill>
                  <a:srgbClr val="020302"/>
                </a:solidFill>
                <a:latin typeface="Adobe Clean"/>
                <a:cs typeface="Adobe Clean"/>
              </a:rPr>
              <a:t> </a:t>
            </a:r>
            <a:r>
              <a:rPr lang="en-US" sz="1200" b="1" spc="-25" dirty="0">
                <a:solidFill>
                  <a:srgbClr val="020302"/>
                </a:solidFill>
                <a:latin typeface="Adobe Clean"/>
                <a:cs typeface="Adobe Clean"/>
              </a:rPr>
              <a:t>f</a:t>
            </a:r>
            <a:r>
              <a:rPr lang="en-US" sz="1200" b="1" spc="-15" dirty="0">
                <a:solidFill>
                  <a:srgbClr val="020302"/>
                </a:solidFill>
                <a:latin typeface="Adobe Clean"/>
                <a:cs typeface="Adobe Clean"/>
              </a:rPr>
              <a:t>o</a:t>
            </a:r>
            <a:r>
              <a:rPr lang="en-US" sz="1200" b="1" dirty="0">
                <a:solidFill>
                  <a:srgbClr val="020302"/>
                </a:solidFill>
                <a:latin typeface="Adobe Clean"/>
                <a:cs typeface="Adobe Clean"/>
              </a:rPr>
              <a:t>r</a:t>
            </a:r>
            <a:r>
              <a:rPr lang="en-US" sz="1200" b="1" spc="-45" dirty="0">
                <a:solidFill>
                  <a:srgbClr val="020302"/>
                </a:solidFill>
                <a:latin typeface="Adobe Clean"/>
                <a:cs typeface="Adobe Clean"/>
              </a:rPr>
              <a:t> </a:t>
            </a:r>
            <a:r>
              <a:rPr lang="en-US" sz="1200" b="1" spc="-30" dirty="0">
                <a:solidFill>
                  <a:srgbClr val="020302"/>
                </a:solidFill>
                <a:latin typeface="Adobe Clean"/>
                <a:cs typeface="Adobe Clean"/>
              </a:rPr>
              <a:t>AE</a:t>
            </a:r>
            <a:r>
              <a:rPr lang="en-US" sz="1200" b="1" dirty="0">
                <a:solidFill>
                  <a:srgbClr val="020302"/>
                </a:solidFill>
                <a:latin typeface="Adobe Clean"/>
                <a:cs typeface="Adobe Clean"/>
              </a:rPr>
              <a:t>M</a:t>
            </a:r>
            <a:r>
              <a:rPr lang="en-US" sz="1200" b="1" spc="-55" dirty="0">
                <a:solidFill>
                  <a:srgbClr val="020302"/>
                </a:solidFill>
                <a:latin typeface="Adobe Clean"/>
                <a:cs typeface="Adobe Clean"/>
              </a:rPr>
              <a:t> </a:t>
            </a:r>
            <a:r>
              <a:rPr lang="en-US" sz="1200" b="1" spc="-20" dirty="0">
                <a:solidFill>
                  <a:srgbClr val="020302"/>
                </a:solidFill>
                <a:latin typeface="Adobe Clean"/>
                <a:cs typeface="Adobe Clean"/>
              </a:rPr>
              <a:t>a</a:t>
            </a:r>
            <a:r>
              <a:rPr lang="en-US" sz="1200" b="1" dirty="0">
                <a:solidFill>
                  <a:srgbClr val="020302"/>
                </a:solidFill>
                <a:latin typeface="Adobe Clean"/>
                <a:cs typeface="Adobe Clean"/>
              </a:rPr>
              <a:t>s</a:t>
            </a:r>
            <a:r>
              <a:rPr lang="en-US" sz="1200" b="1" spc="-45" dirty="0">
                <a:solidFill>
                  <a:srgbClr val="020302"/>
                </a:solidFill>
                <a:latin typeface="Adobe Clean"/>
                <a:cs typeface="Adobe Clean"/>
              </a:rPr>
              <a:t> </a:t>
            </a:r>
            <a:r>
              <a:rPr lang="en-US" sz="1200" b="1" dirty="0">
                <a:solidFill>
                  <a:srgbClr val="020302"/>
                </a:solidFill>
                <a:latin typeface="Adobe Clean"/>
                <a:cs typeface="Adobe Clean"/>
              </a:rPr>
              <a:t>a</a:t>
            </a:r>
            <a:r>
              <a:rPr lang="en-US" sz="1200" b="1" spc="-45" dirty="0">
                <a:solidFill>
                  <a:srgbClr val="020302"/>
                </a:solidFill>
                <a:latin typeface="Adobe Clean"/>
                <a:cs typeface="Adobe Clean"/>
              </a:rPr>
              <a:t> </a:t>
            </a:r>
            <a:r>
              <a:rPr lang="en-US" sz="1200" b="1" spc="-15" dirty="0">
                <a:solidFill>
                  <a:srgbClr val="020302"/>
                </a:solidFill>
                <a:latin typeface="Adobe Clean"/>
                <a:cs typeface="Adobe Clean"/>
              </a:rPr>
              <a:t>C</a:t>
            </a:r>
            <a:r>
              <a:rPr lang="en-US" sz="1200" b="1" spc="-25" dirty="0">
                <a:solidFill>
                  <a:srgbClr val="020302"/>
                </a:solidFill>
                <a:latin typeface="Adobe Clean"/>
                <a:cs typeface="Adobe Clean"/>
              </a:rPr>
              <a:t>l</a:t>
            </a:r>
            <a:r>
              <a:rPr lang="en-US" sz="1200" b="1" spc="-15" dirty="0">
                <a:solidFill>
                  <a:srgbClr val="020302"/>
                </a:solidFill>
                <a:latin typeface="Adobe Clean"/>
                <a:cs typeface="Adobe Clean"/>
              </a:rPr>
              <a:t>o</a:t>
            </a:r>
            <a:r>
              <a:rPr lang="en-US" sz="1200" b="1" spc="-20" dirty="0">
                <a:solidFill>
                  <a:srgbClr val="020302"/>
                </a:solidFill>
                <a:latin typeface="Adobe Clean"/>
                <a:cs typeface="Adobe Clean"/>
              </a:rPr>
              <a:t>u</a:t>
            </a:r>
            <a:r>
              <a:rPr lang="en-US" sz="1200" b="1" dirty="0">
                <a:solidFill>
                  <a:srgbClr val="020302"/>
                </a:solidFill>
                <a:latin typeface="Adobe Clean"/>
                <a:cs typeface="Adobe Clean"/>
              </a:rPr>
              <a:t>d</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S</a:t>
            </a:r>
            <a:r>
              <a:rPr lang="en-US" sz="1200" b="1" spc="-25" dirty="0">
                <a:solidFill>
                  <a:srgbClr val="020302"/>
                </a:solidFill>
                <a:latin typeface="Adobe Clean"/>
                <a:cs typeface="Adobe Clean"/>
              </a:rPr>
              <a:t>e</a:t>
            </a:r>
            <a:r>
              <a:rPr lang="en-US" sz="1200" b="1" spc="-20" dirty="0">
                <a:solidFill>
                  <a:srgbClr val="020302"/>
                </a:solidFill>
                <a:latin typeface="Adobe Clean"/>
                <a:cs typeface="Adobe Clean"/>
              </a:rPr>
              <a:t>r</a:t>
            </a:r>
            <a:r>
              <a:rPr lang="en-US" sz="1200" b="1" spc="-30" dirty="0">
                <a:solidFill>
                  <a:srgbClr val="020302"/>
                </a:solidFill>
                <a:latin typeface="Adobe Clean"/>
                <a:cs typeface="Adobe Clean"/>
              </a:rPr>
              <a:t>v</a:t>
            </a:r>
            <a:r>
              <a:rPr lang="en-US" sz="1200" b="1" spc="-20" dirty="0">
                <a:solidFill>
                  <a:srgbClr val="020302"/>
                </a:solidFill>
                <a:latin typeface="Adobe Clean"/>
                <a:cs typeface="Adobe Clean"/>
              </a:rPr>
              <a:t>i</a:t>
            </a:r>
            <a:r>
              <a:rPr lang="en-US" sz="1200" b="1" spc="-30" dirty="0">
                <a:solidFill>
                  <a:srgbClr val="020302"/>
                </a:solidFill>
                <a:latin typeface="Adobe Clean"/>
                <a:cs typeface="Adobe Clean"/>
              </a:rPr>
              <a:t>c</a:t>
            </a:r>
            <a:r>
              <a:rPr lang="en-US" sz="1200" b="1" dirty="0">
                <a:solidFill>
                  <a:srgbClr val="020302"/>
                </a:solidFill>
                <a:latin typeface="Adobe Clean"/>
                <a:cs typeface="Adobe Clean"/>
              </a:rPr>
              <a:t>e</a:t>
            </a:r>
            <a:endParaRPr lang="en-US" sz="1200" dirty="0">
              <a:latin typeface="Adobe Clean"/>
              <a:cs typeface="Adobe Clean"/>
            </a:endParaRPr>
          </a:p>
        </p:txBody>
      </p:sp>
      <p:sp>
        <p:nvSpPr>
          <p:cNvPr id="67" name="Rectangle 66">
            <a:extLst>
              <a:ext uri="{FF2B5EF4-FFF2-40B4-BE49-F238E27FC236}">
                <a16:creationId xmlns:a16="http://schemas.microsoft.com/office/drawing/2014/main" id="{7EEF1266-675E-BF4E-B5CF-0449DDAF651B}"/>
              </a:ext>
            </a:extLst>
          </p:cNvPr>
          <p:cNvSpPr/>
          <p:nvPr/>
        </p:nvSpPr>
        <p:spPr>
          <a:xfrm>
            <a:off x="2752588" y="908302"/>
            <a:ext cx="1708650" cy="461665"/>
          </a:xfrm>
          <a:prstGeom prst="rect">
            <a:avLst/>
          </a:prstGeom>
        </p:spPr>
        <p:txBody>
          <a:bodyPr wrap="square">
            <a:spAutoFit/>
          </a:bodyPr>
          <a:lstStyle/>
          <a:p>
            <a:pPr marL="12700">
              <a:lnSpc>
                <a:spcPct val="100000"/>
              </a:lnSpc>
              <a:spcBef>
                <a:spcPts val="100"/>
              </a:spcBef>
            </a:pPr>
            <a:r>
              <a:rPr lang="en-US" sz="1200" b="1" spc="-25" dirty="0">
                <a:solidFill>
                  <a:srgbClr val="020302"/>
                </a:solidFill>
                <a:latin typeface="Adobe Clean"/>
                <a:cs typeface="Adobe Clean"/>
              </a:rPr>
              <a:t>Value-added Services for AEM as a Cloud Service</a:t>
            </a:r>
            <a:endParaRPr lang="en-US" sz="1200" dirty="0">
              <a:latin typeface="Adobe Clean"/>
              <a:cs typeface="Adobe Clean"/>
            </a:endParaRP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3"/>
            <a:ext cx="1998943" cy="461665"/>
          </a:xfrm>
          <a:prstGeom prst="rect">
            <a:avLst/>
          </a:prstGeom>
        </p:spPr>
        <p:txBody>
          <a:bodyPr wrap="square" lIns="0">
            <a:spAutoFit/>
          </a:bodyPr>
          <a:lstStyle/>
          <a:p>
            <a:pPr marL="12700">
              <a:lnSpc>
                <a:spcPct val="100000"/>
              </a:lnSpc>
              <a:spcBef>
                <a:spcPts val="100"/>
              </a:spcBef>
            </a:pPr>
            <a:r>
              <a:rPr lang="en-US" sz="1200" b="1" spc="-20" dirty="0">
                <a:solidFill>
                  <a:srgbClr val="020302"/>
                </a:solidFill>
                <a:latin typeface="Adobe Clean"/>
                <a:cs typeface="Adobe Clean"/>
              </a:rPr>
              <a:t>G</a:t>
            </a:r>
            <a:r>
              <a:rPr lang="en-US" sz="1200" b="1" spc="-15" dirty="0">
                <a:solidFill>
                  <a:srgbClr val="020302"/>
                </a:solidFill>
                <a:latin typeface="Adobe Clean"/>
                <a:cs typeface="Adobe Clean"/>
              </a:rPr>
              <a:t>o</a:t>
            </a:r>
            <a:r>
              <a:rPr lang="en-US" sz="1200" b="1" spc="-25" dirty="0">
                <a:solidFill>
                  <a:srgbClr val="020302"/>
                </a:solidFill>
                <a:latin typeface="Adobe Clean"/>
                <a:cs typeface="Adobe Clean"/>
              </a:rPr>
              <a:t>ve</a:t>
            </a:r>
            <a:r>
              <a:rPr lang="en-US" sz="1200" b="1" spc="-20" dirty="0">
                <a:solidFill>
                  <a:srgbClr val="020302"/>
                </a:solidFill>
                <a:latin typeface="Adobe Clean"/>
                <a:cs typeface="Adobe Clean"/>
              </a:rPr>
              <a:t>r</a:t>
            </a:r>
            <a:r>
              <a:rPr lang="en-US" sz="1200" b="1" spc="-25" dirty="0">
                <a:solidFill>
                  <a:srgbClr val="020302"/>
                </a:solidFill>
                <a:latin typeface="Adobe Clean"/>
                <a:cs typeface="Adobe Clean"/>
              </a:rPr>
              <a:t>n</a:t>
            </a:r>
            <a:r>
              <a:rPr lang="en-US" sz="1200" b="1" spc="-20" dirty="0">
                <a:solidFill>
                  <a:srgbClr val="020302"/>
                </a:solidFill>
                <a:latin typeface="Adobe Clean"/>
                <a:cs typeface="Adobe Clean"/>
              </a:rPr>
              <a:t>a</a:t>
            </a:r>
            <a:r>
              <a:rPr lang="en-US" sz="1200" b="1" spc="-25" dirty="0">
                <a:solidFill>
                  <a:srgbClr val="020302"/>
                </a:solidFill>
                <a:latin typeface="Adobe Clean"/>
                <a:cs typeface="Adobe Clean"/>
              </a:rPr>
              <a:t>n</a:t>
            </a:r>
            <a:r>
              <a:rPr lang="en-US" sz="1200" b="1" spc="-30" dirty="0">
                <a:solidFill>
                  <a:srgbClr val="020302"/>
                </a:solidFill>
                <a:latin typeface="Adobe Clean"/>
                <a:cs typeface="Adobe Clean"/>
              </a:rPr>
              <a:t>c</a:t>
            </a:r>
            <a:r>
              <a:rPr lang="en-US" sz="1200" b="1" dirty="0">
                <a:solidFill>
                  <a:srgbClr val="020302"/>
                </a:solidFill>
                <a:latin typeface="Adobe Clean"/>
                <a:cs typeface="Adobe Clean"/>
              </a:rPr>
              <a:t>e</a:t>
            </a:r>
            <a:r>
              <a:rPr lang="en-US" sz="1200" b="1" spc="-50" dirty="0">
                <a:solidFill>
                  <a:srgbClr val="020302"/>
                </a:solidFill>
                <a:latin typeface="Adobe Clean"/>
                <a:cs typeface="Adobe Clean"/>
              </a:rPr>
              <a:t> </a:t>
            </a:r>
            <a:r>
              <a:rPr lang="en-US" sz="1200" b="1" spc="-25" dirty="0">
                <a:solidFill>
                  <a:srgbClr val="020302"/>
                </a:solidFill>
                <a:latin typeface="Adobe Clean"/>
                <a:cs typeface="Adobe Clean"/>
              </a:rPr>
              <a:t>f</a:t>
            </a:r>
            <a:r>
              <a:rPr lang="en-US" sz="1200" b="1" spc="-15" dirty="0">
                <a:solidFill>
                  <a:srgbClr val="020302"/>
                </a:solidFill>
                <a:latin typeface="Adobe Clean"/>
                <a:cs typeface="Adobe Clean"/>
              </a:rPr>
              <a:t>o</a:t>
            </a:r>
            <a:r>
              <a:rPr lang="en-US" sz="1200" b="1" dirty="0">
                <a:solidFill>
                  <a:srgbClr val="020302"/>
                </a:solidFill>
                <a:latin typeface="Adobe Clean"/>
                <a:cs typeface="Adobe Clean"/>
              </a:rPr>
              <a:t>r</a:t>
            </a:r>
            <a:r>
              <a:rPr lang="en-US" sz="1200" b="1" spc="-45" dirty="0">
                <a:solidFill>
                  <a:srgbClr val="020302"/>
                </a:solidFill>
                <a:latin typeface="Adobe Clean"/>
                <a:cs typeface="Adobe Clean"/>
              </a:rPr>
              <a:t> </a:t>
            </a:r>
            <a:r>
              <a:rPr lang="en-US" sz="1200" b="1" spc="-30" dirty="0">
                <a:solidFill>
                  <a:srgbClr val="020302"/>
                </a:solidFill>
                <a:latin typeface="Adobe Clean"/>
                <a:cs typeface="Adobe Clean"/>
              </a:rPr>
              <a:t>A</a:t>
            </a:r>
            <a:r>
              <a:rPr lang="en-US" sz="1200" b="1" spc="-25" dirty="0">
                <a:solidFill>
                  <a:srgbClr val="020302"/>
                </a:solidFill>
                <a:latin typeface="Adobe Clean"/>
                <a:cs typeface="Adobe Clean"/>
              </a:rPr>
              <a:t>E</a:t>
            </a:r>
            <a:r>
              <a:rPr lang="en-US" sz="1200" b="1" dirty="0">
                <a:solidFill>
                  <a:srgbClr val="020302"/>
                </a:solidFill>
                <a:latin typeface="Adobe Clean"/>
                <a:cs typeface="Adobe Clean"/>
              </a:rPr>
              <a:t>M</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a</a:t>
            </a:r>
            <a:r>
              <a:rPr lang="en-US" sz="1200" b="1" dirty="0">
                <a:solidFill>
                  <a:srgbClr val="020302"/>
                </a:solidFill>
                <a:latin typeface="Adobe Clean"/>
                <a:cs typeface="Adobe Clean"/>
              </a:rPr>
              <a:t>s</a:t>
            </a:r>
            <a:r>
              <a:rPr lang="en-US" sz="1200" b="1" spc="-45" dirty="0">
                <a:solidFill>
                  <a:srgbClr val="020302"/>
                </a:solidFill>
                <a:latin typeface="Adobe Clean"/>
                <a:cs typeface="Adobe Clean"/>
              </a:rPr>
              <a:t> </a:t>
            </a:r>
            <a:r>
              <a:rPr lang="en-US" sz="1200" b="1" dirty="0">
                <a:solidFill>
                  <a:srgbClr val="020302"/>
                </a:solidFill>
                <a:latin typeface="Adobe Clean"/>
                <a:cs typeface="Adobe Clean"/>
              </a:rPr>
              <a:t>a</a:t>
            </a:r>
            <a:r>
              <a:rPr lang="en-US" sz="1200" b="1" spc="-40" dirty="0">
                <a:solidFill>
                  <a:srgbClr val="020302"/>
                </a:solidFill>
                <a:latin typeface="Adobe Clean"/>
                <a:cs typeface="Adobe Clean"/>
              </a:rPr>
              <a:t> </a:t>
            </a:r>
            <a:r>
              <a:rPr lang="en-US" sz="1200" b="1" spc="-15" dirty="0">
                <a:solidFill>
                  <a:srgbClr val="020302"/>
                </a:solidFill>
                <a:latin typeface="Adobe Clean"/>
                <a:cs typeface="Adobe Clean"/>
              </a:rPr>
              <a:t>C</a:t>
            </a:r>
            <a:r>
              <a:rPr lang="en-US" sz="1200" b="1" spc="-25" dirty="0">
                <a:solidFill>
                  <a:srgbClr val="020302"/>
                </a:solidFill>
                <a:latin typeface="Adobe Clean"/>
                <a:cs typeface="Adobe Clean"/>
              </a:rPr>
              <a:t>l</a:t>
            </a:r>
            <a:r>
              <a:rPr lang="en-US" sz="1200" b="1" spc="-15" dirty="0">
                <a:solidFill>
                  <a:srgbClr val="020302"/>
                </a:solidFill>
                <a:latin typeface="Adobe Clean"/>
                <a:cs typeface="Adobe Clean"/>
              </a:rPr>
              <a:t>ou</a:t>
            </a:r>
            <a:r>
              <a:rPr lang="en-US" sz="1200" b="1" dirty="0">
                <a:solidFill>
                  <a:srgbClr val="020302"/>
                </a:solidFill>
                <a:latin typeface="Adobe Clean"/>
                <a:cs typeface="Adobe Clean"/>
              </a:rPr>
              <a:t>d</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S</a:t>
            </a:r>
            <a:r>
              <a:rPr lang="en-US" sz="1200" b="1" spc="-25" dirty="0">
                <a:solidFill>
                  <a:srgbClr val="020302"/>
                </a:solidFill>
                <a:latin typeface="Adobe Clean"/>
                <a:cs typeface="Adobe Clean"/>
              </a:rPr>
              <a:t>e</a:t>
            </a:r>
            <a:r>
              <a:rPr lang="en-US" sz="1200" b="1" spc="-20" dirty="0">
                <a:solidFill>
                  <a:srgbClr val="020302"/>
                </a:solidFill>
                <a:latin typeface="Adobe Clean"/>
                <a:cs typeface="Adobe Clean"/>
              </a:rPr>
              <a:t>r</a:t>
            </a:r>
            <a:r>
              <a:rPr lang="en-US" sz="1200" b="1" spc="-25" dirty="0">
                <a:solidFill>
                  <a:srgbClr val="020302"/>
                </a:solidFill>
                <a:latin typeface="Adobe Clean"/>
                <a:cs typeface="Adobe Clean"/>
              </a:rPr>
              <a:t>v</a:t>
            </a:r>
            <a:r>
              <a:rPr lang="en-US" sz="1200" b="1" spc="-20" dirty="0">
                <a:solidFill>
                  <a:srgbClr val="020302"/>
                </a:solidFill>
                <a:latin typeface="Adobe Clean"/>
                <a:cs typeface="Adobe Clean"/>
              </a:rPr>
              <a:t>i</a:t>
            </a:r>
            <a:r>
              <a:rPr lang="en-US" sz="1200" b="1" spc="-30" dirty="0">
                <a:solidFill>
                  <a:srgbClr val="020302"/>
                </a:solidFill>
                <a:latin typeface="Adobe Clean"/>
                <a:cs typeface="Adobe Clean"/>
              </a:rPr>
              <a:t>c</a:t>
            </a:r>
            <a:r>
              <a:rPr lang="en-US" sz="1200" b="1" dirty="0">
                <a:solidFill>
                  <a:srgbClr val="020302"/>
                </a:solidFill>
                <a:latin typeface="Adobe Clean"/>
                <a:cs typeface="Adobe Clean"/>
              </a:rPr>
              <a:t>e</a:t>
            </a:r>
            <a:endParaRPr lang="en-US" sz="1200" dirty="0">
              <a:latin typeface="Adobe Clean"/>
              <a:cs typeface="Adobe Clean"/>
            </a:endParaRPr>
          </a:p>
        </p:txBody>
      </p:sp>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dirty="0">
                <a:solidFill>
                  <a:srgbClr val="6C6C6C"/>
                </a:solidFill>
                <a:latin typeface="Adobe Clean"/>
                <a:cs typeface="Adobe Clean"/>
              </a:rPr>
              <a:t>©2020 Adobe. All Rights Reserved. </a:t>
            </a:r>
            <a:r>
              <a:rPr sz="500" dirty="0">
                <a:solidFill>
                  <a:srgbClr val="6C6C6C"/>
                </a:solidFill>
                <a:latin typeface="Adobe Clean"/>
                <a:cs typeface="Adobe Clean"/>
              </a:rPr>
              <a:t>Adobe</a:t>
            </a:r>
            <a:r>
              <a:rPr sz="500" spc="5" dirty="0">
                <a:solidFill>
                  <a:srgbClr val="6C6C6C"/>
                </a:solidFill>
                <a:latin typeface="Adobe Clean"/>
                <a:cs typeface="Adobe Clean"/>
              </a:rPr>
              <a:t> </a:t>
            </a:r>
            <a:r>
              <a:rPr sz="500" spc="-5" dirty="0">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dirty="0">
                <a:solidFill>
                  <a:srgbClr val="6D6D6D"/>
                </a:solidFill>
                <a:latin typeface="Adobe Clean"/>
                <a:cs typeface="Adobe Clean"/>
              </a:rPr>
              <a:t>©2020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dirty="0">
                <a:solidFill>
                  <a:srgbClr val="020302"/>
                </a:solidFill>
                <a:latin typeface="Adobe Clean"/>
                <a:cs typeface="Adobe Clean"/>
              </a:rPr>
              <a:t>Resources</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dirty="0">
                <a:solidFill>
                  <a:srgbClr val="777879"/>
                </a:solidFill>
                <a:latin typeface="Adobe Clean"/>
                <a:cs typeface="Adobe Clean"/>
              </a:rPr>
              <a:t>Adobe</a:t>
            </a:r>
            <a:endParaRPr sz="800">
              <a:latin typeface="Adobe Clean"/>
              <a:cs typeface="Adobe Clean"/>
            </a:endParaRPr>
          </a:p>
          <a:p>
            <a:pPr marL="12700">
              <a:lnSpc>
                <a:spcPts val="915"/>
              </a:lnSpc>
            </a:pPr>
            <a:r>
              <a:rPr sz="800" spc="-15" dirty="0">
                <a:solidFill>
                  <a:srgbClr val="777879"/>
                </a:solidFill>
                <a:latin typeface="Adobe Clean"/>
                <a:cs typeface="Adobe Clean"/>
              </a:rPr>
              <a:t>345 Park</a:t>
            </a:r>
            <a:r>
              <a:rPr sz="800" spc="-100" dirty="0">
                <a:solidFill>
                  <a:srgbClr val="777879"/>
                </a:solidFill>
                <a:latin typeface="Adobe Clean"/>
                <a:cs typeface="Adobe Clean"/>
              </a:rPr>
              <a:t> </a:t>
            </a:r>
            <a:r>
              <a:rPr sz="800" spc="-15" dirty="0">
                <a:solidFill>
                  <a:srgbClr val="777879"/>
                </a:solidFill>
                <a:latin typeface="Adobe Clean"/>
                <a:cs typeface="Adobe Clean"/>
              </a:rPr>
              <a:t>Avenue</a:t>
            </a:r>
            <a:endParaRPr sz="800">
              <a:latin typeface="Adobe Clean"/>
              <a:cs typeface="Adobe Clean"/>
            </a:endParaRPr>
          </a:p>
          <a:p>
            <a:pPr marL="12700">
              <a:lnSpc>
                <a:spcPts val="944"/>
              </a:lnSpc>
            </a:pPr>
            <a:r>
              <a:rPr sz="800" spc="-10" dirty="0">
                <a:solidFill>
                  <a:srgbClr val="777879"/>
                </a:solidFill>
                <a:latin typeface="Adobe Clean"/>
                <a:cs typeface="Adobe Clean"/>
              </a:rPr>
              <a:t>San </a:t>
            </a:r>
            <a:r>
              <a:rPr sz="800" spc="-15" dirty="0">
                <a:solidFill>
                  <a:srgbClr val="777879"/>
                </a:solidFill>
                <a:latin typeface="Adobe Clean"/>
                <a:cs typeface="Adobe Clean"/>
              </a:rPr>
              <a:t>Jose,</a:t>
            </a:r>
            <a:r>
              <a:rPr sz="800" spc="-140" dirty="0">
                <a:solidFill>
                  <a:srgbClr val="777879"/>
                </a:solidFill>
                <a:latin typeface="Adobe Clean"/>
                <a:cs typeface="Adobe Clean"/>
              </a:rPr>
              <a:t> </a:t>
            </a:r>
            <a:r>
              <a:rPr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dirty="0">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sz="1100" i="1" spc="-10" dirty="0">
                <a:solidFill>
                  <a:srgbClr val="777879"/>
                </a:solidFill>
                <a:latin typeface="AdobeClean-LightIt"/>
                <a:cs typeface="AdobeClean-LightIt"/>
              </a:rPr>
              <a:t>To</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learn</a:t>
            </a:r>
            <a:r>
              <a:rPr sz="1100" i="1" spc="-40" dirty="0">
                <a:solidFill>
                  <a:srgbClr val="777879"/>
                </a:solidFill>
                <a:latin typeface="AdobeClean-LightIt"/>
                <a:cs typeface="AdobeClean-LightIt"/>
              </a:rPr>
              <a:t> </a:t>
            </a:r>
            <a:r>
              <a:rPr sz="1100" i="1" spc="-15" dirty="0">
                <a:solidFill>
                  <a:srgbClr val="777879"/>
                </a:solidFill>
                <a:latin typeface="AdobeClean-LightIt"/>
                <a:cs typeface="AdobeClean-LightIt"/>
              </a:rPr>
              <a:t>more</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about</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Adobe</a:t>
            </a:r>
            <a:r>
              <a:rPr sz="1100" i="1" spc="-60" dirty="0">
                <a:solidFill>
                  <a:srgbClr val="777879"/>
                </a:solidFill>
                <a:latin typeface="AdobeClean-LightIt"/>
                <a:cs typeface="AdobeClean-LightIt"/>
              </a:rPr>
              <a:t> </a:t>
            </a:r>
            <a:r>
              <a:rPr sz="1100" i="1" spc="-15" dirty="0">
                <a:solidFill>
                  <a:srgbClr val="777879"/>
                </a:solidFill>
                <a:latin typeface="AdobeClean-LightIt"/>
                <a:cs typeface="AdobeClean-LightIt"/>
              </a:rPr>
              <a:t>Support</a:t>
            </a:r>
            <a:r>
              <a:rPr lang="en-US" sz="1100" i="1" spc="-15" dirty="0">
                <a:solidFill>
                  <a:srgbClr val="777879"/>
                </a:solidFill>
                <a:latin typeface="AdobeClean-LightIt"/>
                <a:cs typeface="AdobeClean-LightIt"/>
              </a:rPr>
              <a:t> Offerings</a:t>
            </a:r>
            <a:r>
              <a:rPr sz="1100" i="1" spc="-75" dirty="0">
                <a:solidFill>
                  <a:srgbClr val="777879"/>
                </a:solidFill>
                <a:latin typeface="AdobeClean-LightIt"/>
                <a:cs typeface="AdobeClean-LightIt"/>
              </a:rPr>
              <a:t> </a:t>
            </a:r>
            <a:r>
              <a:rPr sz="1100" i="1" spc="-15" dirty="0">
                <a:solidFill>
                  <a:srgbClr val="777879"/>
                </a:solidFill>
                <a:latin typeface="AdobeClean-LightIt"/>
                <a:cs typeface="AdobeClean-LightIt"/>
              </a:rPr>
              <a:t>and</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the</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right</a:t>
            </a:r>
            <a:r>
              <a:rPr sz="1100" i="1" spc="-95" dirty="0">
                <a:solidFill>
                  <a:srgbClr val="777879"/>
                </a:solidFill>
                <a:latin typeface="AdobeClean-LightIt"/>
                <a:cs typeface="AdobeClean-LightIt"/>
              </a:rPr>
              <a:t> </a:t>
            </a:r>
            <a:r>
              <a:rPr sz="1100" i="1" spc="-15" dirty="0">
                <a:solidFill>
                  <a:srgbClr val="777879"/>
                </a:solidFill>
                <a:latin typeface="AdobeClean-LightIt"/>
                <a:cs typeface="AdobeClean-LightIt"/>
              </a:rPr>
              <a:t>level</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for</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a:t>
            </a:r>
            <a:r>
              <a:rPr sz="1100" i="1" spc="-65" dirty="0">
                <a:solidFill>
                  <a:srgbClr val="777879"/>
                </a:solidFill>
                <a:latin typeface="AdobeClean-LightIt"/>
                <a:cs typeface="AdobeClean-LightIt"/>
              </a:rPr>
              <a:t> </a:t>
            </a:r>
            <a:r>
              <a:rPr sz="1100" i="1" spc="-15" dirty="0">
                <a:solidFill>
                  <a:srgbClr val="777879"/>
                </a:solidFill>
                <a:latin typeface="AdobeClean-LightIt"/>
                <a:cs typeface="AdobeClean-LightIt"/>
              </a:rPr>
              <a:t>contact</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your</a:t>
            </a:r>
            <a:r>
              <a:rPr sz="1100" i="1" spc="-70" dirty="0">
                <a:solidFill>
                  <a:srgbClr val="777879"/>
                </a:solidFill>
                <a:latin typeface="AdobeClean-LightIt"/>
                <a:cs typeface="AdobeClean-LightIt"/>
              </a:rPr>
              <a:t> </a:t>
            </a:r>
            <a:r>
              <a:rPr sz="1100" i="1" spc="-15" dirty="0">
                <a:solidFill>
                  <a:srgbClr val="777879"/>
                </a:solidFill>
                <a:latin typeface="AdobeClean-LightIt"/>
                <a:cs typeface="AdobeClean-LightIt"/>
              </a:rPr>
              <a:t>Named</a:t>
            </a:r>
            <a:r>
              <a:rPr sz="1100" i="1" spc="-55" dirty="0">
                <a:solidFill>
                  <a:srgbClr val="777879"/>
                </a:solidFill>
                <a:latin typeface="AdobeClean-LightIt"/>
                <a:cs typeface="AdobeClean-LightIt"/>
              </a:rPr>
              <a:t> </a:t>
            </a:r>
            <a:r>
              <a:rPr sz="1100" i="1" spc="-25" dirty="0">
                <a:solidFill>
                  <a:srgbClr val="777879"/>
                </a:solidFill>
                <a:latin typeface="AdobeClean-LightIt"/>
                <a:cs typeface="AdobeClean-LightIt"/>
              </a:rPr>
              <a:t>Account</a:t>
            </a:r>
            <a:r>
              <a:rPr sz="1100" i="1" spc="-120" dirty="0">
                <a:solidFill>
                  <a:srgbClr val="777879"/>
                </a:solidFill>
                <a:latin typeface="AdobeClean-LightIt"/>
                <a:cs typeface="AdobeClean-LightIt"/>
              </a:rPr>
              <a:t> </a:t>
            </a:r>
            <a:r>
              <a:rPr sz="1100" i="1" spc="-20" dirty="0">
                <a:solidFill>
                  <a:srgbClr val="777879"/>
                </a:solidFill>
                <a:latin typeface="AdobeClean-LightIt"/>
                <a:cs typeface="AdobeClean-LightIt"/>
              </a:rPr>
              <a:t>Manager  </a:t>
            </a:r>
            <a:r>
              <a:rPr sz="1100" i="1" spc="-15" dirty="0">
                <a:solidFill>
                  <a:srgbClr val="777879"/>
                </a:solidFill>
                <a:latin typeface="AdobeClean-LightIt"/>
                <a:cs typeface="AdobeClean-LightIt"/>
              </a:rPr>
              <a:t>(NAM) </a:t>
            </a:r>
            <a:r>
              <a:rPr sz="1100" i="1" spc="-10" dirty="0">
                <a:solidFill>
                  <a:srgbClr val="777879"/>
                </a:solidFill>
                <a:latin typeface="AdobeClean-LightIt"/>
                <a:cs typeface="AdobeClean-LightIt"/>
              </a:rPr>
              <a:t>or </a:t>
            </a:r>
            <a:r>
              <a:rPr sz="1100" i="1" spc="-15" dirty="0">
                <a:solidFill>
                  <a:srgbClr val="777879"/>
                </a:solidFill>
                <a:latin typeface="AdobeClean-LightIt"/>
                <a:cs typeface="AdobeClean-LightIt"/>
              </a:rPr>
              <a:t>Customer </a:t>
            </a:r>
            <a:r>
              <a:rPr sz="1100" i="1" spc="-20" dirty="0">
                <a:solidFill>
                  <a:srgbClr val="777879"/>
                </a:solidFill>
                <a:latin typeface="AdobeClean-LightIt"/>
                <a:cs typeface="AdobeClean-LightIt"/>
              </a:rPr>
              <a:t>Success</a:t>
            </a:r>
            <a:r>
              <a:rPr sz="1100" i="1" spc="-180" dirty="0">
                <a:solidFill>
                  <a:srgbClr val="777879"/>
                </a:solidFill>
                <a:latin typeface="AdobeClean-LightIt"/>
                <a:cs typeface="AdobeClean-LightIt"/>
              </a:rPr>
              <a:t> </a:t>
            </a:r>
            <a:r>
              <a:rPr sz="1100" i="1" spc="-15" dirty="0">
                <a:solidFill>
                  <a:srgbClr val="777879"/>
                </a:solidFill>
                <a:latin typeface="AdobeClean-LightIt"/>
                <a:cs typeface="AdobeClean-LightIt"/>
              </a:rPr>
              <a:t>Manager(CSM)</a:t>
            </a:r>
            <a:endParaRPr sz="1100" dirty="0">
              <a:latin typeface="AdobeClean-LightIt"/>
              <a:cs typeface="AdobeClean-LightIt"/>
            </a:endParaRPr>
          </a:p>
          <a:p>
            <a:pPr marL="34290">
              <a:lnSpc>
                <a:spcPct val="100000"/>
              </a:lnSpc>
              <a:spcBef>
                <a:spcPts val="795"/>
              </a:spcBef>
            </a:pPr>
            <a:r>
              <a:rPr sz="800" spc="-5" dirty="0">
                <a:solidFill>
                  <a:srgbClr val="6D6D6D"/>
                </a:solidFill>
                <a:latin typeface="Adobe Clean"/>
                <a:cs typeface="Adobe Clean"/>
              </a:rPr>
              <a:t>©202</a:t>
            </a:r>
            <a:r>
              <a:rPr lang="en-US" sz="800" spc="-5" dirty="0">
                <a:solidFill>
                  <a:srgbClr val="6D6D6D"/>
                </a:solidFill>
                <a:latin typeface="Adobe Clean"/>
                <a:cs typeface="Adobe Clean"/>
              </a:rPr>
              <a:t>1</a:t>
            </a:r>
            <a:r>
              <a:rPr sz="800" spc="-5" dirty="0">
                <a:solidFill>
                  <a:srgbClr val="6D6D6D"/>
                </a:solidFill>
                <a:latin typeface="Adobe Clean"/>
                <a:cs typeface="Adobe Clean"/>
              </a:rPr>
              <a:t>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602088"/>
          </a:xfrm>
          <a:prstGeom prst="rect">
            <a:avLst/>
          </a:prstGeom>
        </p:spPr>
        <p:txBody>
          <a:bodyPr vert="horz" wrap="square" lIns="0" tIns="116205" rIns="0" bIns="0" rtlCol="0">
            <a:spAutoFit/>
          </a:bodyPr>
          <a:lstStyle/>
          <a:p>
            <a:pPr lvl="0">
              <a:spcBef>
                <a:spcPts val="915"/>
              </a:spcBef>
            </a:pPr>
            <a:r>
              <a:rPr lang="en-US" sz="1400" b="1" spc="-15" dirty="0">
                <a:solidFill>
                  <a:srgbClr val="020302"/>
                </a:solidFill>
                <a:latin typeface="Adobe Clean"/>
                <a:cs typeface="Adobe Clean"/>
              </a:rPr>
              <a:t>Regional Hours Of Operation And Language Support</a:t>
            </a:r>
          </a:p>
          <a:p>
            <a:pPr lvl="0">
              <a:spcBef>
                <a:spcPts val="915"/>
              </a:spcBef>
            </a:pPr>
            <a:r>
              <a:rPr lang="en-US" sz="1000" spc="-15" dirty="0">
                <a:solidFill>
                  <a:srgbClr val="1F1F1F"/>
                </a:solidFill>
                <a:latin typeface="AdobeClean-Light"/>
              </a:rPr>
              <a:t>Adobe’s local business hours align to the customer’s billing region</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74734285"/>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dirty="0">
                          <a:solidFill>
                            <a:schemeClr val="tx1"/>
                          </a:solidFill>
                          <a:latin typeface="Adobe Clean" panose="020B0503020404020204" pitchFamily="34" charset="0"/>
                        </a:rPr>
                        <a:t>Americas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Japan </a:t>
                      </a:r>
                      <a:r>
                        <a:rPr lang="en-US" sz="1100" baseline="30000" dirty="0">
                          <a:solidFill>
                            <a:schemeClr val="tx1"/>
                          </a:solidFill>
                          <a:latin typeface="Adobe Clean" panose="020B0503020404020204" pitchFamily="34" charset="0"/>
                        </a:rPr>
                        <a:t>1 </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dirty="0">
                          <a:solidFill>
                            <a:schemeClr val="tx1"/>
                          </a:solidFill>
                          <a:latin typeface="Adobe Clean" panose="020B0503020404020204" pitchFamily="34" charset="0"/>
                        </a:rPr>
                        <a:t>6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Adobe Clean" panose="020B0503020404020204" pitchFamily="34" charset="0"/>
                        </a:rPr>
                        <a:t>Language support only available in English and Japanese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en-US" sz="1100" i="0" dirty="0">
                          <a:solidFill>
                            <a:schemeClr val="tx1"/>
                          </a:solidFill>
                          <a:latin typeface="Adobe Clean" panose="020B0503020404020204" pitchFamily="34" charset="0"/>
                        </a:rPr>
                        <a:t> </a:t>
                      </a:r>
                      <a:r>
                        <a:rPr lang="en-US" sz="1100" i="0" baseline="30000" dirty="0">
                          <a:solidFill>
                            <a:schemeClr val="tx1"/>
                          </a:solidFill>
                          <a:latin typeface="Adobe Clean" panose="020B0503020404020204" pitchFamily="34" charset="0"/>
                        </a:rPr>
                        <a:t>1 </a:t>
                      </a:r>
                      <a:r>
                        <a:rPr lang="en-US" sz="1100" i="0" dirty="0">
                          <a:solidFill>
                            <a:schemeClr val="tx1"/>
                          </a:solidFill>
                          <a:latin typeface="Adobe Clean" panose="020B0503020404020204" pitchFamily="34" charset="0"/>
                        </a:rPr>
                        <a:t>P2, P3, P4 cases are limited to business hours only </a:t>
                      </a:r>
                      <a:r>
                        <a:rPr lang="en-US" sz="1100" b="1" i="0" dirty="0">
                          <a:solidFill>
                            <a:schemeClr val="tx1"/>
                          </a:solidFill>
                          <a:latin typeface="Adobe Clean" panose="020B0503020404020204" pitchFamily="34" charset="0"/>
                        </a:rPr>
                        <a:t>(JAPAN)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dirty="0">
                <a:solidFill>
                  <a:srgbClr val="FFFFFF"/>
                </a:solidFill>
                <a:latin typeface="Adobe Clean"/>
                <a:cs typeface="Adobe Clean"/>
              </a:rPr>
              <a:t>U</a:t>
            </a:r>
            <a:r>
              <a:rPr sz="1200" b="1" spc="-20" dirty="0">
                <a:solidFill>
                  <a:srgbClr val="FFFFFF"/>
                </a:solidFill>
                <a:latin typeface="Adobe Clean"/>
                <a:cs typeface="Adobe Clean"/>
              </a:rPr>
              <a:t>n</a:t>
            </a:r>
            <a:r>
              <a:rPr sz="1200" b="1" spc="-25" dirty="0">
                <a:solidFill>
                  <a:srgbClr val="FFFFFF"/>
                </a:solidFill>
                <a:latin typeface="Adobe Clean"/>
                <a:cs typeface="Adobe Clean"/>
              </a:rPr>
              <a:t>p</a:t>
            </a:r>
            <a:r>
              <a:rPr sz="1200" b="1" spc="-15" dirty="0">
                <a:solidFill>
                  <a:srgbClr val="FFFFFF"/>
                </a:solidFill>
                <a:latin typeface="Adobe Clean"/>
                <a:cs typeface="Adobe Clean"/>
              </a:rPr>
              <a:t>a</a:t>
            </a:r>
            <a:r>
              <a:rPr sz="1200" b="1" spc="-25" dirty="0">
                <a:solidFill>
                  <a:srgbClr val="FFFFFF"/>
                </a:solidFill>
                <a:latin typeface="Adobe Clean"/>
                <a:cs typeface="Adobe Clean"/>
              </a:rPr>
              <a:t>r</a:t>
            </a:r>
            <a:r>
              <a:rPr sz="1200" b="1" spc="-15" dirty="0">
                <a:solidFill>
                  <a:srgbClr val="FFFFFF"/>
                </a:solidFill>
                <a:latin typeface="Adobe Clean"/>
                <a:cs typeface="Adobe Clean"/>
              </a:rPr>
              <a:t>a</a:t>
            </a:r>
            <a:r>
              <a:rPr sz="1200" b="1" spc="-30" dirty="0">
                <a:solidFill>
                  <a:srgbClr val="FFFFFF"/>
                </a:solidFill>
                <a:latin typeface="Adobe Clean"/>
                <a:cs typeface="Adobe Clean"/>
              </a:rPr>
              <a:t>ll</a:t>
            </a:r>
            <a:r>
              <a:rPr sz="1200" b="1" spc="-25" dirty="0">
                <a:solidFill>
                  <a:srgbClr val="FFFFFF"/>
                </a:solidFill>
                <a:latin typeface="Adobe Clean"/>
                <a:cs typeface="Adobe Clean"/>
              </a:rPr>
              <a:t>e</a:t>
            </a:r>
            <a:r>
              <a:rPr sz="1200" b="1" spc="-30" dirty="0">
                <a:solidFill>
                  <a:srgbClr val="FFFFFF"/>
                </a:solidFill>
                <a:latin typeface="Adobe Clean"/>
                <a:cs typeface="Adobe Clean"/>
              </a:rPr>
              <a:t>l</a:t>
            </a:r>
            <a:r>
              <a:rPr sz="1200" b="1" spc="-25" dirty="0">
                <a:solidFill>
                  <a:srgbClr val="FFFFFF"/>
                </a:solidFill>
                <a:latin typeface="Adobe Clean"/>
                <a:cs typeface="Adobe Clean"/>
              </a:rPr>
              <a:t>e</a:t>
            </a:r>
            <a:r>
              <a:rPr sz="1200" b="1" dirty="0">
                <a:solidFill>
                  <a:srgbClr val="FFFFFF"/>
                </a:solidFill>
                <a:latin typeface="Adobe Clean"/>
                <a:cs typeface="Adobe Clean"/>
              </a:rPr>
              <a:t>d  </a:t>
            </a:r>
            <a:r>
              <a:rPr sz="1200" b="1" spc="-25" dirty="0">
                <a:solidFill>
                  <a:srgbClr val="FFFFFF"/>
                </a:solidFill>
                <a:latin typeface="Adobe Clean"/>
                <a:cs typeface="Adobe Clean"/>
              </a:rPr>
              <a:t>Expertise</a:t>
            </a:r>
            <a:endParaRPr sz="1200" dirty="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dirty="0">
                <a:solidFill>
                  <a:srgbClr val="FFFFFF"/>
                </a:solidFill>
                <a:latin typeface="Adobe Clean"/>
                <a:cs typeface="Adobe Clean"/>
              </a:rPr>
              <a:t>Accelerated Support</a:t>
            </a:r>
            <a:endParaRPr sz="1200" dirty="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dirty="0">
                <a:solidFill>
                  <a:srgbClr val="FFFFFF"/>
                </a:solidFill>
                <a:latin typeface="Adobe Clean"/>
                <a:cs typeface="Adobe Clean"/>
              </a:rPr>
              <a:t>S</a:t>
            </a:r>
            <a:r>
              <a:rPr sz="1200" b="1" spc="-20" dirty="0">
                <a:solidFill>
                  <a:srgbClr val="FFFFFF"/>
                </a:solidFill>
                <a:latin typeface="Adobe Clean"/>
                <a:cs typeface="Adobe Clean"/>
              </a:rPr>
              <a:t>t</a:t>
            </a:r>
            <a:r>
              <a:rPr sz="1200" b="1" spc="-75" dirty="0">
                <a:solidFill>
                  <a:srgbClr val="FFFFFF"/>
                </a:solidFill>
                <a:latin typeface="Adobe Clean"/>
                <a:cs typeface="Adobe Clean"/>
              </a:rPr>
              <a:t>r</a:t>
            </a:r>
            <a:r>
              <a:rPr sz="1200" b="1" spc="-90" dirty="0">
                <a:solidFill>
                  <a:srgbClr val="FFFFFF"/>
                </a:solidFill>
                <a:latin typeface="Adobe Clean"/>
                <a:cs typeface="Adobe Clean"/>
              </a:rPr>
              <a:t>a</a:t>
            </a:r>
            <a:r>
              <a:rPr sz="1200" b="1" spc="-55" dirty="0">
                <a:solidFill>
                  <a:srgbClr val="FFFFFF"/>
                </a:solidFill>
                <a:latin typeface="Adobe Clean"/>
                <a:cs typeface="Adobe Clean"/>
              </a:rPr>
              <a:t>t</a:t>
            </a:r>
            <a:r>
              <a:rPr sz="1200" b="1" spc="-100" dirty="0">
                <a:solidFill>
                  <a:srgbClr val="FFFFFF"/>
                </a:solidFill>
                <a:latin typeface="Adobe Clean"/>
                <a:cs typeface="Adobe Clean"/>
              </a:rPr>
              <a:t>e</a:t>
            </a:r>
            <a:r>
              <a:rPr sz="1200" b="1" spc="-80" dirty="0">
                <a:solidFill>
                  <a:srgbClr val="FFFFFF"/>
                </a:solidFill>
                <a:latin typeface="Adobe Clean"/>
                <a:cs typeface="Adobe Clean"/>
              </a:rPr>
              <a:t>g</a:t>
            </a:r>
            <a:r>
              <a:rPr sz="1200" b="1" spc="-35" dirty="0">
                <a:solidFill>
                  <a:srgbClr val="FFFFFF"/>
                </a:solidFill>
                <a:latin typeface="Adobe Clean"/>
                <a:cs typeface="Adobe Clean"/>
              </a:rPr>
              <a:t>i</a:t>
            </a:r>
            <a:r>
              <a:rPr sz="1200" b="1" dirty="0">
                <a:solidFill>
                  <a:srgbClr val="FFFFFF"/>
                </a:solidFill>
                <a:latin typeface="Adobe Clean"/>
                <a:cs typeface="Adobe Clean"/>
              </a:rPr>
              <a:t>c  </a:t>
            </a:r>
            <a:r>
              <a:rPr sz="1200" b="1" spc="-45" dirty="0">
                <a:solidFill>
                  <a:srgbClr val="FFFFFF"/>
                </a:solidFill>
                <a:latin typeface="Adobe Clean"/>
                <a:cs typeface="Adobe Clean"/>
              </a:rPr>
              <a:t>Advice</a:t>
            </a:r>
            <a:endParaRPr sz="1200" dirty="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493671087"/>
              </p:ext>
            </p:extLst>
          </p:nvPr>
        </p:nvGraphicFramePr>
        <p:xfrm>
          <a:off x="194236" y="1059345"/>
          <a:ext cx="7368291" cy="3235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n-US" sz="1100" b="0" dirty="0">
                          <a:solidFill>
                            <a:schemeClr val="tx1"/>
                          </a:solidFill>
                          <a:latin typeface="Adobe Clean" panose="020B0503020404020204" pitchFamily="34" charset="0"/>
                          <a:ea typeface="+mn-ea"/>
                          <a:cs typeface="+mn-cs"/>
                          <a:hlinkClick r:id="rId7"/>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0" kern="1200" dirty="0">
                          <a:solidFill>
                            <a:srgbClr val="000000"/>
                          </a:solidFill>
                          <a:latin typeface="Adobe Clean Light" panose="020B0303020404020204" pitchFamily="34" charset="0"/>
                          <a:ea typeface="+mn-ea"/>
                          <a:cs typeface="+mn-cs"/>
                        </a:rPr>
                        <a:t>Experience League is how Adobe helps businesses achieve the value they expect from their Adobe investment. It’s the unified place where customers can learn, connect, and grow along a personalized path to success that includes self-help tutorials, product documentation, instructor-led training, community and technical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dk1"/>
                          </a:solidFill>
                          <a:effectLst/>
                          <a:latin typeface="Adobe Clean" panose="020B0503020404020204" pitchFamily="34" charset="0"/>
                          <a:ea typeface="+mn-ea"/>
                          <a:cs typeface="+mn-cs"/>
                          <a:hlinkClick r:id="rId8"/>
                        </a:rPr>
                        <a:t>Training</a:t>
                      </a:r>
                      <a:r>
                        <a:rPr lang="en-US" sz="1100" dirty="0">
                          <a:solidFill>
                            <a:schemeClr val="dk1"/>
                          </a:solidFill>
                          <a:effectLst/>
                          <a:latin typeface="Adobe Clean" panose="020B0503020404020204" pitchFamily="34" charset="0"/>
                          <a:ea typeface="+mn-ea"/>
                          <a:cs typeface="+mn-cs"/>
                        </a:rPr>
                        <a:t> </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Adobe Clean Light" panose="020B0303020404020204" pitchFamily="34" charset="0"/>
                          <a:ea typeface="+mn-ea"/>
                          <a:cs typeface="+mn-cs"/>
                        </a:rPr>
                        <a:t>Adobe Digital Learning Services courses are accessible from Experience League. Learning courses integrate both on-demand and instructor-led lessons.  Here you can accrue skills that have recognized market value and position them to drive success in your organizations.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panose="020B0503020404020204" pitchFamily="34" charset="0"/>
                          <a:ea typeface="+mn-ea"/>
                          <a:cs typeface="+mn-cs"/>
                          <a:hlinkClick r:id="rId9"/>
                        </a:rPr>
                        <a:t>Production Issues &amp; System Outages</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Adobe Clean Light" panose="020B0303020404020204" pitchFamily="34" charset="0"/>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panose="020B0503020404020204" pitchFamily="34" charset="0"/>
                          <a:ea typeface="+mn-ea"/>
                          <a:cs typeface="+mn-cs"/>
                          <a:hlinkClick r:id="rId10"/>
                        </a:rPr>
                        <a:t>Terms and Conditions</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rgbClr val="000000"/>
                          </a:solidFill>
                          <a:latin typeface="Adobe Clean Light" panose="020B0303020404020204" pitchFamily="34" charset="0"/>
                          <a:ea typeface="+mn-ea"/>
                          <a:cs typeface="+mn-cs"/>
                        </a:rPr>
                        <a:t>Terms and conditions detailing Support Services offerings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C1A8FD-3884-41A0-BE37-D15776C885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9D9D3B-3229-44EE-9964-24A06AE66887}">
  <ds:schemaRefs>
    <ds:schemaRef ds:uri="http://schemas.microsoft.com/sharepoint/v3/contenttype/forms"/>
  </ds:schemaRefs>
</ds:datastoreItem>
</file>

<file path=customXml/itemProps3.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2430</TotalTime>
  <Words>1727</Words>
  <Application>Microsoft Office PowerPoint</Application>
  <PresentationFormat>Custom</PresentationFormat>
  <Paragraphs>197</Paragraphs>
  <Slides>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Adobe Clean</vt:lpstr>
      <vt:lpstr>Adobe Clean Light</vt:lpstr>
      <vt:lpstr>Adobe Clean SemiLight</vt:lpstr>
      <vt:lpstr>AdobeClean-Light</vt:lpstr>
      <vt:lpstr>AdobeClean-LightIt</vt:lpstr>
      <vt:lpstr>AdobeClean-SemiLight</vt:lpstr>
      <vt:lpstr>Arial</vt:lpstr>
      <vt:lpstr>Calibri</vt:lpstr>
      <vt:lpstr>Times New Roman</vt:lpstr>
      <vt:lpstr>Wingdings</vt:lpstr>
      <vt:lpstr>Office Theme</vt:lpstr>
      <vt:lpstr>ADOBE SUPPORTOFFERINGS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Andy Witt</cp:lastModifiedBy>
  <cp:revision>25</cp:revision>
  <dcterms:created xsi:type="dcterms:W3CDTF">2021-08-02T18:14:51Z</dcterms:created>
  <dcterms:modified xsi:type="dcterms:W3CDTF">2021-08-27T21:20:23Z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