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82" y="5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8-04T14:54:31.775" idx="7">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8/27/2021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17" Type="http://schemas.openxmlformats.org/officeDocument/2006/relationships/comments" Target="../comments/comment3.xml"/><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sz="2300" spc="-229">
                <a:latin typeface="Adobe Clean" panose="020B0503020404020204" pitchFamily="34" charset="0"/>
              </a:rPr>
              <a:t>ADOBE</a:t>
            </a:r>
            <a:r>
              <a:rPr lang="en-US" sz="2300" spc="-229">
                <a:latin typeface="Adobe Clean" panose="020B0503020404020204" pitchFamily="34" charset="0"/>
              </a:rPr>
              <a:t>   </a:t>
            </a:r>
            <a:r>
              <a:rPr sz="2300" spc="-229">
                <a:latin typeface="Adobe Clean" panose="020B0503020404020204" pitchFamily="34" charset="0"/>
              </a:rPr>
              <a:t>SUPPORT</a:t>
            </a:r>
            <a:r>
              <a:rPr lang="en-US" sz="2300" spc="-229">
                <a:latin typeface="Adobe Clean" panose="020B0503020404020204" pitchFamily="34" charset="0"/>
              </a:rPr>
              <a:t>  OFFERINGS</a:t>
            </a:r>
            <a:endParaRPr sz="2300" spc="-229">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841332714"/>
              </p:ext>
            </p:extLst>
          </p:nvPr>
        </p:nvGraphicFramePr>
        <p:xfrm>
          <a:off x="146919" y="7473158"/>
          <a:ext cx="7477080" cy="238745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a:solidFill>
                            <a:srgbClr val="020302"/>
                          </a:solidFill>
                          <a:latin typeface="Adobe Clean"/>
                          <a:cs typeface="Adobe Clean"/>
                        </a:rPr>
                        <a:t>Priority</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a:solidFill>
                            <a:srgbClr val="020302"/>
                          </a:solidFill>
                          <a:latin typeface="Adobe Clean"/>
                          <a:cs typeface="Adobe Clean"/>
                        </a:rPr>
                        <a:t>Online Support</a:t>
                      </a:r>
                      <a:endParaRPr sz="900" spc="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sz="900" spc="0">
                          <a:solidFill>
                            <a:srgbClr val="FFFFFF"/>
                          </a:solidFill>
                          <a:latin typeface="Adobe Clean"/>
                          <a:cs typeface="Adobe Clean"/>
                        </a:rPr>
                        <a:t>Enterprise Support</a:t>
                      </a:r>
                      <a:endParaRPr sz="900" spc="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en-US" sz="900" b="0" i="0" spc="-130">
                          <a:solidFill>
                            <a:srgbClr val="020302"/>
                          </a:solidFill>
                          <a:latin typeface="Adobe Clean Light" panose="020B0303020404020204" pitchFamily="34" charset="0"/>
                          <a:cs typeface="Adobe Clean"/>
                        </a:rPr>
                        <a:t> </a:t>
                      </a:r>
                      <a:r>
                        <a:rPr lang="en-US" sz="900" b="0" i="0" u="none" strike="noStrike">
                          <a:solidFill>
                            <a:schemeClr val="tx1"/>
                          </a:solidFill>
                          <a:effectLst/>
                          <a:latin typeface="Adobe Clean Light" panose="020B0303020404020204" pitchFamily="34" charset="0"/>
                          <a:ea typeface="+mn-ea"/>
                          <a:cs typeface="+mn-cs"/>
                        </a:rPr>
                        <a:t>Customer's production business functions are down or has significant data loss or degradation of services and immediate attention is required to restore functionality and usability</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15">
                          <a:solidFill>
                            <a:srgbClr val="020302"/>
                          </a:solidFill>
                          <a:latin typeface="AdobeClean-Light"/>
                          <a:cs typeface="AdobeClean-Light"/>
                        </a:rPr>
                        <a:t>24x7</a:t>
                      </a:r>
                      <a:r>
                        <a:rPr lang="en-US" sz="900" spc="-15">
                          <a:solidFill>
                            <a:srgbClr val="020302"/>
                          </a:solidFill>
                          <a:latin typeface="AdobeClean-Light"/>
                          <a:cs typeface="AdobeClean-Light"/>
                        </a:rPr>
                        <a:t> </a:t>
                      </a:r>
                      <a:r>
                        <a:rPr sz="900" spc="-15">
                          <a:solidFill>
                            <a:srgbClr val="020302"/>
                          </a:solidFill>
                          <a:latin typeface="AdobeClean-Light"/>
                          <a:cs typeface="AdobeClean-Light"/>
                        </a:rPr>
                        <a:t>/</a:t>
                      </a:r>
                      <a:r>
                        <a:rPr lang="en-US" sz="900" spc="-15">
                          <a:solidFill>
                            <a:srgbClr val="020302"/>
                          </a:solidFill>
                          <a:latin typeface="AdobeClean-Light"/>
                          <a:cs typeface="AdobeClean-Light"/>
                        </a:rPr>
                        <a:t>         </a:t>
                      </a:r>
                      <a:r>
                        <a:rPr sz="900" spc="-15">
                          <a:solidFill>
                            <a:srgbClr val="020302"/>
                          </a:solidFill>
                          <a:latin typeface="AdobeClean-Light"/>
                          <a:cs typeface="AdobeClean-Light"/>
                        </a:rPr>
                        <a:t> </a:t>
                      </a:r>
                      <a:r>
                        <a:rPr sz="900" spc="-200">
                          <a:solidFill>
                            <a:srgbClr val="020302"/>
                          </a:solidFill>
                          <a:latin typeface="AdobeClean-Light"/>
                          <a:cs typeface="AdobeClean-Light"/>
                        </a:rPr>
                        <a:t> </a:t>
                      </a:r>
                      <a:r>
                        <a:rPr sz="900">
                          <a:solidFill>
                            <a:srgbClr val="020302"/>
                          </a:solidFill>
                          <a:latin typeface="AdobeClean-Light"/>
                          <a:cs typeface="AdobeClean-Light"/>
                        </a:rPr>
                        <a:t>1</a:t>
                      </a:r>
                      <a:r>
                        <a:rPr sz="900" spc="-9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a:t>
                      </a:r>
                      <a:r>
                        <a:rPr sz="900">
                          <a:solidFill>
                            <a:srgbClr val="020302"/>
                          </a:solidFill>
                          <a:latin typeface="AdobeClean-Light"/>
                          <a:cs typeface="AdobeClean-Light"/>
                        </a:rPr>
                        <a:t>r</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nSpc>
                          <a:spcPct val="100000"/>
                        </a:lnSpc>
                        <a:spcBef>
                          <a:spcPts val="700"/>
                        </a:spcBef>
                      </a:pPr>
                      <a:r>
                        <a:rPr sz="900" spc="-25">
                          <a:solidFill>
                            <a:srgbClr val="020302"/>
                          </a:solidFill>
                          <a:latin typeface="AdobeClean-Light"/>
                          <a:cs typeface="AdobeClean-Light"/>
                        </a:rPr>
                        <a:t>24</a:t>
                      </a:r>
                      <a:r>
                        <a:rPr sz="900" spc="-20">
                          <a:solidFill>
                            <a:srgbClr val="020302"/>
                          </a:solidFill>
                          <a:latin typeface="AdobeClean-Light"/>
                          <a:cs typeface="AdobeClean-Light"/>
                        </a:rPr>
                        <a:t>x</a:t>
                      </a:r>
                      <a:r>
                        <a:rPr sz="900">
                          <a:solidFill>
                            <a:srgbClr val="020302"/>
                          </a:solidFill>
                          <a:latin typeface="AdobeClean-Light"/>
                          <a:cs typeface="AdobeClean-Light"/>
                        </a:rPr>
                        <a:t>7</a:t>
                      </a:r>
                      <a:r>
                        <a:rPr sz="900" spc="-35">
                          <a:solidFill>
                            <a:srgbClr val="020302"/>
                          </a:solidFill>
                          <a:latin typeface="AdobeClean-Light"/>
                          <a:cs typeface="AdobeClean-Light"/>
                        </a:rPr>
                        <a:t> </a:t>
                      </a:r>
                      <a:r>
                        <a:rPr sz="900">
                          <a:solidFill>
                            <a:srgbClr val="020302"/>
                          </a:solidFill>
                          <a:latin typeface="AdobeClean-Light"/>
                          <a:cs typeface="AdobeClean-Light"/>
                        </a:rPr>
                        <a:t>/  </a:t>
                      </a:r>
                      <a:r>
                        <a:rPr sz="900" spc="-20">
                          <a:solidFill>
                            <a:srgbClr val="020302"/>
                          </a:solidFill>
                          <a:latin typeface="AdobeClean-Light"/>
                          <a:cs typeface="AdobeClean-Light"/>
                        </a:rPr>
                        <a:t>3</a:t>
                      </a:r>
                      <a:r>
                        <a:rPr sz="900" spc="50">
                          <a:solidFill>
                            <a:srgbClr val="020302"/>
                          </a:solidFill>
                          <a:latin typeface="AdobeClean-Light"/>
                          <a:cs typeface="AdobeClean-Light"/>
                        </a:rPr>
                        <a:t>0</a:t>
                      </a:r>
                      <a:r>
                        <a:rPr sz="900" spc="-20">
                          <a:solidFill>
                            <a:srgbClr val="020302"/>
                          </a:solidFill>
                          <a:latin typeface="AdobeClean-Light"/>
                          <a:cs typeface="AdobeClean-Light"/>
                        </a:rPr>
                        <a:t>m</a:t>
                      </a:r>
                      <a:r>
                        <a:rPr sz="900" spc="-35">
                          <a:solidFill>
                            <a:srgbClr val="020302"/>
                          </a:solidFill>
                          <a:latin typeface="AdobeClean-Light"/>
                          <a:cs typeface="AdobeClean-Light"/>
                        </a:rPr>
                        <a:t>i</a:t>
                      </a:r>
                      <a:r>
                        <a:rPr sz="900" spc="-30">
                          <a:solidFill>
                            <a:srgbClr val="020302"/>
                          </a:solidFill>
                          <a:latin typeface="AdobeClean-Light"/>
                          <a:cs typeface="AdobeClean-Light"/>
                        </a:rPr>
                        <a:t>n</a:t>
                      </a:r>
                      <a:r>
                        <a:rPr sz="900" spc="-20">
                          <a:solidFill>
                            <a:srgbClr val="020302"/>
                          </a:solidFill>
                          <a:latin typeface="AdobeClean-Light"/>
                          <a:cs typeface="AdobeClean-Light"/>
                        </a:rPr>
                        <a:t>u</a:t>
                      </a:r>
                      <a:r>
                        <a:rPr sz="900" spc="-15">
                          <a:solidFill>
                            <a:srgbClr val="020302"/>
                          </a:solidFill>
                          <a:latin typeface="AdobeClean-Light"/>
                          <a:cs typeface="AdobeClean-Light"/>
                        </a:rPr>
                        <a:t>t</a:t>
                      </a:r>
                      <a:r>
                        <a:rPr sz="900" spc="-25">
                          <a:solidFill>
                            <a:srgbClr val="020302"/>
                          </a:solidFill>
                          <a:latin typeface="AdobeClean-Light"/>
                          <a:cs typeface="AdobeClean-Light"/>
                        </a:rPr>
                        <a:t>e</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major degradation of services, or potential of data loss or unavailability of services, or a major feature is impacted</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sz="900" spc="-30">
                          <a:solidFill>
                            <a:srgbClr val="020302"/>
                          </a:solidFill>
                          <a:latin typeface="AdobeClean-Light"/>
                          <a:cs typeface="AdobeClean-Light"/>
                        </a:rPr>
                        <a:t>Business hours</a:t>
                      </a:r>
                      <a:r>
                        <a:rPr lang="en-US" sz="900" spc="-30">
                          <a:solidFill>
                            <a:srgbClr val="020302"/>
                          </a:solidFill>
                          <a:latin typeface="AdobeClean-Light"/>
                          <a:cs typeface="AdobeClean-Light"/>
                        </a:rPr>
                        <a:t> </a:t>
                      </a:r>
                      <a:r>
                        <a:rPr sz="900">
                          <a:solidFill>
                            <a:srgbClr val="020302"/>
                          </a:solidFill>
                          <a:latin typeface="AdobeClean-Light"/>
                          <a:cs typeface="AdobeClean-Light"/>
                        </a:rPr>
                        <a:t>/  </a:t>
                      </a:r>
                      <a:r>
                        <a:rPr lang="en-US" sz="900">
                          <a:solidFill>
                            <a:srgbClr val="020302"/>
                          </a:solidFill>
                          <a:latin typeface="AdobeClean-Light"/>
                          <a:cs typeface="AdobeClean-Light"/>
                        </a:rPr>
                        <a:t>     </a:t>
                      </a:r>
                      <a:r>
                        <a:rPr sz="900">
                          <a:solidFill>
                            <a:srgbClr val="020302"/>
                          </a:solidFill>
                          <a:latin typeface="AdobeClean-Light"/>
                          <a:cs typeface="AdobeClean-Light"/>
                        </a:rPr>
                        <a:t>4</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lang="en-US" sz="900" spc="-15">
                          <a:solidFill>
                            <a:srgbClr val="020302"/>
                          </a:solidFill>
                          <a:latin typeface="AdobeClean-Light"/>
                          <a:ea typeface="+mn-ea"/>
                          <a:cs typeface="AdobeClean-Light"/>
                        </a:rPr>
                        <a:t>24x5 /           1 hour</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minor to no degradation of services with a solution/workaround allowing business functions to continue.  </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hours </a:t>
                      </a:r>
                      <a:r>
                        <a:rPr lang="en-US" sz="900">
                          <a:solidFill>
                            <a:srgbClr val="020302"/>
                          </a:solidFill>
                          <a:latin typeface="AdobeClean-Light"/>
                          <a:cs typeface="AdobeClean-Light"/>
                        </a:rPr>
                        <a:t>/       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h</a:t>
                      </a:r>
                      <a:r>
                        <a:rPr lang="en-US" sz="900" spc="-20">
                          <a:solidFill>
                            <a:srgbClr val="020302"/>
                          </a:solidFill>
                          <a:latin typeface="AdobeClean-Light"/>
                          <a:cs typeface="AdobeClean-Light"/>
                        </a:rPr>
                        <a:t>our</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nSpc>
                          <a:spcPct val="102200"/>
                        </a:lnSpc>
                        <a:spcBef>
                          <a:spcPts val="675"/>
                        </a:spcBef>
                      </a:pPr>
                      <a:r>
                        <a:rPr sz="900" spc="-30">
                          <a:solidFill>
                            <a:srgbClr val="020302"/>
                          </a:solidFill>
                          <a:latin typeface="AdobeClean-Light"/>
                          <a:cs typeface="AdobeClean-Light"/>
                        </a:rPr>
                        <a:t>B</a:t>
                      </a:r>
                      <a:r>
                        <a:rPr sz="900" spc="-20">
                          <a:solidFill>
                            <a:srgbClr val="020302"/>
                          </a:solidFill>
                          <a:latin typeface="AdobeClean-Light"/>
                          <a:cs typeface="AdobeClean-Light"/>
                        </a:rPr>
                        <a:t>us</a:t>
                      </a:r>
                      <a:r>
                        <a:rPr sz="900" spc="-15">
                          <a:solidFill>
                            <a:srgbClr val="020302"/>
                          </a:solidFill>
                          <a:latin typeface="AdobeClean-Light"/>
                          <a:cs typeface="AdobeClean-Light"/>
                        </a:rPr>
                        <a:t>i</a:t>
                      </a:r>
                      <a:r>
                        <a:rPr sz="900" spc="-30">
                          <a:solidFill>
                            <a:srgbClr val="020302"/>
                          </a:solidFill>
                          <a:latin typeface="AdobeClean-Light"/>
                          <a:cs typeface="AdobeClean-Light"/>
                        </a:rPr>
                        <a:t>n</a:t>
                      </a:r>
                      <a:r>
                        <a:rPr sz="900" spc="-25">
                          <a:solidFill>
                            <a:srgbClr val="020302"/>
                          </a:solidFill>
                          <a:latin typeface="AdobeClean-Light"/>
                          <a:cs typeface="AdobeClean-Light"/>
                        </a:rPr>
                        <a:t>e</a:t>
                      </a:r>
                      <a:r>
                        <a:rPr sz="900" spc="-20">
                          <a:solidFill>
                            <a:srgbClr val="020302"/>
                          </a:solidFill>
                          <a:latin typeface="AdobeClean-Light"/>
                          <a:cs typeface="AdobeClean-Light"/>
                        </a:rPr>
                        <a:t>s</a:t>
                      </a:r>
                      <a:r>
                        <a:rPr sz="900">
                          <a:solidFill>
                            <a:srgbClr val="020302"/>
                          </a:solidFill>
                          <a:latin typeface="AdobeClean-Light"/>
                          <a:cs typeface="AdobeClean-Light"/>
                        </a:rPr>
                        <a:t>s</a:t>
                      </a:r>
                      <a:r>
                        <a:rPr lang="en-US" sz="900" spc="-120">
                          <a:solidFill>
                            <a:srgbClr val="020302"/>
                          </a:solidFill>
                          <a:latin typeface="AdobeClean-Light"/>
                          <a:cs typeface="AdobeClean-Light"/>
                        </a:rPr>
                        <a:t> </a:t>
                      </a:r>
                      <a:r>
                        <a:rPr sz="900">
                          <a:solidFill>
                            <a:srgbClr val="020302"/>
                          </a:solidFill>
                          <a:latin typeface="AdobeClean-Light"/>
                          <a:cs typeface="AdobeClean-Light"/>
                        </a:rPr>
                        <a:t>h</a:t>
                      </a:r>
                      <a:r>
                        <a:rPr sz="900" spc="-5">
                          <a:solidFill>
                            <a:srgbClr val="020302"/>
                          </a:solidFill>
                          <a:latin typeface="AdobeClean-Light"/>
                          <a:cs typeface="AdobeClean-Light"/>
                        </a:rPr>
                        <a:t>ours</a:t>
                      </a:r>
                      <a:r>
                        <a:rPr lang="en-US" sz="900" spc="-5">
                          <a:solidFill>
                            <a:srgbClr val="020302"/>
                          </a:solidFill>
                          <a:latin typeface="AdobeClean-Light"/>
                          <a:cs typeface="AdobeClean-Light"/>
                        </a:rPr>
                        <a:t> </a:t>
                      </a:r>
                      <a:r>
                        <a:rPr sz="900">
                          <a:solidFill>
                            <a:srgbClr val="020302"/>
                          </a:solidFill>
                          <a:latin typeface="AdobeClean-Light"/>
                          <a:cs typeface="AdobeClean-Light"/>
                        </a:rPr>
                        <a:t>/  2</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en-US" sz="900" b="1" spc="-90">
                          <a:solidFill>
                            <a:srgbClr val="020302"/>
                          </a:solidFill>
                          <a:latin typeface="Adobe Clean"/>
                          <a:cs typeface="Adobe Clean"/>
                        </a:rPr>
                        <a:t> </a:t>
                      </a:r>
                      <a:r>
                        <a:rPr lang="en-US" sz="900" b="0" i="0" u="none" strike="noStrike">
                          <a:solidFill>
                            <a:schemeClr val="tx1"/>
                          </a:solidFill>
                          <a:effectLst/>
                          <a:latin typeface="Adobe Clean Light" panose="020B0303020404020204" pitchFamily="34" charset="0"/>
                          <a:ea typeface="+mn-ea"/>
                          <a:cs typeface="+mn-cs"/>
                        </a:rPr>
                        <a:t>General question regarding current product functionality or an enhancement request</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1</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endParaRPr lang="en-US"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Online | Business |</a:t>
            </a:r>
            <a:r>
              <a:rPr lang="en-US" sz="1200" b="1">
                <a:solidFill>
                  <a:schemeClr val="bg1"/>
                </a:solidFill>
                <a:latin typeface="Adobe Clean Light" panose="020B0303020404020204" pitchFamily="34" charset="0"/>
              </a:rPr>
              <a:t> </a:t>
            </a:r>
            <a:r>
              <a:rPr lang="en-US" sz="1200" b="1">
                <a:solidFill>
                  <a:schemeClr val="bg1"/>
                </a:solidFill>
              </a:rPr>
              <a:t>Enterprise</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Elite</a:t>
            </a:r>
            <a:br>
              <a:rPr lang="en-US" sz="9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dirty="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a:solidFill>
                  <a:srgbClr val="020302"/>
                </a:solidFill>
                <a:latin typeface="AdobeClean-Light"/>
                <a:cs typeface="AdobeClean-Light"/>
              </a:rPr>
              <a:t>Start </a:t>
            </a:r>
            <a:r>
              <a:rPr sz="1000">
                <a:solidFill>
                  <a:srgbClr val="020302"/>
                </a:solidFill>
                <a:latin typeface="AdobeClean-Light"/>
                <a:cs typeface="AdobeClean-Light"/>
              </a:rPr>
              <a:t>a </a:t>
            </a:r>
            <a:r>
              <a:rPr sz="1000" spc="-15">
                <a:solidFill>
                  <a:srgbClr val="020302"/>
                </a:solidFill>
                <a:latin typeface="AdobeClean-Light"/>
                <a:cs typeface="AdobeClean-Light"/>
              </a:rPr>
              <a:t>chat </a:t>
            </a:r>
            <a:r>
              <a:rPr sz="1000" spc="-10">
                <a:solidFill>
                  <a:srgbClr val="020302"/>
                </a:solidFill>
                <a:latin typeface="AdobeClean-Light"/>
                <a:cs typeface="AdobeClean-Light"/>
              </a:rPr>
              <a:t>session </a:t>
            </a:r>
            <a:r>
              <a:rPr sz="1000" spc="-5">
                <a:solidFill>
                  <a:srgbClr val="020302"/>
                </a:solidFill>
                <a:latin typeface="AdobeClean-Light"/>
                <a:cs typeface="AdobeClean-Light"/>
              </a:rPr>
              <a:t>to </a:t>
            </a:r>
            <a:r>
              <a:rPr sz="1000" spc="-10">
                <a:solidFill>
                  <a:srgbClr val="020302"/>
                </a:solidFill>
                <a:latin typeface="AdobeClean-Light"/>
                <a:cs typeface="AdobeClean-Light"/>
              </a:rPr>
              <a:t>get </a:t>
            </a:r>
            <a:r>
              <a:rPr sz="1000" spc="-20">
                <a:solidFill>
                  <a:srgbClr val="020302"/>
                </a:solidFill>
                <a:latin typeface="AdobeClean-Light"/>
                <a:cs typeface="AdobeClean-Light"/>
              </a:rPr>
              <a:t>answers</a:t>
            </a:r>
            <a:r>
              <a:rPr lang="en-US" sz="1000" spc="-45">
                <a:solidFill>
                  <a:srgbClr val="020302"/>
                </a:solidFill>
                <a:latin typeface="AdobeClean-Light"/>
                <a:cs typeface="AdobeClean-Light"/>
              </a:rPr>
              <a:t> </a:t>
            </a:r>
            <a:r>
              <a:rPr lang="en-US" sz="1000">
                <a:solidFill>
                  <a:srgbClr val="020302"/>
                </a:solidFill>
                <a:latin typeface="AdobeClean-Light"/>
                <a:cs typeface="AdobeClean-Light"/>
              </a:rPr>
              <a:t>&amp; </a:t>
            </a:r>
            <a:r>
              <a:rPr sz="1000" spc="-15">
                <a:solidFill>
                  <a:srgbClr val="020302"/>
                </a:solidFill>
                <a:latin typeface="AdobeClean-Light"/>
                <a:cs typeface="AdobeClean-Light"/>
              </a:rPr>
              <a:t>help </a:t>
            </a:r>
            <a:r>
              <a:rPr sz="1000" spc="-10">
                <a:solidFill>
                  <a:srgbClr val="020302"/>
                </a:solidFill>
                <a:latin typeface="AdobeClean-Light"/>
                <a:cs typeface="AdobeClean-Light"/>
              </a:rPr>
              <a:t>with</a:t>
            </a:r>
            <a:r>
              <a:rPr sz="1000" spc="85">
                <a:solidFill>
                  <a:srgbClr val="020302"/>
                </a:solidFill>
                <a:latin typeface="AdobeClean-Light"/>
                <a:cs typeface="AdobeClean-Light"/>
              </a:rPr>
              <a:t> </a:t>
            </a:r>
            <a:r>
              <a:rPr sz="1000" spc="-10">
                <a:solidFill>
                  <a:srgbClr val="020302"/>
                </a:solidFill>
                <a:latin typeface="AdobeClean-Light"/>
                <a:cs typeface="AdobeClean-Light"/>
              </a:rPr>
              <a:t>case </a:t>
            </a:r>
            <a:r>
              <a:rPr sz="1000" spc="-20">
                <a:solidFill>
                  <a:srgbClr val="020302"/>
                </a:solidFill>
                <a:latin typeface="AdobeClean-Light"/>
                <a:cs typeface="AdobeClean-Light"/>
              </a:rPr>
              <a:t>submission</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sz="1000" i="1" spc="-10">
                <a:solidFill>
                  <a:srgbClr val="7A7A7A"/>
                </a:solidFill>
                <a:latin typeface="AdobeClean-LightIt"/>
                <a:cs typeface="AdobeClean-LightIt"/>
              </a:rPr>
              <a:t>*Not all </a:t>
            </a:r>
            <a:r>
              <a:rPr sz="1000" i="1" spc="-20">
                <a:solidFill>
                  <a:srgbClr val="7A7A7A"/>
                </a:solidFill>
                <a:latin typeface="AdobeClean-LightIt"/>
                <a:cs typeface="AdobeClean-LightIt"/>
              </a:rPr>
              <a:t>products have live chat support</a:t>
            </a:r>
            <a:r>
              <a:rPr sz="900" i="1" spc="-2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a:solidFill>
                  <a:srgbClr val="4B4B4B"/>
                </a:solidFill>
                <a:latin typeface="Adobe Clean Light" panose="020B0303020404020204" pitchFamily="34" charset="0"/>
              </a:rPr>
              <a:t>Drive adoption of customization best practices and core components in AEM as a Cloud Service</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Fi</a:t>
            </a:r>
            <a:r>
              <a:rPr sz="1400" b="1" spc="-30">
                <a:solidFill>
                  <a:srgbClr val="020302"/>
                </a:solidFill>
                <a:latin typeface="Adobe Clean"/>
                <a:cs typeface="Adobe Clean"/>
              </a:rPr>
              <a:t>e</a:t>
            </a:r>
            <a:r>
              <a:rPr sz="1400" b="1" spc="-25">
                <a:solidFill>
                  <a:srgbClr val="020302"/>
                </a:solidFill>
                <a:latin typeface="Adobe Clean"/>
                <a:cs typeface="Adobe Clean"/>
              </a:rPr>
              <a:t>l</a:t>
            </a:r>
            <a:r>
              <a:rPr sz="1400" b="1">
                <a:solidFill>
                  <a:srgbClr val="020302"/>
                </a:solidFill>
                <a:latin typeface="Adobe Clean"/>
                <a:cs typeface="Adobe Clean"/>
              </a:rPr>
              <a:t>d</a:t>
            </a:r>
            <a:r>
              <a:rPr sz="1400" b="1" spc="-45">
                <a:solidFill>
                  <a:srgbClr val="020302"/>
                </a:solidFill>
                <a:latin typeface="Adobe Clean"/>
                <a:cs typeface="Adobe Clean"/>
              </a:rPr>
              <a:t> </a:t>
            </a:r>
            <a:r>
              <a:rPr sz="1400" b="1" spc="20">
                <a:solidFill>
                  <a:srgbClr val="020302"/>
                </a:solidFill>
                <a:latin typeface="Adobe Clean"/>
                <a:cs typeface="Adobe Clean"/>
              </a:rPr>
              <a:t>S</a:t>
            </a:r>
            <a:r>
              <a:rPr sz="1400" b="1" spc="10">
                <a:solidFill>
                  <a:srgbClr val="020302"/>
                </a:solidFill>
                <a:latin typeface="Adobe Clean"/>
                <a:cs typeface="Adobe Clean"/>
              </a:rPr>
              <a:t>e</a:t>
            </a:r>
            <a:r>
              <a:rPr sz="1400" b="1" spc="15">
                <a:solidFill>
                  <a:srgbClr val="020302"/>
                </a:solidFill>
                <a:latin typeface="Adobe Clean"/>
                <a:cs typeface="Adobe Clean"/>
              </a:rPr>
              <a:t>rvi</a:t>
            </a:r>
            <a:r>
              <a:rPr sz="1400" b="1" spc="10">
                <a:solidFill>
                  <a:srgbClr val="020302"/>
                </a:solidFill>
                <a:latin typeface="Adobe Clean"/>
                <a:cs typeface="Adobe Clean"/>
              </a:rPr>
              <a:t>c</a:t>
            </a:r>
            <a:r>
              <a:rPr sz="1400" b="1">
                <a:solidFill>
                  <a:srgbClr val="020302"/>
                </a:solidFill>
                <a:latin typeface="Adobe Clean"/>
                <a:cs typeface="Adobe Clean"/>
              </a:rPr>
              <a:t>e</a:t>
            </a:r>
            <a:r>
              <a:rPr sz="1400" b="1" spc="-190">
                <a:solidFill>
                  <a:srgbClr val="020302"/>
                </a:solidFill>
                <a:latin typeface="Adobe Clean"/>
                <a:cs typeface="Adobe Clean"/>
              </a:rPr>
              <a:t> </a:t>
            </a:r>
            <a:r>
              <a:rPr sz="1400" b="1" spc="5">
                <a:solidFill>
                  <a:srgbClr val="020302"/>
                </a:solidFill>
                <a:latin typeface="Adobe Clean"/>
                <a:cs typeface="Adobe Clean"/>
              </a:rPr>
              <a:t>A</a:t>
            </a:r>
            <a:r>
              <a:rPr sz="1400" b="1">
                <a:solidFill>
                  <a:srgbClr val="020302"/>
                </a:solidFill>
                <a:latin typeface="Adobe Clean"/>
                <a:cs typeface="Adobe Clean"/>
              </a:rPr>
              <a:t>ct</a:t>
            </a:r>
            <a:r>
              <a:rPr sz="1400" b="1" spc="5">
                <a:solidFill>
                  <a:srgbClr val="020302"/>
                </a:solidFill>
                <a:latin typeface="Adobe Clean"/>
                <a:cs typeface="Adobe Clean"/>
              </a:rPr>
              <a:t>ivi</a:t>
            </a:r>
            <a:r>
              <a:rPr sz="1400" b="1">
                <a:solidFill>
                  <a:srgbClr val="020302"/>
                </a:solidFill>
                <a:latin typeface="Adobe Clean"/>
                <a:cs typeface="Adobe Clean"/>
              </a:rPr>
              <a:t>t</a:t>
            </a:r>
            <a:r>
              <a:rPr sz="1400" b="1" spc="5">
                <a:solidFill>
                  <a:srgbClr val="020302"/>
                </a:solidFill>
                <a:latin typeface="Adobe Clean"/>
                <a:cs typeface="Adobe Clean"/>
              </a:rPr>
              <a:t>i</a:t>
            </a:r>
            <a:r>
              <a:rPr sz="1400" b="1">
                <a:solidFill>
                  <a:srgbClr val="020302"/>
                </a:solidFill>
                <a:latin typeface="Adobe Clean"/>
                <a:cs typeface="Adobe Clean"/>
              </a:rPr>
              <a:t>es</a:t>
            </a:r>
            <a:endParaRPr sz="140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Technical Track Activities </a:t>
            </a:r>
            <a:r>
              <a:rPr lang="en-US" sz="1000">
                <a:solidFill>
                  <a:srgbClr val="000000"/>
                </a:solidFill>
                <a:latin typeface="Adobe Clean Light" panose="020B0303020404020204" pitchFamily="34" charset="0"/>
              </a:rPr>
              <a:t>ensure customers are technically sound and maximizing their tool adoption. Specifically, these types of activities include support and recommendations related to platform configurations, integrations and troubleshooting</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technical activities available::</a:t>
            </a:r>
          </a:p>
          <a:p>
            <a:pPr marL="184150" marR="5080" indent="-171450">
              <a:spcBef>
                <a:spcPts val="700"/>
              </a:spcBef>
              <a:buClr>
                <a:srgbClr val="FA0E00"/>
              </a:buClr>
              <a:buFont typeface="Wingdings" pitchFamily="2" charset="2"/>
              <a:buChar char="ü"/>
            </a:pPr>
            <a:r>
              <a:rPr lang="en-US" sz="1000"/>
              <a:t>Health audit</a:t>
            </a:r>
          </a:p>
          <a:p>
            <a:pPr marL="184150" marR="5080" indent="-171450">
              <a:spcBef>
                <a:spcPts val="400"/>
              </a:spcBef>
              <a:buClr>
                <a:srgbClr val="FA0E00"/>
              </a:buClr>
              <a:buFont typeface="Wingdings" pitchFamily="2" charset="2"/>
              <a:buChar char="ü"/>
            </a:pPr>
            <a:r>
              <a:rPr lang="en-US" sz="1000"/>
              <a:t>Platform audit</a:t>
            </a:r>
          </a:p>
          <a:p>
            <a:pPr marL="184150" marR="5080" indent="-171450">
              <a:spcBef>
                <a:spcPts val="400"/>
              </a:spcBef>
              <a:buClr>
                <a:srgbClr val="FA0E00"/>
              </a:buClr>
              <a:buFont typeface="Wingdings" pitchFamily="2" charset="2"/>
              <a:buChar char="ü"/>
            </a:pPr>
            <a:r>
              <a:rPr lang="en-US" sz="1000"/>
              <a:t>Feature set enablement</a:t>
            </a:r>
          </a:p>
          <a:p>
            <a:pPr marL="184150" marR="5080" indent="-171450">
              <a:spcBef>
                <a:spcPts val="400"/>
              </a:spcBef>
              <a:buClr>
                <a:srgbClr val="FA0E00"/>
              </a:buClr>
              <a:buFont typeface="Wingdings" pitchFamily="2" charset="2"/>
              <a:buChar char="ü"/>
            </a:pPr>
            <a:r>
              <a:rPr lang="en-US" sz="1000"/>
              <a:t>Basic integrations and configurations</a:t>
            </a:r>
          </a:p>
          <a:p>
            <a:pPr marL="184150" marR="5080" indent="-171450">
              <a:spcBef>
                <a:spcPts val="400"/>
              </a:spcBef>
              <a:buClr>
                <a:srgbClr val="FA0E00"/>
              </a:buClr>
              <a:buFont typeface="Wingdings" pitchFamily="2" charset="2"/>
              <a:buChar char="ü"/>
            </a:pPr>
            <a:r>
              <a:rPr lang="en-US" sz="1000"/>
              <a:t>Customer solution troubleshooting</a:t>
            </a:r>
          </a:p>
          <a:p>
            <a:pPr marL="184150" marR="5080" indent="-171450">
              <a:spcBef>
                <a:spcPts val="400"/>
              </a:spcBef>
              <a:buClr>
                <a:srgbClr val="FA0E00"/>
              </a:buClr>
              <a:buFont typeface="Wingdings" pitchFamily="2" charset="2"/>
              <a:buChar char="ü"/>
            </a:pPr>
            <a:r>
              <a:rPr lang="en-US" sz="1000"/>
              <a:t>Cloud service support</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Strategic Track Activities </a:t>
            </a:r>
            <a:r>
              <a:rPr lang="en-US" sz="1000">
                <a:solidFill>
                  <a:srgbClr val="000000"/>
                </a:solidFill>
                <a:latin typeface="Adobe Clean Light" panose="020B0303020404020204" pitchFamily="34" charset="0"/>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strategic activities available::</a:t>
            </a:r>
          </a:p>
          <a:p>
            <a:pPr marL="241300" marR="5080" indent="-228600">
              <a:spcBef>
                <a:spcPts val="700"/>
              </a:spcBef>
              <a:buClr>
                <a:srgbClr val="FA0E00"/>
              </a:buClr>
              <a:buFont typeface="Wingdings" pitchFamily="2" charset="2"/>
              <a:buChar char="ü"/>
            </a:pPr>
            <a:r>
              <a:rPr lang="en-US" sz="1000"/>
              <a:t>Maturity Roadmap</a:t>
            </a:r>
          </a:p>
          <a:p>
            <a:pPr marL="241300" marR="5080" indent="-228600">
              <a:spcBef>
                <a:spcPts val="400"/>
              </a:spcBef>
              <a:buClr>
                <a:srgbClr val="FA0E00"/>
              </a:buClr>
              <a:buFont typeface="Wingdings" pitchFamily="2" charset="2"/>
              <a:buChar char="ü"/>
            </a:pPr>
            <a:r>
              <a:rPr lang="en-US" sz="1000"/>
              <a:t>Use case development/measurement</a:t>
            </a:r>
          </a:p>
          <a:p>
            <a:pPr marL="241300" marR="5080" indent="-228600">
              <a:spcBef>
                <a:spcPts val="400"/>
              </a:spcBef>
              <a:buClr>
                <a:srgbClr val="FA0E00"/>
              </a:buClr>
              <a:buFont typeface="Wingdings" pitchFamily="2" charset="2"/>
              <a:buChar char="ü"/>
            </a:pPr>
            <a:r>
              <a:rPr lang="en-US" sz="1000"/>
              <a:t>Reporting &amp; analysis</a:t>
            </a:r>
          </a:p>
          <a:p>
            <a:pPr marL="241300" marR="5080" indent="-228600">
              <a:spcBef>
                <a:spcPts val="400"/>
              </a:spcBef>
              <a:buClr>
                <a:srgbClr val="FA0E00"/>
              </a:buClr>
              <a:buFont typeface="Wingdings" pitchFamily="2" charset="2"/>
              <a:buChar char="ü"/>
            </a:pPr>
            <a:r>
              <a:rPr lang="en-US" sz="1000"/>
              <a:t>Best practices enablement</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n-US" sz="1400" b="1" spc="-15">
                <a:solidFill>
                  <a:srgbClr val="020302"/>
                </a:solidFill>
                <a:latin typeface="Adobe Clean"/>
                <a:cs typeface="Adobe Clean"/>
              </a:rPr>
              <a:t>Regional Hours Of Operation And Language Support</a:t>
            </a:r>
          </a:p>
          <a:p>
            <a:pPr lvl="0">
              <a:spcBef>
                <a:spcPts val="915"/>
              </a:spcBef>
            </a:pPr>
            <a:r>
              <a:rPr lang="en-US" sz="1000" spc="-15">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72983726"/>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only available in English and Japanese </a:t>
                      </a:r>
                      <a:endParaRPr lang="en-US"/>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a:t>
                      </a:r>
                      <a:r>
                        <a:rPr lang="en-US" sz="1100" b="1" i="0" u="none" strike="noStrike" noProof="0"/>
                        <a:t>(JAPAN)</a:t>
                      </a:r>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0"/>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1495</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Andy Witt</cp:lastModifiedBy>
  <cp:revision>3</cp:revision>
  <dcterms:created xsi:type="dcterms:W3CDTF">2021-05-05T02:01:37Z</dcterms:created>
  <dcterms:modified xsi:type="dcterms:W3CDTF">2021-08-27T21:21:31Z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