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62"/>
  </p:normalViewPr>
  <p:slideViewPr>
    <p:cSldViewPr>
      <p:cViewPr varScale="1">
        <p:scale>
          <a:sx n="74" d="100"/>
          <a:sy n="74" d="100"/>
        </p:scale>
        <p:origin x="307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8/27/2021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9529"/>
          </a:xfrm>
          <a:prstGeom prst="rect">
            <a:avLst/>
          </a:prstGeom>
        </p:spPr>
        <p:txBody>
          <a:bodyPr vert="horz" wrap="square" lIns="0" tIns="24130" rIns="0" bIns="0" rtlCol="0">
            <a:spAutoFit/>
          </a:bodyPr>
          <a:lstStyle/>
          <a:p>
            <a:pPr marL="12700" marR="5080">
              <a:lnSpc>
                <a:spcPts val="1200"/>
              </a:lnSpc>
              <a:spcBef>
                <a:spcPts val="240"/>
              </a:spcBef>
            </a:pPr>
            <a:r>
              <a:rPr lang="en-US" sz="1200" b="1" dirty="0">
                <a:solidFill>
                  <a:schemeClr val="bg1"/>
                </a:solidFill>
              </a:rPr>
              <a:t>Online</a:t>
            </a:r>
            <a:r>
              <a:rPr lang="en-US" sz="1200" dirty="0">
                <a:solidFill>
                  <a:schemeClr val="bg1"/>
                </a:solidFill>
                <a:latin typeface="Adobe Clean Light" panose="020B0303020404020204" pitchFamily="34" charset="0"/>
              </a:rPr>
              <a:t> | Business | Enterprise | Elite</a:t>
            </a:r>
            <a:br>
              <a:rPr lang="en-US" sz="900" dirty="0">
                <a:solidFill>
                  <a:schemeClr val="bg1"/>
                </a:solidFill>
                <a:latin typeface="Adobe Clean Light" panose="020B0303020404020204" pitchFamily="34" charset="0"/>
              </a:rPr>
            </a:b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Online support includes access to personalized learning paths and monitored community forums via the Adobe Experience League. You can take advantage of our detailed and in-depth technical product documentation and current release notes published on </a:t>
            </a:r>
            <a:r>
              <a:rPr lang="en-US" sz="900" u="sng" dirty="0">
                <a:solidFill>
                  <a:schemeClr val="bg1"/>
                </a:solidFill>
                <a:latin typeface="Adobe Clean SemiLight" panose="020B0403020404020204" pitchFamily="34" charset="0"/>
                <a:hlinkClick r:id="rId4">
                  <a:extLst>
                    <a:ext uri="{A12FA001-AC4F-418D-AE19-62706E023703}">
                      <ahyp:hlinkClr xmlns:ahyp="http://schemas.microsoft.com/office/drawing/2018/hyperlinkcolor" val="tx"/>
                    </a:ext>
                  </a:extLst>
                </a:hlinkClick>
              </a:rPr>
              <a:t>http://www.adobe.com</a:t>
            </a:r>
            <a:r>
              <a:rPr lang="en-US" sz="900" dirty="0">
                <a:solidFill>
                  <a:schemeClr val="bg1"/>
                </a:solidFill>
                <a:latin typeface="Adobe Clean SemiLight" panose="020B0403020404020204" pitchFamily="34" charset="0"/>
              </a:rPr>
              <a:t> Our Online package also includes access to our technical support teams for any critical P1 product issues via telephone to help protect your business at the most critical times as well as providing the ability to log lower priority requests for assistance via support web portal.</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019627915"/>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sz="900" spc="0" dirty="0">
                          <a:solidFill>
                            <a:srgbClr val="404040"/>
                          </a:solidFill>
                          <a:latin typeface="Adobe Clean"/>
                          <a:cs typeface="Adobe Clean"/>
                        </a:rPr>
                        <a:t>Online</a:t>
                      </a:r>
                      <a:r>
                        <a:rPr lang="en-US" sz="900" spc="0" dirty="0">
                          <a:solidFill>
                            <a:srgbClr val="404040"/>
                          </a:solidFill>
                          <a:latin typeface="Adobe Clean"/>
                          <a:cs typeface="Adobe Clean"/>
                        </a:rPr>
                        <a:t> </a:t>
                      </a:r>
                      <a:r>
                        <a:rPr sz="900" spc="0" dirty="0">
                          <a:solidFill>
                            <a:srgbClr val="404040"/>
                          </a:solidFill>
                          <a:latin typeface="Adobe Clean"/>
                          <a:cs typeface="Adobe Clean"/>
                        </a:rPr>
                        <a:t>Support</a:t>
                      </a:r>
                      <a:endParaRPr sz="900" spc="0" dirty="0">
                        <a:latin typeface="Adobe Clean"/>
                        <a:cs typeface="Adobe Clean"/>
                      </a:endParaRP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en-US" sz="900" spc="0" dirty="0">
                          <a:solidFill>
                            <a:srgbClr val="FFFFFF"/>
                          </a:solidFill>
                          <a:latin typeface="Adobe Clean"/>
                          <a:cs typeface="Adobe Clean"/>
                        </a:rPr>
                        <a:t>Enterprise 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sz="900" spc="-20" dirty="0">
                          <a:solidFill>
                            <a:srgbClr val="FFFFFF"/>
                          </a:solidFill>
                          <a:latin typeface="Adobe Clean"/>
                          <a:cs typeface="Adobe Clean"/>
                        </a:rPr>
                        <a:t>Enterprise</a:t>
                      </a:r>
                      <a:r>
                        <a:rPr lang="en-US" sz="900" spc="-20" dirty="0">
                          <a:solidFill>
                            <a:srgbClr val="FFFFFF"/>
                          </a:solidFill>
                          <a:latin typeface="Adobe Clean"/>
                          <a:cs typeface="Adobe Clean"/>
                        </a:rPr>
                        <a:t>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en-US" sz="800" i="1" spc="0" dirty="0">
                          <a:solidFill>
                            <a:srgbClr val="FFFFFF"/>
                          </a:solidFill>
                          <a:latin typeface="Adobe Clean"/>
                          <a:cs typeface="Adobe Clean"/>
                        </a:rPr>
                        <a:t>Paid</a:t>
                      </a:r>
                      <a:r>
                        <a:rPr sz="800" i="1" spc="0" dirty="0">
                          <a:solidFill>
                            <a:srgbClr val="FFFFFF"/>
                          </a:solidFill>
                          <a:latin typeface="Adobe Clean"/>
                          <a:cs typeface="Adobe Clean"/>
                        </a:rPr>
                        <a:t> Support Levels($)</a:t>
                      </a: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T w="12700">
                      <a:solidFill>
                        <a:srgbClr val="F0F0F0"/>
                      </a:solidFill>
                      <a:prstDash val="solid"/>
                    </a:lnT>
                  </a:tcPr>
                </a:tc>
                <a:tc hMerge="1">
                  <a:txBody>
                    <a:bodyPr/>
                    <a:lstStyle/>
                    <a:p>
                      <a:pPr algn="ctr">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en-US" sz="900" spc="0" dirty="0">
                          <a:solidFill>
                            <a:srgbClr val="020302"/>
                          </a:solidFill>
                          <a:latin typeface="AdobeClean-Light"/>
                          <a:cs typeface="AdobeClean-Light"/>
                        </a:rPr>
                        <a:t>Online </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T w="12700">
                      <a:solidFill>
                        <a:srgbClr val="F0F0F0"/>
                      </a:solidFill>
                      <a:prstDash val="solid"/>
                    </a:lnT>
                  </a:tcPr>
                </a:tc>
                <a:tc hMerge="1">
                  <a:txBody>
                    <a:bodyPr/>
                    <a:lstStyle/>
                    <a:p>
                      <a:pPr algn="ctr">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a:latin typeface="AdobeClean-Light"/>
                        <a:cs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dirty="0">
                        <a:latin typeface="AdobeClean-Light"/>
                        <a:cs typeface="AdobeClean-Light"/>
                      </a:endParaRP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sz="900" spc="0" dirty="0">
                          <a:solidFill>
                            <a:srgbClr val="020302"/>
                          </a:solidFill>
                          <a:latin typeface="AdobeClean-Light"/>
                          <a:cs typeface="AdobeClean-Light"/>
                        </a:rPr>
                        <a:t>6</a:t>
                      </a:r>
                      <a:endParaRPr sz="900" spc="0">
                        <a:latin typeface="AdobeClean-Light"/>
                        <a:cs typeface="AdobeClean-Light"/>
                      </a:endParaRPr>
                    </a:p>
                  </a:txBody>
                  <a:tcPr marL="0" marR="0" marT="57785" marB="0"/>
                </a:tc>
                <a:tc hMerge="1">
                  <a:txBody>
                    <a:bodyPr/>
                    <a:lstStyle/>
                    <a:p>
                      <a:pPr algn="ctr">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10</a:t>
                      </a:r>
                      <a:endParaRPr sz="900" spc="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15</a:t>
                      </a:r>
                      <a:endParaRPr sz="900" spc="0">
                        <a:latin typeface="AdobeClean-Light"/>
                        <a:cs typeface="AdobeClean-Light"/>
                      </a:endParaRP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hMerge="1">
                  <a:txBody>
                    <a:bodyPr/>
                    <a:lstStyle/>
                    <a:p>
                      <a:pPr algn="ctr">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tc>
                <a:tc hMerge="1">
                  <a:txBody>
                    <a:bodyPr/>
                    <a:lstStyle/>
                    <a:p>
                      <a:pPr algn="ctr">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sz="900" spc="0" dirty="0">
                          <a:solidFill>
                            <a:srgbClr val="020302"/>
                          </a:solidFill>
                          <a:latin typeface="AdobeClean-Light"/>
                          <a:cs typeface="AdobeClean-Light"/>
                        </a:rPr>
                        <a:t>Service Reviews  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sz="900" spc="0" dirty="0">
                          <a:solidFill>
                            <a:srgbClr val="020302"/>
                          </a:solidFill>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en-US" sz="900" spc="0" dirty="0">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lang="en-US" sz="900" spc="0" dirty="0">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a:solidFill>
                            <a:srgbClr val="020302"/>
                          </a:solidFill>
                          <a:latin typeface="Wingdings"/>
                          <a:cs typeface="Wingdings"/>
                        </a:rPr>
                        <a:t></a:t>
                      </a:r>
                      <a:endParaRPr lang="en-US" sz="900" spc="0" dirty="0">
                        <a:latin typeface="Wingdings"/>
                        <a:cs typeface="Wingdings"/>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sz="900" spc="0" dirty="0">
                          <a:solidFill>
                            <a:srgbClr val="020302"/>
                          </a:solidFill>
                          <a:latin typeface="AdobeClean-Light"/>
                          <a:cs typeface="AdobeClean-Light"/>
                        </a:rPr>
                        <a:t>Event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r>
                        <a:rPr lang="en-US" sz="900" spc="0" dirty="0">
                          <a:solidFill>
                            <a:srgbClr val="020302"/>
                          </a:solidFill>
                          <a:latin typeface="AdobeClean-Light"/>
                          <a:cs typeface="AdobeClean-Light"/>
                        </a:rPr>
                        <a:t>,</a:t>
                      </a:r>
                      <a:endParaRPr sz="900" spc="0" dirty="0">
                        <a:latin typeface="AdobeClean-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sz="900" spc="0" dirty="0">
                          <a:solidFill>
                            <a:srgbClr val="020302"/>
                          </a:solidFill>
                          <a:latin typeface="Wingdings"/>
                          <a:cs typeface="Wingdings"/>
                        </a:rPr>
                        <a:t></a:t>
                      </a:r>
                      <a:endParaRPr sz="900" spc="0" dirty="0">
                        <a:latin typeface="Wingdings"/>
                        <a:cs typeface="Wingdings"/>
                      </a:endParaRP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sz="900" spc="0" dirty="0">
                          <a:solidFill>
                            <a:srgbClr val="020302"/>
                          </a:solidFill>
                          <a:latin typeface="AdobeClean-Light"/>
                          <a:cs typeface="AdobeClean-Light"/>
                        </a:rPr>
                        <a:t>Launch Advisory Services – First Year of </a:t>
                      </a:r>
                      <a:r>
                        <a:rPr lang="en-US" sz="900" spc="0" dirty="0">
                          <a:solidFill>
                            <a:srgbClr val="020302"/>
                          </a:solidFill>
                          <a:latin typeface="AdobeClean-Light"/>
                          <a:cs typeface="AdobeClean-Light"/>
                        </a:rPr>
                        <a:t>a </a:t>
                      </a:r>
                      <a:r>
                        <a:rPr sz="900" spc="0" dirty="0">
                          <a:solidFill>
                            <a:srgbClr val="020302"/>
                          </a:solidFill>
                          <a:latin typeface="AdobeClean-Light"/>
                          <a:cs typeface="AdobeClean-Light"/>
                        </a:rPr>
                        <a:t>new solution</a:t>
                      </a:r>
                      <a:endParaRPr sz="900" spc="0" dirty="0">
                        <a:latin typeface="AdobeClean-Light"/>
                        <a:cs typeface="AdobeClean-Light"/>
                      </a:endParaRPr>
                    </a:p>
                    <a:p>
                      <a:pPr marL="48260">
                        <a:lnSpc>
                          <a:spcPct val="100000"/>
                        </a:lnSpc>
                        <a:spcBef>
                          <a:spcPts val="830"/>
                        </a:spcBef>
                      </a:pPr>
                      <a:r>
                        <a:rPr sz="900" spc="0" dirty="0">
                          <a:latin typeface="AdobeClean-Light"/>
                          <a:cs typeface="AdobeClean-Light"/>
                        </a:rPr>
                        <a:t>Field Service Activities</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a:latin typeface="Wingdings"/>
                        <a:cs typeface="Wingdings"/>
                      </a:endParaRPr>
                    </a:p>
                  </a:txBody>
                  <a:tcPr marL="0" marR="0" marT="56515" marB="0">
                    <a:lnT w="12700">
                      <a:solidFill>
                        <a:srgbClr val="F0F0F0"/>
                      </a:solidFill>
                      <a:prstDash val="soli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dirty="0">
                        <a:latin typeface="Wingdings"/>
                        <a:cs typeface="Wingdings"/>
                      </a:endParaRP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2</a:t>
                      </a:r>
                      <a:endParaRPr sz="900" spc="0">
                        <a:latin typeface="AdobeClean-Light"/>
                        <a:cs typeface="AdobeClean-Light"/>
                      </a:endParaRPr>
                    </a:p>
                  </a:txBody>
                  <a:tcPr marL="0" marR="0" marT="5080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4076912474"/>
              </p:ext>
            </p:extLst>
          </p:nvPr>
        </p:nvGraphicFramePr>
        <p:xfrm>
          <a:off x="33527" y="7483227"/>
          <a:ext cx="7705343" cy="2346573"/>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sz="900" spc="0" dirty="0">
                          <a:solidFill>
                            <a:srgbClr val="020302"/>
                          </a:solidFill>
                          <a:latin typeface="Adobe Clean"/>
                          <a:cs typeface="Adobe Clean"/>
                        </a:rPr>
                        <a:t>Priority</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sz="900" spc="0" dirty="0">
                          <a:solidFill>
                            <a:srgbClr val="020302"/>
                          </a:solidFill>
                          <a:latin typeface="Adobe Clean"/>
                          <a:cs typeface="Adobe Clean"/>
                        </a:rPr>
                        <a:t>Online </a:t>
                      </a:r>
                      <a:r>
                        <a:rPr lang="en-US" sz="900" spc="0" dirty="0">
                          <a:solidFill>
                            <a:srgbClr val="020302"/>
                          </a:solidFill>
                          <a:latin typeface="Adobe Clean"/>
                          <a:cs typeface="Adobe Clean"/>
                        </a:rPr>
                        <a:t>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120"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0" marR="325755"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marL="0" marR="258445" indent="115570" algn="ctr">
                        <a:lnSpc>
                          <a:spcPct val="100000"/>
                        </a:lnSpc>
                        <a:spcBef>
                          <a:spcPts val="670"/>
                        </a:spcBef>
                      </a:pPr>
                      <a:r>
                        <a:rPr sz="900" spc="0" dirty="0">
                          <a:solidFill>
                            <a:srgbClr val="020302"/>
                          </a:solidFill>
                          <a:latin typeface="AdobeClean-Light"/>
                          <a:cs typeface="AdobeClean-Light"/>
                        </a:rPr>
                        <a:t>24x7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30</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marL="0" marR="271780" indent="103505" algn="ctr">
                        <a:lnSpc>
                          <a:spcPct val="100000"/>
                        </a:lnSpc>
                        <a:spcBef>
                          <a:spcPts val="670"/>
                        </a:spcBef>
                      </a:pPr>
                      <a:r>
                        <a:rPr sz="900" spc="0" dirty="0">
                          <a:solidFill>
                            <a:srgbClr val="020302"/>
                          </a:solidFill>
                          <a:latin typeface="AdobeClean-Light"/>
                          <a:cs typeface="AdobeClean-Light"/>
                        </a:rPr>
                        <a:t>24x7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2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670"/>
                        </a:spcBef>
                      </a:pPr>
                      <a:r>
                        <a:rPr sz="900" spc="0" dirty="0">
                          <a:solidFill>
                            <a:srgbClr val="020302"/>
                          </a:solidFill>
                          <a:latin typeface="AdobeClean-Light"/>
                          <a:cs typeface="AdobeClean-Light"/>
                        </a:rPr>
                        <a:t>24x5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59079" indent="111760" algn="ctr">
                        <a:lnSpc>
                          <a:spcPct val="100000"/>
                        </a:lnSpc>
                        <a:spcBef>
                          <a:spcPts val="670"/>
                        </a:spcBef>
                      </a:pPr>
                      <a:r>
                        <a:rPr sz="900" spc="0" dirty="0">
                          <a:solidFill>
                            <a:srgbClr val="020302"/>
                          </a:solidFill>
                          <a:latin typeface="AdobeClean-Light"/>
                          <a:cs typeface="AdobeClean-Light"/>
                        </a:rPr>
                        <a:t>24x5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30</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18986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6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19367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4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2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6390" indent="-5715" algn="ctr">
                        <a:lnSpc>
                          <a:spcPct val="100000"/>
                        </a:lnSpc>
                        <a:spcBef>
                          <a:spcPts val="645"/>
                        </a:spcBef>
                      </a:pPr>
                      <a:r>
                        <a:rPr sz="900" spc="0" dirty="0">
                          <a:solidFill>
                            <a:srgbClr val="020302"/>
                          </a:solidFill>
                          <a:latin typeface="AdobeClean-Light"/>
                          <a:cs typeface="AdobeClean-Light"/>
                        </a:rPr>
                        <a:t>24x5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193040"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 days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a:t>
            </a:r>
            <a:r>
              <a:rPr lang="en-US" sz="2300" dirty="0">
                <a:latin typeface="Adobe Clean" panose="020B0503020404020204" pitchFamily="34" charset="0"/>
              </a:rPr>
              <a:t>SUPPORT OFFERINGS</a:t>
            </a:r>
            <a:endParaRPr sz="2300" dirty="0">
              <a:latin typeface="Adobe Clean" panose="020B0503020404020204" pitchFamily="34" charset="0"/>
            </a:endParaRP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spAutoFit/>
          </a:bodyPr>
          <a:lstStyle/>
          <a:p>
            <a:pPr marL="12700" marR="5080">
              <a:lnSpc>
                <a:spcPts val="1400"/>
              </a:lnSpc>
              <a:spcBef>
                <a:spcPts val="60"/>
              </a:spcBef>
            </a:pPr>
            <a:r>
              <a:rPr lang="en-US" sz="1000" spc="-20" dirty="0">
                <a:solidFill>
                  <a:srgbClr val="020302"/>
                </a:solidFill>
                <a:latin typeface="AdobeClean-Light"/>
                <a:cs typeface="AdobeClean-Light"/>
              </a:rPr>
              <a:t>Adobe Customer Support offers a</a:t>
            </a:r>
            <a:r>
              <a:rPr sz="1000" spc="-20" dirty="0">
                <a:solidFill>
                  <a:srgbClr val="020302"/>
                </a:solidFill>
                <a:latin typeface="AdobeClean-Light"/>
                <a:cs typeface="AdobeClean-Light"/>
              </a:rPr>
              <a:t>ccess</a:t>
            </a:r>
            <a:r>
              <a:rPr sz="1000" spc="-90" dirty="0">
                <a:solidFill>
                  <a:srgbClr val="020302"/>
                </a:solidFill>
                <a:latin typeface="AdobeClean-Light"/>
                <a:cs typeface="AdobeClean-Light"/>
              </a:rPr>
              <a:t> </a:t>
            </a:r>
            <a:r>
              <a:rPr sz="1000" spc="-10" dirty="0">
                <a:solidFill>
                  <a:srgbClr val="020302"/>
                </a:solidFill>
                <a:latin typeface="AdobeClean-Light"/>
                <a:cs typeface="AdobeClean-Light"/>
              </a:rPr>
              <a:t>to</a:t>
            </a:r>
            <a:r>
              <a:rPr sz="1000" spc="10" dirty="0">
                <a:solidFill>
                  <a:srgbClr val="020302"/>
                </a:solidFill>
                <a:latin typeface="AdobeClean-Light"/>
                <a:cs typeface="AdobeClean-Light"/>
              </a:rPr>
              <a:t> </a:t>
            </a:r>
            <a:r>
              <a:rPr sz="1000" spc="-20" dirty="0">
                <a:solidFill>
                  <a:srgbClr val="020302"/>
                </a:solidFill>
                <a:latin typeface="AdobeClean-Light"/>
                <a:cs typeface="AdobeClean-Light"/>
              </a:rPr>
              <a:t>online</a:t>
            </a:r>
            <a:r>
              <a:rPr sz="1000" spc="-125" dirty="0">
                <a:solidFill>
                  <a:srgbClr val="020302"/>
                </a:solidFill>
                <a:latin typeface="AdobeClean-Light"/>
                <a:cs typeface="AdobeClean-Light"/>
              </a:rPr>
              <a:t> </a:t>
            </a:r>
            <a:r>
              <a:rPr sz="1000" spc="-20" dirty="0">
                <a:solidFill>
                  <a:srgbClr val="020302"/>
                </a:solidFill>
                <a:latin typeface="AdobeClean-Light"/>
                <a:cs typeface="AdobeClean-Light"/>
              </a:rPr>
              <a:t>resources</a:t>
            </a:r>
            <a:r>
              <a:rPr sz="1000" spc="-120"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30" dirty="0">
                <a:solidFill>
                  <a:srgbClr val="020302"/>
                </a:solidFill>
                <a:latin typeface="AdobeClean-Light"/>
                <a:cs typeface="AdobeClean-Light"/>
              </a:rPr>
              <a:t> </a:t>
            </a:r>
            <a:r>
              <a:rPr sz="1000" spc="-15" dirty="0">
                <a:solidFill>
                  <a:srgbClr val="020302"/>
                </a:solidFill>
                <a:latin typeface="AdobeClean-Light"/>
                <a:cs typeface="AdobeClean-Light"/>
              </a:rPr>
              <a:t>documentation,</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engagement</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with</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other experts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customers </a:t>
            </a:r>
            <a:r>
              <a:rPr sz="1000" spc="-15" dirty="0">
                <a:solidFill>
                  <a:srgbClr val="020302"/>
                </a:solidFill>
                <a:latin typeface="AdobeClean-Light"/>
                <a:cs typeface="AdobeClean-Light"/>
              </a:rPr>
              <a:t>for best </a:t>
            </a:r>
            <a:r>
              <a:rPr sz="1000" spc="-20" dirty="0">
                <a:solidFill>
                  <a:srgbClr val="020302"/>
                </a:solidFill>
                <a:latin typeface="AdobeClean-Light"/>
                <a:cs typeface="AdobeClean-Light"/>
              </a:rPr>
              <a:t>practices,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webinar series (Office  </a:t>
            </a:r>
            <a:r>
              <a:rPr sz="1000" spc="-15" dirty="0">
                <a:solidFill>
                  <a:srgbClr val="020302"/>
                </a:solidFill>
                <a:latin typeface="AdobeClean-Light"/>
                <a:cs typeface="AdobeClean-Light"/>
              </a:rPr>
              <a:t>Hours) for </a:t>
            </a:r>
            <a:r>
              <a:rPr sz="1000" spc="-20" dirty="0">
                <a:solidFill>
                  <a:srgbClr val="020302"/>
                </a:solidFill>
                <a:latin typeface="AdobeClean-Light"/>
                <a:cs typeface="AdobeClean-Light"/>
              </a:rPr>
              <a:t>troubleshooting </a:t>
            </a:r>
            <a:r>
              <a:rPr sz="1000" spc="-15" dirty="0">
                <a:solidFill>
                  <a:srgbClr val="020302"/>
                </a:solidFill>
                <a:latin typeface="AdobeClean-Light"/>
                <a:cs typeface="AdobeClean-Light"/>
              </a:rPr>
              <a:t>tips and </a:t>
            </a:r>
            <a:r>
              <a:rPr sz="1000" spc="-20" dirty="0">
                <a:solidFill>
                  <a:srgbClr val="020302"/>
                </a:solidFill>
                <a:latin typeface="AdobeClean-Light"/>
                <a:cs typeface="AdobeClean-Light"/>
              </a:rPr>
              <a:t>tricks. Several channels </a:t>
            </a:r>
            <a:r>
              <a:rPr sz="1000" spc="-15" dirty="0">
                <a:solidFill>
                  <a:srgbClr val="020302"/>
                </a:solidFill>
                <a:latin typeface="AdobeClean-Light"/>
                <a:cs typeface="AdobeClean-Light"/>
              </a:rPr>
              <a:t>are</a:t>
            </a:r>
            <a:r>
              <a:rPr sz="1000" spc="-140" dirty="0">
                <a:solidFill>
                  <a:srgbClr val="020302"/>
                </a:solidFill>
                <a:latin typeface="AdobeClean-Light"/>
                <a:cs typeface="AdobeClean-Light"/>
              </a:rPr>
              <a:t> </a:t>
            </a:r>
            <a:r>
              <a:rPr sz="1000" spc="-20" dirty="0">
                <a:solidFill>
                  <a:srgbClr val="020302"/>
                </a:solidFill>
                <a:latin typeface="AdobeClean-Light"/>
                <a:cs typeface="AdobeClean-Light"/>
              </a:rPr>
              <a:t>also</a:t>
            </a:r>
            <a:r>
              <a:rPr lang="en-US" sz="1000" dirty="0">
                <a:latin typeface="AdobeClean-Light"/>
                <a:cs typeface="AdobeClean-Light"/>
              </a:rPr>
              <a:t> </a:t>
            </a:r>
            <a:r>
              <a:rPr sz="1000" spc="-25" dirty="0">
                <a:solidFill>
                  <a:srgbClr val="020302"/>
                </a:solidFill>
                <a:latin typeface="AdobeClean-Light"/>
                <a:cs typeface="AdobeClean-Light"/>
              </a:rPr>
              <a:t>available</a:t>
            </a:r>
            <a:r>
              <a:rPr sz="1000" spc="-65"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25" dirty="0">
                <a:solidFill>
                  <a:srgbClr val="020302"/>
                </a:solidFill>
                <a:latin typeface="AdobeClean-Light"/>
                <a:cs typeface="AdobeClean-Light"/>
              </a:rPr>
              <a:t> </a:t>
            </a:r>
            <a:r>
              <a:rPr sz="1000" spc="-20" dirty="0">
                <a:solidFill>
                  <a:srgbClr val="020302"/>
                </a:solidFill>
                <a:latin typeface="AdobeClean-Light"/>
                <a:cs typeface="AdobeClean-Light"/>
              </a:rPr>
              <a:t>questions</a:t>
            </a:r>
            <a:r>
              <a:rPr sz="1000" spc="-114" dirty="0">
                <a:solidFill>
                  <a:srgbClr val="020302"/>
                </a:solidFill>
                <a:latin typeface="AdobeClean-Light"/>
                <a:cs typeface="AdobeClean-Light"/>
              </a:rPr>
              <a:t> </a:t>
            </a:r>
            <a:r>
              <a:rPr sz="1000" spc="-15" dirty="0">
                <a:solidFill>
                  <a:srgbClr val="020302"/>
                </a:solidFill>
                <a:latin typeface="AdobeClean-Light"/>
                <a:cs typeface="AdobeClean-Light"/>
              </a:rPr>
              <a:t>and</a:t>
            </a:r>
            <a:r>
              <a:rPr sz="1000" spc="-45" dirty="0">
                <a:solidFill>
                  <a:srgbClr val="020302"/>
                </a:solidFill>
                <a:latin typeface="AdobeClean-Light"/>
                <a:cs typeface="AdobeClean-Light"/>
              </a:rPr>
              <a:t> </a:t>
            </a:r>
            <a:r>
              <a:rPr sz="1000" spc="-20" dirty="0">
                <a:solidFill>
                  <a:srgbClr val="020302"/>
                </a:solidFill>
                <a:latin typeface="AdobeClean-Light"/>
                <a:cs typeface="AdobeClean-Light"/>
              </a:rPr>
              <a:t>case</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submissions</a:t>
            </a:r>
            <a:endParaRPr sz="1000" dirty="0">
              <a:latin typeface="AdobeClean-Light"/>
              <a:cs typeface="AdobeClean-Light"/>
            </a:endParaRPr>
          </a:p>
        </p:txBody>
      </p:sp>
      <p:sp>
        <p:nvSpPr>
          <p:cNvPr id="46" name="object 46"/>
          <p:cNvSpPr txBox="1"/>
          <p:nvPr/>
        </p:nvSpPr>
        <p:spPr>
          <a:xfrm>
            <a:off x="206585" y="8494028"/>
            <a:ext cx="3270885" cy="302647"/>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900" spc="-20" dirty="0">
                <a:solidFill>
                  <a:srgbClr val="020302"/>
                </a:solidFill>
                <a:latin typeface="AdobeClean-Light"/>
                <a:cs typeface="AdobeClean-Light"/>
              </a:rPr>
              <a:t>Start </a:t>
            </a:r>
            <a:r>
              <a:rPr sz="900" dirty="0">
                <a:solidFill>
                  <a:srgbClr val="020302"/>
                </a:solidFill>
                <a:latin typeface="AdobeClean-Light"/>
                <a:cs typeface="AdobeClean-Light"/>
              </a:rPr>
              <a:t>a </a:t>
            </a:r>
            <a:r>
              <a:rPr sz="900" spc="-15" dirty="0">
                <a:solidFill>
                  <a:srgbClr val="020302"/>
                </a:solidFill>
                <a:latin typeface="AdobeClean-Light"/>
                <a:cs typeface="AdobeClean-Light"/>
              </a:rPr>
              <a:t>chat </a:t>
            </a:r>
            <a:r>
              <a:rPr sz="900" spc="-10" dirty="0">
                <a:solidFill>
                  <a:srgbClr val="020302"/>
                </a:solidFill>
                <a:latin typeface="AdobeClean-Light"/>
                <a:cs typeface="AdobeClean-Light"/>
              </a:rPr>
              <a:t>session </a:t>
            </a:r>
            <a:r>
              <a:rPr sz="900" spc="-5" dirty="0">
                <a:solidFill>
                  <a:srgbClr val="020302"/>
                </a:solidFill>
                <a:latin typeface="AdobeClean-Light"/>
                <a:cs typeface="AdobeClean-Light"/>
              </a:rPr>
              <a:t>to </a:t>
            </a:r>
            <a:r>
              <a:rPr sz="900" spc="-10" dirty="0">
                <a:solidFill>
                  <a:srgbClr val="020302"/>
                </a:solidFill>
                <a:latin typeface="AdobeClean-Light"/>
                <a:cs typeface="AdobeClean-Light"/>
              </a:rPr>
              <a:t>get </a:t>
            </a:r>
            <a:r>
              <a:rPr sz="900" spc="30" dirty="0">
                <a:solidFill>
                  <a:srgbClr val="020302"/>
                </a:solidFill>
                <a:latin typeface="AdobeClean-Light"/>
                <a:cs typeface="AdobeClean-Light"/>
              </a:rPr>
              <a:t> </a:t>
            </a:r>
            <a:r>
              <a:rPr sz="900" spc="-20" dirty="0">
                <a:solidFill>
                  <a:srgbClr val="020302"/>
                </a:solidFill>
                <a:latin typeface="AdobeClean-Light"/>
                <a:cs typeface="AdobeClean-Light"/>
              </a:rPr>
              <a:t>answers</a:t>
            </a:r>
            <a:r>
              <a:rPr lang="en-US" sz="900" spc="-45" dirty="0">
                <a:solidFill>
                  <a:srgbClr val="020302"/>
                </a:solidFill>
                <a:latin typeface="AdobeClean-Light"/>
                <a:cs typeface="AdobeClean-Light"/>
              </a:rPr>
              <a:t> </a:t>
            </a:r>
            <a:r>
              <a:rPr lang="en-US" sz="900" dirty="0">
                <a:solidFill>
                  <a:srgbClr val="020302"/>
                </a:solidFill>
                <a:latin typeface="AdobeClean-Light"/>
                <a:cs typeface="AdobeClean-Light"/>
              </a:rPr>
              <a:t>&amp; </a:t>
            </a:r>
            <a:r>
              <a:rPr sz="900" spc="-15" dirty="0">
                <a:solidFill>
                  <a:srgbClr val="020302"/>
                </a:solidFill>
                <a:latin typeface="AdobeClean-Light"/>
                <a:cs typeface="AdobeClean-Light"/>
              </a:rPr>
              <a:t>help </a:t>
            </a:r>
            <a:r>
              <a:rPr sz="900" spc="-10" dirty="0">
                <a:solidFill>
                  <a:srgbClr val="020302"/>
                </a:solidFill>
                <a:latin typeface="AdobeClean-Light"/>
                <a:cs typeface="AdobeClean-Light"/>
              </a:rPr>
              <a:t>with</a:t>
            </a:r>
            <a:r>
              <a:rPr sz="900" spc="85" dirty="0">
                <a:solidFill>
                  <a:srgbClr val="020302"/>
                </a:solidFill>
                <a:latin typeface="AdobeClean-Light"/>
                <a:cs typeface="AdobeClean-Light"/>
              </a:rPr>
              <a:t> </a:t>
            </a:r>
            <a:r>
              <a:rPr sz="900" spc="-10" dirty="0">
                <a:solidFill>
                  <a:srgbClr val="020302"/>
                </a:solidFill>
                <a:latin typeface="AdobeClean-Light"/>
                <a:cs typeface="AdobeClean-Light"/>
              </a:rPr>
              <a:t>case </a:t>
            </a:r>
            <a:r>
              <a:rPr sz="900" spc="-20" dirty="0">
                <a:solidFill>
                  <a:srgbClr val="020302"/>
                </a:solidFill>
                <a:latin typeface="AdobeClean-Light"/>
                <a:cs typeface="AdobeClean-Light"/>
              </a:rPr>
              <a:t>submission</a:t>
            </a:r>
            <a:endParaRPr lang="en-US" sz="900" spc="-20" dirty="0">
              <a:solidFill>
                <a:srgbClr val="020302"/>
              </a:solidFill>
              <a:latin typeface="AdobeClean-Light"/>
              <a:cs typeface="AdobeClean-Light"/>
            </a:endParaRPr>
          </a:p>
          <a:p>
            <a:pPr marL="33020" marR="159385">
              <a:lnSpc>
                <a:spcPct val="100000"/>
              </a:lnSpc>
              <a:spcBef>
                <a:spcPts val="100"/>
              </a:spcBef>
              <a:tabLst>
                <a:tab pos="1786889" algn="l"/>
              </a:tabLst>
            </a:pPr>
            <a:r>
              <a:rPr sz="900" i="1" spc="-10" dirty="0">
                <a:solidFill>
                  <a:srgbClr val="7A7A7A"/>
                </a:solidFill>
                <a:latin typeface="AdobeClean-LightIt"/>
                <a:cs typeface="AdobeClean-LightIt"/>
              </a:rPr>
              <a:t>*Not all </a:t>
            </a:r>
            <a:r>
              <a:rPr sz="900" i="1" spc="-20" dirty="0">
                <a:solidFill>
                  <a:srgbClr val="7A7A7A"/>
                </a:solidFill>
                <a:latin typeface="AdobeClean-LightIt"/>
                <a:cs typeface="AdobeClean-LightIt"/>
              </a:rPr>
              <a:t>products have live chat support.  </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Online Support</a:t>
            </a:r>
            <a:endParaRPr lang="en-US" sz="1400" dirty="0">
              <a:latin typeface="Adobe Clean"/>
              <a:cs typeface="Adobe Clean"/>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497572"/>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to submit support requests, review case status, and browse other resources, like our knowledgebase, news and alerts, featured tips, and more.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602088"/>
          </a:xfrm>
          <a:prstGeom prst="rect">
            <a:avLst/>
          </a:prstGeom>
        </p:spPr>
        <p:txBody>
          <a:bodyPr vert="horz" wrap="square" lIns="0" tIns="116205" rIns="0" bIns="0" rtlCol="0">
            <a:spAutoFit/>
          </a:bodyPr>
          <a:lstStyle/>
          <a:p>
            <a:pPr lvl="0">
              <a:spcBef>
                <a:spcPts val="915"/>
              </a:spcBef>
            </a:pPr>
            <a:r>
              <a:rPr lang="en-US" sz="1400" b="1" spc="-15" dirty="0">
                <a:solidFill>
                  <a:srgbClr val="020302"/>
                </a:solidFill>
                <a:latin typeface="Adobe Clean"/>
                <a:cs typeface="Adobe Clean"/>
              </a:rPr>
              <a:t>Regional Hours Of Operation And Language Support</a:t>
            </a:r>
          </a:p>
          <a:p>
            <a:pPr lvl="0">
              <a:spcBef>
                <a:spcPts val="915"/>
              </a:spcBef>
            </a:pPr>
            <a:r>
              <a:rPr lang="en-US" sz="1000" spc="-15" dirty="0">
                <a:solidFill>
                  <a:srgbClr val="1F1F1F"/>
                </a:solidFill>
                <a:latin typeface="AdobeClean-Light"/>
              </a:rPr>
              <a:t>Adobe’s local business hours align to the customer’s billing region</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702149581"/>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Japan </a:t>
                      </a:r>
                      <a:r>
                        <a:rPr lang="en-US" sz="1100" baseline="3000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latin typeface="Adobe Clean" panose="020B0503020404020204" pitchFamily="34" charset="0"/>
                        </a:rPr>
                        <a:t>Language support only available in English and Japanese </a:t>
                      </a:r>
                    </a:p>
                    <a:p>
                      <a:pPr marL="0" marR="0" lvl="0" indent="0" algn="ctr" defTabSz="914400" eaLnBrk="1" fontAlgn="auto" latinLnBrk="0" hangingPunct="1">
                        <a:lnSpc>
                          <a:spcPct val="100000"/>
                        </a:lnSpc>
                        <a:spcBef>
                          <a:spcPts val="0"/>
                        </a:spcBef>
                        <a:spcAft>
                          <a:spcPts val="0"/>
                        </a:spcAft>
                        <a:buClrTx/>
                        <a:buSzTx/>
                        <a:buFontTx/>
                        <a:buNone/>
                        <a:tabLst/>
                        <a:defRPr/>
                      </a:pPr>
                      <a:r>
                        <a:rPr lang="en-US" sz="1100" i="1" dirty="0">
                          <a:solidFill>
                            <a:schemeClr val="tx1"/>
                          </a:solidFill>
                          <a:latin typeface="Adobe Clean" panose="020B0503020404020204" pitchFamily="34" charset="0"/>
                        </a:rPr>
                        <a:t>*Adobe Commerce excludes Japanese language support</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dirty="0">
                          <a:solidFill>
                            <a:schemeClr val="tx1"/>
                          </a:solidFill>
                          <a:latin typeface="Adobe Clean" panose="020B0503020404020204" pitchFamily="34" charset="0"/>
                        </a:rPr>
                        <a:t>1 </a:t>
                      </a:r>
                      <a:r>
                        <a:rPr lang="en-US" sz="1100" i="0" dirty="0">
                          <a:solidFill>
                            <a:schemeClr val="tx1"/>
                          </a:solidFill>
                          <a:latin typeface="Adobe Clean" panose="020B0503020404020204" pitchFamily="34" charset="0"/>
                        </a:rPr>
                        <a:t>P2, P3, P4 cases are limited to business hours only </a:t>
                      </a:r>
                      <a:r>
                        <a:rPr lang="en-US" sz="1100" b="1" i="0" dirty="0">
                          <a:solidFill>
                            <a:schemeClr val="tx1"/>
                          </a:solidFill>
                          <a:latin typeface="Adobe Clean" panose="020B0503020404020204" pitchFamily="34" charset="0"/>
                        </a:rPr>
                        <a:t>(JAPAN)</a:t>
                      </a:r>
                    </a:p>
                    <a:p>
                      <a:pPr algn="ct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5036756"/>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12BD98-169B-4BEE-86DF-4C9641DF23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27612</TotalTime>
  <Words>1058</Words>
  <Application>Microsoft Office PowerPoint</Application>
  <PresentationFormat>Custom</PresentationFormat>
  <Paragraphs>157</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OFFERINGS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Andy Witt</cp:lastModifiedBy>
  <cp:revision>76</cp:revision>
  <dcterms:created xsi:type="dcterms:W3CDTF">2020-11-03T06:32:09Z</dcterms:created>
  <dcterms:modified xsi:type="dcterms:W3CDTF">2021-08-27T21:22:01Z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