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5_3E964E3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 id="2" name="Ariel Tsui" initials="AT" lastIdx="3" clrIdx="1">
    <p:extLst>
      <p:ext uri="{19B8F6BF-5375-455C-9EA6-DF929625EA0E}">
        <p15:presenceInfo xmlns:p15="http://schemas.microsoft.com/office/powerpoint/2012/main" userId="Ariel Tsui" providerId="None"/>
      </p:ext>
    </p:extLst>
  </p:cmAuthor>
  <p:cmAuthor id="3" name="Jaclyn Zalesky" initials="JZ" lastIdx="1" clrIdx="2">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F6F"/>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F0D56-C414-F2B7-15F9-451AF6576368}" v="110" dt="2022-02-10T15:57:04.196"/>
    <p1510:client id="{A2DBF7B9-02E3-D244-B97A-39DF5B1FC26C}" v="2" dt="2022-01-27T18:11:30.494"/>
    <p1510:client id="{B48FD668-0CCC-025E-267E-538FB753C752}" v="2" dt="2022-02-09T19:19:31.362"/>
    <p1510:client id="{C9A7A18E-2CD6-D60F-0EAE-ADB272FCFFDF}" v="16" dt="2022-03-04T01:00:43.7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5"/>
    <p:restoredTop sz="95755"/>
  </p:normalViewPr>
  <p:slideViewPr>
    <p:cSldViewPr>
      <p:cViewPr>
        <p:scale>
          <a:sx n="163" d="100"/>
          <a:sy n="163" d="100"/>
        </p:scale>
        <p:origin x="1632" y="-453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A2DBF7B9-02E3-D244-B97A-39DF5B1FC26C}"/>
    <pc:docChg chg="custSel modSld modMainMaster">
      <pc:chgData name="Jaclyn Zalesky" userId="9c0b24b4-6ad7-45a7-a9a0-5ba404afed22" providerId="ADAL" clId="{A2DBF7B9-02E3-D244-B97A-39DF5B1FC26C}" dt="2022-01-27T18:11:43.660" v="13" actId="20577"/>
      <pc:docMkLst>
        <pc:docMk/>
      </pc:docMkLst>
      <pc:sldChg chg="addSp delSp modSp mod">
        <pc:chgData name="Jaclyn Zalesky" userId="9c0b24b4-6ad7-45a7-a9a0-5ba404afed22" providerId="ADAL" clId="{A2DBF7B9-02E3-D244-B97A-39DF5B1FC26C}" dt="2022-01-27T18:11:43.660" v="13" actId="20577"/>
        <pc:sldMkLst>
          <pc:docMk/>
          <pc:sldMk cId="0" sldId="256"/>
        </pc:sldMkLst>
        <pc:spChg chg="mod">
          <ac:chgData name="Jaclyn Zalesky" userId="9c0b24b4-6ad7-45a7-a9a0-5ba404afed22" providerId="ADAL" clId="{A2DBF7B9-02E3-D244-B97A-39DF5B1FC26C}" dt="2022-01-27T18:11:43.660" v="13" actId="20577"/>
          <ac:spMkLst>
            <pc:docMk/>
            <pc:sldMk cId="0" sldId="256"/>
            <ac:spMk id="5" creationId="{00000000-0000-0000-0000-000000000000}"/>
          </ac:spMkLst>
        </pc:spChg>
        <pc:spChg chg="del mod">
          <ac:chgData name="Jaclyn Zalesky" userId="9c0b24b4-6ad7-45a7-a9a0-5ba404afed22" providerId="ADAL" clId="{A2DBF7B9-02E3-D244-B97A-39DF5B1FC26C}" dt="2022-01-27T17:52:15.821" v="7" actId="478"/>
          <ac:spMkLst>
            <pc:docMk/>
            <pc:sldMk cId="0" sldId="256"/>
            <ac:spMk id="10" creationId="{00000000-0000-0000-0000-000000000000}"/>
          </ac:spMkLst>
        </pc:spChg>
        <pc:spChg chg="add mod">
          <ac:chgData name="Jaclyn Zalesky" userId="9c0b24b4-6ad7-45a7-a9a0-5ba404afed22" providerId="ADAL" clId="{A2DBF7B9-02E3-D244-B97A-39DF5B1FC26C}" dt="2022-01-27T18:11:27.956" v="10"/>
          <ac:spMkLst>
            <pc:docMk/>
            <pc:sldMk cId="0" sldId="256"/>
            <ac:spMk id="13" creationId="{30EDFB2E-B7BE-864D-B004-884C1838B536}"/>
          </ac:spMkLst>
        </pc:spChg>
      </pc:sldChg>
      <pc:sldChg chg="addSp delSp modSp mod">
        <pc:chgData name="Jaclyn Zalesky" userId="9c0b24b4-6ad7-45a7-a9a0-5ba404afed22" providerId="ADAL" clId="{A2DBF7B9-02E3-D244-B97A-39DF5B1FC26C}" dt="2022-01-27T18:11:30.494" v="11"/>
        <pc:sldMkLst>
          <pc:docMk/>
          <pc:sldMk cId="0" sldId="257"/>
        </pc:sldMkLst>
        <pc:spChg chg="add mod">
          <ac:chgData name="Jaclyn Zalesky" userId="9c0b24b4-6ad7-45a7-a9a0-5ba404afed22" providerId="ADAL" clId="{A2DBF7B9-02E3-D244-B97A-39DF5B1FC26C}" dt="2022-01-27T18:11:30.494" v="11"/>
          <ac:spMkLst>
            <pc:docMk/>
            <pc:sldMk cId="0" sldId="257"/>
            <ac:spMk id="56" creationId="{BED97B6A-F822-1148-9BC9-28714CACD837}"/>
          </ac:spMkLst>
        </pc:spChg>
        <pc:spChg chg="del mod">
          <ac:chgData name="Jaclyn Zalesky" userId="9c0b24b4-6ad7-45a7-a9a0-5ba404afed22" providerId="ADAL" clId="{A2DBF7B9-02E3-D244-B97A-39DF5B1FC26C}" dt="2022-01-27T17:51:41.043" v="6" actId="478"/>
          <ac:spMkLst>
            <pc:docMk/>
            <pc:sldMk cId="0" sldId="257"/>
            <ac:spMk id="84" creationId="{CBCF4964-CAC8-F146-B2E2-51ED8B3DC99A}"/>
          </ac:spMkLst>
        </pc:spChg>
      </pc:sldChg>
      <pc:sldMasterChg chg="delSp mod modSldLayout">
        <pc:chgData name="Jaclyn Zalesky" userId="9c0b24b4-6ad7-45a7-a9a0-5ba404afed22" providerId="ADAL" clId="{A2DBF7B9-02E3-D244-B97A-39DF5B1FC26C}" dt="2022-01-27T18:11:06.472" v="9" actId="478"/>
        <pc:sldMasterMkLst>
          <pc:docMk/>
          <pc:sldMasterMk cId="0" sldId="2147483648"/>
        </pc:sldMasterMkLst>
        <pc:picChg chg="del">
          <ac:chgData name="Jaclyn Zalesky" userId="9c0b24b4-6ad7-45a7-a9a0-5ba404afed22" providerId="ADAL" clId="{A2DBF7B9-02E3-D244-B97A-39DF5B1FC26C}" dt="2022-01-27T18:11:03.268" v="8" actId="478"/>
          <ac:picMkLst>
            <pc:docMk/>
            <pc:sldMasterMk cId="0" sldId="2147483648"/>
            <ac:picMk id="9" creationId="{40B595D3-F8FC-DA44-B170-015BD0590CFB}"/>
          </ac:picMkLst>
        </pc:picChg>
        <pc:sldLayoutChg chg="delSp mod">
          <pc:chgData name="Jaclyn Zalesky" userId="9c0b24b4-6ad7-45a7-a9a0-5ba404afed22" providerId="ADAL" clId="{A2DBF7B9-02E3-D244-B97A-39DF5B1FC26C}" dt="2022-01-27T18:11:06.472" v="9" actId="478"/>
          <pc:sldLayoutMkLst>
            <pc:docMk/>
            <pc:sldMasterMk cId="0" sldId="2147483648"/>
            <pc:sldLayoutMk cId="0" sldId="2147483662"/>
          </pc:sldLayoutMkLst>
          <pc:picChg chg="del">
            <ac:chgData name="Jaclyn Zalesky" userId="9c0b24b4-6ad7-45a7-a9a0-5ba404afed22" providerId="ADAL" clId="{A2DBF7B9-02E3-D244-B97A-39DF5B1FC26C}" dt="2022-01-27T18:11:06.472" v="9" actId="478"/>
            <ac:picMkLst>
              <pc:docMk/>
              <pc:sldMasterMk cId="0" sldId="2147483648"/>
              <pc:sldLayoutMk cId="0" sldId="2147483662"/>
              <ac:picMk id="12" creationId="{4388883E-79D4-2047-8C5E-37999ED2475C}"/>
            </ac:picMkLst>
          </pc:picChg>
        </pc:sldLayoutChg>
      </pc:sldMasterChg>
    </pc:docChg>
  </pc:docChgLst>
  <pc:docChgLst>
    <pc:chgData name="Jaclyn Zalesky" userId="S::zalesky@adobe.com::9c0b24b4-6ad7-45a7-a9a0-5ba404afed22" providerId="AD" clId="Web-{C9A7A18E-2CD6-D60F-0EAE-ADB272FCFFDF}"/>
    <pc:docChg chg="modSld">
      <pc:chgData name="Jaclyn Zalesky" userId="S::zalesky@adobe.com::9c0b24b4-6ad7-45a7-a9a0-5ba404afed22" providerId="AD" clId="Web-{C9A7A18E-2CD6-D60F-0EAE-ADB272FCFFDF}" dt="2022-03-04T01:00:42.113" v="1"/>
      <pc:docMkLst>
        <pc:docMk/>
      </pc:docMkLst>
      <pc:sldChg chg="modSp">
        <pc:chgData name="Jaclyn Zalesky" userId="S::zalesky@adobe.com::9c0b24b4-6ad7-45a7-a9a0-5ba404afed22" providerId="AD" clId="Web-{C9A7A18E-2CD6-D60F-0EAE-ADB272FCFFDF}" dt="2022-03-04T01:00:42.113" v="1"/>
        <pc:sldMkLst>
          <pc:docMk/>
          <pc:sldMk cId="0" sldId="256"/>
        </pc:sldMkLst>
        <pc:graphicFrameChg chg="mod modGraphic">
          <ac:chgData name="Jaclyn Zalesky" userId="S::zalesky@adobe.com::9c0b24b4-6ad7-45a7-a9a0-5ba404afed22" providerId="AD" clId="Web-{C9A7A18E-2CD6-D60F-0EAE-ADB272FCFFDF}" dt="2022-03-04T01:00:42.113" v="1"/>
          <ac:graphicFrameMkLst>
            <pc:docMk/>
            <pc:sldMk cId="0" sldId="256"/>
            <ac:graphicFrameMk id="11" creationId="{3AC7AEA2-E7A4-BD48-80EA-856168E207F6}"/>
          </ac:graphicFrameMkLst>
        </pc:graphicFrameChg>
      </pc:sldChg>
    </pc:docChg>
  </pc:docChgLst>
  <pc:docChgLst>
    <pc:chgData name="Jaclyn Zalesky" userId="S::zalesky@adobe.com::9c0b24b4-6ad7-45a7-a9a0-5ba404afed22" providerId="AD" clId="Web-{230F0D56-C414-F2B7-15F9-451AF6576368}"/>
    <pc:docChg chg="mod modSld">
      <pc:chgData name="Jaclyn Zalesky" userId="S::zalesky@adobe.com::9c0b24b4-6ad7-45a7-a9a0-5ba404afed22" providerId="AD" clId="Web-{230F0D56-C414-F2B7-15F9-451AF6576368}" dt="2022-02-10T15:57:01.008" v="107"/>
      <pc:docMkLst>
        <pc:docMk/>
      </pc:docMkLst>
      <pc:sldChg chg="modSp modCm">
        <pc:chgData name="Jaclyn Zalesky" userId="S::zalesky@adobe.com::9c0b24b4-6ad7-45a7-a9a0-5ba404afed22" providerId="AD" clId="Web-{230F0D56-C414-F2B7-15F9-451AF6576368}" dt="2022-02-10T15:57:01.008" v="107"/>
        <pc:sldMkLst>
          <pc:docMk/>
          <pc:sldMk cId="1050037809" sldId="261"/>
        </pc:sldMkLst>
        <pc:graphicFrameChg chg="mod modGraphic">
          <ac:chgData name="Jaclyn Zalesky" userId="S::zalesky@adobe.com::9c0b24b4-6ad7-45a7-a9a0-5ba404afed22" providerId="AD" clId="Web-{230F0D56-C414-F2B7-15F9-451AF6576368}" dt="2022-02-10T15:56:55.836" v="105"/>
          <ac:graphicFrameMkLst>
            <pc:docMk/>
            <pc:sldMk cId="1050037809" sldId="261"/>
            <ac:graphicFrameMk id="21" creationId="{776EB197-58B6-794D-94F8-90888006EC22}"/>
          </ac:graphicFrameMkLst>
        </pc:graphicFrameChg>
      </pc:sldChg>
    </pc:docChg>
  </pc:docChgLst>
  <pc:docChgLst>
    <pc:chgData name="Jaclyn Zalesky" userId="9c0b24b4-6ad7-45a7-a9a0-5ba404afed22" providerId="ADAL" clId="{60D74460-2E50-2042-85E4-B708F321906F}"/>
    <pc:docChg chg="modSld">
      <pc:chgData name="Jaclyn Zalesky" userId="9c0b24b4-6ad7-45a7-a9a0-5ba404afed22" providerId="ADAL" clId="{60D74460-2E50-2042-85E4-B708F321906F}" dt="2022-01-26T18:04:45.119" v="50" actId="1038"/>
      <pc:docMkLst>
        <pc:docMk/>
      </pc:docMkLst>
      <pc:sldChg chg="addSp delSp modSp mod">
        <pc:chgData name="Jaclyn Zalesky" userId="9c0b24b4-6ad7-45a7-a9a0-5ba404afed22" providerId="ADAL" clId="{60D74460-2E50-2042-85E4-B708F321906F}" dt="2022-01-26T18:04:45.119" v="50" actId="1038"/>
        <pc:sldMkLst>
          <pc:docMk/>
          <pc:sldMk cId="0" sldId="257"/>
        </pc:sldMkLst>
        <pc:spChg chg="add del mod">
          <ac:chgData name="Jaclyn Zalesky" userId="9c0b24b4-6ad7-45a7-a9a0-5ba404afed22" providerId="ADAL" clId="{60D74460-2E50-2042-85E4-B708F321906F}" dt="2022-01-26T18:03:13.223" v="3"/>
          <ac:spMkLst>
            <pc:docMk/>
            <pc:sldMk cId="0" sldId="257"/>
            <ac:spMk id="2" creationId="{F27DABC0-B86D-C44E-8E65-DB8B68A63744}"/>
          </ac:spMkLst>
        </pc:spChg>
        <pc:spChg chg="mod">
          <ac:chgData name="Jaclyn Zalesky" userId="9c0b24b4-6ad7-45a7-a9a0-5ba404afed22" providerId="ADAL" clId="{60D74460-2E50-2042-85E4-B708F321906F}" dt="2022-01-26T18:03:17.934" v="4" actId="1076"/>
          <ac:spMkLst>
            <pc:docMk/>
            <pc:sldMk cId="0" sldId="257"/>
            <ac:spMk id="41" creationId="{6BF87FDD-9EA3-6946-897D-7CB38BCFBCA5}"/>
          </ac:spMkLst>
        </pc:spChg>
        <pc:spChg chg="mod">
          <ac:chgData name="Jaclyn Zalesky" userId="9c0b24b4-6ad7-45a7-a9a0-5ba404afed22" providerId="ADAL" clId="{60D74460-2E50-2042-85E4-B708F321906F}" dt="2022-01-26T18:03:34.774" v="7" actId="14100"/>
          <ac:spMkLst>
            <pc:docMk/>
            <pc:sldMk cId="0" sldId="257"/>
            <ac:spMk id="45" creationId="{01E87837-5EB4-B843-BD72-4B2D6080F2ED}"/>
          </ac:spMkLst>
        </pc:spChg>
        <pc:spChg chg="mod">
          <ac:chgData name="Jaclyn Zalesky" userId="9c0b24b4-6ad7-45a7-a9a0-5ba404afed22" providerId="ADAL" clId="{60D74460-2E50-2042-85E4-B708F321906F}" dt="2022-01-26T18:03:37.126" v="8" actId="403"/>
          <ac:spMkLst>
            <pc:docMk/>
            <pc:sldMk cId="0" sldId="257"/>
            <ac:spMk id="47" creationId="{5376A096-B710-404A-B60D-9EE95FED4BF0}"/>
          </ac:spMkLst>
        </pc:spChg>
        <pc:spChg chg="mod">
          <ac:chgData name="Jaclyn Zalesky" userId="9c0b24b4-6ad7-45a7-a9a0-5ba404afed22" providerId="ADAL" clId="{60D74460-2E50-2042-85E4-B708F321906F}" dt="2022-01-26T18:04:45.119" v="50" actId="1038"/>
          <ac:spMkLst>
            <pc:docMk/>
            <pc:sldMk cId="0" sldId="257"/>
            <ac:spMk id="50" creationId="{13CF8017-46AE-C04F-8415-29133BE5B7BF}"/>
          </ac:spMkLst>
        </pc:spChg>
        <pc:spChg chg="mod">
          <ac:chgData name="Jaclyn Zalesky" userId="9c0b24b4-6ad7-45a7-a9a0-5ba404afed22" providerId="ADAL" clId="{60D74460-2E50-2042-85E4-B708F321906F}" dt="2022-01-26T18:03:48.927" v="10" actId="403"/>
          <ac:spMkLst>
            <pc:docMk/>
            <pc:sldMk cId="0" sldId="257"/>
            <ac:spMk id="51" creationId="{F7EA7F82-FD5A-1440-96EE-C08915F16D9E}"/>
          </ac:spMkLst>
        </pc:spChg>
        <pc:spChg chg="mod">
          <ac:chgData name="Jaclyn Zalesky" userId="9c0b24b4-6ad7-45a7-a9a0-5ba404afed22" providerId="ADAL" clId="{60D74460-2E50-2042-85E4-B708F321906F}" dt="2022-01-26T18:04:13.490" v="13" actId="14100"/>
          <ac:spMkLst>
            <pc:docMk/>
            <pc:sldMk cId="0" sldId="257"/>
            <ac:spMk id="53" creationId="{AECDB25D-EF0F-3345-81AB-77397D56CA87}"/>
          </ac:spMkLst>
        </pc:spChg>
        <pc:spChg chg="mod">
          <ac:chgData name="Jaclyn Zalesky" userId="9c0b24b4-6ad7-45a7-a9a0-5ba404afed22" providerId="ADAL" clId="{60D74460-2E50-2042-85E4-B708F321906F}" dt="2022-01-26T18:03:51.118" v="11" actId="403"/>
          <ac:spMkLst>
            <pc:docMk/>
            <pc:sldMk cId="0" sldId="257"/>
            <ac:spMk id="54" creationId="{147A0CC5-9478-2A4C-8E36-9690D8413CAC}"/>
          </ac:spMkLst>
        </pc:spChg>
        <pc:spChg chg="mod">
          <ac:chgData name="Jaclyn Zalesky" userId="9c0b24b4-6ad7-45a7-a9a0-5ba404afed22" providerId="ADAL" clId="{60D74460-2E50-2042-85E4-B708F321906F}" dt="2022-01-26T18:02:55.486" v="0" actId="20577"/>
          <ac:spMkLst>
            <pc:docMk/>
            <pc:sldMk cId="0" sldId="257"/>
            <ac:spMk id="88" creationId="{BDC8935C-27E9-A94B-ABF1-EFA84FB3D2BE}"/>
          </ac:spMkLst>
        </pc:spChg>
        <pc:spChg chg="mod">
          <ac:chgData name="Jaclyn Zalesky" userId="9c0b24b4-6ad7-45a7-a9a0-5ba404afed22" providerId="ADAL" clId="{60D74460-2E50-2042-85E4-B708F321906F}" dt="2022-01-26T18:03:25.107" v="5" actId="1076"/>
          <ac:spMkLst>
            <pc:docMk/>
            <pc:sldMk cId="0" sldId="257"/>
            <ac:spMk id="97" creationId="{1F390430-3ED2-1F47-8897-19279095D4E1}"/>
          </ac:spMkLst>
        </pc:spChg>
      </pc:sldChg>
    </pc:docChg>
  </pc:docChgLst>
  <pc:docChgLst>
    <pc:chgData name="David Baker" userId="S::davbaker@adobe.com::da2b0875-9916-4d44-89d9-e651631ef4de" providerId="AD" clId="Web-{B48FD668-0CCC-025E-267E-538FB753C752}"/>
    <pc:docChg chg="mod">
      <pc:chgData name="David Baker" userId="S::davbaker@adobe.com::da2b0875-9916-4d44-89d9-e651631ef4de" providerId="AD" clId="Web-{B48FD668-0CCC-025E-267E-538FB753C752}" dt="2022-02-09T19:19:31.362" v="1"/>
      <pc:docMkLst>
        <pc:docMk/>
      </pc:docMkLst>
      <pc:sldChg chg="addCm">
        <pc:chgData name="David Baker" userId="S::davbaker@adobe.com::da2b0875-9916-4d44-89d9-e651631ef4de" providerId="AD" clId="Web-{B48FD668-0CCC-025E-267E-538FB753C752}" dt="2022-02-09T19:19:31.362" v="1"/>
        <pc:sldMkLst>
          <pc:docMk/>
          <pc:sldMk cId="1050037809" sldId="261"/>
        </pc:sldMkLst>
      </pc:sldChg>
    </pc:docChg>
  </pc:docChgLst>
</pc:chgInfo>
</file>

<file path=ppt/comments/modernComment_105_3E964E31.xml><?xml version="1.0" encoding="utf-8"?>
<p188:cmLst xmlns:a="http://schemas.openxmlformats.org/drawingml/2006/main" xmlns:r="http://schemas.openxmlformats.org/officeDocument/2006/relationships" xmlns:p188="http://schemas.microsoft.com/office/powerpoint/2018/8/main">
  <p188:cm id="{71667EB1-1D95-4194-9107-42D8CF943CA0}" authorId="{DB1A11B9-3973-06DC-DBC2-EFEFEF087FED}" created="2022-02-09T19:19:31.362">
    <pc:sldMkLst xmlns:pc="http://schemas.microsoft.com/office/powerpoint/2013/main/command">
      <pc:docMk/>
      <pc:sldMk cId="1050037809" sldId="261"/>
    </pc:sldMkLst>
    <p188:replyLst>
      <p188:reply id="{A4AD3427-FF77-4841-BB89-DE3448FC5319}" authorId="{D376325D-2BBD-24A3-9FEE-692465B927D5}" created="2022-02-10T15:57:01.008">
        <p188:txBody>
          <a:bodyPr/>
          <a:lstStyle/>
          <a:p>
            <a:r>
              <a:rPr lang="en-US"/>
              <a:t>Updated. </a:t>
            </a:r>
          </a:p>
        </p188:txBody>
      </p188:reply>
    </p188:replyLst>
    <p188:txBody>
      <a:bodyPr/>
      <a:lstStyle/>
      <a:p>
        <a:r>
          <a:rPr lang="en-US"/>
          <a:t>[@Jaclyn Zalesky]  change from Experience League to Enterprise Learn &amp; Support https://helpx.adobe.com/enterprise.html</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3/24/22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 </a:t>
            </a:r>
            <a:r>
              <a:rPr spc="-5" dirty="0"/>
              <a:t>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jp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microsoft.com/office/2018/10/relationships/comments" Target="../comments/modernComment_105_3E964E31.xml"/><Relationship Id="rId7" Type="http://schemas.openxmlformats.org/officeDocument/2006/relationships/image" Target="../media/image15.jpg"/><Relationship Id="rId12" Type="http://schemas.openxmlformats.org/officeDocument/2006/relationships/image" Target="../media/image20.png"/><Relationship Id="rId17" Type="http://schemas.openxmlformats.org/officeDocument/2006/relationships/hyperlink" Target="https://helpx.adobe.com/cn/support/programs/support-policies-terms-conditions.html" TargetMode="External"/><Relationship Id="rId2" Type="http://schemas.openxmlformats.org/officeDocument/2006/relationships/notesSlide" Target="../notesSlides/notesSlide3.xml"/><Relationship Id="rId16" Type="http://schemas.openxmlformats.org/officeDocument/2006/relationships/hyperlink" Target="https://status.adobe.com/" TargetMode="Externa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4.jpg"/><Relationship Id="rId15" Type="http://schemas.openxmlformats.org/officeDocument/2006/relationships/hyperlink" Target="https://community.adobe.com/" TargetMode="External"/><Relationship Id="rId10" Type="http://schemas.openxmlformats.org/officeDocument/2006/relationships/image" Target="../media/image18.png"/><Relationship Id="rId4" Type="http://schemas.openxmlformats.org/officeDocument/2006/relationships/hyperlink" Target="http://www.adobe.com/cn/" TargetMode="External"/><Relationship Id="rId9" Type="http://schemas.openxmlformats.org/officeDocument/2006/relationships/image" Target="../media/image17.svg"/><Relationship Id="rId14" Type="http://schemas.openxmlformats.org/officeDocument/2006/relationships/hyperlink" Target="https://helpx.adobe.com/enterpris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lang="ja-jp" sz="1400" b="1" u="heavy" spc="10" dirty="0">
                <a:solidFill>
                  <a:srgbClr val="020302"/>
                </a:solidFill>
                <a:uFill>
                  <a:solidFill>
                    <a:srgbClr val="020302"/>
                  </a:solidFill>
                </a:uFill>
                <a:latin typeface="Adobe Clean"/>
                <a:cs typeface="Adobe Clean"/>
              </a:rPr>
              <a:t>服务</a:t>
            </a:r>
            <a:r>
              <a:rPr lang="ja-jp" sz="1400" b="1" u="heavy" spc="-10" dirty="0">
                <a:solidFill>
                  <a:srgbClr val="020302"/>
                </a:solidFill>
                <a:uFill>
                  <a:solidFill>
                    <a:srgbClr val="020302"/>
                  </a:solidFill>
                </a:uFill>
                <a:latin typeface="Adobe Clean"/>
                <a:cs typeface="Adobe Clean"/>
              </a:rPr>
              <a:t>水平</a:t>
            </a:r>
            <a:r>
              <a:rPr lang="ja-jp" sz="1400" b="1" u="heavy" spc="-45" dirty="0">
                <a:solidFill>
                  <a:srgbClr val="020302"/>
                </a:solidFill>
                <a:uFill>
                  <a:solidFill>
                    <a:srgbClr val="020302"/>
                  </a:solidFill>
                </a:uFill>
                <a:latin typeface="Adobe Clean"/>
                <a:cs typeface="Adobe Clean"/>
              </a:rPr>
              <a:t>目标：</a:t>
            </a:r>
            <a:r>
              <a:rPr lang="ja-jp" sz="1400" b="1" u="heavy" spc="-10" dirty="0">
                <a:solidFill>
                  <a:srgbClr val="020302"/>
                </a:solidFill>
                <a:uFill>
                  <a:solidFill>
                    <a:srgbClr val="020302"/>
                  </a:solidFill>
                </a:uFill>
                <a:latin typeface="Adobe Clean"/>
                <a:cs typeface="Adobe Clean"/>
              </a:rPr>
              <a:t>初始</a:t>
            </a:r>
            <a:r>
              <a:rPr lang="ja-jp"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ja-jp" sz="2300" dirty="0">
                <a:latin typeface="Adobe Clean" panose="020B0503020404020204" pitchFamily="34" charset="0"/>
              </a:rPr>
              <a:t>Adobe 支持计划</a:t>
            </a:r>
            <a:endParaRPr sz="2300" dirty="0">
              <a:latin typeface="Adobe Clean" panose="020B0503020404020204" pitchFamily="34" charset="0"/>
            </a:endParaRPr>
          </a:p>
        </p:txBody>
      </p:sp>
      <p:sp>
        <p:nvSpPr>
          <p:cNvPr id="5" name="object 5"/>
          <p:cNvSpPr txBox="1"/>
          <p:nvPr/>
        </p:nvSpPr>
        <p:spPr>
          <a:xfrm>
            <a:off x="121147" y="635935"/>
            <a:ext cx="5865216" cy="973343"/>
          </a:xfrm>
          <a:prstGeom prst="rect">
            <a:avLst/>
          </a:prstGeom>
        </p:spPr>
        <p:txBody>
          <a:bodyPr vert="horz" wrap="square" lIns="0" tIns="24130" rIns="0" bIns="0" rtlCol="0" anchor="t">
            <a:spAutoFit/>
          </a:bodyPr>
          <a:lstStyle/>
          <a:p>
            <a:pPr marL="12700" marR="5080">
              <a:lnSpc>
                <a:spcPts val="1200"/>
              </a:lnSpc>
              <a:spcBef>
                <a:spcPts val="240"/>
              </a:spcBef>
            </a:pPr>
            <a:r>
              <a:rPr lang="ja-jp" sz="1200" dirty="0">
                <a:solidFill>
                  <a:schemeClr val="bg1"/>
                </a:solidFill>
                <a:latin typeface="Adobe Clean Light" panose="020B0303020404020204" pitchFamily="34" charset="0"/>
              </a:rPr>
              <a:t>标准 | </a:t>
            </a:r>
            <a:r>
              <a:rPr lang="ja-jp" sz="1200" b="1" dirty="0">
                <a:solidFill>
                  <a:schemeClr val="bg1"/>
                </a:solidFill>
                <a:latin typeface="Adobe Clean" panose="020B0503020404020204" pitchFamily="34" charset="0"/>
              </a:rPr>
              <a:t>商业</a:t>
            </a:r>
            <a:r>
              <a:rPr lang="ja-jp" sz="1200" dirty="0">
                <a:solidFill>
                  <a:schemeClr val="bg1"/>
                </a:solidFill>
                <a:latin typeface="Adobe Clean Light" panose="020B0303020404020204" pitchFamily="34" charset="0"/>
              </a:rPr>
              <a:t> | 企业 | Elite</a:t>
            </a:r>
          </a:p>
          <a:p>
            <a:pPr marL="12700" marR="5080">
              <a:lnSpc>
                <a:spcPts val="1200"/>
              </a:lnSpc>
              <a:spcBef>
                <a:spcPts val="240"/>
              </a:spcBef>
            </a:pPr>
            <a:r>
              <a:rPr lang="ja-jp" sz="1000" dirty="0">
                <a:solidFill>
                  <a:schemeClr val="bg1"/>
                </a:solidFill>
                <a:latin typeface="Adobe Clean SemiLight"/>
              </a:rPr>
              <a:t>Adobe 提供一系列技术资源来帮助支持您的</a:t>
            </a:r>
            <a:r>
              <a:rPr lang="ja-jp" sz="1000">
                <a:solidFill>
                  <a:schemeClr val="bg1"/>
                </a:solidFill>
                <a:latin typeface="Adobe Clean SemiLight"/>
              </a:rPr>
              <a:t>业务</a:t>
            </a:r>
            <a:r>
              <a:rPr lang="ja-JP" altLang="en-US" sz="1000">
                <a:solidFill>
                  <a:schemeClr val="bg1"/>
                </a:solidFill>
                <a:latin typeface="Adobe Clean SemiLight"/>
              </a:rPr>
              <a:t>、</a:t>
            </a:r>
            <a:r>
              <a:rPr lang="ja-jp" sz="1000">
                <a:solidFill>
                  <a:schemeClr val="bg1"/>
                </a:solidFill>
                <a:latin typeface="Adobe Clean SemiLight"/>
              </a:rPr>
              <a:t>这</a:t>
            </a:r>
            <a:r>
              <a:rPr lang="ja-jp" sz="1000" dirty="0">
                <a:solidFill>
                  <a:schemeClr val="bg1"/>
                </a:solidFill>
                <a:latin typeface="Adobe Clean SemiLight"/>
              </a:rPr>
              <a:t>些技术资源包含在您的 Adobe 企业订阅中。商业支持计划强化了此种支持。商业支持包括优先转接支持</a:t>
            </a:r>
            <a:r>
              <a:rPr lang="ja-jp" sz="1000">
                <a:solidFill>
                  <a:schemeClr val="bg1"/>
                </a:solidFill>
                <a:latin typeface="Adobe Clean SemiLight"/>
              </a:rPr>
              <a:t>案例</a:t>
            </a:r>
            <a:r>
              <a:rPr lang="ja-JP" altLang="en-US" sz="1000">
                <a:solidFill>
                  <a:schemeClr val="bg1"/>
                </a:solidFill>
                <a:latin typeface="Adobe Clean SemiLight"/>
              </a:rPr>
              <a:t>、</a:t>
            </a:r>
            <a:r>
              <a:rPr lang="ja-jp" sz="1000">
                <a:solidFill>
                  <a:schemeClr val="bg1"/>
                </a:solidFill>
                <a:latin typeface="Adobe Clean SemiLight"/>
              </a:rPr>
              <a:t>确</a:t>
            </a:r>
            <a:r>
              <a:rPr lang="ja-jp" sz="1000" dirty="0">
                <a:solidFill>
                  <a:schemeClr val="bg1"/>
                </a:solidFill>
                <a:latin typeface="Adobe Clean SemiLight"/>
              </a:rPr>
              <a:t>保更快地连接到已提交案例的更高级支持资源。商业客户还可以通过电话或支持门户网站联系我们的技术支持团队以进行任何产品</a:t>
            </a:r>
            <a:r>
              <a:rPr lang="ja-jp" sz="1000">
                <a:solidFill>
                  <a:schemeClr val="bg1"/>
                </a:solidFill>
                <a:latin typeface="Adobe Clean SemiLight"/>
              </a:rPr>
              <a:t>查询</a:t>
            </a:r>
            <a:r>
              <a:rPr lang="ja-JP" altLang="en-US" sz="1000">
                <a:solidFill>
                  <a:schemeClr val="bg1"/>
                </a:solidFill>
                <a:latin typeface="Adobe Clean SemiLight"/>
              </a:rPr>
              <a:t>、</a:t>
            </a:r>
            <a:r>
              <a:rPr lang="ja-jp" sz="1000">
                <a:solidFill>
                  <a:schemeClr val="bg1"/>
                </a:solidFill>
                <a:latin typeface="Adobe Clean SemiLight"/>
              </a:rPr>
              <a:t>以</a:t>
            </a:r>
            <a:r>
              <a:rPr lang="ja-jp" sz="1000" dirty="0">
                <a:solidFill>
                  <a:schemeClr val="bg1"/>
                </a:solidFill>
                <a:latin typeface="Adobe Clean SemiLight"/>
              </a:rPr>
              <a:t>便在最关键的时刻帮助保护您的业务。商业客户将能够借助其进行支持案例上报管理的客户支持</a:t>
            </a:r>
            <a:r>
              <a:rPr lang="ja-jp" sz="1000">
                <a:solidFill>
                  <a:schemeClr val="bg1"/>
                </a:solidFill>
                <a:latin typeface="Adobe Clean SemiLight"/>
              </a:rPr>
              <a:t>主管</a:t>
            </a:r>
            <a:r>
              <a:rPr lang="ja-JP" altLang="en-US" sz="1000">
                <a:solidFill>
                  <a:schemeClr val="bg1"/>
                </a:solidFill>
                <a:latin typeface="Adobe Clean SemiLight"/>
              </a:rPr>
              <a:t>、</a:t>
            </a:r>
            <a:r>
              <a:rPr lang="ja-jp" sz="1000">
                <a:solidFill>
                  <a:schemeClr val="bg1"/>
                </a:solidFill>
                <a:latin typeface="Adobe Clean SemiLight"/>
              </a:rPr>
              <a:t>针</a:t>
            </a:r>
            <a:r>
              <a:rPr lang="ja-jp" sz="1000" dirty="0">
                <a:solidFill>
                  <a:schemeClr val="bg1"/>
                </a:solidFill>
                <a:latin typeface="Adobe Clean SemiLight"/>
              </a:rPr>
              <a:t>对您最关键的支持请求定期接收通讯和最新消息。</a:t>
            </a:r>
            <a:endParaRPr lang="en-US" sz="1000" dirty="0">
              <a:solidFill>
                <a:schemeClr val="bg1"/>
              </a:solidFill>
              <a:latin typeface="Adobe Clean SemiLight"/>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922779486"/>
              </p:ext>
            </p:extLst>
          </p:nvPr>
        </p:nvGraphicFramePr>
        <p:xfrm>
          <a:off x="127543" y="2074351"/>
          <a:ext cx="7500377" cy="504252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251454">
                  <a:extLst>
                    <a:ext uri="{9D8B030D-6E8A-4147-A177-3AD203B41FA5}">
                      <a16:colId xmlns:a16="http://schemas.microsoft.com/office/drawing/2014/main" val="20001"/>
                    </a:ext>
                  </a:extLst>
                </a:gridCol>
                <a:gridCol w="1867662">
                  <a:extLst>
                    <a:ext uri="{9D8B030D-6E8A-4147-A177-3AD203B41FA5}">
                      <a16:colId xmlns:a16="http://schemas.microsoft.com/office/drawing/2014/main" val="2563521174"/>
                    </a:ext>
                  </a:extLst>
                </a:gridCol>
                <a:gridCol w="1867662">
                  <a:extLst>
                    <a:ext uri="{9D8B030D-6E8A-4147-A177-3AD203B41FA5}">
                      <a16:colId xmlns:a16="http://schemas.microsoft.com/office/drawing/2014/main" val="20003"/>
                    </a:ext>
                  </a:extLst>
                </a:gridCol>
              </a:tblGrid>
              <a:tr h="264637">
                <a:tc gridSpan="2">
                  <a:txBody>
                    <a:bodyPr/>
                    <a:lstStyle/>
                    <a:p>
                      <a:endParaRPr lang="en-US" sz="1200" spc="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1200" spc="-20" dirty="0">
                          <a:solidFill>
                            <a:srgbClr val="404040"/>
                          </a:solidFill>
                          <a:latin typeface="Adobe Clean"/>
                          <a:cs typeface="Adobe Clean"/>
                        </a:rPr>
                        <a:t>标准</a:t>
                      </a:r>
                      <a:r>
                        <a:rPr lang="ja-jp" sz="1200" spc="-135" dirty="0">
                          <a:solidFill>
                            <a:srgbClr val="404040"/>
                          </a:solidFill>
                          <a:latin typeface="Adobe Clean"/>
                          <a:cs typeface="Adobe Clean"/>
                        </a:rPr>
                        <a:t> </a:t>
                      </a:r>
                      <a:r>
                        <a:rPr lang="ja-jp" sz="1200" spc="-20" dirty="0">
                          <a:solidFill>
                            <a:srgbClr val="404040"/>
                          </a:solidFill>
                          <a:latin typeface="Adobe Clean"/>
                          <a:cs typeface="Adobe Clean"/>
                        </a:rPr>
                        <a:t>支持</a:t>
                      </a:r>
                      <a:endParaRPr lang="en-US" sz="12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1200" spc="-20" dirty="0">
                          <a:solidFill>
                            <a:srgbClr val="FFFFFF"/>
                          </a:solidFill>
                          <a:latin typeface="Adobe Clean"/>
                          <a:cs typeface="Adobe Clean"/>
                        </a:rPr>
                        <a:t>商业支持</a:t>
                      </a:r>
                      <a:endParaRPr sz="12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264637">
                <a:tc gridSpan="2">
                  <a:txBody>
                    <a:bodyPr/>
                    <a:lstStyle/>
                    <a:p>
                      <a:endParaRPr lang="en-US" sz="1200" spc="0"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12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1200" b="1" i="1" dirty="0">
                          <a:solidFill>
                            <a:schemeClr val="bg1"/>
                          </a:solidFill>
                          <a:latin typeface="Adobe Clean" panose="020B05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4008">
                <a:tc rowSpan="3">
                  <a:txBody>
                    <a:bodyPr/>
                    <a:lstStyle/>
                    <a:p>
                      <a:pPr marL="50800" algn="ctr">
                        <a:lnSpc>
                          <a:spcPct val="100000"/>
                        </a:lnSpc>
                        <a:spcBef>
                          <a:spcPts val="500"/>
                        </a:spcBef>
                      </a:pPr>
                      <a:r>
                        <a:rPr lang="ja-jp" sz="1200" b="1" i="0" spc="0" dirty="0">
                          <a:solidFill>
                            <a:schemeClr val="bg1"/>
                          </a:solidFill>
                          <a:latin typeface="Adobe Clean"/>
                          <a:cs typeface="AdobeClean-Light"/>
                        </a:rPr>
                        <a:t>分配的专家</a:t>
                      </a:r>
                      <a:endParaRPr sz="1200" b="1" i="0" spc="0" dirty="0">
                        <a:solidFill>
                          <a:schemeClr val="bg1"/>
                        </a:solidFill>
                        <a:latin typeface="Adobe Clean"/>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客户支持主管</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12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ja-jp" sz="1200" dirty="0">
                          <a:solidFill>
                            <a:srgbClr val="020302"/>
                          </a:solidFill>
                          <a:latin typeface="Wingdings"/>
                          <a:cs typeface="Wingdings"/>
                        </a:rPr>
                        <a:t></a:t>
                      </a:r>
                      <a:endParaRPr sz="12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4008">
                <a:tc vMerge="1">
                  <a:txBody>
                    <a:bodyPr/>
                    <a:lstStyle/>
                    <a:p>
                      <a:pPr marL="50800">
                        <a:lnSpc>
                          <a:spcPct val="100000"/>
                        </a:lnSpc>
                        <a:spcBef>
                          <a:spcPts val="459"/>
                        </a:spcBef>
                      </a:pPr>
                      <a:endParaRPr sz="900">
                        <a:latin typeface="AdobeClean-Light"/>
                        <a:cs typeface="AdobeClean-Light"/>
                      </a:endParaRPr>
                    </a:p>
                  </a:txBody>
                  <a:tcPr marL="0" marR="0" marT="58419" marB="0"/>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指定的支持工程师</a:t>
                      </a:r>
                      <a:endParaRPr sz="1100" b="0" i="0" spc="0" dirty="0">
                        <a:latin typeface="Adobe Clean Light" panose="020B0303020404020204" pitchFamily="34" charset="0"/>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endParaRPr sz="12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4187390241"/>
                  </a:ext>
                </a:extLst>
              </a:tr>
              <a:tr h="234008">
                <a:tc vMerge="1">
                  <a:txBody>
                    <a:bodyPr/>
                    <a:lstStyle/>
                    <a:p>
                      <a:pPr marL="50800">
                        <a:lnSpc>
                          <a:spcPct val="100000"/>
                        </a:lnSpc>
                        <a:spcBef>
                          <a:spcPts val="500"/>
                        </a:spcBef>
                      </a:pPr>
                      <a:endParaRPr sz="900">
                        <a:latin typeface="AdobeClean-Light"/>
                        <a:cs typeface="AdobeClean-Light"/>
                      </a:endParaRPr>
                    </a:p>
                  </a:txBody>
                  <a:tcPr marL="0" marR="0" marT="63500" marB="0"/>
                </a:tc>
                <a:tc>
                  <a:txBody>
                    <a:bodyPr/>
                    <a:lstStyle/>
                    <a:p>
                      <a:pPr marL="50800">
                        <a:lnSpc>
                          <a:spcPct val="100000"/>
                        </a:lnSpc>
                        <a:spcBef>
                          <a:spcPts val="500"/>
                        </a:spcBef>
                      </a:pPr>
                      <a:r>
                        <a:rPr lang="ja-jp" sz="1100" b="0" i="0" spc="0" dirty="0">
                          <a:solidFill>
                            <a:srgbClr val="020302"/>
                          </a:solidFill>
                          <a:latin typeface="Adobe Clean Light" panose="020B0303020404020204" pitchFamily="34" charset="0"/>
                          <a:cs typeface="AdobeClean-Light"/>
                        </a:rPr>
                        <a:t>技术客户经理</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cap="flat" cmpd="sng" algn="ctr">
                      <a:solidFill>
                        <a:srgbClr val="DFDFDF"/>
                      </a:solidFill>
                      <a:prstDash val="solid"/>
                      <a:round/>
                      <a:headEnd type="none" w="med" len="med"/>
                      <a:tailEnd type="none" w="med" len="med"/>
                    </a:lnB>
                  </a:tcPr>
                </a:tc>
                <a:tc>
                  <a:txBody>
                    <a:bodyPr/>
                    <a:lstStyle/>
                    <a:p>
                      <a:pPr algn="ctr">
                        <a:lnSpc>
                          <a:spcPct val="100000"/>
                        </a:lnSpc>
                        <a:spcBef>
                          <a:spcPts val="470"/>
                        </a:spcBef>
                      </a:pPr>
                      <a:endParaRPr sz="12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B w="12700" cap="flat" cmpd="sng" algn="ctr">
                      <a:solidFill>
                        <a:srgbClr val="DFDFDF"/>
                      </a:solidFill>
                      <a:prstDash val="solid"/>
                      <a:round/>
                      <a:headEnd type="none" w="med" len="med"/>
                      <a:tailEnd type="none" w="med" len="med"/>
                    </a:lnB>
                    <a:noFill/>
                  </a:tcPr>
                </a:tc>
                <a:tc>
                  <a:txBody>
                    <a:bodyPr/>
                    <a:lstStyle/>
                    <a:p>
                      <a:pPr algn="ctr">
                        <a:lnSpc>
                          <a:spcPct val="100000"/>
                        </a:lnSpc>
                        <a:spcBef>
                          <a:spcPts val="470"/>
                        </a:spcBef>
                      </a:pPr>
                      <a:endParaRPr sz="1200">
                        <a:latin typeface="Wingdings"/>
                        <a:cs typeface="Wingdings"/>
                      </a:endParaRPr>
                    </a:p>
                  </a:txBody>
                  <a:tcPr marL="0" marR="0" marT="59690" marB="0" anchor="ctr">
                    <a:lnB w="12700"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82525360"/>
                  </a:ext>
                </a:extLst>
              </a:tr>
              <a:tr h="232782">
                <a:tc rowSpan="16">
                  <a:txBody>
                    <a:bodyPr/>
                    <a:lstStyle/>
                    <a:p>
                      <a:pPr marL="50800" algn="ctr">
                        <a:lnSpc>
                          <a:spcPct val="100000"/>
                        </a:lnSpc>
                        <a:spcBef>
                          <a:spcPts val="459"/>
                        </a:spcBef>
                      </a:pPr>
                      <a:r>
                        <a:rPr lang="ja-jp" sz="1200" b="1" i="0" spc="0" dirty="0">
                          <a:solidFill>
                            <a:schemeClr val="bg1"/>
                          </a:solidFill>
                          <a:latin typeface="Adobe Clean" panose="020B0503020404020204" pitchFamily="34" charset="0"/>
                          <a:cs typeface="AdobeClean-Light"/>
                        </a:rPr>
                        <a:t>支持服务</a:t>
                      </a:r>
                      <a:endParaRPr sz="12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lumMod val="50000"/>
                        <a:lumOff val="50000"/>
                      </a:schemeClr>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全天候自助支持</a:t>
                      </a:r>
                      <a:endParaRPr lang="en-US"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DFDFDF"/>
                      </a:solidFill>
                      <a:prstDash val="solid"/>
                      <a:round/>
                      <a:headEnd type="none" w="med" len="med"/>
                      <a:tailEnd type="none" w="med" len="med"/>
                    </a:lnT>
                  </a:tcPr>
                </a:tc>
                <a:tc>
                  <a:txBody>
                    <a:bodyPr/>
                    <a:lstStyle/>
                    <a:p>
                      <a:pPr algn="ctr">
                        <a:lnSpc>
                          <a:spcPct val="100000"/>
                        </a:lnSpc>
                        <a:spcBef>
                          <a:spcPts val="459"/>
                        </a:spcBef>
                      </a:pPr>
                      <a:r>
                        <a:rPr lang="ja-jp" sz="1200" dirty="0">
                          <a:solidFill>
                            <a:srgbClr val="020302"/>
                          </a:solidFill>
                          <a:latin typeface="Wingdings"/>
                          <a:cs typeface="Wingdings"/>
                        </a:rPr>
                        <a:t></a:t>
                      </a:r>
                      <a:endParaRPr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solidFill>
                        <a:srgbClr val="DFDFDF"/>
                      </a:solidFill>
                      <a:prstDash val="solid"/>
                      <a:round/>
                      <a:headEnd type="none" w="med" len="med"/>
                      <a:tailEnd type="none" w="med" len="med"/>
                    </a:lnT>
                    <a:noFill/>
                  </a:tcPr>
                </a:tc>
                <a:tc>
                  <a:txBody>
                    <a:bodyPr/>
                    <a:lstStyle/>
                    <a:p>
                      <a:pPr algn="ctr">
                        <a:lnSpc>
                          <a:spcPct val="100000"/>
                        </a:lnSpc>
                        <a:spcBef>
                          <a:spcPts val="459"/>
                        </a:spcBef>
                      </a:pPr>
                      <a:r>
                        <a:rPr lang="ja-jp" sz="1200" dirty="0">
                          <a:solidFill>
                            <a:srgbClr val="020302"/>
                          </a:solidFill>
                          <a:latin typeface="Wingdings"/>
                          <a:cs typeface="Wingdings"/>
                        </a:rPr>
                        <a:t></a:t>
                      </a:r>
                      <a:endParaRPr sz="1200" dirty="0">
                        <a:latin typeface="Wingdings"/>
                        <a:cs typeface="Wingdings"/>
                      </a:endParaRPr>
                    </a:p>
                  </a:txBody>
                  <a:tcPr marL="0" marR="0" marT="58419" marB="0">
                    <a:lnT w="12700" cap="flat" cmpd="sng" algn="ctr">
                      <a:solidFill>
                        <a:srgbClr val="DFDFDF"/>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3"/>
                  </a:ext>
                </a:extLst>
              </a:tr>
              <a:tr h="23278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dirty="0">
                          <a:solidFill>
                            <a:srgbClr val="020302"/>
                          </a:solidFill>
                          <a:latin typeface="Adobe Clean Light" panose="020B0303020404020204" pitchFamily="34" charset="0"/>
                          <a:cs typeface="AdobeClean-Light"/>
                        </a:rPr>
                        <a:t>全天候会话/电话支持</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lnSpc>
                          <a:spcPct val="100000"/>
                        </a:lnSpc>
                        <a:spcBef>
                          <a:spcPts val="459"/>
                        </a:spcBef>
                      </a:pPr>
                      <a:r>
                        <a:rPr lang="ja-jp" sz="1200" dirty="0">
                          <a:solidFill>
                            <a:srgbClr val="020302"/>
                          </a:solidFill>
                          <a:latin typeface="Wingdings"/>
                          <a:cs typeface="Wingdings"/>
                        </a:rPr>
                        <a:t></a:t>
                      </a:r>
                      <a:endParaRPr lang="en-US"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B w="12700" cap="flat" cmpd="sng" algn="ctr">
                      <a:noFill/>
                      <a:prstDash val="solid"/>
                      <a:round/>
                      <a:headEnd type="none" w="med" len="med"/>
                      <a:tailEnd type="none" w="med" len="med"/>
                    </a:lnB>
                    <a:noFill/>
                  </a:tcPr>
                </a:tc>
                <a:tc>
                  <a:txBody>
                    <a:bodyPr/>
                    <a:lstStyle/>
                    <a:p>
                      <a:pPr algn="ctr">
                        <a:lnSpc>
                          <a:spcPct val="100000"/>
                        </a:lnSpc>
                        <a:spcBef>
                          <a:spcPts val="459"/>
                        </a:spcBef>
                      </a:pPr>
                      <a:r>
                        <a:rPr lang="ja-jp" sz="1200" dirty="0">
                          <a:solidFill>
                            <a:srgbClr val="020302"/>
                          </a:solidFill>
                          <a:latin typeface="Wingdings"/>
                          <a:cs typeface="Wingdings"/>
                        </a:rPr>
                        <a:t></a:t>
                      </a:r>
                      <a:endParaRPr sz="1200" dirty="0">
                        <a:latin typeface="Wingdings"/>
                        <a:cs typeface="Wingdings"/>
                      </a:endParaRPr>
                    </a:p>
                  </a:txBody>
                  <a:tcPr marL="0" marR="0" marT="58419"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3278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ja-jp" sz="1100" b="0" i="0" spc="0" dirty="0">
                          <a:latin typeface="Adobe Clean Light" panose="020B0303020404020204" pitchFamily="34" charset="0"/>
                          <a:cs typeface="AdobeClean-Light"/>
                        </a:rPr>
                        <a:t>网络案例提交</a:t>
                      </a:r>
                      <a:endParaRPr sz="1100" b="0" i="0" spc="0" dirty="0">
                        <a:latin typeface="Adobe Clean Light" panose="020B0303020404020204" pitchFamily="34" charset="0"/>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lnSpc>
                          <a:spcPct val="100000"/>
                        </a:lnSpc>
                        <a:spcBef>
                          <a:spcPts val="459"/>
                        </a:spcBef>
                      </a:pPr>
                      <a:r>
                        <a:rPr lang="ja-jp" sz="1200" dirty="0">
                          <a:solidFill>
                            <a:srgbClr val="020302"/>
                          </a:solidFill>
                          <a:latin typeface="Wingdings"/>
                          <a:cs typeface="Wingdings"/>
                        </a:rPr>
                        <a:t></a:t>
                      </a:r>
                      <a:endParaRPr sz="12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lnT w="12700" cap="flat" cmpd="sng" algn="ctr">
                      <a:noFill/>
                      <a:prstDash val="solid"/>
                      <a:round/>
                      <a:headEnd type="none" w="med" len="med"/>
                      <a:tailEnd type="none" w="med" len="med"/>
                    </a:lnT>
                    <a:noFill/>
                  </a:tcPr>
                </a:tc>
                <a:tc>
                  <a:txBody>
                    <a:bodyPr/>
                    <a:lstStyle/>
                    <a:p>
                      <a:pPr algn="ctr">
                        <a:lnSpc>
                          <a:spcPct val="100000"/>
                        </a:lnSpc>
                        <a:spcBef>
                          <a:spcPts val="459"/>
                        </a:spcBef>
                      </a:pPr>
                      <a:r>
                        <a:rPr lang="ja-jp" sz="1200" dirty="0">
                          <a:solidFill>
                            <a:srgbClr val="020302"/>
                          </a:solidFill>
                          <a:latin typeface="Wingdings"/>
                          <a:cs typeface="Wingdings"/>
                        </a:rPr>
                        <a:t></a:t>
                      </a:r>
                      <a:endParaRPr lang="en-US" sz="1200" dirty="0">
                        <a:latin typeface="Wingdings"/>
                        <a:cs typeface="Wingdings"/>
                      </a:endParaRPr>
                    </a:p>
                  </a:txBody>
                  <a:tcPr marL="0" marR="0" marT="58419"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3394">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ja-jp" sz="1100" b="0" i="0" spc="0" dirty="0">
                          <a:solidFill>
                            <a:srgbClr val="020302"/>
                          </a:solidFill>
                          <a:latin typeface="Adobe Clean Light" panose="020B0303020404020204" pitchFamily="34" charset="0"/>
                          <a:cs typeface="AdobeClean-Light"/>
                        </a:rPr>
                        <a:t>优先级案例路由</a:t>
                      </a:r>
                      <a:endParaRPr sz="1100" b="0" i="0" spc="0" dirty="0">
                        <a:latin typeface="Adobe Clean Light" panose="020B0303020404020204" pitchFamily="34" charset="0"/>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ja-jp" sz="1200" dirty="0">
                          <a:solidFill>
                            <a:srgbClr val="020302"/>
                          </a:solidFill>
                          <a:latin typeface="Wingdings"/>
                          <a:cs typeface="Wingdings"/>
                        </a:rPr>
                        <a:t></a:t>
                      </a:r>
                      <a:endParaRPr lang="en-US" sz="12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6"/>
                  </a:ext>
                </a:extLst>
              </a:tr>
              <a:tr h="232782">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ja-jp" sz="1100" b="0" i="0" spc="0" dirty="0">
                          <a:latin typeface="Adobe Clean Light" panose="020B0303020404020204" pitchFamily="34" charset="0"/>
                          <a:cs typeface="AdobeClean-Light"/>
                        </a:rPr>
                        <a:t>已加快问题优先处理</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endParaRPr lang="en-US" sz="12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1200" dirty="0">
                          <a:solidFill>
                            <a:srgbClr val="020302"/>
                          </a:solidFill>
                          <a:latin typeface="Wingdings"/>
                          <a:cs typeface="Wingdings"/>
                        </a:rPr>
                        <a:t></a:t>
                      </a:r>
                      <a:endParaRPr lang="en-US" sz="1200" dirty="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7"/>
                  </a:ext>
                </a:extLst>
              </a:tr>
              <a:tr h="233394">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dirty="0">
                          <a:latin typeface="Adobe Clean Light" panose="020B0303020404020204" pitchFamily="34" charset="0"/>
                          <a:cs typeface="AdobeClean-Light"/>
                        </a:rPr>
                        <a:t>上报管理</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lang="en-US" sz="12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64"/>
                        </a:spcBef>
                        <a:spcAft>
                          <a:spcPts val="0"/>
                        </a:spcAft>
                        <a:buClrTx/>
                        <a:buSzTx/>
                        <a:buFontTx/>
                        <a:buNone/>
                        <a:tabLst/>
                        <a:defRPr/>
                      </a:pPr>
                      <a:r>
                        <a:rPr lang="ja-jp" sz="1200" dirty="0">
                          <a:solidFill>
                            <a:srgbClr val="020302"/>
                          </a:solidFill>
                          <a:latin typeface="Wingdings"/>
                          <a:cs typeface="Wingdings"/>
                        </a:rPr>
                        <a:t></a:t>
                      </a:r>
                      <a:endParaRPr lang="en-US" sz="1200" dirty="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4008">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ja-jp" sz="1100" b="0" i="0" spc="0" dirty="0">
                          <a:latin typeface="Adobe Clean Light" panose="020B0303020404020204" pitchFamily="34" charset="0"/>
                          <a:cs typeface="AdobeClean-Light"/>
                        </a:rPr>
                        <a:t>主动案例监控</a:t>
                      </a:r>
                      <a:endParaRPr sz="1100" b="0" i="0" spc="0" dirty="0">
                        <a:latin typeface="Adobe Clean Light" panose="020B0303020404020204" pitchFamily="34" charset="0"/>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lang="en-US" sz="12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endParaRPr lang="en-US" sz="12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18080">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lvl="0">
                        <a:lnSpc>
                          <a:spcPct val="100000"/>
                        </a:lnSpc>
                        <a:spcBef>
                          <a:spcPts val="459"/>
                        </a:spcBef>
                        <a:buNone/>
                      </a:pPr>
                      <a:r>
                        <a:rPr lang="ja-jp" sz="1100" b="0" i="0" u="none" strike="noStrike" spc="0" noProof="0" dirty="0">
                          <a:solidFill>
                            <a:srgbClr val="020302"/>
                          </a:solidFill>
                          <a:latin typeface="Adobe Clean Light"/>
                        </a:rPr>
                        <a:t>区域内支持选项</a:t>
                      </a:r>
                      <a:endParaRPr dirty="0"/>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lang="en-US"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2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10010"/>
                  </a:ext>
                </a:extLst>
              </a:tr>
              <a:tr h="218693">
                <a:tc vMerge="1">
                  <a:txBody>
                    <a:bodyPr/>
                    <a:lstStyle/>
                    <a:p>
                      <a:pPr marL="48895">
                        <a:lnSpc>
                          <a:spcPct val="100000"/>
                        </a:lnSpc>
                        <a:spcBef>
                          <a:spcPts val="465"/>
                        </a:spcBef>
                      </a:pPr>
                      <a:endParaRPr sz="900">
                        <a:latin typeface="AdobeClean-Light"/>
                        <a:cs typeface="AdobeClean-Light"/>
                      </a:endParaRPr>
                    </a:p>
                  </a:txBody>
                  <a:tcPr marL="0" marR="0" marT="59055" marB="0"/>
                </a:tc>
                <a:tc>
                  <a:txBody>
                    <a:bodyPr/>
                    <a:lstStyle/>
                    <a:p>
                      <a:pPr marL="48895">
                        <a:lnSpc>
                          <a:spcPct val="100000"/>
                        </a:lnSpc>
                        <a:spcBef>
                          <a:spcPts val="465"/>
                        </a:spcBef>
                      </a:pPr>
                      <a:r>
                        <a:rPr lang="ja-jp" sz="1100" b="0" i="0" spc="0" dirty="0">
                          <a:solidFill>
                            <a:srgbClr val="020302"/>
                          </a:solidFill>
                          <a:latin typeface="Adobe Clean Light" panose="020B0303020404020204" pitchFamily="34" charset="0"/>
                          <a:cs typeface="AdobeClean-Light"/>
                        </a:rPr>
                        <a:t>服务审查</a:t>
                      </a:r>
                      <a:endParaRPr sz="1100" b="0" i="0" spc="0" dirty="0">
                        <a:latin typeface="Adobe Clean Light" panose="020B0303020404020204" pitchFamily="34" charset="0"/>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2981">
                <a:tc vMerge="1">
                  <a:txBody>
                    <a:bodyPr/>
                    <a:lstStyle/>
                    <a:p>
                      <a:pPr marL="49530">
                        <a:lnSpc>
                          <a:spcPct val="100000"/>
                        </a:lnSpc>
                        <a:spcBef>
                          <a:spcPts val="500"/>
                        </a:spcBef>
                      </a:pPr>
                      <a:endParaRPr sz="900">
                        <a:latin typeface="AdobeClean-Light"/>
                        <a:cs typeface="AdobeClean-Light"/>
                      </a:endParaRPr>
                    </a:p>
                  </a:txBody>
                  <a:tcPr marL="0" marR="0" marT="63500" marB="0"/>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案例审查</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解决方案审查</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latin typeface="Adobe Clean Light" panose="020B0303020404020204" pitchFamily="34" charset="0"/>
                          <a:cs typeface="AdobeClean-Light"/>
                        </a:rPr>
                        <a:t>路线图审查</a:t>
                      </a: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ja-jp" sz="1100" b="0" i="0" spc="0" dirty="0">
                          <a:solidFill>
                            <a:srgbClr val="020302"/>
                          </a:solidFill>
                          <a:latin typeface="Adobe Clean Light" panose="020B0303020404020204" pitchFamily="34" charset="0"/>
                          <a:cs typeface="AdobeClean-Light"/>
                        </a:rPr>
                        <a:t>其他指定的支持联系人</a:t>
                      </a:r>
                      <a:endParaRPr lang="en-US"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12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22981">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升级/迁移规划</a:t>
                      </a:r>
                      <a:endParaRPr sz="1100" b="0" i="0" spc="0" dirty="0">
                        <a:latin typeface="Adobe Clean Light" panose="020B0303020404020204" pitchFamily="34" charset="0"/>
                        <a:cs typeface="AdobeClean-Light"/>
                      </a:endParaRPr>
                    </a:p>
                  </a:txBody>
                  <a:tcPr marL="0" marR="0" marT="63500" marB="0">
                    <a:lnL w="12700">
                      <a:solidFill>
                        <a:srgbClr val="F0F0F0"/>
                      </a:solidFill>
                      <a:prstDash val="solid"/>
                    </a:lnL>
                    <a:lnR w="12700">
                      <a:solidFill>
                        <a:srgbClr val="F0F0F0"/>
                      </a:solidFill>
                      <a:prstDash val="solid"/>
                    </a:lnR>
                    <a:lnB w="6350" cap="flat" cmpd="sng" algn="ctr">
                      <a:solidFill>
                        <a:srgbClr val="F4F7FC"/>
                      </a:solidFill>
                      <a:prstDash val="solid"/>
                      <a:round/>
                      <a:headEnd type="none" w="med" len="med"/>
                      <a:tailEnd type="none" w="med" len="me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4F7FC"/>
                      </a:solidFill>
                      <a:prstDash val="solid"/>
                      <a:round/>
                      <a:headEnd type="none" w="med" len="med"/>
                      <a:tailEnd type="none" w="med" len="med"/>
                    </a:lnB>
                    <a:noFill/>
                  </a:tcPr>
                </a:tc>
                <a:tc>
                  <a:txBody>
                    <a:bodyPr/>
                    <a:lstStyle/>
                    <a:p>
                      <a:pPr>
                        <a:lnSpc>
                          <a:spcPct val="100000"/>
                        </a:lnSpc>
                      </a:pPr>
                      <a:endParaRPr sz="12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22981">
                <a:tc vMerge="1">
                  <a:txBody>
                    <a:bodyPr/>
                    <a:lstStyle/>
                    <a:p>
                      <a:endParaRPr lang="en-US"/>
                    </a:p>
                  </a:txBody>
                  <a:tcPr/>
                </a:tc>
                <a:tc>
                  <a:txBody>
                    <a:bodyPr/>
                    <a:lstStyle/>
                    <a:p>
                      <a:pPr marL="49530">
                        <a:lnSpc>
                          <a:spcPct val="100000"/>
                        </a:lnSpc>
                        <a:spcBef>
                          <a:spcPts val="500"/>
                        </a:spcBef>
                      </a:pPr>
                      <a:r>
                        <a:rPr lang="ja-jp" sz="1100" b="0" i="0" spc="0" dirty="0">
                          <a:latin typeface="Adobe Clean Light" panose="020B0303020404020204" pitchFamily="34" charset="0"/>
                          <a:cs typeface="AdobeClean-Light"/>
                        </a:rPr>
                        <a:t>发布准备和规划</a:t>
                      </a:r>
                      <a:endParaRPr sz="1100" b="0" i="0" spc="0" dirty="0">
                        <a:latin typeface="Adobe Clean Light" panose="020B0303020404020204" pitchFamily="34" charset="0"/>
                        <a:cs typeface="AdobeClean-Light"/>
                      </a:endParaRP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6350" cap="flat" cmpd="sng" algn="ctr">
                      <a:solidFill>
                        <a:srgbClr val="F4F7FC"/>
                      </a:solidFill>
                      <a:prstDash val="solid"/>
                      <a:round/>
                      <a:headEnd type="none" w="med" len="med"/>
                      <a:tailEnd type="none" w="med" len="med"/>
                    </a:lnB>
                    <a:noFill/>
                  </a:tcPr>
                </a:tc>
                <a:tc>
                  <a:txBody>
                    <a:bodyPr/>
                    <a:lstStyle/>
                    <a:p>
                      <a:pPr>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86752538"/>
                  </a:ext>
                </a:extLst>
              </a:tr>
              <a:tr h="226657">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ja-jp" sz="1100" b="0" i="0" spc="0" dirty="0">
                          <a:latin typeface="Adobe Clean Light" panose="020B0303020404020204" pitchFamily="34" charset="0"/>
                          <a:cs typeface="AdobeClean-Light"/>
                        </a:rPr>
                        <a:t>执行发起人</a:t>
                      </a:r>
                      <a:endParaRPr sz="1100" b="0" i="0" spc="0" dirty="0">
                        <a:latin typeface="Adobe Clean Light" panose="020B0303020404020204" pitchFamily="34" charset="0"/>
                        <a:cs typeface="AdobeClean-Light"/>
                      </a:endParaRP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6350" cap="flat" cmpd="sng" algn="ctr">
                      <a:solidFill>
                        <a:srgbClr val="F4F7FC"/>
                      </a:solidFill>
                      <a:prstDash val="solid"/>
                      <a:round/>
                      <a:headEnd type="none" w="med" len="med"/>
                      <a:tailEnd type="none" w="med" len="med"/>
                    </a:lnT>
                    <a:lnB w="12700">
                      <a:solidFill>
                        <a:srgbClr val="F0F0F0"/>
                      </a:solidFill>
                      <a:prstDash val="solid"/>
                    </a:lnB>
                  </a:tcPr>
                </a:tc>
                <a:tc>
                  <a:txBody>
                    <a:bodyPr/>
                    <a:lstStyle/>
                    <a:p>
                      <a:pPr>
                        <a:lnSpc>
                          <a:spcPct val="100000"/>
                        </a:lnSpc>
                      </a:pPr>
                      <a:endParaRPr sz="12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6350" cap="flat" cmpd="sng" algn="ctr">
                      <a:solidFill>
                        <a:srgbClr val="F4F7FC"/>
                      </a:solidFill>
                      <a:prstDash val="solid"/>
                      <a:round/>
                      <a:headEnd type="none" w="med" len="med"/>
                      <a:tailEnd type="none" w="med" len="med"/>
                    </a:lnT>
                    <a:lnB w="12700" cap="flat" cmpd="sng" algn="ctr">
                      <a:solidFill>
                        <a:srgbClr val="F0F0F0"/>
                      </a:solidFill>
                      <a:prstDash val="solid"/>
                      <a:round/>
                      <a:headEnd type="none" w="med" len="med"/>
                      <a:tailEnd type="none" w="med" len="med"/>
                    </a:lnB>
                    <a:noFill/>
                  </a:tcPr>
                </a:tc>
                <a:tc>
                  <a:txBody>
                    <a:bodyPr/>
                    <a:lstStyle/>
                    <a:p>
                      <a:pPr marL="0" algn="l" rtl="0">
                        <a:lnSpc>
                          <a:spcPct val="100000"/>
                        </a:lnSpc>
                      </a:pPr>
                      <a:endParaRPr sz="120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835244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4" y="358817"/>
            <a:ext cx="3309950" cy="200055"/>
          </a:xfrm>
          <a:prstGeom prst="rect">
            <a:avLst/>
          </a:prstGeom>
          <a:noFill/>
        </p:spPr>
        <p:txBody>
          <a:bodyPr wrap="square" rtlCol="0">
            <a:spAutoFit/>
          </a:bodyPr>
          <a:lstStyle/>
          <a:p>
            <a:r>
              <a:rPr lang="ja-jp" sz="700" i="1" dirty="0">
                <a:solidFill>
                  <a:schemeClr val="bg1"/>
                </a:solidFill>
                <a:latin typeface="Adobe Clean" panose="020B0503020404020204" pitchFamily="34" charset="0"/>
              </a:rPr>
              <a:t>Adobe Creative Cloud / Adobe Document Cloud（包括 Adobe Sign）</a:t>
            </a:r>
          </a:p>
        </p:txBody>
      </p:sp>
      <p:graphicFrame>
        <p:nvGraphicFramePr>
          <p:cNvPr id="12" name="object 9">
            <a:extLst>
              <a:ext uri="{FF2B5EF4-FFF2-40B4-BE49-F238E27FC236}">
                <a16:creationId xmlns:a16="http://schemas.microsoft.com/office/drawing/2014/main" id="{FD9DFC3A-8CD3-9648-A411-8459D01FF055}"/>
              </a:ext>
            </a:extLst>
          </p:cNvPr>
          <p:cNvGraphicFramePr>
            <a:graphicFrameLocks noGrp="1"/>
          </p:cNvGraphicFramePr>
          <p:nvPr>
            <p:extLst>
              <p:ext uri="{D42A27DB-BD31-4B8C-83A1-F6EECF244321}">
                <p14:modId xmlns:p14="http://schemas.microsoft.com/office/powerpoint/2010/main" val="3396760836"/>
              </p:ext>
            </p:extLst>
          </p:nvPr>
        </p:nvGraphicFramePr>
        <p:xfrm>
          <a:off x="121146" y="7483227"/>
          <a:ext cx="7498851" cy="2103437"/>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1006227">
                  <a:extLst>
                    <a:ext uri="{9D8B030D-6E8A-4147-A177-3AD203B41FA5}">
                      <a16:colId xmlns:a16="http://schemas.microsoft.com/office/drawing/2014/main" val="20001"/>
                    </a:ext>
                  </a:extLst>
                </a:gridCol>
                <a:gridCol w="91439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ja-jp" sz="1000" spc="0">
                          <a:solidFill>
                            <a:srgbClr val="020302"/>
                          </a:solidFill>
                          <a:latin typeface="Adobe Clean"/>
                          <a:cs typeface="Adobe Clean"/>
                        </a:rPr>
                        <a:t>优先级</a:t>
                      </a:r>
                      <a:endParaRPr sz="10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ja-jp" sz="900" spc="0">
                          <a:solidFill>
                            <a:srgbClr val="020302"/>
                          </a:solidFill>
                          <a:latin typeface="Adobe Clean"/>
                          <a:cs typeface="Adobe Clean"/>
                        </a:rPr>
                        <a:t>标准  支持</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ja-jp" sz="900" spc="0">
                          <a:solidFill>
                            <a:srgbClr val="FFFFFF"/>
                          </a:solidFill>
                          <a:latin typeface="Adobe Clean"/>
                          <a:cs typeface="Adobe Clean"/>
                        </a:rPr>
                        <a:t>商业支持</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ja-jp" sz="900" spc="0">
                          <a:solidFill>
                            <a:srgbClr val="FFFFFF"/>
                          </a:solidFill>
                          <a:latin typeface="Adobe Clean"/>
                          <a:cs typeface="Adobe Clean"/>
                        </a:rPr>
                        <a:t>企业支持</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ja-jp" sz="900" spc="0">
                          <a:solidFill>
                            <a:srgbClr val="FFFFFF"/>
                          </a:solidFill>
                          <a:latin typeface="Adobe Clean"/>
                          <a:cs typeface="Adobe Clean"/>
                        </a:rPr>
                        <a:t>高级支持</a:t>
                      </a:r>
                      <a:endParaRPr sz="900" spc="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ja-jp" sz="900" b="1" spc="0" dirty="0">
                          <a:solidFill>
                            <a:srgbClr val="020302"/>
                          </a:solidFill>
                          <a:latin typeface="Adobe Clean"/>
                          <a:cs typeface="Adobe Clean"/>
                        </a:rPr>
                        <a:t>优先级 1</a:t>
                      </a:r>
                      <a:endParaRPr sz="900" spc="0" dirty="0">
                        <a:latin typeface="Adobe Clean"/>
                        <a:cs typeface="Adobe Clean"/>
                      </a:endParaRPr>
                    </a:p>
                    <a:p>
                      <a:pPr marL="50800" marR="387985">
                        <a:lnSpc>
                          <a:spcPts val="1000"/>
                        </a:lnSpc>
                        <a:spcBef>
                          <a:spcPts val="420"/>
                        </a:spcBef>
                      </a:pPr>
                      <a:r>
                        <a:rPr lang="ja-jp" sz="900" b="0" i="0" spc="0" dirty="0">
                          <a:solidFill>
                            <a:srgbClr val="000000"/>
                          </a:solidFill>
                          <a:effectLst/>
                          <a:latin typeface="Adobe Clean Light" panose="020B0303020404020204" pitchFamily="34" charset="0"/>
                        </a:rPr>
                        <a:t>客户的生产业务功能中断或发生重大数据丢失或服务</a:t>
                      </a:r>
                      <a:r>
                        <a:rPr lang="ja-jp" sz="900" b="0" i="0" spc="0">
                          <a:solidFill>
                            <a:srgbClr val="000000"/>
                          </a:solidFill>
                          <a:effectLst/>
                          <a:latin typeface="Adobe Clean Light" panose="020B0303020404020204" pitchFamily="34" charset="0"/>
                        </a:rPr>
                        <a:t>降级</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需</a:t>
                      </a:r>
                      <a:r>
                        <a:rPr lang="ja-jp" sz="900" b="0" i="0" spc="0" dirty="0">
                          <a:solidFill>
                            <a:srgbClr val="000000"/>
                          </a:solidFill>
                          <a:effectLst/>
                          <a:latin typeface="Adobe Clean Light" panose="020B0303020404020204" pitchFamily="34" charset="0"/>
                        </a:rPr>
                        <a:t>要立即关注以恢复功能和可用性。</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ja-jp" sz="900" spc="0">
                          <a:solidFill>
                            <a:srgbClr val="020302"/>
                          </a:solidFill>
                          <a:latin typeface="AdobeClean-Light"/>
                          <a:cs typeface="AdobeClean-Light"/>
                        </a:rPr>
                        <a:t>全天候 /</a:t>
                      </a:r>
                    </a:p>
                    <a:p>
                      <a:pPr marL="0" marR="258445" indent="115570" algn="ctr">
                        <a:lnSpc>
                          <a:spcPct val="100000"/>
                        </a:lnSpc>
                        <a:spcBef>
                          <a:spcPts val="0"/>
                        </a:spcBef>
                      </a:pPr>
                      <a:r>
                        <a:rPr lang="ja-jp" sz="900" spc="0">
                          <a:solidFill>
                            <a:srgbClr val="020302"/>
                          </a:solidFill>
                          <a:latin typeface="AdobeClean-Light"/>
                          <a:cs typeface="AdobeClean-Light"/>
                        </a:rPr>
                        <a:t>30 分钟</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ja-jp" sz="1000" i="0" spc="0" dirty="0">
                          <a:latin typeface="AdobeClean-Light"/>
                        </a:rPr>
                        <a:t>为适用的 Adobe 产品和服务购买支持计划的客户将获得优先级案例</a:t>
                      </a:r>
                      <a:r>
                        <a:rPr lang="ja-jp" sz="1000" i="0" spc="0">
                          <a:latin typeface="AdobeClean-Light"/>
                        </a:rPr>
                        <a:t>路由</a:t>
                      </a:r>
                      <a:r>
                        <a:rPr lang="ja-JP" altLang="en-US" sz="1000" i="0" spc="0">
                          <a:latin typeface="AdobeClean-Light"/>
                        </a:rPr>
                        <a:t>、</a:t>
                      </a:r>
                      <a:r>
                        <a:rPr lang="ja-jp" sz="1000" i="0" spc="0">
                          <a:latin typeface="AdobeClean-Light"/>
                        </a:rPr>
                        <a:t>可</a:t>
                      </a:r>
                      <a:r>
                        <a:rPr lang="ja-jp" sz="1000" i="0" spc="0" dirty="0">
                          <a:latin typeface="AdobeClean-Light"/>
                        </a:rPr>
                        <a:t>快速跟踪</a:t>
                      </a:r>
                      <a:r>
                        <a:rPr lang="ja-jp" sz="1000" i="0" spc="0">
                          <a:latin typeface="AdobeClean-Light"/>
                        </a:rPr>
                        <a:t>案例</a:t>
                      </a:r>
                      <a:r>
                        <a:rPr lang="ja-JP" altLang="en-US" sz="1000" i="0" spc="0">
                          <a:latin typeface="AdobeClean-Light"/>
                        </a:rPr>
                        <a:t>、</a:t>
                      </a:r>
                      <a:r>
                        <a:rPr lang="ja-jp" sz="1000" i="0" spc="0">
                          <a:latin typeface="AdobeClean-Light"/>
                        </a:rPr>
                        <a:t>并</a:t>
                      </a:r>
                      <a:r>
                        <a:rPr lang="ja-jp" sz="1000" i="0" spc="0" dirty="0">
                          <a:latin typeface="AdobeClean-Light"/>
                        </a:rPr>
                        <a:t>将其发送给 Adobe 的支持工程师。</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ja-jp" sz="900" spc="0">
                          <a:solidFill>
                            <a:srgbClr val="020302"/>
                          </a:solidFill>
                          <a:highlight>
                            <a:srgbClr val="FFFF00"/>
                          </a:highlight>
                          <a:latin typeface="AdobeClean-Light"/>
                          <a:cs typeface="AdobeClean-Light"/>
                        </a:rPr>
                        <a:t>全天候/30 分钟</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ja-jp" sz="900" spc="0">
                          <a:solidFill>
                            <a:srgbClr val="020302"/>
                          </a:solidFill>
                          <a:highlight>
                            <a:srgbClr val="FFFF00"/>
                          </a:highlight>
                          <a:latin typeface="AdobeClean-Light"/>
                          <a:cs typeface="AdobeClean-Light"/>
                        </a:rPr>
                        <a:t>全天候/15 分钟</a:t>
                      </a: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ja-jp" sz="900" b="1" spc="0">
                          <a:solidFill>
                            <a:srgbClr val="020302"/>
                          </a:solidFill>
                          <a:latin typeface="Adobe Clean"/>
                          <a:cs typeface="Adobe Clean"/>
                        </a:rPr>
                        <a:t>优先级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ja-jp" sz="900" b="0" i="0" spc="0">
                          <a:solidFill>
                            <a:srgbClr val="000000"/>
                          </a:solidFill>
                          <a:effectLst/>
                          <a:latin typeface="Adobe Clean Light" panose="020B0303020404020204" pitchFamily="34" charset="0"/>
                        </a:rPr>
                        <a:t>客户的企业功能发生重大服务降级或潜在数据丢失</a:t>
                      </a:r>
                      <a:r>
                        <a:rPr lang="ja-JP" altLang="en-US" sz="900" b="0" i="0" spc="0">
                          <a:solidFill>
                            <a:srgbClr val="000000"/>
                          </a:solidFill>
                          <a:effectLst/>
                          <a:latin typeface="Adobe Clean Light" panose="020B0303020404020204" pitchFamily="34" charset="0"/>
                        </a:rPr>
                        <a:t>、</a:t>
                      </a:r>
                      <a:r>
                        <a:rPr lang="ja-jp" sz="900" b="0" i="0" spc="0">
                          <a:solidFill>
                            <a:srgbClr val="000000"/>
                          </a:solidFill>
                          <a:effectLst/>
                          <a:latin typeface="Adobe Clean Light" panose="020B0303020404020204" pitchFamily="34" charset="0"/>
                        </a:rPr>
                        <a:t>或主要功能受到影响。</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ja-jp" sz="900" spc="0">
                          <a:solidFill>
                            <a:srgbClr val="020302"/>
                          </a:solidFill>
                          <a:latin typeface="AdobeClean-Light"/>
                          <a:cs typeface="AdobeClean-Light"/>
                        </a:rPr>
                        <a:t>      全天候/</a:t>
                      </a:r>
                    </a:p>
                    <a:p>
                      <a:pPr marL="0" marR="325755" indent="-5715" algn="ctr">
                        <a:lnSpc>
                          <a:spcPct val="100000"/>
                        </a:lnSpc>
                        <a:spcBef>
                          <a:spcPts val="0"/>
                        </a:spcBef>
                      </a:pPr>
                      <a:r>
                        <a:rPr lang="ja-jp" sz="900" spc="0">
                          <a:solidFill>
                            <a:srgbClr val="020302"/>
                          </a:solidFill>
                          <a:latin typeface="AdobeClean-Light"/>
                          <a:cs typeface="AdobeClean-Light"/>
                        </a:rPr>
                        <a:t>     1 小时</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ctr">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ctr">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ja-jp" sz="900" b="1" spc="0">
                          <a:solidFill>
                            <a:srgbClr val="020302"/>
                          </a:solidFill>
                          <a:latin typeface="Adobe Clean"/>
                          <a:cs typeface="Adobe Clean"/>
                        </a:rPr>
                        <a:t>优先级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客户的企业功能发生轻微的服务降级</a:t>
                      </a:r>
                      <a:r>
                        <a:rPr kumimoji="0" lang="ja-JP" alt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a:t>
                      </a:r>
                      <a:r>
                        <a:rPr kumimoji="0" lang="ja-jp"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但拥有可让企业功能继续有效的解决方案/解决方法。</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a:solidFill>
                            <a:srgbClr val="020302"/>
                          </a:solidFill>
                          <a:latin typeface="AdobeClean-Light"/>
                          <a:cs typeface="AdobeClean-Light"/>
                        </a:rPr>
                        <a:t>工作日/   </a:t>
                      </a:r>
                    </a:p>
                    <a:p>
                      <a:pPr marL="0" marR="184785" indent="-194310" algn="ctr">
                        <a:lnSpc>
                          <a:spcPct val="100000"/>
                        </a:lnSpc>
                        <a:spcBef>
                          <a:spcPts val="0"/>
                        </a:spcBef>
                      </a:pPr>
                      <a:r>
                        <a:rPr lang="ja-jp" sz="900" spc="0">
                          <a:solidFill>
                            <a:srgbClr val="020302"/>
                          </a:solidFill>
                          <a:latin typeface="AdobeClean-Light"/>
                          <a:cs typeface="AdobeClean-Light"/>
                        </a:rPr>
                        <a:t>4 小时</a:t>
                      </a:r>
                      <a:endParaRPr lang="en-US" sz="900" spc="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ctr">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ctr">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ja-jp" sz="900" b="1" spc="0">
                          <a:solidFill>
                            <a:srgbClr val="020302"/>
                          </a:solidFill>
                          <a:latin typeface="Adobe Clean"/>
                          <a:cs typeface="Adobe Clean"/>
                        </a:rPr>
                        <a:t>优先级 4</a:t>
                      </a:r>
                      <a:endParaRPr sz="900" spc="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ja-jp" sz="900" b="0" i="0" spc="0">
                          <a:solidFill>
                            <a:srgbClr val="000000"/>
                          </a:solidFill>
                          <a:effectLst/>
                          <a:latin typeface="Adobe Clean Light" panose="020B0303020404020204" pitchFamily="34" charset="0"/>
                        </a:rPr>
                        <a:t>有关当前产品功能或增强请求的常见问题。</a:t>
                      </a:r>
                      <a:endParaRPr sz="900" b="0" i="0" spc="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ja-jp" sz="900" spc="0" dirty="0">
                          <a:solidFill>
                            <a:srgbClr val="020302"/>
                          </a:solidFill>
                          <a:latin typeface="AdobeClean-Light"/>
                          <a:cs typeface="AdobeClean-Light"/>
                        </a:rPr>
                        <a:t>  工作日/   </a:t>
                      </a:r>
                    </a:p>
                    <a:p>
                      <a:pPr marL="0" marR="184785" indent="-194310" algn="ctr">
                        <a:lnSpc>
                          <a:spcPct val="100000"/>
                        </a:lnSpc>
                        <a:spcBef>
                          <a:spcPts val="0"/>
                        </a:spcBef>
                      </a:pPr>
                      <a:r>
                        <a:rPr lang="ja-jp" sz="900" spc="0" dirty="0">
                          <a:solidFill>
                            <a:srgbClr val="020302"/>
                          </a:solidFill>
                          <a:latin typeface="AdobeClean-Light"/>
                          <a:cs typeface="AdobeClean-Light"/>
                        </a:rPr>
                        <a:t>1 天</a:t>
                      </a:r>
                      <a:endParaRPr lang="en-US"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ctr">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11">
            <a:extLst>
              <a:ext uri="{FF2B5EF4-FFF2-40B4-BE49-F238E27FC236}">
                <a16:creationId xmlns:a16="http://schemas.microsoft.com/office/drawing/2014/main" id="{30EDFB2E-B7BE-864D-B004-884C1838B536}"/>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1909" y="1607065"/>
            <a:ext cx="2148840" cy="560987"/>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Light" panose="020B0303020404020204" pitchFamily="34" charset="0"/>
              </a:rPr>
              <a:t>指定的客户支持主管负责监控案例</a:t>
            </a:r>
            <a:r>
              <a:rPr lang="ja-jp" sz="1000">
                <a:latin typeface="Adobe Clean Light" panose="020B0303020404020204" pitchFamily="34" charset="0"/>
              </a:rPr>
              <a:t>进展</a:t>
            </a:r>
            <a:r>
              <a:rPr lang="ja-JP" altLang="en-US" sz="1000">
                <a:latin typeface="Adobe Clean Light" panose="020B0303020404020204" pitchFamily="34" charset="0"/>
              </a:rPr>
              <a:t>、</a:t>
            </a:r>
            <a:r>
              <a:rPr lang="ja-jp" sz="1000">
                <a:latin typeface="Adobe Clean Light" panose="020B0303020404020204" pitchFamily="34" charset="0"/>
              </a:rPr>
              <a:t>并</a:t>
            </a:r>
            <a:r>
              <a:rPr lang="ja-jp" sz="1000" dirty="0">
                <a:latin typeface="Adobe Clean Light" panose="020B0303020404020204" pitchFamily="34" charset="0"/>
              </a:rPr>
              <a:t>在 Adobe 支持中充当上报点和内部宣传人员。</a:t>
            </a:r>
            <a:endParaRPr lang="en-US" sz="1000" dirty="0">
              <a:latin typeface="Adobe Clean Light" panose="020B0303020404020204" pitchFamily="34" charset="0"/>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92529" y="1318056"/>
            <a:ext cx="1726164"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客户支持主管</a:t>
            </a:r>
          </a:p>
        </p:txBody>
      </p:sp>
      <p:sp>
        <p:nvSpPr>
          <p:cNvPr id="42" name="object 26">
            <a:extLst>
              <a:ext uri="{FF2B5EF4-FFF2-40B4-BE49-F238E27FC236}">
                <a16:creationId xmlns:a16="http://schemas.microsoft.com/office/drawing/2014/main" id="{44EDA522-BD84-1947-A820-5069D704753E}"/>
              </a:ext>
            </a:extLst>
          </p:cNvPr>
          <p:cNvSpPr/>
          <p:nvPr/>
        </p:nvSpPr>
        <p:spPr>
          <a:xfrm>
            <a:off x="430064" y="5732304"/>
            <a:ext cx="1983611"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180405" cy="307777"/>
          </a:xfrm>
          <a:prstGeom prst="rect">
            <a:avLst/>
          </a:prstGeom>
        </p:spPr>
        <p:txBody>
          <a:bodyPr wrap="none">
            <a:spAutoFit/>
          </a:bodyPr>
          <a:lstStyle/>
          <a:p>
            <a:pPr marL="12700">
              <a:lnSpc>
                <a:spcPct val="100000"/>
              </a:lnSpc>
              <a:spcBef>
                <a:spcPts val="280"/>
              </a:spcBef>
            </a:pPr>
            <a:r>
              <a:rPr lang="ja-jp" sz="1400" b="1" spc="-10" dirty="0">
                <a:solidFill>
                  <a:srgbClr val="020302"/>
                </a:solidFill>
                <a:latin typeface="Adobe Clean"/>
                <a:cs typeface="Adobe Clean"/>
              </a:rPr>
              <a:t>标准支持功能</a:t>
            </a:r>
            <a:endParaRPr lang="en-US" sz="1400" dirty="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401995" y="73696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318713" y="429188"/>
            <a:ext cx="2251572" cy="307777"/>
          </a:xfrm>
          <a:prstGeom prst="rect">
            <a:avLst/>
          </a:prstGeom>
        </p:spPr>
        <p:txBody>
          <a:bodyPr wrap="square">
            <a:spAutoFit/>
          </a:bodyPr>
          <a:lstStyle/>
          <a:p>
            <a:pPr marL="12700">
              <a:lnSpc>
                <a:spcPct val="100000"/>
              </a:lnSpc>
              <a:spcBef>
                <a:spcPts val="280"/>
              </a:spcBef>
            </a:pPr>
            <a:r>
              <a:rPr lang="ja-jp" sz="1400" b="1" spc="-10" dirty="0">
                <a:solidFill>
                  <a:srgbClr val="020302"/>
                </a:solidFill>
                <a:latin typeface="Adobe Clean"/>
                <a:cs typeface="Adobe Clean"/>
              </a:rPr>
              <a:t>商业支持功能</a:t>
            </a:r>
            <a:endParaRPr lang="en-US" sz="1400" dirty="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793313" y="1593956"/>
            <a:ext cx="2148840" cy="343684"/>
          </a:xfrm>
          <a:prstGeom prst="rect">
            <a:avLst/>
          </a:prstGeom>
        </p:spPr>
        <p:txBody>
          <a:bodyPr vert="horz" wrap="square" lIns="0" tIns="35560" rIns="0" bIns="0" rtlCol="0">
            <a:spAutoFit/>
          </a:bodyPr>
          <a:lstStyle/>
          <a:p>
            <a:pPr marL="12700" marR="5080">
              <a:spcBef>
                <a:spcPts val="60"/>
              </a:spcBef>
            </a:pPr>
            <a:r>
              <a:rPr lang="ja-jp" sz="1000" dirty="0">
                <a:latin typeface="Adobe Clean Light" panose="020B0303020404020204" pitchFamily="34" charset="0"/>
                <a:cs typeface="AdobeClean-Light"/>
              </a:rPr>
              <a:t>接收优先级</a:t>
            </a:r>
            <a:r>
              <a:rPr lang="ja-jp" sz="1000">
                <a:latin typeface="Adobe Clean Light" panose="020B0303020404020204" pitchFamily="34" charset="0"/>
                <a:cs typeface="AdobeClean-Light"/>
              </a:rPr>
              <a:t>路由</a:t>
            </a:r>
            <a:r>
              <a:rPr lang="ja-JP" altLang="en-US" sz="1000">
                <a:latin typeface="Adobe Clean Light" panose="020B0303020404020204" pitchFamily="34" charset="0"/>
                <a:cs typeface="AdobeClean-Light"/>
              </a:rPr>
              <a:t>、</a:t>
            </a:r>
            <a:r>
              <a:rPr lang="ja-jp" sz="1000">
                <a:latin typeface="Adobe Clean Light" panose="020B0303020404020204" pitchFamily="34" charset="0"/>
                <a:cs typeface="AdobeClean-Light"/>
              </a:rPr>
              <a:t>确</a:t>
            </a:r>
            <a:r>
              <a:rPr lang="ja-jp" sz="1000" dirty="0">
                <a:latin typeface="Adobe Clean Light" panose="020B0303020404020204" pitchFamily="34" charset="0"/>
                <a:cs typeface="AdobeClean-Light"/>
              </a:rPr>
              <a:t>保更快地连接到已提交案例的更高级支持资源。</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18164" y="1320426"/>
            <a:ext cx="197624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优先级案例路由</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46216" y="1596236"/>
            <a:ext cx="2148840" cy="497572"/>
          </a:xfrm>
          <a:prstGeom prst="rect">
            <a:avLst/>
          </a:prstGeom>
        </p:spPr>
        <p:txBody>
          <a:bodyPr vert="horz" wrap="square" lIns="0" tIns="35560" rIns="0" bIns="0" rtlCol="0">
            <a:spAutoFit/>
          </a:bodyPr>
          <a:lstStyle/>
          <a:p>
            <a:pPr marL="12700">
              <a:lnSpc>
                <a:spcPct val="100000"/>
              </a:lnSpc>
              <a:spcBef>
                <a:spcPts val="60"/>
              </a:spcBef>
            </a:pPr>
            <a:r>
              <a:rPr lang="ja-jp" sz="1000" dirty="0">
                <a:latin typeface="Adobe Clean Light" panose="020B0303020404020204" pitchFamily="34" charset="0"/>
              </a:rPr>
              <a:t>Adobe 内部的指定联</a:t>
            </a:r>
            <a:r>
              <a:rPr lang="ja-jp" sz="1000">
                <a:latin typeface="Adobe Clean Light" panose="020B0303020404020204" pitchFamily="34" charset="0"/>
              </a:rPr>
              <a:t>系人</a:t>
            </a:r>
            <a:r>
              <a:rPr lang="ja-JP" altLang="en-US" sz="1000">
                <a:latin typeface="Adobe Clean Light" panose="020B0303020404020204" pitchFamily="34" charset="0"/>
              </a:rPr>
              <a:t>、</a:t>
            </a:r>
            <a:r>
              <a:rPr lang="ja-jp" sz="1000">
                <a:latin typeface="Adobe Clean Light" panose="020B0303020404020204" pitchFamily="34" charset="0"/>
              </a:rPr>
              <a:t>可</a:t>
            </a:r>
            <a:r>
              <a:rPr lang="ja-jp" sz="1000" dirty="0">
                <a:latin typeface="Adobe Clean Light" panose="020B0303020404020204" pitchFamily="34" charset="0"/>
              </a:rPr>
              <a:t>以提供上报协助和定期</a:t>
            </a:r>
            <a:r>
              <a:rPr lang="ja-jp" sz="1000">
                <a:latin typeface="Adobe Clean Light" panose="020B0303020404020204" pitchFamily="34" charset="0"/>
              </a:rPr>
              <a:t>更新</a:t>
            </a:r>
            <a:r>
              <a:rPr lang="ja-JP" altLang="en-US" sz="1000">
                <a:latin typeface="Adobe Clean Light" panose="020B0303020404020204" pitchFamily="34" charset="0"/>
              </a:rPr>
              <a:t>、</a:t>
            </a:r>
            <a:r>
              <a:rPr lang="ja-jp" sz="1000">
                <a:latin typeface="Adobe Clean Light" panose="020B0303020404020204" pitchFamily="34" charset="0"/>
              </a:rPr>
              <a:t>确</a:t>
            </a:r>
            <a:r>
              <a:rPr lang="ja-jp" sz="1000" dirty="0">
                <a:latin typeface="Adobe Clean Light" panose="020B0303020404020204" pitchFamily="34" charset="0"/>
              </a:rPr>
              <a:t>保优先处理最重要的未完成支持请求。</a:t>
            </a:r>
            <a:endParaRPr lang="en-US" sz="1000" dirty="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01129" y="1318056"/>
            <a:ext cx="1608472" cy="184666"/>
          </a:xfrm>
          <a:prstGeom prst="rect">
            <a:avLst/>
          </a:prstGeom>
        </p:spPr>
        <p:txBody>
          <a:bodyPr wrap="square" lIns="0" tIns="0" rIns="0" bIns="0">
            <a:spAutoFit/>
          </a:bodyPr>
          <a:lstStyle/>
          <a:p>
            <a:pPr>
              <a:spcBef>
                <a:spcPts val="600"/>
              </a:spcBef>
              <a:spcAft>
                <a:spcPts val="600"/>
              </a:spcAft>
            </a:pPr>
            <a:r>
              <a:rPr lang="ja-jp" sz="1200" b="1" spc="-10" dirty="0">
                <a:solidFill>
                  <a:srgbClr val="020302"/>
                </a:solidFill>
                <a:latin typeface="Adobe Clean" panose="020B0503020404020204" pitchFamily="34" charset="0"/>
              </a:rPr>
              <a:t>上报管理</a:t>
            </a:r>
          </a:p>
        </p:txBody>
      </p:sp>
      <p:sp>
        <p:nvSpPr>
          <p:cNvPr id="6" name="TextBox 5">
            <a:extLst>
              <a:ext uri="{FF2B5EF4-FFF2-40B4-BE49-F238E27FC236}">
                <a16:creationId xmlns:a16="http://schemas.microsoft.com/office/drawing/2014/main" id="{3A360C4F-3C10-B641-8B6D-C8AF4943F81E}"/>
              </a:ext>
            </a:extLst>
          </p:cNvPr>
          <p:cNvSpPr txBox="1"/>
          <p:nvPr/>
        </p:nvSpPr>
        <p:spPr>
          <a:xfrm>
            <a:off x="3183539" y="3615388"/>
            <a:ext cx="2250745" cy="276999"/>
          </a:xfrm>
          <a:prstGeom prst="rect">
            <a:avLst/>
          </a:prstGeom>
          <a:noFill/>
        </p:spPr>
        <p:txBody>
          <a:bodyPr wrap="square" rtlCol="0">
            <a:spAutoFit/>
          </a:bodyPr>
          <a:lstStyle/>
          <a:p>
            <a:r>
              <a:rPr lang="ja-jp" sz="1200" b="1" dirty="0">
                <a:latin typeface="Adobe Clean" panose="020B0503020404020204" pitchFamily="34" charset="0"/>
              </a:rPr>
              <a:t>已加快问题优先处理</a:t>
            </a:r>
          </a:p>
        </p:txBody>
      </p:sp>
      <p:sp>
        <p:nvSpPr>
          <p:cNvPr id="86" name="object 39">
            <a:extLst>
              <a:ext uri="{FF2B5EF4-FFF2-40B4-BE49-F238E27FC236}">
                <a16:creationId xmlns:a16="http://schemas.microsoft.com/office/drawing/2014/main" id="{3003AB67-9A7C-614D-8006-83CEA36B6A65}"/>
              </a:ext>
            </a:extLst>
          </p:cNvPr>
          <p:cNvSpPr txBox="1"/>
          <p:nvPr/>
        </p:nvSpPr>
        <p:spPr>
          <a:xfrm>
            <a:off x="2850511" y="3943707"/>
            <a:ext cx="2148840" cy="343684"/>
          </a:xfrm>
          <a:prstGeom prst="rect">
            <a:avLst/>
          </a:prstGeom>
        </p:spPr>
        <p:txBody>
          <a:bodyPr vert="horz" wrap="square" lIns="0" tIns="35560" rIns="0" bIns="0" rtlCol="0">
            <a:spAutoFit/>
          </a:bodyPr>
          <a:lstStyle/>
          <a:p>
            <a:pPr lvl="0">
              <a:spcBef>
                <a:spcPts val="60"/>
              </a:spcBef>
              <a:defRPr/>
            </a:pPr>
            <a:r>
              <a:rPr lang="ja-jp" sz="1000" dirty="0">
                <a:latin typeface="Adobe Clean Light" panose="020B0303020404020204" pitchFamily="34" charset="0"/>
                <a:cs typeface="Adobe Clean Light"/>
              </a:rPr>
              <a:t>通过促进与工程部门的</a:t>
            </a:r>
            <a:r>
              <a:rPr lang="ja-jp" sz="1000">
                <a:latin typeface="Adobe Clean Light" panose="020B0303020404020204" pitchFamily="34" charset="0"/>
                <a:cs typeface="Adobe Clean Light"/>
              </a:rPr>
              <a:t>合作</a:t>
            </a:r>
            <a:r>
              <a:rPr lang="ja-JP" altLang="en-US" sz="1000">
                <a:latin typeface="Adobe Clean Light" panose="020B0303020404020204" pitchFamily="34" charset="0"/>
                <a:cs typeface="Adobe Clean Light"/>
              </a:rPr>
              <a:t>、</a:t>
            </a:r>
            <a:r>
              <a:rPr lang="ja-jp" sz="1000">
                <a:latin typeface="Adobe Clean Light" panose="020B0303020404020204" pitchFamily="34" charset="0"/>
                <a:cs typeface="Adobe Clean Light"/>
              </a:rPr>
              <a:t>在</a:t>
            </a:r>
            <a:r>
              <a:rPr lang="ja-jp" sz="1000" dirty="0">
                <a:latin typeface="Adobe Clean Light" panose="020B0303020404020204" pitchFamily="34" charset="0"/>
                <a:cs typeface="Adobe Clean Light"/>
              </a:rPr>
              <a:t>支持案例工作上获得更高的优先级。</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33255" y="15197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3" name="object 38">
            <a:extLst>
              <a:ext uri="{FF2B5EF4-FFF2-40B4-BE49-F238E27FC236}">
                <a16:creationId xmlns:a16="http://schemas.microsoft.com/office/drawing/2014/main" id="{BEBE4631-BCA4-DC4F-9CD3-21AEE25FC99A}"/>
              </a:ext>
            </a:extLst>
          </p:cNvPr>
          <p:cNvSpPr/>
          <p:nvPr/>
        </p:nvSpPr>
        <p:spPr>
          <a:xfrm rot="5400000" flipH="1">
            <a:off x="3863232" y="5080580"/>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5" name="Rectangle 44">
            <a:extLst>
              <a:ext uri="{FF2B5EF4-FFF2-40B4-BE49-F238E27FC236}">
                <a16:creationId xmlns:a16="http://schemas.microsoft.com/office/drawing/2014/main" id="{01E87837-5EB4-B843-BD72-4B2D6080F2ED}"/>
              </a:ext>
            </a:extLst>
          </p:cNvPr>
          <p:cNvSpPr>
            <a:spLocks/>
          </p:cNvSpPr>
          <p:nvPr/>
        </p:nvSpPr>
        <p:spPr>
          <a:xfrm>
            <a:off x="869249" y="6535770"/>
            <a:ext cx="1345945" cy="184666"/>
          </a:xfrm>
          <a:prstGeom prst="rect">
            <a:avLst/>
          </a:prstGeom>
        </p:spPr>
        <p:txBody>
          <a:bodyPr wrap="squar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社区论坛</a:t>
            </a:r>
          </a:p>
        </p:txBody>
      </p:sp>
      <p:sp>
        <p:nvSpPr>
          <p:cNvPr id="46" name="object 39">
            <a:extLst>
              <a:ext uri="{FF2B5EF4-FFF2-40B4-BE49-F238E27FC236}">
                <a16:creationId xmlns:a16="http://schemas.microsoft.com/office/drawing/2014/main" id="{407F59CA-FC0A-8543-BF2A-BE6D7F554057}"/>
              </a:ext>
            </a:extLst>
          </p:cNvPr>
          <p:cNvSpPr txBox="1"/>
          <p:nvPr/>
        </p:nvSpPr>
        <p:spPr>
          <a:xfrm>
            <a:off x="441718" y="6777939"/>
            <a:ext cx="2148840" cy="651460"/>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持续在线访问包括技术解决方案、产品文档、常见问题解答等的不断增长的数据库。在 Adobe 社区与其他客户</a:t>
            </a:r>
            <a:r>
              <a:rPr lang="ja-jp" sz="1000">
                <a:solidFill>
                  <a:srgbClr val="000000"/>
                </a:solidFill>
                <a:latin typeface="Adobe Clean Light" panose="020B0303020404020204" pitchFamily="34" charset="0"/>
              </a:rPr>
              <a:t>联系</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共</a:t>
            </a:r>
            <a:r>
              <a:rPr lang="ja-jp" sz="1000" dirty="0">
                <a:solidFill>
                  <a:srgbClr val="000000"/>
                </a:solidFill>
                <a:latin typeface="Adobe Clean Light" panose="020B0303020404020204" pitchFamily="34" charset="0"/>
              </a:rPr>
              <a:t>享最佳实践和经验教训...</a:t>
            </a:r>
          </a:p>
        </p:txBody>
      </p:sp>
      <p:sp>
        <p:nvSpPr>
          <p:cNvPr id="47" name="Rectangle 46">
            <a:extLst>
              <a:ext uri="{FF2B5EF4-FFF2-40B4-BE49-F238E27FC236}">
                <a16:creationId xmlns:a16="http://schemas.microsoft.com/office/drawing/2014/main" id="{5376A096-B710-404A-B60D-9EE95FED4BF0}"/>
              </a:ext>
            </a:extLst>
          </p:cNvPr>
          <p:cNvSpPr>
            <a:spLocks/>
          </p:cNvSpPr>
          <p:nvPr/>
        </p:nvSpPr>
        <p:spPr>
          <a:xfrm>
            <a:off x="3375964" y="6534116"/>
            <a:ext cx="101309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自助门户</a:t>
            </a:r>
          </a:p>
        </p:txBody>
      </p:sp>
      <p:sp>
        <p:nvSpPr>
          <p:cNvPr id="48" name="object 39">
            <a:extLst>
              <a:ext uri="{FF2B5EF4-FFF2-40B4-BE49-F238E27FC236}">
                <a16:creationId xmlns:a16="http://schemas.microsoft.com/office/drawing/2014/main" id="{F10CB5FB-EB8C-104E-BCDA-6A33E111FFBC}"/>
              </a:ext>
            </a:extLst>
          </p:cNvPr>
          <p:cNvSpPr txBox="1"/>
          <p:nvPr/>
        </p:nvSpPr>
        <p:spPr>
          <a:xfrm>
            <a:off x="2930461" y="6767810"/>
            <a:ext cx="2148840" cy="497572"/>
          </a:xfrm>
          <a:prstGeom prst="rect">
            <a:avLst/>
          </a:prstGeom>
        </p:spPr>
        <p:txBody>
          <a:bodyPr vert="horz" wrap="square" lIns="0" tIns="35560" rIns="0" bIns="0" rtlCol="0">
            <a:spAutoFit/>
          </a:bodyPr>
          <a:lstStyle/>
          <a:p>
            <a:r>
              <a:rPr lang="ja-jp" sz="1000" dirty="0">
                <a:solidFill>
                  <a:srgbClr val="000000"/>
                </a:solidFill>
                <a:latin typeface="Adobe Clean Light" panose="020B0303020404020204" pitchFamily="34" charset="0"/>
              </a:rPr>
              <a:t>按需访问在线自助支持</a:t>
            </a:r>
            <a:r>
              <a:rPr lang="ja-jp" sz="1000">
                <a:solidFill>
                  <a:srgbClr val="000000"/>
                </a:solidFill>
                <a:latin typeface="Adobe Clean Light" panose="020B0303020404020204" pitchFamily="34" charset="0"/>
              </a:rPr>
              <a:t>门户</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查</a:t>
            </a:r>
            <a:r>
              <a:rPr lang="ja-jp" sz="1000" dirty="0">
                <a:solidFill>
                  <a:srgbClr val="000000"/>
                </a:solidFill>
                <a:latin typeface="Adobe Clean Light" panose="020B0303020404020204" pitchFamily="34" charset="0"/>
              </a:rPr>
              <a:t>看案例状态并浏览其他</a:t>
            </a:r>
            <a:r>
              <a:rPr lang="ja-jp" sz="1000">
                <a:solidFill>
                  <a:srgbClr val="000000"/>
                </a:solidFill>
                <a:latin typeface="Adobe Clean Light" panose="020B0303020404020204" pitchFamily="34" charset="0"/>
              </a:rPr>
              <a:t>资源</a:t>
            </a:r>
            <a:r>
              <a:rPr lang="ja-JP" altLang="en-US" sz="1000">
                <a:solidFill>
                  <a:srgbClr val="000000"/>
                </a:solidFill>
                <a:latin typeface="Adobe Clean Light" panose="020B0303020404020204" pitchFamily="34" charset="0"/>
              </a:rPr>
              <a:t>、</a:t>
            </a:r>
            <a:r>
              <a:rPr lang="ja-jp" sz="1000">
                <a:solidFill>
                  <a:srgbClr val="000000"/>
                </a:solidFill>
                <a:latin typeface="Adobe Clean Light" panose="020B0303020404020204" pitchFamily="34" charset="0"/>
              </a:rPr>
              <a:t>例</a:t>
            </a:r>
            <a:r>
              <a:rPr lang="ja-jp" sz="1000" dirty="0">
                <a:solidFill>
                  <a:srgbClr val="000000"/>
                </a:solidFill>
                <a:latin typeface="Adobe Clean Light" panose="020B0303020404020204" pitchFamily="34" charset="0"/>
              </a:rPr>
              <a:t>如我们的新闻和通知、知识库、特定提示等。</a:t>
            </a:r>
          </a:p>
        </p:txBody>
      </p:sp>
      <p:sp>
        <p:nvSpPr>
          <p:cNvPr id="49" name="object 46">
            <a:extLst>
              <a:ext uri="{FF2B5EF4-FFF2-40B4-BE49-F238E27FC236}">
                <a16:creationId xmlns:a16="http://schemas.microsoft.com/office/drawing/2014/main" id="{4B992E10-194A-084C-B2D5-1BE41C6F6CD6}"/>
              </a:ext>
            </a:extLst>
          </p:cNvPr>
          <p:cNvSpPr txBox="1"/>
          <p:nvPr/>
        </p:nvSpPr>
        <p:spPr>
          <a:xfrm>
            <a:off x="5419204" y="6743263"/>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ja-jp" sz="1000" spc="-20" dirty="0">
                <a:solidFill>
                  <a:srgbClr val="020302"/>
                </a:solidFill>
                <a:latin typeface="AdobeClean-Light"/>
                <a:cs typeface="AdobeClean-Light"/>
              </a:rPr>
              <a:t>授权用户（管理员）可以通过 Adobe 支持启动聊天会话</a:t>
            </a:r>
            <a:r>
              <a:rPr lang="ja-jp" sz="1000" spc="-5" dirty="0">
                <a:solidFill>
                  <a:srgbClr val="020302"/>
                </a:solidFill>
                <a:latin typeface="AdobeClean-Light"/>
                <a:cs typeface="AdobeClean-Light"/>
              </a:rPr>
              <a:t>以</a:t>
            </a:r>
            <a:r>
              <a:rPr lang="ja-jp" sz="1000" spc="-10" dirty="0">
                <a:solidFill>
                  <a:srgbClr val="020302"/>
                </a:solidFill>
                <a:latin typeface="AdobeClean-Light"/>
                <a:cs typeface="AdobeClean-Light"/>
              </a:rPr>
              <a:t>获取</a:t>
            </a:r>
            <a:r>
              <a:rPr lang="ja-jp" sz="1000" spc="-20" dirty="0">
                <a:solidFill>
                  <a:srgbClr val="020302"/>
                </a:solidFill>
                <a:latin typeface="AdobeClean-Light"/>
                <a:cs typeface="AdobeClean-Light"/>
              </a:rPr>
              <a:t>答案</a:t>
            </a:r>
            <a:r>
              <a:rPr lang="ja-jp" sz="1000" spc="-45" dirty="0">
                <a:solidFill>
                  <a:srgbClr val="020302"/>
                </a:solidFill>
                <a:latin typeface="AdobeClean-Light"/>
                <a:cs typeface="AdobeClean-Light"/>
              </a:rPr>
              <a:t>并</a:t>
            </a:r>
            <a:r>
              <a:rPr lang="ja-jp" sz="1000" spc="-15" dirty="0">
                <a:solidFill>
                  <a:srgbClr val="020302"/>
                </a:solidFill>
                <a:latin typeface="AdobeClean-Light"/>
                <a:cs typeface="AdobeClean-Light"/>
              </a:rPr>
              <a:t>帮助</a:t>
            </a:r>
            <a:r>
              <a:rPr lang="ja-jp" sz="1000" spc="85" dirty="0">
                <a:solidFill>
                  <a:srgbClr val="020302"/>
                </a:solidFill>
                <a:latin typeface="AdobeClean-Light"/>
                <a:cs typeface="AdobeClean-Light"/>
              </a:rPr>
              <a:t> </a:t>
            </a:r>
            <a:r>
              <a:rPr lang="ja-jp" sz="1000" spc="-10" dirty="0">
                <a:solidFill>
                  <a:srgbClr val="020302"/>
                </a:solidFill>
                <a:latin typeface="AdobeClean-Light"/>
                <a:cs typeface="AdobeClean-Light"/>
              </a:rPr>
              <a:t>提交</a:t>
            </a:r>
            <a:r>
              <a:rPr lang="ja-jp" sz="1000" spc="-20" dirty="0">
                <a:solidFill>
                  <a:srgbClr val="020302"/>
                </a:solidFill>
                <a:latin typeface="AdobeClean-Light"/>
                <a:cs typeface="AdobeClean-Light"/>
              </a:rPr>
              <a:t>案例。</a:t>
            </a:r>
          </a:p>
          <a:p>
            <a:pPr marL="33020" marR="159385">
              <a:lnSpc>
                <a:spcPct val="100000"/>
              </a:lnSpc>
              <a:spcBef>
                <a:spcPts val="100"/>
              </a:spcBef>
              <a:tabLst>
                <a:tab pos="1786889" algn="l"/>
              </a:tabLst>
            </a:pPr>
            <a:r>
              <a:rPr lang="ja-jp" sz="1000" i="1" spc="-10" dirty="0">
                <a:solidFill>
                  <a:srgbClr val="7A7A7A"/>
                </a:solidFill>
                <a:latin typeface="AdobeClean-LightIt"/>
                <a:cs typeface="AdobeClean-LightIt"/>
              </a:rPr>
              <a:t>以当地时间为准</a:t>
            </a:r>
            <a:endParaRPr lang="en-US" sz="1000" dirty="0">
              <a:latin typeface="AdobeClean-Light"/>
              <a:cs typeface="AdobeClean-Light"/>
            </a:endParaRPr>
          </a:p>
        </p:txBody>
      </p:sp>
      <p:sp>
        <p:nvSpPr>
          <p:cNvPr id="50" name="Rectangle 49">
            <a:extLst>
              <a:ext uri="{FF2B5EF4-FFF2-40B4-BE49-F238E27FC236}">
                <a16:creationId xmlns:a16="http://schemas.microsoft.com/office/drawing/2014/main" id="{13CF8017-46AE-C04F-8415-29133BE5B7BF}"/>
              </a:ext>
            </a:extLst>
          </p:cNvPr>
          <p:cNvSpPr>
            <a:spLocks/>
          </p:cNvSpPr>
          <p:nvPr/>
        </p:nvSpPr>
        <p:spPr>
          <a:xfrm>
            <a:off x="5940223" y="6534116"/>
            <a:ext cx="841577"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聊天支持</a:t>
            </a:r>
          </a:p>
        </p:txBody>
      </p:sp>
      <p:sp>
        <p:nvSpPr>
          <p:cNvPr id="51" name="Rectangle 50">
            <a:extLst>
              <a:ext uri="{FF2B5EF4-FFF2-40B4-BE49-F238E27FC236}">
                <a16:creationId xmlns:a16="http://schemas.microsoft.com/office/drawing/2014/main" id="{F7EA7F82-FD5A-1440-96EE-C08915F16D9E}"/>
              </a:ext>
            </a:extLst>
          </p:cNvPr>
          <p:cNvSpPr>
            <a:spLocks/>
          </p:cNvSpPr>
          <p:nvPr/>
        </p:nvSpPr>
        <p:spPr>
          <a:xfrm>
            <a:off x="2253559" y="8275043"/>
            <a:ext cx="963405"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电话支持</a:t>
            </a:r>
          </a:p>
        </p:txBody>
      </p:sp>
      <p:sp>
        <p:nvSpPr>
          <p:cNvPr id="53" name="object 39">
            <a:extLst>
              <a:ext uri="{FF2B5EF4-FFF2-40B4-BE49-F238E27FC236}">
                <a16:creationId xmlns:a16="http://schemas.microsoft.com/office/drawing/2014/main" id="{AECDB25D-EF0F-3345-81AB-77397D56CA87}"/>
              </a:ext>
            </a:extLst>
          </p:cNvPr>
          <p:cNvSpPr txBox="1"/>
          <p:nvPr/>
        </p:nvSpPr>
        <p:spPr>
          <a:xfrm>
            <a:off x="1930373" y="8569418"/>
            <a:ext cx="1955827" cy="651460"/>
          </a:xfrm>
          <a:prstGeom prst="rect">
            <a:avLst/>
          </a:prstGeom>
        </p:spPr>
        <p:txBody>
          <a:bodyPr vert="horz" wrap="square" lIns="0" tIns="35560" rIns="0" bIns="0" rtlCol="0">
            <a:spAutoFit/>
          </a:bodyPr>
          <a:lstStyle/>
          <a:p>
            <a:r>
              <a:rPr lang="ja-jp" sz="1000" dirty="0">
                <a:solidFill>
                  <a:srgbClr val="020302"/>
                </a:solidFill>
                <a:latin typeface="AdobeClean-Light"/>
              </a:rPr>
              <a:t>授权用户（管理员）</a:t>
            </a:r>
            <a:r>
              <a:rPr lang="ja-jp" sz="1000" dirty="0">
                <a:latin typeface="Adobe Clean Light"/>
              </a:rPr>
              <a:t>可以通过电话调用 Adobe 支持</a:t>
            </a:r>
            <a:r>
              <a:rPr lang="ja-jp" sz="1000" spc="-5" dirty="0">
                <a:solidFill>
                  <a:srgbClr val="020302"/>
                </a:solidFill>
                <a:latin typeface="AdobeClean-Light"/>
                <a:cs typeface="AdobeClean-Light"/>
              </a:rPr>
              <a:t>以</a:t>
            </a:r>
            <a:r>
              <a:rPr lang="ja-jp" sz="1000" spc="-10" dirty="0">
                <a:solidFill>
                  <a:srgbClr val="020302"/>
                </a:solidFill>
                <a:latin typeface="AdobeClean-Light"/>
                <a:cs typeface="AdobeClean-Light"/>
              </a:rPr>
              <a:t>获取</a:t>
            </a:r>
            <a:r>
              <a:rPr lang="ja-jp" sz="1000" spc="-20" dirty="0">
                <a:solidFill>
                  <a:srgbClr val="020302"/>
                </a:solidFill>
                <a:latin typeface="AdobeClean-Light"/>
                <a:cs typeface="AdobeClean-Light"/>
              </a:rPr>
              <a:t>答案</a:t>
            </a:r>
            <a:r>
              <a:rPr lang="ja-jp" sz="1000" spc="-45" dirty="0">
                <a:solidFill>
                  <a:srgbClr val="020302"/>
                </a:solidFill>
                <a:latin typeface="AdobeClean-Light"/>
                <a:cs typeface="AdobeClean-Light"/>
              </a:rPr>
              <a:t>并</a:t>
            </a:r>
            <a:r>
              <a:rPr lang="ja-jp" sz="1000" spc="-15" dirty="0">
                <a:solidFill>
                  <a:srgbClr val="020302"/>
                </a:solidFill>
                <a:latin typeface="AdobeClean-Light"/>
                <a:cs typeface="AdobeClean-Light"/>
              </a:rPr>
              <a:t>帮助</a:t>
            </a:r>
            <a:r>
              <a:rPr lang="ja-jp" sz="1000" spc="-20" dirty="0">
                <a:solidFill>
                  <a:srgbClr val="020302"/>
                </a:solidFill>
                <a:latin typeface="AdobeClean-Light"/>
                <a:cs typeface="AdobeClean-Light"/>
              </a:rPr>
              <a:t>提交案例。</a:t>
            </a:r>
          </a:p>
          <a:p>
            <a:r>
              <a:rPr lang="ja-jp" sz="1000" i="1" spc="-10" dirty="0">
                <a:solidFill>
                  <a:srgbClr val="7A7A7A"/>
                </a:solidFill>
                <a:latin typeface="Adobe Clean Light" panose="020B0303020404020204" pitchFamily="34" charset="0"/>
                <a:cs typeface="AdobeClean-LightIt"/>
              </a:rPr>
              <a:t>以当地时间为准</a:t>
            </a:r>
            <a:endParaRPr lang="en-US" sz="1000" i="1" dirty="0">
              <a:latin typeface="Adobe Clean Light" panose="020B0303020404020204" pitchFamily="34" charset="0"/>
              <a:cs typeface="AdobeClean-Light"/>
            </a:endParaRPr>
          </a:p>
        </p:txBody>
      </p:sp>
      <p:sp>
        <p:nvSpPr>
          <p:cNvPr id="54" name="Rectangle 53">
            <a:extLst>
              <a:ext uri="{FF2B5EF4-FFF2-40B4-BE49-F238E27FC236}">
                <a16:creationId xmlns:a16="http://schemas.microsoft.com/office/drawing/2014/main" id="{147A0CC5-9478-2A4C-8E36-9690D8413CAC}"/>
              </a:ext>
            </a:extLst>
          </p:cNvPr>
          <p:cNvSpPr>
            <a:spLocks/>
          </p:cNvSpPr>
          <p:nvPr/>
        </p:nvSpPr>
        <p:spPr>
          <a:xfrm>
            <a:off x="4704154" y="8269897"/>
            <a:ext cx="1402628" cy="184666"/>
          </a:xfrm>
          <a:prstGeom prst="rect">
            <a:avLst/>
          </a:prstGeom>
        </p:spPr>
        <p:txBody>
          <a:bodyPr wrap="none" lIns="0" tIns="0" rIns="0" bIns="0">
            <a:spAutoFit/>
          </a:bodyPr>
          <a:lstStyle/>
          <a:p>
            <a:pPr>
              <a:spcBef>
                <a:spcPts val="600"/>
              </a:spcBef>
              <a:spcAft>
                <a:spcPts val="600"/>
              </a:spcAft>
            </a:pPr>
            <a:r>
              <a:rPr lang="ja-jp" sz="1200" b="1" dirty="0">
                <a:latin typeface="Adobe Clean" panose="020B0503020404020204" pitchFamily="34" charset="0"/>
                <a:ea typeface="Open Sans" pitchFamily="34" charset="0"/>
                <a:cs typeface="Open Sans" pitchFamily="34" charset="0"/>
              </a:rPr>
              <a:t>网络案例提交</a:t>
            </a:r>
          </a:p>
        </p:txBody>
      </p:sp>
      <p:sp>
        <p:nvSpPr>
          <p:cNvPr id="55" name="Rectangle 54">
            <a:extLst>
              <a:ext uri="{FF2B5EF4-FFF2-40B4-BE49-F238E27FC236}">
                <a16:creationId xmlns:a16="http://schemas.microsoft.com/office/drawing/2014/main" id="{459945CA-3AB6-CA4B-ABBC-E376700A84AF}"/>
              </a:ext>
            </a:extLst>
          </p:cNvPr>
          <p:cNvSpPr/>
          <p:nvPr/>
        </p:nvSpPr>
        <p:spPr>
          <a:xfrm>
            <a:off x="4206461" y="8522198"/>
            <a:ext cx="2148840" cy="553998"/>
          </a:xfrm>
          <a:prstGeom prst="rect">
            <a:avLst/>
          </a:prstGeom>
        </p:spPr>
        <p:txBody>
          <a:bodyPr wrap="square" lIns="91440" tIns="45720" rIns="91440" bIns="45720" anchor="t">
            <a:spAutoFit/>
          </a:bodyPr>
          <a:lstStyle/>
          <a:p>
            <a:r>
              <a:rPr lang="ja-jp" sz="1000" dirty="0">
                <a:solidFill>
                  <a:srgbClr val="020302"/>
                </a:solidFill>
                <a:latin typeface="AdobeClean-Light"/>
              </a:rPr>
              <a:t>授权用户（管理员）</a:t>
            </a:r>
            <a:r>
              <a:rPr lang="ja-jp" sz="1000" dirty="0">
                <a:latin typeface="Adobe Clean Light"/>
              </a:rPr>
              <a:t>可以随时提交不限数量的网络</a:t>
            </a:r>
            <a:r>
              <a:rPr lang="ja-jp" sz="1000">
                <a:latin typeface="Adobe Clean Light"/>
              </a:rPr>
              <a:t>案例</a:t>
            </a:r>
            <a:r>
              <a:rPr lang="ja-JP" altLang="en-US" sz="1000">
                <a:latin typeface="Adobe Clean Light"/>
              </a:rPr>
              <a:t>、</a:t>
            </a:r>
            <a:r>
              <a:rPr lang="ja-jp" sz="1000">
                <a:latin typeface="Adobe Clean Light"/>
              </a:rPr>
              <a:t>供</a:t>
            </a:r>
            <a:r>
              <a:rPr lang="ja-jp" sz="1000" dirty="0">
                <a:latin typeface="Adobe Clean Light"/>
              </a:rPr>
              <a:t>技术支持团队审查支持问题。</a:t>
            </a:r>
            <a:endParaRPr lang="en-US" sz="1000" dirty="0">
              <a:solidFill>
                <a:srgbClr val="000000"/>
              </a:solidFill>
              <a:latin typeface="Adobe Clean Light"/>
            </a:endParaRPr>
          </a:p>
        </p:txBody>
      </p:sp>
      <p:pic>
        <p:nvPicPr>
          <p:cNvPr id="57" name="Picture 56">
            <a:extLst>
              <a:ext uri="{FF2B5EF4-FFF2-40B4-BE49-F238E27FC236}">
                <a16:creationId xmlns:a16="http://schemas.microsoft.com/office/drawing/2014/main" id="{56518687-A902-4544-8A13-C1A466DD738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60614" y="8216462"/>
            <a:ext cx="365760" cy="365760"/>
          </a:xfrm>
          <a:prstGeom prst="rect">
            <a:avLst/>
          </a:prstGeom>
        </p:spPr>
      </p:pic>
      <p:pic>
        <p:nvPicPr>
          <p:cNvPr id="59" name="Picture 58">
            <a:extLst>
              <a:ext uri="{FF2B5EF4-FFF2-40B4-BE49-F238E27FC236}">
                <a16:creationId xmlns:a16="http://schemas.microsoft.com/office/drawing/2014/main" id="{2C382B21-69F4-C346-8314-F2A905BDE04D}"/>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66620" y="8152943"/>
            <a:ext cx="365760" cy="365760"/>
          </a:xfrm>
          <a:prstGeom prst="rect">
            <a:avLst/>
          </a:prstGeom>
        </p:spPr>
      </p:pic>
      <p:pic>
        <p:nvPicPr>
          <p:cNvPr id="60" name="Picture 59">
            <a:extLst>
              <a:ext uri="{FF2B5EF4-FFF2-40B4-BE49-F238E27FC236}">
                <a16:creationId xmlns:a16="http://schemas.microsoft.com/office/drawing/2014/main" id="{375C5FC6-7C9E-E742-A3F2-1DC5039780E3}"/>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89424" y="6371978"/>
            <a:ext cx="365760" cy="365760"/>
          </a:xfrm>
          <a:prstGeom prst="rect">
            <a:avLst/>
          </a:prstGeom>
        </p:spPr>
      </p:pic>
      <p:pic>
        <p:nvPicPr>
          <p:cNvPr id="61" name="Picture 60">
            <a:extLst>
              <a:ext uri="{FF2B5EF4-FFF2-40B4-BE49-F238E27FC236}">
                <a16:creationId xmlns:a16="http://schemas.microsoft.com/office/drawing/2014/main" id="{DF56F057-839B-AD41-94B9-BD93E93694CA}"/>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38430" y="6427947"/>
            <a:ext cx="365760" cy="365760"/>
          </a:xfrm>
          <a:prstGeom prst="rect">
            <a:avLst/>
          </a:prstGeom>
        </p:spPr>
      </p:pic>
      <p:pic>
        <p:nvPicPr>
          <p:cNvPr id="63" name="Picture 62">
            <a:extLst>
              <a:ext uri="{FF2B5EF4-FFF2-40B4-BE49-F238E27FC236}">
                <a16:creationId xmlns:a16="http://schemas.microsoft.com/office/drawing/2014/main" id="{858A730E-D49C-FA45-9E5A-12A648BAB81D}"/>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926191" y="6427947"/>
            <a:ext cx="365760" cy="365760"/>
          </a:xfrm>
          <a:prstGeom prst="rect">
            <a:avLst/>
          </a:prstGeom>
        </p:spPr>
      </p:pic>
      <p:pic>
        <p:nvPicPr>
          <p:cNvPr id="67" name="Picture 66">
            <a:extLst>
              <a:ext uri="{FF2B5EF4-FFF2-40B4-BE49-F238E27FC236}">
                <a16:creationId xmlns:a16="http://schemas.microsoft.com/office/drawing/2014/main" id="{5C1EA0ED-472A-C94B-A3C5-BB19ED19BF1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63790" y="1182392"/>
            <a:ext cx="365760" cy="365760"/>
          </a:xfrm>
          <a:prstGeom prst="rect">
            <a:avLst/>
          </a:prstGeom>
          <a:ln>
            <a:noFill/>
          </a:ln>
        </p:spPr>
      </p:pic>
      <p:pic>
        <p:nvPicPr>
          <p:cNvPr id="68" name="Picture 67">
            <a:extLst>
              <a:ext uri="{FF2B5EF4-FFF2-40B4-BE49-F238E27FC236}">
                <a16:creationId xmlns:a16="http://schemas.microsoft.com/office/drawing/2014/main" id="{BB620EF8-4FD2-FE40-947D-76A0A08C9DE4}"/>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790541" y="1214068"/>
            <a:ext cx="365760" cy="365760"/>
          </a:xfrm>
          <a:prstGeom prst="rect">
            <a:avLst/>
          </a:prstGeom>
          <a:ln>
            <a:noFill/>
          </a:ln>
        </p:spPr>
      </p:pic>
      <p:pic>
        <p:nvPicPr>
          <p:cNvPr id="70" name="Picture 69">
            <a:extLst>
              <a:ext uri="{FF2B5EF4-FFF2-40B4-BE49-F238E27FC236}">
                <a16:creationId xmlns:a16="http://schemas.microsoft.com/office/drawing/2014/main" id="{F9B7F835-3BCB-4043-9C74-877C70A35C9F}"/>
              </a:ext>
              <a:ext uri="{C183D7F6-B498-43B3-948B-1728B52AA6E4}">
                <adec:decorative xmlns:adec="http://schemas.microsoft.com/office/drawing/2017/decorative" val="1"/>
              </a:ext>
            </a:extLst>
          </p:cNvPr>
          <p:cNvPicPr>
            <a:picLocks noChangeAspect="1"/>
          </p:cNvPicPr>
          <p:nvPr/>
        </p:nvPicPr>
        <p:blipFill>
          <a:blip r:embed="rId12"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50511" y="3577947"/>
            <a:ext cx="365760" cy="365760"/>
          </a:xfrm>
          <a:prstGeom prst="rect">
            <a:avLst/>
          </a:prstGeom>
          <a:ln>
            <a:noFill/>
          </a:ln>
        </p:spPr>
      </p:pic>
      <p:pic>
        <p:nvPicPr>
          <p:cNvPr id="73" name="Picture 72">
            <a:extLst>
              <a:ext uri="{FF2B5EF4-FFF2-40B4-BE49-F238E27FC236}">
                <a16:creationId xmlns:a16="http://schemas.microsoft.com/office/drawing/2014/main" id="{88681EA4-5E47-8149-AA5B-D1A040A10942}"/>
              </a:ext>
              <a:ext uri="{C183D7F6-B498-43B3-948B-1728B52AA6E4}">
                <adec:decorative xmlns:adec="http://schemas.microsoft.com/office/drawing/2017/decorative" val="1"/>
              </a:ext>
            </a:extLst>
          </p:cNvPr>
          <p:cNvPicPr>
            <a:picLocks noChangeAspect="1"/>
          </p:cNvPicPr>
          <p:nvPr/>
        </p:nvPicPr>
        <p:blipFill>
          <a:blip r:embed="rId13"/>
          <a:stretch>
            <a:fillRect/>
          </a:stretch>
        </p:blipFill>
        <p:spPr>
          <a:xfrm>
            <a:off x="364906" y="1214068"/>
            <a:ext cx="365760" cy="365760"/>
          </a:xfrm>
          <a:prstGeom prst="rect">
            <a:avLst/>
          </a:prstGeom>
        </p:spPr>
      </p:pic>
      <p:sp>
        <p:nvSpPr>
          <p:cNvPr id="56" name="object 11">
            <a:extLst>
              <a:ext uri="{FF2B5EF4-FFF2-40B4-BE49-F238E27FC236}">
                <a16:creationId xmlns:a16="http://schemas.microsoft.com/office/drawing/2014/main" id="{BED97B6A-F822-1148-9BC9-28714CACD837}"/>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spc="-10" dirty="0"/>
              <a:t>©202</a:t>
            </a:r>
            <a:r>
              <a:rPr lang="ja-jp" spc="-5" dirty="0"/>
              <a:t>2 Adobe。All</a:t>
            </a:r>
            <a:r>
              <a:rPr lang="ja-jp" spc="-10" dirty="0"/>
              <a:t> Rights</a:t>
            </a:r>
            <a:r>
              <a:rPr lang="ja-jp" spc="-5" dirty="0"/>
              <a:t> </a:t>
            </a:r>
            <a:r>
              <a:rPr lang="ja-jp" spc="-10" dirty="0"/>
              <a:t>Reserved.</a:t>
            </a:r>
            <a:r>
              <a:rPr lang="ja-jp" spc="-5" dirty="0"/>
              <a:t>Adobe</a:t>
            </a:r>
            <a:r>
              <a:rPr lang="ja-jp" spc="60" dirty="0"/>
              <a:t> </a:t>
            </a:r>
            <a:r>
              <a:rPr lang="ja-jp" spc="-10" dirty="0"/>
              <a:t>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spc="-5" dirty="0">
                <a:solidFill>
                  <a:srgbClr val="6C6C6C"/>
                </a:solidFill>
                <a:latin typeface="Adobe Clean"/>
                <a:cs typeface="Adobe Clean"/>
              </a:rPr>
              <a:t>© 2020 Adobe. All Rights Reserved.</a:t>
            </a:r>
            <a:r>
              <a:rPr lang="ja-jp" sz="500" dirty="0">
                <a:solidFill>
                  <a:srgbClr val="6C6C6C"/>
                </a:solidFill>
                <a:latin typeface="Adobe Clean"/>
                <a:cs typeface="Adobe Clean"/>
              </a:rPr>
              <a:t>Adobe</a:t>
            </a:r>
            <a:r>
              <a:rPr lang="ja-jp" sz="500" spc="5" dirty="0">
                <a:solidFill>
                  <a:srgbClr val="6C6C6C"/>
                </a:solidFill>
                <a:latin typeface="Adobe Clean"/>
                <a:cs typeface="Adobe Clean"/>
              </a:rPr>
              <a:t> </a:t>
            </a:r>
            <a:r>
              <a:rPr lang="ja-jp"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ja-jp" sz="800" spc="-5" dirty="0">
                <a:solidFill>
                  <a:srgbClr val="6D6D6D"/>
                </a:solidFill>
                <a:latin typeface="Adobe Clean"/>
                <a:cs typeface="Adobe Clean"/>
              </a:rPr>
              <a:t>© 2020 Adobe. 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spAutoFit/>
          </a:bodyPr>
          <a:lstStyle/>
          <a:p>
            <a:pPr marL="12700">
              <a:lnSpc>
                <a:spcPts val="930"/>
              </a:lnSpc>
              <a:spcBef>
                <a:spcPts val="95"/>
              </a:spcBef>
            </a:pPr>
            <a:r>
              <a:rPr lang="ja-jp"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lang="ja-jp" sz="800" spc="-15" dirty="0">
                <a:solidFill>
                  <a:srgbClr val="777879"/>
                </a:solidFill>
                <a:latin typeface="Adobe Clean"/>
                <a:cs typeface="Adobe Clean"/>
              </a:rPr>
              <a:t>345 Park</a:t>
            </a:r>
            <a:r>
              <a:rPr lang="ja-jp" sz="800" spc="-100" dirty="0">
                <a:solidFill>
                  <a:srgbClr val="777879"/>
                </a:solidFill>
                <a:latin typeface="Adobe Clean"/>
                <a:cs typeface="Adobe Clean"/>
              </a:rPr>
              <a:t> </a:t>
            </a:r>
            <a:r>
              <a:rPr lang="ja-jp" sz="800" spc="-15" dirty="0">
                <a:solidFill>
                  <a:srgbClr val="777879"/>
                </a:solidFill>
                <a:latin typeface="Adobe Clean"/>
                <a:cs typeface="Adobe Clean"/>
              </a:rPr>
              <a:t>Avenue</a:t>
            </a:r>
            <a:endParaRPr sz="800" dirty="0">
              <a:latin typeface="Adobe Clean"/>
              <a:cs typeface="Adobe Clean"/>
            </a:endParaRPr>
          </a:p>
          <a:p>
            <a:pPr marL="12700">
              <a:lnSpc>
                <a:spcPts val="944"/>
              </a:lnSpc>
            </a:pPr>
            <a:r>
              <a:rPr lang="ja-jp" sz="800" spc="-10" dirty="0">
                <a:solidFill>
                  <a:srgbClr val="777879"/>
                </a:solidFill>
                <a:latin typeface="Adobe Clean"/>
                <a:cs typeface="Adobe Clean"/>
              </a:rPr>
              <a:t>San </a:t>
            </a:r>
            <a:r>
              <a:rPr lang="ja-jp" sz="800" spc="-15" dirty="0">
                <a:solidFill>
                  <a:srgbClr val="777879"/>
                </a:solidFill>
                <a:latin typeface="Adobe Clean"/>
                <a:cs typeface="Adobe Clean"/>
              </a:rPr>
              <a:t>Jo</a:t>
            </a:r>
            <a:r>
              <a:rPr lang="ja-jp" sz="800" spc="-15">
                <a:solidFill>
                  <a:srgbClr val="777879"/>
                </a:solidFill>
                <a:latin typeface="Adobe Clean"/>
                <a:cs typeface="Adobe Clean"/>
              </a:rPr>
              <a:t>se</a:t>
            </a:r>
            <a:r>
              <a:rPr lang="ja-JP" altLang="en-US" sz="800" spc="-15">
                <a:solidFill>
                  <a:srgbClr val="777879"/>
                </a:solidFill>
                <a:latin typeface="Adobe Clean"/>
                <a:cs typeface="Adobe Clean"/>
              </a:rPr>
              <a:t>、</a:t>
            </a:r>
            <a:r>
              <a:rPr lang="ja-jp" sz="800" spc="-140">
                <a:solidFill>
                  <a:srgbClr val="777879"/>
                </a:solidFill>
                <a:latin typeface="Adobe Clean"/>
                <a:cs typeface="Adobe Clean"/>
              </a:rPr>
              <a:t> </a:t>
            </a:r>
            <a:r>
              <a:rPr lang="ja-jp"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lang="ja-jp"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lang="ja-jp" sz="800" u="sng" spc="-25" dirty="0">
                <a:solidFill>
                  <a:srgbClr val="5F5F5F"/>
                </a:solidFill>
                <a:uFill>
                  <a:solidFill>
                    <a:srgbClr val="0000FF"/>
                  </a:solidFill>
                </a:uFill>
                <a:latin typeface="Adobe Clean"/>
                <a:cs typeface="Adobe Clean"/>
                <a:hlinkClick r:id="rId4"/>
              </a:rPr>
              <a:t>www.adobe.com/cn/</a:t>
            </a:r>
            <a:endParaRPr sz="800" dirty="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ja-jp" sz="1100" i="1" spc="-10" dirty="0">
                <a:solidFill>
                  <a:srgbClr val="777879"/>
                </a:solidFill>
                <a:latin typeface="AdobeClean-LightIt"/>
                <a:cs typeface="AdobeClean-LightIt"/>
              </a:rPr>
              <a:t>要</a:t>
            </a:r>
            <a:r>
              <a:rPr lang="ja-jp" sz="1100" i="1" spc="-15" dirty="0">
                <a:solidFill>
                  <a:srgbClr val="777879"/>
                </a:solidFill>
                <a:latin typeface="AdobeClean-LightIt"/>
                <a:cs typeface="AdobeClean-LightIt"/>
              </a:rPr>
              <a:t>详细</a:t>
            </a:r>
            <a:r>
              <a:rPr lang="ja-jp" sz="1100" i="1" spc="-40" dirty="0">
                <a:solidFill>
                  <a:srgbClr val="777879"/>
                </a:solidFill>
                <a:latin typeface="AdobeClean-LightIt"/>
                <a:cs typeface="AdobeClean-LightIt"/>
              </a:rPr>
              <a:t>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了解 </a:t>
            </a:r>
            <a:r>
              <a:rPr lang="ja-jp" sz="1100" i="1" spc="-45" dirty="0">
                <a:solidFill>
                  <a:srgbClr val="777879"/>
                </a:solidFill>
                <a:latin typeface="AdobeClean-LightIt"/>
                <a:cs typeface="AdobeClean-LightIt"/>
              </a:rPr>
              <a:t> </a:t>
            </a:r>
            <a:r>
              <a:rPr lang="ja-jp" sz="1100" i="1" spc="-15" dirty="0">
                <a:solidFill>
                  <a:srgbClr val="777879"/>
                </a:solidFill>
                <a:latin typeface="AdobeClean-LightIt"/>
                <a:cs typeface="AdobeClean-LightIt"/>
              </a:rPr>
              <a:t>Adobe</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 支持产品/服务</a:t>
            </a:r>
            <a:r>
              <a:rPr lang="ja-jp" sz="1100" i="1" spc="-75" dirty="0">
                <a:solidFill>
                  <a:srgbClr val="777879"/>
                </a:solidFill>
                <a:latin typeface="AdobeClean-LightIt"/>
                <a:cs typeface="AdobeClean-LightIt"/>
              </a:rPr>
              <a:t> </a:t>
            </a:r>
            <a:r>
              <a:rPr lang="ja-jp" sz="1100" i="1" spc="-15" dirty="0">
                <a:solidFill>
                  <a:srgbClr val="777879"/>
                </a:solidFill>
                <a:latin typeface="AdobeClean-LightIt"/>
                <a:cs typeface="AdobeClean-LightIt"/>
              </a:rPr>
              <a:t>和</a:t>
            </a:r>
            <a:r>
              <a:rPr lang="ja-jp" sz="1100" i="1" spc="-50" dirty="0">
                <a:solidFill>
                  <a:srgbClr val="777879"/>
                </a:solidFill>
                <a:latin typeface="AdobeClean-LightIt"/>
                <a:cs typeface="AdobeClean-LightIt"/>
              </a:rPr>
              <a:t> </a:t>
            </a:r>
            <a:r>
              <a:rPr lang="ja-jp" sz="1100" i="1" spc="-15" dirty="0">
                <a:solidFill>
                  <a:srgbClr val="777879"/>
                </a:solidFill>
                <a:latin typeface="AdobeClean-LightIt"/>
                <a:cs typeface="AdobeClean-LightIt"/>
              </a:rPr>
              <a:t>您</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的</a:t>
            </a:r>
            <a:r>
              <a:rPr lang="ja-jp" sz="1100" i="1" spc="-95" dirty="0">
                <a:solidFill>
                  <a:srgbClr val="777879"/>
                </a:solidFill>
                <a:latin typeface="AdobeClean-LightIt"/>
                <a:cs typeface="AdobeClean-LightIt"/>
              </a:rPr>
              <a:t> </a:t>
            </a:r>
            <a:r>
              <a:rPr lang="ja-jp" sz="1100" i="1" spc="-15" dirty="0">
                <a:solidFill>
                  <a:srgbClr val="777879"/>
                </a:solidFill>
                <a:latin typeface="AdobeClean-LightIt"/>
                <a:cs typeface="AdobeClean-LightIt"/>
              </a:rPr>
              <a:t>适当</a:t>
            </a:r>
            <a:r>
              <a:rPr lang="ja-jp" sz="1100" i="1" spc="-55" dirty="0">
                <a:solidFill>
                  <a:srgbClr val="777879"/>
                </a:solidFill>
                <a:latin typeface="AdobeClean-LightIt"/>
                <a:cs typeface="AdobeClean-LightIt"/>
              </a:rPr>
              <a:t> </a:t>
            </a:r>
            <a:r>
              <a:rPr lang="ja-jp" sz="1100" i="1" spc="-15" dirty="0">
                <a:solidFill>
                  <a:srgbClr val="777879"/>
                </a:solidFill>
                <a:latin typeface="AdobeClean-LightIt"/>
                <a:cs typeface="AdobeClean-LightIt"/>
              </a:rPr>
              <a:t>级</a:t>
            </a:r>
            <a:r>
              <a:rPr lang="ja-jp" sz="1100" i="1" spc="-15">
                <a:solidFill>
                  <a:srgbClr val="777879"/>
                </a:solidFill>
                <a:latin typeface="AdobeClean-LightIt"/>
                <a:cs typeface="AdobeClean-LightIt"/>
              </a:rPr>
              <a:t>别</a:t>
            </a:r>
            <a:r>
              <a:rPr lang="ja-jp" sz="1100" i="1" spc="-85">
                <a:solidFill>
                  <a:srgbClr val="777879"/>
                </a:solidFill>
                <a:latin typeface="AdobeClean-LightIt"/>
                <a:cs typeface="AdobeClean-LightIt"/>
              </a:rPr>
              <a:t> </a:t>
            </a:r>
            <a:r>
              <a:rPr lang="ja-JP" altLang="en-US" sz="1100" i="1" spc="-15">
                <a:solidFill>
                  <a:srgbClr val="777879"/>
                </a:solidFill>
                <a:latin typeface="AdobeClean-LightIt"/>
                <a:cs typeface="AdobeClean-LightIt"/>
              </a:rPr>
              <a:t>、</a:t>
            </a:r>
            <a:r>
              <a:rPr lang="ja-jp" sz="1100" i="1" spc="-65">
                <a:solidFill>
                  <a:srgbClr val="777879"/>
                </a:solidFill>
                <a:latin typeface="AdobeClean-LightIt"/>
                <a:cs typeface="AdobeClean-LightIt"/>
              </a:rPr>
              <a:t> </a:t>
            </a:r>
            <a:r>
              <a:rPr lang="ja-jp" sz="1100" i="1" spc="-15" dirty="0">
                <a:solidFill>
                  <a:srgbClr val="777879"/>
                </a:solidFill>
                <a:latin typeface="AdobeClean-LightIt"/>
                <a:cs typeface="AdobeClean-LightIt"/>
              </a:rPr>
              <a:t>请联系</a:t>
            </a:r>
            <a:r>
              <a:rPr lang="ja-jp" sz="1100" i="1" spc="-85" dirty="0">
                <a:solidFill>
                  <a:srgbClr val="777879"/>
                </a:solidFill>
                <a:latin typeface="AdobeClean-LightIt"/>
                <a:cs typeface="AdobeClean-LightIt"/>
              </a:rPr>
              <a:t> </a:t>
            </a:r>
            <a:r>
              <a:rPr lang="ja-jp" sz="1100" i="1" spc="-70" dirty="0">
                <a:solidFill>
                  <a:srgbClr val="777879"/>
                </a:solidFill>
                <a:latin typeface="AdobeClean-LightIt"/>
                <a:cs typeface="AdobeClean-LightIt"/>
              </a:rPr>
              <a:t> </a:t>
            </a:r>
            <a:r>
              <a:rPr lang="ja-jp" sz="1100" i="1" spc="-15" dirty="0">
                <a:solidFill>
                  <a:srgbClr val="777879"/>
                </a:solidFill>
                <a:latin typeface="AdobeClean-LightIt"/>
                <a:cs typeface="AdobeClean-LightIt"/>
              </a:rPr>
              <a:t>指定</a:t>
            </a:r>
            <a:r>
              <a:rPr lang="ja-jp" sz="1100" i="1" spc="-55" dirty="0">
                <a:solidFill>
                  <a:srgbClr val="777879"/>
                </a:solidFill>
                <a:latin typeface="AdobeClean-LightIt"/>
                <a:cs typeface="AdobeClean-LightIt"/>
              </a:rPr>
              <a:t> </a:t>
            </a:r>
            <a:r>
              <a:rPr lang="ja-jp" sz="1100" i="1" spc="-25" dirty="0">
                <a:solidFill>
                  <a:srgbClr val="777879"/>
                </a:solidFill>
                <a:latin typeface="AdobeClean-LightIt"/>
                <a:cs typeface="AdobeClean-LightIt"/>
              </a:rPr>
              <a:t>客户</a:t>
            </a:r>
            <a:r>
              <a:rPr lang="ja-jp" sz="1100" i="1" spc="-120" dirty="0">
                <a:solidFill>
                  <a:srgbClr val="777879"/>
                </a:solidFill>
                <a:latin typeface="AdobeClean-LightIt"/>
                <a:cs typeface="AdobeClean-LightIt"/>
              </a:rPr>
              <a:t> </a:t>
            </a:r>
            <a:r>
              <a:rPr lang="ja-jp" sz="1100" i="1" spc="-20" dirty="0">
                <a:solidFill>
                  <a:srgbClr val="777879"/>
                </a:solidFill>
                <a:latin typeface="AdobeClean-LightIt"/>
                <a:cs typeface="AdobeClean-LightIt"/>
              </a:rPr>
              <a:t>经理 </a:t>
            </a:r>
            <a:r>
              <a:rPr lang="ja-jp" sz="1100" i="1" spc="-15" dirty="0">
                <a:solidFill>
                  <a:srgbClr val="777879"/>
                </a:solidFill>
                <a:latin typeface="AdobeClean-LightIt"/>
                <a:cs typeface="AdobeClean-LightIt"/>
              </a:rPr>
              <a:t>(NAM) </a:t>
            </a:r>
            <a:r>
              <a:rPr lang="ja-jp" sz="1100" i="1" spc="-10" dirty="0">
                <a:solidFill>
                  <a:srgbClr val="777879"/>
                </a:solidFill>
                <a:latin typeface="AdobeClean-LightIt"/>
                <a:cs typeface="AdobeClean-LightIt"/>
              </a:rPr>
              <a:t>或</a:t>
            </a:r>
            <a:r>
              <a:rPr lang="ja-jp" sz="1100" i="1" spc="-15" dirty="0">
                <a:solidFill>
                  <a:srgbClr val="777879"/>
                </a:solidFill>
                <a:latin typeface="AdobeClean-LightIt"/>
                <a:cs typeface="AdobeClean-LightIt"/>
              </a:rPr>
              <a:t>客户</a:t>
            </a:r>
            <a:r>
              <a:rPr lang="ja-jp" sz="1100" i="1" spc="-20" dirty="0">
                <a:solidFill>
                  <a:srgbClr val="777879"/>
                </a:solidFill>
                <a:latin typeface="AdobeClean-LightIt"/>
                <a:cs typeface="AdobeClean-LightIt"/>
              </a:rPr>
              <a:t>成功</a:t>
            </a:r>
            <a:r>
              <a:rPr lang="ja-jp" sz="1100" i="1" spc="-180" dirty="0">
                <a:solidFill>
                  <a:srgbClr val="777879"/>
                </a:solidFill>
                <a:latin typeface="AdobeClean-LightIt"/>
                <a:cs typeface="AdobeClean-LightIt"/>
              </a:rPr>
              <a:t> </a:t>
            </a:r>
            <a:r>
              <a:rPr lang="ja-jp"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ja-jp" sz="800" spc="-5" dirty="0">
                <a:solidFill>
                  <a:srgbClr val="6D6D6D"/>
                </a:solidFill>
                <a:latin typeface="Adobe Clean"/>
                <a:cs typeface="Adobe Clean"/>
              </a:rPr>
              <a:t>©2022 Adobe.All Rights Reserved.Adobe</a:t>
            </a:r>
            <a:r>
              <a:rPr lang="ja-jp" sz="800" spc="75" dirty="0">
                <a:solidFill>
                  <a:srgbClr val="6D6D6D"/>
                </a:solidFill>
                <a:latin typeface="Adobe Clean"/>
                <a:cs typeface="Adobe Clean"/>
              </a:rPr>
              <a:t> </a:t>
            </a:r>
            <a:r>
              <a:rPr lang="ja-jp"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ja-jp" sz="1400" b="1" spc="-15" dirty="0">
                <a:solidFill>
                  <a:srgbClr val="020302"/>
                </a:solidFill>
                <a:latin typeface="Adobe Clean"/>
                <a:cs typeface="Adobe Clean"/>
              </a:rPr>
              <a:t>区域营业时间和语言支持</a:t>
            </a:r>
          </a:p>
          <a:p>
            <a:pPr lvl="0">
              <a:spcBef>
                <a:spcPts val="915"/>
              </a:spcBef>
            </a:pPr>
            <a:r>
              <a:rPr lang="ja-jp" sz="1000" spc="-15" dirty="0">
                <a:solidFill>
                  <a:srgbClr val="1F1F1F"/>
                </a:solidFill>
                <a:latin typeface="AdobeClean-Light"/>
              </a:rPr>
              <a:t>Adobe 的本地营业时间与客户的计费区域一致。</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670104941"/>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panose="020B0503020404020204" pitchFamily="34" charset="0"/>
                        </a:rPr>
                        <a:t>美洲</a:t>
                      </a:r>
                      <a:r>
                        <a:rPr lang="ja-jp" sz="1100" baseline="30000" dirty="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日本</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panose="020B0503020404020204" pitchFamily="34" charset="0"/>
                        </a:rPr>
                        <a:t>全天候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ja-jp" sz="1100" baseline="30000" dirty="0">
                          <a:solidFill>
                            <a:schemeClr val="tx1"/>
                          </a:solidFill>
                          <a:latin typeface="Adobe Clean" panose="020B0503020404020204" pitchFamily="34" charset="0"/>
                        </a:rPr>
                        <a:t>1</a:t>
                      </a:r>
                      <a:r>
                        <a:rPr lang="ja-jp" sz="1100" dirty="0">
                          <a:solidFill>
                            <a:schemeClr val="tx1"/>
                          </a:solidFill>
                          <a:latin typeface="Adobe Clean" panose="020B0503020404020204" pitchFamily="34" charset="0"/>
                        </a:rPr>
                        <a:t>美洲语言支持仅提供英文版本。</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7"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4288" marR="5080" indent="-14288" algn="ctr">
              <a:lnSpc>
                <a:spcPts val="1390"/>
              </a:lnSpc>
              <a:spcBef>
                <a:spcPts val="185"/>
              </a:spcBef>
            </a:pPr>
            <a:r>
              <a:rPr lang="ja-jp" sz="1200" b="1" spc="-15" dirty="0">
                <a:solidFill>
                  <a:srgbClr val="FFFFFF"/>
                </a:solidFill>
                <a:latin typeface="Adobe Clean"/>
                <a:cs typeface="Adobe Clean"/>
              </a:rPr>
              <a:t>无</a:t>
            </a:r>
            <a:r>
              <a:rPr lang="ja-jp" sz="1200" b="1" spc="-20" dirty="0">
                <a:solidFill>
                  <a:srgbClr val="FFFFFF"/>
                </a:solidFill>
                <a:latin typeface="Adobe Clean"/>
                <a:cs typeface="Adobe Clean"/>
              </a:rPr>
              <a:t>与</a:t>
            </a:r>
            <a:r>
              <a:rPr lang="ja-jp" sz="1200" b="1" spc="-25" dirty="0">
                <a:solidFill>
                  <a:srgbClr val="FFFFFF"/>
                </a:solidFill>
                <a:latin typeface="Adobe Clean"/>
                <a:cs typeface="Adobe Clean"/>
              </a:rPr>
              <a:t>伦</a:t>
            </a:r>
            <a:r>
              <a:rPr lang="ja-jp" sz="1200" b="1" spc="-15" dirty="0">
                <a:solidFill>
                  <a:srgbClr val="FFFFFF"/>
                </a:solidFill>
                <a:latin typeface="Adobe Clean"/>
                <a:cs typeface="Adobe Clean"/>
              </a:rPr>
              <a:t>比</a:t>
            </a:r>
            <a:r>
              <a:rPr lang="ja-jp"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203261"/>
          </a:xfrm>
          <a:prstGeom prst="rect">
            <a:avLst/>
          </a:prstGeom>
        </p:spPr>
        <p:txBody>
          <a:bodyPr vert="horz" wrap="square" lIns="0" tIns="23495" rIns="0" bIns="0" rtlCol="0">
            <a:spAutoFit/>
          </a:bodyPr>
          <a:lstStyle/>
          <a:p>
            <a:pPr marL="14288" marR="5080" indent="-14288" algn="ctr">
              <a:lnSpc>
                <a:spcPts val="1390"/>
              </a:lnSpc>
              <a:spcBef>
                <a:spcPts val="185"/>
              </a:spcBef>
            </a:pPr>
            <a:r>
              <a:rPr lang="ja-jp"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14288" marR="5080" indent="-14288" algn="ctr">
              <a:lnSpc>
                <a:spcPts val="1390"/>
              </a:lnSpc>
              <a:spcBef>
                <a:spcPts val="185"/>
              </a:spcBef>
            </a:pPr>
            <a:r>
              <a:rPr lang="ja-jp" sz="1200" b="1" spc="-50" dirty="0">
                <a:solidFill>
                  <a:srgbClr val="FFFFFF"/>
                </a:solidFill>
                <a:latin typeface="Adobe Clean"/>
                <a:cs typeface="Adobe Clean"/>
              </a:rPr>
              <a:t>战</a:t>
            </a:r>
            <a:r>
              <a:rPr lang="ja-jp" sz="1200" b="1" spc="-20" dirty="0">
                <a:solidFill>
                  <a:srgbClr val="FFFFFF"/>
                </a:solidFill>
                <a:latin typeface="Adobe Clean"/>
                <a:cs typeface="Adobe Clean"/>
              </a:rPr>
              <a:t>略</a:t>
            </a:r>
            <a:r>
              <a:rPr lang="ja-jp" sz="1200" b="1" spc="-75" dirty="0">
                <a:solidFill>
                  <a:srgbClr val="FFFFFF"/>
                </a:solidFill>
                <a:latin typeface="Adobe Clean"/>
                <a:cs typeface="Adobe Clean"/>
              </a:rPr>
              <a:t>性</a:t>
            </a:r>
            <a:r>
              <a:rPr lang="ja-jp" sz="1200" b="1" spc="-45" dirty="0">
                <a:solidFill>
                  <a:srgbClr val="FFFFFF"/>
                </a:solidFill>
                <a:latin typeface="Adobe Clean"/>
                <a:cs typeface="Adobe Clean"/>
              </a:rPr>
              <a:t>建议</a:t>
            </a:r>
            <a:endParaRPr sz="1200" dirty="0">
              <a:latin typeface="Adobe Clean"/>
              <a:cs typeface="Adobe Clean"/>
            </a:endParaRPr>
          </a:p>
        </p:txBody>
      </p:sp>
      <p:pic>
        <p:nvPicPr>
          <p:cNvPr id="8" name="Graphic 7" descr="目标轮廓图">
            <a:extLst>
              <a:ext uri="{FF2B5EF4-FFF2-40B4-BE49-F238E27FC236}">
                <a16:creationId xmlns:a16="http://schemas.microsoft.com/office/drawing/2014/main" id="{1EAA263E-04A7-0D46-952E-EA3033B4511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605069" y="7754465"/>
            <a:ext cx="548640" cy="548640"/>
          </a:xfrm>
          <a:prstGeom prst="rect">
            <a:avLst/>
          </a:prstGeom>
        </p:spPr>
      </p:pic>
      <p:pic>
        <p:nvPicPr>
          <p:cNvPr id="10" name="Graphic 9" descr="火箭轮廓图">
            <a:extLst>
              <a:ext uri="{FF2B5EF4-FFF2-40B4-BE49-F238E27FC236}">
                <a16:creationId xmlns:a16="http://schemas.microsoft.com/office/drawing/2014/main" id="{A068EBC3-B418-4E4A-A520-101CA4B39F2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812464" y="7751776"/>
            <a:ext cx="548640" cy="548640"/>
          </a:xfrm>
          <a:prstGeom prst="rect">
            <a:avLst/>
          </a:prstGeom>
        </p:spPr>
      </p:pic>
      <p:pic>
        <p:nvPicPr>
          <p:cNvPr id="12" name="Graphic 11" descr="勋章轮廓图">
            <a:extLst>
              <a:ext uri="{FF2B5EF4-FFF2-40B4-BE49-F238E27FC236}">
                <a16:creationId xmlns:a16="http://schemas.microsoft.com/office/drawing/2014/main" id="{C7BEFC2D-0CA6-0448-B9FA-6E1581CA6D3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971998" y="7751776"/>
            <a:ext cx="548640" cy="548640"/>
          </a:xfrm>
          <a:prstGeom prst="rect">
            <a:avLst/>
          </a:prstGeom>
        </p:spPr>
      </p:pic>
      <p:graphicFrame>
        <p:nvGraphicFramePr>
          <p:cNvPr id="21" name="Table 6">
            <a:extLst>
              <a:ext uri="{FF2B5EF4-FFF2-40B4-BE49-F238E27FC236}">
                <a16:creationId xmlns:a16="http://schemas.microsoft.com/office/drawing/2014/main" id="{776EB197-58B6-794D-94F8-90888006EC22}"/>
              </a:ext>
            </a:extLst>
          </p:cNvPr>
          <p:cNvGraphicFramePr>
            <a:graphicFrameLocks noGrp="1"/>
          </p:cNvGraphicFramePr>
          <p:nvPr>
            <p:extLst>
              <p:ext uri="{D42A27DB-BD31-4B8C-83A1-F6EECF244321}">
                <p14:modId xmlns:p14="http://schemas.microsoft.com/office/powerpoint/2010/main" val="4061550315"/>
              </p:ext>
            </p:extLst>
          </p:nvPr>
        </p:nvGraphicFramePr>
        <p:xfrm>
          <a:off x="194237" y="1272353"/>
          <a:ext cx="7368291" cy="2016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0" lvl="0" indent="57150">
                        <a:buNone/>
                      </a:pPr>
                      <a:r>
                        <a:rPr lang="ja-jp" sz="1200" b="0" strike="noStrike" dirty="0">
                          <a:solidFill>
                            <a:srgbClr val="5F5F5F"/>
                          </a:solidFill>
                          <a:latin typeface="Adobe Clean"/>
                          <a:ea typeface="+mn-ea"/>
                          <a:cs typeface="+mn-cs"/>
                          <a:hlinkClick r:id="rId14"/>
                        </a:rPr>
                        <a:t>企业学习和支持</a:t>
                      </a:r>
                      <a:endParaRPr lang="en-US" dirty="0"/>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strike="noStrike" kern="1200" dirty="0">
                          <a:solidFill>
                            <a:schemeClr val="tx1"/>
                          </a:solidFill>
                          <a:latin typeface="Adobe Clean Light"/>
                          <a:ea typeface="+mn-ea"/>
                          <a:cs typeface="+mn-cs"/>
                        </a:rPr>
                        <a:t>企业学习和支持为 Adobe 客户提供针对精选 Adobe Creative Cloud 和文档产品的自助教程、产品文档、讲师指导的培</a:t>
                      </a:r>
                      <a:r>
                        <a:rPr lang="ja-jp" sz="1000" b="0" strike="noStrike" kern="1200">
                          <a:solidFill>
                            <a:schemeClr val="tx1"/>
                          </a:solidFill>
                          <a:latin typeface="Adobe Clean Light"/>
                          <a:ea typeface="+mn-ea"/>
                          <a:cs typeface="+mn-cs"/>
                        </a:rPr>
                        <a:t>训、</a:t>
                      </a:r>
                      <a:br>
                        <a:rPr lang="en-US" altLang="ja-JP" sz="1000" b="0" strike="noStrike" kern="1200" dirty="0">
                          <a:solidFill>
                            <a:schemeClr val="tx1"/>
                          </a:solidFill>
                          <a:latin typeface="Adobe Clean Light"/>
                          <a:ea typeface="+mn-ea"/>
                          <a:cs typeface="+mn-cs"/>
                        </a:rPr>
                      </a:br>
                      <a:r>
                        <a:rPr lang="ja-jp" sz="1000" b="0" strike="noStrike" kern="1200">
                          <a:solidFill>
                            <a:schemeClr val="tx1"/>
                          </a:solidFill>
                          <a:latin typeface="Adobe Clean Light"/>
                          <a:ea typeface="+mn-ea"/>
                          <a:cs typeface="+mn-cs"/>
                        </a:rPr>
                        <a:t>社</a:t>
                      </a:r>
                      <a:r>
                        <a:rPr lang="ja-jp" sz="1000" b="0" strike="noStrike" kern="1200" dirty="0">
                          <a:solidFill>
                            <a:schemeClr val="tx1"/>
                          </a:solidFill>
                          <a:latin typeface="Adobe Clean Light"/>
                          <a:ea typeface="+mn-ea"/>
                          <a:cs typeface="+mn-cs"/>
                        </a:rPr>
                        <a:t>区和技术支持。</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strike="noStrike" dirty="0">
                          <a:solidFill>
                            <a:srgbClr val="5F5F5F"/>
                          </a:solidFill>
                          <a:effectLst/>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Adobe 支持社区</a:t>
                      </a:r>
                      <a:endParaRPr lang="en-US" sz="1200" strike="noStrike"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strike="noStrike" kern="1200" dirty="0">
                          <a:solidFill>
                            <a:schemeClr val="tx1"/>
                          </a:solidFill>
                          <a:latin typeface="Adobe Clean Light" panose="020B0303020404020204" pitchFamily="34" charset="0"/>
                          <a:ea typeface="+mn-ea"/>
                          <a:cs typeface="+mn-cs"/>
                        </a:rPr>
                        <a:t>Adobe 支持社区是提出问题、找到答案、向专家学习和分享知识的场所。</a:t>
                      </a:r>
                      <a:endParaRPr lang="en-US" sz="1000" strike="noStrike" kern="1200" dirty="0">
                        <a:solidFill>
                          <a:schemeClr val="tx1"/>
                        </a:solidFill>
                        <a:highlight>
                          <a:srgbClr val="FFFF00"/>
                        </a:highlight>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生产问题和系统中断</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kern="1200" dirty="0">
                          <a:solidFill>
                            <a:schemeClr val="tx1"/>
                          </a:solidFill>
                          <a:latin typeface="Adobe Clean Light" panose="020B0303020404020204" pitchFamily="34" charset="0"/>
                          <a:ea typeface="+mn-ea"/>
                          <a:cs typeface="+mn-cs"/>
                        </a:rPr>
                        <a:t>Status.adobe.com 传达在多租户环境中部署的所有 Adobe 产品和服务的运行状况信息。客户可以选择他们的订阅偏好</a:t>
                      </a:r>
                      <a:r>
                        <a:rPr lang="ja-jp" sz="1000" kern="1200">
                          <a:solidFill>
                            <a:schemeClr val="tx1"/>
                          </a:solidFill>
                          <a:latin typeface="Adobe Clean Light" panose="020B0303020404020204" pitchFamily="34" charset="0"/>
                          <a:ea typeface="+mn-ea"/>
                          <a:cs typeface="+mn-cs"/>
                        </a:rPr>
                        <a:t>设置</a:t>
                      </a:r>
                      <a:r>
                        <a:rPr lang="ja-JP" altLang="en-US" sz="1000" kern="1200">
                          <a:solidFill>
                            <a:schemeClr val="tx1"/>
                          </a:solidFill>
                          <a:latin typeface="Adobe Clean Light" panose="020B0303020404020204" pitchFamily="34" charset="0"/>
                          <a:ea typeface="+mn-ea"/>
                          <a:cs typeface="+mn-cs"/>
                        </a:rPr>
                        <a:t>、</a:t>
                      </a:r>
                      <a:br>
                        <a:rPr lang="en-US" altLang="ja-JP" sz="1000" kern="1200" dirty="0">
                          <a:solidFill>
                            <a:schemeClr val="tx1"/>
                          </a:solidFill>
                          <a:latin typeface="Adobe Clean Light" panose="020B0303020404020204" pitchFamily="34" charset="0"/>
                          <a:ea typeface="+mn-ea"/>
                          <a:cs typeface="+mn-cs"/>
                        </a:rPr>
                      </a:br>
                      <a:r>
                        <a:rPr lang="ja-jp" sz="1000" kern="1200">
                          <a:solidFill>
                            <a:schemeClr val="tx1"/>
                          </a:solidFill>
                          <a:latin typeface="Adobe Clean Light" panose="020B0303020404020204" pitchFamily="34" charset="0"/>
                          <a:ea typeface="+mn-ea"/>
                          <a:cs typeface="+mn-cs"/>
                        </a:rPr>
                        <a:t>以</a:t>
                      </a:r>
                      <a:r>
                        <a:rPr lang="ja-jp" sz="1000" kern="1200" dirty="0">
                          <a:solidFill>
                            <a:schemeClr val="tx1"/>
                          </a:solidFill>
                          <a:latin typeface="Adobe Clean Light" panose="020B0303020404020204" pitchFamily="34" charset="0"/>
                          <a:ea typeface="+mn-ea"/>
                          <a:cs typeface="+mn-cs"/>
                        </a:rPr>
                        <a:t>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200" dirty="0">
                          <a:solidFill>
                            <a:srgbClr val="5F5F5F"/>
                          </a:solidFill>
                          <a:effectLst/>
                          <a:latin typeface="Adobe Clean" panose="020B0503020404020204" pitchFamily="34" charset="0"/>
                          <a:ea typeface="+mn-ea"/>
                          <a:cs typeface="+mn-cs"/>
                          <a:hlinkClick r:id="rId17">
                            <a:extLst>
                              <a:ext uri="{A12FA001-AC4F-418D-AE19-62706E023703}">
                                <ahyp:hlinkClr xmlns:ahyp="http://schemas.microsoft.com/office/drawing/2018/hyperlinkcolor" val="tx"/>
                              </a:ext>
                            </a:extLst>
                          </a:hlinkClick>
                        </a:rPr>
                        <a:t>条款和条件</a:t>
                      </a:r>
                      <a:endParaRPr lang="en-US" sz="1200" dirty="0">
                        <a:solidFill>
                          <a:srgbClr val="5F5F5F"/>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kern="1200" dirty="0">
                          <a:solidFill>
                            <a:schemeClr val="tx1"/>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sp>
        <p:nvSpPr>
          <p:cNvPr id="22" name="object 26">
            <a:extLst>
              <a:ext uri="{FF2B5EF4-FFF2-40B4-BE49-F238E27FC236}">
                <a16:creationId xmlns:a16="http://schemas.microsoft.com/office/drawing/2014/main" id="{DD730664-994E-4A4A-9E5F-6FA0DCE7A544}"/>
              </a:ext>
            </a:extLst>
          </p:cNvPr>
          <p:cNvSpPr/>
          <p:nvPr/>
        </p:nvSpPr>
        <p:spPr>
          <a:xfrm flipV="1">
            <a:off x="197403" y="859202"/>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10FC3CAF-E6F1-40E3-87D4-6B781C97D6B4}">
  <ds:schemaRefs>
    <ds:schemaRef ds:uri="01e63850-2818-4a9f-a0cd-2d4201ad5cd5"/>
    <ds:schemaRef ds:uri="http://www.w3.org/XML/1998/namespac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http://purl.org/dc/dcmitype/"/>
    <ds:schemaRef ds:uri="http://schemas.microsoft.com/office/infopath/2007/PartnerControls"/>
    <ds:schemaRef ds:uri="281057cd-4f7e-4aa3-94a7-05201549cd15"/>
  </ds:schemaRefs>
</ds:datastoreItem>
</file>

<file path=customXml/itemProps3.xml><?xml version="1.0" encoding="utf-8"?>
<ds:datastoreItem xmlns:ds="http://schemas.openxmlformats.org/officeDocument/2006/customXml" ds:itemID="{34D96EB5-5D0B-4E9E-8068-E6D7C70133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35588</TotalTime>
  <Words>1904</Words>
  <Application>Microsoft Macintosh PowerPoint</Application>
  <PresentationFormat>Custom</PresentationFormat>
  <Paragraphs>122</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Bojana Peric</cp:lastModifiedBy>
  <cp:revision>155</cp:revision>
  <dcterms:created xsi:type="dcterms:W3CDTF">2020-11-03T06:32:09Z</dcterms:created>
  <dcterms:modified xsi:type="dcterms:W3CDTF">2022-03-24T11:57:48Z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