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05_3E964E31.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67" r:id="rId5"/>
    <p:sldId id="259" r:id="rId6"/>
    <p:sldId id="261"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376325D-2BBD-24A3-9FEE-692465B927D5}" name="Jaclyn Zalesky" initials="JZ" userId="S::zalesky@adobe.com::9c0b24b4-6ad7-45a7-a9a0-5ba404afed22" providerId="AD"/>
  <p188:author id="{DB1A11B9-3973-06DC-DBC2-EFEFEF087FED}" name="David Baker" initials="DB" userId="S::davbaker@adobe.com::da2b0875-9916-4d44-89d9-e651631ef4d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8" clrIdx="0">
    <p:extLst>
      <p:ext uri="{19B8F6BF-5375-455C-9EA6-DF929625EA0E}">
        <p15:presenceInfo xmlns:p15="http://schemas.microsoft.com/office/powerpoint/2012/main" userId="S::akjohnso@adobe.com::2fa3aa60-0c9c-4d06-bae2-7959832412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a:srgbClr val="0068E3"/>
    <a:srgbClr val="2E8FFF"/>
    <a:srgbClr val="585959"/>
    <a:srgbClr val="FA0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9B95D0-0A44-9528-1BEA-48A789637FFE}" v="16" dt="2022-03-04T01:01:28.772"/>
    <p1510:client id="{6BD15537-A10F-677D-2005-CC2304369B8B}" v="2" dt="2022-02-09T19:17:48.735"/>
    <p1510:client id="{9DBA0F9D-2089-8E5D-3226-C91786127D1D}" v="70" dt="2022-02-10T15:55:44.875"/>
    <p1510:client id="{D0512FCB-B045-1245-8DF3-C54E99082CA0}" v="6" dt="2022-01-26T18:22:28.552"/>
    <p1510:client id="{D69136EB-5A5F-EE49-A108-44971954154D}" v="3" dt="2022-01-27T18:16:17.25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90"/>
    <p:restoredTop sz="94710"/>
  </p:normalViewPr>
  <p:slideViewPr>
    <p:cSldViewPr snapToGrid="0">
      <p:cViewPr>
        <p:scale>
          <a:sx n="141" d="100"/>
          <a:sy n="141" d="100"/>
        </p:scale>
        <p:origin x="2936" y="-135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lyn Zalesky" userId="S::zalesky@adobe.com::9c0b24b4-6ad7-45a7-a9a0-5ba404afed22" providerId="AD" clId="Web-{9DBA0F9D-2089-8E5D-3226-C91786127D1D}"/>
    <pc:docChg chg="mod modSld">
      <pc:chgData name="Jaclyn Zalesky" userId="S::zalesky@adobe.com::9c0b24b4-6ad7-45a7-a9a0-5ba404afed22" providerId="AD" clId="Web-{9DBA0F9D-2089-8E5D-3226-C91786127D1D}" dt="2022-02-10T15:55:38.656" v="67"/>
      <pc:docMkLst>
        <pc:docMk/>
      </pc:docMkLst>
      <pc:sldChg chg="modSp modCm">
        <pc:chgData name="Jaclyn Zalesky" userId="S::zalesky@adobe.com::9c0b24b4-6ad7-45a7-a9a0-5ba404afed22" providerId="AD" clId="Web-{9DBA0F9D-2089-8E5D-3226-C91786127D1D}" dt="2022-02-10T15:55:38.656" v="67"/>
        <pc:sldMkLst>
          <pc:docMk/>
          <pc:sldMk cId="1050037809" sldId="261"/>
        </pc:sldMkLst>
        <pc:graphicFrameChg chg="mod modGraphic">
          <ac:chgData name="Jaclyn Zalesky" userId="S::zalesky@adobe.com::9c0b24b4-6ad7-45a7-a9a0-5ba404afed22" providerId="AD" clId="Web-{9DBA0F9D-2089-8E5D-3226-C91786127D1D}" dt="2022-02-10T15:55:38.656" v="67"/>
          <ac:graphicFrameMkLst>
            <pc:docMk/>
            <pc:sldMk cId="1050037809" sldId="261"/>
            <ac:graphicFrameMk id="111" creationId="{D8653CEC-4213-DE40-9BAF-D1E3318FF89C}"/>
          </ac:graphicFrameMkLst>
        </pc:graphicFrameChg>
      </pc:sldChg>
    </pc:docChg>
  </pc:docChgLst>
  <pc:docChgLst>
    <pc:chgData name="David Baker" userId="S::davbaker@adobe.com::da2b0875-9916-4d44-89d9-e651631ef4de" providerId="AD" clId="Web-{6BD15537-A10F-677D-2005-CC2304369B8B}"/>
    <pc:docChg chg="mod">
      <pc:chgData name="David Baker" userId="S::davbaker@adobe.com::da2b0875-9916-4d44-89d9-e651631ef4de" providerId="AD" clId="Web-{6BD15537-A10F-677D-2005-CC2304369B8B}" dt="2022-02-09T19:17:48.735" v="1"/>
      <pc:docMkLst>
        <pc:docMk/>
      </pc:docMkLst>
      <pc:sldChg chg="addCm">
        <pc:chgData name="David Baker" userId="S::davbaker@adobe.com::da2b0875-9916-4d44-89d9-e651631ef4de" providerId="AD" clId="Web-{6BD15537-A10F-677D-2005-CC2304369B8B}" dt="2022-02-09T19:17:48.735" v="1"/>
        <pc:sldMkLst>
          <pc:docMk/>
          <pc:sldMk cId="1050037809" sldId="261"/>
        </pc:sldMkLst>
      </pc:sldChg>
    </pc:docChg>
  </pc:docChgLst>
  <pc:docChgLst>
    <pc:chgData name="Jaclyn Zalesky" userId="9c0b24b4-6ad7-45a7-a9a0-5ba404afed22" providerId="ADAL" clId="{D0512FCB-B045-1245-8DF3-C54E99082CA0}"/>
    <pc:docChg chg="undo custSel modSld">
      <pc:chgData name="Jaclyn Zalesky" userId="9c0b24b4-6ad7-45a7-a9a0-5ba404afed22" providerId="ADAL" clId="{D0512FCB-B045-1245-8DF3-C54E99082CA0}" dt="2022-01-26T19:11:35.786" v="5" actId="1076"/>
      <pc:docMkLst>
        <pc:docMk/>
      </pc:docMkLst>
      <pc:sldChg chg="modSp mod">
        <pc:chgData name="Jaclyn Zalesky" userId="9c0b24b4-6ad7-45a7-a9a0-5ba404afed22" providerId="ADAL" clId="{D0512FCB-B045-1245-8DF3-C54E99082CA0}" dt="2022-01-26T19:11:35.786" v="5" actId="1076"/>
        <pc:sldMkLst>
          <pc:docMk/>
          <pc:sldMk cId="5960377" sldId="259"/>
        </pc:sldMkLst>
        <pc:spChg chg="mod">
          <ac:chgData name="Jaclyn Zalesky" userId="9c0b24b4-6ad7-45a7-a9a0-5ba404afed22" providerId="ADAL" clId="{D0512FCB-B045-1245-8DF3-C54E99082CA0}" dt="2022-01-26T19:11:15.447" v="3" actId="14100"/>
          <ac:spMkLst>
            <pc:docMk/>
            <pc:sldMk cId="5960377" sldId="259"/>
            <ac:spMk id="50" creationId="{96F6C916-70C7-F646-9255-620156B1938E}"/>
          </ac:spMkLst>
        </pc:spChg>
        <pc:spChg chg="mod">
          <ac:chgData name="Jaclyn Zalesky" userId="9c0b24b4-6ad7-45a7-a9a0-5ba404afed22" providerId="ADAL" clId="{D0512FCB-B045-1245-8DF3-C54E99082CA0}" dt="2022-01-26T18:40:27.796" v="0" actId="1076"/>
          <ac:spMkLst>
            <pc:docMk/>
            <pc:sldMk cId="5960377" sldId="259"/>
            <ac:spMk id="76" creationId="{4FC3D018-1158-A849-B6C1-E429A1F8B354}"/>
          </ac:spMkLst>
        </pc:spChg>
        <pc:spChg chg="mod">
          <ac:chgData name="Jaclyn Zalesky" userId="9c0b24b4-6ad7-45a7-a9a0-5ba404afed22" providerId="ADAL" clId="{D0512FCB-B045-1245-8DF3-C54E99082CA0}" dt="2022-01-26T19:11:35.786" v="5" actId="1076"/>
          <ac:spMkLst>
            <pc:docMk/>
            <pc:sldMk cId="5960377" sldId="259"/>
            <ac:spMk id="78" creationId="{9CCA5960-8B3A-4A49-BAD4-2D24B8AA00D8}"/>
          </ac:spMkLst>
        </pc:spChg>
        <pc:spChg chg="mod">
          <ac:chgData name="Jaclyn Zalesky" userId="9c0b24b4-6ad7-45a7-a9a0-5ba404afed22" providerId="ADAL" clId="{D0512FCB-B045-1245-8DF3-C54E99082CA0}" dt="2022-01-26T19:11:35.786" v="5" actId="1076"/>
          <ac:spMkLst>
            <pc:docMk/>
            <pc:sldMk cId="5960377" sldId="259"/>
            <ac:spMk id="79" creationId="{0AE93525-7B13-D34F-A0A5-6F084F732C57}"/>
          </ac:spMkLst>
        </pc:spChg>
        <pc:spChg chg="mod">
          <ac:chgData name="Jaclyn Zalesky" userId="9c0b24b4-6ad7-45a7-a9a0-5ba404afed22" providerId="ADAL" clId="{D0512FCB-B045-1245-8DF3-C54E99082CA0}" dt="2022-01-26T19:11:10.790" v="2" actId="14100"/>
          <ac:spMkLst>
            <pc:docMk/>
            <pc:sldMk cId="5960377" sldId="259"/>
            <ac:spMk id="121" creationId="{3419AAD6-8F78-6A4E-92B4-499B303969C2}"/>
          </ac:spMkLst>
        </pc:spChg>
        <pc:picChg chg="mod">
          <ac:chgData name="Jaclyn Zalesky" userId="9c0b24b4-6ad7-45a7-a9a0-5ba404afed22" providerId="ADAL" clId="{D0512FCB-B045-1245-8DF3-C54E99082CA0}" dt="2022-01-26T19:11:35.786" v="5" actId="1076"/>
          <ac:picMkLst>
            <pc:docMk/>
            <pc:sldMk cId="5960377" sldId="259"/>
            <ac:picMk id="99" creationId="{94BF0EA8-0582-E444-B2EF-D9812C7E2C98}"/>
          </ac:picMkLst>
        </pc:picChg>
      </pc:sldChg>
    </pc:docChg>
  </pc:docChgLst>
  <pc:docChgLst>
    <pc:chgData name="Jaclyn Zalesky" userId="9c0b24b4-6ad7-45a7-a9a0-5ba404afed22" providerId="ADAL" clId="{D69136EB-5A5F-EE49-A108-44971954154D}"/>
    <pc:docChg chg="custSel modSld">
      <pc:chgData name="Jaclyn Zalesky" userId="9c0b24b4-6ad7-45a7-a9a0-5ba404afed22" providerId="ADAL" clId="{D69136EB-5A5F-EE49-A108-44971954154D}" dt="2022-01-27T18:16:17.258" v="26"/>
      <pc:docMkLst>
        <pc:docMk/>
      </pc:docMkLst>
      <pc:sldChg chg="addSp delSp modSp mod">
        <pc:chgData name="Jaclyn Zalesky" userId="9c0b24b4-6ad7-45a7-a9a0-5ba404afed22" providerId="ADAL" clId="{D69136EB-5A5F-EE49-A108-44971954154D}" dt="2022-01-27T18:16:17.258" v="26"/>
        <pc:sldMkLst>
          <pc:docMk/>
          <pc:sldMk cId="5960377" sldId="259"/>
        </pc:sldMkLst>
        <pc:spChg chg="add del mod">
          <ac:chgData name="Jaclyn Zalesky" userId="9c0b24b4-6ad7-45a7-a9a0-5ba404afed22" providerId="ADAL" clId="{D69136EB-5A5F-EE49-A108-44971954154D}" dt="2022-01-27T18:16:17.258" v="26"/>
          <ac:spMkLst>
            <pc:docMk/>
            <pc:sldMk cId="5960377" sldId="259"/>
            <ac:spMk id="2" creationId="{7BF1B471-FD25-CA4A-A815-C327DF7AC608}"/>
          </ac:spMkLst>
        </pc:spChg>
        <pc:spChg chg="mod">
          <ac:chgData name="Jaclyn Zalesky" userId="9c0b24b4-6ad7-45a7-a9a0-5ba404afed22" providerId="ADAL" clId="{D69136EB-5A5F-EE49-A108-44971954154D}" dt="2022-01-27T18:02:42.431" v="21" actId="1076"/>
          <ac:spMkLst>
            <pc:docMk/>
            <pc:sldMk cId="5960377" sldId="259"/>
            <ac:spMk id="50" creationId="{96F6C916-70C7-F646-9255-620156B1938E}"/>
          </ac:spMkLst>
        </pc:spChg>
        <pc:spChg chg="mod">
          <ac:chgData name="Jaclyn Zalesky" userId="9c0b24b4-6ad7-45a7-a9a0-5ba404afed22" providerId="ADAL" clId="{D69136EB-5A5F-EE49-A108-44971954154D}" dt="2022-01-27T18:01:17.596" v="8" actId="1076"/>
          <ac:spMkLst>
            <pc:docMk/>
            <pc:sldMk cId="5960377" sldId="259"/>
            <ac:spMk id="61" creationId="{617B1137-C66B-C040-8DDC-65022470FBF2}"/>
          </ac:spMkLst>
        </pc:spChg>
        <pc:spChg chg="mod">
          <ac:chgData name="Jaclyn Zalesky" userId="9c0b24b4-6ad7-45a7-a9a0-5ba404afed22" providerId="ADAL" clId="{D69136EB-5A5F-EE49-A108-44971954154D}" dt="2022-01-27T18:00:34.921" v="5" actId="1076"/>
          <ac:spMkLst>
            <pc:docMk/>
            <pc:sldMk cId="5960377" sldId="259"/>
            <ac:spMk id="66" creationId="{FFC37365-14D1-2C4B-97CC-3896ADF5B05F}"/>
          </ac:spMkLst>
        </pc:spChg>
        <pc:spChg chg="add mod">
          <ac:chgData name="Jaclyn Zalesky" userId="9c0b24b4-6ad7-45a7-a9a0-5ba404afed22" providerId="ADAL" clId="{D69136EB-5A5F-EE49-A108-44971954154D}" dt="2022-01-27T18:16:05.708" v="24"/>
          <ac:spMkLst>
            <pc:docMk/>
            <pc:sldMk cId="5960377" sldId="259"/>
            <ac:spMk id="74" creationId="{8CF77401-FD6D-8C4A-AE13-826F9AA0E0C6}"/>
          </ac:spMkLst>
        </pc:spChg>
        <pc:spChg chg="del">
          <ac:chgData name="Jaclyn Zalesky" userId="9c0b24b4-6ad7-45a7-a9a0-5ba404afed22" providerId="ADAL" clId="{D69136EB-5A5F-EE49-A108-44971954154D}" dt="2022-01-27T18:16:04.895" v="23" actId="478"/>
          <ac:spMkLst>
            <pc:docMk/>
            <pc:sldMk cId="5960377" sldId="259"/>
            <ac:spMk id="113" creationId="{2860E159-CE71-E147-9ED2-5C004530291D}"/>
          </ac:spMkLst>
        </pc:spChg>
        <pc:spChg chg="mod">
          <ac:chgData name="Jaclyn Zalesky" userId="9c0b24b4-6ad7-45a7-a9a0-5ba404afed22" providerId="ADAL" clId="{D69136EB-5A5F-EE49-A108-44971954154D}" dt="2022-01-27T18:01:13.571" v="7" actId="1076"/>
          <ac:spMkLst>
            <pc:docMk/>
            <pc:sldMk cId="5960377" sldId="259"/>
            <ac:spMk id="119" creationId="{F212414A-B558-6049-A316-B7EFC3678B28}"/>
          </ac:spMkLst>
        </pc:spChg>
        <pc:spChg chg="mod">
          <ac:chgData name="Jaclyn Zalesky" userId="9c0b24b4-6ad7-45a7-a9a0-5ba404afed22" providerId="ADAL" clId="{D69136EB-5A5F-EE49-A108-44971954154D}" dt="2022-01-27T18:00:17.525" v="4" actId="1076"/>
          <ac:spMkLst>
            <pc:docMk/>
            <pc:sldMk cId="5960377" sldId="259"/>
            <ac:spMk id="127" creationId="{4EF527CD-128E-B44B-A01C-7B9489E006FB}"/>
          </ac:spMkLst>
        </pc:spChg>
        <pc:picChg chg="mod">
          <ac:chgData name="Jaclyn Zalesky" userId="9c0b24b4-6ad7-45a7-a9a0-5ba404afed22" providerId="ADAL" clId="{D69136EB-5A5F-EE49-A108-44971954154D}" dt="2022-01-27T18:00:34.921" v="5" actId="1076"/>
          <ac:picMkLst>
            <pc:docMk/>
            <pc:sldMk cId="5960377" sldId="259"/>
            <ac:picMk id="104" creationId="{D1DFB071-3C1C-0147-9D37-E77FD381A239}"/>
          </ac:picMkLst>
        </pc:picChg>
        <pc:picChg chg="mod">
          <ac:chgData name="Jaclyn Zalesky" userId="9c0b24b4-6ad7-45a7-a9a0-5ba404afed22" providerId="ADAL" clId="{D69136EB-5A5F-EE49-A108-44971954154D}" dt="2022-01-27T18:00:17.525" v="4" actId="1076"/>
          <ac:picMkLst>
            <pc:docMk/>
            <pc:sldMk cId="5960377" sldId="259"/>
            <ac:picMk id="130" creationId="{B9A2CF88-1D6E-294A-ACD8-5518804B44A1}"/>
          </ac:picMkLst>
        </pc:picChg>
      </pc:sldChg>
      <pc:sldChg chg="modSp mod">
        <pc:chgData name="Jaclyn Zalesky" userId="9c0b24b4-6ad7-45a7-a9a0-5ba404afed22" providerId="ADAL" clId="{D69136EB-5A5F-EE49-A108-44971954154D}" dt="2022-01-27T17:59:35.111" v="0" actId="20577"/>
        <pc:sldMkLst>
          <pc:docMk/>
          <pc:sldMk cId="1050037809" sldId="261"/>
        </pc:sldMkLst>
        <pc:spChg chg="mod">
          <ac:chgData name="Jaclyn Zalesky" userId="9c0b24b4-6ad7-45a7-a9a0-5ba404afed22" providerId="ADAL" clId="{D69136EB-5A5F-EE49-A108-44971954154D}" dt="2022-01-27T17:59:35.111" v="0" actId="20577"/>
          <ac:spMkLst>
            <pc:docMk/>
            <pc:sldMk cId="1050037809" sldId="261"/>
            <ac:spMk id="56" creationId="{00000000-0000-0000-0000-000000000000}"/>
          </ac:spMkLst>
        </pc:spChg>
      </pc:sldChg>
      <pc:sldChg chg="modSp mod">
        <pc:chgData name="Jaclyn Zalesky" userId="9c0b24b4-6ad7-45a7-a9a0-5ba404afed22" providerId="ADAL" clId="{D69136EB-5A5F-EE49-A108-44971954154D}" dt="2022-01-27T18:15:55.561" v="22" actId="1076"/>
        <pc:sldMkLst>
          <pc:docMk/>
          <pc:sldMk cId="2161849182" sldId="267"/>
        </pc:sldMkLst>
        <pc:spChg chg="mod">
          <ac:chgData name="Jaclyn Zalesky" userId="9c0b24b4-6ad7-45a7-a9a0-5ba404afed22" providerId="ADAL" clId="{D69136EB-5A5F-EE49-A108-44971954154D}" dt="2022-01-27T18:15:55.561" v="22" actId="1076"/>
          <ac:spMkLst>
            <pc:docMk/>
            <pc:sldMk cId="2161849182" sldId="267"/>
            <ac:spMk id="11" creationId="{00000000-0000-0000-0000-000000000000}"/>
          </ac:spMkLst>
        </pc:spChg>
        <pc:spChg chg="mod">
          <ac:chgData name="Jaclyn Zalesky" userId="9c0b24b4-6ad7-45a7-a9a0-5ba404afed22" providerId="ADAL" clId="{D69136EB-5A5F-EE49-A108-44971954154D}" dt="2022-01-27T18:02:09.227" v="20" actId="20577"/>
          <ac:spMkLst>
            <pc:docMk/>
            <pc:sldMk cId="2161849182" sldId="267"/>
            <ac:spMk id="12" creationId="{B5B9BF51-8921-A94B-954A-82B5B5874814}"/>
          </ac:spMkLst>
        </pc:spChg>
      </pc:sldChg>
    </pc:docChg>
  </pc:docChgLst>
  <pc:docChgLst>
    <pc:chgData name="Jaclyn Zalesky" userId="S::zalesky@adobe.com::9c0b24b4-6ad7-45a7-a9a0-5ba404afed22" providerId="AD" clId="Web-{029B95D0-0A44-9528-1BEA-48A789637FFE}"/>
    <pc:docChg chg="modSld">
      <pc:chgData name="Jaclyn Zalesky" userId="S::zalesky@adobe.com::9c0b24b4-6ad7-45a7-a9a0-5ba404afed22" providerId="AD" clId="Web-{029B95D0-0A44-9528-1BEA-48A789637FFE}" dt="2022-03-04T01:01:28.772" v="7" actId="20577"/>
      <pc:docMkLst>
        <pc:docMk/>
      </pc:docMkLst>
      <pc:sldChg chg="modSp">
        <pc:chgData name="Jaclyn Zalesky" userId="S::zalesky@adobe.com::9c0b24b4-6ad7-45a7-a9a0-5ba404afed22" providerId="AD" clId="Web-{029B95D0-0A44-9528-1BEA-48A789637FFE}" dt="2022-03-04T01:01:28.772" v="7" actId="20577"/>
        <pc:sldMkLst>
          <pc:docMk/>
          <pc:sldMk cId="5960377" sldId="259"/>
        </pc:sldMkLst>
        <pc:spChg chg="mod">
          <ac:chgData name="Jaclyn Zalesky" userId="S::zalesky@adobe.com::9c0b24b4-6ad7-45a7-a9a0-5ba404afed22" providerId="AD" clId="Web-{029B95D0-0A44-9528-1BEA-48A789637FFE}" dt="2022-03-04T01:01:28.772" v="7" actId="20577"/>
          <ac:spMkLst>
            <pc:docMk/>
            <pc:sldMk cId="5960377" sldId="259"/>
            <ac:spMk id="48" creationId="{5D509D19-B7E8-854C-A645-DFEABAF81FC2}"/>
          </ac:spMkLst>
        </pc:spChg>
      </pc:sldChg>
      <pc:sldChg chg="modSp">
        <pc:chgData name="Jaclyn Zalesky" userId="S::zalesky@adobe.com::9c0b24b4-6ad7-45a7-a9a0-5ba404afed22" providerId="AD" clId="Web-{029B95D0-0A44-9528-1BEA-48A789637FFE}" dt="2022-03-04T01:00:37.427" v="1"/>
        <pc:sldMkLst>
          <pc:docMk/>
          <pc:sldMk cId="2161849182" sldId="267"/>
        </pc:sldMkLst>
        <pc:graphicFrameChg chg="mod modGraphic">
          <ac:chgData name="Jaclyn Zalesky" userId="S::zalesky@adobe.com::9c0b24b4-6ad7-45a7-a9a0-5ba404afed22" providerId="AD" clId="Web-{029B95D0-0A44-9528-1BEA-48A789637FFE}" dt="2022-03-04T01:00:37.427" v="1"/>
          <ac:graphicFrameMkLst>
            <pc:docMk/>
            <pc:sldMk cId="2161849182" sldId="267"/>
            <ac:graphicFrameMk id="13" creationId="{63DBC3ED-EEDC-974A-82A2-F5182CF12546}"/>
          </ac:graphicFrameMkLst>
        </pc:graphicFrameChg>
      </pc:sldChg>
    </pc:docChg>
  </pc:docChgLst>
</pc:chgInfo>
</file>

<file path=ppt/comments/modernComment_105_3E964E31.xml><?xml version="1.0" encoding="utf-8"?>
<p188:cmLst xmlns:a="http://schemas.openxmlformats.org/drawingml/2006/main" xmlns:r="http://schemas.openxmlformats.org/officeDocument/2006/relationships" xmlns:p188="http://schemas.microsoft.com/office/powerpoint/2018/8/main">
  <p188:cm id="{01C3F3F0-2814-4D6E-911E-1AA58F4E2B59}" authorId="{DB1A11B9-3973-06DC-DBC2-EFEFEF087FED}" created="2022-02-09T19:17:48.735">
    <pc:sldMkLst xmlns:pc="http://schemas.microsoft.com/office/powerpoint/2013/main/command">
      <pc:docMk/>
      <pc:sldMk cId="1050037809" sldId="261"/>
    </pc:sldMkLst>
    <p188:replyLst>
      <p188:reply id="{43FD53F6-3E2B-4FC3-8555-4F3083F01AB8}" authorId="{D376325D-2BBD-24A3-9FEE-692465B927D5}" created="2022-02-10T15:55:29.062">
        <p188:txBody>
          <a:bodyPr/>
          <a:lstStyle/>
          <a:p>
            <a:r>
              <a:rPr lang="en-US"/>
              <a:t>Updated.</a:t>
            </a:r>
          </a:p>
        </p188:txBody>
      </p188:reply>
    </p188:replyLst>
    <p188:txBody>
      <a:bodyPr/>
      <a:lstStyle/>
      <a:p>
        <a:r>
          <a:rPr lang="en-US"/>
          <a:t>Change from Experience League to Enterprise Learn &amp; Support - https://helpx.adobe.com/enterprise.html
[@Jaclyn Zalesky]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CB2A597-803A-C244-97E2-A01066125D19}" type="datetimeFigureOut">
              <a:rPr lang="en-US" smtClean="0"/>
              <a:t>3/24/22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DA1E84E-BC3F-7D4F-A7DC-121CE042C070}" type="slidenum">
              <a:rPr lang="en-US" smtClean="0"/>
              <a:t>‹#›</a:t>
            </a:fld>
            <a:endParaRPr lang="en-US"/>
          </a:p>
        </p:txBody>
      </p:sp>
    </p:spTree>
    <p:extLst>
      <p:ext uri="{BB962C8B-B14F-4D97-AF65-F5344CB8AC3E}">
        <p14:creationId xmlns:p14="http://schemas.microsoft.com/office/powerpoint/2010/main" val="4105387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1</a:t>
            </a:fld>
            <a:endParaRPr lang="en-US"/>
          </a:p>
        </p:txBody>
      </p:sp>
    </p:spTree>
    <p:extLst>
      <p:ext uri="{BB962C8B-B14F-4D97-AF65-F5344CB8AC3E}">
        <p14:creationId xmlns:p14="http://schemas.microsoft.com/office/powerpoint/2010/main" val="369944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2</a:t>
            </a:fld>
            <a:endParaRPr lang="en-US"/>
          </a:p>
        </p:txBody>
      </p:sp>
    </p:spTree>
    <p:extLst>
      <p:ext uri="{BB962C8B-B14F-4D97-AF65-F5344CB8AC3E}">
        <p14:creationId xmlns:p14="http://schemas.microsoft.com/office/powerpoint/2010/main" val="428236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6"/>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7" y="468883"/>
            <a:ext cx="6794504"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788" y="9888626"/>
            <a:ext cx="2245360"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3/24/22</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jp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2.xml"/><Relationship Id="rId16"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hyperlink" Target="https://helpx.adobe.com/enterprise.html" TargetMode="External"/><Relationship Id="rId13" Type="http://schemas.openxmlformats.org/officeDocument/2006/relationships/image" Target="../media/image21.svg"/><Relationship Id="rId3" Type="http://schemas.microsoft.com/office/2018/10/relationships/comments" Target="../comments/modernComment_105_3E964E31.xml"/><Relationship Id="rId7" Type="http://schemas.openxmlformats.org/officeDocument/2006/relationships/image" Target="../media/image19.jpg"/><Relationship Id="rId12" Type="http://schemas.openxmlformats.org/officeDocument/2006/relationships/image" Target="../media/image20.png"/><Relationship Id="rId17" Type="http://schemas.openxmlformats.org/officeDocument/2006/relationships/image" Target="../media/image25.svg"/><Relationship Id="rId2" Type="http://schemas.openxmlformats.org/officeDocument/2006/relationships/notesSlide" Target="../notesSlides/notesSlide3.xml"/><Relationship Id="rId16" Type="http://schemas.openxmlformats.org/officeDocument/2006/relationships/image" Target="../media/image24.png"/><Relationship Id="rId1" Type="http://schemas.openxmlformats.org/officeDocument/2006/relationships/slideLayout" Target="../slideLayouts/slideLayout5.xml"/><Relationship Id="rId6" Type="http://schemas.openxmlformats.org/officeDocument/2006/relationships/image" Target="../media/image18.png"/><Relationship Id="rId11" Type="http://schemas.openxmlformats.org/officeDocument/2006/relationships/hyperlink" Target="https://helpx.adobe.com/cn/support/programs/support-policies-terms-conditions.html" TargetMode="External"/><Relationship Id="rId5" Type="http://schemas.openxmlformats.org/officeDocument/2006/relationships/image" Target="../media/image3.jpg"/><Relationship Id="rId15" Type="http://schemas.openxmlformats.org/officeDocument/2006/relationships/image" Target="../media/image23.svg"/><Relationship Id="rId10" Type="http://schemas.openxmlformats.org/officeDocument/2006/relationships/hyperlink" Target="https://status.adobe.com/" TargetMode="External"/><Relationship Id="rId4" Type="http://schemas.openxmlformats.org/officeDocument/2006/relationships/hyperlink" Target="http://www.adobe.com/cn/" TargetMode="External"/><Relationship Id="rId9" Type="http://schemas.openxmlformats.org/officeDocument/2006/relationships/hyperlink" Target="https://community.adobe.com/" TargetMode="External"/><Relationship Id="rId1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044" y="85417"/>
            <a:ext cx="5534275" cy="366767"/>
          </a:xfrm>
          <a:prstGeom prst="rect">
            <a:avLst/>
          </a:prstGeom>
        </p:spPr>
        <p:txBody>
          <a:bodyPr vert="horz" wrap="square" lIns="0" tIns="12700" rIns="0" bIns="0" rtlCol="0">
            <a:spAutoFit/>
          </a:bodyPr>
          <a:lstStyle/>
          <a:p>
            <a:pPr marL="12700">
              <a:lnSpc>
                <a:spcPct val="100000"/>
              </a:lnSpc>
              <a:spcBef>
                <a:spcPts val="100"/>
              </a:spcBef>
            </a:pPr>
            <a:r>
              <a:rPr lang="ja-jp" sz="2300" dirty="0">
                <a:latin typeface="Adobe Clean" panose="020B0503020404020204" pitchFamily="34" charset="0"/>
              </a:rPr>
              <a:t>Adobe 支持计划</a:t>
            </a:r>
            <a:endParaRPr sz="2300" dirty="0">
              <a:latin typeface="Adobe Clean" panose="020B0503020404020204" pitchFamily="34" charset="0"/>
            </a:endParaRPr>
          </a:p>
        </p:txBody>
      </p:sp>
      <p:sp>
        <p:nvSpPr>
          <p:cNvPr id="4" name="object 4"/>
          <p:cNvSpPr txBox="1"/>
          <p:nvPr/>
        </p:nvSpPr>
        <p:spPr>
          <a:xfrm>
            <a:off x="121146" y="7134585"/>
            <a:ext cx="2785110" cy="228268"/>
          </a:xfrm>
          <a:prstGeom prst="rect">
            <a:avLst/>
          </a:prstGeom>
        </p:spPr>
        <p:txBody>
          <a:bodyPr vert="horz" wrap="square" lIns="0" tIns="12700" rIns="0" bIns="0" rtlCol="0">
            <a:spAutoFit/>
          </a:bodyPr>
          <a:lstStyle/>
          <a:p>
            <a:pPr marL="12700">
              <a:lnSpc>
                <a:spcPct val="100000"/>
              </a:lnSpc>
              <a:spcBef>
                <a:spcPts val="100"/>
              </a:spcBef>
            </a:pPr>
            <a:r>
              <a:rPr lang="ja-jp" sz="1400" b="1" u="sng" spc="15" dirty="0">
                <a:solidFill>
                  <a:srgbClr val="020302"/>
                </a:solidFill>
                <a:uFill>
                  <a:solidFill>
                    <a:srgbClr val="020302"/>
                  </a:solidFill>
                </a:uFill>
                <a:latin typeface="Adobe Clean"/>
                <a:cs typeface="Adobe Clean"/>
              </a:rPr>
              <a:t>服</a:t>
            </a:r>
            <a:r>
              <a:rPr lang="ja-jp" sz="1400" b="1" u="sng" spc="5" dirty="0">
                <a:solidFill>
                  <a:srgbClr val="020302"/>
                </a:solidFill>
                <a:uFill>
                  <a:solidFill>
                    <a:srgbClr val="020302"/>
                  </a:solidFill>
                </a:uFill>
                <a:latin typeface="Adobe Clean"/>
                <a:cs typeface="Adobe Clean"/>
              </a:rPr>
              <a:t>务</a:t>
            </a:r>
            <a:r>
              <a:rPr lang="ja-jp" sz="1400" b="1" u="sng" spc="-15" dirty="0">
                <a:solidFill>
                  <a:srgbClr val="020302"/>
                </a:solidFill>
                <a:uFill>
                  <a:solidFill>
                    <a:srgbClr val="020302"/>
                  </a:solidFill>
                </a:uFill>
                <a:latin typeface="Adobe Clean"/>
                <a:cs typeface="Adobe Clean"/>
              </a:rPr>
              <a:t>水</a:t>
            </a:r>
            <a:r>
              <a:rPr lang="ja-jp" sz="1400" b="1" u="sng" spc="15" dirty="0">
                <a:solidFill>
                  <a:srgbClr val="020302"/>
                </a:solidFill>
                <a:uFill>
                  <a:solidFill>
                    <a:srgbClr val="020302"/>
                  </a:solidFill>
                </a:uFill>
                <a:latin typeface="Adobe Clean"/>
                <a:cs typeface="Adobe Clean"/>
              </a:rPr>
              <a:t>平</a:t>
            </a:r>
            <a:r>
              <a:rPr lang="ja-jp" sz="1400" b="1" u="sng" spc="-55" dirty="0">
                <a:solidFill>
                  <a:srgbClr val="020302"/>
                </a:solidFill>
                <a:uFill>
                  <a:solidFill>
                    <a:srgbClr val="020302"/>
                  </a:solidFill>
                </a:uFill>
                <a:latin typeface="Adobe Clean"/>
                <a:cs typeface="Adobe Clean"/>
              </a:rPr>
              <a:t>目</a:t>
            </a:r>
            <a:r>
              <a:rPr lang="ja-jp" sz="1400" b="1" u="sng" spc="-40" dirty="0">
                <a:solidFill>
                  <a:srgbClr val="020302"/>
                </a:solidFill>
                <a:uFill>
                  <a:solidFill>
                    <a:srgbClr val="020302"/>
                  </a:solidFill>
                </a:uFill>
                <a:latin typeface="Adobe Clean"/>
                <a:cs typeface="Adobe Clean"/>
              </a:rPr>
              <a:t>标</a:t>
            </a:r>
            <a:r>
              <a:rPr lang="ja-jp" sz="1400" b="1" u="sng" dirty="0">
                <a:solidFill>
                  <a:srgbClr val="020302"/>
                </a:solidFill>
                <a:uFill>
                  <a:solidFill>
                    <a:srgbClr val="020302"/>
                  </a:solidFill>
                </a:uFill>
                <a:latin typeface="Adobe Clean"/>
                <a:cs typeface="Adobe Clean"/>
              </a:rPr>
              <a:t>：</a:t>
            </a:r>
            <a:r>
              <a:rPr lang="ja-jp" sz="1400" b="1" u="sng" spc="-15" dirty="0">
                <a:solidFill>
                  <a:srgbClr val="020302"/>
                </a:solidFill>
                <a:uFill>
                  <a:solidFill>
                    <a:srgbClr val="020302"/>
                  </a:solidFill>
                </a:uFill>
                <a:latin typeface="Adobe Clean"/>
                <a:cs typeface="Adobe Clean"/>
              </a:rPr>
              <a:t>初</a:t>
            </a:r>
            <a:r>
              <a:rPr lang="ja-jp" sz="1400" b="1" u="sng" spc="-10" dirty="0">
                <a:solidFill>
                  <a:srgbClr val="020302"/>
                </a:solidFill>
                <a:uFill>
                  <a:solidFill>
                    <a:srgbClr val="020302"/>
                  </a:solidFill>
                </a:uFill>
                <a:latin typeface="Adobe Clean"/>
                <a:cs typeface="Adobe Clean"/>
              </a:rPr>
              <a:t>始</a:t>
            </a:r>
            <a:r>
              <a:rPr lang="ja-jp" sz="1400" b="1" u="sng" spc="-15" dirty="0">
                <a:solidFill>
                  <a:srgbClr val="020302"/>
                </a:solidFill>
                <a:uFill>
                  <a:solidFill>
                    <a:srgbClr val="020302"/>
                  </a:solidFill>
                </a:uFill>
                <a:latin typeface="Adobe Clean"/>
                <a:cs typeface="Adobe Clean"/>
              </a:rPr>
              <a:t>响应</a:t>
            </a:r>
            <a:endParaRPr sz="1400" u="sng" dirty="0">
              <a:latin typeface="Adobe Clean"/>
              <a:cs typeface="Adobe Clean"/>
            </a:endParaRPr>
          </a:p>
        </p:txBody>
      </p:sp>
      <p:pic>
        <p:nvPicPr>
          <p:cNvPr id="10" name="object 10"/>
          <p:cNvPicPr/>
          <p:nvPr/>
        </p:nvPicPr>
        <p:blipFill>
          <a:blip r:embed="rId3" cstate="print"/>
          <a:stretch>
            <a:fillRect/>
          </a:stretch>
        </p:blipFill>
        <p:spPr>
          <a:xfrm>
            <a:off x="67056" y="108204"/>
            <a:ext cx="289558" cy="395476"/>
          </a:xfrm>
          <a:prstGeom prst="rect">
            <a:avLst/>
          </a:prstGeom>
        </p:spPr>
      </p:pic>
      <p:sp>
        <p:nvSpPr>
          <p:cNvPr id="11" name="object 11"/>
          <p:cNvSpPr txBox="1">
            <a:spLocks noGrp="1"/>
          </p:cNvSpPr>
          <p:nvPr>
            <p:ph type="ftr" sz="quarter" idx="5"/>
          </p:nvPr>
        </p:nvSpPr>
        <p:spPr>
          <a:xfrm>
            <a:off x="121146" y="9839613"/>
            <a:ext cx="2245360" cy="133370"/>
          </a:xfrm>
          <a:prstGeom prst="rect">
            <a:avLst/>
          </a:prstGeom>
        </p:spPr>
        <p:txBody>
          <a:bodyPr vert="horz" wrap="square" lIns="0" tIns="10160" rIns="0" bIns="0" rtlCol="0">
            <a:spAutoFit/>
          </a:bodyPr>
          <a:lstStyle/>
          <a:p>
            <a:pPr marL="12700">
              <a:lnSpc>
                <a:spcPct val="100000"/>
              </a:lnSpc>
              <a:spcBef>
                <a:spcPts val="80"/>
              </a:spcBef>
            </a:pPr>
            <a:r>
              <a:rPr lang="ja-jp" spc="-10" dirty="0"/>
              <a:t>©2022</a:t>
            </a:r>
            <a:r>
              <a:rPr lang="ja-jp" spc="-5" dirty="0"/>
              <a:t> Adobe.All</a:t>
            </a:r>
            <a:r>
              <a:rPr lang="ja-jp" spc="-10" dirty="0"/>
              <a:t> Rights</a:t>
            </a:r>
            <a:r>
              <a:rPr lang="ja-jp" spc="-5" dirty="0"/>
              <a:t> </a:t>
            </a:r>
            <a:r>
              <a:rPr lang="ja-jp" spc="-10" dirty="0"/>
              <a:t>Reserved.</a:t>
            </a:r>
            <a:r>
              <a:rPr lang="ja-jp" spc="-5" dirty="0"/>
              <a:t>Adobe</a:t>
            </a:r>
            <a:r>
              <a:rPr lang="ja-jp" spc="60" dirty="0"/>
              <a:t> </a:t>
            </a:r>
            <a:r>
              <a:rPr lang="ja-jp" spc="-10" dirty="0"/>
              <a:t>Confidential.</a:t>
            </a:r>
          </a:p>
        </p:txBody>
      </p:sp>
      <p:sp>
        <p:nvSpPr>
          <p:cNvPr id="7" name="TextBox 6">
            <a:extLst>
              <a:ext uri="{FF2B5EF4-FFF2-40B4-BE49-F238E27FC236}">
                <a16:creationId xmlns:a16="http://schemas.microsoft.com/office/drawing/2014/main" id="{40C7AD1A-A268-194E-B5D2-94B9C3BA3A24}"/>
              </a:ext>
            </a:extLst>
          </p:cNvPr>
          <p:cNvSpPr txBox="1"/>
          <p:nvPr/>
        </p:nvSpPr>
        <p:spPr>
          <a:xfrm>
            <a:off x="431833" y="396996"/>
            <a:ext cx="3206102" cy="200055"/>
          </a:xfrm>
          <a:prstGeom prst="rect">
            <a:avLst/>
          </a:prstGeom>
          <a:noFill/>
        </p:spPr>
        <p:txBody>
          <a:bodyPr wrap="square" rtlCol="0">
            <a:spAutoFit/>
          </a:bodyPr>
          <a:lstStyle/>
          <a:p>
            <a:r>
              <a:rPr lang="ja-jp" sz="700" i="1" dirty="0">
                <a:solidFill>
                  <a:schemeClr val="bg1"/>
                </a:solidFill>
                <a:latin typeface="Adobe Clean" panose="020B0503020404020204" pitchFamily="34" charset="0"/>
              </a:rPr>
              <a:t>Adobe Creative Cloud / Adobe Document Cloud（包括 Adobe Sign）</a:t>
            </a:r>
          </a:p>
        </p:txBody>
      </p:sp>
      <p:sp>
        <p:nvSpPr>
          <p:cNvPr id="12" name="object 5">
            <a:extLst>
              <a:ext uri="{FF2B5EF4-FFF2-40B4-BE49-F238E27FC236}">
                <a16:creationId xmlns:a16="http://schemas.microsoft.com/office/drawing/2014/main" id="{B5B9BF51-8921-A94B-954A-82B5B5874814}"/>
              </a:ext>
            </a:extLst>
          </p:cNvPr>
          <p:cNvSpPr txBox="1"/>
          <p:nvPr/>
        </p:nvSpPr>
        <p:spPr>
          <a:xfrm>
            <a:off x="122477" y="593716"/>
            <a:ext cx="6035427" cy="947695"/>
          </a:xfrm>
          <a:prstGeom prst="rect">
            <a:avLst/>
          </a:prstGeom>
        </p:spPr>
        <p:txBody>
          <a:bodyPr vert="horz" wrap="square" lIns="0" tIns="24130" rIns="0" bIns="0" rtlCol="0" anchor="t">
            <a:spAutoFit/>
          </a:bodyPr>
          <a:lstStyle/>
          <a:p>
            <a:pPr marL="12700" marR="5080">
              <a:lnSpc>
                <a:spcPts val="1200"/>
              </a:lnSpc>
              <a:spcBef>
                <a:spcPts val="240"/>
              </a:spcBef>
            </a:pPr>
            <a:r>
              <a:rPr lang="ja-jp" sz="1200" dirty="0">
                <a:solidFill>
                  <a:schemeClr val="bg1"/>
                </a:solidFill>
                <a:latin typeface="Adobe Clean Light"/>
              </a:rPr>
              <a:t>标准 | 商业 |</a:t>
            </a:r>
            <a:r>
              <a:rPr lang="ja-jp" sz="1200" b="1" dirty="0">
                <a:solidFill>
                  <a:schemeClr val="bg1"/>
                </a:solidFill>
                <a:latin typeface="Adobe Clean Light"/>
              </a:rPr>
              <a:t> </a:t>
            </a:r>
            <a:r>
              <a:rPr lang="ja-jp" sz="1200" b="1" dirty="0">
                <a:solidFill>
                  <a:schemeClr val="bg1"/>
                </a:solidFill>
              </a:rPr>
              <a:t>企业</a:t>
            </a:r>
            <a:r>
              <a:rPr lang="ja-jp" sz="1200" b="1" dirty="0">
                <a:solidFill>
                  <a:schemeClr val="bg1"/>
                </a:solidFill>
                <a:latin typeface="Adobe Clean Light"/>
              </a:rPr>
              <a:t> </a:t>
            </a:r>
            <a:r>
              <a:rPr lang="ja-jp" sz="1200" dirty="0">
                <a:solidFill>
                  <a:schemeClr val="bg1"/>
                </a:solidFill>
                <a:latin typeface="Adobe Clean Light"/>
              </a:rPr>
              <a:t>| Elite </a:t>
            </a:r>
            <a:br>
              <a:rPr dirty="0"/>
            </a:br>
            <a:r>
              <a:rPr lang="ja-jp" sz="1000" dirty="0">
                <a:solidFill>
                  <a:schemeClr val="bg1"/>
                </a:solidFill>
                <a:latin typeface="Adobe Clean SemiLight"/>
              </a:rPr>
              <a:t>Adobe 提供了一系列技术资源来帮助支持您的</a:t>
            </a:r>
            <a:r>
              <a:rPr lang="ja-jp" sz="1000">
                <a:solidFill>
                  <a:schemeClr val="bg1"/>
                </a:solidFill>
                <a:latin typeface="Adobe Clean SemiLight"/>
              </a:rPr>
              <a:t>业务</a:t>
            </a:r>
            <a:r>
              <a:rPr lang="ja-JP" altLang="en-US" sz="1000">
                <a:solidFill>
                  <a:schemeClr val="bg1"/>
                </a:solidFill>
                <a:latin typeface="Adobe Clean SemiLight"/>
              </a:rPr>
              <a:t>、</a:t>
            </a:r>
            <a:r>
              <a:rPr lang="ja-jp" sz="1000">
                <a:solidFill>
                  <a:schemeClr val="bg1"/>
                </a:solidFill>
                <a:latin typeface="Adobe Clean SemiLight"/>
              </a:rPr>
              <a:t>这</a:t>
            </a:r>
            <a:r>
              <a:rPr lang="ja-jp" sz="1000" dirty="0">
                <a:solidFill>
                  <a:schemeClr val="bg1"/>
                </a:solidFill>
                <a:latin typeface="Adobe Clean SemiLight"/>
              </a:rPr>
              <a:t>些资源包含在您的 Adobe 企业订阅中。企业支持计划强化了此种支持。企业客户将得益于我们的指定支持工程师</a:t>
            </a:r>
            <a:r>
              <a:rPr lang="ja-jp" sz="1000">
                <a:solidFill>
                  <a:schemeClr val="bg1"/>
                </a:solidFill>
                <a:latin typeface="Adobe Clean SemiLight"/>
              </a:rPr>
              <a:t>服务</a:t>
            </a:r>
            <a:r>
              <a:rPr lang="ja-JP" altLang="en-US" sz="1000">
                <a:solidFill>
                  <a:schemeClr val="bg1"/>
                </a:solidFill>
                <a:latin typeface="Adobe Clean SemiLight"/>
              </a:rPr>
              <a:t>、</a:t>
            </a:r>
            <a:r>
              <a:rPr lang="ja-jp" sz="1000">
                <a:solidFill>
                  <a:schemeClr val="bg1"/>
                </a:solidFill>
                <a:latin typeface="Adobe Clean SemiLight"/>
              </a:rPr>
              <a:t>在</a:t>
            </a:r>
            <a:r>
              <a:rPr lang="ja-jp" sz="1000" dirty="0">
                <a:solidFill>
                  <a:schemeClr val="bg1"/>
                </a:solidFill>
                <a:latin typeface="Adobe Clean SemiLight"/>
              </a:rPr>
              <a:t>该服</a:t>
            </a:r>
            <a:r>
              <a:rPr lang="ja-jp" sz="1000">
                <a:solidFill>
                  <a:schemeClr val="bg1"/>
                </a:solidFill>
                <a:latin typeface="Adobe Clean SemiLight"/>
              </a:rPr>
              <a:t>务中</a:t>
            </a:r>
            <a:r>
              <a:rPr lang="ja-JP" altLang="en-US" sz="1000">
                <a:solidFill>
                  <a:schemeClr val="bg1"/>
                </a:solidFill>
                <a:latin typeface="Adobe Clean SemiLight"/>
              </a:rPr>
              <a:t>、</a:t>
            </a:r>
            <a:r>
              <a:rPr lang="ja-jp" sz="1000">
                <a:solidFill>
                  <a:schemeClr val="bg1"/>
                </a:solidFill>
                <a:latin typeface="Adobe Clean SemiLight"/>
              </a:rPr>
              <a:t>A</a:t>
            </a:r>
            <a:r>
              <a:rPr lang="ja-jp" sz="1000" dirty="0">
                <a:solidFill>
                  <a:schemeClr val="bg1"/>
                </a:solidFill>
                <a:latin typeface="Adobe Clean SemiLight"/>
              </a:rPr>
              <a:t>dobe 支持团队中对您的解决方案拥有丰富经验的指定技术联系人将与您和您的技术团队通力合作以确保及时解决所有支持请求。您的支持团队还可以帮助协调和安排其他企业权益的</a:t>
            </a:r>
            <a:r>
              <a:rPr lang="ja-jp" sz="1000">
                <a:solidFill>
                  <a:schemeClr val="bg1"/>
                </a:solidFill>
                <a:latin typeface="Adobe Clean SemiLight"/>
              </a:rPr>
              <a:t>交付</a:t>
            </a:r>
            <a:r>
              <a:rPr lang="ja-JP" altLang="en-US" sz="1000">
                <a:solidFill>
                  <a:schemeClr val="bg1"/>
                </a:solidFill>
                <a:latin typeface="Adobe Clean SemiLight"/>
              </a:rPr>
              <a:t>、</a:t>
            </a:r>
            <a:r>
              <a:rPr lang="ja-jp" sz="1000">
                <a:solidFill>
                  <a:schemeClr val="bg1"/>
                </a:solidFill>
                <a:latin typeface="Adobe Clean SemiLight"/>
              </a:rPr>
              <a:t>确</a:t>
            </a:r>
            <a:r>
              <a:rPr lang="ja-jp" sz="1000" dirty="0">
                <a:solidFill>
                  <a:schemeClr val="bg1"/>
                </a:solidFill>
                <a:latin typeface="Adobe Clean SemiLight"/>
              </a:rPr>
              <a:t>保在最关键的时刻对业务造成的干扰最小。企业支持计划客户还可以使用我们详细而深入的技术产品文档和当前发行说明。</a:t>
            </a:r>
            <a:endParaRPr lang="en-US" sz="900" dirty="0">
              <a:solidFill>
                <a:schemeClr val="bg1"/>
              </a:solidFill>
              <a:latin typeface="Adobe Clean Light" panose="020B0303020404020204" pitchFamily="34" charset="0"/>
              <a:cs typeface="AdobeClean-Light"/>
            </a:endParaRPr>
          </a:p>
        </p:txBody>
      </p:sp>
      <p:graphicFrame>
        <p:nvGraphicFramePr>
          <p:cNvPr id="13" name="object 8">
            <a:extLst>
              <a:ext uri="{FF2B5EF4-FFF2-40B4-BE49-F238E27FC236}">
                <a16:creationId xmlns:a16="http://schemas.microsoft.com/office/drawing/2014/main" id="{63DBC3ED-EEDC-974A-82A2-F5182CF12546}"/>
              </a:ext>
            </a:extLst>
          </p:cNvPr>
          <p:cNvGraphicFramePr>
            <a:graphicFrameLocks noGrp="1"/>
          </p:cNvGraphicFramePr>
          <p:nvPr>
            <p:extLst>
              <p:ext uri="{D42A27DB-BD31-4B8C-83A1-F6EECF244321}">
                <p14:modId xmlns:p14="http://schemas.microsoft.com/office/powerpoint/2010/main" val="2367685746"/>
              </p:ext>
            </p:extLst>
          </p:nvPr>
        </p:nvGraphicFramePr>
        <p:xfrm>
          <a:off x="136774" y="2144486"/>
          <a:ext cx="7498851" cy="4943471"/>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2315736">
                  <a:extLst>
                    <a:ext uri="{9D8B030D-6E8A-4147-A177-3AD203B41FA5}">
                      <a16:colId xmlns:a16="http://schemas.microsoft.com/office/drawing/2014/main" val="20001"/>
                    </a:ext>
                  </a:extLst>
                </a:gridCol>
                <a:gridCol w="1923823">
                  <a:extLst>
                    <a:ext uri="{9D8B030D-6E8A-4147-A177-3AD203B41FA5}">
                      <a16:colId xmlns:a16="http://schemas.microsoft.com/office/drawing/2014/main" val="2563521174"/>
                    </a:ext>
                  </a:extLst>
                </a:gridCol>
                <a:gridCol w="1745693">
                  <a:extLst>
                    <a:ext uri="{9D8B030D-6E8A-4147-A177-3AD203B41FA5}">
                      <a16:colId xmlns:a16="http://schemas.microsoft.com/office/drawing/2014/main" val="20003"/>
                    </a:ext>
                  </a:extLst>
                </a:gridCol>
              </a:tblGrid>
              <a:tr h="280044">
                <a:tc gridSpan="2">
                  <a:txBody>
                    <a:bodyPr/>
                    <a:lstStyle/>
                    <a:p>
                      <a:endParaRPr lang="en-US" sz="1400" dirty="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ja-jp" sz="1200" spc="0" dirty="0">
                          <a:solidFill>
                            <a:srgbClr val="404040"/>
                          </a:solidFill>
                          <a:latin typeface="Adobe Clean"/>
                          <a:cs typeface="Adobe Clean"/>
                        </a:rPr>
                        <a:t>标准支持</a:t>
                      </a:r>
                      <a:endParaRPr lang="en-US" sz="1200" spc="0" dirty="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ja-jp" sz="1200" spc="0" dirty="0">
                          <a:solidFill>
                            <a:srgbClr val="FFFFFF"/>
                          </a:solidFill>
                          <a:latin typeface="Adobe Clean"/>
                          <a:cs typeface="Adobe Clean"/>
                        </a:rPr>
                        <a:t>企业支持</a:t>
                      </a:r>
                      <a:endParaRPr sz="1200" spc="0" dirty="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2F8FFF"/>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280044">
                <a:tc gridSpan="2">
                  <a:txBody>
                    <a:bodyPr/>
                    <a:lstStyle/>
                    <a:p>
                      <a:endParaRPr lang="en-US" sz="1400" dirty="0"/>
                    </a:p>
                  </a:txBody>
                  <a:tcPr/>
                </a:tc>
                <a:tc hMerge="1">
                  <a:txBody>
                    <a:bodyPr/>
                    <a:lstStyle/>
                    <a:p>
                      <a:endParaRPr/>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endParaRPr lang="en-US" sz="1200" i="1" dirty="0">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ja-jp" sz="1200" b="1" i="1" dirty="0">
                          <a:solidFill>
                            <a:schemeClr val="bg1"/>
                          </a:solidFill>
                          <a:latin typeface="Adobe Clean" panose="020B0503020404020204" pitchFamily="34" charset="0"/>
                        </a:rPr>
                        <a:t>付费支持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2F8F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07699">
                <a:tc rowSpan="3">
                  <a:txBody>
                    <a:bodyPr/>
                    <a:lstStyle/>
                    <a:p>
                      <a:pPr marL="50800" algn="ctr">
                        <a:lnSpc>
                          <a:spcPct val="100000"/>
                        </a:lnSpc>
                        <a:spcBef>
                          <a:spcPts val="500"/>
                        </a:spcBef>
                      </a:pPr>
                      <a:r>
                        <a:rPr lang="ja-jp" sz="1200" b="1" i="0" spc="0" dirty="0">
                          <a:solidFill>
                            <a:schemeClr val="bg1"/>
                          </a:solidFill>
                          <a:latin typeface="Adobe Clean" panose="020B0503020404020204" pitchFamily="34" charset="0"/>
                          <a:cs typeface="AdobeClean-Light"/>
                        </a:rPr>
                        <a:t>分配的专家</a:t>
                      </a:r>
                      <a:endParaRPr sz="1200" b="1" i="0" spc="0" dirty="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9"/>
                        </a:spcBef>
                      </a:pPr>
                      <a:r>
                        <a:rPr lang="ja-jp" sz="1100" spc="0" dirty="0">
                          <a:solidFill>
                            <a:srgbClr val="020302"/>
                          </a:solidFill>
                          <a:latin typeface="AdobeClean-Light"/>
                          <a:cs typeface="AdobeClean-Light"/>
                        </a:rPr>
                        <a:t>客户支持主管</a:t>
                      </a:r>
                      <a:endParaRPr sz="1100" spc="0" dirty="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dirty="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nSpc>
                          <a:spcPct val="100000"/>
                        </a:lnSpc>
                      </a:pPr>
                      <a:endParaRPr sz="900" spc="0" dirty="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07699">
                <a:tc vMerge="1">
                  <a:txBody>
                    <a:bodyPr/>
                    <a:lstStyle/>
                    <a:p>
                      <a:pPr marL="5080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a:lnSpc>
                          <a:spcPct val="100000"/>
                        </a:lnSpc>
                        <a:spcBef>
                          <a:spcPts val="459"/>
                        </a:spcBef>
                      </a:pPr>
                      <a:r>
                        <a:rPr lang="ja-jp" sz="1100" spc="0" dirty="0">
                          <a:solidFill>
                            <a:srgbClr val="020302"/>
                          </a:solidFill>
                          <a:latin typeface="AdobeClean-Light"/>
                          <a:cs typeface="AdobeClean-Light"/>
                        </a:rPr>
                        <a:t>指定的支持工程师</a:t>
                      </a:r>
                      <a:endParaRPr sz="11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dirty="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5"/>
                        </a:spcBef>
                      </a:pPr>
                      <a:r>
                        <a:rPr lang="ja-jp" sz="900" spc="0" dirty="0">
                          <a:solidFill>
                            <a:srgbClr val="020302"/>
                          </a:solidFill>
                          <a:latin typeface="Wingdings"/>
                          <a:cs typeface="Wingdings"/>
                        </a:rPr>
                        <a:t></a:t>
                      </a:r>
                      <a:endParaRPr sz="900" spc="0" dirty="0">
                        <a:latin typeface="Wingdings"/>
                        <a:cs typeface="Wingdings"/>
                      </a:endParaRPr>
                    </a:p>
                  </a:txBody>
                  <a:tcPr marL="0" marR="0" marT="59055" marB="0">
                    <a:solidFill>
                      <a:schemeClr val="bg1">
                        <a:lumMod val="95000"/>
                      </a:schemeClr>
                    </a:solidFill>
                  </a:tcPr>
                </a:tc>
                <a:extLst>
                  <a:ext uri="{0D108BD9-81ED-4DB2-BD59-A6C34878D82A}">
                    <a16:rowId xmlns:a16="http://schemas.microsoft.com/office/drawing/2014/main" val="10003"/>
                  </a:ext>
                </a:extLst>
              </a:tr>
              <a:tr h="212367">
                <a:tc vMerge="1">
                  <a:txBody>
                    <a:bodyPr/>
                    <a:lstStyle/>
                    <a:p>
                      <a:pPr marL="5080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500"/>
                        </a:spcBef>
                      </a:pPr>
                      <a:r>
                        <a:rPr lang="ja-jp" sz="1100" spc="0" dirty="0">
                          <a:solidFill>
                            <a:srgbClr val="020302"/>
                          </a:solidFill>
                          <a:latin typeface="AdobeClean-Light"/>
                          <a:cs typeface="AdobeClean-Light"/>
                        </a:rPr>
                        <a:t>技术客户经理</a:t>
                      </a:r>
                      <a:endParaRPr sz="11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dirty="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nSpc>
                          <a:spcPct val="100000"/>
                        </a:lnSpc>
                      </a:pPr>
                      <a:endParaRPr sz="900" spc="0" dirty="0">
                        <a:latin typeface="Times New Roman"/>
                        <a:cs typeface="Times New Roman"/>
                      </a:endParaRPr>
                    </a:p>
                  </a:txBody>
                  <a:tcPr marL="0" marR="0" marT="0" marB="0">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06533">
                <a:tc rowSpan="16">
                  <a:txBody>
                    <a:bodyPr/>
                    <a:lstStyle/>
                    <a:p>
                      <a:pPr marL="50800" algn="ctr">
                        <a:lnSpc>
                          <a:spcPct val="100000"/>
                        </a:lnSpc>
                        <a:spcBef>
                          <a:spcPts val="459"/>
                        </a:spcBef>
                      </a:pPr>
                      <a:r>
                        <a:rPr lang="ja-jp" sz="1200" b="1" i="0" spc="0" dirty="0">
                          <a:solidFill>
                            <a:schemeClr val="bg1"/>
                          </a:solidFill>
                          <a:latin typeface="Adobe Clean" panose="020B0503020404020204" pitchFamily="34" charset="0"/>
                          <a:cs typeface="AdobeClean-Light"/>
                        </a:rPr>
                        <a:t>支持服务</a:t>
                      </a:r>
                      <a:endParaRPr sz="1200" b="1" i="0" spc="0" dirty="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a:lnSpc>
                          <a:spcPct val="100000"/>
                        </a:lnSpc>
                        <a:spcBef>
                          <a:spcPts val="455"/>
                        </a:spcBef>
                      </a:pPr>
                      <a:r>
                        <a:rPr lang="ja-jp" sz="1100" spc="0" dirty="0">
                          <a:solidFill>
                            <a:srgbClr val="020302"/>
                          </a:solidFill>
                          <a:latin typeface="AdobeClean-Light"/>
                          <a:cs typeface="AdobeClean-Light"/>
                        </a:rPr>
                        <a:t>全天候自助支持</a:t>
                      </a:r>
                      <a:endParaRPr lang="en-US" sz="11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459"/>
                        </a:spcBef>
                      </a:pPr>
                      <a:r>
                        <a:rPr lang="ja-jp" sz="900" dirty="0">
                          <a:solidFill>
                            <a:srgbClr val="020302"/>
                          </a:solidFill>
                          <a:latin typeface="Wingdings"/>
                          <a:cs typeface="Wingdings"/>
                        </a:rPr>
                        <a:t></a:t>
                      </a:r>
                      <a:endParaRPr sz="900" dirty="0">
                        <a:latin typeface="Wingdings"/>
                        <a:cs typeface="Wingdings"/>
                      </a:endParaRPr>
                    </a:p>
                  </a:txBody>
                  <a:tcPr marL="0" marR="0" marT="58419"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marL="0" marR="0" lvl="0" indent="0" algn="ctr" defTabSz="914400" eaLnBrk="1" fontAlgn="auto" latinLnBrk="0" hangingPunct="1">
                        <a:lnSpc>
                          <a:spcPct val="100000"/>
                        </a:lnSpc>
                        <a:spcBef>
                          <a:spcPts val="459"/>
                        </a:spcBef>
                        <a:spcAft>
                          <a:spcPts val="0"/>
                        </a:spcAft>
                        <a:buClrTx/>
                        <a:buSzTx/>
                        <a:buFontTx/>
                        <a:buNone/>
                        <a:tabLst/>
                        <a:defRPr/>
                      </a:pPr>
                      <a:r>
                        <a:rPr kumimoji="0" lang="ja-jp" sz="900" b="0" i="0" u="none" strike="noStrike" kern="0" cap="none" spc="0" normalizeH="0" baseline="0" noProof="0" dirty="0">
                          <a:ln>
                            <a:noFill/>
                          </a:ln>
                          <a:solidFill>
                            <a:srgbClr val="020302"/>
                          </a:solidFill>
                          <a:effectLst/>
                          <a:uLnTx/>
                          <a:uFillTx/>
                          <a:latin typeface="Wingdings"/>
                          <a:ea typeface="+mn-ea"/>
                          <a:cs typeface="Wingdings"/>
                        </a:rPr>
                        <a:t></a:t>
                      </a:r>
                      <a:endParaRPr kumimoji="0" lang="en-US" sz="900" b="0" i="0" u="none" strike="noStrike" kern="0" cap="none" spc="0" normalizeH="0" baseline="0" noProof="0" dirty="0">
                        <a:ln>
                          <a:noFill/>
                        </a:ln>
                        <a:solidFill>
                          <a:prstClr val="black"/>
                        </a:solidFill>
                        <a:effectLst/>
                        <a:uLnTx/>
                        <a:uFillTx/>
                        <a:latin typeface="Wingdings"/>
                        <a:ea typeface="+mn-ea"/>
                        <a:cs typeface="Wingdings"/>
                      </a:endParaRPr>
                    </a:p>
                  </a:txBody>
                  <a:tcPr marL="0" marR="0" marT="58419"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07116">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ja-jp" sz="1100" b="0" i="0" spc="0" dirty="0">
                          <a:solidFill>
                            <a:srgbClr val="020302"/>
                          </a:solidFill>
                          <a:latin typeface="Adobe Clean Light" panose="020B0303020404020204" pitchFamily="34" charset="0"/>
                          <a:cs typeface="AdobeClean-Light"/>
                        </a:rPr>
                        <a:t>全天候会话/电话支持</a:t>
                      </a:r>
                      <a:endParaRPr sz="1100" b="0" i="0" spc="0" dirty="0">
                        <a:latin typeface="Adobe Clean Light" panose="020B0303020404020204" pitchFamily="34" charset="0"/>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ja-jp" sz="900" dirty="0">
                          <a:solidFill>
                            <a:srgbClr val="020302"/>
                          </a:solidFill>
                          <a:latin typeface="Wingdings"/>
                          <a:cs typeface="Wingdings"/>
                        </a:rPr>
                        <a:t></a:t>
                      </a:r>
                      <a:endParaRPr sz="900" dirty="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ja-jp" sz="900" spc="0" dirty="0">
                          <a:solidFill>
                            <a:srgbClr val="020302"/>
                          </a:solidFill>
                          <a:latin typeface="Wingdings"/>
                          <a:cs typeface="Wingdings"/>
                        </a:rPr>
                        <a:t></a:t>
                      </a:r>
                      <a:endParaRPr sz="900" spc="0" dirty="0">
                        <a:latin typeface="Wingdings"/>
                        <a:cs typeface="Wingdings"/>
                      </a:endParaRPr>
                    </a:p>
                  </a:txBody>
                  <a:tcPr marL="0" marR="0" marT="58419" marB="0">
                    <a:solidFill>
                      <a:schemeClr val="bg1">
                        <a:lumMod val="95000"/>
                      </a:schemeClr>
                    </a:solidFill>
                  </a:tcPr>
                </a:tc>
                <a:extLst>
                  <a:ext uri="{0D108BD9-81ED-4DB2-BD59-A6C34878D82A}">
                    <a16:rowId xmlns:a16="http://schemas.microsoft.com/office/drawing/2014/main" val="10006"/>
                  </a:ext>
                </a:extLst>
              </a:tr>
              <a:tr h="207116">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a:lnSpc>
                          <a:spcPct val="100000"/>
                        </a:lnSpc>
                        <a:spcBef>
                          <a:spcPts val="455"/>
                        </a:spcBef>
                      </a:pPr>
                      <a:r>
                        <a:rPr lang="ja-jp" sz="1100" spc="0" dirty="0">
                          <a:latin typeface="AdobeClean-Light"/>
                          <a:cs typeface="AdobeClean-Light"/>
                        </a:rPr>
                        <a:t>网络案例提交</a:t>
                      </a:r>
                      <a:endParaRPr sz="1100" spc="0" dirty="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9"/>
                        </a:spcBef>
                      </a:pPr>
                      <a:r>
                        <a:rPr lang="ja-jp" sz="900" dirty="0">
                          <a:solidFill>
                            <a:srgbClr val="020302"/>
                          </a:solidFill>
                          <a:latin typeface="Wingdings"/>
                          <a:cs typeface="Wingdings"/>
                        </a:rPr>
                        <a:t></a:t>
                      </a:r>
                      <a:endParaRPr sz="900" dirty="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ja-jp" sz="900" spc="0" dirty="0">
                          <a:solidFill>
                            <a:srgbClr val="020302"/>
                          </a:solidFill>
                          <a:latin typeface="Wingdings"/>
                          <a:cs typeface="Wingdings"/>
                        </a:rPr>
                        <a:t></a:t>
                      </a:r>
                      <a:endParaRPr sz="900" spc="0" dirty="0">
                        <a:latin typeface="Wingdings"/>
                        <a:cs typeface="Wingdings"/>
                      </a:endParaRPr>
                    </a:p>
                  </a:txBody>
                  <a:tcPr marL="0" marR="0" marT="58419" marB="0">
                    <a:solidFill>
                      <a:schemeClr val="bg1">
                        <a:lumMod val="95000"/>
                      </a:schemeClr>
                    </a:solidFill>
                  </a:tcPr>
                </a:tc>
                <a:extLst>
                  <a:ext uri="{0D108BD9-81ED-4DB2-BD59-A6C34878D82A}">
                    <a16:rowId xmlns:a16="http://schemas.microsoft.com/office/drawing/2014/main" val="10007"/>
                  </a:ext>
                </a:extLst>
              </a:tr>
              <a:tr h="207699">
                <a:tc vMerge="1">
                  <a:txBody>
                    <a:bodyPr/>
                    <a:lstStyle/>
                    <a:p>
                      <a:pPr marL="5080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9"/>
                        </a:spcBef>
                      </a:pPr>
                      <a:r>
                        <a:rPr lang="ja-jp" sz="1100" spc="0" dirty="0">
                          <a:solidFill>
                            <a:srgbClr val="020302"/>
                          </a:solidFill>
                          <a:latin typeface="AdobeClean-Light"/>
                          <a:cs typeface="AdobeClean-Light"/>
                        </a:rPr>
                        <a:t>优先级案例路由</a:t>
                      </a:r>
                      <a:endParaRPr sz="11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64"/>
                        </a:spcBef>
                      </a:pPr>
                      <a:endParaRPr sz="900" dirty="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ja-jp" sz="900" spc="0" dirty="0">
                          <a:solidFill>
                            <a:srgbClr val="020302"/>
                          </a:solidFill>
                          <a:latin typeface="Wingdings"/>
                          <a:cs typeface="Wingdings"/>
                        </a:rPr>
                        <a:t></a:t>
                      </a:r>
                      <a:endParaRPr sz="900" spc="0" dirty="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08"/>
                  </a:ext>
                </a:extLst>
              </a:tr>
              <a:tr h="206533">
                <a:tc vMerge="1">
                  <a:txBody>
                    <a:bodyPr/>
                    <a:lstStyle/>
                    <a:p>
                      <a:pPr marL="50800">
                        <a:lnSpc>
                          <a:spcPct val="100000"/>
                        </a:lnSpc>
                        <a:spcBef>
                          <a:spcPts val="450"/>
                        </a:spcBef>
                      </a:pPr>
                      <a:endParaRPr sz="900" dirty="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marR="0" lvl="0" indent="0" defTabSz="914400" eaLnBrk="1" fontAlgn="auto" latinLnBrk="0" hangingPunct="1">
                        <a:lnSpc>
                          <a:spcPct val="100000"/>
                        </a:lnSpc>
                        <a:spcBef>
                          <a:spcPts val="450"/>
                        </a:spcBef>
                        <a:spcAft>
                          <a:spcPts val="0"/>
                        </a:spcAft>
                        <a:buClrTx/>
                        <a:buSzTx/>
                        <a:buFontTx/>
                        <a:buNone/>
                        <a:tabLst/>
                        <a:defRPr/>
                      </a:pPr>
                      <a:r>
                        <a:rPr lang="ja-jp" sz="1100" spc="0" dirty="0">
                          <a:latin typeface="AdobeClean-Light"/>
                          <a:cs typeface="AdobeClean-Light"/>
                        </a:rPr>
                        <a:t>已加快问题优先处理</a:t>
                      </a:r>
                    </a:p>
                  </a:txBody>
                  <a:tcPr marL="0" marR="0" marT="57150"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dirty="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455"/>
                        </a:spcBef>
                        <a:spcAft>
                          <a:spcPts val="0"/>
                        </a:spcAft>
                        <a:buClrTx/>
                        <a:buSzTx/>
                        <a:buFontTx/>
                        <a:buNone/>
                        <a:tabLst/>
                        <a:defRPr/>
                      </a:pPr>
                      <a:r>
                        <a:rPr lang="ja-jp" sz="900" spc="0" dirty="0">
                          <a:solidFill>
                            <a:srgbClr val="020302"/>
                          </a:solidFill>
                          <a:latin typeface="Wingdings"/>
                          <a:cs typeface="Wingdings"/>
                        </a:rPr>
                        <a:t></a:t>
                      </a:r>
                      <a:endParaRPr lang="en-US" sz="900" spc="0" dirty="0">
                        <a:latin typeface="Wingdings"/>
                        <a:cs typeface="Wingdings"/>
                      </a:endParaRPr>
                    </a:p>
                  </a:txBody>
                  <a:tcPr marL="0" marR="0" marT="57785" marB="0">
                    <a:solidFill>
                      <a:schemeClr val="bg1">
                        <a:lumMod val="95000"/>
                      </a:schemeClr>
                    </a:solidFill>
                  </a:tcPr>
                </a:tc>
                <a:extLst>
                  <a:ext uri="{0D108BD9-81ED-4DB2-BD59-A6C34878D82A}">
                    <a16:rowId xmlns:a16="http://schemas.microsoft.com/office/drawing/2014/main" val="10009"/>
                  </a:ext>
                </a:extLst>
              </a:tr>
              <a:tr h="206533">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0"/>
                        </a:spcBef>
                      </a:pPr>
                      <a:r>
                        <a:rPr lang="ja-jp" sz="1100" spc="0" dirty="0">
                          <a:latin typeface="AdobeClean-Light"/>
                          <a:cs typeface="AdobeClean-Light"/>
                        </a:rPr>
                        <a:t>上报管理</a:t>
                      </a:r>
                      <a:endParaRPr sz="11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ja-jp" sz="900" spc="0" dirty="0">
                          <a:solidFill>
                            <a:srgbClr val="020302"/>
                          </a:solidFill>
                          <a:latin typeface="Wingdings"/>
                          <a:cs typeface="Wingdings"/>
                        </a:rPr>
                        <a:t></a:t>
                      </a:r>
                      <a:endParaRPr sz="900" spc="0" dirty="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10"/>
                  </a:ext>
                </a:extLst>
              </a:tr>
              <a:tr h="206533">
                <a:tc vMerge="1">
                  <a:txBody>
                    <a:bodyPr/>
                    <a:lstStyle/>
                    <a:p>
                      <a:endParaRPr lang="en-US"/>
                    </a:p>
                  </a:txBody>
                  <a:tcPr/>
                </a:tc>
                <a:tc>
                  <a:txBody>
                    <a:bodyPr/>
                    <a:lstStyle/>
                    <a:p>
                      <a:pPr marL="50800">
                        <a:lnSpc>
                          <a:spcPct val="100000"/>
                        </a:lnSpc>
                        <a:spcBef>
                          <a:spcPts val="450"/>
                        </a:spcBef>
                      </a:pPr>
                      <a:r>
                        <a:rPr lang="ja-jp" sz="1100" spc="0" dirty="0">
                          <a:latin typeface="AdobeClean-Light"/>
                          <a:cs typeface="AdobeClean-Light"/>
                        </a:rPr>
                        <a:t>主动案例监控</a:t>
                      </a:r>
                      <a:endParaRPr sz="11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ja-jp" sz="900" spc="0" dirty="0">
                          <a:solidFill>
                            <a:srgbClr val="020302"/>
                          </a:solidFill>
                          <a:latin typeface="Wingdings"/>
                          <a:cs typeface="Wingdings"/>
                        </a:rPr>
                        <a:t></a:t>
                      </a:r>
                      <a:endParaRPr sz="900" spc="0" dirty="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225399098"/>
                  </a:ext>
                </a:extLst>
              </a:tr>
              <a:tr h="207699">
                <a:tc vMerge="1">
                  <a:txBody>
                    <a:bodyPr/>
                    <a:lstStyle/>
                    <a:p>
                      <a:pPr marL="48895">
                        <a:lnSpc>
                          <a:spcPct val="100000"/>
                        </a:lnSpc>
                        <a:spcBef>
                          <a:spcPts val="459"/>
                        </a:spcBef>
                      </a:pPr>
                      <a:endParaRPr sz="900" dirty="0">
                        <a:latin typeface="AdobeClean-Light"/>
                        <a:cs typeface="AdobeClean-Light"/>
                      </a:endParaRPr>
                    </a:p>
                  </a:txBody>
                  <a:tcPr marL="0" marR="0" marT="58419" marB="0"/>
                </a:tc>
                <a:tc>
                  <a:txBody>
                    <a:bodyPr/>
                    <a:lstStyle/>
                    <a:p>
                      <a:pPr marL="48895" lvl="0">
                        <a:lnSpc>
                          <a:spcPct val="100000"/>
                        </a:lnSpc>
                        <a:spcBef>
                          <a:spcPts val="459"/>
                        </a:spcBef>
                        <a:buNone/>
                      </a:pPr>
                      <a:r>
                        <a:rPr lang="ja-jp" sz="1100" b="0" i="0" u="none" strike="noStrike" spc="0" noProof="0" dirty="0">
                          <a:solidFill>
                            <a:srgbClr val="020302"/>
                          </a:solidFill>
                          <a:latin typeface="Adobe Clean Light"/>
                        </a:rPr>
                        <a:t>区域内支持选项</a:t>
                      </a:r>
                      <a:endParaRPr dirty="0"/>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450"/>
                        </a:spcBef>
                        <a:spcAft>
                          <a:spcPts val="0"/>
                        </a:spcAft>
                        <a:buClrTx/>
                        <a:buSzTx/>
                        <a:buFontTx/>
                        <a:buNone/>
                        <a:tabLst/>
                        <a:defRPr/>
                      </a:pPr>
                      <a:r>
                        <a:rPr lang="ja-jp" sz="900" spc="0" dirty="0">
                          <a:solidFill>
                            <a:srgbClr val="020302"/>
                          </a:solidFill>
                          <a:latin typeface="Wingdings"/>
                          <a:cs typeface="Wingdings"/>
                        </a:rPr>
                        <a:t></a:t>
                      </a:r>
                      <a:endParaRPr lang="en-US" sz="900" spc="0" dirty="0">
                        <a:latin typeface="Wingdings"/>
                        <a:cs typeface="Wingdings"/>
                      </a:endParaRPr>
                    </a:p>
                  </a:txBody>
                  <a:tcPr marL="0" marR="0" marT="57150" marB="0">
                    <a:solidFill>
                      <a:schemeClr val="bg1">
                        <a:lumMod val="95000"/>
                      </a:schemeClr>
                    </a:solidFill>
                  </a:tcPr>
                </a:tc>
                <a:extLst>
                  <a:ext uri="{0D108BD9-81ED-4DB2-BD59-A6C34878D82A}">
                    <a16:rowId xmlns:a16="http://schemas.microsoft.com/office/drawing/2014/main" val="4193451537"/>
                  </a:ext>
                </a:extLst>
              </a:tr>
              <a:tr h="208283">
                <a:tc vMerge="1">
                  <a:txBody>
                    <a:bodyPr/>
                    <a:lstStyle/>
                    <a:p>
                      <a:pPr marL="48895">
                        <a:lnSpc>
                          <a:spcPct val="100000"/>
                        </a:lnSpc>
                        <a:spcBef>
                          <a:spcPts val="465"/>
                        </a:spcBef>
                      </a:pPr>
                      <a:endParaRPr sz="900" dirty="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a:lnSpc>
                          <a:spcPct val="100000"/>
                        </a:lnSpc>
                        <a:spcBef>
                          <a:spcPts val="465"/>
                        </a:spcBef>
                      </a:pPr>
                      <a:r>
                        <a:rPr lang="ja-jp" sz="1100" spc="0" dirty="0">
                          <a:solidFill>
                            <a:srgbClr val="020302"/>
                          </a:solidFill>
                          <a:latin typeface="AdobeClean-Light"/>
                          <a:cs typeface="AdobeClean-Light"/>
                        </a:rPr>
                        <a:t>服务审查</a:t>
                      </a:r>
                      <a:endParaRPr sz="1100" spc="0" dirty="0">
                        <a:latin typeface="AdobeClean-Light"/>
                        <a:cs typeface="AdobeClean-Light"/>
                      </a:endParaRPr>
                    </a:p>
                  </a:txBody>
                  <a:tcPr marL="0" marR="0" marT="5905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0"/>
                        </a:spcBef>
                      </a:pPr>
                      <a:r>
                        <a:rPr lang="ja-jp" sz="900" spc="0" dirty="0">
                          <a:solidFill>
                            <a:srgbClr val="020302"/>
                          </a:solidFill>
                          <a:latin typeface="AdobeClean-Light"/>
                          <a:cs typeface="AdobeClean-Light"/>
                        </a:rPr>
                        <a:t>2 次/年</a:t>
                      </a:r>
                      <a:endParaRPr sz="900" spc="0" dirty="0">
                        <a:latin typeface="AdobeClean-Light"/>
                        <a:cs typeface="AdobeClean-Light"/>
                      </a:endParaRPr>
                    </a:p>
                  </a:txBody>
                  <a:tcPr marL="0" marR="0" marT="57150" marB="0">
                    <a:solidFill>
                      <a:schemeClr val="bg1">
                        <a:lumMod val="95000"/>
                      </a:schemeClr>
                    </a:solidFill>
                  </a:tcPr>
                </a:tc>
                <a:extLst>
                  <a:ext uri="{0D108BD9-81ED-4DB2-BD59-A6C34878D82A}">
                    <a16:rowId xmlns:a16="http://schemas.microsoft.com/office/drawing/2014/main" val="10011"/>
                  </a:ext>
                </a:extLst>
              </a:tr>
              <a:tr h="212367">
                <a:tc vMerge="1">
                  <a:txBody>
                    <a:bodyPr/>
                    <a:lstStyle/>
                    <a:p>
                      <a:pPr marL="4953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a:lnSpc>
                          <a:spcPct val="100000"/>
                        </a:lnSpc>
                        <a:spcBef>
                          <a:spcPts val="500"/>
                        </a:spcBef>
                      </a:pPr>
                      <a:r>
                        <a:rPr lang="ja-jp" sz="1100" spc="0" dirty="0">
                          <a:latin typeface="AdobeClean-Light"/>
                          <a:cs typeface="AdobeClean-Light"/>
                        </a:rPr>
                        <a:t>案例审查</a:t>
                      </a:r>
                      <a:endParaRPr sz="11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0"/>
                        </a:spcBef>
                      </a:pPr>
                      <a:r>
                        <a:rPr lang="ja-jp" sz="900" spc="0" dirty="0">
                          <a:latin typeface="AdobeClean-Light"/>
                          <a:cs typeface="AdobeClean-Light"/>
                        </a:rPr>
                        <a:t>1 次/月</a:t>
                      </a:r>
                      <a:endParaRPr sz="900" spc="0" dirty="0">
                        <a:latin typeface="AdobeClean-Light"/>
                        <a:cs typeface="AdobeClean-Light"/>
                      </a:endParaRPr>
                    </a:p>
                  </a:txBody>
                  <a:tcPr marL="0" marR="0" marT="57150" marB="0">
                    <a:solidFill>
                      <a:schemeClr val="bg1">
                        <a:lumMod val="95000"/>
                      </a:schemeClr>
                    </a:solidFill>
                  </a:tcPr>
                </a:tc>
                <a:extLst>
                  <a:ext uri="{0D108BD9-81ED-4DB2-BD59-A6C34878D82A}">
                    <a16:rowId xmlns:a16="http://schemas.microsoft.com/office/drawing/2014/main" val="10012"/>
                  </a:ext>
                </a:extLst>
              </a:tr>
              <a:tr h="212367">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ja-jp" sz="1100" spc="0" dirty="0">
                          <a:latin typeface="AdobeClean-Light"/>
                          <a:cs typeface="AdobeClean-Light"/>
                        </a:rPr>
                        <a:t>解决方案审查</a:t>
                      </a: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0"/>
                        </a:spcBef>
                      </a:pPr>
                      <a:endParaRPr sz="900" spc="0" dirty="0">
                        <a:latin typeface="AdobeClean-Light"/>
                        <a:cs typeface="AdobeClean-Light"/>
                      </a:endParaRPr>
                    </a:p>
                  </a:txBody>
                  <a:tcPr marL="0" marR="0" marT="57150" marB="0">
                    <a:solidFill>
                      <a:schemeClr val="bg1">
                        <a:lumMod val="95000"/>
                      </a:schemeClr>
                    </a:solidFill>
                  </a:tcPr>
                </a:tc>
                <a:extLst>
                  <a:ext uri="{0D108BD9-81ED-4DB2-BD59-A6C34878D82A}">
                    <a16:rowId xmlns:a16="http://schemas.microsoft.com/office/drawing/2014/main" val="10013"/>
                  </a:ext>
                </a:extLst>
              </a:tr>
              <a:tr h="212367">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ja-jp" sz="1100" spc="0" dirty="0">
                          <a:latin typeface="AdobeClean-Light"/>
                          <a:cs typeface="AdobeClean-Light"/>
                        </a:rPr>
                        <a:t>路线图审查</a:t>
                      </a:r>
                    </a:p>
                  </a:txBody>
                  <a:tcPr marL="0" marR="0" marT="63500" marB="0">
                    <a:lnL w="12700">
                      <a:solidFill>
                        <a:srgbClr val="F0F0F0"/>
                      </a:solidFill>
                      <a:prstDash val="solid"/>
                    </a:lnL>
                    <a:lnR w="12700" cap="flat" cmpd="sng" algn="ctr">
                      <a:solidFill>
                        <a:srgbClr val="F1EFF0"/>
                      </a:solidFill>
                      <a:prstDash val="solid"/>
                      <a:round/>
                      <a:headEnd type="none" w="med" len="med"/>
                      <a:tailEnd type="none" w="med" len="med"/>
                    </a:lnR>
                    <a:lnB w="12700" cap="flat" cmpd="sng" algn="ctr">
                      <a:noFill/>
                      <a:prstDash val="lgDash"/>
                      <a:round/>
                      <a:headEnd type="none" w="med" len="med"/>
                      <a:tailEnd type="none" w="med" len="med"/>
                    </a:lnB>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1EFF0"/>
                      </a:solidFill>
                      <a:prstDash val="solid"/>
                      <a:round/>
                      <a:headEnd type="none" w="med" len="med"/>
                      <a:tailEnd type="none" w="med" len="med"/>
                    </a:lnL>
                    <a:lnB w="3175" cap="flat" cmpd="sng" algn="ctr">
                      <a:solidFill>
                        <a:srgbClr val="F0F0F0"/>
                      </a:solidFill>
                      <a:prstDash val="solid"/>
                      <a:round/>
                      <a:headEnd type="none" w="med" len="med"/>
                      <a:tailEnd type="none" w="med" len="med"/>
                    </a:lnB>
                    <a:noFill/>
                  </a:tcPr>
                </a:tc>
                <a:tc>
                  <a:txBody>
                    <a:bodyPr/>
                    <a:lstStyle/>
                    <a:p>
                      <a:pPr>
                        <a:lnSpc>
                          <a:spcPct val="100000"/>
                        </a:lnSpc>
                      </a:pPr>
                      <a:endParaRPr sz="900" spc="0" dirty="0">
                        <a:latin typeface="Times New Roman"/>
                        <a:cs typeface="Times New Roman"/>
                      </a:endParaRPr>
                    </a:p>
                  </a:txBody>
                  <a:tcPr marL="0" marR="0" marT="0" marB="0">
                    <a:lnB w="3175"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212367">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ja-jp" sz="1100" spc="0" dirty="0">
                          <a:solidFill>
                            <a:srgbClr val="020302"/>
                          </a:solidFill>
                          <a:latin typeface="AdobeClean-Light"/>
                          <a:cs typeface="AdobeClean-Light"/>
                        </a:rPr>
                        <a:t>其他指定的支持联系人</a:t>
                      </a:r>
                      <a:endParaRPr lang="en-US" sz="1100" spc="0" dirty="0">
                        <a:latin typeface="AdobeClean-Light"/>
                        <a:cs typeface="AdobeClean-Light"/>
                      </a:endParaRPr>
                    </a:p>
                  </a:txBody>
                  <a:tcPr marL="0" marR="0" marT="63500" marB="0">
                    <a:lnL w="12700">
                      <a:solidFill>
                        <a:srgbClr val="F0F0F0"/>
                      </a:solidFill>
                      <a:prstDash val="solid"/>
                    </a:lnL>
                    <a:lnR w="12700" cap="flat" cmpd="sng" algn="ctr">
                      <a:solidFill>
                        <a:srgbClr val="F1EFF0"/>
                      </a:solidFill>
                      <a:prstDash val="solid"/>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1EFF0"/>
                      </a:solidFill>
                      <a:prstDash val="solid"/>
                      <a:round/>
                      <a:headEnd type="none" w="med" len="med"/>
                      <a:tailEnd type="none" w="med" len="med"/>
                    </a:lnL>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noFill/>
                  </a:tcPr>
                </a:tc>
                <a:tc>
                  <a:txBody>
                    <a:bodyPr/>
                    <a:lstStyle/>
                    <a:p>
                      <a:pPr algn="ctr">
                        <a:lnSpc>
                          <a:spcPct val="100000"/>
                        </a:lnSpc>
                        <a:spcBef>
                          <a:spcPts val="490"/>
                        </a:spcBef>
                      </a:pPr>
                      <a:endParaRPr sz="900" spc="0" dirty="0">
                        <a:latin typeface="Wingdings"/>
                        <a:cs typeface="Wingdings"/>
                      </a:endParaRPr>
                    </a:p>
                  </a:txBody>
                  <a:tcPr marL="0" marR="0" marT="62230" marB="0">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5"/>
                  </a:ext>
                </a:extLst>
              </a:tr>
              <a:tr h="212367">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49530">
                        <a:lnSpc>
                          <a:spcPct val="100000"/>
                        </a:lnSpc>
                        <a:spcBef>
                          <a:spcPts val="500"/>
                        </a:spcBef>
                      </a:pPr>
                      <a:r>
                        <a:rPr lang="ja-jp" sz="1100" spc="0" dirty="0">
                          <a:latin typeface="AdobeClean-Light"/>
                          <a:cs typeface="AdobeClean-Light"/>
                        </a:rPr>
                        <a:t>升级/迁移规划</a:t>
                      </a:r>
                      <a:endParaRPr sz="1100" spc="0" dirty="0">
                        <a:latin typeface="AdobeClean-Light"/>
                        <a:cs typeface="AdobeClean-Light"/>
                      </a:endParaRPr>
                    </a:p>
                  </a:txBody>
                  <a:tcPr marL="0" marR="0" marT="63500" marB="0">
                    <a:lnL w="12700" cap="flat" cmpd="sng" algn="ctr">
                      <a:solidFill>
                        <a:srgbClr val="F0F0F0"/>
                      </a:solidFill>
                      <a:prstDash val="solid"/>
                      <a:round/>
                      <a:headEnd type="none" w="med" len="med"/>
                      <a:tailEnd type="none" w="med" len="med"/>
                    </a:lnL>
                    <a:lnR w="12700" cap="flat" cmpd="sng" algn="ctr">
                      <a:solidFill>
                        <a:srgbClr val="F1EFF0"/>
                      </a:solidFill>
                      <a:prstDash val="solid"/>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1EFF0"/>
                      </a:solidFill>
                      <a:prstDash val="solid"/>
                      <a:round/>
                      <a:headEnd type="none" w="med" len="med"/>
                      <a:tailEnd type="none" w="med" len="med"/>
                    </a:lnL>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noFill/>
                  </a:tcPr>
                </a:tc>
                <a:tc>
                  <a:txBody>
                    <a:bodyPr/>
                    <a:lstStyle/>
                    <a:p>
                      <a:pPr algn="ctr">
                        <a:lnSpc>
                          <a:spcPct val="100000"/>
                        </a:lnSpc>
                        <a:spcBef>
                          <a:spcPts val="490"/>
                        </a:spcBef>
                      </a:pPr>
                      <a:endParaRPr sz="900" spc="0" dirty="0">
                        <a:latin typeface="Wingdings"/>
                        <a:cs typeface="Wingdings"/>
                      </a:endParaRPr>
                    </a:p>
                  </a:txBody>
                  <a:tcPr marL="0" marR="0" marT="62230" marB="0">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73213487"/>
                  </a:ext>
                </a:extLst>
              </a:tr>
              <a:tr h="212367">
                <a:tc vMerge="1">
                  <a:txBody>
                    <a:bodyPr/>
                    <a:lstStyle/>
                    <a:p>
                      <a:endParaRPr lang="en-US"/>
                    </a:p>
                  </a:txBody>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ja-jp" sz="1100" b="0" i="0" spc="0" dirty="0">
                          <a:latin typeface="Adobe Clean Light" panose="020B0303020404020204" pitchFamily="34" charset="0"/>
                          <a:cs typeface="AdobeClean-Light"/>
                        </a:rPr>
                        <a:t>发布准备和规划</a:t>
                      </a:r>
                    </a:p>
                  </a:txBody>
                  <a:tcPr marL="0" marR="0" marT="63500" marB="0">
                    <a:lnL w="12700" cap="flat" cmpd="sng" algn="ctr">
                      <a:solidFill>
                        <a:srgbClr val="F0F0F0"/>
                      </a:solidFill>
                      <a:prstDash val="solid"/>
                      <a:round/>
                      <a:headEnd type="none" w="med" len="med"/>
                      <a:tailEnd type="none" w="med" len="med"/>
                    </a:lnL>
                    <a:lnR w="12700" cap="flat" cmpd="sng" algn="ctr">
                      <a:solidFill>
                        <a:srgbClr val="F1EFF0"/>
                      </a:solidFill>
                      <a:prstDash val="solid"/>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1EFF0"/>
                      </a:solidFill>
                      <a:prstDash val="solid"/>
                      <a:round/>
                      <a:headEnd type="none" w="med" len="med"/>
                      <a:tailEnd type="none" w="med" len="med"/>
                    </a:lnL>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noFill/>
                  </a:tcPr>
                </a:tc>
                <a:tc>
                  <a:txBody>
                    <a:bodyPr/>
                    <a:lstStyle/>
                    <a:p>
                      <a:pPr algn="ctr">
                        <a:lnSpc>
                          <a:spcPct val="100000"/>
                        </a:lnSpc>
                        <a:spcBef>
                          <a:spcPts val="490"/>
                        </a:spcBef>
                      </a:pPr>
                      <a:endParaRPr sz="900" spc="0" dirty="0">
                        <a:latin typeface="Wingdings"/>
                        <a:cs typeface="Wingdings"/>
                      </a:endParaRPr>
                    </a:p>
                  </a:txBody>
                  <a:tcPr marL="0" marR="0" marT="62230" marB="0">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06776932"/>
                  </a:ext>
                </a:extLst>
              </a:tr>
              <a:tr h="215868">
                <a:tc vMerge="1">
                  <a:txBody>
                    <a:bodyPr/>
                    <a:lstStyle/>
                    <a:p>
                      <a:pPr marL="49530">
                        <a:lnSpc>
                          <a:spcPct val="100000"/>
                        </a:lnSpc>
                        <a:spcBef>
                          <a:spcPts val="530"/>
                        </a:spcBef>
                      </a:pPr>
                      <a:endParaRPr sz="900" dirty="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9530">
                        <a:lnSpc>
                          <a:spcPct val="100000"/>
                        </a:lnSpc>
                        <a:spcBef>
                          <a:spcPts val="530"/>
                        </a:spcBef>
                      </a:pPr>
                      <a:r>
                        <a:rPr lang="ja-jp" sz="1100" spc="0" dirty="0">
                          <a:latin typeface="AdobeClean-Light"/>
                          <a:cs typeface="AdobeClean-Light"/>
                        </a:rPr>
                        <a:t>执行发起人</a:t>
                      </a:r>
                      <a:endParaRPr sz="1100" spc="0" dirty="0">
                        <a:latin typeface="AdobeClean-Light"/>
                        <a:cs typeface="AdobeClean-Light"/>
                      </a:endParaRPr>
                    </a:p>
                  </a:txBody>
                  <a:tcPr marL="0" marR="0" marT="67310" marB="0">
                    <a:lnL w="12700" cap="flat" cmpd="sng" algn="ctr">
                      <a:solidFill>
                        <a:srgbClr val="F0F0F0"/>
                      </a:solidFill>
                      <a:prstDash val="solid"/>
                      <a:round/>
                      <a:headEnd type="none" w="med" len="med"/>
                      <a:tailEnd type="none" w="med" len="med"/>
                    </a:lnL>
                    <a:lnR w="12700" cap="flat" cmpd="sng" algn="ctr">
                      <a:solidFill>
                        <a:srgbClr val="F1EFF0"/>
                      </a:solidFill>
                      <a:prstDash val="solid"/>
                      <a:round/>
                      <a:headEnd type="none" w="med" len="med"/>
                      <a:tailEnd type="none" w="med" len="med"/>
                    </a:lnR>
                    <a:lnT w="12700" cap="flat" cmpd="sng" algn="ctr">
                      <a:noFill/>
                      <a:prstDash val="lgDash"/>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nSpc>
                          <a:spcPct val="100000"/>
                        </a:lnSpc>
                      </a:pPr>
                      <a:endParaRPr sz="1200" dirty="0">
                        <a:latin typeface="Times New Roman"/>
                        <a:cs typeface="Times New Roman"/>
                      </a:endParaRPr>
                    </a:p>
                  </a:txBody>
                  <a:tcPr marL="0" marR="0" marT="0" marB="0">
                    <a:lnL w="12700" cap="flat" cmpd="sng" algn="ctr">
                      <a:solidFill>
                        <a:srgbClr val="F1EFF0"/>
                      </a:solidFill>
                      <a:prstDash val="solid"/>
                      <a:round/>
                      <a:headEnd type="none" w="med" len="med"/>
                      <a:tailEnd type="none" w="med" len="med"/>
                    </a:lnL>
                    <a:lnT w="3175" cap="flat" cmpd="sng" algn="ctr">
                      <a:solidFill>
                        <a:srgbClr val="F0F0F0"/>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nSpc>
                          <a:spcPct val="100000"/>
                        </a:lnSpc>
                      </a:pPr>
                      <a:endParaRPr sz="1200" dirty="0">
                        <a:latin typeface="Times New Roman"/>
                        <a:cs typeface="Times New Roman"/>
                      </a:endParaRPr>
                    </a:p>
                  </a:txBody>
                  <a:tcPr marL="0" marR="0" marT="0" marB="0">
                    <a:lnT w="3175" cap="flat" cmpd="sng" algn="ctr">
                      <a:solidFill>
                        <a:srgbClr val="F0F0F0"/>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11810306"/>
                  </a:ext>
                </a:extLst>
              </a:tr>
            </a:tbl>
          </a:graphicData>
        </a:graphic>
      </p:graphicFrame>
      <p:graphicFrame>
        <p:nvGraphicFramePr>
          <p:cNvPr id="15" name="object 9">
            <a:extLst>
              <a:ext uri="{FF2B5EF4-FFF2-40B4-BE49-F238E27FC236}">
                <a16:creationId xmlns:a16="http://schemas.microsoft.com/office/drawing/2014/main" id="{E893A5EF-597A-B54A-9365-078BFDCFE921}"/>
              </a:ext>
            </a:extLst>
          </p:cNvPr>
          <p:cNvGraphicFramePr>
            <a:graphicFrameLocks noGrp="1"/>
          </p:cNvGraphicFramePr>
          <p:nvPr>
            <p:extLst>
              <p:ext uri="{D42A27DB-BD31-4B8C-83A1-F6EECF244321}">
                <p14:modId xmlns:p14="http://schemas.microsoft.com/office/powerpoint/2010/main" val="1204616534"/>
              </p:ext>
            </p:extLst>
          </p:nvPr>
        </p:nvGraphicFramePr>
        <p:xfrm>
          <a:off x="121146" y="7483227"/>
          <a:ext cx="7498851" cy="2103437"/>
        </p:xfrm>
        <a:graphic>
          <a:graphicData uri="http://schemas.openxmlformats.org/drawingml/2006/table">
            <a:tbl>
              <a:tblPr firstRow="1" bandRow="1">
                <a:tableStyleId>{2D5ABB26-0587-4C30-8999-92F81FD0307C}</a:tableStyleId>
              </a:tblPr>
              <a:tblGrid>
                <a:gridCol w="3749427">
                  <a:extLst>
                    <a:ext uri="{9D8B030D-6E8A-4147-A177-3AD203B41FA5}">
                      <a16:colId xmlns:a16="http://schemas.microsoft.com/office/drawing/2014/main" val="20000"/>
                    </a:ext>
                  </a:extLst>
                </a:gridCol>
                <a:gridCol w="940418">
                  <a:extLst>
                    <a:ext uri="{9D8B030D-6E8A-4147-A177-3AD203B41FA5}">
                      <a16:colId xmlns:a16="http://schemas.microsoft.com/office/drawing/2014/main" val="20001"/>
                    </a:ext>
                  </a:extLst>
                </a:gridCol>
                <a:gridCol w="980208">
                  <a:extLst>
                    <a:ext uri="{9D8B030D-6E8A-4147-A177-3AD203B41FA5}">
                      <a16:colId xmlns:a16="http://schemas.microsoft.com/office/drawing/2014/main" val="20002"/>
                    </a:ext>
                  </a:extLst>
                </a:gridCol>
                <a:gridCol w="914399">
                  <a:extLst>
                    <a:ext uri="{9D8B030D-6E8A-4147-A177-3AD203B41FA5}">
                      <a16:colId xmlns:a16="http://schemas.microsoft.com/office/drawing/2014/main" val="20003"/>
                    </a:ext>
                  </a:extLst>
                </a:gridCol>
                <a:gridCol w="914399">
                  <a:extLst>
                    <a:ext uri="{9D8B030D-6E8A-4147-A177-3AD203B41FA5}">
                      <a16:colId xmlns:a16="http://schemas.microsoft.com/office/drawing/2014/main" val="20004"/>
                    </a:ext>
                  </a:extLst>
                </a:gridCol>
              </a:tblGrid>
              <a:tr h="289173">
                <a:tc>
                  <a:txBody>
                    <a:bodyPr/>
                    <a:lstStyle/>
                    <a:p>
                      <a:pPr marL="50800">
                        <a:lnSpc>
                          <a:spcPct val="100000"/>
                        </a:lnSpc>
                        <a:spcBef>
                          <a:spcPts val="60"/>
                        </a:spcBef>
                      </a:pPr>
                      <a:r>
                        <a:rPr lang="ja-jp" sz="1000" spc="0" dirty="0">
                          <a:solidFill>
                            <a:srgbClr val="020302"/>
                          </a:solidFill>
                          <a:latin typeface="Adobe Clean"/>
                          <a:cs typeface="Adobe Clean"/>
                        </a:rPr>
                        <a:t>优先级</a:t>
                      </a:r>
                      <a:endParaRPr sz="1000" spc="0" dirty="0">
                        <a:latin typeface="Adobe Clean"/>
                        <a:cs typeface="Adobe Clean"/>
                      </a:endParaRP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0" algn="ctr">
                        <a:lnSpc>
                          <a:spcPct val="100000"/>
                        </a:lnSpc>
                        <a:spcBef>
                          <a:spcPts val="60"/>
                        </a:spcBef>
                      </a:pPr>
                      <a:r>
                        <a:rPr lang="ja-jp" sz="900" spc="0" dirty="0">
                          <a:solidFill>
                            <a:srgbClr val="020302"/>
                          </a:solidFill>
                          <a:latin typeface="Adobe Clean"/>
                          <a:cs typeface="Adobe Clean"/>
                        </a:rPr>
                        <a:t>标准支持</a:t>
                      </a:r>
                      <a:endParaRPr sz="900" spc="0" dirty="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858585"/>
                      </a:solidFill>
                      <a:prstDash val="solid"/>
                      <a:round/>
                      <a:headEnd type="none" w="med" len="med"/>
                      <a:tailEnd type="none" w="med" len="med"/>
                    </a:lnB>
                    <a:solidFill>
                      <a:srgbClr val="D9D9D9"/>
                    </a:solidFill>
                  </a:tcPr>
                </a:tc>
                <a:tc>
                  <a:txBody>
                    <a:bodyPr/>
                    <a:lstStyle/>
                    <a:p>
                      <a:pPr marL="0" algn="ctr">
                        <a:lnSpc>
                          <a:spcPct val="100000"/>
                        </a:lnSpc>
                        <a:spcBef>
                          <a:spcPts val="60"/>
                        </a:spcBef>
                      </a:pPr>
                      <a:r>
                        <a:rPr lang="ja-jp" sz="900" spc="0" dirty="0">
                          <a:solidFill>
                            <a:srgbClr val="FFFFFF"/>
                          </a:solidFill>
                          <a:latin typeface="Adobe Clean"/>
                          <a:cs typeface="Adobe Clean"/>
                        </a:rPr>
                        <a:t>商业支持</a:t>
                      </a:r>
                      <a:endParaRPr sz="900" spc="0" dirty="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tc>
                  <a:txBody>
                    <a:bodyPr/>
                    <a:lstStyle/>
                    <a:p>
                      <a:pPr marL="0" algn="ctr">
                        <a:lnSpc>
                          <a:spcPct val="100000"/>
                        </a:lnSpc>
                        <a:spcBef>
                          <a:spcPts val="60"/>
                        </a:spcBef>
                      </a:pPr>
                      <a:r>
                        <a:rPr lang="ja-jp" sz="900" spc="0" dirty="0">
                          <a:solidFill>
                            <a:srgbClr val="FFFFFF"/>
                          </a:solidFill>
                          <a:latin typeface="Adobe Clean"/>
                          <a:cs typeface="Adobe Clean"/>
                        </a:rPr>
                        <a:t>企业支持</a:t>
                      </a:r>
                      <a:endParaRPr sz="900" spc="0" dirty="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2E8FFF"/>
                      </a:solidFill>
                      <a:prstDash val="solid"/>
                    </a:lnB>
                    <a:solidFill>
                      <a:srgbClr val="404040"/>
                    </a:solidFill>
                  </a:tcPr>
                </a:tc>
                <a:tc>
                  <a:txBody>
                    <a:bodyPr/>
                    <a:lstStyle/>
                    <a:p>
                      <a:pPr marL="0" algn="ctr">
                        <a:lnSpc>
                          <a:spcPct val="100000"/>
                        </a:lnSpc>
                        <a:spcBef>
                          <a:spcPts val="60"/>
                        </a:spcBef>
                      </a:pPr>
                      <a:r>
                        <a:rPr lang="ja-jp" sz="900" spc="0" dirty="0">
                          <a:solidFill>
                            <a:srgbClr val="FFFFFF"/>
                          </a:solidFill>
                          <a:latin typeface="Adobe Clean"/>
                          <a:cs typeface="Adobe Clean"/>
                        </a:rPr>
                        <a:t>高级支持</a:t>
                      </a:r>
                      <a:endParaRPr sz="900" spc="0" dirty="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0068E1"/>
                      </a:solidFill>
                      <a:prstDash val="solid"/>
                    </a:lnB>
                    <a:solidFill>
                      <a:srgbClr val="000000"/>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lang="ja-jp" sz="900" b="1" spc="0" dirty="0">
                          <a:solidFill>
                            <a:srgbClr val="020302"/>
                          </a:solidFill>
                          <a:latin typeface="Adobe Clean"/>
                          <a:cs typeface="Adobe Clean"/>
                        </a:rPr>
                        <a:t>优先级 1</a:t>
                      </a:r>
                      <a:endParaRPr sz="900" spc="0" dirty="0">
                        <a:latin typeface="Adobe Clean"/>
                        <a:cs typeface="Adobe Clean"/>
                      </a:endParaRPr>
                    </a:p>
                    <a:p>
                      <a:pPr marL="50800" marR="387985">
                        <a:lnSpc>
                          <a:spcPts val="1000"/>
                        </a:lnSpc>
                        <a:spcBef>
                          <a:spcPts val="420"/>
                        </a:spcBef>
                      </a:pPr>
                      <a:r>
                        <a:rPr lang="ja-jp" sz="900" b="0" i="0" spc="0" dirty="0">
                          <a:solidFill>
                            <a:srgbClr val="000000"/>
                          </a:solidFill>
                          <a:effectLst/>
                          <a:latin typeface="Adobe Clean Light" panose="020B0303020404020204" pitchFamily="34" charset="0"/>
                        </a:rPr>
                        <a:t>客户的生产业务功能中断或发生重大数据丢失或服务</a:t>
                      </a:r>
                      <a:r>
                        <a:rPr lang="ja-jp" sz="900" b="0" i="0" spc="0">
                          <a:solidFill>
                            <a:srgbClr val="000000"/>
                          </a:solidFill>
                          <a:effectLst/>
                          <a:latin typeface="Adobe Clean Light" panose="020B0303020404020204" pitchFamily="34" charset="0"/>
                        </a:rPr>
                        <a:t>降级</a:t>
                      </a:r>
                      <a:r>
                        <a:rPr lang="ja-JP" altLang="en-US" sz="900" b="0" i="0" spc="0">
                          <a:solidFill>
                            <a:srgbClr val="000000"/>
                          </a:solidFill>
                          <a:effectLst/>
                          <a:latin typeface="Adobe Clean Light" panose="020B0303020404020204" pitchFamily="34" charset="0"/>
                        </a:rPr>
                        <a:t>、</a:t>
                      </a:r>
                      <a:r>
                        <a:rPr lang="ja-jp" sz="900" b="0" i="0" spc="0">
                          <a:solidFill>
                            <a:srgbClr val="000000"/>
                          </a:solidFill>
                          <a:effectLst/>
                          <a:latin typeface="Adobe Clean Light" panose="020B0303020404020204" pitchFamily="34" charset="0"/>
                        </a:rPr>
                        <a:t>需</a:t>
                      </a:r>
                      <a:r>
                        <a:rPr lang="ja-jp" sz="900" b="0" i="0" spc="0" dirty="0">
                          <a:solidFill>
                            <a:srgbClr val="000000"/>
                          </a:solidFill>
                          <a:effectLst/>
                          <a:latin typeface="Adobe Clean Light" panose="020B0303020404020204" pitchFamily="34" charset="0"/>
                        </a:rPr>
                        <a:t>要立即关注以恢复功能和可用性。</a:t>
                      </a:r>
                      <a:endParaRPr sz="900" spc="0" dirty="0">
                        <a:latin typeface="AdobeClean-Light"/>
                        <a:cs typeface="AdobeClean-Light"/>
                      </a:endParaRP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258445" indent="115570" algn="ctr">
                        <a:lnSpc>
                          <a:spcPct val="100000"/>
                        </a:lnSpc>
                        <a:spcBef>
                          <a:spcPts val="0"/>
                        </a:spcBef>
                      </a:pPr>
                      <a:r>
                        <a:rPr lang="ja-jp" sz="900" spc="0" dirty="0">
                          <a:solidFill>
                            <a:srgbClr val="020302"/>
                          </a:solidFill>
                          <a:latin typeface="AdobeClean-Light"/>
                          <a:cs typeface="AdobeClean-Light"/>
                        </a:rPr>
                        <a:t>全天候 /</a:t>
                      </a:r>
                    </a:p>
                    <a:p>
                      <a:pPr marL="0" marR="258445" indent="115570" algn="ctr">
                        <a:lnSpc>
                          <a:spcPct val="100000"/>
                        </a:lnSpc>
                        <a:spcBef>
                          <a:spcPts val="0"/>
                        </a:spcBef>
                      </a:pPr>
                      <a:r>
                        <a:rPr lang="ja-jp" sz="900" spc="0" dirty="0">
                          <a:solidFill>
                            <a:srgbClr val="020302"/>
                          </a:solidFill>
                          <a:latin typeface="AdobeClean-Light"/>
                          <a:cs typeface="AdobeClean-Light"/>
                        </a:rPr>
                        <a:t>30 分钟</a:t>
                      </a:r>
                      <a:endParaRPr lang="en-US"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rowSpan="4" gridSpan="3">
                  <a:txBody>
                    <a:bodyPr/>
                    <a:lstStyle/>
                    <a:p>
                      <a:pPr marL="231775" marR="325755" indent="0" algn="ctr">
                        <a:lnSpc>
                          <a:spcPct val="100000"/>
                        </a:lnSpc>
                        <a:spcBef>
                          <a:spcPts val="670"/>
                        </a:spcBef>
                        <a:tabLst/>
                      </a:pPr>
                      <a:r>
                        <a:rPr lang="ja-jp" sz="1000" i="0" spc="0" dirty="0">
                          <a:latin typeface="AdobeClean-Light"/>
                        </a:rPr>
                        <a:t>为适用的 Adobe 产品和服务购买支持计划的客户将获得优先级案例</a:t>
                      </a:r>
                      <a:r>
                        <a:rPr lang="ja-jp" sz="1000" i="0" spc="0">
                          <a:latin typeface="AdobeClean-Light"/>
                        </a:rPr>
                        <a:t>路由</a:t>
                      </a:r>
                      <a:r>
                        <a:rPr lang="ja-JP" altLang="en-US" sz="1000" i="0" spc="0">
                          <a:latin typeface="AdobeClean-Light"/>
                        </a:rPr>
                        <a:t>、</a:t>
                      </a:r>
                      <a:r>
                        <a:rPr lang="ja-jp" sz="1000" i="0" spc="0">
                          <a:latin typeface="AdobeClean-Light"/>
                        </a:rPr>
                        <a:t>可</a:t>
                      </a:r>
                      <a:r>
                        <a:rPr lang="ja-jp" sz="1000" i="0" spc="0" dirty="0">
                          <a:latin typeface="AdobeClean-Light"/>
                        </a:rPr>
                        <a:t>快速跟踪</a:t>
                      </a:r>
                      <a:r>
                        <a:rPr lang="ja-jp" sz="1000" i="0" spc="0">
                          <a:latin typeface="AdobeClean-Light"/>
                        </a:rPr>
                        <a:t>案例</a:t>
                      </a:r>
                      <a:r>
                        <a:rPr lang="ja-JP" altLang="en-US" sz="1000" i="0" spc="0">
                          <a:latin typeface="AdobeClean-Light"/>
                        </a:rPr>
                        <a:t>、</a:t>
                      </a:r>
                      <a:r>
                        <a:rPr lang="ja-jp" sz="1000" i="0" spc="0">
                          <a:latin typeface="AdobeClean-Light"/>
                        </a:rPr>
                        <a:t>并</a:t>
                      </a:r>
                      <a:r>
                        <a:rPr lang="ja-jp" sz="1000" i="0" spc="0" dirty="0">
                          <a:latin typeface="AdobeClean-Light"/>
                        </a:rPr>
                        <a:t>将其发送给 Adobe 的支持工程师。</a:t>
                      </a: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76200">
                      <a:solidFill>
                        <a:srgbClr val="ACD2FF"/>
                      </a:solidFill>
                      <a:prstDash val="solid"/>
                    </a:lnT>
                    <a:lnB w="3175">
                      <a:solidFill>
                        <a:srgbClr val="B7B8B8"/>
                      </a:solidFill>
                      <a:prstDash val="solid"/>
                    </a:lnB>
                  </a:tcPr>
                </a:tc>
                <a:tc rowSpan="4" hMerge="1">
                  <a:txBody>
                    <a:bodyPr/>
                    <a:lstStyle/>
                    <a:p>
                      <a:pPr marL="0" marR="258445" indent="115570" algn="ctr">
                        <a:lnSpc>
                          <a:spcPct val="100000"/>
                        </a:lnSpc>
                        <a:spcBef>
                          <a:spcPts val="670"/>
                        </a:spcBef>
                      </a:pPr>
                      <a:r>
                        <a:rPr lang="ja-jp" sz="900" spc="0" dirty="0">
                          <a:solidFill>
                            <a:srgbClr val="020302"/>
                          </a:solidFill>
                          <a:highlight>
                            <a:srgbClr val="FFFF00"/>
                          </a:highlight>
                          <a:latin typeface="AdobeClean-Light"/>
                          <a:cs typeface="AdobeClean-Light"/>
                        </a:rPr>
                        <a:t>全天候/30 分钟</a:t>
                      </a: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76200">
                      <a:solidFill>
                        <a:srgbClr val="2E8FFF"/>
                      </a:solidFill>
                      <a:prstDash val="solid"/>
                    </a:lnT>
                    <a:lnB w="3175">
                      <a:solidFill>
                        <a:srgbClr val="B7B8B8"/>
                      </a:solidFill>
                      <a:prstDash val="solid"/>
                    </a:lnB>
                  </a:tcPr>
                </a:tc>
                <a:tc rowSpan="4" hMerge="1">
                  <a:txBody>
                    <a:bodyPr/>
                    <a:lstStyle/>
                    <a:p>
                      <a:pPr marL="0" marR="271780" indent="103505" algn="ctr">
                        <a:lnSpc>
                          <a:spcPct val="100000"/>
                        </a:lnSpc>
                        <a:spcBef>
                          <a:spcPts val="670"/>
                        </a:spcBef>
                      </a:pPr>
                      <a:r>
                        <a:rPr lang="ja-jp" sz="900" spc="0" dirty="0">
                          <a:solidFill>
                            <a:srgbClr val="020302"/>
                          </a:solidFill>
                          <a:highlight>
                            <a:srgbClr val="FFFF00"/>
                          </a:highlight>
                          <a:latin typeface="AdobeClean-Light"/>
                          <a:cs typeface="AdobeClean-Light"/>
                        </a:rPr>
                        <a:t>全天候/15 分钟</a:t>
                      </a: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76200">
                      <a:solidFill>
                        <a:srgbClr val="0068E1"/>
                      </a:solidFill>
                      <a:prstDash val="solid"/>
                    </a:lnT>
                    <a:lnB w="3175">
                      <a:solidFill>
                        <a:srgbClr val="B7B8B8"/>
                      </a:solidFill>
                      <a:prstDash val="solid"/>
                    </a:lnB>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lang="ja-jp" sz="900" b="1" spc="0" dirty="0">
                          <a:solidFill>
                            <a:srgbClr val="020302"/>
                          </a:solidFill>
                          <a:latin typeface="Adobe Clean"/>
                          <a:cs typeface="Adobe Clean"/>
                        </a:rPr>
                        <a:t>优先级 2</a:t>
                      </a:r>
                      <a:endParaRPr sz="900" spc="0" dirty="0">
                        <a:latin typeface="Adobe Clean"/>
                        <a:cs typeface="Adobe Clean"/>
                      </a:endParaRPr>
                    </a:p>
                    <a:p>
                      <a:pPr marL="50165" marR="203200" indent="0" defTabSz="914400" eaLnBrk="1" fontAlgn="auto" latinLnBrk="0" hangingPunct="1">
                        <a:lnSpc>
                          <a:spcPts val="1000"/>
                        </a:lnSpc>
                        <a:spcBef>
                          <a:spcPts val="415"/>
                        </a:spcBef>
                        <a:spcAft>
                          <a:spcPts val="0"/>
                        </a:spcAft>
                        <a:buClrTx/>
                        <a:buSzTx/>
                        <a:buFontTx/>
                        <a:buNone/>
                        <a:tabLst/>
                        <a:defRPr/>
                      </a:pPr>
                      <a:r>
                        <a:rPr lang="ja-jp" sz="900" b="0" i="0" spc="0" dirty="0">
                          <a:solidFill>
                            <a:srgbClr val="000000"/>
                          </a:solidFill>
                          <a:effectLst/>
                          <a:latin typeface="Adobe Clean Light" panose="020B0303020404020204" pitchFamily="34" charset="0"/>
                        </a:rPr>
                        <a:t>客户的企业功能发生重大服务降级或潜在数据</a:t>
                      </a:r>
                      <a:r>
                        <a:rPr lang="ja-jp" sz="900" b="0" i="0" spc="0">
                          <a:solidFill>
                            <a:srgbClr val="000000"/>
                          </a:solidFill>
                          <a:effectLst/>
                          <a:latin typeface="Adobe Clean Light" panose="020B0303020404020204" pitchFamily="34" charset="0"/>
                        </a:rPr>
                        <a:t>丢失</a:t>
                      </a:r>
                      <a:r>
                        <a:rPr lang="ja-JP" altLang="en-US" sz="900" b="0" i="0" spc="0">
                          <a:solidFill>
                            <a:srgbClr val="000000"/>
                          </a:solidFill>
                          <a:effectLst/>
                          <a:latin typeface="Adobe Clean Light" panose="020B0303020404020204" pitchFamily="34" charset="0"/>
                        </a:rPr>
                        <a:t>、</a:t>
                      </a:r>
                      <a:r>
                        <a:rPr lang="ja-jp" sz="900" b="0" i="0" spc="0">
                          <a:solidFill>
                            <a:srgbClr val="000000"/>
                          </a:solidFill>
                          <a:effectLst/>
                          <a:latin typeface="Adobe Clean Light" panose="020B0303020404020204" pitchFamily="34" charset="0"/>
                        </a:rPr>
                        <a:t>或</a:t>
                      </a:r>
                      <a:r>
                        <a:rPr lang="ja-jp" sz="900" b="0" i="0" spc="0" dirty="0">
                          <a:solidFill>
                            <a:srgbClr val="000000"/>
                          </a:solidFill>
                          <a:effectLst/>
                          <a:latin typeface="Adobe Clean Light" panose="020B0303020404020204" pitchFamily="34" charset="0"/>
                        </a:rPr>
                        <a:t>主要功能受到影响。</a:t>
                      </a:r>
                      <a:endParaRPr sz="900" b="0" i="0" spc="0" dirty="0">
                        <a:latin typeface="Adobe Clean Light" panose="020B0303020404020204" pitchFamily="34" charset="0"/>
                        <a:cs typeface="AdobeClean-Light"/>
                      </a:endParaRP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325755" indent="-5715" algn="ctr">
                        <a:lnSpc>
                          <a:spcPct val="100000"/>
                        </a:lnSpc>
                        <a:spcBef>
                          <a:spcPts val="0"/>
                        </a:spcBef>
                      </a:pPr>
                      <a:r>
                        <a:rPr lang="ja-jp" sz="900" spc="0" dirty="0">
                          <a:solidFill>
                            <a:srgbClr val="020302"/>
                          </a:solidFill>
                          <a:latin typeface="AdobeClean-Light"/>
                          <a:cs typeface="AdobeClean-Light"/>
                        </a:rPr>
                        <a:t>      全天候/</a:t>
                      </a:r>
                    </a:p>
                    <a:p>
                      <a:pPr marL="0" marR="325755" indent="-5715" algn="ctr">
                        <a:lnSpc>
                          <a:spcPct val="100000"/>
                        </a:lnSpc>
                        <a:spcBef>
                          <a:spcPts val="0"/>
                        </a:spcBef>
                      </a:pPr>
                      <a:r>
                        <a:rPr lang="ja-jp" sz="900" spc="0" dirty="0">
                          <a:solidFill>
                            <a:srgbClr val="020302"/>
                          </a:solidFill>
                          <a:latin typeface="AdobeClean-Light"/>
                          <a:cs typeface="AdobeClean-Light"/>
                        </a:rPr>
                        <a:t>     1 小时</a:t>
                      </a:r>
                      <a:endParaRPr lang="en-US"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4785" indent="-194310" algn="ctr">
                        <a:lnSpc>
                          <a:spcPct val="100000"/>
                        </a:lnSpc>
                        <a:spcBef>
                          <a:spcPts val="670"/>
                        </a:spcBef>
                      </a:pPr>
                      <a:endParaRPr sz="900" spc="0" dirty="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5755" indent="-5715" algn="ctr">
                        <a:lnSpc>
                          <a:spcPct val="100000"/>
                        </a:lnSpc>
                        <a:spcBef>
                          <a:spcPts val="670"/>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59079" indent="111760" algn="ctr">
                        <a:lnSpc>
                          <a:spcPct val="100000"/>
                        </a:lnSpc>
                        <a:spcBef>
                          <a:spcPts val="670"/>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lang="ja-jp" sz="900" b="1" spc="0" dirty="0">
                          <a:solidFill>
                            <a:srgbClr val="020302"/>
                          </a:solidFill>
                          <a:latin typeface="Adobe Clean"/>
                          <a:cs typeface="Adobe Clean"/>
                        </a:rPr>
                        <a:t>优先级 3</a:t>
                      </a:r>
                      <a:endParaRPr lang="en-US" sz="900" spc="0" dirty="0">
                        <a:latin typeface="Adobe Clean"/>
                        <a:cs typeface="Adobe Clean"/>
                      </a:endParaRPr>
                    </a:p>
                    <a:p>
                      <a:pPr marL="49530" marR="212090" indent="-2540" defTabSz="914400" eaLnBrk="1" fontAlgn="auto" latinLnBrk="0" hangingPunct="1">
                        <a:lnSpc>
                          <a:spcPts val="1000"/>
                        </a:lnSpc>
                        <a:spcBef>
                          <a:spcPts val="415"/>
                        </a:spcBef>
                        <a:spcAft>
                          <a:spcPts val="0"/>
                        </a:spcAft>
                        <a:buClrTx/>
                        <a:buSzTx/>
                        <a:buFontTx/>
                        <a:buNone/>
                        <a:tabLst/>
                        <a:defRPr/>
                      </a:pPr>
                      <a:r>
                        <a:rPr kumimoji="0" lang="ja-jp" sz="900" b="0" i="0" u="none" strike="noStrike" kern="1200" cap="none" spc="0" normalizeH="0" baseline="0" noProof="0" dirty="0">
                          <a:ln>
                            <a:noFill/>
                          </a:ln>
                          <a:solidFill>
                            <a:srgbClr val="000000"/>
                          </a:solidFill>
                          <a:effectLst/>
                          <a:uLnTx/>
                          <a:uFillTx/>
                          <a:latin typeface="Adobe Clean Light" panose="020B0303020404020204" pitchFamily="34" charset="0"/>
                          <a:ea typeface="+mn-ea"/>
                          <a:cs typeface="+mn-cs"/>
                        </a:rPr>
                        <a:t>客户的企业功能发生轻微的服务</a:t>
                      </a:r>
                      <a:r>
                        <a:rPr kumimoji="0" lang="ja-jp" sz="900" b="0" i="0" u="none" strike="noStrike" kern="1200" cap="none" spc="0" normalizeH="0" baseline="0" noProof="0">
                          <a:ln>
                            <a:noFill/>
                          </a:ln>
                          <a:solidFill>
                            <a:srgbClr val="000000"/>
                          </a:solidFill>
                          <a:effectLst/>
                          <a:uLnTx/>
                          <a:uFillTx/>
                          <a:latin typeface="Adobe Clean Light" panose="020B0303020404020204" pitchFamily="34" charset="0"/>
                          <a:ea typeface="+mn-ea"/>
                          <a:cs typeface="+mn-cs"/>
                        </a:rPr>
                        <a:t>降级</a:t>
                      </a:r>
                      <a:r>
                        <a:rPr kumimoji="0" lang="ja-JP" altLang="en-US" sz="900" b="0" i="0" u="none" strike="noStrike" kern="1200" cap="none" spc="0" normalizeH="0" baseline="0" noProof="0">
                          <a:ln>
                            <a:noFill/>
                          </a:ln>
                          <a:solidFill>
                            <a:srgbClr val="000000"/>
                          </a:solidFill>
                          <a:effectLst/>
                          <a:uLnTx/>
                          <a:uFillTx/>
                          <a:latin typeface="Adobe Clean Light" panose="020B0303020404020204" pitchFamily="34" charset="0"/>
                          <a:ea typeface="+mn-ea"/>
                          <a:cs typeface="+mn-cs"/>
                        </a:rPr>
                        <a:t>、</a:t>
                      </a:r>
                      <a:r>
                        <a:rPr kumimoji="0" lang="ja-jp" sz="900" b="0" i="0" u="none" strike="noStrike" kern="1200" cap="none" spc="0" normalizeH="0" baseline="0" noProof="0">
                          <a:ln>
                            <a:noFill/>
                          </a:ln>
                          <a:solidFill>
                            <a:srgbClr val="000000"/>
                          </a:solidFill>
                          <a:effectLst/>
                          <a:uLnTx/>
                          <a:uFillTx/>
                          <a:latin typeface="Adobe Clean Light" panose="020B0303020404020204" pitchFamily="34" charset="0"/>
                          <a:ea typeface="+mn-ea"/>
                          <a:cs typeface="+mn-cs"/>
                        </a:rPr>
                        <a:t>但</a:t>
                      </a:r>
                      <a:r>
                        <a:rPr kumimoji="0" lang="ja-jp" sz="900" b="0" i="0" u="none" strike="noStrike" kern="1200" cap="none" spc="0" normalizeH="0" baseline="0" noProof="0" dirty="0">
                          <a:ln>
                            <a:noFill/>
                          </a:ln>
                          <a:solidFill>
                            <a:srgbClr val="000000"/>
                          </a:solidFill>
                          <a:effectLst/>
                          <a:uLnTx/>
                          <a:uFillTx/>
                          <a:latin typeface="Adobe Clean Light" panose="020B0303020404020204" pitchFamily="34" charset="0"/>
                          <a:ea typeface="+mn-ea"/>
                          <a:cs typeface="+mn-cs"/>
                        </a:rPr>
                        <a:t>拥有可让企业功能继续有效的解决方案/解决方法。</a:t>
                      </a:r>
                      <a:endParaRPr lang="en-US" sz="900" b="0" i="0" spc="0" dirty="0">
                        <a:latin typeface="Adobe Clean Light" panose="020B0303020404020204" pitchFamily="34" charset="0"/>
                        <a:cs typeface="AdobeClean-Light"/>
                      </a:endParaRP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195263" marR="184785" indent="-195263" algn="ctr">
                        <a:lnSpc>
                          <a:spcPct val="100000"/>
                        </a:lnSpc>
                        <a:spcBef>
                          <a:spcPts val="0"/>
                        </a:spcBef>
                        <a:tabLst>
                          <a:tab pos="911225" algn="l"/>
                        </a:tabLst>
                      </a:pPr>
                      <a:r>
                        <a:rPr lang="ja-jp" sz="900" spc="0" dirty="0">
                          <a:solidFill>
                            <a:srgbClr val="020302"/>
                          </a:solidFill>
                          <a:latin typeface="AdobeClean-Light"/>
                          <a:cs typeface="AdobeClean-Light"/>
                        </a:rPr>
                        <a:t>工作日/   </a:t>
                      </a:r>
                    </a:p>
                    <a:p>
                      <a:pPr marL="0" marR="184785" indent="-194310" algn="ctr">
                        <a:lnSpc>
                          <a:spcPct val="100000"/>
                        </a:lnSpc>
                        <a:spcBef>
                          <a:spcPts val="0"/>
                        </a:spcBef>
                      </a:pPr>
                      <a:r>
                        <a:rPr lang="ja-jp" sz="900" spc="0" dirty="0">
                          <a:solidFill>
                            <a:srgbClr val="020302"/>
                          </a:solidFill>
                          <a:latin typeface="AdobeClean-Light"/>
                          <a:cs typeface="AdobeClean-Light"/>
                        </a:rPr>
                        <a:t>4 小时</a:t>
                      </a:r>
                      <a:endParaRPr lang="en-US"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5420" indent="-193675" algn="ctr">
                        <a:lnSpc>
                          <a:spcPct val="100000"/>
                        </a:lnSpc>
                        <a:spcBef>
                          <a:spcPts val="645"/>
                        </a:spcBef>
                      </a:pPr>
                      <a:endParaRPr sz="900" spc="0" dirty="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184785" indent="-194310" algn="ctr">
                        <a:lnSpc>
                          <a:spcPct val="100000"/>
                        </a:lnSpc>
                        <a:spcBef>
                          <a:spcPts val="645"/>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6390" indent="-5715" algn="ctr">
                        <a:lnSpc>
                          <a:spcPct val="100000"/>
                        </a:lnSpc>
                        <a:spcBef>
                          <a:spcPts val="645"/>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lang="ja-jp" sz="900" b="1" spc="0" dirty="0">
                          <a:solidFill>
                            <a:srgbClr val="020302"/>
                          </a:solidFill>
                          <a:latin typeface="Adobe Clean"/>
                          <a:cs typeface="Adobe Clean"/>
                        </a:rPr>
                        <a:t>优先级 4</a:t>
                      </a:r>
                      <a:endParaRPr sz="900" spc="0" dirty="0">
                        <a:latin typeface="Adobe Clean"/>
                        <a:cs typeface="Adobe Clean"/>
                      </a:endParaRPr>
                    </a:p>
                    <a:p>
                      <a:pPr marL="48895" marR="0" indent="0" defTabSz="914400" eaLnBrk="1" fontAlgn="auto" latinLnBrk="0" hangingPunct="1">
                        <a:lnSpc>
                          <a:spcPct val="100000"/>
                        </a:lnSpc>
                        <a:spcBef>
                          <a:spcPts val="300"/>
                        </a:spcBef>
                        <a:spcAft>
                          <a:spcPts val="0"/>
                        </a:spcAft>
                        <a:buClrTx/>
                        <a:buSzTx/>
                        <a:buFontTx/>
                        <a:buNone/>
                        <a:tabLst/>
                        <a:defRPr/>
                      </a:pPr>
                      <a:r>
                        <a:rPr lang="ja-jp" sz="900" b="0" i="0" spc="0" dirty="0">
                          <a:solidFill>
                            <a:srgbClr val="000000"/>
                          </a:solidFill>
                          <a:effectLst/>
                          <a:latin typeface="Adobe Clean Light" panose="020B0303020404020204" pitchFamily="34" charset="0"/>
                        </a:rPr>
                        <a:t>有关当前产品功能或增强请求的常见问题。</a:t>
                      </a:r>
                      <a:endParaRPr sz="900" b="0" i="0" spc="0" dirty="0">
                        <a:latin typeface="Adobe Clean Light" panose="020B0303020404020204" pitchFamily="34" charset="0"/>
                        <a:cs typeface="AdobeClean-Light"/>
                      </a:endParaRP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195263" marR="184785" indent="-195263" algn="ctr">
                        <a:lnSpc>
                          <a:spcPct val="100000"/>
                        </a:lnSpc>
                        <a:spcBef>
                          <a:spcPts val="0"/>
                        </a:spcBef>
                        <a:tabLst>
                          <a:tab pos="911225" algn="l"/>
                        </a:tabLst>
                      </a:pPr>
                      <a:r>
                        <a:rPr lang="ja-jp" sz="900" spc="0" dirty="0">
                          <a:solidFill>
                            <a:srgbClr val="020302"/>
                          </a:solidFill>
                          <a:latin typeface="AdobeClean-Light"/>
                          <a:cs typeface="AdobeClean-Light"/>
                        </a:rPr>
                        <a:t>  工作日/   </a:t>
                      </a:r>
                    </a:p>
                    <a:p>
                      <a:pPr marL="0" marR="184785" indent="-194310" algn="ctr">
                        <a:lnSpc>
                          <a:spcPct val="100000"/>
                        </a:lnSpc>
                        <a:spcBef>
                          <a:spcPts val="0"/>
                        </a:spcBef>
                      </a:pPr>
                      <a:r>
                        <a:rPr lang="ja-jp" sz="900" spc="0" dirty="0">
                          <a:solidFill>
                            <a:srgbClr val="020302"/>
                          </a:solidFill>
                          <a:latin typeface="AdobeClean-Light"/>
                          <a:cs typeface="AdobeClean-Light"/>
                        </a:rPr>
                        <a:t>1 天</a:t>
                      </a:r>
                      <a:endParaRPr lang="en-US"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223520" indent="-202565" algn="ctr">
                        <a:lnSpc>
                          <a:spcPct val="100000"/>
                        </a:lnSpc>
                        <a:spcBef>
                          <a:spcPts val="155"/>
                        </a:spcBef>
                      </a:pPr>
                      <a:endParaRPr sz="900" spc="0" dirty="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ctr">
                        <a:lnSpc>
                          <a:spcPct val="100000"/>
                        </a:lnSpc>
                        <a:spcBef>
                          <a:spcPts val="155"/>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ctr">
                        <a:lnSpc>
                          <a:spcPct val="100000"/>
                        </a:lnSpc>
                        <a:spcBef>
                          <a:spcPts val="155"/>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6184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object 71"/>
          <p:cNvPicPr/>
          <p:nvPr/>
        </p:nvPicPr>
        <p:blipFill>
          <a:blip r:embed="rId3" cstate="print"/>
          <a:stretch>
            <a:fillRect/>
          </a:stretch>
        </p:blipFill>
        <p:spPr>
          <a:xfrm>
            <a:off x="0" y="0"/>
            <a:ext cx="7772400" cy="294130"/>
          </a:xfrm>
          <a:prstGeom prst="rect">
            <a:avLst/>
          </a:prstGeom>
        </p:spPr>
      </p:pic>
      <p:sp>
        <p:nvSpPr>
          <p:cNvPr id="115" name="Rectangle 114">
            <a:extLst>
              <a:ext uri="{FF2B5EF4-FFF2-40B4-BE49-F238E27FC236}">
                <a16:creationId xmlns:a16="http://schemas.microsoft.com/office/drawing/2014/main" id="{2BDA6231-3DD1-8A43-B0D1-0426CE38EFB1}"/>
              </a:ext>
            </a:extLst>
          </p:cNvPr>
          <p:cNvSpPr/>
          <p:nvPr/>
        </p:nvSpPr>
        <p:spPr>
          <a:xfrm>
            <a:off x="406513" y="437523"/>
            <a:ext cx="2159245" cy="307777"/>
          </a:xfrm>
          <a:prstGeom prst="rect">
            <a:avLst/>
          </a:prstGeom>
        </p:spPr>
        <p:txBody>
          <a:bodyPr wrap="none" lIns="0">
            <a:spAutoFit/>
          </a:bodyPr>
          <a:lstStyle/>
          <a:p>
            <a:pPr>
              <a:lnSpc>
                <a:spcPct val="100000"/>
              </a:lnSpc>
              <a:spcBef>
                <a:spcPts val="280"/>
              </a:spcBef>
            </a:pPr>
            <a:r>
              <a:rPr lang="ja-jp" sz="1400" b="1" spc="-10" dirty="0">
                <a:solidFill>
                  <a:srgbClr val="020302"/>
                </a:solidFill>
                <a:latin typeface="Adobe Clean"/>
                <a:cs typeface="Adobe Clean"/>
              </a:rPr>
              <a:t>企业支持功能</a:t>
            </a:r>
            <a:endParaRPr lang="en-US" sz="1400" dirty="0">
              <a:latin typeface="Adobe Clean"/>
              <a:cs typeface="Adobe Clean"/>
            </a:endParaRPr>
          </a:p>
        </p:txBody>
      </p:sp>
      <p:sp>
        <p:nvSpPr>
          <p:cNvPr id="120" name="object 62">
            <a:extLst>
              <a:ext uri="{FF2B5EF4-FFF2-40B4-BE49-F238E27FC236}">
                <a16:creationId xmlns:a16="http://schemas.microsoft.com/office/drawing/2014/main" id="{1DE9F4C6-6FBC-7048-980D-2E4B9151D17A}"/>
              </a:ext>
            </a:extLst>
          </p:cNvPr>
          <p:cNvSpPr txBox="1"/>
          <p:nvPr/>
        </p:nvSpPr>
        <p:spPr>
          <a:xfrm>
            <a:off x="2176351" y="4316581"/>
            <a:ext cx="1036205" cy="197490"/>
          </a:xfrm>
          <a:prstGeom prst="rect">
            <a:avLst/>
          </a:prstGeom>
        </p:spPr>
        <p:txBody>
          <a:bodyPr vert="horz" wrap="square" lIns="0" tIns="12700" rIns="0" bIns="0" rtlCol="0">
            <a:spAutoFit/>
          </a:bodyPr>
          <a:lstStyle/>
          <a:p>
            <a:pPr marL="12700">
              <a:lnSpc>
                <a:spcPct val="100000"/>
              </a:lnSpc>
              <a:spcBef>
                <a:spcPts val="100"/>
              </a:spcBef>
            </a:pPr>
            <a:r>
              <a:rPr lang="ja-jp" sz="1200" b="1" spc="-20" dirty="0">
                <a:solidFill>
                  <a:srgbClr val="020302"/>
                </a:solidFill>
                <a:latin typeface="Adobe Clean"/>
                <a:cs typeface="Adobe Clean"/>
              </a:rPr>
              <a:t>服</a:t>
            </a:r>
            <a:r>
              <a:rPr lang="ja-jp" sz="1200" b="1" spc="-25" dirty="0">
                <a:solidFill>
                  <a:srgbClr val="020302"/>
                </a:solidFill>
                <a:latin typeface="Adobe Clean"/>
                <a:cs typeface="Adobe Clean"/>
              </a:rPr>
              <a:t>务</a:t>
            </a:r>
            <a:r>
              <a:rPr lang="ja-jp" sz="1200" b="1" spc="-20" dirty="0">
                <a:solidFill>
                  <a:srgbClr val="020302"/>
                </a:solidFill>
                <a:latin typeface="Adobe Clean"/>
                <a:cs typeface="Adobe Clean"/>
              </a:rPr>
              <a:t>审</a:t>
            </a:r>
            <a:r>
              <a:rPr lang="ja-jp" sz="1200" b="1" spc="-25" dirty="0">
                <a:solidFill>
                  <a:srgbClr val="020302"/>
                </a:solidFill>
                <a:latin typeface="Adobe Clean"/>
                <a:cs typeface="Adobe Clean"/>
              </a:rPr>
              <a:t>查</a:t>
            </a:r>
            <a:endParaRPr sz="1200" dirty="0">
              <a:latin typeface="Adobe Clean"/>
              <a:cs typeface="Adobe Clean"/>
            </a:endParaRPr>
          </a:p>
        </p:txBody>
      </p:sp>
      <p:sp>
        <p:nvSpPr>
          <p:cNvPr id="121" name="object 63">
            <a:extLst>
              <a:ext uri="{FF2B5EF4-FFF2-40B4-BE49-F238E27FC236}">
                <a16:creationId xmlns:a16="http://schemas.microsoft.com/office/drawing/2014/main" id="{3419AAD6-8F78-6A4E-92B4-499B303969C2}"/>
              </a:ext>
            </a:extLst>
          </p:cNvPr>
          <p:cNvSpPr txBox="1"/>
          <p:nvPr/>
        </p:nvSpPr>
        <p:spPr>
          <a:xfrm>
            <a:off x="1735472" y="4623962"/>
            <a:ext cx="1985957" cy="782265"/>
          </a:xfrm>
          <a:prstGeom prst="rect">
            <a:avLst/>
          </a:prstGeom>
        </p:spPr>
        <p:txBody>
          <a:bodyPr vert="horz" wrap="square" lIns="0" tIns="12700" rIns="0" bIns="0" rtlCol="0">
            <a:spAutoFit/>
          </a:bodyPr>
          <a:lstStyle/>
          <a:p>
            <a:pPr marL="12700">
              <a:lnSpc>
                <a:spcPct val="100000"/>
              </a:lnSpc>
              <a:spcBef>
                <a:spcPts val="100"/>
              </a:spcBef>
            </a:pPr>
            <a:r>
              <a:rPr lang="ja-jp" sz="1000" dirty="0">
                <a:latin typeface="Adobe Clean Light" panose="020B0303020404020204" pitchFamily="34" charset="0"/>
              </a:rPr>
              <a:t>对企业计划服务、权益和支持表现进行一年两次的全面审查。可能与 Adobe 举办的其他战略性业务审查相结合。</a:t>
            </a:r>
            <a:endParaRPr lang="en-US" sz="1000" dirty="0">
              <a:latin typeface="Adobe Clean Light" panose="020B0303020404020204" pitchFamily="34" charset="0"/>
              <a:cs typeface="AdobeClean-Light"/>
            </a:endParaRPr>
          </a:p>
        </p:txBody>
      </p:sp>
      <p:sp>
        <p:nvSpPr>
          <p:cNvPr id="61" name="object 62">
            <a:extLst>
              <a:ext uri="{FF2B5EF4-FFF2-40B4-BE49-F238E27FC236}">
                <a16:creationId xmlns:a16="http://schemas.microsoft.com/office/drawing/2014/main" id="{617B1137-C66B-C040-8DDC-65022470FBF2}"/>
              </a:ext>
            </a:extLst>
          </p:cNvPr>
          <p:cNvSpPr txBox="1"/>
          <p:nvPr/>
        </p:nvSpPr>
        <p:spPr>
          <a:xfrm>
            <a:off x="5784382" y="2687853"/>
            <a:ext cx="1036205" cy="197490"/>
          </a:xfrm>
          <a:prstGeom prst="rect">
            <a:avLst/>
          </a:prstGeom>
        </p:spPr>
        <p:txBody>
          <a:bodyPr vert="horz" wrap="square" lIns="0" tIns="12700" rIns="0" bIns="0" rtlCol="0">
            <a:spAutoFit/>
          </a:bodyPr>
          <a:lstStyle/>
          <a:p>
            <a:pPr marL="12700">
              <a:lnSpc>
                <a:spcPct val="100000"/>
              </a:lnSpc>
              <a:spcBef>
                <a:spcPts val="100"/>
              </a:spcBef>
            </a:pPr>
            <a:r>
              <a:rPr lang="ja-jp" sz="1200" b="1" spc="-20" dirty="0">
                <a:solidFill>
                  <a:srgbClr val="020302"/>
                </a:solidFill>
                <a:latin typeface="Adobe Clean"/>
                <a:cs typeface="Adobe Clean"/>
              </a:rPr>
              <a:t>案</a:t>
            </a:r>
            <a:r>
              <a:rPr lang="ja-jp" sz="1200" b="1" dirty="0">
                <a:solidFill>
                  <a:srgbClr val="020302"/>
                </a:solidFill>
                <a:latin typeface="Adobe Clean"/>
                <a:cs typeface="Adobe Clean"/>
              </a:rPr>
              <a:t>例</a:t>
            </a:r>
            <a:r>
              <a:rPr lang="ja-jp" sz="1200" b="1" spc="-20" dirty="0">
                <a:solidFill>
                  <a:srgbClr val="020302"/>
                </a:solidFill>
                <a:latin typeface="Adobe Clean"/>
                <a:cs typeface="Adobe Clean"/>
              </a:rPr>
              <a:t>审</a:t>
            </a:r>
            <a:r>
              <a:rPr lang="ja-jp" sz="1200" b="1" spc="-25" dirty="0">
                <a:solidFill>
                  <a:srgbClr val="020302"/>
                </a:solidFill>
                <a:latin typeface="Adobe Clean"/>
                <a:cs typeface="Adobe Clean"/>
              </a:rPr>
              <a:t>查</a:t>
            </a:r>
            <a:endParaRPr sz="1200" dirty="0">
              <a:latin typeface="Adobe Clean"/>
              <a:cs typeface="Adobe Clean"/>
            </a:endParaRPr>
          </a:p>
        </p:txBody>
      </p:sp>
      <p:sp>
        <p:nvSpPr>
          <p:cNvPr id="66" name="object 63">
            <a:extLst>
              <a:ext uri="{FF2B5EF4-FFF2-40B4-BE49-F238E27FC236}">
                <a16:creationId xmlns:a16="http://schemas.microsoft.com/office/drawing/2014/main" id="{FFC37365-14D1-2C4B-97CC-3896ADF5B05F}"/>
              </a:ext>
            </a:extLst>
          </p:cNvPr>
          <p:cNvSpPr txBox="1"/>
          <p:nvPr/>
        </p:nvSpPr>
        <p:spPr>
          <a:xfrm>
            <a:off x="5356260" y="3033091"/>
            <a:ext cx="2231236" cy="474489"/>
          </a:xfrm>
          <a:prstGeom prst="rect">
            <a:avLst/>
          </a:prstGeom>
        </p:spPr>
        <p:txBody>
          <a:bodyPr vert="horz" wrap="square" lIns="0" tIns="12700" rIns="0" bIns="0" rtlCol="0">
            <a:spAutoFit/>
          </a:bodyPr>
          <a:lstStyle/>
          <a:p>
            <a:pPr marL="12700">
              <a:lnSpc>
                <a:spcPct val="100000"/>
              </a:lnSpc>
              <a:spcBef>
                <a:spcPts val="100"/>
              </a:spcBef>
            </a:pPr>
            <a:r>
              <a:rPr lang="ja-jp" sz="1000" spc="-20" dirty="0">
                <a:latin typeface="Adobe Clean Light" panose="020B0303020404020204" pitchFamily="34" charset="0"/>
              </a:rPr>
              <a:t>定期审查开放支持</a:t>
            </a:r>
            <a:r>
              <a:rPr lang="ja-jp" sz="1000" spc="-20">
                <a:latin typeface="Adobe Clean Light" panose="020B0303020404020204" pitchFamily="34" charset="0"/>
              </a:rPr>
              <a:t>请求</a:t>
            </a:r>
            <a:r>
              <a:rPr lang="ja-JP" altLang="en-US" sz="1000" spc="-20">
                <a:latin typeface="Adobe Clean Light" panose="020B0303020404020204" pitchFamily="34" charset="0"/>
              </a:rPr>
              <a:t>、</a:t>
            </a:r>
            <a:r>
              <a:rPr lang="ja-jp" sz="1000" spc="-20">
                <a:latin typeface="Adobe Clean Light" panose="020B0303020404020204" pitchFamily="34" charset="0"/>
              </a:rPr>
              <a:t>确</a:t>
            </a:r>
            <a:r>
              <a:rPr lang="ja-jp" sz="1000" spc="-20" dirty="0">
                <a:latin typeface="Adobe Clean Light" panose="020B0303020404020204" pitchFamily="34" charset="0"/>
              </a:rPr>
              <a:t>保客户在案例描述、业务影响、状态、优先级以及确保及时解决所需的后续步骤方面达成一致</a:t>
            </a:r>
            <a:r>
              <a:rPr lang="ja-jp" sz="1000" spc="-20" dirty="0">
                <a:solidFill>
                  <a:srgbClr val="4B4B4B"/>
                </a:solidFill>
                <a:latin typeface="Adobe Clean Light" panose="020B0303020404020204" pitchFamily="34" charset="0"/>
              </a:rPr>
              <a:t>。</a:t>
            </a:r>
            <a:endParaRPr sz="1000" spc="-20" dirty="0">
              <a:latin typeface="Adobe Clean Light" panose="020B0303020404020204" pitchFamily="34" charset="0"/>
              <a:cs typeface="AdobeClean-Light"/>
            </a:endParaRPr>
          </a:p>
        </p:txBody>
      </p:sp>
      <p:grpSp>
        <p:nvGrpSpPr>
          <p:cNvPr id="62" name="object 3">
            <a:extLst>
              <a:ext uri="{FF2B5EF4-FFF2-40B4-BE49-F238E27FC236}">
                <a16:creationId xmlns:a16="http://schemas.microsoft.com/office/drawing/2014/main" id="{C539739D-1D3E-204D-9819-C44D9AE36DE8}"/>
              </a:ext>
            </a:extLst>
          </p:cNvPr>
          <p:cNvGrpSpPr/>
          <p:nvPr/>
        </p:nvGrpSpPr>
        <p:grpSpPr>
          <a:xfrm rot="5400000">
            <a:off x="1259174" y="-1343113"/>
            <a:ext cx="5277287" cy="8526783"/>
            <a:chOff x="-204157" y="491902"/>
            <a:chExt cx="3844040" cy="7600950"/>
          </a:xfrm>
        </p:grpSpPr>
        <p:sp>
          <p:nvSpPr>
            <p:cNvPr id="63" name="object 4">
              <a:extLst>
                <a:ext uri="{FF2B5EF4-FFF2-40B4-BE49-F238E27FC236}">
                  <a16:creationId xmlns:a16="http://schemas.microsoft.com/office/drawing/2014/main" id="{F41DD51E-EC9C-7B44-BE42-FA9C42B94675}"/>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64" name="object 5">
              <a:extLst>
                <a:ext uri="{FF2B5EF4-FFF2-40B4-BE49-F238E27FC236}">
                  <a16:creationId xmlns:a16="http://schemas.microsoft.com/office/drawing/2014/main" id="{6E97A2E1-56BC-2B46-9873-F675D66FF621}"/>
                </a:ext>
              </a:extLst>
            </p:cNvPr>
            <p:cNvSpPr/>
            <p:nvPr/>
          </p:nvSpPr>
          <p:spPr>
            <a:xfrm>
              <a:off x="-204157" y="491902"/>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46" name="object 26">
            <a:extLst>
              <a:ext uri="{FF2B5EF4-FFF2-40B4-BE49-F238E27FC236}">
                <a16:creationId xmlns:a16="http://schemas.microsoft.com/office/drawing/2014/main" id="{5C89643D-6C7D-B34B-8777-9CF3E0F19953}"/>
              </a:ext>
            </a:extLst>
          </p:cNvPr>
          <p:cNvSpPr/>
          <p:nvPr/>
        </p:nvSpPr>
        <p:spPr>
          <a:xfrm>
            <a:off x="449714" y="6221752"/>
            <a:ext cx="1957022"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59" name="Rectangle 58">
            <a:extLst>
              <a:ext uri="{FF2B5EF4-FFF2-40B4-BE49-F238E27FC236}">
                <a16:creationId xmlns:a16="http://schemas.microsoft.com/office/drawing/2014/main" id="{E3FAD3E8-EA8B-5949-BE22-6CC7E7AFCB68}"/>
              </a:ext>
            </a:extLst>
          </p:cNvPr>
          <p:cNvSpPr/>
          <p:nvPr/>
        </p:nvSpPr>
        <p:spPr>
          <a:xfrm>
            <a:off x="338363" y="5907208"/>
            <a:ext cx="2180405" cy="307777"/>
          </a:xfrm>
          <a:prstGeom prst="rect">
            <a:avLst/>
          </a:prstGeom>
        </p:spPr>
        <p:txBody>
          <a:bodyPr wrap="none">
            <a:spAutoFit/>
          </a:bodyPr>
          <a:lstStyle/>
          <a:p>
            <a:pPr marL="12700">
              <a:lnSpc>
                <a:spcPct val="100000"/>
              </a:lnSpc>
              <a:spcBef>
                <a:spcPts val="280"/>
              </a:spcBef>
            </a:pPr>
            <a:r>
              <a:rPr lang="ja-jp" sz="1400" b="1" spc="-10" dirty="0">
                <a:solidFill>
                  <a:srgbClr val="020302"/>
                </a:solidFill>
                <a:latin typeface="Adobe Clean"/>
                <a:cs typeface="Adobe Clean"/>
              </a:rPr>
              <a:t>标准支持功能</a:t>
            </a:r>
            <a:endParaRPr lang="en-US" sz="1400" dirty="0">
              <a:latin typeface="Adobe Clean"/>
              <a:cs typeface="Adobe Clean"/>
            </a:endParaRPr>
          </a:p>
        </p:txBody>
      </p:sp>
      <p:sp>
        <p:nvSpPr>
          <p:cNvPr id="105" name="object 36">
            <a:extLst>
              <a:ext uri="{FF2B5EF4-FFF2-40B4-BE49-F238E27FC236}">
                <a16:creationId xmlns:a16="http://schemas.microsoft.com/office/drawing/2014/main" id="{504AB8CD-8914-9945-9644-A43BF8B82585}"/>
              </a:ext>
            </a:extLst>
          </p:cNvPr>
          <p:cNvSpPr/>
          <p:nvPr/>
        </p:nvSpPr>
        <p:spPr>
          <a:xfrm>
            <a:off x="2406736" y="642436"/>
            <a:ext cx="355091" cy="355091"/>
          </a:xfrm>
          <a:prstGeom prst="rect">
            <a:avLst/>
          </a:prstGeom>
          <a:blipFill>
            <a:blip r:embed="rId4" cstate="print"/>
            <a:stretch>
              <a:fillRect/>
            </a:stretch>
          </a:blipFill>
        </p:spPr>
        <p:txBody>
          <a:bodyPr wrap="square" lIns="0" tIns="0" rIns="0" bIns="0" rtlCol="0"/>
          <a:lstStyle/>
          <a:p>
            <a:endParaRPr/>
          </a:p>
        </p:txBody>
      </p:sp>
      <p:sp>
        <p:nvSpPr>
          <p:cNvPr id="125" name="object 38">
            <a:extLst>
              <a:ext uri="{FF2B5EF4-FFF2-40B4-BE49-F238E27FC236}">
                <a16:creationId xmlns:a16="http://schemas.microsoft.com/office/drawing/2014/main" id="{C501E2BC-92C4-FD4E-811F-B5051FA615A4}"/>
              </a:ext>
            </a:extLst>
          </p:cNvPr>
          <p:cNvSpPr/>
          <p:nvPr/>
        </p:nvSpPr>
        <p:spPr>
          <a:xfrm rot="5400000" flipH="1">
            <a:off x="3826797" y="-427438"/>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47" name="object 38">
            <a:extLst>
              <a:ext uri="{FF2B5EF4-FFF2-40B4-BE49-F238E27FC236}">
                <a16:creationId xmlns:a16="http://schemas.microsoft.com/office/drawing/2014/main" id="{64E7DF0F-05A8-104A-B8C8-328349295124}"/>
              </a:ext>
            </a:extLst>
          </p:cNvPr>
          <p:cNvSpPr/>
          <p:nvPr/>
        </p:nvSpPr>
        <p:spPr>
          <a:xfrm rot="5400000" flipH="1">
            <a:off x="3874957" y="1206183"/>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48" name="object 62">
            <a:extLst>
              <a:ext uri="{FF2B5EF4-FFF2-40B4-BE49-F238E27FC236}">
                <a16:creationId xmlns:a16="http://schemas.microsoft.com/office/drawing/2014/main" id="{5D509D19-B7E8-854C-A645-DFEABAF81FC2}"/>
              </a:ext>
            </a:extLst>
          </p:cNvPr>
          <p:cNvSpPr txBox="1"/>
          <p:nvPr/>
        </p:nvSpPr>
        <p:spPr>
          <a:xfrm>
            <a:off x="4475200" y="4313460"/>
            <a:ext cx="1827285" cy="197490"/>
          </a:xfrm>
          <a:prstGeom prst="rect">
            <a:avLst/>
          </a:prstGeom>
        </p:spPr>
        <p:txBody>
          <a:bodyPr vert="horz" wrap="square" lIns="0" tIns="12700" rIns="0" bIns="0" rtlCol="0" anchor="t">
            <a:spAutoFit/>
          </a:bodyPr>
          <a:lstStyle/>
          <a:p>
            <a:pPr marL="12700">
              <a:lnSpc>
                <a:spcPct val="100000"/>
              </a:lnSpc>
              <a:spcBef>
                <a:spcPts val="100"/>
              </a:spcBef>
            </a:pPr>
            <a:r>
              <a:rPr lang="ja-jp" sz="1200" b="1" spc="-20">
                <a:solidFill>
                  <a:srgbClr val="020302"/>
                </a:solidFill>
                <a:latin typeface="Adobe Clean"/>
                <a:cs typeface="Adobe Clean"/>
              </a:rPr>
              <a:t>区域内支持选项</a:t>
            </a:r>
            <a:endParaRPr lang="en-US" sz="1200">
              <a:latin typeface="Adobe Clean"/>
            </a:endParaRPr>
          </a:p>
        </p:txBody>
      </p:sp>
      <p:sp>
        <p:nvSpPr>
          <p:cNvPr id="50" name="object 63">
            <a:extLst>
              <a:ext uri="{FF2B5EF4-FFF2-40B4-BE49-F238E27FC236}">
                <a16:creationId xmlns:a16="http://schemas.microsoft.com/office/drawing/2014/main" id="{96F6C916-70C7-F646-9255-620156B1938E}"/>
              </a:ext>
            </a:extLst>
          </p:cNvPr>
          <p:cNvSpPr txBox="1"/>
          <p:nvPr/>
        </p:nvSpPr>
        <p:spPr>
          <a:xfrm>
            <a:off x="4083049" y="4621777"/>
            <a:ext cx="2151796" cy="628377"/>
          </a:xfrm>
          <a:prstGeom prst="rect">
            <a:avLst/>
          </a:prstGeom>
        </p:spPr>
        <p:txBody>
          <a:bodyPr vert="horz" wrap="square" lIns="0" tIns="12700" rIns="0" bIns="0" rtlCol="0">
            <a:spAutoFit/>
          </a:bodyPr>
          <a:lstStyle/>
          <a:p>
            <a:pPr marL="12700">
              <a:lnSpc>
                <a:spcPct val="100000"/>
              </a:lnSpc>
              <a:spcBef>
                <a:spcPts val="100"/>
              </a:spcBef>
            </a:pPr>
            <a:r>
              <a:rPr lang="ja-jp" sz="1000" dirty="0">
                <a:latin typeface="Adobe Clean Light" panose="020B0303020404020204" pitchFamily="34" charset="0"/>
              </a:rPr>
              <a:t>从您所在的全球区域内 Adobe 支持团队成员处获得支持。这可能包括国内和/或语言支持。</a:t>
            </a:r>
          </a:p>
        </p:txBody>
      </p:sp>
      <p:sp>
        <p:nvSpPr>
          <p:cNvPr id="51" name="object 38">
            <a:extLst>
              <a:ext uri="{FF2B5EF4-FFF2-40B4-BE49-F238E27FC236}">
                <a16:creationId xmlns:a16="http://schemas.microsoft.com/office/drawing/2014/main" id="{21019CAF-6CD9-2F4F-82BC-AA60A514704E}"/>
              </a:ext>
            </a:extLst>
          </p:cNvPr>
          <p:cNvSpPr/>
          <p:nvPr/>
        </p:nvSpPr>
        <p:spPr>
          <a:xfrm rot="5400000" flipH="1">
            <a:off x="3826796" y="5392496"/>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52" name="Rectangle 51">
            <a:extLst>
              <a:ext uri="{FF2B5EF4-FFF2-40B4-BE49-F238E27FC236}">
                <a16:creationId xmlns:a16="http://schemas.microsoft.com/office/drawing/2014/main" id="{5C42361C-87C2-0A43-9CAF-A87B3BEFD73C}"/>
              </a:ext>
            </a:extLst>
          </p:cNvPr>
          <p:cNvSpPr>
            <a:spLocks/>
          </p:cNvSpPr>
          <p:nvPr/>
        </p:nvSpPr>
        <p:spPr>
          <a:xfrm>
            <a:off x="832813" y="6847686"/>
            <a:ext cx="1326203" cy="184666"/>
          </a:xfrm>
          <a:prstGeom prst="rect">
            <a:avLst/>
          </a:prstGeom>
        </p:spPr>
        <p:txBody>
          <a:bodyPr wrap="square" lIns="0" tIns="0" rIns="0" bIns="0">
            <a:spAutoFit/>
          </a:bodyPr>
          <a:lstStyle/>
          <a:p>
            <a:pPr>
              <a:spcBef>
                <a:spcPts val="600"/>
              </a:spcBef>
              <a:spcAft>
                <a:spcPts val="600"/>
              </a:spcAft>
            </a:pPr>
            <a:r>
              <a:rPr lang="ja-jp" sz="1200" b="1" dirty="0">
                <a:latin typeface="Adobe Clean" panose="020B0503020404020204" pitchFamily="34" charset="0"/>
                <a:ea typeface="Open Sans" pitchFamily="34" charset="0"/>
                <a:cs typeface="Open Sans" pitchFamily="34" charset="0"/>
              </a:rPr>
              <a:t>社区论坛</a:t>
            </a:r>
          </a:p>
        </p:txBody>
      </p:sp>
      <p:sp>
        <p:nvSpPr>
          <p:cNvPr id="53" name="object 39">
            <a:extLst>
              <a:ext uri="{FF2B5EF4-FFF2-40B4-BE49-F238E27FC236}">
                <a16:creationId xmlns:a16="http://schemas.microsoft.com/office/drawing/2014/main" id="{3144B5F2-F1B8-5143-97B5-3528FB2103FF}"/>
              </a:ext>
            </a:extLst>
          </p:cNvPr>
          <p:cNvSpPr txBox="1"/>
          <p:nvPr/>
        </p:nvSpPr>
        <p:spPr>
          <a:xfrm>
            <a:off x="405282" y="7089855"/>
            <a:ext cx="2148840" cy="651460"/>
          </a:xfrm>
          <a:prstGeom prst="rect">
            <a:avLst/>
          </a:prstGeom>
        </p:spPr>
        <p:txBody>
          <a:bodyPr vert="horz" wrap="square" lIns="0" tIns="35560" rIns="0" bIns="0" rtlCol="0">
            <a:spAutoFit/>
          </a:bodyPr>
          <a:lstStyle/>
          <a:p>
            <a:r>
              <a:rPr lang="ja-jp" sz="1000" dirty="0">
                <a:solidFill>
                  <a:srgbClr val="000000"/>
                </a:solidFill>
                <a:latin typeface="Adobe Clean Light" panose="020B0303020404020204" pitchFamily="34" charset="0"/>
              </a:rPr>
              <a:t>持续在线访问包括技术解决方案、产品文档、常见问题解答等的不断增长的数据库。在 Adobe 社区与其他客户</a:t>
            </a:r>
            <a:r>
              <a:rPr lang="ja-jp" sz="1000">
                <a:solidFill>
                  <a:srgbClr val="000000"/>
                </a:solidFill>
                <a:latin typeface="Adobe Clean Light" panose="020B0303020404020204" pitchFamily="34" charset="0"/>
              </a:rPr>
              <a:t>联系</a:t>
            </a:r>
            <a:r>
              <a:rPr lang="ja-JP" altLang="en-US" sz="1000">
                <a:solidFill>
                  <a:srgbClr val="000000"/>
                </a:solidFill>
                <a:latin typeface="Adobe Clean Light" panose="020B0303020404020204" pitchFamily="34" charset="0"/>
              </a:rPr>
              <a:t>、</a:t>
            </a:r>
            <a:r>
              <a:rPr lang="ja-jp" sz="1000">
                <a:solidFill>
                  <a:srgbClr val="000000"/>
                </a:solidFill>
                <a:latin typeface="Adobe Clean Light" panose="020B0303020404020204" pitchFamily="34" charset="0"/>
              </a:rPr>
              <a:t>共</a:t>
            </a:r>
            <a:r>
              <a:rPr lang="ja-jp" sz="1000" dirty="0">
                <a:solidFill>
                  <a:srgbClr val="000000"/>
                </a:solidFill>
                <a:latin typeface="Adobe Clean Light" panose="020B0303020404020204" pitchFamily="34" charset="0"/>
              </a:rPr>
              <a:t>享最佳实践和经验教训...</a:t>
            </a:r>
          </a:p>
        </p:txBody>
      </p:sp>
      <p:sp>
        <p:nvSpPr>
          <p:cNvPr id="54" name="Rectangle 53">
            <a:extLst>
              <a:ext uri="{FF2B5EF4-FFF2-40B4-BE49-F238E27FC236}">
                <a16:creationId xmlns:a16="http://schemas.microsoft.com/office/drawing/2014/main" id="{B5E5EF50-B9D6-4144-9D61-B7BAB54C56FA}"/>
              </a:ext>
            </a:extLst>
          </p:cNvPr>
          <p:cNvSpPr>
            <a:spLocks/>
          </p:cNvSpPr>
          <p:nvPr/>
        </p:nvSpPr>
        <p:spPr>
          <a:xfrm>
            <a:off x="3339528" y="6846032"/>
            <a:ext cx="1013098" cy="184666"/>
          </a:xfrm>
          <a:prstGeom prst="rect">
            <a:avLst/>
          </a:prstGeom>
        </p:spPr>
        <p:txBody>
          <a:bodyPr wrap="none" lIns="0" tIns="0" rIns="0" bIns="0">
            <a:spAutoFit/>
          </a:bodyPr>
          <a:lstStyle/>
          <a:p>
            <a:pPr>
              <a:spcBef>
                <a:spcPts val="600"/>
              </a:spcBef>
              <a:spcAft>
                <a:spcPts val="600"/>
              </a:spcAft>
            </a:pPr>
            <a:r>
              <a:rPr lang="ja-jp" sz="1200" b="1" dirty="0">
                <a:latin typeface="Adobe Clean" panose="020B0503020404020204" pitchFamily="34" charset="0"/>
                <a:ea typeface="Open Sans" pitchFamily="34" charset="0"/>
                <a:cs typeface="Open Sans" pitchFamily="34" charset="0"/>
              </a:rPr>
              <a:t>自助门户</a:t>
            </a:r>
          </a:p>
        </p:txBody>
      </p:sp>
      <p:sp>
        <p:nvSpPr>
          <p:cNvPr id="55" name="object 39">
            <a:extLst>
              <a:ext uri="{FF2B5EF4-FFF2-40B4-BE49-F238E27FC236}">
                <a16:creationId xmlns:a16="http://schemas.microsoft.com/office/drawing/2014/main" id="{8730254D-F879-524D-9BAE-40CBA951629A}"/>
              </a:ext>
            </a:extLst>
          </p:cNvPr>
          <p:cNvSpPr txBox="1"/>
          <p:nvPr/>
        </p:nvSpPr>
        <p:spPr>
          <a:xfrm>
            <a:off x="2894025" y="7079726"/>
            <a:ext cx="2148840" cy="497572"/>
          </a:xfrm>
          <a:prstGeom prst="rect">
            <a:avLst/>
          </a:prstGeom>
        </p:spPr>
        <p:txBody>
          <a:bodyPr vert="horz" wrap="square" lIns="0" tIns="35560" rIns="0" bIns="0" rtlCol="0">
            <a:spAutoFit/>
          </a:bodyPr>
          <a:lstStyle/>
          <a:p>
            <a:r>
              <a:rPr lang="ja-jp" sz="1000" dirty="0">
                <a:solidFill>
                  <a:srgbClr val="000000"/>
                </a:solidFill>
                <a:latin typeface="Adobe Clean Light" panose="020B0303020404020204" pitchFamily="34" charset="0"/>
              </a:rPr>
              <a:t>按需访问在线自助支持</a:t>
            </a:r>
            <a:r>
              <a:rPr lang="ja-jp" sz="1000">
                <a:solidFill>
                  <a:srgbClr val="000000"/>
                </a:solidFill>
                <a:latin typeface="Adobe Clean Light" panose="020B0303020404020204" pitchFamily="34" charset="0"/>
              </a:rPr>
              <a:t>门户</a:t>
            </a:r>
            <a:r>
              <a:rPr lang="ja-JP" altLang="en-US" sz="1000">
                <a:solidFill>
                  <a:srgbClr val="000000"/>
                </a:solidFill>
                <a:latin typeface="Adobe Clean Light" panose="020B0303020404020204" pitchFamily="34" charset="0"/>
              </a:rPr>
              <a:t>、</a:t>
            </a:r>
            <a:r>
              <a:rPr lang="ja-jp" sz="1000">
                <a:solidFill>
                  <a:srgbClr val="000000"/>
                </a:solidFill>
                <a:latin typeface="Adobe Clean Light" panose="020B0303020404020204" pitchFamily="34" charset="0"/>
              </a:rPr>
              <a:t>查</a:t>
            </a:r>
            <a:r>
              <a:rPr lang="ja-jp" sz="1000" dirty="0">
                <a:solidFill>
                  <a:srgbClr val="000000"/>
                </a:solidFill>
                <a:latin typeface="Adobe Clean Light" panose="020B0303020404020204" pitchFamily="34" charset="0"/>
              </a:rPr>
              <a:t>看案例状态并浏览其他</a:t>
            </a:r>
            <a:r>
              <a:rPr lang="ja-jp" sz="1000">
                <a:solidFill>
                  <a:srgbClr val="000000"/>
                </a:solidFill>
                <a:latin typeface="Adobe Clean Light" panose="020B0303020404020204" pitchFamily="34" charset="0"/>
              </a:rPr>
              <a:t>资源</a:t>
            </a:r>
            <a:r>
              <a:rPr lang="ja-JP" altLang="en-US" sz="1000">
                <a:solidFill>
                  <a:srgbClr val="000000"/>
                </a:solidFill>
                <a:latin typeface="Adobe Clean Light" panose="020B0303020404020204" pitchFamily="34" charset="0"/>
              </a:rPr>
              <a:t>、</a:t>
            </a:r>
            <a:r>
              <a:rPr lang="ja-jp" sz="1000">
                <a:solidFill>
                  <a:srgbClr val="000000"/>
                </a:solidFill>
                <a:latin typeface="Adobe Clean Light" panose="020B0303020404020204" pitchFamily="34" charset="0"/>
              </a:rPr>
              <a:t>例</a:t>
            </a:r>
            <a:r>
              <a:rPr lang="ja-jp" sz="1000" dirty="0">
                <a:solidFill>
                  <a:srgbClr val="000000"/>
                </a:solidFill>
                <a:latin typeface="Adobe Clean Light" panose="020B0303020404020204" pitchFamily="34" charset="0"/>
              </a:rPr>
              <a:t>如我们的新闻和通知、知识库、特定提示等。</a:t>
            </a:r>
          </a:p>
        </p:txBody>
      </p:sp>
      <p:sp>
        <p:nvSpPr>
          <p:cNvPr id="56" name="object 46">
            <a:extLst>
              <a:ext uri="{FF2B5EF4-FFF2-40B4-BE49-F238E27FC236}">
                <a16:creationId xmlns:a16="http://schemas.microsoft.com/office/drawing/2014/main" id="{A8666A9F-BC8F-A641-B03A-E4CFF38223C2}"/>
              </a:ext>
            </a:extLst>
          </p:cNvPr>
          <p:cNvSpPr txBox="1"/>
          <p:nvPr/>
        </p:nvSpPr>
        <p:spPr>
          <a:xfrm>
            <a:off x="5382768" y="7055179"/>
            <a:ext cx="2148840" cy="641201"/>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ja-jp" sz="1000" spc="-20" dirty="0">
                <a:solidFill>
                  <a:srgbClr val="020302"/>
                </a:solidFill>
                <a:latin typeface="AdobeClean-Light"/>
                <a:cs typeface="AdobeClean-Light"/>
              </a:rPr>
              <a:t>授权用户（管理员）可以通过 Adobe 支持启动聊天会话</a:t>
            </a:r>
            <a:r>
              <a:rPr lang="ja-jp" sz="1000" spc="-5" dirty="0">
                <a:solidFill>
                  <a:srgbClr val="020302"/>
                </a:solidFill>
                <a:latin typeface="AdobeClean-Light"/>
                <a:cs typeface="AdobeClean-Light"/>
              </a:rPr>
              <a:t>以</a:t>
            </a:r>
            <a:r>
              <a:rPr lang="ja-jp" sz="1000" spc="-10" dirty="0">
                <a:solidFill>
                  <a:srgbClr val="020302"/>
                </a:solidFill>
                <a:latin typeface="AdobeClean-Light"/>
                <a:cs typeface="AdobeClean-Light"/>
              </a:rPr>
              <a:t>获取</a:t>
            </a:r>
            <a:r>
              <a:rPr lang="ja-jp" sz="1000" spc="-20" dirty="0">
                <a:solidFill>
                  <a:srgbClr val="020302"/>
                </a:solidFill>
                <a:latin typeface="AdobeClean-Light"/>
                <a:cs typeface="AdobeClean-Light"/>
              </a:rPr>
              <a:t>答案</a:t>
            </a:r>
            <a:r>
              <a:rPr lang="ja-jp" sz="1000" spc="-45" dirty="0">
                <a:solidFill>
                  <a:srgbClr val="020302"/>
                </a:solidFill>
                <a:latin typeface="AdobeClean-Light"/>
                <a:cs typeface="AdobeClean-Light"/>
              </a:rPr>
              <a:t>并</a:t>
            </a:r>
            <a:r>
              <a:rPr lang="ja-jp" sz="1000" spc="-15" dirty="0">
                <a:solidFill>
                  <a:srgbClr val="020302"/>
                </a:solidFill>
                <a:latin typeface="AdobeClean-Light"/>
                <a:cs typeface="AdobeClean-Light"/>
              </a:rPr>
              <a:t>帮助</a:t>
            </a:r>
            <a:r>
              <a:rPr lang="ja-jp" sz="1000" spc="-10" dirty="0">
                <a:solidFill>
                  <a:srgbClr val="020302"/>
                </a:solidFill>
                <a:latin typeface="AdobeClean-Light"/>
                <a:cs typeface="AdobeClean-Light"/>
              </a:rPr>
              <a:t>提交</a:t>
            </a:r>
            <a:r>
              <a:rPr lang="ja-jp" sz="1000" spc="-20" dirty="0">
                <a:solidFill>
                  <a:srgbClr val="020302"/>
                </a:solidFill>
                <a:latin typeface="AdobeClean-Light"/>
                <a:cs typeface="AdobeClean-Light"/>
              </a:rPr>
              <a:t>案例。</a:t>
            </a:r>
          </a:p>
          <a:p>
            <a:pPr marL="33020" marR="159385">
              <a:lnSpc>
                <a:spcPct val="100000"/>
              </a:lnSpc>
              <a:spcBef>
                <a:spcPts val="100"/>
              </a:spcBef>
              <a:tabLst>
                <a:tab pos="1786889" algn="l"/>
              </a:tabLst>
            </a:pPr>
            <a:r>
              <a:rPr lang="ja-jp" sz="1000" i="1" spc="-10" dirty="0">
                <a:solidFill>
                  <a:srgbClr val="7A7A7A"/>
                </a:solidFill>
                <a:latin typeface="AdobeClean-LightIt"/>
                <a:cs typeface="AdobeClean-LightIt"/>
              </a:rPr>
              <a:t>以当地时间为准</a:t>
            </a:r>
            <a:endParaRPr lang="en-US" sz="1000" dirty="0">
              <a:latin typeface="AdobeClean-Light"/>
              <a:cs typeface="AdobeClean-Light"/>
            </a:endParaRPr>
          </a:p>
        </p:txBody>
      </p:sp>
      <p:sp>
        <p:nvSpPr>
          <p:cNvPr id="57" name="Rectangle 56">
            <a:extLst>
              <a:ext uri="{FF2B5EF4-FFF2-40B4-BE49-F238E27FC236}">
                <a16:creationId xmlns:a16="http://schemas.microsoft.com/office/drawing/2014/main" id="{E248428D-2D76-7C4F-A339-0FCD75DE1915}"/>
              </a:ext>
            </a:extLst>
          </p:cNvPr>
          <p:cNvSpPr>
            <a:spLocks/>
          </p:cNvSpPr>
          <p:nvPr/>
        </p:nvSpPr>
        <p:spPr>
          <a:xfrm>
            <a:off x="5897720" y="6833800"/>
            <a:ext cx="841577" cy="184666"/>
          </a:xfrm>
          <a:prstGeom prst="rect">
            <a:avLst/>
          </a:prstGeom>
        </p:spPr>
        <p:txBody>
          <a:bodyPr wrap="none" lIns="0" tIns="0" rIns="0" bIns="0">
            <a:spAutoFit/>
          </a:bodyPr>
          <a:lstStyle/>
          <a:p>
            <a:pPr>
              <a:spcBef>
                <a:spcPts val="600"/>
              </a:spcBef>
              <a:spcAft>
                <a:spcPts val="600"/>
              </a:spcAft>
            </a:pPr>
            <a:r>
              <a:rPr lang="ja-jp" sz="1200" b="1" dirty="0">
                <a:latin typeface="Adobe Clean" panose="020B0503020404020204" pitchFamily="34" charset="0"/>
                <a:ea typeface="Open Sans" pitchFamily="34" charset="0"/>
                <a:cs typeface="Open Sans" pitchFamily="34" charset="0"/>
              </a:rPr>
              <a:t>聊天支持</a:t>
            </a:r>
          </a:p>
        </p:txBody>
      </p:sp>
      <p:sp>
        <p:nvSpPr>
          <p:cNvPr id="58" name="Rectangle 57">
            <a:extLst>
              <a:ext uri="{FF2B5EF4-FFF2-40B4-BE49-F238E27FC236}">
                <a16:creationId xmlns:a16="http://schemas.microsoft.com/office/drawing/2014/main" id="{4F85907C-6089-F446-B6DF-E3392F01BCF5}"/>
              </a:ext>
            </a:extLst>
          </p:cNvPr>
          <p:cNvSpPr>
            <a:spLocks/>
          </p:cNvSpPr>
          <p:nvPr/>
        </p:nvSpPr>
        <p:spPr>
          <a:xfrm>
            <a:off x="2217123" y="8586959"/>
            <a:ext cx="963405" cy="184666"/>
          </a:xfrm>
          <a:prstGeom prst="rect">
            <a:avLst/>
          </a:prstGeom>
        </p:spPr>
        <p:txBody>
          <a:bodyPr wrap="none" lIns="0" tIns="0" rIns="0" bIns="0">
            <a:spAutoFit/>
          </a:bodyPr>
          <a:lstStyle/>
          <a:p>
            <a:pPr>
              <a:spcBef>
                <a:spcPts val="600"/>
              </a:spcBef>
              <a:spcAft>
                <a:spcPts val="600"/>
              </a:spcAft>
            </a:pPr>
            <a:r>
              <a:rPr lang="ja-jp" sz="1200" b="1" dirty="0">
                <a:latin typeface="Adobe Clean" panose="020B0503020404020204" pitchFamily="34" charset="0"/>
                <a:ea typeface="Open Sans" pitchFamily="34" charset="0"/>
                <a:cs typeface="Open Sans" pitchFamily="34" charset="0"/>
              </a:rPr>
              <a:t>电话支持</a:t>
            </a:r>
          </a:p>
        </p:txBody>
      </p:sp>
      <p:sp>
        <p:nvSpPr>
          <p:cNvPr id="60" name="object 39">
            <a:extLst>
              <a:ext uri="{FF2B5EF4-FFF2-40B4-BE49-F238E27FC236}">
                <a16:creationId xmlns:a16="http://schemas.microsoft.com/office/drawing/2014/main" id="{0BF58FD4-AE2D-8C41-8A72-7C4F19669271}"/>
              </a:ext>
            </a:extLst>
          </p:cNvPr>
          <p:cNvSpPr txBox="1"/>
          <p:nvPr/>
        </p:nvSpPr>
        <p:spPr>
          <a:xfrm>
            <a:off x="1899187" y="8834114"/>
            <a:ext cx="2023834" cy="651460"/>
          </a:xfrm>
          <a:prstGeom prst="rect">
            <a:avLst/>
          </a:prstGeom>
        </p:spPr>
        <p:txBody>
          <a:bodyPr vert="horz" wrap="square" lIns="0" tIns="35560" rIns="0" bIns="0" rtlCol="0">
            <a:spAutoFit/>
          </a:bodyPr>
          <a:lstStyle/>
          <a:p>
            <a:r>
              <a:rPr lang="ja-jp" sz="1000" dirty="0">
                <a:solidFill>
                  <a:srgbClr val="020302"/>
                </a:solidFill>
                <a:latin typeface="AdobeClean-Light"/>
              </a:rPr>
              <a:t>授权用户（管理员）</a:t>
            </a:r>
            <a:r>
              <a:rPr lang="ja-jp" sz="1000" dirty="0">
                <a:latin typeface="Adobe Clean Light"/>
              </a:rPr>
              <a:t>可以通过电话调用 Adobe 支持</a:t>
            </a:r>
            <a:r>
              <a:rPr lang="ja-jp" sz="1000" spc="-5" dirty="0">
                <a:solidFill>
                  <a:srgbClr val="020302"/>
                </a:solidFill>
                <a:latin typeface="AdobeClean-Light"/>
                <a:cs typeface="AdobeClean-Light"/>
              </a:rPr>
              <a:t>以</a:t>
            </a:r>
            <a:r>
              <a:rPr lang="ja-jp" sz="1000" spc="-10" dirty="0">
                <a:solidFill>
                  <a:srgbClr val="020302"/>
                </a:solidFill>
                <a:latin typeface="AdobeClean-Light"/>
                <a:cs typeface="AdobeClean-Light"/>
              </a:rPr>
              <a:t>获取</a:t>
            </a:r>
            <a:r>
              <a:rPr lang="ja-jp" sz="1000" spc="-20" dirty="0">
                <a:solidFill>
                  <a:srgbClr val="020302"/>
                </a:solidFill>
                <a:latin typeface="AdobeClean-Light"/>
                <a:cs typeface="AdobeClean-Light"/>
              </a:rPr>
              <a:t>答案</a:t>
            </a:r>
            <a:r>
              <a:rPr lang="ja-jp" sz="1000" spc="-45" dirty="0">
                <a:solidFill>
                  <a:srgbClr val="020302"/>
                </a:solidFill>
                <a:latin typeface="AdobeClean-Light"/>
                <a:cs typeface="AdobeClean-Light"/>
              </a:rPr>
              <a:t>并</a:t>
            </a:r>
            <a:r>
              <a:rPr lang="ja-jp" sz="1000" spc="-15" dirty="0">
                <a:solidFill>
                  <a:srgbClr val="020302"/>
                </a:solidFill>
                <a:latin typeface="AdobeClean-Light"/>
                <a:cs typeface="AdobeClean-Light"/>
              </a:rPr>
              <a:t>帮助</a:t>
            </a:r>
            <a:r>
              <a:rPr lang="ja-jp" sz="1000" spc="-20" dirty="0">
                <a:solidFill>
                  <a:srgbClr val="020302"/>
                </a:solidFill>
                <a:latin typeface="AdobeClean-Light"/>
                <a:cs typeface="AdobeClean-Light"/>
              </a:rPr>
              <a:t>提交案例。</a:t>
            </a:r>
          </a:p>
          <a:p>
            <a:r>
              <a:rPr lang="ja-jp" sz="1000" i="1" spc="-10" dirty="0">
                <a:solidFill>
                  <a:srgbClr val="7A7A7A"/>
                </a:solidFill>
                <a:latin typeface="Adobe Clean Light" panose="020B0303020404020204" pitchFamily="34" charset="0"/>
                <a:cs typeface="AdobeClean-LightIt"/>
              </a:rPr>
              <a:t>以当地时间为准</a:t>
            </a:r>
            <a:endParaRPr lang="en-US" sz="1000" i="1" dirty="0">
              <a:latin typeface="Adobe Clean Light" panose="020B0303020404020204" pitchFamily="34" charset="0"/>
              <a:cs typeface="AdobeClean-Light"/>
            </a:endParaRPr>
          </a:p>
        </p:txBody>
      </p:sp>
      <p:sp>
        <p:nvSpPr>
          <p:cNvPr id="65" name="Rectangle 64">
            <a:extLst>
              <a:ext uri="{FF2B5EF4-FFF2-40B4-BE49-F238E27FC236}">
                <a16:creationId xmlns:a16="http://schemas.microsoft.com/office/drawing/2014/main" id="{F263BB69-F7BC-974C-BDC9-97755880EB42}"/>
              </a:ext>
            </a:extLst>
          </p:cNvPr>
          <p:cNvSpPr>
            <a:spLocks/>
          </p:cNvSpPr>
          <p:nvPr/>
        </p:nvSpPr>
        <p:spPr>
          <a:xfrm>
            <a:off x="4681454" y="8581869"/>
            <a:ext cx="1402628" cy="184666"/>
          </a:xfrm>
          <a:prstGeom prst="rect">
            <a:avLst/>
          </a:prstGeom>
        </p:spPr>
        <p:txBody>
          <a:bodyPr wrap="none" lIns="0" tIns="0" rIns="0" bIns="0">
            <a:spAutoFit/>
          </a:bodyPr>
          <a:lstStyle/>
          <a:p>
            <a:pPr>
              <a:spcBef>
                <a:spcPts val="600"/>
              </a:spcBef>
              <a:spcAft>
                <a:spcPts val="600"/>
              </a:spcAft>
            </a:pPr>
            <a:r>
              <a:rPr lang="ja-jp" sz="1200" b="1" dirty="0">
                <a:latin typeface="Adobe Clean" panose="020B0503020404020204" pitchFamily="34" charset="0"/>
                <a:ea typeface="Open Sans" pitchFamily="34" charset="0"/>
                <a:cs typeface="Open Sans" pitchFamily="34" charset="0"/>
              </a:rPr>
              <a:t>网络案例提交</a:t>
            </a:r>
          </a:p>
        </p:txBody>
      </p:sp>
      <p:sp>
        <p:nvSpPr>
          <p:cNvPr id="67" name="Rectangle 66">
            <a:extLst>
              <a:ext uri="{FF2B5EF4-FFF2-40B4-BE49-F238E27FC236}">
                <a16:creationId xmlns:a16="http://schemas.microsoft.com/office/drawing/2014/main" id="{29567E22-EAF1-9247-96B0-02DF92A8370A}"/>
              </a:ext>
            </a:extLst>
          </p:cNvPr>
          <p:cNvSpPr/>
          <p:nvPr/>
        </p:nvSpPr>
        <p:spPr>
          <a:xfrm>
            <a:off x="4170025" y="8834114"/>
            <a:ext cx="2148840" cy="553998"/>
          </a:xfrm>
          <a:prstGeom prst="rect">
            <a:avLst/>
          </a:prstGeom>
        </p:spPr>
        <p:txBody>
          <a:bodyPr wrap="square" lIns="91440" tIns="45720" rIns="91440" bIns="45720" anchor="t">
            <a:spAutoFit/>
          </a:bodyPr>
          <a:lstStyle/>
          <a:p>
            <a:r>
              <a:rPr lang="ja-jp" sz="1000" dirty="0">
                <a:solidFill>
                  <a:srgbClr val="020302"/>
                </a:solidFill>
                <a:latin typeface="AdobeClean-Light"/>
              </a:rPr>
              <a:t>授权用户（管理员）</a:t>
            </a:r>
            <a:r>
              <a:rPr lang="ja-jp" sz="1000" dirty="0">
                <a:latin typeface="Adobe Clean Light"/>
              </a:rPr>
              <a:t>可以随时提交不限数量的网络</a:t>
            </a:r>
            <a:r>
              <a:rPr lang="ja-jp" sz="1000">
                <a:latin typeface="Adobe Clean Light"/>
              </a:rPr>
              <a:t>案例</a:t>
            </a:r>
            <a:r>
              <a:rPr lang="ja-JP" altLang="en-US" sz="1000">
                <a:latin typeface="Adobe Clean Light"/>
              </a:rPr>
              <a:t>、</a:t>
            </a:r>
            <a:r>
              <a:rPr lang="ja-jp" sz="1000">
                <a:latin typeface="Adobe Clean Light"/>
              </a:rPr>
              <a:t>供</a:t>
            </a:r>
            <a:r>
              <a:rPr lang="ja-jp" sz="1000" dirty="0">
                <a:latin typeface="Adobe Clean Light"/>
              </a:rPr>
              <a:t>技术支持团队审查支持问题。</a:t>
            </a:r>
            <a:endParaRPr lang="en-US" sz="1000" dirty="0">
              <a:solidFill>
                <a:srgbClr val="000000"/>
              </a:solidFill>
              <a:latin typeface="Adobe Clean Light"/>
            </a:endParaRPr>
          </a:p>
        </p:txBody>
      </p:sp>
      <p:pic>
        <p:nvPicPr>
          <p:cNvPr id="68" name="Picture 67">
            <a:extLst>
              <a:ext uri="{FF2B5EF4-FFF2-40B4-BE49-F238E27FC236}">
                <a16:creationId xmlns:a16="http://schemas.microsoft.com/office/drawing/2014/main" id="{411CF8E1-9C58-C746-9E60-377476CC9445}"/>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4224178" y="8528378"/>
            <a:ext cx="365760" cy="365760"/>
          </a:xfrm>
          <a:prstGeom prst="rect">
            <a:avLst/>
          </a:prstGeom>
        </p:spPr>
      </p:pic>
      <p:pic>
        <p:nvPicPr>
          <p:cNvPr id="69" name="Picture 68">
            <a:extLst>
              <a:ext uri="{FF2B5EF4-FFF2-40B4-BE49-F238E27FC236}">
                <a16:creationId xmlns:a16="http://schemas.microsoft.com/office/drawing/2014/main" id="{B0FCD316-40D4-FC4E-A50D-FEF5353F1239}"/>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830184" y="8464859"/>
            <a:ext cx="365760" cy="365760"/>
          </a:xfrm>
          <a:prstGeom prst="rect">
            <a:avLst/>
          </a:prstGeom>
        </p:spPr>
      </p:pic>
      <p:pic>
        <p:nvPicPr>
          <p:cNvPr id="70" name="Picture 69">
            <a:extLst>
              <a:ext uri="{FF2B5EF4-FFF2-40B4-BE49-F238E27FC236}">
                <a16:creationId xmlns:a16="http://schemas.microsoft.com/office/drawing/2014/main" id="{E7E682CB-EF0E-9F43-A428-8D1875660F79}"/>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452988" y="6683894"/>
            <a:ext cx="365760" cy="365760"/>
          </a:xfrm>
          <a:prstGeom prst="rect">
            <a:avLst/>
          </a:prstGeom>
        </p:spPr>
      </p:pic>
      <p:pic>
        <p:nvPicPr>
          <p:cNvPr id="72" name="Picture 71">
            <a:extLst>
              <a:ext uri="{FF2B5EF4-FFF2-40B4-BE49-F238E27FC236}">
                <a16:creationId xmlns:a16="http://schemas.microsoft.com/office/drawing/2014/main" id="{59C26432-8239-334B-A17A-29E3F0493380}"/>
              </a:ext>
              <a:ext uri="{C183D7F6-B498-43B3-948B-1728B52AA6E4}">
                <adec:decorative xmlns:adec="http://schemas.microsoft.com/office/drawing/2017/decorative" val="1"/>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401994" y="6739863"/>
            <a:ext cx="365760" cy="365760"/>
          </a:xfrm>
          <a:prstGeom prst="rect">
            <a:avLst/>
          </a:prstGeom>
        </p:spPr>
      </p:pic>
      <p:pic>
        <p:nvPicPr>
          <p:cNvPr id="73" name="Picture 72">
            <a:extLst>
              <a:ext uri="{FF2B5EF4-FFF2-40B4-BE49-F238E27FC236}">
                <a16:creationId xmlns:a16="http://schemas.microsoft.com/office/drawing/2014/main" id="{506F0A07-28C6-D340-87F8-CD825908CD29}"/>
              </a:ext>
              <a:ext uri="{C183D7F6-B498-43B3-948B-1728B52AA6E4}">
                <adec:decorative xmlns:adec="http://schemas.microsoft.com/office/drawing/2017/decorative" val="1"/>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2889755" y="6739863"/>
            <a:ext cx="365760" cy="365760"/>
          </a:xfrm>
          <a:prstGeom prst="rect">
            <a:avLst/>
          </a:prstGeom>
        </p:spPr>
      </p:pic>
      <p:sp>
        <p:nvSpPr>
          <p:cNvPr id="76" name="object 39">
            <a:extLst>
              <a:ext uri="{FF2B5EF4-FFF2-40B4-BE49-F238E27FC236}">
                <a16:creationId xmlns:a16="http://schemas.microsoft.com/office/drawing/2014/main" id="{4FC3D018-1158-A849-B6C1-E429A1F8B354}"/>
              </a:ext>
            </a:extLst>
          </p:cNvPr>
          <p:cNvSpPr txBox="1"/>
          <p:nvPr/>
        </p:nvSpPr>
        <p:spPr>
          <a:xfrm>
            <a:off x="449714" y="1271858"/>
            <a:ext cx="2148840" cy="497572"/>
          </a:xfrm>
          <a:prstGeom prst="rect">
            <a:avLst/>
          </a:prstGeom>
        </p:spPr>
        <p:txBody>
          <a:bodyPr vert="horz" wrap="square" lIns="0" tIns="35560" rIns="0" bIns="0" rtlCol="0">
            <a:spAutoFit/>
          </a:bodyPr>
          <a:lstStyle/>
          <a:p>
            <a:pPr lvl="0">
              <a:spcBef>
                <a:spcPts val="190"/>
              </a:spcBef>
              <a:defRPr/>
            </a:pPr>
            <a:r>
              <a:rPr lang="ja-jp" sz="1000" dirty="0">
                <a:latin typeface="Adobe Clean Light" panose="020B0303020404020204" pitchFamily="34" charset="0"/>
              </a:rPr>
              <a:t>熟悉您的解决方案环境和业务目标的指定支持工程师。NSE 是指经验丰富的支持工</a:t>
            </a:r>
            <a:r>
              <a:rPr lang="ja-jp" sz="1000">
                <a:latin typeface="Adobe Clean Light" panose="020B0303020404020204" pitchFamily="34" charset="0"/>
              </a:rPr>
              <a:t>程师</a:t>
            </a:r>
            <a:r>
              <a:rPr lang="ja-JP" altLang="en-US" sz="1000">
                <a:latin typeface="Adobe Clean Light" panose="020B0303020404020204" pitchFamily="34" charset="0"/>
              </a:rPr>
              <a:t>、</a:t>
            </a:r>
            <a:r>
              <a:rPr lang="ja-jp" sz="1000">
                <a:latin typeface="Adobe Clean Light" panose="020B0303020404020204" pitchFamily="34" charset="0"/>
              </a:rPr>
              <a:t>可</a:t>
            </a:r>
            <a:r>
              <a:rPr lang="ja-jp" sz="1000" dirty="0">
                <a:latin typeface="Adobe Clean Light" panose="020B0303020404020204" pitchFamily="34" charset="0"/>
              </a:rPr>
              <a:t>帮助协调企业支持体验。</a:t>
            </a:r>
          </a:p>
        </p:txBody>
      </p:sp>
      <p:sp>
        <p:nvSpPr>
          <p:cNvPr id="77" name="Rectangle 76">
            <a:extLst>
              <a:ext uri="{FF2B5EF4-FFF2-40B4-BE49-F238E27FC236}">
                <a16:creationId xmlns:a16="http://schemas.microsoft.com/office/drawing/2014/main" id="{444E26FE-BDAE-714D-ACC7-72D368285DD0}"/>
              </a:ext>
            </a:extLst>
          </p:cNvPr>
          <p:cNvSpPr>
            <a:spLocks/>
          </p:cNvSpPr>
          <p:nvPr/>
        </p:nvSpPr>
        <p:spPr>
          <a:xfrm>
            <a:off x="872390" y="1010962"/>
            <a:ext cx="1726164" cy="184666"/>
          </a:xfrm>
          <a:prstGeom prst="rect">
            <a:avLst/>
          </a:prstGeom>
        </p:spPr>
        <p:txBody>
          <a:bodyPr wrap="square" lIns="0" tIns="0" rIns="0" bIns="0">
            <a:spAutoFit/>
          </a:bodyPr>
          <a:lstStyle/>
          <a:p>
            <a:pPr>
              <a:spcBef>
                <a:spcPts val="600"/>
              </a:spcBef>
              <a:spcAft>
                <a:spcPts val="600"/>
              </a:spcAft>
            </a:pPr>
            <a:r>
              <a:rPr lang="ja-jp" sz="1200" b="1" spc="-10" dirty="0">
                <a:solidFill>
                  <a:srgbClr val="020302"/>
                </a:solidFill>
                <a:latin typeface="Adobe Clean" panose="020B0503020404020204" pitchFamily="34" charset="0"/>
              </a:rPr>
              <a:t>指定的支持工程师</a:t>
            </a:r>
          </a:p>
        </p:txBody>
      </p:sp>
      <p:sp>
        <p:nvSpPr>
          <p:cNvPr id="78" name="object 39">
            <a:extLst>
              <a:ext uri="{FF2B5EF4-FFF2-40B4-BE49-F238E27FC236}">
                <a16:creationId xmlns:a16="http://schemas.microsoft.com/office/drawing/2014/main" id="{9CCA5960-8B3A-4A49-BAD4-2D24B8AA00D8}"/>
              </a:ext>
            </a:extLst>
          </p:cNvPr>
          <p:cNvSpPr txBox="1"/>
          <p:nvPr/>
        </p:nvSpPr>
        <p:spPr>
          <a:xfrm>
            <a:off x="2803357" y="1285201"/>
            <a:ext cx="2148840" cy="343684"/>
          </a:xfrm>
          <a:prstGeom prst="rect">
            <a:avLst/>
          </a:prstGeom>
        </p:spPr>
        <p:txBody>
          <a:bodyPr vert="horz" wrap="square" lIns="0" tIns="35560" rIns="0" bIns="0" rtlCol="0">
            <a:spAutoFit/>
          </a:bodyPr>
          <a:lstStyle/>
          <a:p>
            <a:pPr marL="12700" marR="5080">
              <a:spcBef>
                <a:spcPts val="60"/>
              </a:spcBef>
            </a:pPr>
            <a:r>
              <a:rPr lang="ja-jp" sz="1000" dirty="0">
                <a:latin typeface="Adobe Clean Light" panose="020B0303020404020204" pitchFamily="34" charset="0"/>
                <a:cs typeface="AdobeClean-Light"/>
              </a:rPr>
              <a:t>接收优先级</a:t>
            </a:r>
            <a:r>
              <a:rPr lang="ja-jp" sz="1000">
                <a:latin typeface="Adobe Clean Light" panose="020B0303020404020204" pitchFamily="34" charset="0"/>
                <a:cs typeface="AdobeClean-Light"/>
              </a:rPr>
              <a:t>路由</a:t>
            </a:r>
            <a:r>
              <a:rPr lang="ja-JP" altLang="en-US" sz="1000">
                <a:latin typeface="Adobe Clean Light" panose="020B0303020404020204" pitchFamily="34" charset="0"/>
                <a:cs typeface="AdobeClean-Light"/>
              </a:rPr>
              <a:t>、</a:t>
            </a:r>
            <a:r>
              <a:rPr lang="ja-jp" sz="1000">
                <a:latin typeface="Adobe Clean Light" panose="020B0303020404020204" pitchFamily="34" charset="0"/>
                <a:cs typeface="AdobeClean-Light"/>
              </a:rPr>
              <a:t>确</a:t>
            </a:r>
            <a:r>
              <a:rPr lang="ja-jp" sz="1000" dirty="0">
                <a:latin typeface="Adobe Clean Light" panose="020B0303020404020204" pitchFamily="34" charset="0"/>
                <a:cs typeface="AdobeClean-Light"/>
              </a:rPr>
              <a:t>保更快地连接到已提交案例的更高级支持资源。</a:t>
            </a:r>
          </a:p>
        </p:txBody>
      </p:sp>
      <p:sp>
        <p:nvSpPr>
          <p:cNvPr id="79" name="Rectangle 78">
            <a:extLst>
              <a:ext uri="{FF2B5EF4-FFF2-40B4-BE49-F238E27FC236}">
                <a16:creationId xmlns:a16="http://schemas.microsoft.com/office/drawing/2014/main" id="{0AE93525-7B13-D34F-A0A5-6F084F732C57}"/>
              </a:ext>
            </a:extLst>
          </p:cNvPr>
          <p:cNvSpPr>
            <a:spLocks/>
          </p:cNvSpPr>
          <p:nvPr/>
        </p:nvSpPr>
        <p:spPr>
          <a:xfrm>
            <a:off x="3228208" y="1011671"/>
            <a:ext cx="1976242" cy="184666"/>
          </a:xfrm>
          <a:prstGeom prst="rect">
            <a:avLst/>
          </a:prstGeom>
        </p:spPr>
        <p:txBody>
          <a:bodyPr wrap="square" lIns="0" tIns="0" rIns="0" bIns="0">
            <a:spAutoFit/>
          </a:bodyPr>
          <a:lstStyle/>
          <a:p>
            <a:pPr>
              <a:spcBef>
                <a:spcPts val="600"/>
              </a:spcBef>
              <a:spcAft>
                <a:spcPts val="600"/>
              </a:spcAft>
            </a:pPr>
            <a:r>
              <a:rPr lang="ja-jp" sz="1200" b="1" spc="-10" dirty="0">
                <a:solidFill>
                  <a:srgbClr val="020302"/>
                </a:solidFill>
                <a:latin typeface="Adobe Clean" panose="020B0503020404020204" pitchFamily="34" charset="0"/>
              </a:rPr>
              <a:t>优先级案例路由</a:t>
            </a:r>
          </a:p>
        </p:txBody>
      </p:sp>
      <p:sp>
        <p:nvSpPr>
          <p:cNvPr id="96" name="object 39">
            <a:extLst>
              <a:ext uri="{FF2B5EF4-FFF2-40B4-BE49-F238E27FC236}">
                <a16:creationId xmlns:a16="http://schemas.microsoft.com/office/drawing/2014/main" id="{360AF423-8467-9A48-B2FE-24BAB9D2B6FC}"/>
              </a:ext>
            </a:extLst>
          </p:cNvPr>
          <p:cNvSpPr txBox="1"/>
          <p:nvPr/>
        </p:nvSpPr>
        <p:spPr>
          <a:xfrm>
            <a:off x="5356260" y="1287481"/>
            <a:ext cx="2148840" cy="497572"/>
          </a:xfrm>
          <a:prstGeom prst="rect">
            <a:avLst/>
          </a:prstGeom>
        </p:spPr>
        <p:txBody>
          <a:bodyPr vert="horz" wrap="square" lIns="0" tIns="35560" rIns="0" bIns="0" rtlCol="0">
            <a:spAutoFit/>
          </a:bodyPr>
          <a:lstStyle/>
          <a:p>
            <a:pPr marL="12700">
              <a:lnSpc>
                <a:spcPct val="100000"/>
              </a:lnSpc>
              <a:spcBef>
                <a:spcPts val="60"/>
              </a:spcBef>
            </a:pPr>
            <a:r>
              <a:rPr lang="ja-jp" sz="1000" dirty="0">
                <a:latin typeface="Adobe Clean Light" panose="020B0303020404020204" pitchFamily="34" charset="0"/>
              </a:rPr>
              <a:t>Adobe 内部的指定联</a:t>
            </a:r>
            <a:r>
              <a:rPr lang="ja-jp" sz="1000">
                <a:latin typeface="Adobe Clean Light" panose="020B0303020404020204" pitchFamily="34" charset="0"/>
              </a:rPr>
              <a:t>系人</a:t>
            </a:r>
            <a:r>
              <a:rPr lang="ja-JP" altLang="en-US" sz="1000">
                <a:latin typeface="Adobe Clean Light" panose="020B0303020404020204" pitchFamily="34" charset="0"/>
              </a:rPr>
              <a:t>、</a:t>
            </a:r>
            <a:r>
              <a:rPr lang="ja-jp" sz="1000">
                <a:latin typeface="Adobe Clean Light" panose="020B0303020404020204" pitchFamily="34" charset="0"/>
              </a:rPr>
              <a:t>可</a:t>
            </a:r>
            <a:r>
              <a:rPr lang="ja-jp" sz="1000" dirty="0">
                <a:latin typeface="Adobe Clean Light" panose="020B0303020404020204" pitchFamily="34" charset="0"/>
              </a:rPr>
              <a:t>以提供上报协助和定期</a:t>
            </a:r>
            <a:r>
              <a:rPr lang="ja-jp" sz="1000">
                <a:latin typeface="Adobe Clean Light" panose="020B0303020404020204" pitchFamily="34" charset="0"/>
              </a:rPr>
              <a:t>更新</a:t>
            </a:r>
            <a:r>
              <a:rPr lang="ja-JP" altLang="en-US" sz="1000">
                <a:latin typeface="Adobe Clean Light" panose="020B0303020404020204" pitchFamily="34" charset="0"/>
              </a:rPr>
              <a:t>、</a:t>
            </a:r>
            <a:r>
              <a:rPr lang="ja-jp" sz="1000">
                <a:latin typeface="Adobe Clean Light" panose="020B0303020404020204" pitchFamily="34" charset="0"/>
              </a:rPr>
              <a:t>确</a:t>
            </a:r>
            <a:r>
              <a:rPr lang="ja-jp" sz="1000" dirty="0">
                <a:latin typeface="Adobe Clean Light" panose="020B0303020404020204" pitchFamily="34" charset="0"/>
              </a:rPr>
              <a:t>保优先处理最重要的未完成支持请求。</a:t>
            </a:r>
            <a:endParaRPr lang="en-US" sz="1000" dirty="0">
              <a:latin typeface="Adobe Clean Light" panose="020B0303020404020204" pitchFamily="34" charset="0"/>
              <a:cs typeface="AdobeClean-Light"/>
            </a:endParaRPr>
          </a:p>
        </p:txBody>
      </p:sp>
      <p:sp>
        <p:nvSpPr>
          <p:cNvPr id="97" name="Rectangle 96">
            <a:extLst>
              <a:ext uri="{FF2B5EF4-FFF2-40B4-BE49-F238E27FC236}">
                <a16:creationId xmlns:a16="http://schemas.microsoft.com/office/drawing/2014/main" id="{E35AF9DC-007A-F941-BE71-BD5269722F58}"/>
              </a:ext>
            </a:extLst>
          </p:cNvPr>
          <p:cNvSpPr>
            <a:spLocks/>
          </p:cNvSpPr>
          <p:nvPr/>
        </p:nvSpPr>
        <p:spPr>
          <a:xfrm>
            <a:off x="5818748" y="1006325"/>
            <a:ext cx="1608472" cy="184666"/>
          </a:xfrm>
          <a:prstGeom prst="rect">
            <a:avLst/>
          </a:prstGeom>
        </p:spPr>
        <p:txBody>
          <a:bodyPr wrap="square" lIns="0" tIns="0" rIns="0" bIns="0">
            <a:spAutoFit/>
          </a:bodyPr>
          <a:lstStyle/>
          <a:p>
            <a:pPr>
              <a:spcBef>
                <a:spcPts val="600"/>
              </a:spcBef>
              <a:spcAft>
                <a:spcPts val="600"/>
              </a:spcAft>
            </a:pPr>
            <a:r>
              <a:rPr lang="ja-jp" sz="1200" b="1" spc="-10" dirty="0">
                <a:solidFill>
                  <a:srgbClr val="020302"/>
                </a:solidFill>
                <a:latin typeface="Adobe Clean" panose="020B0503020404020204" pitchFamily="34" charset="0"/>
              </a:rPr>
              <a:t>上报管理</a:t>
            </a:r>
          </a:p>
        </p:txBody>
      </p:sp>
      <p:pic>
        <p:nvPicPr>
          <p:cNvPr id="98" name="Picture 97">
            <a:extLst>
              <a:ext uri="{FF2B5EF4-FFF2-40B4-BE49-F238E27FC236}">
                <a16:creationId xmlns:a16="http://schemas.microsoft.com/office/drawing/2014/main" id="{78DE0A16-DCE5-9D43-8A69-7D8BC4CB633E}"/>
              </a:ext>
              <a:ext uri="{C183D7F6-B498-43B3-948B-1728B52AA6E4}">
                <adec:decorative xmlns:adec="http://schemas.microsoft.com/office/drawing/2017/decorative" val="1"/>
              </a:ext>
            </a:extLst>
          </p:cNvPr>
          <p:cNvPicPr>
            <a:picLocks noChangeAspect="1"/>
          </p:cNvPicPr>
          <p:nvPr/>
        </p:nvPicPr>
        <p:blipFill>
          <a:blip r:embed="rId10"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5370864" y="911331"/>
            <a:ext cx="365760" cy="365760"/>
          </a:xfrm>
          <a:prstGeom prst="rect">
            <a:avLst/>
          </a:prstGeom>
          <a:ln>
            <a:noFill/>
          </a:ln>
        </p:spPr>
      </p:pic>
      <p:pic>
        <p:nvPicPr>
          <p:cNvPr id="99" name="Picture 98">
            <a:extLst>
              <a:ext uri="{FF2B5EF4-FFF2-40B4-BE49-F238E27FC236}">
                <a16:creationId xmlns:a16="http://schemas.microsoft.com/office/drawing/2014/main" id="{94BF0EA8-0582-E444-B2EF-D9812C7E2C98}"/>
              </a:ext>
              <a:ext uri="{C183D7F6-B498-43B3-948B-1728B52AA6E4}">
                <adec:decorative xmlns:adec="http://schemas.microsoft.com/office/drawing/2017/decorative" val="1"/>
              </a:ext>
            </a:extLst>
          </p:cNvPr>
          <p:cNvPicPr>
            <a:picLocks noChangeAspect="1"/>
          </p:cNvPicPr>
          <p:nvPr/>
        </p:nvPicPr>
        <p:blipFill>
          <a:blip r:embed="rId11"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2800585" y="905313"/>
            <a:ext cx="365760" cy="365760"/>
          </a:xfrm>
          <a:prstGeom prst="rect">
            <a:avLst/>
          </a:prstGeom>
          <a:ln>
            <a:noFill/>
          </a:ln>
        </p:spPr>
      </p:pic>
      <p:pic>
        <p:nvPicPr>
          <p:cNvPr id="100" name="Picture 99">
            <a:extLst>
              <a:ext uri="{FF2B5EF4-FFF2-40B4-BE49-F238E27FC236}">
                <a16:creationId xmlns:a16="http://schemas.microsoft.com/office/drawing/2014/main" id="{6D8C5646-0F9B-824D-A22B-1A26428493C3}"/>
              </a:ext>
              <a:ext uri="{C183D7F6-B498-43B3-948B-1728B52AA6E4}">
                <adec:decorative xmlns:adec="http://schemas.microsoft.com/office/drawing/2017/decorative" val="1"/>
              </a:ext>
            </a:extLst>
          </p:cNvPr>
          <p:cNvPicPr>
            <a:picLocks noChangeAspect="1"/>
          </p:cNvPicPr>
          <p:nvPr/>
        </p:nvPicPr>
        <p:blipFill>
          <a:blip r:embed="rId12"/>
          <a:stretch>
            <a:fillRect/>
          </a:stretch>
        </p:blipFill>
        <p:spPr>
          <a:xfrm>
            <a:off x="448652" y="916762"/>
            <a:ext cx="365760" cy="365760"/>
          </a:xfrm>
          <a:prstGeom prst="rect">
            <a:avLst/>
          </a:prstGeom>
        </p:spPr>
      </p:pic>
      <p:sp>
        <p:nvSpPr>
          <p:cNvPr id="101" name="TextBox 100">
            <a:extLst>
              <a:ext uri="{FF2B5EF4-FFF2-40B4-BE49-F238E27FC236}">
                <a16:creationId xmlns:a16="http://schemas.microsoft.com/office/drawing/2014/main" id="{CE88B8AB-8DB7-2B4F-AC66-C6E1A803EAC4}"/>
              </a:ext>
            </a:extLst>
          </p:cNvPr>
          <p:cNvSpPr txBox="1"/>
          <p:nvPr/>
        </p:nvSpPr>
        <p:spPr>
          <a:xfrm>
            <a:off x="816240" y="2576177"/>
            <a:ext cx="2148841" cy="461665"/>
          </a:xfrm>
          <a:prstGeom prst="rect">
            <a:avLst/>
          </a:prstGeom>
          <a:noFill/>
        </p:spPr>
        <p:txBody>
          <a:bodyPr wrap="square" rtlCol="0">
            <a:spAutoFit/>
          </a:bodyPr>
          <a:lstStyle/>
          <a:p>
            <a:r>
              <a:rPr lang="ja-jp" sz="1200" b="1" dirty="0">
                <a:latin typeface="Adobe Clean" panose="020B0503020404020204" pitchFamily="34" charset="0"/>
              </a:rPr>
              <a:t>已加快问题优先处理</a:t>
            </a:r>
          </a:p>
        </p:txBody>
      </p:sp>
      <p:sp>
        <p:nvSpPr>
          <p:cNvPr id="102" name="object 39">
            <a:extLst>
              <a:ext uri="{FF2B5EF4-FFF2-40B4-BE49-F238E27FC236}">
                <a16:creationId xmlns:a16="http://schemas.microsoft.com/office/drawing/2014/main" id="{551D8EA5-A945-954A-8D5B-9E30F2E66618}"/>
              </a:ext>
            </a:extLst>
          </p:cNvPr>
          <p:cNvSpPr txBox="1"/>
          <p:nvPr/>
        </p:nvSpPr>
        <p:spPr>
          <a:xfrm>
            <a:off x="430064" y="3050824"/>
            <a:ext cx="2051550" cy="343684"/>
          </a:xfrm>
          <a:prstGeom prst="rect">
            <a:avLst/>
          </a:prstGeom>
        </p:spPr>
        <p:txBody>
          <a:bodyPr vert="horz" wrap="square" lIns="0" tIns="35560" rIns="0" bIns="0" rtlCol="0">
            <a:spAutoFit/>
          </a:bodyPr>
          <a:lstStyle/>
          <a:p>
            <a:pPr lvl="0">
              <a:spcBef>
                <a:spcPts val="60"/>
              </a:spcBef>
              <a:defRPr/>
            </a:pPr>
            <a:r>
              <a:rPr lang="ja-jp" sz="1000" dirty="0">
                <a:latin typeface="Adobe Clean Light" panose="020B0303020404020204" pitchFamily="34" charset="0"/>
                <a:cs typeface="Adobe Clean Light"/>
              </a:rPr>
              <a:t>通过促进与工程部门的</a:t>
            </a:r>
            <a:r>
              <a:rPr lang="ja-jp" sz="1000">
                <a:latin typeface="Adobe Clean Light" panose="020B0303020404020204" pitchFamily="34" charset="0"/>
                <a:cs typeface="Adobe Clean Light"/>
              </a:rPr>
              <a:t>合作</a:t>
            </a:r>
            <a:r>
              <a:rPr lang="ja-JP" altLang="en-US" sz="1000">
                <a:latin typeface="Adobe Clean Light" panose="020B0303020404020204" pitchFamily="34" charset="0"/>
                <a:cs typeface="Adobe Clean Light"/>
              </a:rPr>
              <a:t>、</a:t>
            </a:r>
            <a:r>
              <a:rPr lang="ja-jp" sz="1000">
                <a:latin typeface="Adobe Clean Light" panose="020B0303020404020204" pitchFamily="34" charset="0"/>
                <a:cs typeface="Adobe Clean Light"/>
              </a:rPr>
              <a:t>在</a:t>
            </a:r>
            <a:r>
              <a:rPr lang="ja-jp" sz="1000" dirty="0">
                <a:latin typeface="Adobe Clean Light" panose="020B0303020404020204" pitchFamily="34" charset="0"/>
                <a:cs typeface="Adobe Clean Light"/>
              </a:rPr>
              <a:t>支持案例工作上获得更高的优先级。</a:t>
            </a:r>
          </a:p>
        </p:txBody>
      </p:sp>
      <p:pic>
        <p:nvPicPr>
          <p:cNvPr id="103" name="Picture 102">
            <a:extLst>
              <a:ext uri="{FF2B5EF4-FFF2-40B4-BE49-F238E27FC236}">
                <a16:creationId xmlns:a16="http://schemas.microsoft.com/office/drawing/2014/main" id="{05B655EB-46CF-0945-A1CF-1271045A99E8}"/>
              </a:ext>
              <a:ext uri="{C183D7F6-B498-43B3-948B-1728B52AA6E4}">
                <adec:decorative xmlns:adec="http://schemas.microsoft.com/office/drawing/2017/decorative" val="1"/>
              </a:ext>
            </a:extLst>
          </p:cNvPr>
          <p:cNvPicPr>
            <a:picLocks noChangeAspect="1"/>
          </p:cNvPicPr>
          <p:nvPr/>
        </p:nvPicPr>
        <p:blipFill>
          <a:blip r:embed="rId13"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430064" y="2627865"/>
            <a:ext cx="355787" cy="355787"/>
          </a:xfrm>
          <a:prstGeom prst="rect">
            <a:avLst/>
          </a:prstGeom>
          <a:ln>
            <a:noFill/>
          </a:ln>
        </p:spPr>
      </p:pic>
      <p:pic>
        <p:nvPicPr>
          <p:cNvPr id="104" name="Picture 103">
            <a:extLst>
              <a:ext uri="{FF2B5EF4-FFF2-40B4-BE49-F238E27FC236}">
                <a16:creationId xmlns:a16="http://schemas.microsoft.com/office/drawing/2014/main" id="{D1DFB071-3C1C-0147-9D37-E77FD381A239}"/>
              </a:ext>
              <a:ext uri="{C183D7F6-B498-43B3-948B-1728B52AA6E4}">
                <adec:decorative xmlns:adec="http://schemas.microsoft.com/office/drawing/2017/decorative" val="1"/>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5356260" y="2604125"/>
            <a:ext cx="365760" cy="365760"/>
          </a:xfrm>
          <a:prstGeom prst="rect">
            <a:avLst/>
          </a:prstGeom>
        </p:spPr>
      </p:pic>
      <p:pic>
        <p:nvPicPr>
          <p:cNvPr id="109" name="Picture 108">
            <a:extLst>
              <a:ext uri="{FF2B5EF4-FFF2-40B4-BE49-F238E27FC236}">
                <a16:creationId xmlns:a16="http://schemas.microsoft.com/office/drawing/2014/main" id="{C0EA11D7-A578-7E4C-94D3-EDC0017151FB}"/>
              </a:ext>
              <a:ext uri="{C183D7F6-B498-43B3-948B-1728B52AA6E4}">
                <adec:decorative xmlns:adec="http://schemas.microsoft.com/office/drawing/2017/decorative" val="1"/>
              </a:ext>
            </a:extLst>
          </p:cNvPr>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1714742" y="4216922"/>
            <a:ext cx="365760" cy="365760"/>
          </a:xfrm>
          <a:prstGeom prst="rect">
            <a:avLst/>
          </a:prstGeom>
        </p:spPr>
      </p:pic>
      <p:pic>
        <p:nvPicPr>
          <p:cNvPr id="114" name="Picture 113">
            <a:extLst>
              <a:ext uri="{FF2B5EF4-FFF2-40B4-BE49-F238E27FC236}">
                <a16:creationId xmlns:a16="http://schemas.microsoft.com/office/drawing/2014/main" id="{E4D5FD97-6084-1C45-8B8D-FA4334BA1B5E}"/>
              </a:ext>
              <a:ext uri="{C183D7F6-B498-43B3-948B-1728B52AA6E4}">
                <adec:decorative xmlns:adec="http://schemas.microsoft.com/office/drawing/2017/decorative" val="1"/>
              </a:ext>
            </a:extLst>
          </p:cNvPr>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4044715" y="4230343"/>
            <a:ext cx="365760" cy="365760"/>
          </a:xfrm>
          <a:prstGeom prst="rect">
            <a:avLst/>
          </a:prstGeom>
        </p:spPr>
      </p:pic>
      <p:sp>
        <p:nvSpPr>
          <p:cNvPr id="118" name="object 26">
            <a:extLst>
              <a:ext uri="{FF2B5EF4-FFF2-40B4-BE49-F238E27FC236}">
                <a16:creationId xmlns:a16="http://schemas.microsoft.com/office/drawing/2014/main" id="{0B58435B-D5E9-9241-8FA4-82580D0AE83C}"/>
              </a:ext>
            </a:extLst>
          </p:cNvPr>
          <p:cNvSpPr/>
          <p:nvPr/>
        </p:nvSpPr>
        <p:spPr>
          <a:xfrm>
            <a:off x="430064" y="745300"/>
            <a:ext cx="201168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119" name="TextBox 118">
            <a:extLst>
              <a:ext uri="{FF2B5EF4-FFF2-40B4-BE49-F238E27FC236}">
                <a16:creationId xmlns:a16="http://schemas.microsoft.com/office/drawing/2014/main" id="{F212414A-B558-6049-A316-B7EFC3678B28}"/>
              </a:ext>
            </a:extLst>
          </p:cNvPr>
          <p:cNvSpPr txBox="1"/>
          <p:nvPr/>
        </p:nvSpPr>
        <p:spPr>
          <a:xfrm>
            <a:off x="3095604" y="2650593"/>
            <a:ext cx="2148841" cy="276999"/>
          </a:xfrm>
          <a:prstGeom prst="rect">
            <a:avLst/>
          </a:prstGeom>
          <a:noFill/>
        </p:spPr>
        <p:txBody>
          <a:bodyPr wrap="square" rtlCol="0">
            <a:spAutoFit/>
          </a:bodyPr>
          <a:lstStyle/>
          <a:p>
            <a:r>
              <a:rPr lang="ja-jp" sz="1200" b="1" dirty="0">
                <a:latin typeface="Adobe Clean" panose="020B0503020404020204" pitchFamily="34" charset="0"/>
              </a:rPr>
              <a:t>主动案例监控</a:t>
            </a:r>
          </a:p>
        </p:txBody>
      </p:sp>
      <p:sp>
        <p:nvSpPr>
          <p:cNvPr id="127" name="object 39">
            <a:extLst>
              <a:ext uri="{FF2B5EF4-FFF2-40B4-BE49-F238E27FC236}">
                <a16:creationId xmlns:a16="http://schemas.microsoft.com/office/drawing/2014/main" id="{4EF527CD-128E-B44B-A01C-7B9489E006FB}"/>
              </a:ext>
            </a:extLst>
          </p:cNvPr>
          <p:cNvSpPr txBox="1"/>
          <p:nvPr/>
        </p:nvSpPr>
        <p:spPr>
          <a:xfrm>
            <a:off x="2761827" y="3033782"/>
            <a:ext cx="2051550" cy="497572"/>
          </a:xfrm>
          <a:prstGeom prst="rect">
            <a:avLst/>
          </a:prstGeom>
        </p:spPr>
        <p:txBody>
          <a:bodyPr vert="horz" wrap="square" lIns="0" tIns="35560" rIns="0" bIns="0" rtlCol="0">
            <a:spAutoFit/>
          </a:bodyPr>
          <a:lstStyle/>
          <a:p>
            <a:pPr lvl="0">
              <a:spcBef>
                <a:spcPts val="60"/>
              </a:spcBef>
              <a:defRPr/>
            </a:pPr>
            <a:r>
              <a:rPr lang="ja-jp" sz="1000" dirty="0">
                <a:latin typeface="Adobe Clean Light" panose="020B0303020404020204" pitchFamily="34" charset="0"/>
              </a:rPr>
              <a:t>Adobe 内的指定联系人会积极监控公开</a:t>
            </a:r>
            <a:r>
              <a:rPr lang="ja-jp" sz="1000">
                <a:latin typeface="Adobe Clean Light" panose="020B0303020404020204" pitchFamily="34" charset="0"/>
              </a:rPr>
              <a:t>案列</a:t>
            </a:r>
            <a:r>
              <a:rPr lang="ja-JP" altLang="en-US" sz="1000">
                <a:latin typeface="Adobe Clean Light" panose="020B0303020404020204" pitchFamily="34" charset="0"/>
              </a:rPr>
              <a:t>、</a:t>
            </a:r>
            <a:r>
              <a:rPr lang="ja-jp" sz="1000">
                <a:latin typeface="Adobe Clean Light" panose="020B0303020404020204" pitchFamily="34" charset="0"/>
              </a:rPr>
              <a:t>并</a:t>
            </a:r>
            <a:r>
              <a:rPr lang="ja-jp" sz="1000" dirty="0">
                <a:latin typeface="Adobe Clean Light" panose="020B0303020404020204" pitchFamily="34" charset="0"/>
              </a:rPr>
              <a:t>采取主动预防</a:t>
            </a:r>
            <a:r>
              <a:rPr lang="ja-jp" sz="1000">
                <a:latin typeface="Adobe Clean Light" panose="020B0303020404020204" pitchFamily="34" charset="0"/>
              </a:rPr>
              <a:t>措施</a:t>
            </a:r>
            <a:r>
              <a:rPr lang="ja-JP" altLang="en-US" sz="1000">
                <a:latin typeface="Adobe Clean Light" panose="020B0303020404020204" pitchFamily="34" charset="0"/>
              </a:rPr>
              <a:t>、</a:t>
            </a:r>
            <a:r>
              <a:rPr lang="ja-jp" sz="1000">
                <a:latin typeface="Adobe Clean Light" panose="020B0303020404020204" pitchFamily="34" charset="0"/>
              </a:rPr>
              <a:t>确</a:t>
            </a:r>
            <a:r>
              <a:rPr lang="ja-jp" sz="1000" dirty="0">
                <a:latin typeface="Adobe Clean Light" panose="020B0303020404020204" pitchFamily="34" charset="0"/>
              </a:rPr>
              <a:t>保及时解决问题。</a:t>
            </a:r>
            <a:endParaRPr lang="en-US" sz="1000" dirty="0">
              <a:latin typeface="Adobe Clean Light" panose="020B0303020404020204" pitchFamily="34" charset="0"/>
              <a:cs typeface="Adobe Clean Light"/>
            </a:endParaRPr>
          </a:p>
        </p:txBody>
      </p:sp>
      <p:pic>
        <p:nvPicPr>
          <p:cNvPr id="130" name="Picture 129">
            <a:extLst>
              <a:ext uri="{FF2B5EF4-FFF2-40B4-BE49-F238E27FC236}">
                <a16:creationId xmlns:a16="http://schemas.microsoft.com/office/drawing/2014/main" id="{B9A2CF88-1D6E-294A-ACD8-5518804B44A1}"/>
              </a:ext>
              <a:ext uri="{C183D7F6-B498-43B3-948B-1728B52AA6E4}">
                <adec:decorative xmlns:adec="http://schemas.microsoft.com/office/drawing/2017/decorative" val="1"/>
              </a:ext>
            </a:extLst>
          </p:cNvPr>
          <p:cNvPicPr>
            <a:picLocks noChangeAspect="1"/>
          </p:cNvPicPr>
          <p:nvPr/>
        </p:nvPicPr>
        <p:blipFill>
          <a:blip r:embed="rId17"/>
          <a:stretch>
            <a:fillRect/>
          </a:stretch>
        </p:blipFill>
        <p:spPr>
          <a:xfrm>
            <a:off x="2761211" y="2626679"/>
            <a:ext cx="365760" cy="365760"/>
          </a:xfrm>
          <a:prstGeom prst="rect">
            <a:avLst/>
          </a:prstGeom>
        </p:spPr>
      </p:pic>
      <p:sp>
        <p:nvSpPr>
          <p:cNvPr id="74" name="object 11">
            <a:extLst>
              <a:ext uri="{FF2B5EF4-FFF2-40B4-BE49-F238E27FC236}">
                <a16:creationId xmlns:a16="http://schemas.microsoft.com/office/drawing/2014/main" id="{8CF77401-FD6D-8C4A-AE13-826F9AA0E0C6}"/>
              </a:ext>
            </a:extLst>
          </p:cNvPr>
          <p:cNvSpPr txBox="1">
            <a:spLocks noGrp="1"/>
          </p:cNvSpPr>
          <p:nvPr>
            <p:ph type="ftr" sz="quarter" idx="5"/>
          </p:nvPr>
        </p:nvSpPr>
        <p:spPr>
          <a:xfrm>
            <a:off x="121146" y="9839613"/>
            <a:ext cx="2245360" cy="133370"/>
          </a:xfrm>
          <a:prstGeom prst="rect">
            <a:avLst/>
          </a:prstGeom>
        </p:spPr>
        <p:txBody>
          <a:bodyPr vert="horz" wrap="square" lIns="0" tIns="10160" rIns="0" bIns="0" rtlCol="0">
            <a:spAutoFit/>
          </a:bodyPr>
          <a:lstStyle/>
          <a:p>
            <a:pPr marL="12700">
              <a:lnSpc>
                <a:spcPct val="100000"/>
              </a:lnSpc>
              <a:spcBef>
                <a:spcPts val="80"/>
              </a:spcBef>
            </a:pPr>
            <a:r>
              <a:rPr lang="ja-jp" spc="-10" dirty="0"/>
              <a:t>©2022</a:t>
            </a:r>
            <a:r>
              <a:rPr lang="ja-jp" spc="-5" dirty="0"/>
              <a:t> Adobe.All</a:t>
            </a:r>
            <a:r>
              <a:rPr lang="ja-jp" spc="-10" dirty="0"/>
              <a:t> Rights</a:t>
            </a:r>
            <a:r>
              <a:rPr lang="ja-jp" spc="-5" dirty="0"/>
              <a:t> </a:t>
            </a:r>
            <a:r>
              <a:rPr lang="ja-jp" spc="-10" dirty="0"/>
              <a:t>Reserved.</a:t>
            </a:r>
            <a:r>
              <a:rPr lang="ja-jp" spc="-5" dirty="0"/>
              <a:t>Adobe</a:t>
            </a:r>
            <a:r>
              <a:rPr lang="ja-jp" spc="60" dirty="0"/>
              <a:t> </a:t>
            </a:r>
            <a:r>
              <a:rPr lang="ja-jp" spc="-10" dirty="0"/>
              <a:t>Confidential.</a:t>
            </a:r>
          </a:p>
        </p:txBody>
      </p:sp>
    </p:spTree>
    <p:extLst>
      <p:ext uri="{BB962C8B-B14F-4D97-AF65-F5344CB8AC3E}">
        <p14:creationId xmlns:p14="http://schemas.microsoft.com/office/powerpoint/2010/main" val="596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ja-jp" sz="500" spc="-5">
                <a:solidFill>
                  <a:srgbClr val="6C6C6C"/>
                </a:solidFill>
                <a:latin typeface="Adobe Clean"/>
                <a:cs typeface="Adobe Clean"/>
              </a:rPr>
              <a:t>© 2020 Adobe. All Rights Reserved.</a:t>
            </a:r>
            <a:r>
              <a:rPr lang="ja-jp" sz="500">
                <a:solidFill>
                  <a:srgbClr val="6C6C6C"/>
                </a:solidFill>
                <a:latin typeface="Adobe Clean"/>
                <a:cs typeface="Adobe Clean"/>
              </a:rPr>
              <a:t>Adobe</a:t>
            </a:r>
            <a:r>
              <a:rPr lang="ja-jp" sz="500" spc="5">
                <a:solidFill>
                  <a:srgbClr val="6C6C6C"/>
                </a:solidFill>
                <a:latin typeface="Adobe Clean"/>
                <a:cs typeface="Adobe Clean"/>
              </a:rPr>
              <a:t> </a:t>
            </a:r>
            <a:r>
              <a:rPr lang="ja-jp" sz="500" spc="-5">
                <a:solidFill>
                  <a:srgbClr val="6C6C6C"/>
                </a:solidFill>
                <a:latin typeface="Adobe Clean"/>
                <a:cs typeface="Adobe Clean"/>
              </a:rPr>
              <a:t>Confidential.</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lang="ja-jp" sz="800" spc="-5">
                <a:solidFill>
                  <a:srgbClr val="6D6D6D"/>
                </a:solidFill>
                <a:latin typeface="Adobe Clean"/>
                <a:cs typeface="Adobe Clean"/>
              </a:rPr>
              <a:t>© 2020 Adobe. All Rights Reserved.Adobe</a:t>
            </a:r>
            <a:r>
              <a:rPr lang="ja-jp" sz="800" spc="75">
                <a:solidFill>
                  <a:srgbClr val="6D6D6D"/>
                </a:solidFill>
                <a:latin typeface="Adobe Clean"/>
                <a:cs typeface="Adobe Clean"/>
              </a:rPr>
              <a:t> </a:t>
            </a:r>
            <a:r>
              <a:rPr lang="ja-jp" sz="800" spc="-5">
                <a:solidFill>
                  <a:srgbClr val="6D6D6D"/>
                </a:solidFill>
                <a:latin typeface="Adobe Clean"/>
                <a:cs typeface="Adobe Clean"/>
              </a:rPr>
              <a:t>Confidential.</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70410" y="575594"/>
            <a:ext cx="3476626" cy="332783"/>
          </a:xfrm>
          <a:prstGeom prst="rect">
            <a:avLst/>
          </a:prstGeom>
        </p:spPr>
        <p:txBody>
          <a:bodyPr vert="horz" wrap="square" lIns="0" tIns="116205" rIns="0" bIns="0" rtlCol="0">
            <a:spAutoFit/>
          </a:bodyPr>
          <a:lstStyle/>
          <a:p>
            <a:pPr>
              <a:lnSpc>
                <a:spcPct val="100000"/>
              </a:lnSpc>
              <a:spcBef>
                <a:spcPts val="915"/>
              </a:spcBef>
            </a:pPr>
            <a:r>
              <a:rPr lang="ja-jp" sz="1400" b="1" spc="-15">
                <a:solidFill>
                  <a:srgbClr val="020302"/>
                </a:solidFill>
                <a:latin typeface="Adobe Clean"/>
                <a:cs typeface="Adobe Clean"/>
              </a:rPr>
              <a:t>资源</a:t>
            </a:r>
            <a:endParaRPr sz="1400">
              <a:latin typeface="Adobe Clean"/>
              <a:cs typeface="Adobe Clean"/>
            </a:endParaRPr>
          </a:p>
        </p:txBody>
      </p:sp>
      <p:sp>
        <p:nvSpPr>
          <p:cNvPr id="24" name="object 24"/>
          <p:cNvSpPr txBox="1"/>
          <p:nvPr/>
        </p:nvSpPr>
        <p:spPr>
          <a:xfrm>
            <a:off x="6754821" y="9283729"/>
            <a:ext cx="930275" cy="758541"/>
          </a:xfrm>
          <a:prstGeom prst="rect">
            <a:avLst/>
          </a:prstGeom>
        </p:spPr>
        <p:txBody>
          <a:bodyPr vert="horz" wrap="square" lIns="0" tIns="12065" rIns="0" bIns="0" rtlCol="0">
            <a:spAutoFit/>
          </a:bodyPr>
          <a:lstStyle/>
          <a:p>
            <a:pPr marL="12700">
              <a:lnSpc>
                <a:spcPts val="930"/>
              </a:lnSpc>
              <a:spcBef>
                <a:spcPts val="95"/>
              </a:spcBef>
            </a:pPr>
            <a:r>
              <a:rPr lang="ja-jp" sz="800" spc="-15">
                <a:solidFill>
                  <a:srgbClr val="777879"/>
                </a:solidFill>
                <a:latin typeface="Adobe Clean"/>
                <a:cs typeface="Adobe Clean"/>
              </a:rPr>
              <a:t>Adobe</a:t>
            </a:r>
            <a:endParaRPr sz="800" dirty="0">
              <a:latin typeface="Adobe Clean"/>
              <a:cs typeface="Adobe Clean"/>
            </a:endParaRPr>
          </a:p>
          <a:p>
            <a:pPr marL="12700">
              <a:lnSpc>
                <a:spcPts val="915"/>
              </a:lnSpc>
            </a:pPr>
            <a:r>
              <a:rPr lang="ja-jp" sz="800" spc="-15">
                <a:solidFill>
                  <a:srgbClr val="777879"/>
                </a:solidFill>
                <a:latin typeface="Adobe Clean"/>
                <a:cs typeface="Adobe Clean"/>
              </a:rPr>
              <a:t>345 Park</a:t>
            </a:r>
            <a:r>
              <a:rPr lang="ja-jp" sz="800" spc="-100">
                <a:solidFill>
                  <a:srgbClr val="777879"/>
                </a:solidFill>
                <a:latin typeface="Adobe Clean"/>
                <a:cs typeface="Adobe Clean"/>
              </a:rPr>
              <a:t> </a:t>
            </a:r>
            <a:r>
              <a:rPr lang="ja-jp" sz="800" spc="-15">
                <a:solidFill>
                  <a:srgbClr val="777879"/>
                </a:solidFill>
                <a:latin typeface="Adobe Clean"/>
                <a:cs typeface="Adobe Clean"/>
              </a:rPr>
              <a:t>Avenue</a:t>
            </a:r>
            <a:endParaRPr sz="800" dirty="0">
              <a:latin typeface="Adobe Clean"/>
              <a:cs typeface="Adobe Clean"/>
            </a:endParaRPr>
          </a:p>
          <a:p>
            <a:pPr marL="12700">
              <a:lnSpc>
                <a:spcPts val="944"/>
              </a:lnSpc>
            </a:pPr>
            <a:r>
              <a:rPr lang="ja-jp" sz="800" spc="-10">
                <a:solidFill>
                  <a:srgbClr val="777879"/>
                </a:solidFill>
                <a:latin typeface="Adobe Clean"/>
                <a:cs typeface="Adobe Clean"/>
              </a:rPr>
              <a:t>San </a:t>
            </a:r>
            <a:r>
              <a:rPr lang="ja-jp" sz="800" spc="-15">
                <a:solidFill>
                  <a:srgbClr val="777879"/>
                </a:solidFill>
                <a:latin typeface="Adobe Clean"/>
                <a:cs typeface="Adobe Clean"/>
              </a:rPr>
              <a:t>Jose</a:t>
            </a:r>
            <a:r>
              <a:rPr lang="ja-JP" altLang="en-US" sz="800" spc="-15">
                <a:solidFill>
                  <a:srgbClr val="777879"/>
                </a:solidFill>
                <a:latin typeface="Adobe Clean"/>
                <a:cs typeface="Adobe Clean"/>
              </a:rPr>
              <a:t>、</a:t>
            </a:r>
            <a:r>
              <a:rPr lang="ja-jp" sz="800" spc="-140">
                <a:solidFill>
                  <a:srgbClr val="777879"/>
                </a:solidFill>
                <a:latin typeface="Adobe Clean"/>
                <a:cs typeface="Adobe Clean"/>
              </a:rPr>
              <a:t> </a:t>
            </a:r>
            <a:r>
              <a:rPr lang="ja-jp" sz="800" spc="-20">
                <a:solidFill>
                  <a:srgbClr val="777879"/>
                </a:solidFill>
                <a:latin typeface="Adobe Clean"/>
                <a:cs typeface="Adobe Clean"/>
              </a:rPr>
              <a:t>CA95110-2704</a:t>
            </a:r>
            <a:endParaRPr sz="800" dirty="0">
              <a:latin typeface="Adobe Clean"/>
              <a:cs typeface="Adobe Clean"/>
            </a:endParaRPr>
          </a:p>
          <a:p>
            <a:pPr marL="12700">
              <a:lnSpc>
                <a:spcPct val="100000"/>
              </a:lnSpc>
              <a:spcBef>
                <a:spcPts val="45"/>
              </a:spcBef>
            </a:pPr>
            <a:r>
              <a:rPr lang="ja-jp" sz="800" spc="-10">
                <a:solidFill>
                  <a:srgbClr val="777879"/>
                </a:solidFill>
                <a:latin typeface="Adobe Clean"/>
                <a:cs typeface="Adobe Clean"/>
              </a:rPr>
              <a:t>USA</a:t>
            </a:r>
            <a:endParaRPr sz="800" dirty="0">
              <a:latin typeface="Adobe Clean"/>
              <a:cs typeface="Adobe Clean"/>
            </a:endParaRPr>
          </a:p>
          <a:p>
            <a:pPr marL="12700">
              <a:lnSpc>
                <a:spcPct val="100000"/>
              </a:lnSpc>
              <a:spcBef>
                <a:spcPts val="265"/>
              </a:spcBef>
            </a:pPr>
            <a:r>
              <a:rPr lang="ja-jp" sz="800" u="sng" spc="-25">
                <a:solidFill>
                  <a:srgbClr val="5F5F5F"/>
                </a:solidFill>
                <a:uFill>
                  <a:solidFill>
                    <a:srgbClr val="0000FF"/>
                  </a:solidFill>
                </a:uFill>
                <a:latin typeface="Adobe Clean"/>
                <a:cs typeface="Adobe Clean"/>
                <a:hlinkClick r:id="rId4"/>
              </a:rPr>
              <a:t>www.adobe.com/cn/</a:t>
            </a:r>
            <a:endParaRPr sz="800" dirty="0">
              <a:latin typeface="Adobe Clean"/>
              <a:cs typeface="Adobe Clean"/>
            </a:endParaRPr>
          </a:p>
        </p:txBody>
      </p:sp>
      <p:sp>
        <p:nvSpPr>
          <p:cNvPr id="53" name="object 53"/>
          <p:cNvSpPr/>
          <p:nvPr/>
        </p:nvSpPr>
        <p:spPr>
          <a:xfrm>
            <a:off x="0" y="0"/>
            <a:ext cx="7772400" cy="294131"/>
          </a:xfrm>
          <a:prstGeom prst="rect">
            <a:avLst/>
          </a:prstGeom>
          <a:blipFill>
            <a:blip r:embed="rId5"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6"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ja-jp" sz="1100" i="1" spc="-10" dirty="0">
                <a:solidFill>
                  <a:srgbClr val="777879"/>
                </a:solidFill>
                <a:latin typeface="AdobeClean-LightIt"/>
                <a:cs typeface="AdobeClean-LightIt"/>
              </a:rPr>
              <a:t>要</a:t>
            </a:r>
            <a:r>
              <a:rPr lang="ja-jp" sz="1100" i="1" spc="-15" dirty="0">
                <a:solidFill>
                  <a:srgbClr val="777879"/>
                </a:solidFill>
                <a:latin typeface="AdobeClean-LightIt"/>
                <a:cs typeface="AdobeClean-LightIt"/>
              </a:rPr>
              <a:t>详细</a:t>
            </a:r>
            <a:r>
              <a:rPr lang="ja-jp" sz="1100" i="1" spc="-40" dirty="0">
                <a:solidFill>
                  <a:srgbClr val="777879"/>
                </a:solidFill>
                <a:latin typeface="AdobeClean-LightIt"/>
                <a:cs typeface="AdobeClean-LightIt"/>
              </a:rPr>
              <a:t> </a:t>
            </a:r>
            <a:r>
              <a:rPr lang="ja-jp" sz="1100" i="1" spc="-45" dirty="0">
                <a:solidFill>
                  <a:srgbClr val="777879"/>
                </a:solidFill>
                <a:latin typeface="AdobeClean-LightIt"/>
                <a:cs typeface="AdobeClean-LightIt"/>
              </a:rPr>
              <a:t> </a:t>
            </a:r>
            <a:r>
              <a:rPr lang="ja-jp" sz="1100" i="1" spc="-15" dirty="0">
                <a:solidFill>
                  <a:srgbClr val="777879"/>
                </a:solidFill>
                <a:latin typeface="AdobeClean-LightIt"/>
                <a:cs typeface="AdobeClean-LightIt"/>
              </a:rPr>
              <a:t>了解 </a:t>
            </a:r>
            <a:r>
              <a:rPr lang="ja-jp" sz="1100" i="1" spc="-45" dirty="0">
                <a:solidFill>
                  <a:srgbClr val="777879"/>
                </a:solidFill>
                <a:latin typeface="AdobeClean-LightIt"/>
                <a:cs typeface="AdobeClean-LightIt"/>
              </a:rPr>
              <a:t> </a:t>
            </a:r>
            <a:r>
              <a:rPr lang="ja-jp" sz="1100" i="1" spc="-15" dirty="0">
                <a:solidFill>
                  <a:srgbClr val="777879"/>
                </a:solidFill>
                <a:latin typeface="AdobeClean-LightIt"/>
                <a:cs typeface="AdobeClean-LightIt"/>
              </a:rPr>
              <a:t>Adobe</a:t>
            </a:r>
            <a:r>
              <a:rPr lang="ja-jp" sz="1100" i="1" spc="-50" dirty="0">
                <a:solidFill>
                  <a:srgbClr val="777879"/>
                </a:solidFill>
                <a:latin typeface="AdobeClean-LightIt"/>
                <a:cs typeface="AdobeClean-LightIt"/>
              </a:rPr>
              <a:t> </a:t>
            </a:r>
            <a:r>
              <a:rPr lang="ja-jp" sz="1100" i="1" spc="-15" dirty="0">
                <a:solidFill>
                  <a:srgbClr val="777879"/>
                </a:solidFill>
                <a:latin typeface="AdobeClean-LightIt"/>
                <a:cs typeface="AdobeClean-LightIt"/>
              </a:rPr>
              <a:t> 支持产品/服务</a:t>
            </a:r>
            <a:r>
              <a:rPr lang="ja-jp" sz="1100" i="1" spc="-75" dirty="0">
                <a:solidFill>
                  <a:srgbClr val="777879"/>
                </a:solidFill>
                <a:latin typeface="AdobeClean-LightIt"/>
                <a:cs typeface="AdobeClean-LightIt"/>
              </a:rPr>
              <a:t> </a:t>
            </a:r>
            <a:r>
              <a:rPr lang="ja-jp" sz="1100" i="1" spc="-15" dirty="0">
                <a:solidFill>
                  <a:srgbClr val="777879"/>
                </a:solidFill>
                <a:latin typeface="AdobeClean-LightIt"/>
                <a:cs typeface="AdobeClean-LightIt"/>
              </a:rPr>
              <a:t>和</a:t>
            </a:r>
            <a:r>
              <a:rPr lang="ja-jp" sz="1100" i="1" spc="-50" dirty="0">
                <a:solidFill>
                  <a:srgbClr val="777879"/>
                </a:solidFill>
                <a:latin typeface="AdobeClean-LightIt"/>
                <a:cs typeface="AdobeClean-LightIt"/>
              </a:rPr>
              <a:t> </a:t>
            </a:r>
            <a:r>
              <a:rPr lang="ja-jp" sz="1100" i="1" spc="-15" dirty="0">
                <a:solidFill>
                  <a:srgbClr val="777879"/>
                </a:solidFill>
                <a:latin typeface="AdobeClean-LightIt"/>
                <a:cs typeface="AdobeClean-LightIt"/>
              </a:rPr>
              <a:t>您</a:t>
            </a:r>
            <a:r>
              <a:rPr lang="ja-jp" sz="1100" i="1" spc="-55" dirty="0">
                <a:solidFill>
                  <a:srgbClr val="777879"/>
                </a:solidFill>
                <a:latin typeface="AdobeClean-LightIt"/>
                <a:cs typeface="AdobeClean-LightIt"/>
              </a:rPr>
              <a:t> </a:t>
            </a:r>
            <a:r>
              <a:rPr lang="ja-jp" sz="1100" i="1" spc="-15" dirty="0">
                <a:solidFill>
                  <a:srgbClr val="777879"/>
                </a:solidFill>
                <a:latin typeface="AdobeClean-LightIt"/>
                <a:cs typeface="AdobeClean-LightIt"/>
              </a:rPr>
              <a:t>的</a:t>
            </a:r>
            <a:r>
              <a:rPr lang="ja-jp" sz="1100" i="1" spc="-95" dirty="0">
                <a:solidFill>
                  <a:srgbClr val="777879"/>
                </a:solidFill>
                <a:latin typeface="AdobeClean-LightIt"/>
                <a:cs typeface="AdobeClean-LightIt"/>
              </a:rPr>
              <a:t> </a:t>
            </a:r>
            <a:r>
              <a:rPr lang="ja-jp" sz="1100" i="1" spc="-15" dirty="0">
                <a:solidFill>
                  <a:srgbClr val="777879"/>
                </a:solidFill>
                <a:latin typeface="AdobeClean-LightIt"/>
                <a:cs typeface="AdobeClean-LightIt"/>
              </a:rPr>
              <a:t>适当</a:t>
            </a:r>
            <a:r>
              <a:rPr lang="ja-jp" sz="1100" i="1" spc="-55" dirty="0">
                <a:solidFill>
                  <a:srgbClr val="777879"/>
                </a:solidFill>
                <a:latin typeface="AdobeClean-LightIt"/>
                <a:cs typeface="AdobeClean-LightIt"/>
              </a:rPr>
              <a:t> </a:t>
            </a:r>
            <a:r>
              <a:rPr lang="ja-jp" sz="1100" i="1" spc="-15" dirty="0">
                <a:solidFill>
                  <a:srgbClr val="777879"/>
                </a:solidFill>
                <a:latin typeface="AdobeClean-LightIt"/>
                <a:cs typeface="AdobeClean-LightIt"/>
              </a:rPr>
              <a:t>级</a:t>
            </a:r>
            <a:r>
              <a:rPr lang="ja-jp" sz="1100" i="1" spc="-15">
                <a:solidFill>
                  <a:srgbClr val="777879"/>
                </a:solidFill>
                <a:latin typeface="AdobeClean-LightIt"/>
                <a:cs typeface="AdobeClean-LightIt"/>
              </a:rPr>
              <a:t>别</a:t>
            </a:r>
            <a:r>
              <a:rPr lang="ja-jp" sz="1100" i="1" spc="-85">
                <a:solidFill>
                  <a:srgbClr val="777879"/>
                </a:solidFill>
                <a:latin typeface="AdobeClean-LightIt"/>
                <a:cs typeface="AdobeClean-LightIt"/>
              </a:rPr>
              <a:t> </a:t>
            </a:r>
            <a:r>
              <a:rPr lang="ja-JP" altLang="en-US" sz="1100" i="1" spc="-15">
                <a:solidFill>
                  <a:srgbClr val="777879"/>
                </a:solidFill>
                <a:latin typeface="AdobeClean-LightIt"/>
                <a:cs typeface="AdobeClean-LightIt"/>
              </a:rPr>
              <a:t>、</a:t>
            </a:r>
            <a:r>
              <a:rPr lang="ja-jp" sz="1100" i="1" spc="-65">
                <a:solidFill>
                  <a:srgbClr val="777879"/>
                </a:solidFill>
                <a:latin typeface="AdobeClean-LightIt"/>
                <a:cs typeface="AdobeClean-LightIt"/>
              </a:rPr>
              <a:t> </a:t>
            </a:r>
            <a:r>
              <a:rPr lang="ja-jp" sz="1100" i="1" spc="-15" dirty="0">
                <a:solidFill>
                  <a:srgbClr val="777879"/>
                </a:solidFill>
                <a:latin typeface="AdobeClean-LightIt"/>
                <a:cs typeface="AdobeClean-LightIt"/>
              </a:rPr>
              <a:t>请联系</a:t>
            </a:r>
            <a:r>
              <a:rPr lang="ja-jp" sz="1100" i="1" spc="-85" dirty="0">
                <a:solidFill>
                  <a:srgbClr val="777879"/>
                </a:solidFill>
                <a:latin typeface="AdobeClean-LightIt"/>
                <a:cs typeface="AdobeClean-LightIt"/>
              </a:rPr>
              <a:t> </a:t>
            </a:r>
            <a:r>
              <a:rPr lang="ja-jp" sz="1100" i="1" spc="-70" dirty="0">
                <a:solidFill>
                  <a:srgbClr val="777879"/>
                </a:solidFill>
                <a:latin typeface="AdobeClean-LightIt"/>
                <a:cs typeface="AdobeClean-LightIt"/>
              </a:rPr>
              <a:t> </a:t>
            </a:r>
            <a:r>
              <a:rPr lang="ja-jp" sz="1100" i="1" spc="-15" dirty="0">
                <a:solidFill>
                  <a:srgbClr val="777879"/>
                </a:solidFill>
                <a:latin typeface="AdobeClean-LightIt"/>
                <a:cs typeface="AdobeClean-LightIt"/>
              </a:rPr>
              <a:t>指定</a:t>
            </a:r>
            <a:r>
              <a:rPr lang="ja-jp" sz="1100" i="1" spc="-55" dirty="0">
                <a:solidFill>
                  <a:srgbClr val="777879"/>
                </a:solidFill>
                <a:latin typeface="AdobeClean-LightIt"/>
                <a:cs typeface="AdobeClean-LightIt"/>
              </a:rPr>
              <a:t> </a:t>
            </a:r>
            <a:r>
              <a:rPr lang="ja-jp" sz="1100" i="1" spc="-25" dirty="0">
                <a:solidFill>
                  <a:srgbClr val="777879"/>
                </a:solidFill>
                <a:latin typeface="AdobeClean-LightIt"/>
                <a:cs typeface="AdobeClean-LightIt"/>
              </a:rPr>
              <a:t>客户</a:t>
            </a:r>
            <a:r>
              <a:rPr lang="ja-jp" sz="1100" i="1" spc="-120" dirty="0">
                <a:solidFill>
                  <a:srgbClr val="777879"/>
                </a:solidFill>
                <a:latin typeface="AdobeClean-LightIt"/>
                <a:cs typeface="AdobeClean-LightIt"/>
              </a:rPr>
              <a:t> </a:t>
            </a:r>
            <a:r>
              <a:rPr lang="ja-jp" sz="1100" i="1" spc="-20" dirty="0">
                <a:solidFill>
                  <a:srgbClr val="777879"/>
                </a:solidFill>
                <a:latin typeface="AdobeClean-LightIt"/>
                <a:cs typeface="AdobeClean-LightIt"/>
              </a:rPr>
              <a:t>经理 </a:t>
            </a:r>
            <a:r>
              <a:rPr lang="ja-jp" sz="1100" i="1" spc="-15" dirty="0">
                <a:solidFill>
                  <a:srgbClr val="777879"/>
                </a:solidFill>
                <a:latin typeface="AdobeClean-LightIt"/>
                <a:cs typeface="AdobeClean-LightIt"/>
              </a:rPr>
              <a:t>(NAM) </a:t>
            </a:r>
            <a:r>
              <a:rPr lang="ja-jp" sz="1100" i="1" spc="-10" dirty="0">
                <a:solidFill>
                  <a:srgbClr val="777879"/>
                </a:solidFill>
                <a:latin typeface="AdobeClean-LightIt"/>
                <a:cs typeface="AdobeClean-LightIt"/>
              </a:rPr>
              <a:t>或</a:t>
            </a:r>
            <a:r>
              <a:rPr lang="ja-jp" sz="1100" i="1" spc="-15" dirty="0">
                <a:solidFill>
                  <a:srgbClr val="777879"/>
                </a:solidFill>
                <a:latin typeface="AdobeClean-LightIt"/>
                <a:cs typeface="AdobeClean-LightIt"/>
              </a:rPr>
              <a:t>客户</a:t>
            </a:r>
            <a:r>
              <a:rPr lang="ja-jp" sz="1100" i="1" spc="-20" dirty="0">
                <a:solidFill>
                  <a:srgbClr val="777879"/>
                </a:solidFill>
                <a:latin typeface="AdobeClean-LightIt"/>
                <a:cs typeface="AdobeClean-LightIt"/>
              </a:rPr>
              <a:t>成功</a:t>
            </a:r>
            <a:r>
              <a:rPr lang="ja-jp" sz="1100" i="1" spc="-180" dirty="0">
                <a:solidFill>
                  <a:srgbClr val="777879"/>
                </a:solidFill>
                <a:latin typeface="AdobeClean-LightIt"/>
                <a:cs typeface="AdobeClean-LightIt"/>
              </a:rPr>
              <a:t> </a:t>
            </a:r>
            <a:r>
              <a:rPr lang="ja-jp" sz="1100" i="1" spc="-15" dirty="0">
                <a:solidFill>
                  <a:srgbClr val="777879"/>
                </a:solidFill>
                <a:latin typeface="AdobeClean-LightIt"/>
                <a:cs typeface="AdobeClean-LightIt"/>
              </a:rPr>
              <a:t>经理  (CSM)。</a:t>
            </a:r>
            <a:endParaRPr sz="1100" dirty="0">
              <a:latin typeface="AdobeClean-LightIt"/>
              <a:cs typeface="AdobeClean-LightIt"/>
            </a:endParaRPr>
          </a:p>
          <a:p>
            <a:pPr marL="34290">
              <a:lnSpc>
                <a:spcPct val="100000"/>
              </a:lnSpc>
              <a:spcBef>
                <a:spcPts val="795"/>
              </a:spcBef>
            </a:pPr>
            <a:r>
              <a:rPr lang="ja-jp" sz="800" spc="-5" dirty="0">
                <a:solidFill>
                  <a:srgbClr val="6D6D6D"/>
                </a:solidFill>
                <a:latin typeface="Adobe Clean"/>
                <a:cs typeface="Adobe Clean"/>
              </a:rPr>
              <a:t>©2022 Adobe.All Rights Reserved.Adobe</a:t>
            </a:r>
            <a:r>
              <a:rPr lang="ja-jp" sz="800" spc="75" dirty="0">
                <a:solidFill>
                  <a:srgbClr val="6D6D6D"/>
                </a:solidFill>
                <a:latin typeface="Adobe Clean"/>
                <a:cs typeface="Adobe Clean"/>
              </a:rPr>
              <a:t> </a:t>
            </a:r>
            <a:r>
              <a:rPr lang="ja-jp" sz="800" spc="-5" dirty="0">
                <a:solidFill>
                  <a:srgbClr val="6D6D6D"/>
                </a:solidFill>
                <a:latin typeface="Adobe Clean"/>
                <a:cs typeface="Adobe Clean"/>
              </a:rPr>
              <a:t>Confidential.</a:t>
            </a:r>
            <a:endParaRPr sz="800" dirty="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90707" y="4913781"/>
            <a:ext cx="6476646" cy="602088"/>
          </a:xfrm>
          <a:prstGeom prst="rect">
            <a:avLst/>
          </a:prstGeom>
        </p:spPr>
        <p:txBody>
          <a:bodyPr vert="horz" wrap="square" lIns="0" tIns="116205" rIns="0" bIns="0" rtlCol="0" anchor="t">
            <a:spAutoFit/>
          </a:bodyPr>
          <a:lstStyle/>
          <a:p>
            <a:pPr>
              <a:spcBef>
                <a:spcPts val="915"/>
              </a:spcBef>
            </a:pPr>
            <a:r>
              <a:rPr lang="ja-jp" sz="1400" b="1" spc="-15" dirty="0">
                <a:solidFill>
                  <a:srgbClr val="020302"/>
                </a:solidFill>
                <a:latin typeface="Adobe Clean"/>
                <a:cs typeface="Adobe Clean"/>
              </a:rPr>
              <a:t>Adobe 支持的区域范围、当地营业时间和语言支持</a:t>
            </a:r>
            <a:endParaRPr lang="en-US" sz="1400" spc="-15" dirty="0">
              <a:ea typeface="+mn-lt"/>
              <a:cs typeface="+mn-lt"/>
            </a:endParaRPr>
          </a:p>
          <a:p>
            <a:pPr lvl="0">
              <a:spcBef>
                <a:spcPts val="915"/>
              </a:spcBef>
            </a:pPr>
            <a:r>
              <a:rPr lang="ja-jp" sz="1000" spc="-15" dirty="0">
                <a:solidFill>
                  <a:srgbClr val="1F1F1F"/>
                </a:solidFill>
                <a:latin typeface="AdobeClean-Light"/>
              </a:rPr>
              <a:t>Adobe 的本地营业时间与客户的计费区域一致。</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576460587"/>
              </p:ext>
            </p:extLst>
          </p:nvPr>
        </p:nvGraphicFramePr>
        <p:xfrm>
          <a:off x="171128" y="5907213"/>
          <a:ext cx="7391400" cy="116840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ja-jp" sz="1100" dirty="0">
                          <a:solidFill>
                            <a:schemeClr val="tx1"/>
                          </a:solidFill>
                          <a:latin typeface="Adobe Clean" panose="020B0503020404020204" pitchFamily="34" charset="0"/>
                        </a:rPr>
                        <a:t>美洲</a:t>
                      </a:r>
                      <a:r>
                        <a:rPr lang="ja-jp" sz="1100" baseline="30000" dirty="0">
                          <a:solidFill>
                            <a:schemeClr val="tx1"/>
                          </a:solidFill>
                          <a:latin typeface="Adobe Clean" panose="020B0503020404020204" pitchFamily="34" charset="0"/>
                        </a:rPr>
                        <a:t>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panose="020B0503020404020204" pitchFamily="34" charset="0"/>
                        </a:rPr>
                        <a:t>欧洲、中东和非洲</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panose="020B0503020404020204" pitchFamily="34" charset="0"/>
                        </a:rPr>
                        <a:t>亚太地区</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panose="020B0503020404020204" pitchFamily="34" charset="0"/>
                        </a:rPr>
                        <a:t>日本</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ja-jp" sz="1100" dirty="0">
                          <a:solidFill>
                            <a:schemeClr val="tx1"/>
                          </a:solidFill>
                          <a:latin typeface="Adobe Clean" panose="020B0503020404020204" pitchFamily="34" charset="0"/>
                        </a:rPr>
                        <a:t>全天侯</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panose="020B0503020404020204" pitchFamily="34" charset="0"/>
                        </a:rPr>
                        <a:t>上午 9:00 – 下午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panose="020B0503020404020204" pitchFamily="34" charset="0"/>
                        </a:rPr>
                        <a:t>上午 9:00 – 下午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panose="020B0503020404020204" pitchFamily="34" charset="0"/>
                        </a:rPr>
                        <a:t>上午 9:00 – 下午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100" dirty="0">
                        <a:solidFill>
                          <a:schemeClr val="tx1"/>
                        </a:solidFill>
                        <a:latin typeface="Adobe Clean" panose="020B050302040402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ja-jp" sz="1100" baseline="30000" dirty="0">
                          <a:solidFill>
                            <a:schemeClr val="tx1"/>
                          </a:solidFill>
                          <a:latin typeface="Adobe Clean" panose="020B0503020404020204" pitchFamily="34" charset="0"/>
                        </a:rPr>
                        <a:t>1</a:t>
                      </a:r>
                      <a:r>
                        <a:rPr lang="ja-jp" sz="1100" dirty="0">
                          <a:solidFill>
                            <a:schemeClr val="tx1"/>
                          </a:solidFill>
                          <a:latin typeface="Adobe Clean" panose="020B0503020404020204" pitchFamily="34" charset="0"/>
                        </a:rPr>
                        <a:t>美洲语言支持仅提供英文版本。</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7"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7938" marR="5080" indent="-7938" algn="ctr">
              <a:lnSpc>
                <a:spcPts val="1390"/>
              </a:lnSpc>
              <a:spcBef>
                <a:spcPts val="185"/>
              </a:spcBef>
            </a:pPr>
            <a:r>
              <a:rPr lang="ja-jp" sz="1200" b="1" spc="-15">
                <a:solidFill>
                  <a:srgbClr val="FFFFFF"/>
                </a:solidFill>
                <a:latin typeface="Adobe Clean"/>
                <a:cs typeface="Adobe Clean"/>
              </a:rPr>
              <a:t>无</a:t>
            </a:r>
            <a:r>
              <a:rPr lang="ja-jp" sz="1200" b="1" spc="-20">
                <a:solidFill>
                  <a:srgbClr val="FFFFFF"/>
                </a:solidFill>
                <a:latin typeface="Adobe Clean"/>
                <a:cs typeface="Adobe Clean"/>
              </a:rPr>
              <a:t>与</a:t>
            </a:r>
            <a:r>
              <a:rPr lang="ja-jp" sz="1200" b="1" spc="-25">
                <a:solidFill>
                  <a:srgbClr val="FFFFFF"/>
                </a:solidFill>
                <a:latin typeface="Adobe Clean"/>
                <a:cs typeface="Adobe Clean"/>
              </a:rPr>
              <a:t>伦</a:t>
            </a:r>
            <a:r>
              <a:rPr lang="ja-jp" sz="1200" b="1" spc="-15">
                <a:solidFill>
                  <a:srgbClr val="FFFFFF"/>
                </a:solidFill>
                <a:latin typeface="Adobe Clean"/>
                <a:cs typeface="Adobe Clean"/>
              </a:rPr>
              <a:t>比</a:t>
            </a:r>
            <a:r>
              <a:rPr lang="ja-jp" sz="1200" b="1" spc="-25">
                <a:solidFill>
                  <a:srgbClr val="FFFFFF"/>
                </a:solidFill>
                <a:latin typeface="Adobe Clean"/>
                <a:cs typeface="Adobe Clean"/>
              </a:rPr>
              <a:t>的专业知识</a:t>
            </a:r>
            <a:endParaRPr sz="1200" dirty="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203261"/>
          </a:xfrm>
          <a:prstGeom prst="rect">
            <a:avLst/>
          </a:prstGeom>
        </p:spPr>
        <p:txBody>
          <a:bodyPr vert="horz" wrap="square" lIns="0" tIns="23495" rIns="0" bIns="0" rtlCol="0">
            <a:spAutoFit/>
          </a:bodyPr>
          <a:lstStyle/>
          <a:p>
            <a:pPr marL="7938" marR="5080" indent="-7938" algn="ctr">
              <a:lnSpc>
                <a:spcPts val="1390"/>
              </a:lnSpc>
              <a:spcBef>
                <a:spcPts val="185"/>
              </a:spcBef>
            </a:pPr>
            <a:r>
              <a:rPr lang="ja-jp" sz="1200" b="1" spc="-15">
                <a:solidFill>
                  <a:srgbClr val="FFFFFF"/>
                </a:solidFill>
                <a:latin typeface="Adobe Clean"/>
                <a:cs typeface="Adobe Clean"/>
              </a:rPr>
              <a:t>加速支持</a:t>
            </a:r>
            <a:endParaRPr sz="1200" dirty="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624119" y="8543943"/>
            <a:ext cx="510540" cy="385445"/>
          </a:xfrm>
          <a:prstGeom prst="rect">
            <a:avLst/>
          </a:prstGeom>
        </p:spPr>
        <p:txBody>
          <a:bodyPr vert="horz" wrap="square" lIns="0" tIns="23495" rIns="0" bIns="0" rtlCol="0">
            <a:spAutoFit/>
          </a:bodyPr>
          <a:lstStyle/>
          <a:p>
            <a:pPr marL="7938" marR="5080" indent="-7938" algn="ctr">
              <a:lnSpc>
                <a:spcPts val="1390"/>
              </a:lnSpc>
              <a:spcBef>
                <a:spcPts val="185"/>
              </a:spcBef>
            </a:pPr>
            <a:r>
              <a:rPr lang="ja-jp" sz="1200" b="1" spc="-50">
                <a:solidFill>
                  <a:srgbClr val="FFFFFF"/>
                </a:solidFill>
                <a:latin typeface="Adobe Clean"/>
                <a:cs typeface="Adobe Clean"/>
              </a:rPr>
              <a:t>战</a:t>
            </a:r>
            <a:r>
              <a:rPr lang="ja-jp" sz="1200" b="1" spc="-20">
                <a:solidFill>
                  <a:srgbClr val="FFFFFF"/>
                </a:solidFill>
                <a:latin typeface="Adobe Clean"/>
                <a:cs typeface="Adobe Clean"/>
              </a:rPr>
              <a:t>略</a:t>
            </a:r>
            <a:r>
              <a:rPr lang="ja-jp" sz="1200" b="1" spc="-75">
                <a:solidFill>
                  <a:srgbClr val="FFFFFF"/>
                </a:solidFill>
                <a:latin typeface="Adobe Clean"/>
                <a:cs typeface="Adobe Clean"/>
              </a:rPr>
              <a:t>性</a:t>
            </a:r>
            <a:r>
              <a:rPr lang="ja-jp" sz="1200" b="1" spc="-45">
                <a:solidFill>
                  <a:srgbClr val="FFFFFF"/>
                </a:solidFill>
                <a:latin typeface="Adobe Clean"/>
                <a:cs typeface="Adobe Clean"/>
              </a:rPr>
              <a:t>建议</a:t>
            </a:r>
            <a:endParaRPr sz="1200" dirty="0">
              <a:latin typeface="Adobe Clean"/>
              <a:cs typeface="Adobe Clean"/>
            </a:endParaRP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3486097734"/>
              </p:ext>
            </p:extLst>
          </p:nvPr>
        </p:nvGraphicFramePr>
        <p:xfrm>
          <a:off x="194237" y="1272353"/>
          <a:ext cx="7368291" cy="20167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pPr marL="60325" lvl="0" indent="0">
                        <a:buNone/>
                      </a:pPr>
                      <a:r>
                        <a:rPr lang="ja-jp" sz="1200" b="0" strike="noStrike" dirty="0">
                          <a:solidFill>
                            <a:srgbClr val="5F5F5F"/>
                          </a:solidFill>
                          <a:latin typeface="Adobe Clean"/>
                          <a:ea typeface="+mn-ea"/>
                          <a:cs typeface="+mn-cs"/>
                          <a:hlinkClick r:id="rId8"/>
                        </a:rPr>
                        <a:t>企业学习和支持</a:t>
                      </a:r>
                      <a:endParaRPr lang="en-US" dirty="0"/>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ja-jp" sz="1000" b="0" strike="noStrike" kern="1200" dirty="0">
                          <a:solidFill>
                            <a:schemeClr val="tx1"/>
                          </a:solidFill>
                          <a:latin typeface="Adobe Clean Light"/>
                          <a:ea typeface="+mn-ea"/>
                          <a:cs typeface="+mn-cs"/>
                        </a:rPr>
                        <a:t>企业学习和支持为 Adobe 客户提供针对精选 Adobe Creative Cloud 和文档产品的自助教程、产品文档、讲师指导的培</a:t>
                      </a:r>
                      <a:r>
                        <a:rPr lang="ja-jp" sz="1000" b="0" strike="noStrike" kern="1200">
                          <a:solidFill>
                            <a:schemeClr val="tx1"/>
                          </a:solidFill>
                          <a:latin typeface="Adobe Clean Light"/>
                          <a:ea typeface="+mn-ea"/>
                          <a:cs typeface="+mn-cs"/>
                        </a:rPr>
                        <a:t>训、</a:t>
                      </a:r>
                      <a:br>
                        <a:rPr lang="en-US" altLang="ja-JP" sz="1000" b="0" strike="noStrike" kern="1200" dirty="0">
                          <a:solidFill>
                            <a:schemeClr val="tx1"/>
                          </a:solidFill>
                          <a:latin typeface="Adobe Clean Light"/>
                          <a:ea typeface="+mn-ea"/>
                          <a:cs typeface="+mn-cs"/>
                        </a:rPr>
                      </a:br>
                      <a:r>
                        <a:rPr lang="ja-jp" sz="1000" b="0" strike="noStrike" kern="1200">
                          <a:solidFill>
                            <a:schemeClr val="tx1"/>
                          </a:solidFill>
                          <a:latin typeface="Adobe Clean Light"/>
                          <a:ea typeface="+mn-ea"/>
                          <a:cs typeface="+mn-cs"/>
                        </a:rPr>
                        <a:t>社</a:t>
                      </a:r>
                      <a:r>
                        <a:rPr lang="ja-jp" sz="1000" b="0" strike="noStrike" kern="1200" dirty="0">
                          <a:solidFill>
                            <a:schemeClr val="tx1"/>
                          </a:solidFill>
                          <a:latin typeface="Adobe Clean Light"/>
                          <a:ea typeface="+mn-ea"/>
                          <a:cs typeface="+mn-cs"/>
                        </a:rPr>
                        <a:t>区和技术支持。</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200" strike="noStrike" dirty="0">
                          <a:solidFill>
                            <a:srgbClr val="5F5F5F"/>
                          </a:solidFill>
                          <a:effectLst/>
                          <a:latin typeface="Adobe Clean" panose="020B0503020404020204" pitchFamily="34" charset="0"/>
                          <a:ea typeface="+mn-ea"/>
                          <a:cs typeface="+mn-cs"/>
                          <a:hlinkClick r:id="rId9">
                            <a:extLst>
                              <a:ext uri="{A12FA001-AC4F-418D-AE19-62706E023703}">
                                <ahyp:hlinkClr xmlns:ahyp="http://schemas.microsoft.com/office/drawing/2018/hyperlinkcolor" val="tx"/>
                              </a:ext>
                            </a:extLst>
                          </a:hlinkClick>
                        </a:rPr>
                        <a:t>Adobe 支持社区</a:t>
                      </a:r>
                      <a:endParaRPr lang="en-US" sz="1200" strike="noStrike" dirty="0">
                        <a:solidFill>
                          <a:srgbClr val="5F5F5F"/>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strike="noStrike" kern="1200" dirty="0">
                          <a:solidFill>
                            <a:schemeClr val="tx1"/>
                          </a:solidFill>
                          <a:latin typeface="Adobe Clean Light" panose="020B0303020404020204" pitchFamily="34" charset="0"/>
                          <a:ea typeface="+mn-ea"/>
                          <a:cs typeface="+mn-cs"/>
                        </a:rPr>
                        <a:t>Adobe 支持社区是提出问题、找到答案、向专家学习和分享知识的场所。</a:t>
                      </a:r>
                      <a:endParaRPr lang="en-US" sz="1000" strike="noStrike" kern="1200" dirty="0">
                        <a:solidFill>
                          <a:schemeClr val="tx1"/>
                        </a:solidFill>
                        <a:highlight>
                          <a:srgbClr val="FFFF00"/>
                        </a:highlight>
                        <a:latin typeface="Adobe Clean Light" panose="020B03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200" dirty="0">
                          <a:solidFill>
                            <a:srgbClr val="5F5F5F"/>
                          </a:solidFill>
                          <a:effectLst/>
                          <a:latin typeface="Adobe Clean" panose="020B0503020404020204" pitchFamily="34" charset="0"/>
                          <a:ea typeface="+mn-ea"/>
                          <a:cs typeface="+mn-cs"/>
                          <a:hlinkClick r:id="rId10">
                            <a:extLst>
                              <a:ext uri="{A12FA001-AC4F-418D-AE19-62706E023703}">
                                <ahyp:hlinkClr xmlns:ahyp="http://schemas.microsoft.com/office/drawing/2018/hyperlinkcolor" val="tx"/>
                              </a:ext>
                            </a:extLst>
                          </a:hlinkClick>
                        </a:rPr>
                        <a:t>生产问题和系统中断</a:t>
                      </a:r>
                      <a:endParaRPr lang="en-US" sz="1200" dirty="0">
                        <a:solidFill>
                          <a:srgbClr val="5F5F5F"/>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kern="1200" dirty="0">
                          <a:solidFill>
                            <a:schemeClr val="tx1"/>
                          </a:solidFill>
                          <a:latin typeface="Adobe Clean Light" panose="020B0303020404020204" pitchFamily="34" charset="0"/>
                          <a:ea typeface="+mn-ea"/>
                          <a:cs typeface="+mn-cs"/>
                        </a:rPr>
                        <a:t>Status.adobe.com 传达在多租户环境中部署的所有 Adobe 产品和服务的运行状况信息。客户可以选择他们的订阅偏好</a:t>
                      </a:r>
                      <a:r>
                        <a:rPr lang="ja-jp" sz="1000" kern="1200">
                          <a:solidFill>
                            <a:schemeClr val="tx1"/>
                          </a:solidFill>
                          <a:latin typeface="Adobe Clean Light" panose="020B0303020404020204" pitchFamily="34" charset="0"/>
                          <a:ea typeface="+mn-ea"/>
                          <a:cs typeface="+mn-cs"/>
                        </a:rPr>
                        <a:t>设置</a:t>
                      </a:r>
                      <a:r>
                        <a:rPr lang="ja-JP" altLang="en-US" sz="1000" kern="1200">
                          <a:solidFill>
                            <a:schemeClr val="tx1"/>
                          </a:solidFill>
                          <a:latin typeface="Adobe Clean Light" panose="020B0303020404020204" pitchFamily="34" charset="0"/>
                          <a:ea typeface="+mn-ea"/>
                          <a:cs typeface="+mn-cs"/>
                        </a:rPr>
                        <a:t>、</a:t>
                      </a:r>
                      <a:br>
                        <a:rPr lang="en-US" altLang="ja-JP" sz="1000" kern="1200">
                          <a:solidFill>
                            <a:schemeClr val="tx1"/>
                          </a:solidFill>
                          <a:latin typeface="Adobe Clean Light" panose="020B0303020404020204" pitchFamily="34" charset="0"/>
                          <a:ea typeface="+mn-ea"/>
                          <a:cs typeface="+mn-cs"/>
                        </a:rPr>
                      </a:br>
                      <a:r>
                        <a:rPr lang="ja-jp" sz="1000" kern="1200">
                          <a:solidFill>
                            <a:schemeClr val="tx1"/>
                          </a:solidFill>
                          <a:latin typeface="Adobe Clean Light" panose="020B0303020404020204" pitchFamily="34" charset="0"/>
                          <a:ea typeface="+mn-ea"/>
                          <a:cs typeface="+mn-cs"/>
                        </a:rPr>
                        <a:t>以</a:t>
                      </a:r>
                      <a:r>
                        <a:rPr lang="ja-jp" sz="1000" kern="1200" dirty="0">
                          <a:solidFill>
                            <a:schemeClr val="tx1"/>
                          </a:solidFill>
                          <a:latin typeface="Adobe Clean Light" panose="020B0303020404020204" pitchFamily="34" charset="0"/>
                          <a:ea typeface="+mn-ea"/>
                          <a:cs typeface="+mn-cs"/>
                        </a:rPr>
                        <a:t>便在 Adobe 创建、更新或处理产品事件时收到电子邮件通知。这可能包括严重性不同的定期维护或服务问题。</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200" dirty="0">
                          <a:solidFill>
                            <a:srgbClr val="5F5F5F"/>
                          </a:solidFill>
                          <a:effectLst/>
                          <a:latin typeface="Adobe Clean" panose="020B0503020404020204" pitchFamily="34" charset="0"/>
                          <a:ea typeface="+mn-ea"/>
                          <a:cs typeface="+mn-cs"/>
                          <a:hlinkClick r:id="rId11">
                            <a:extLst>
                              <a:ext uri="{A12FA001-AC4F-418D-AE19-62706E023703}">
                                <ahyp:hlinkClr xmlns:ahyp="http://schemas.microsoft.com/office/drawing/2018/hyperlinkcolor" val="tx"/>
                              </a:ext>
                            </a:extLst>
                          </a:hlinkClick>
                        </a:rPr>
                        <a:t>条款和条件</a:t>
                      </a:r>
                      <a:endParaRPr lang="en-US" sz="1200" dirty="0">
                        <a:solidFill>
                          <a:srgbClr val="5F5F5F"/>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ja-jp" sz="1000" kern="1200" dirty="0">
                          <a:solidFill>
                            <a:schemeClr val="tx1"/>
                          </a:solidFill>
                          <a:latin typeface="Adobe Clean Light" panose="020B0303020404020204" pitchFamily="34" charset="0"/>
                          <a:ea typeface="+mn-ea"/>
                          <a:cs typeface="+mn-cs"/>
                        </a:rPr>
                        <a:t>详细说明支持服务产品的条款和条件。</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目标轮廓图">
            <a:extLst>
              <a:ext uri="{FF2B5EF4-FFF2-40B4-BE49-F238E27FC236}">
                <a16:creationId xmlns:a16="http://schemas.microsoft.com/office/drawing/2014/main" id="{1EAA263E-04A7-0D46-952E-EA3033B4511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605069" y="7754465"/>
            <a:ext cx="548640" cy="548640"/>
          </a:xfrm>
          <a:prstGeom prst="rect">
            <a:avLst/>
          </a:prstGeom>
        </p:spPr>
      </p:pic>
      <p:pic>
        <p:nvPicPr>
          <p:cNvPr id="10" name="Graphic 9" descr="火箭轮廓图">
            <a:extLst>
              <a:ext uri="{FF2B5EF4-FFF2-40B4-BE49-F238E27FC236}">
                <a16:creationId xmlns:a16="http://schemas.microsoft.com/office/drawing/2014/main" id="{A068EBC3-B418-4E4A-A520-101CA4B39F2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812464" y="7751776"/>
            <a:ext cx="548640" cy="548640"/>
          </a:xfrm>
          <a:prstGeom prst="rect">
            <a:avLst/>
          </a:prstGeom>
        </p:spPr>
      </p:pic>
      <p:pic>
        <p:nvPicPr>
          <p:cNvPr id="12" name="Graphic 11" descr="勋章轮廓图">
            <a:extLst>
              <a:ext uri="{FF2B5EF4-FFF2-40B4-BE49-F238E27FC236}">
                <a16:creationId xmlns:a16="http://schemas.microsoft.com/office/drawing/2014/main" id="{C7BEFC2D-0CA6-0448-B9FA-6E1581CA6D3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971998" y="7751776"/>
            <a:ext cx="548640" cy="548640"/>
          </a:xfrm>
          <a:prstGeom prst="rect">
            <a:avLst/>
          </a:prstGeom>
        </p:spPr>
      </p:pic>
      <p:sp>
        <p:nvSpPr>
          <p:cNvPr id="21" name="object 26">
            <a:extLst>
              <a:ext uri="{FF2B5EF4-FFF2-40B4-BE49-F238E27FC236}">
                <a16:creationId xmlns:a16="http://schemas.microsoft.com/office/drawing/2014/main" id="{B0DDCD88-C255-2E48-916E-2EC8EED67585}"/>
              </a:ext>
            </a:extLst>
          </p:cNvPr>
          <p:cNvSpPr/>
          <p:nvPr/>
        </p:nvSpPr>
        <p:spPr>
          <a:xfrm>
            <a:off x="177091" y="957075"/>
            <a:ext cx="77724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Tree>
    <p:extLst>
      <p:ext uri="{BB962C8B-B14F-4D97-AF65-F5344CB8AC3E}">
        <p14:creationId xmlns:p14="http://schemas.microsoft.com/office/powerpoint/2010/main" val="1050037809"/>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423269C2B3A1A408FE719AA0C68584E" ma:contentTypeVersion="12" ma:contentTypeDescription="Create a new document." ma:contentTypeScope="" ma:versionID="bb0e62b6784238cdabe687d3bb80e52e">
  <xsd:schema xmlns:xsd="http://www.w3.org/2001/XMLSchema" xmlns:xs="http://www.w3.org/2001/XMLSchema" xmlns:p="http://schemas.microsoft.com/office/2006/metadata/properties" xmlns:ns2="01e63850-2818-4a9f-a0cd-2d4201ad5cd5" xmlns:ns3="281057cd-4f7e-4aa3-94a7-05201549cd15" targetNamespace="http://schemas.microsoft.com/office/2006/metadata/properties" ma:root="true" ma:fieldsID="8056aed6c30138b1a2c5f47f967a193a" ns2:_="" ns3:_="">
    <xsd:import namespace="01e63850-2818-4a9f-a0cd-2d4201ad5cd5"/>
    <xsd:import namespace="281057cd-4f7e-4aa3-94a7-05201549cd1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e63850-2818-4a9f-a0cd-2d4201ad5c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81057cd-4f7e-4aa3-94a7-05201549cd1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88342C-4DFE-4E47-A40D-C772A567C9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e63850-2818-4a9f-a0cd-2d4201ad5cd5"/>
    <ds:schemaRef ds:uri="281057cd-4f7e-4aa3-94a7-05201549cd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41989CE-20BB-4A6A-A33F-71A1AE469C3E}">
  <ds:schemaRefs>
    <ds:schemaRef ds:uri="http://schemas.microsoft.com/sharepoint/v3/contenttype/forms"/>
  </ds:schemaRefs>
</ds:datastoreItem>
</file>

<file path=customXml/itemProps3.xml><?xml version="1.0" encoding="utf-8"?>
<ds:datastoreItem xmlns:ds="http://schemas.openxmlformats.org/officeDocument/2006/customXml" ds:itemID="{ED4099BE-EDEC-4FF1-8378-446617236015}">
  <ds:schemaRefs>
    <ds:schemaRef ds:uri="http://schemas.openxmlformats.org/package/2006/metadata/core-properties"/>
    <ds:schemaRef ds:uri="01e63850-2818-4a9f-a0cd-2d4201ad5cd5"/>
    <ds:schemaRef ds:uri="http://www.w3.org/XML/1998/namespace"/>
    <ds:schemaRef ds:uri="http://purl.org/dc/elements/1.1/"/>
    <ds:schemaRef ds:uri="http://schemas.microsoft.com/office/2006/metadata/properties"/>
    <ds:schemaRef ds:uri="http://purl.org/dc/dcmitype/"/>
    <ds:schemaRef ds:uri="http://schemas.microsoft.com/office/2006/documentManagement/types"/>
    <ds:schemaRef ds:uri="http://schemas.microsoft.com/office/infopath/2007/PartnerControls"/>
    <ds:schemaRef ds:uri="281057cd-4f7e-4aa3-94a7-05201549cd15"/>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3084</TotalTime>
  <Words>2171</Words>
  <Application>Microsoft Macintosh PowerPoint</Application>
  <PresentationFormat>Custom</PresentationFormat>
  <Paragraphs>133</Paragraphs>
  <Slides>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Adobe 支持计划</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DX CUSTOMER SUPPORT</dc:title>
  <cp:lastModifiedBy>Bojana Peric</cp:lastModifiedBy>
  <cp:revision>53</cp:revision>
  <dcterms:created xsi:type="dcterms:W3CDTF">2021-05-05T02:01:37Z</dcterms:created>
  <dcterms:modified xsi:type="dcterms:W3CDTF">2022-03-24T11:59:56Z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2020-11-10T00:00:00Z</vt:filetime>
  </property>
  <property fmtid="{D5CDD505-2E9C-101B-9397-08002B2CF9AE}" pid="3" name="LastSaved">
    <vt:filetime>2021-05-05T00:00:00Z</vt:filetime>
  </property>
  <property fmtid="{D5CDD505-2E9C-101B-9397-08002B2CF9AE}" pid="4" name="ContentTypeId">
    <vt:lpwstr>0x0101009423269C2B3A1A408FE719AA0C68584E</vt:lpwstr>
  </property>
</Properties>
</file>