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60" r:id="rId4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44"/>
    <p:restoredTop sz="94762"/>
  </p:normalViewPr>
  <p:slideViewPr>
    <p:cSldViewPr>
      <p:cViewPr>
        <p:scale>
          <a:sx n="125" d="100"/>
          <a:sy n="125" d="100"/>
        </p:scale>
        <p:origin x="1824" y="-29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438815C-EDE5-F947-A55F-7634403F36C4}" type="datetimeFigureOut">
              <a:rPr lang="en-US" smtClean="0"/>
              <a:t>02/03/2022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5456A-CFED-AD4E-BEFF-9A08095B3EE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915456A-CFED-AD4E-BEFF-9A08095B3EE2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02/03/2022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11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pic>
        <p:nvPicPr>
          <p:cNvPr id="12" name="Picture 11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02/03/2022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sp>
        <p:nvSpPr>
          <p:cNvPr id="7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 panose="020B0604020202020204"/>
                <a:cs typeface="Arial" panose="020B0604020202020204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354891" y="9862966"/>
            <a:ext cx="2270125" cy="1492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 dirty="0"/>
              <a:t>©2020 Adobe. All Rights Reserved. Adobe</a:t>
            </a:r>
            <a:r>
              <a:rPr spc="60" dirty="0"/>
              <a:t> </a:t>
            </a:r>
            <a:r>
              <a:rPr spc="-5" dirty="0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02/03/2022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t>‹#›</a:t>
            </a:fld>
            <a:endParaRPr/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http://www.adobe.com/cn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svg"/><Relationship Id="rId3" Type="http://schemas.openxmlformats.org/officeDocument/2006/relationships/image" Target="../media/image4.jpeg"/><Relationship Id="rId7" Type="http://schemas.openxmlformats.org/officeDocument/2006/relationships/image" Target="../media/image8.svg"/><Relationship Id="rId12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svg"/><Relationship Id="rId5" Type="http://schemas.openxmlformats.org/officeDocument/2006/relationships/image" Target="../media/image6.svg"/><Relationship Id="rId15" Type="http://schemas.openxmlformats.org/officeDocument/2006/relationships/image" Target="../media/image16.sv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1.png"/><Relationship Id="rId3" Type="http://schemas.openxmlformats.org/officeDocument/2006/relationships/hyperlink" Target="http://www.adobe.com/cn/" TargetMode="External"/><Relationship Id="rId7" Type="http://schemas.openxmlformats.org/officeDocument/2006/relationships/hyperlink" Target="https://experienceleague.adobe.com/?support-solution=General#support" TargetMode="External"/><Relationship Id="rId12" Type="http://schemas.openxmlformats.org/officeDocument/2006/relationships/image" Target="../media/image20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4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jpeg"/><Relationship Id="rId11" Type="http://schemas.openxmlformats.org/officeDocument/2006/relationships/image" Target="../media/image19.png"/><Relationship Id="rId5" Type="http://schemas.openxmlformats.org/officeDocument/2006/relationships/image" Target="../media/image17.png"/><Relationship Id="rId15" Type="http://schemas.openxmlformats.org/officeDocument/2006/relationships/image" Target="../media/image23.png"/><Relationship Id="rId10" Type="http://schemas.openxmlformats.org/officeDocument/2006/relationships/hyperlink" Target="https://helpx.adobe.com/cn/support/programs/support-policies-terms-conditions.html" TargetMode="External"/><Relationship Id="rId4" Type="http://schemas.openxmlformats.org/officeDocument/2006/relationships/image" Target="../media/image4.jpe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2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250" y="7228840"/>
            <a:ext cx="2800350" cy="238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400" b="1" u="heavy" spc="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服务</a:t>
            </a:r>
            <a:r>
              <a:rPr lang="en-US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水平</a:t>
            </a:r>
            <a:r>
              <a:rPr lang="en-US" sz="1400" b="1" u="heavy" spc="-4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目标：</a:t>
            </a:r>
            <a:r>
              <a:rPr lang="en-US" sz="1400" b="1" u="heavy" spc="-10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初始</a:t>
            </a:r>
            <a:r>
              <a:rPr lang="en-US" sz="1400" b="1" u="heavy" spc="-15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响应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1"/>
            <a:ext cx="7772399" cy="19028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6772" y="813361"/>
            <a:ext cx="6035427" cy="94742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ko-KR" altLang="en-US" sz="1200" b="1" dirty="0">
                <a:solidFill>
                  <a:schemeClr val="bg1"/>
                </a:solidFill>
              </a:rPr>
              <a:t>标准</a:t>
            </a:r>
            <a:r>
              <a:rPr lang="en-US" sz="1200" dirty="0">
                <a:solidFill>
                  <a:schemeClr val="bg1"/>
                </a:solidFill>
                <a:latin typeface="Adobe Clean Light" panose="020B0303020404020204" pitchFamily="34" charset="0"/>
              </a:rPr>
              <a:t> | 商业 | 企业 | 高级</a:t>
            </a:r>
            <a:br>
              <a:rPr lang="en-US" sz="1200" dirty="0">
                <a:solidFill>
                  <a:schemeClr val="bg1"/>
                </a:solidFill>
                <a:latin typeface="Adobe Clean Light" panose="020B0303020404020204" pitchFamily="34" charset="0"/>
              </a:rPr>
            </a:br>
            <a:r>
              <a:rPr lang="en-US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Adobe 提供了全面的技术资源来帮助支持您的业务，这些资源包含在您的 Experience Cloud 许可订阅中，并在商业支持包中得到了增强。在线支持包括通过 Adobe Experience League 访问个性化的学习路径和受监控的社区论坛。您可以使用我们在 </a:t>
            </a:r>
            <a:r>
              <a:rPr lang="en-US" sz="900" u="sng" dirty="0">
                <a:solidFill>
                  <a:schemeClr val="bg1"/>
                </a:solidFill>
                <a:latin typeface="Adobe Clean SemiLight" panose="020B0403020404020204" pitchFamily="34" charset="0"/>
                <a:hlinkClick r:id="rId4"/>
              </a:rPr>
              <a:t>http://www.adobe.com/cn/</a:t>
            </a:r>
            <a:r>
              <a:rPr lang="en-US" sz="1200" b="1" dirty="0">
                <a:solidFill>
                  <a:schemeClr val="bg1"/>
                </a:solidFill>
              </a:rPr>
              <a:t> </a:t>
            </a:r>
            <a:r>
              <a:rPr lang="en-US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上发布的详细而深入的技术产品文档和最新发行说明</a:t>
            </a:r>
            <a:r>
              <a:rPr lang="zh-CN" altLang="en-US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。</a:t>
            </a:r>
            <a:r>
              <a:rPr lang="en-US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利用我们的在线包，不仅可以通过电话与我们的技术支持团队联系以解决任何重要的 P1 产品问题，从而帮助在最关键的时刻保护您的业务，还可以记录较低优先级的请求以通过支持门户网站获得帮助。</a:t>
            </a:r>
            <a:endParaRPr lang="en-US" sz="900" dirty="0">
              <a:solidFill>
                <a:schemeClr val="bg1"/>
              </a:solidFill>
              <a:latin typeface="Adobe Clean Light" panose="020B0303020404020204" pitchFamily="34" charset="0"/>
              <a:cs typeface="AdobeClean-Ligh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8" name="object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5303142"/>
              </p:ext>
            </p:extLst>
          </p:nvPr>
        </p:nvGraphicFramePr>
        <p:xfrm>
          <a:off x="0" y="1938946"/>
          <a:ext cx="7705343" cy="52271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92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036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374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5422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751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217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1882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ko-KR" altLang="en-US" sz="900" spc="0" dirty="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标准支持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商业支持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企业支持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高级支持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 gridSpan="2">
                  <a:txBody>
                    <a:bodyPr/>
                    <a:lstStyle/>
                    <a:p>
                      <a:endParaRPr lang="en-US" spc="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5905" marR="248920" indent="-2540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endParaRPr sz="800" spc="0" dirty="0">
                        <a:latin typeface="AdobeClean-LightIt"/>
                        <a:cs typeface="AdobeClean-LightIt"/>
                      </a:endParaRPr>
                    </a:p>
                  </a:txBody>
                  <a:tcPr marL="0" marR="0" marT="21590" marB="0" anchor="ctr"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pPr marL="934085">
                        <a:lnSpc>
                          <a:spcPct val="100000"/>
                        </a:lnSpc>
                        <a:spcBef>
                          <a:spcPts val="650"/>
                        </a:spcBef>
                      </a:pPr>
                      <a:r>
                        <a:rPr lang="en-US" sz="800" i="1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付费支持级别 ($)</a:t>
                      </a:r>
                      <a:endParaRPr sz="8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8255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rgbClr val="FF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4424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n-US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分配的专家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帐户支持主管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69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969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指定的支持工程师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05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技术客户经理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4424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支持服务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在线支持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n-US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营业时间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n-US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营业时间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n-US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工作日全天候</a:t>
                      </a:r>
                      <a:endParaRPr sz="8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en-US" sz="8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工作日全天候</a:t>
                      </a:r>
                      <a:endParaRPr sz="8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794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全天候 P1 问题支持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8419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8419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8419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指定的支持联系人（按产品）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10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实时电话支持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054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054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054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上报管理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69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69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69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每年服务审查次数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latin typeface="AdobeClean-Light"/>
                          <a:cs typeface="AdobeClean-Light"/>
                        </a:rPr>
                        <a:t>每年专家讲座数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en-US" sz="900" spc="0" dirty="0">
                          <a:latin typeface="AdobeClean-Light"/>
                          <a:cs typeface="AdobeClean-Light"/>
                        </a:rPr>
                        <a:t>案例审查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lang="en-US"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7150" marB="0"/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4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spc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lang="en-US"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7150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事件管理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905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环境审查、维护和监控，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6032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发布、迁移、升级和产品路线图审查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0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64135" marB="0"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6442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en-US" sz="900" spc="0" dirty="0">
                          <a:latin typeface="AdobeClean-Light"/>
                          <a:cs typeface="AdobeClean-Light"/>
                        </a:rPr>
                        <a:t>云支持活动 -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0F0F0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62230" marB="0"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9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6223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64424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en-US" sz="1000" b="1" i="0" spc="0" dirty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现场服务</a:t>
                      </a:r>
                      <a:endParaRPr sz="1000" b="1" i="0" spc="0" dirty="0">
                        <a:solidFill>
                          <a:schemeClr val="bg1"/>
                        </a:solidFill>
                        <a:latin typeface="Adobe Clean" panose="020B0503020404020204" pitchFamily="34" charset="0"/>
                        <a:cs typeface="AdobeClean-Light"/>
                      </a:endParaRP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 Services – 新解决方案的第一年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en-US" sz="900" spc="0" dirty="0">
                          <a:latin typeface="AdobeClean-Light"/>
                          <a:cs typeface="AdobeClean-Light"/>
                        </a:rPr>
                        <a:t>现场服务活动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T w="12700">
                      <a:solidFill>
                        <a:srgbClr val="F0F0F0"/>
                      </a:solidFill>
                      <a:prstDash val="soli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6515" marB="0"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4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Wingdings" panose="05000000000000000000"/>
                          <a:cs typeface="Wingdings" panose="05000000000000000000"/>
                        </a:rPr>
                        <a:t></a:t>
                      </a:r>
                      <a:endParaRPr sz="900" spc="0" dirty="0">
                        <a:latin typeface="Wingdings" panose="05000000000000000000"/>
                        <a:cs typeface="Wingdings" panose="05000000000000000000"/>
                      </a:endParaRPr>
                    </a:p>
                  </a:txBody>
                  <a:tcPr marL="0" marR="0" marT="56515" marB="0"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6489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 dirty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L w="12700">
                      <a:solidFill>
                        <a:srgbClr val="F0F0F0"/>
                      </a:solidFill>
                      <a:prstDash val="solid"/>
                    </a:lnL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900" spc="0">
                        <a:latin typeface="Times New Roman" panose="02020603050405020304"/>
                        <a:cs typeface="Times New Roman" panose="02020603050405020304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</a:t>
                      </a:r>
                      <a:endParaRPr sz="900" spc="0">
                        <a:latin typeface="AdobeClean-Light"/>
                        <a:cs typeface="AdobeClean-Light"/>
                      </a:endParaRPr>
                    </a:p>
                  </a:txBody>
                  <a:tcPr marL="0" marR="0" marT="50800" marB="0"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50800" marB="0"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</a:tbl>
          </a:graphicData>
        </a:graphic>
      </p:graphicFrame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693799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spc="-5" dirty="0"/>
              <a:t>©2021 Adobe.All Rights Reserved.Adobe</a:t>
            </a:r>
            <a:r>
              <a:rPr lang="en-US" spc="60" dirty="0"/>
              <a:t> </a:t>
            </a:r>
            <a:r>
              <a:rPr lang="en-US" spc="-5" dirty="0"/>
              <a:t>Confidential.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8200672"/>
              </p:ext>
            </p:extLst>
          </p:nvPr>
        </p:nvGraphicFramePr>
        <p:xfrm>
          <a:off x="33527" y="7483227"/>
          <a:ext cx="7705343" cy="208858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5267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570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27431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762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ko-KR" altLang="en-US" sz="900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标准支持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商业支持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企业支持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2E8FFF"/>
                      </a:solidFill>
                      <a:prstDash val="solid"/>
                    </a:lnB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en-US" sz="900" spc="0" dirty="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高级支持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0068E1"/>
                      </a:solidFill>
                      <a:prstDash val="soli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 1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800" marR="387985">
                        <a:lnSpc>
                          <a:spcPts val="1000"/>
                        </a:lnSpc>
                        <a:spcBef>
                          <a:spcPts val="420"/>
                        </a:spcBef>
                      </a:pPr>
                      <a:r>
                        <a:rPr lang="en-US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客户的生产业务功能中断或发生重大数据丢失或服务降级，需要立即关注以恢复功能和可用性。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 marR="325120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全天候/1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en-US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全天候</a:t>
                      </a: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/</a:t>
                      </a:r>
                      <a:b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 marR="25844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en-US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全天候</a:t>
                      </a: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/</a:t>
                      </a:r>
                      <a:b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30 分钟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2E8F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113" marR="271780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en-US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全天候</a:t>
                      </a:r>
                      <a:r>
                        <a:rPr lang="en-US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/</a:t>
                      </a:r>
                      <a:br>
                        <a:rPr lang="en-US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en-US" sz="900" spc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15 </a:t>
                      </a: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分钟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0068E1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84755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 2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50165" marR="203200" indent="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客户的业务功能发生重大服务降级或潜在数据丢失，或主要功能受到影响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388" marR="18478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en-US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营业时间</a:t>
                      </a: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/</a:t>
                      </a:r>
                      <a:b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113" marR="18478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en-US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营业时间</a:t>
                      </a: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/</a:t>
                      </a:r>
                      <a:b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9875" marR="325755" indent="0" algn="ctr">
                        <a:lnSpc>
                          <a:spcPct val="100000"/>
                        </a:lnSpc>
                        <a:spcBef>
                          <a:spcPts val="670"/>
                        </a:spcBef>
                        <a:tabLst/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工作日全天候/1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59080" indent="11176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工作日全天候/30 分钟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84756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en-US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 3</a:t>
                      </a:r>
                      <a:endParaRPr lang="en-US" sz="900" spc="0" dirty="0">
                        <a:latin typeface="Adobe Clean"/>
                        <a:cs typeface="Adobe Clean"/>
                      </a:endParaRPr>
                    </a:p>
                    <a:p>
                      <a:pPr marL="49530" marR="212090" indent="-2540" defTabSz="914400" eaLnBrk="1" fontAlgn="auto" latinLnBrk="0" hangingPunct="1">
                        <a:lnSpc>
                          <a:spcPts val="1000"/>
                        </a:lnSpc>
                        <a:spcBef>
                          <a:spcPts val="41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kumimoji="0" lang="en-US" sz="9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客户的业务功能发生轻微的服务降级，但有解决方案/解决方法可让业务功能继续正常工作</a:t>
                      </a:r>
                      <a:endParaRPr lang="en-US"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388" marR="184150" indent="0" algn="ctr">
                        <a:lnSpc>
                          <a:spcPct val="100000"/>
                        </a:lnSpc>
                        <a:spcBef>
                          <a:spcPts val="645"/>
                        </a:spcBef>
                        <a:tabLst/>
                      </a:pPr>
                      <a:r>
                        <a:rPr lang="en-US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营业时间</a:t>
                      </a: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/</a:t>
                      </a:r>
                      <a:b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113" marR="185420" indent="0" algn="ctr">
                        <a:lnSpc>
                          <a:spcPct val="100000"/>
                        </a:lnSpc>
                        <a:spcBef>
                          <a:spcPts val="645"/>
                        </a:spcBef>
                        <a:tabLst/>
                      </a:pPr>
                      <a:r>
                        <a:rPr lang="en-US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营业时间</a:t>
                      </a: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/</a:t>
                      </a:r>
                      <a:b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22250" marR="184785" indent="0" algn="ctr">
                        <a:lnSpc>
                          <a:spcPct val="100000"/>
                        </a:lnSpc>
                        <a:spcBef>
                          <a:spcPts val="645"/>
                        </a:spcBef>
                        <a:tabLst/>
                      </a:pPr>
                      <a:r>
                        <a:rPr lang="en-US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营业时间</a:t>
                      </a: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/</a:t>
                      </a:r>
                      <a:b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326390" indent="-571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工作日全天候/1 小时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9998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en-US" sz="900" b="1" spc="0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优先级 4</a:t>
                      </a:r>
                      <a:endParaRPr sz="900" spc="0" dirty="0">
                        <a:latin typeface="Adobe Clean"/>
                        <a:cs typeface="Adobe Clean"/>
                      </a:endParaRPr>
                    </a:p>
                    <a:p>
                      <a:pPr marL="48895" marR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900" b="0" i="0" spc="0" dirty="0">
                          <a:solidFill>
                            <a:srgbClr val="000000"/>
                          </a:solidFill>
                          <a:effectLst/>
                          <a:latin typeface="Adobe Clean Light" panose="020B0303020404020204" pitchFamily="34" charset="0"/>
                        </a:rPr>
                        <a:t>有关当前产品功能或增强功能请求的常见问题</a:t>
                      </a:r>
                      <a:endParaRPr sz="900" b="0" i="0" spc="0" dirty="0">
                        <a:latin typeface="Adobe Clean Light" panose="020B0303020404020204" pitchFamily="34" charset="0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38113" marR="203200" indent="0" algn="ctr">
                        <a:lnSpc>
                          <a:spcPct val="100000"/>
                        </a:lnSpc>
                        <a:spcBef>
                          <a:spcPts val="155"/>
                        </a:spcBef>
                        <a:tabLst/>
                      </a:pPr>
                      <a:r>
                        <a:rPr lang="en-US" sz="900" spc="0" dirty="0" err="1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</a:t>
                      </a: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/</a:t>
                      </a:r>
                      <a:b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3 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88900" marR="223520" indent="0" algn="ctr">
                        <a:lnSpc>
                          <a:spcPct val="100000"/>
                        </a:lnSpc>
                        <a:spcBef>
                          <a:spcPts val="155"/>
                        </a:spcBef>
                        <a:tabLst/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工作日/1 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79388" marR="223520" indent="0" algn="ctr">
                        <a:lnSpc>
                          <a:spcPct val="100000"/>
                        </a:lnSpc>
                        <a:spcBef>
                          <a:spcPts val="155"/>
                        </a:spcBef>
                        <a:tabLst/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工作日/1 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en-US" sz="900" spc="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工作日/1 天</a:t>
                      </a:r>
                      <a:endParaRPr sz="900" spc="0" dirty="0">
                        <a:latin typeface="AdobeClean-Light"/>
                        <a:cs typeface="AdobeClean-Light"/>
                      </a:endParaRPr>
                    </a:p>
                  </a:txBody>
                  <a:tcPr marL="0" marR="0" marT="0" marB="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object 4"/>
          <p:cNvSpPr txBox="1">
            <a:spLocks noGrp="1"/>
          </p:cNvSpPr>
          <p:nvPr>
            <p:ph type="title"/>
          </p:nvPr>
        </p:nvSpPr>
        <p:spPr>
          <a:xfrm>
            <a:off x="438785" y="54610"/>
            <a:ext cx="4869180" cy="366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2300" dirty="0">
                <a:latin typeface="Adobe Clean" panose="020B0503020404020204" pitchFamily="34" charset="0"/>
              </a:rPr>
              <a:t>Adobe </a:t>
            </a:r>
            <a:r>
              <a:rPr lang="ja-JP" altLang="en-US" sz="2300">
                <a:latin typeface="Adobe Clean" panose="020B0503020404020204" pitchFamily="34" charset="0"/>
              </a:rPr>
              <a:t>支持计划</a:t>
            </a:r>
            <a:endParaRPr sz="2300" dirty="0">
              <a:latin typeface="Adobe Clean" panose="020B0503020404020204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i="1" dirty="0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76200" y="533400"/>
            <a:ext cx="7489615" cy="8991600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/>
          <p:nvPr/>
        </p:nvSpPr>
        <p:spPr>
          <a:xfrm>
            <a:off x="296036" y="1370614"/>
            <a:ext cx="137160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3733800" y="2664034"/>
            <a:ext cx="0" cy="548640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244598" y="1844378"/>
            <a:ext cx="7070597" cy="39433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Adobe 客户支持提供对在线资源</a:t>
            </a:r>
            <a:r>
              <a:rPr lang="en-US" sz="1000" spc="-10" dirty="0">
                <a:solidFill>
                  <a:srgbClr val="020302"/>
                </a:solidFill>
                <a:latin typeface="AdobeClean-Light"/>
                <a:cs typeface="AdobeClean-Light"/>
              </a:rPr>
              <a:t>的访问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权限以获取文档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、与其他专家和客户互动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以获得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最佳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实践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以及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对网络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研讨会系列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（办公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时间）的访问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权限以获取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故障排除提示和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技巧。此外，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还可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通过</a:t>
            </a:r>
            <a:r>
              <a:rPr lang="en-US" sz="1000" spc="-25" dirty="0">
                <a:solidFill>
                  <a:srgbClr val="020302"/>
                </a:solidFill>
                <a:latin typeface="AdobeClean-Light"/>
                <a:cs typeface="AdobeClean-Light"/>
              </a:rPr>
              <a:t>几个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渠道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来</a:t>
            </a:r>
            <a:r>
              <a:rPr lang="en-US" sz="1000" spc="-15" dirty="0">
                <a:solidFill>
                  <a:srgbClr val="020302"/>
                </a:solidFill>
                <a:latin typeface="AdobeClean-Light"/>
                <a:cs typeface="AdobeClean-Light"/>
              </a:rPr>
              <a:t>提交</a:t>
            </a:r>
            <a:r>
              <a:rPr 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问题和案例</a:t>
            </a:r>
            <a:r>
              <a:rPr lang="zh-CN" altLang="en-US" sz="1000" spc="-20" dirty="0">
                <a:solidFill>
                  <a:srgbClr val="020302"/>
                </a:solidFill>
                <a:latin typeface="AdobeClean-Light"/>
                <a:cs typeface="AdobeClean-Light"/>
              </a:rPr>
              <a:t>。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06585" y="8494028"/>
            <a:ext cx="3270885" cy="30264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255" algn="l"/>
              </a:tabLst>
            </a:pPr>
            <a:r>
              <a:rPr lang="en-US" sz="900" spc="-20" dirty="0">
                <a:solidFill>
                  <a:srgbClr val="020302"/>
                </a:solidFill>
                <a:latin typeface="AdobeClean-Light"/>
                <a:cs typeface="AdobeClean-Light"/>
              </a:rPr>
              <a:t>开始</a:t>
            </a:r>
            <a:r>
              <a:rPr lang="en-US" sz="900" spc="-15" dirty="0">
                <a:solidFill>
                  <a:srgbClr val="020302"/>
                </a:solidFill>
                <a:latin typeface="AdobeClean-Light"/>
                <a:cs typeface="AdobeClean-Light"/>
              </a:rPr>
              <a:t>聊天</a:t>
            </a:r>
            <a:r>
              <a:rPr lang="en-US" sz="900" spc="-10" dirty="0">
                <a:solidFill>
                  <a:srgbClr val="020302"/>
                </a:solidFill>
                <a:latin typeface="AdobeClean-Light"/>
                <a:cs typeface="AdobeClean-Light"/>
              </a:rPr>
              <a:t>会话</a:t>
            </a:r>
            <a:r>
              <a:rPr lang="en-US" sz="900" spc="-5" dirty="0">
                <a:solidFill>
                  <a:srgbClr val="020302"/>
                </a:solidFill>
                <a:latin typeface="AdobeClean-Light"/>
                <a:cs typeface="AdobeClean-Light"/>
              </a:rPr>
              <a:t>以</a:t>
            </a:r>
            <a:r>
              <a:rPr lang="en-US" sz="900" spc="-10" dirty="0">
                <a:solidFill>
                  <a:srgbClr val="020302"/>
                </a:solidFill>
                <a:latin typeface="AdobeClean-Light"/>
                <a:cs typeface="AdobeClean-Light"/>
              </a:rPr>
              <a:t>获取</a:t>
            </a:r>
            <a:r>
              <a:rPr lang="en-US" sz="900" spc="-20" dirty="0">
                <a:solidFill>
                  <a:srgbClr val="020302"/>
                </a:solidFill>
                <a:latin typeface="AdobeClean-Light"/>
                <a:cs typeface="AdobeClean-Light"/>
              </a:rPr>
              <a:t>答案</a:t>
            </a:r>
            <a:r>
              <a:rPr lang="en-US" sz="900" dirty="0">
                <a:solidFill>
                  <a:srgbClr val="020302"/>
                </a:solidFill>
                <a:latin typeface="AdobeClean-Light"/>
                <a:cs typeface="AdobeClean-Light"/>
              </a:rPr>
              <a:t>并</a:t>
            </a:r>
            <a:r>
              <a:rPr lang="en-US" sz="900" spc="-15" dirty="0">
                <a:solidFill>
                  <a:srgbClr val="020302"/>
                </a:solidFill>
                <a:latin typeface="AdobeClean-Light"/>
                <a:cs typeface="AdobeClean-Light"/>
              </a:rPr>
              <a:t>帮助</a:t>
            </a:r>
            <a:r>
              <a:rPr lang="en-US" sz="900" spc="-10" dirty="0">
                <a:solidFill>
                  <a:srgbClr val="020302"/>
                </a:solidFill>
                <a:latin typeface="AdobeClean-Light"/>
                <a:cs typeface="AdobeClean-Light"/>
              </a:rPr>
              <a:t>提交案例</a:t>
            </a:r>
            <a:endParaRPr lang="en-US" sz="900" spc="-20" dirty="0">
              <a:solidFill>
                <a:srgbClr val="020302"/>
              </a:solidFill>
              <a:latin typeface="AdobeClean-Light"/>
              <a:cs typeface="AdobeClean-Light"/>
            </a:endParaRPr>
          </a:p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255" algn="l"/>
              </a:tabLst>
            </a:pPr>
            <a:r>
              <a:rPr lang="en-US" sz="900" i="1" spc="-10" dirty="0">
                <a:solidFill>
                  <a:srgbClr val="7A7A7A"/>
                </a:solidFill>
                <a:latin typeface="AdobeClean-LightIt"/>
                <a:cs typeface="AdobeClean-LightIt"/>
              </a:rPr>
              <a:t>*并非所有</a:t>
            </a:r>
            <a:r>
              <a:rPr lang="en-US" sz="900" i="1" spc="-20" dirty="0">
                <a:solidFill>
                  <a:srgbClr val="7A7A7A"/>
                </a:solidFill>
                <a:latin typeface="AdobeClean-LightIt"/>
                <a:cs typeface="AdobeClean-LightIt"/>
              </a:rPr>
              <a:t>产品都提供实时聊天支持。</a:t>
            </a:r>
            <a:endParaRPr sz="900" dirty="0">
              <a:latin typeface="AdobeClean-Light"/>
              <a:cs typeface="AdobeClean-Light"/>
            </a:endParaRP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Rectangle 57"/>
          <p:cNvSpPr/>
          <p:nvPr/>
        </p:nvSpPr>
        <p:spPr>
          <a:xfrm>
            <a:off x="244599" y="1037692"/>
            <a:ext cx="91050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ko-KR" altLang="en-US" sz="1400" b="1" spc="-10" dirty="0">
                <a:solidFill>
                  <a:srgbClr val="020302"/>
                </a:solidFill>
                <a:latin typeface="Adobe Clean"/>
                <a:cs typeface="Adobe Clean"/>
              </a:rPr>
              <a:t>标准支持</a:t>
            </a:r>
            <a:endParaRPr lang="en-US" sz="1400" dirty="0">
              <a:latin typeface="Adobe Clean"/>
              <a:cs typeface="Adobe Clean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296036" y="3364174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社区论坛</a:t>
            </a:r>
          </a:p>
        </p:txBody>
      </p:sp>
      <p:sp>
        <p:nvSpPr>
          <p:cNvPr id="61" name="Rectangle 60"/>
          <p:cNvSpPr/>
          <p:nvPr/>
        </p:nvSpPr>
        <p:spPr>
          <a:xfrm>
            <a:off x="296036" y="3607329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latin typeface="+mj-lt"/>
                <a:ea typeface="Open Sans" pitchFamily="34" charset="0"/>
                <a:cs typeface="Open Sans" pitchFamily="34" charset="0"/>
              </a:rPr>
              <a:t>在线论坛</a:t>
            </a:r>
          </a:p>
        </p:txBody>
      </p:sp>
      <p:sp>
        <p:nvSpPr>
          <p:cNvPr id="63" name="object 39"/>
          <p:cNvSpPr txBox="1"/>
          <p:nvPr/>
        </p:nvSpPr>
        <p:spPr>
          <a:xfrm>
            <a:off x="244599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持续在线访问包括技术解决方案、产品文档、常见问题解答等的不断增长的数据库。在 Adobe 社区与从业人员和其他客户联系，分享最佳实践和经验教训。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44598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Experience League</a:t>
            </a:r>
          </a:p>
        </p:txBody>
      </p:sp>
      <p:sp>
        <p:nvSpPr>
          <p:cNvPr id="65" name="Rectangle 64"/>
          <p:cNvSpPr/>
          <p:nvPr/>
        </p:nvSpPr>
        <p:spPr>
          <a:xfrm>
            <a:off x="235430" y="5871701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latin typeface="+mj-lt"/>
                <a:ea typeface="Open Sans" pitchFamily="34" charset="0"/>
                <a:cs typeface="Open Sans" pitchFamily="34" charset="0"/>
              </a:rPr>
              <a:t>自助式历程</a:t>
            </a:r>
          </a:p>
        </p:txBody>
      </p:sp>
      <p:sp>
        <p:nvSpPr>
          <p:cNvPr id="67" name="object 39"/>
          <p:cNvSpPr txBox="1"/>
          <p:nvPr/>
        </p:nvSpPr>
        <p:spPr>
          <a:xfrm>
            <a:off x="257325" y="6132567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Experience Makers 是使用 Experience League 创建的。客户可以通过个性化学习来获得客户体验管理能力，从而培养技能、与全球同行社区互动并获得职业发展的认可。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3855715" y="336417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办公室会议</a:t>
            </a:r>
          </a:p>
        </p:txBody>
      </p:sp>
      <p:sp>
        <p:nvSpPr>
          <p:cNvPr id="69" name="Rectangle 68"/>
          <p:cNvSpPr/>
          <p:nvPr/>
        </p:nvSpPr>
        <p:spPr>
          <a:xfrm>
            <a:off x="3846881" y="3607329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latin typeface="+mj-lt"/>
                <a:ea typeface="Open Sans" pitchFamily="34" charset="0"/>
                <a:cs typeface="Open Sans" pitchFamily="34" charset="0"/>
              </a:rPr>
              <a:t>网络研讨会</a:t>
            </a:r>
          </a:p>
        </p:txBody>
      </p:sp>
      <p:sp>
        <p:nvSpPr>
          <p:cNvPr id="71" name="object 39"/>
          <p:cNvSpPr txBox="1"/>
          <p:nvPr/>
        </p:nvSpPr>
        <p:spPr>
          <a:xfrm>
            <a:off x="3810000" y="3893151"/>
            <a:ext cx="3413002" cy="65146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Adobe 客户支持团队开展的“办公室会议”计划包括各种讲座，旨在指导并帮助参与者排除问题，并提供有助于 Adobe 解决方案发挥成效的提示和技巧。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3827103" y="560584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 defTabSz="913765">
              <a:defRPr/>
            </a:pPr>
            <a:r>
              <a:rPr lang="en-US" sz="1200" dirty="0">
                <a:solidFill>
                  <a:srgbClr val="000000"/>
                </a:solidFill>
              </a:rPr>
              <a:t>自助门户</a:t>
            </a:r>
          </a:p>
        </p:txBody>
      </p:sp>
      <p:sp>
        <p:nvSpPr>
          <p:cNvPr id="73" name="Rectangle 72"/>
          <p:cNvSpPr/>
          <p:nvPr/>
        </p:nvSpPr>
        <p:spPr>
          <a:xfrm>
            <a:off x="3827103" y="5871701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latin typeface="+mj-lt"/>
                <a:ea typeface="Open Sans" pitchFamily="34" charset="0"/>
                <a:cs typeface="Open Sans" pitchFamily="34" charset="0"/>
              </a:rPr>
              <a:t>全天候支持门户</a:t>
            </a:r>
          </a:p>
        </p:txBody>
      </p:sp>
      <p:sp>
        <p:nvSpPr>
          <p:cNvPr id="75" name="object 39"/>
          <p:cNvSpPr txBox="1"/>
          <p:nvPr/>
        </p:nvSpPr>
        <p:spPr>
          <a:xfrm>
            <a:off x="3849036" y="6132567"/>
            <a:ext cx="3413002" cy="497572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按需访问在线自助支持门户以提交支持请求、查看案例状态并浏览其他资源，例如我们的知识库、新闻和通知、特色小贴士等。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221179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实时聊天支持*</a:t>
            </a:r>
          </a:p>
        </p:txBody>
      </p:sp>
      <p:sp>
        <p:nvSpPr>
          <p:cNvPr id="78" name="Rectangle 77"/>
          <p:cNvSpPr/>
          <p:nvPr/>
        </p:nvSpPr>
        <p:spPr>
          <a:xfrm>
            <a:off x="221179" y="8234650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latin typeface="+mj-lt"/>
                <a:ea typeface="Open Sans" pitchFamily="34" charset="0"/>
                <a:cs typeface="Open Sans" pitchFamily="34" charset="0"/>
              </a:rPr>
              <a:t>聊天支持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3868478" y="7994724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en-US" sz="1200" dirty="0">
                <a:solidFill>
                  <a:srgbClr val="000000"/>
                </a:solidFill>
              </a:rPr>
              <a:t>全天候 P1 </a:t>
            </a:r>
          </a:p>
        </p:txBody>
      </p:sp>
      <p:sp>
        <p:nvSpPr>
          <p:cNvPr id="81" name="Rectangle 80"/>
          <p:cNvSpPr/>
          <p:nvPr/>
        </p:nvSpPr>
        <p:spPr>
          <a:xfrm>
            <a:off x="3844036" y="8234650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sz="1200" b="1" dirty="0">
                <a:latin typeface="+mj-lt"/>
                <a:ea typeface="Open Sans" pitchFamily="34" charset="0"/>
                <a:cs typeface="Open Sans" pitchFamily="34" charset="0"/>
              </a:rPr>
              <a:t>电话支持</a:t>
            </a:r>
          </a:p>
        </p:txBody>
      </p:sp>
      <p:sp>
        <p:nvSpPr>
          <p:cNvPr id="82" name="object 39"/>
          <p:cNvSpPr txBox="1"/>
          <p:nvPr/>
        </p:nvSpPr>
        <p:spPr>
          <a:xfrm>
            <a:off x="3834130" y="8474075"/>
            <a:ext cx="3199765" cy="4972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en-US" sz="1000" dirty="0">
                <a:solidFill>
                  <a:srgbClr val="020302"/>
                </a:solidFill>
                <a:latin typeface="AdobeClean-Light"/>
              </a:rPr>
              <a:t>授权用户或指定的支持联系人</a:t>
            </a:r>
            <a:r>
              <a:rPr lang="en-US" sz="1000" dirty="0">
                <a:latin typeface="Adobe Clean Light" panose="020B0303020404020204" pitchFamily="34" charset="0"/>
              </a:rPr>
              <a:t>可以通过所有可用渠道（包括 P1 的电话）提交问题，并代表您的公司与我们的技术支持团队互动。</a:t>
            </a:r>
            <a:endParaRPr lang="en-US" sz="1000" dirty="0">
              <a:solidFill>
                <a:srgbClr val="000000"/>
              </a:solidFill>
              <a:latin typeface="Adobe Clean Light" panose="020B0303020404020204" pitchFamily="34" charset="0"/>
            </a:endParaRPr>
          </a:p>
        </p:txBody>
      </p:sp>
      <p:sp>
        <p:nvSpPr>
          <p:cNvPr id="84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253416" y="9862966"/>
            <a:ext cx="2823784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en-US" spc="-5" dirty="0"/>
              <a:t>©2021 Adobe.All Rights Reserved.Adobe</a:t>
            </a:r>
            <a:r>
              <a:rPr lang="en-US" spc="60" dirty="0"/>
              <a:t> </a:t>
            </a:r>
            <a:r>
              <a:rPr lang="en-US" spc="-5" dirty="0"/>
              <a:t>Confidential.</a:t>
            </a:r>
          </a:p>
        </p:txBody>
      </p:sp>
      <p:pic>
        <p:nvPicPr>
          <p:cNvPr id="40" name="Graphic 39" descr="客户审查轮廓图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4598" y="2901829"/>
            <a:ext cx="411480" cy="411480"/>
          </a:xfrm>
          <a:prstGeom prst="rect">
            <a:avLst/>
          </a:prstGeom>
        </p:spPr>
      </p:pic>
      <p:pic>
        <p:nvPicPr>
          <p:cNvPr id="43" name="Graphic 42" descr="远程学习语言轮廓图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827103" y="2901829"/>
            <a:ext cx="411480" cy="411480"/>
          </a:xfrm>
          <a:prstGeom prst="rect">
            <a:avLst/>
          </a:prstGeom>
        </p:spPr>
      </p:pic>
      <p:pic>
        <p:nvPicPr>
          <p:cNvPr id="44" name="Graphic 43" descr="路标轮廓图"/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4598" y="5118314"/>
            <a:ext cx="411480" cy="411480"/>
          </a:xfrm>
          <a:prstGeom prst="rect">
            <a:avLst/>
          </a:prstGeom>
        </p:spPr>
      </p:pic>
      <p:pic>
        <p:nvPicPr>
          <p:cNvPr id="45" name="Graphic 44" descr="Internet 轮廓图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820982" y="5118314"/>
            <a:ext cx="411480" cy="411480"/>
          </a:xfrm>
          <a:prstGeom prst="rect">
            <a:avLst/>
          </a:prstGeom>
        </p:spPr>
      </p:pic>
      <p:pic>
        <p:nvPicPr>
          <p:cNvPr id="47" name="Graphic 46" descr="聊天气泡轮廓图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8832" y="7562116"/>
            <a:ext cx="411480" cy="411480"/>
          </a:xfrm>
          <a:prstGeom prst="rect">
            <a:avLst/>
          </a:prstGeom>
        </p:spPr>
      </p:pic>
      <p:pic>
        <p:nvPicPr>
          <p:cNvPr id="51" name="Graphic 50" descr="免提电话轮廓图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3853627" y="7546349"/>
            <a:ext cx="411480" cy="4114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en-US" sz="500" spc="-5" dirty="0">
                <a:solidFill>
                  <a:srgbClr val="6C6C6C"/>
                </a:solidFill>
                <a:latin typeface="Adobe Clean"/>
                <a:cs typeface="Adobe Clean"/>
              </a:rPr>
              <a:t>© 2020 Adobe. All Rights Reserved.</a:t>
            </a:r>
            <a:r>
              <a:rPr lang="en-US" sz="500" dirty="0">
                <a:solidFill>
                  <a:srgbClr val="6C6C6C"/>
                </a:solidFill>
                <a:latin typeface="Adobe Clean"/>
                <a:cs typeface="Adobe Clean"/>
              </a:rPr>
              <a:t>Adobe</a:t>
            </a:r>
            <a:r>
              <a:rPr lang="en-US" sz="500" spc="5" dirty="0">
                <a:solidFill>
                  <a:srgbClr val="6C6C6C"/>
                </a:solidFill>
                <a:latin typeface="Adobe Clean"/>
                <a:cs typeface="Adobe Clean"/>
              </a:rPr>
              <a:t> </a:t>
            </a:r>
            <a:r>
              <a:rPr lang="en-US" sz="500" spc="-5" dirty="0">
                <a:solidFill>
                  <a:srgbClr val="6C6C6C"/>
                </a:solidFill>
                <a:latin typeface="Adobe Clean"/>
                <a:cs typeface="Adobe Clean"/>
              </a:rPr>
              <a:t>Confidential.</a:t>
            </a:r>
            <a:endParaRPr sz="5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en-US" sz="800" spc="-5" dirty="0">
                <a:solidFill>
                  <a:srgbClr val="6D6D6D"/>
                </a:solidFill>
                <a:latin typeface="Adobe Clean"/>
                <a:cs typeface="Adobe Clean"/>
              </a:rPr>
              <a:t>© 2020 Adobe. All Rights Reserved.Adobe</a:t>
            </a:r>
            <a:r>
              <a:rPr lang="en-US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en-US" sz="800" spc="-5" dirty="0">
                <a:solidFill>
                  <a:srgbClr val="6D6D6D"/>
                </a:solidFill>
                <a:latin typeface="Adobe Clean"/>
                <a:cs typeface="Adobe Clean"/>
              </a:rPr>
              <a:t>Confidential.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en-US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资源</a:t>
            </a:r>
            <a:endParaRPr sz="1400" dirty="0">
              <a:latin typeface="Adobe Clean"/>
              <a:cs typeface="Adobe Cle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en-US" sz="800" spc="-15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15"/>
              </a:lnSpc>
            </a:pPr>
            <a:r>
              <a:rPr lang="en-US" sz="800" spc="-15" dirty="0">
                <a:solidFill>
                  <a:srgbClr val="777879"/>
                </a:solidFill>
                <a:latin typeface="Adobe Clean"/>
                <a:cs typeface="Adobe Clean"/>
              </a:rPr>
              <a:t>345 Park</a:t>
            </a:r>
            <a:r>
              <a:rPr lang="en-US" sz="800" spc="-10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en-US" sz="800" spc="-15" dirty="0">
                <a:solidFill>
                  <a:srgbClr val="777879"/>
                </a:solidFill>
                <a:latin typeface="Adobe Clean"/>
                <a:cs typeface="Adobe Clean"/>
              </a:rPr>
              <a:t>Avenue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ts val="945"/>
              </a:lnSpc>
            </a:pPr>
            <a:r>
              <a:rPr lang="en-US" sz="800" spc="-10" dirty="0">
                <a:solidFill>
                  <a:srgbClr val="777879"/>
                </a:solidFill>
                <a:latin typeface="Adobe Clean"/>
                <a:cs typeface="Adobe Clean"/>
              </a:rPr>
              <a:t>San </a:t>
            </a:r>
            <a:r>
              <a:rPr lang="en-US" sz="800" spc="-15" dirty="0">
                <a:solidFill>
                  <a:srgbClr val="777879"/>
                </a:solidFill>
                <a:latin typeface="Adobe Clean"/>
                <a:cs typeface="Adobe Clean"/>
              </a:rPr>
              <a:t>Jose,</a:t>
            </a:r>
            <a:r>
              <a:rPr lang="en-US" sz="800" spc="-140" dirty="0">
                <a:solidFill>
                  <a:srgbClr val="777879"/>
                </a:solidFill>
                <a:latin typeface="Adobe Clean"/>
                <a:cs typeface="Adobe Clean"/>
              </a:rPr>
              <a:t> </a:t>
            </a:r>
            <a:r>
              <a:rPr lang="en-US" sz="800" spc="-20" dirty="0">
                <a:solidFill>
                  <a:srgbClr val="777879"/>
                </a:solidFill>
                <a:latin typeface="Adobe Clean"/>
                <a:cs typeface="Adobe Clean"/>
              </a:rPr>
              <a:t>CA95110-2704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en-US" sz="800" spc="-1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  <a:endParaRPr sz="800">
              <a:latin typeface="Adobe Clean"/>
              <a:cs typeface="Adobe Clean"/>
            </a:endParaRP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en-US" sz="800" u="sng" spc="-25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www.adobe.com/cn/</a:t>
            </a:r>
            <a:endParaRPr sz="800">
              <a:latin typeface="Adobe Clean"/>
              <a:cs typeface="Adobe Clea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466715" cy="57086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en-US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要</a:t>
            </a:r>
            <a:r>
              <a:rPr lang="en-US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详细了解</a:t>
            </a:r>
            <a:r>
              <a:rPr lang="en-US" sz="1100" i="1" spc="-45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en-US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Adobe</a:t>
            </a:r>
            <a:r>
              <a:rPr lang="en-US" sz="1100" i="1" spc="-60" dirty="0">
                <a:solidFill>
                  <a:srgbClr val="777879"/>
                </a:solidFill>
                <a:latin typeface="AdobeClean-LightIt"/>
                <a:cs typeface="AdobeClean-LightIt"/>
              </a:rPr>
              <a:t> </a:t>
            </a:r>
            <a:r>
              <a:rPr lang="en-US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支持产品/服务和您的适当级别，请联系指定</a:t>
            </a:r>
            <a:r>
              <a:rPr lang="en-US" sz="1100" i="1" spc="-25" dirty="0">
                <a:solidFill>
                  <a:srgbClr val="777879"/>
                </a:solidFill>
                <a:latin typeface="AdobeClean-LightIt"/>
                <a:cs typeface="AdobeClean-LightIt"/>
              </a:rPr>
              <a:t>客户</a:t>
            </a:r>
            <a:r>
              <a:rPr lang="en-US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经理 </a:t>
            </a:r>
            <a:r>
              <a:rPr lang="en-US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(NAM) </a:t>
            </a:r>
            <a:r>
              <a:rPr lang="en-US" sz="1100" i="1" spc="-10" dirty="0">
                <a:solidFill>
                  <a:srgbClr val="777879"/>
                </a:solidFill>
                <a:latin typeface="AdobeClean-LightIt"/>
                <a:cs typeface="AdobeClean-LightIt"/>
              </a:rPr>
              <a:t>或</a:t>
            </a:r>
            <a:r>
              <a:rPr lang="en-US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客户</a:t>
            </a:r>
            <a:r>
              <a:rPr lang="en-US" sz="1100" i="1" spc="-20" dirty="0">
                <a:solidFill>
                  <a:srgbClr val="777879"/>
                </a:solidFill>
                <a:latin typeface="AdobeClean-LightIt"/>
                <a:cs typeface="AdobeClean-LightIt"/>
              </a:rPr>
              <a:t>成功</a:t>
            </a:r>
            <a:r>
              <a:rPr lang="en-US" sz="1100" i="1" spc="-15" dirty="0">
                <a:solidFill>
                  <a:srgbClr val="777879"/>
                </a:solidFill>
                <a:latin typeface="AdobeClean-LightIt"/>
                <a:cs typeface="AdobeClean-LightIt"/>
              </a:rPr>
              <a:t>经理 (CSM)</a:t>
            </a:r>
            <a:endParaRPr sz="1100" dirty="0">
              <a:latin typeface="AdobeClean-LightIt"/>
              <a:cs typeface="AdobeClean-LightIt"/>
            </a:endParaRP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en-US" sz="800" spc="-5" dirty="0">
                <a:solidFill>
                  <a:srgbClr val="6D6D6D"/>
                </a:solidFill>
                <a:latin typeface="Adobe Clean"/>
                <a:cs typeface="Adobe Clean"/>
              </a:rPr>
              <a:t>©2021 Adobe.All Rights Reserved.Adobe</a:t>
            </a:r>
            <a:r>
              <a:rPr lang="en-US" sz="800" spc="75" dirty="0">
                <a:solidFill>
                  <a:srgbClr val="6D6D6D"/>
                </a:solidFill>
                <a:latin typeface="Adobe Clean"/>
                <a:cs typeface="Adobe Clean"/>
              </a:rPr>
              <a:t> </a:t>
            </a:r>
            <a:r>
              <a:rPr lang="en-US" sz="800" spc="-5" dirty="0">
                <a:solidFill>
                  <a:srgbClr val="6D6D6D"/>
                </a:solidFill>
                <a:latin typeface="Adobe Clean"/>
                <a:cs typeface="Adobe Clean"/>
              </a:rPr>
              <a:t>Confidential.</a:t>
            </a:r>
            <a:endParaRPr sz="800" dirty="0">
              <a:latin typeface="Adobe Clean"/>
              <a:cs typeface="Adobe Clean"/>
            </a:endParaRPr>
          </a:p>
        </p:txBody>
      </p:sp>
      <p:sp>
        <p:nvSpPr>
          <p:cNvPr id="64" name="object 23"/>
          <p:cNvSpPr txBox="1"/>
          <p:nvPr/>
        </p:nvSpPr>
        <p:spPr>
          <a:xfrm>
            <a:off x="171129" y="5057379"/>
            <a:ext cx="6476646" cy="755976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 lvl="0">
              <a:spcBef>
                <a:spcPts val="915"/>
              </a:spcBef>
            </a:pPr>
            <a:r>
              <a:rPr lang="en-US" altLang="zh-CN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Adobe </a:t>
            </a:r>
            <a:r>
              <a:rPr lang="zh-CN" altLang="en-US" sz="1400" b="1" spc="-15" dirty="0">
                <a:solidFill>
                  <a:srgbClr val="020302"/>
                </a:solidFill>
                <a:latin typeface="Adobe Clean"/>
                <a:cs typeface="Adobe Clean"/>
              </a:rPr>
              <a:t>支持的区域范围、当地营业时间和语言支持</a:t>
            </a:r>
            <a:endParaRPr lang="pl-PL" altLang="zh-CN" sz="1400" b="1" spc="-15" dirty="0">
              <a:solidFill>
                <a:srgbClr val="020302"/>
              </a:solidFill>
              <a:latin typeface="Adobe Clean"/>
              <a:cs typeface="Adobe Clean"/>
            </a:endParaRPr>
          </a:p>
          <a:p>
            <a:pPr lvl="0">
              <a:spcBef>
                <a:spcPts val="915"/>
              </a:spcBef>
            </a:pPr>
            <a:r>
              <a:rPr lang="zh-CN" altLang="en-US" sz="1000" spc="-15" dirty="0">
                <a:solidFill>
                  <a:srgbClr val="1F1F1F"/>
                </a:solidFill>
                <a:latin typeface="AdobeClean-Light"/>
              </a:rPr>
              <a:t>要建立 </a:t>
            </a:r>
            <a:r>
              <a:rPr lang="en-US" altLang="zh-CN" sz="1000" spc="-15" dirty="0">
                <a:solidFill>
                  <a:srgbClr val="1F1F1F"/>
                </a:solidFill>
                <a:latin typeface="AdobeClean-Light"/>
              </a:rPr>
              <a:t>Adobe </a:t>
            </a:r>
            <a:r>
              <a:rPr lang="zh-CN" altLang="en-US" sz="1000" spc="-15" dirty="0">
                <a:solidFill>
                  <a:srgbClr val="1F1F1F"/>
                </a:solidFill>
                <a:latin typeface="AdobeClean-Light"/>
              </a:rPr>
              <a:t>支持的区域范围，需要将客户的账单地址（通过销售订单或其他 </a:t>
            </a:r>
            <a:r>
              <a:rPr lang="en-US" altLang="zh-CN" sz="1000" spc="-15" dirty="0">
                <a:solidFill>
                  <a:srgbClr val="1F1F1F"/>
                </a:solidFill>
                <a:latin typeface="AdobeClean-Light"/>
              </a:rPr>
              <a:t>Adobe </a:t>
            </a:r>
            <a:r>
              <a:rPr lang="zh-CN" altLang="en-US" sz="1000" spc="-15" dirty="0">
                <a:solidFill>
                  <a:srgbClr val="1F1F1F"/>
                </a:solidFill>
                <a:latin typeface="AdobeClean-Light"/>
              </a:rPr>
              <a:t>支持采购文档）与以下区域之一相对应：</a:t>
            </a:r>
            <a:endParaRPr lang="en-US" sz="1000" spc="-15" dirty="0">
              <a:solidFill>
                <a:srgbClr val="1F1F1F"/>
              </a:solidFill>
              <a:latin typeface="AdobeClean-Light"/>
            </a:endParaRPr>
          </a:p>
        </p:txBody>
      </p:sp>
      <p:graphicFrame>
        <p:nvGraphicFramePr>
          <p:cNvPr id="25" name="Table 6"/>
          <p:cNvGraphicFramePr>
            <a:graphicFrameLocks noGrp="1"/>
          </p:cNvGraphicFramePr>
          <p:nvPr/>
        </p:nvGraphicFramePr>
        <p:xfrm>
          <a:off x="171128" y="5907213"/>
          <a:ext cx="7391400" cy="1447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美洲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欧洲、中东和非洲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亚太地区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日本 </a:t>
                      </a:r>
                      <a:r>
                        <a:rPr lang="en-US" sz="1100" baseline="3000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6:00 – 下午 5:30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9:00 – 下午 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9:00 – 下午 5:00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上午 9:00 – 下午 5:30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gridSpan="4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语言支持只有英语和日语版本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i="1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*Adobe Commerce 不包括日语支持</a:t>
                      </a:r>
                    </a:p>
                    <a:p>
                      <a:pPr algn="ctr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en-US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 </a:t>
                      </a:r>
                      <a:r>
                        <a:rPr lang="en-US" sz="1100" i="0" baseline="3000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1 </a:t>
                      </a:r>
                      <a:r>
                        <a:rPr lang="en-US" altLang="zh-CN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P2</a:t>
                      </a:r>
                      <a:r>
                        <a:rPr lang="zh-CN" altLang="en-US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、</a:t>
                      </a:r>
                      <a:r>
                        <a:rPr lang="en-US" altLang="zh-CN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P3</a:t>
                      </a:r>
                      <a:r>
                        <a:rPr lang="zh-CN" altLang="en-US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、</a:t>
                      </a:r>
                      <a:r>
                        <a:rPr lang="en-US" altLang="zh-CN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P4 </a:t>
                      </a:r>
                      <a:r>
                        <a:rPr lang="zh-CN" altLang="en-US" sz="1100" i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</a:rPr>
                        <a:t>案例仅限于日本的营业时间。</a:t>
                      </a:r>
                      <a:endParaRPr lang="en-US" sz="110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0" name="object 30"/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/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en-US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无</a:t>
            </a:r>
            <a:r>
              <a:rPr lang="en-US" sz="1200" b="1" spc="-20" dirty="0">
                <a:solidFill>
                  <a:srgbClr val="FFFFFF"/>
                </a:solidFill>
                <a:latin typeface="Adobe Clean"/>
                <a:cs typeface="Adobe Clean"/>
              </a:rPr>
              <a:t>与</a:t>
            </a:r>
            <a:r>
              <a:rPr lang="en-US" sz="1200" b="1" spc="-25" dirty="0">
                <a:solidFill>
                  <a:srgbClr val="FFFFFF"/>
                </a:solidFill>
                <a:latin typeface="Adobe Clean"/>
                <a:cs typeface="Adobe Clean"/>
              </a:rPr>
              <a:t>伦</a:t>
            </a:r>
            <a:r>
              <a:rPr lang="en-US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比</a:t>
            </a:r>
            <a:r>
              <a:rPr lang="en-US" sz="1200" b="1" spc="-25" dirty="0">
                <a:solidFill>
                  <a:srgbClr val="FFFFFF"/>
                </a:solidFill>
                <a:latin typeface="Adobe Clean"/>
                <a:cs typeface="Adobe Clean"/>
              </a:rPr>
              <a:t>的专业知识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5" name="object 64"/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139065" marR="5080" indent="-139065">
              <a:lnSpc>
                <a:spcPts val="1390"/>
              </a:lnSpc>
              <a:spcBef>
                <a:spcPts val="185"/>
              </a:spcBef>
            </a:pPr>
            <a:r>
              <a:rPr lang="en-US" sz="1200" b="1" spc="-15" dirty="0">
                <a:solidFill>
                  <a:srgbClr val="FFFFFF"/>
                </a:solidFill>
                <a:latin typeface="Adobe Clean"/>
                <a:cs typeface="Adobe Clean"/>
              </a:rPr>
              <a:t>加速支持</a:t>
            </a:r>
            <a:endParaRPr sz="1200" dirty="0">
              <a:latin typeface="Adobe Clean"/>
              <a:cs typeface="Adobe Clean"/>
            </a:endParaRPr>
          </a:p>
        </p:txBody>
      </p:sp>
      <p:sp>
        <p:nvSpPr>
          <p:cNvPr id="86" name="object 32"/>
          <p:cNvSpPr txBox="1"/>
          <p:nvPr/>
        </p:nvSpPr>
        <p:spPr>
          <a:xfrm>
            <a:off x="6624119" y="8543943"/>
            <a:ext cx="510540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L="50800" marR="5080" indent="-51435">
              <a:lnSpc>
                <a:spcPts val="1390"/>
              </a:lnSpc>
              <a:spcBef>
                <a:spcPts val="185"/>
              </a:spcBef>
            </a:pPr>
            <a:r>
              <a:rPr lang="en-US" sz="1200" b="1" spc="-50" dirty="0">
                <a:solidFill>
                  <a:srgbClr val="FFFFFF"/>
                </a:solidFill>
                <a:latin typeface="Adobe Clean"/>
                <a:cs typeface="Adobe Clean"/>
              </a:rPr>
              <a:t>战</a:t>
            </a:r>
            <a:r>
              <a:rPr lang="en-US" sz="1200" b="1" spc="-20" dirty="0">
                <a:solidFill>
                  <a:srgbClr val="FFFFFF"/>
                </a:solidFill>
                <a:latin typeface="Adobe Clean"/>
                <a:cs typeface="Adobe Clean"/>
              </a:rPr>
              <a:t>略</a:t>
            </a:r>
            <a:r>
              <a:rPr lang="en-US" sz="1200" b="1" spc="-75" dirty="0">
                <a:solidFill>
                  <a:srgbClr val="FFFFFF"/>
                </a:solidFill>
                <a:latin typeface="Adobe Clean"/>
                <a:cs typeface="Adobe Clean"/>
              </a:rPr>
              <a:t>性</a:t>
            </a:r>
            <a:r>
              <a:rPr lang="en-US" sz="1200" b="1" spc="-45" dirty="0">
                <a:solidFill>
                  <a:srgbClr val="FFFFFF"/>
                </a:solidFill>
                <a:latin typeface="Adobe Clean"/>
                <a:cs typeface="Adobe Clean"/>
              </a:rPr>
              <a:t>建议</a:t>
            </a:r>
            <a:endParaRPr sz="1200" dirty="0">
              <a:latin typeface="Adobe Clean"/>
              <a:cs typeface="Adobe Clean"/>
            </a:endParaRPr>
          </a:p>
        </p:txBody>
      </p:sp>
      <p:graphicFrame>
        <p:nvGraphicFramePr>
          <p:cNvPr id="111" name="Table 6"/>
          <p:cNvGraphicFramePr>
            <a:graphicFrameLocks noGrp="1"/>
          </p:cNvGraphicFramePr>
          <p:nvPr/>
        </p:nvGraphicFramePr>
        <p:xfrm>
          <a:off x="194236" y="1059345"/>
          <a:ext cx="7368291" cy="247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100" b="0" dirty="0">
                          <a:solidFill>
                            <a:schemeClr val="tx1"/>
                          </a:solidFill>
                          <a:latin typeface="Adobe Clean" panose="020B0503020404020204" pitchFamily="34" charset="0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  <a:endParaRPr lang="en-US" sz="1100" b="0" dirty="0">
                        <a:solidFill>
                          <a:schemeClr val="tx1"/>
                        </a:solidFill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b="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Experience League 是 Adobe 帮助企业实现预期的 Adobe 投资回报的方式。这是一个集中式位置，提供自助教程、产品文档、讲师指导的培训、社区和技术支持，客户可以在这里学习、建立联系和取得进步，并沿着个性化的路径迈向成功。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8"/>
                        </a:rPr>
                        <a:t>培训</a:t>
                      </a:r>
                      <a:r>
                        <a:rPr lang="en-US" sz="1100" dirty="0">
                          <a:solidFill>
                            <a:schemeClr val="dk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</a:rPr>
                        <a:t> 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可以从 Experience League 访问 Adobe Digital Learning Services 课程。学习课程整合了按需课程和讲师指导的课程。在这里，您可以掌握具有公认市场价值的技能，并在组织中利用这些技能获得成功。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9"/>
                        </a:rPr>
                        <a:t>生产问题和系统中断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Status.adobe.com 传达在多租户环境中部署的所有 Adobe 产品和服务的运行状况信息。客户可以选择他们的订阅偏好设置，以便在 Adobe 创建、更新或处理产品事件时收到电子邮件通知。这可能包括严重性不同的定期维护或服务问题。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  <a:latin typeface="Adobe Clean" panose="020B0503020404020204" pitchFamily="34" charset="0"/>
                          <a:ea typeface="+mn-ea"/>
                          <a:cs typeface="+mn-cs"/>
                          <a:hlinkClick r:id="rId10"/>
                        </a:rPr>
                        <a:t>条款和条件</a:t>
                      </a:r>
                      <a:endParaRPr lang="en-US" sz="1100" dirty="0">
                        <a:solidFill>
                          <a:schemeClr val="tx1"/>
                        </a:solidFill>
                        <a:effectLst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000" kern="120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详细说明支持服务产品的条款和条件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8" name="Graphic 7" descr="目标轮廓图"/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火箭轮廓图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勋章轮廓图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615</Words>
  <Application>Microsoft Office PowerPoint</Application>
  <PresentationFormat>Custom</PresentationFormat>
  <Paragraphs>157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Adobe 支持计划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Andy Witt</dc:creator>
  <cp:lastModifiedBy>Nowicka, Karolina</cp:lastModifiedBy>
  <cp:revision>86</cp:revision>
  <dcterms:created xsi:type="dcterms:W3CDTF">2020-11-03T06:32:00Z</dcterms:created>
  <dcterms:modified xsi:type="dcterms:W3CDTF">2022-02-03T14:59:33Z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2020-07-21T16:00:00Z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2020-11-03T16:00:00Z</vt:filetime>
  </property>
  <property fmtid="{D5CDD505-2E9C-101B-9397-08002B2CF9AE}" pid="5" name="ContentTypeId">
    <vt:lpwstr>0x010100E783BF6876BCC646A459363AF21A7736</vt:lpwstr>
  </property>
  <property fmtid="{D5CDD505-2E9C-101B-9397-08002B2CF9AE}" pid="6" name="ICV">
    <vt:lpwstr>4788906A943148CA89BBD569108D5E3C</vt:lpwstr>
  </property>
  <property fmtid="{D5CDD505-2E9C-101B-9397-08002B2CF9AE}" pid="7" name="KSOProductBuildVer">
    <vt:lpwstr>2052-11.1.0.10700</vt:lpwstr>
  </property>
</Properties>
</file>