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62"/>
  </p:normalViewPr>
  <p:slideViewPr>
    <p:cSldViewPr>
      <p:cViewPr varScale="1">
        <p:scale>
          <a:sx n="82" d="100"/>
          <a:sy n="82" d="100"/>
        </p:scale>
        <p:origin x="34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c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cn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cn/support/programs/support-policies-terms-conditions.html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服务</a:t>
            </a:r>
            <a:r>
              <a:rPr lang="en-US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水平</a:t>
            </a:r>
            <a:r>
              <a:rPr lang="en-US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目标：</a:t>
            </a:r>
            <a:r>
              <a:rPr lang="en-US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初始</a:t>
            </a:r>
            <a:r>
              <a:rPr lang="en-US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响应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9474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en-US" sz="1200" b="1" dirty="0">
                <a:solidFill>
                  <a:schemeClr val="bg1"/>
                </a:solidFill>
              </a:rPr>
              <a:t>在线</a:t>
            </a:r>
            <a:r>
              <a:rPr lang="en-US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商业 | 企业 | 高级</a:t>
            </a:r>
            <a:br>
              <a:rPr lang="en-US" sz="12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提供了全面的技术资源来帮助支持您的业务，这些资源包含在您的 Experience Cloud 许可订阅中，并在商业支持包中得到了增强。在线支持包括通过 Adobe Experience League 访问个性化的学习路径和受监控的社区论坛。您可以使用我们在 </a:t>
            </a:r>
            <a:r>
              <a:rPr lang="en-US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/>
              </a:rPr>
              <a:t>http://www.adobe.com/cn/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上发布的详细而深入的技术产品文档和最新发行说明</a:t>
            </a:r>
            <a:r>
              <a:rPr lang="zh-CN" alt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。</a:t>
            </a: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利用我们的在线包，不仅可以通过电话与我们的技术支持团队联系以解决任何重要的 P1 产品问题，从而帮助在最关键的时刻保护您的业务，还可以记录较低优先级的请求以通过支持门户网站获得帮助。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0" y="1938946"/>
          <a:ext cx="7705343" cy="52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在线支持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5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en-US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付费支持级别 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分配的专家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帐户支持主管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指定的支持工程师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技术客户经理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支持服务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在线支持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 P1 问题支持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指定的支持联系人（按产品）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实时电话支持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上报管理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每年服务审查次数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每年专家讲座数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案例审查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lang="en-US"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spc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lang="en-US"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事件管理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环境审查、维护和监控，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发布、迁移、升级和产品路线图审查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云支持活动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现场服务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– 新解决方案的第一年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现场服务活动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pc="-5" dirty="0"/>
              <a:t>©2021 Adobe.All Rights Reserved.Adobe</a:t>
            </a:r>
            <a:r>
              <a:rPr lang="en-US" spc="60" dirty="0"/>
              <a:t> </a:t>
            </a:r>
            <a:r>
              <a:rPr lang="en-US" spc="-5" dirty="0"/>
              <a:t>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30338"/>
              </p:ext>
            </p:extLst>
          </p:nvPr>
        </p:nvGraphicFramePr>
        <p:xfrm>
          <a:off x="33527" y="7483227"/>
          <a:ext cx="7705343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在线支持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客户的生产业务功能中断或发生重大数据丢失或服务降级，需要立即关注以恢复功能和可用性。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全天候/30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全天候/15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客户的业务功能发生重大服务降级或潜在数据丢失，或主要功能受到影响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营业时间/4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营业时间/2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80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工作日全天候/30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客户的业务功能发生轻微的服务降级，但有解决方案/解决方法可让业务功能继续正常工作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营业时间/6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营业时间/4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营业时间/2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有关当前产品功能或增强功能请求的常见问题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工作日/3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/>
          <p:cNvSpPr txBox="1">
            <a:spLocks noGrp="1"/>
          </p:cNvSpPr>
          <p:nvPr>
            <p:ph type="title"/>
          </p:nvPr>
        </p:nvSpPr>
        <p:spPr>
          <a:xfrm>
            <a:off x="438785" y="54610"/>
            <a:ext cx="486918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dirty="0">
                <a:latin typeface="Adobe Clean" panose="020B0503020404020204" pitchFamily="34" charset="0"/>
              </a:rPr>
              <a:t>Adobe 支持产品/服务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94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客户支持提供对在线资源</a:t>
            </a:r>
            <a:r>
              <a:rPr lang="en-US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的访问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权限以获取文档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、与其他专家和客户互动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以获得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最佳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实践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以及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对网络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研讨会系列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（办公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时间）的访问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权限以获取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故障排除提示和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技巧。此外，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还可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通过</a:t>
            </a:r>
            <a:r>
              <a:rPr lang="en-US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几个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渠道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来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提交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问题和案例</a:t>
            </a:r>
            <a:r>
              <a:rPr lang="zh-CN" alt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。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255" algn="l"/>
              </a:tabLst>
            </a:pPr>
            <a:r>
              <a:rPr lang="en-US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开始</a:t>
            </a:r>
            <a:r>
              <a:rPr lang="en-US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聊天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会话</a:t>
            </a:r>
            <a:r>
              <a:rPr lang="en-US" sz="9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en-US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en-US" sz="900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en-US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提交案例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255" algn="l"/>
              </a:tabLst>
            </a:pPr>
            <a:r>
              <a:rPr lang="en-US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*并非所有</a:t>
            </a:r>
            <a:r>
              <a:rPr lang="en-US" sz="900" i="1" spc="-20" dirty="0">
                <a:solidFill>
                  <a:srgbClr val="7A7A7A"/>
                </a:solidFill>
                <a:latin typeface="AdobeClean-LightIt"/>
                <a:cs typeface="AdobeClean-LightIt"/>
              </a:rPr>
              <a:t>产品都提供实时聊天支持。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在线支持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社区论坛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在线论坛</a:t>
            </a:r>
          </a:p>
        </p:txBody>
      </p:sp>
      <p:sp>
        <p:nvSpPr>
          <p:cNvPr id="63" name="object 39"/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持续在线访问包括技术解决方案、产品文档、常见问题解答等的不断增长的数据库。在 Adobe 社区与从业人员和其他客户联系，分享最佳实践和经验教训。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自助式历程</a:t>
            </a:r>
          </a:p>
        </p:txBody>
      </p:sp>
      <p:sp>
        <p:nvSpPr>
          <p:cNvPr id="67" name="object 39"/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Makers 是使用 Experience League 创建的。客户可以通过个性化学习来获得客户体验管理能力，从而培养技能、与全球同行社区互动并获得职业发展的认可。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办公室会议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网络研讨会</a:t>
            </a:r>
          </a:p>
        </p:txBody>
      </p:sp>
      <p:sp>
        <p:nvSpPr>
          <p:cNvPr id="71" name="object 39"/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Adobe 客户支持团队开展的“办公室会议”计划包括各种讲座，旨在指导并帮助参与者排除问题，并提供有助于 Adobe 解决方案发挥成效的提示和技巧。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765">
              <a:defRPr/>
            </a:pPr>
            <a:r>
              <a:rPr lang="en-US" sz="1200" dirty="0">
                <a:solidFill>
                  <a:srgbClr val="000000"/>
                </a:solidFill>
              </a:rPr>
              <a:t>自助门户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全天候支持门户</a:t>
            </a:r>
          </a:p>
        </p:txBody>
      </p:sp>
      <p:sp>
        <p:nvSpPr>
          <p:cNvPr id="75" name="object 39"/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按需访问在线自助支持门户以提交支持请求、查看案例状态并浏览其他资源，例如我们的知识库、新闻和通知、特色小贴士等。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实时聊天支持*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聊天支持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全天候 P1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电话支持</a:t>
            </a:r>
          </a:p>
        </p:txBody>
      </p:sp>
      <p:sp>
        <p:nvSpPr>
          <p:cNvPr id="82" name="object 39"/>
          <p:cNvSpPr txBox="1"/>
          <p:nvPr/>
        </p:nvSpPr>
        <p:spPr>
          <a:xfrm>
            <a:off x="3834130" y="8474075"/>
            <a:ext cx="3199765" cy="497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20302"/>
                </a:solidFill>
                <a:latin typeface="AdobeClean-Light"/>
              </a:rPr>
              <a:t>授权用户或指定的支持联系人</a:t>
            </a:r>
            <a:r>
              <a:rPr lang="en-US" sz="1000" dirty="0">
                <a:latin typeface="Adobe Clean Light" panose="020B0303020404020204" pitchFamily="34" charset="0"/>
              </a:rPr>
              <a:t>可以通过所有可用渠道（包括 P1 的电话）提交问题，并代表您的公司与我们的技术支持团队互动。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pc="-5" dirty="0"/>
              <a:t>©2021 Adobe.All Rights Reserved.Adobe</a:t>
            </a:r>
            <a:r>
              <a:rPr lang="en-US" spc="60" dirty="0"/>
              <a:t> </a:t>
            </a:r>
            <a:r>
              <a:rPr lang="en-US" spc="-5" dirty="0"/>
              <a:t>Confidential.</a:t>
            </a:r>
          </a:p>
        </p:txBody>
      </p:sp>
      <p:pic>
        <p:nvPicPr>
          <p:cNvPr id="40" name="Graphic 39" descr="客户审查轮廓图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远程学习语言轮廓图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路标轮廓图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轮廓图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聊天气泡轮廓图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免提电话轮廓图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n-US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en-US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en-US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en-US" sz="500" spc="-5" dirty="0">
                <a:solidFill>
                  <a:srgbClr val="6C6C6C"/>
                </a:solidFill>
                <a:latin typeface="Adobe Clean"/>
                <a:cs typeface="Adobe Clean"/>
              </a:rPr>
              <a:t>Confidential.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en-US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资源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en-US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5"/>
              </a:lnSpc>
            </a:pPr>
            <a:r>
              <a:rPr lang="en-US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en-US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en-US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www.adobe.com/cn/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n-US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要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详细了解</a:t>
            </a:r>
            <a:r>
              <a:rPr lang="en-US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en-US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支持产品/服务和您的适当级别，请联系指定</a:t>
            </a:r>
            <a:r>
              <a:rPr lang="en-US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en-US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经理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en-US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en-US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经理 (CSM)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Adobe.All Rights Reserved.Adobe</a:t>
            </a:r>
            <a:r>
              <a:rPr lang="en-US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/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zh-CN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zh-CN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支持的区域范围、当地营业时间和语言支持</a:t>
            </a:r>
            <a:endParaRPr lang="pl-PL" altLang="zh-CN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要建立 </a:t>
            </a:r>
            <a:r>
              <a:rPr lang="en-US" altLang="zh-CN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支持的区域范围，需要将客户的账单地址（通过销售订单或其他 </a:t>
            </a:r>
            <a:r>
              <a:rPr lang="en-US" altLang="zh-CN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支持采购文档）与以下区域之一相对应：</a:t>
            </a:r>
            <a:endParaRPr lang="en-US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/>
          <p:cNvGraphicFramePr>
            <a:graphicFrameLocks noGrp="1"/>
          </p:cNvGraphicFramePr>
          <p:nvPr/>
        </p:nvGraphicFramePr>
        <p:xfrm>
          <a:off x="171128" y="5907213"/>
          <a:ext cx="7391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欧洲、中东和非洲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亚太地区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 </a:t>
                      </a:r>
                      <a:r>
                        <a:rPr lang="en-US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6:00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语言支持只有英语和日语版本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 不包括日语支持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en-US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、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P3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、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P4 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案例仅限于日本的营业时间。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30"/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/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无</a:t>
            </a:r>
            <a:r>
              <a:rPr lang="en-US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与</a:t>
            </a:r>
            <a:r>
              <a:rPr lang="en-US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伦</a:t>
            </a: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比</a:t>
            </a:r>
            <a:r>
              <a:rPr lang="en-US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的专业知识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/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加速支持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/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en-US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战</a:t>
            </a:r>
            <a:r>
              <a:rPr lang="en-US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en-US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en-US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建议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/>
          <p:cNvGraphicFramePr>
            <a:graphicFrameLocks noGrp="1"/>
          </p:cNvGraphicFramePr>
          <p:nvPr/>
        </p:nvGraphicFramePr>
        <p:xfrm>
          <a:off x="194236" y="105934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 Adobe 帮助企业实现预期的 Adobe 投资回报的方式。这是一个集中式位置，提供自助教程、产品文档、讲师指导的培训、社区和技术支持，客户可以在这里学习、建立联系和取得进步，并沿着个性化的路径迈向成功。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培训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可以从 Experience League 访问 Adobe Digital Learning Services 课程。学习课程整合了按需课程和讲师指导的课程。在这里，您可以掌握具有公认市场价值的技能，并在组织中利用这些技能获得成功。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生产问题和系统中断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传达在多租户环境中部署的所有 Adobe 产品和服务的运行状况信息。客户可以选择他们的订阅偏好设置，以便在 Adobe 创建、更新或处理产品事件时收到电子邮件通知。这可能包括严重性不同的定期维护或服务问题。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条款和条件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详细说明支持服务产品的条款和条件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Graphic 7" descr="目标轮廓图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轮廓图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勋章轮廓图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Macintosh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支持产品/服务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Zabielski, Dawid (Contractor)</cp:lastModifiedBy>
  <cp:revision>83</cp:revision>
  <dcterms:created xsi:type="dcterms:W3CDTF">2020-11-03T06:32:00Z</dcterms:created>
  <dcterms:modified xsi:type="dcterms:W3CDTF">2021-10-11T13:04:55Z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2020-07-21T16:00:00Z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2020-11-03T16:00:00Z</vt:filetime>
  </property>
  <property fmtid="{D5CDD505-2E9C-101B-9397-08002B2CF9AE}" pid="5" name="ContentTypeId">
    <vt:lpwstr>0x010100E783BF6876BCC646A459363AF21A7736</vt:lpwstr>
  </property>
  <property fmtid="{D5CDD505-2E9C-101B-9397-08002B2CF9AE}" pid="6" name="ICV">
    <vt:lpwstr>4788906A943148CA89BBD569108D5E3C</vt:lpwstr>
  </property>
  <property fmtid="{D5CDD505-2E9C-101B-9397-08002B2CF9AE}" pid="7" name="KSOProductBuildVer">
    <vt:lpwstr>2052-11.1.0.10700</vt:lpwstr>
  </property>
</Properties>
</file>