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67" r:id="rId2"/>
    <p:sldId id="259" r:id="rId3"/>
    <p:sldId id="266" r:id="rId4"/>
    <p:sldId id="261" r:id="rId5"/>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p:scale>
          <a:sx n="100" d="100"/>
          <a:sy n="100" d="100"/>
        </p:scale>
        <p:origin x="2840" y="-480"/>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12/17/21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12/17/21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panose="020B0604020202020204"/>
                <a:cs typeface="Arial" panose="020B0604020202020204"/>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12/17/21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3" Type="http://schemas.openxmlformats.org/officeDocument/2006/relationships/image" Target="../media/image3.jpe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experienceleague.adobe.com/?support-solution=General#support" TargetMode="External"/><Relationship Id="rId13" Type="http://schemas.openxmlformats.org/officeDocument/2006/relationships/image" Target="../media/image31.svg"/><Relationship Id="rId3" Type="http://schemas.openxmlformats.org/officeDocument/2006/relationships/notesSlide" Target="../notesSlides/notesSlide4.xml"/><Relationship Id="rId7" Type="http://schemas.openxmlformats.org/officeDocument/2006/relationships/image" Target="../media/image29.jpeg"/><Relationship Id="rId12" Type="http://schemas.openxmlformats.org/officeDocument/2006/relationships/image" Target="../media/image30.png"/><Relationship Id="rId17" Type="http://schemas.openxmlformats.org/officeDocument/2006/relationships/image" Target="../media/image35.svg"/><Relationship Id="rId2" Type="http://schemas.openxmlformats.org/officeDocument/2006/relationships/slideLayout" Target="../slideLayouts/slideLayout5.xml"/><Relationship Id="rId16" Type="http://schemas.openxmlformats.org/officeDocument/2006/relationships/image" Target="../media/image34.png"/><Relationship Id="rId1" Type="http://schemas.openxmlformats.org/officeDocument/2006/relationships/tags" Target="../tags/tag2.xml"/><Relationship Id="rId6" Type="http://schemas.openxmlformats.org/officeDocument/2006/relationships/image" Target="../media/image28.png"/><Relationship Id="rId11" Type="http://schemas.openxmlformats.org/officeDocument/2006/relationships/hyperlink" Target="https://helpx.adobe.com/cn/support/programs/support-policies-terms-conditions.html" TargetMode="External"/><Relationship Id="rId5" Type="http://schemas.openxmlformats.org/officeDocument/2006/relationships/image" Target="../media/image3.jpeg"/><Relationship Id="rId15" Type="http://schemas.openxmlformats.org/officeDocument/2006/relationships/image" Target="../media/image33.svg"/><Relationship Id="rId10" Type="http://schemas.openxmlformats.org/officeDocument/2006/relationships/hyperlink" Target="https://status.adobe.com/" TargetMode="External"/><Relationship Id="rId4" Type="http://schemas.openxmlformats.org/officeDocument/2006/relationships/hyperlink" Target="http://www.adobe.com/cn/" TargetMode="External"/><Relationship Id="rId9" Type="http://schemas.openxmlformats.org/officeDocument/2006/relationships/hyperlink" Target="https://training.adobe.com/training/" TargetMode="External"/><Relationship Id="rId1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125" y="85725"/>
            <a:ext cx="5403850" cy="366395"/>
          </a:xfrm>
          <a:prstGeom prst="rect">
            <a:avLst/>
          </a:prstGeom>
        </p:spPr>
        <p:txBody>
          <a:bodyPr vert="horz" wrap="square" lIns="0" tIns="12700" rIns="0" bIns="0" rtlCol="0">
            <a:spAutoFit/>
          </a:bodyPr>
          <a:lstStyle/>
          <a:p>
            <a:pPr marL="12700">
              <a:lnSpc>
                <a:spcPct val="100000"/>
              </a:lnSpc>
              <a:spcBef>
                <a:spcPts val="100"/>
              </a:spcBef>
            </a:pPr>
            <a:r>
              <a:rPr lang="en-US" sz="2300" dirty="0">
                <a:latin typeface="Adobe Clean" panose="020B0503020404020204" pitchFamily="34" charset="0"/>
              </a:rPr>
              <a:t>Adobe </a:t>
            </a:r>
            <a:r>
              <a:rPr lang="ja-JP" altLang="en-US" sz="2300">
                <a:latin typeface="Adobe Clean" panose="020B0503020404020204" pitchFamily="34" charset="0"/>
              </a:rPr>
              <a:t>支持计划</a:t>
            </a:r>
            <a:endParaRPr sz="2300" spc="-229" dirty="0">
              <a:latin typeface="Adobe Clean" panose="020B0503020404020204" pitchFamily="34" charset="0"/>
            </a:endParaRPr>
          </a:p>
        </p:txBody>
      </p:sp>
      <p:sp>
        <p:nvSpPr>
          <p:cNvPr id="4" name="object 4"/>
          <p:cNvSpPr txBox="1"/>
          <p:nvPr/>
        </p:nvSpPr>
        <p:spPr>
          <a:xfrm>
            <a:off x="125148" y="7013546"/>
            <a:ext cx="5246952" cy="228268"/>
          </a:xfrm>
          <a:prstGeom prst="rect">
            <a:avLst/>
          </a:prstGeom>
        </p:spPr>
        <p:txBody>
          <a:bodyPr vert="horz" wrap="square" lIns="0" tIns="12700" rIns="0" bIns="0" rtlCol="0">
            <a:spAutoFit/>
          </a:bodyPr>
          <a:lstStyle/>
          <a:p>
            <a:pPr marL="12700">
              <a:lnSpc>
                <a:spcPct val="100000"/>
              </a:lnSpc>
              <a:spcBef>
                <a:spcPts val="100"/>
              </a:spcBef>
            </a:pPr>
            <a:r>
              <a:rPr lang="en-US" sz="1400" b="1" u="sng" spc="15" dirty="0">
                <a:solidFill>
                  <a:srgbClr val="020302"/>
                </a:solidFill>
                <a:uFill>
                  <a:solidFill>
                    <a:srgbClr val="020302"/>
                  </a:solidFill>
                </a:uFill>
                <a:latin typeface="Adobe Clean"/>
                <a:cs typeface="Adobe Clean"/>
              </a:rPr>
              <a:t>服</a:t>
            </a:r>
            <a:r>
              <a:rPr lang="en-US" sz="1400" b="1" u="sng" spc="5" dirty="0">
                <a:solidFill>
                  <a:srgbClr val="020302"/>
                </a:solidFill>
                <a:uFill>
                  <a:solidFill>
                    <a:srgbClr val="020302"/>
                  </a:solidFill>
                </a:uFill>
                <a:latin typeface="Adobe Clean"/>
                <a:cs typeface="Adobe Clean"/>
              </a:rPr>
              <a:t>务</a:t>
            </a:r>
            <a:r>
              <a:rPr lang="en-US" sz="1400" b="1" u="sng" spc="-15" dirty="0">
                <a:solidFill>
                  <a:srgbClr val="020302"/>
                </a:solidFill>
                <a:uFill>
                  <a:solidFill>
                    <a:srgbClr val="020302"/>
                  </a:solidFill>
                </a:uFill>
                <a:latin typeface="Adobe Clean"/>
                <a:cs typeface="Adobe Clean"/>
              </a:rPr>
              <a:t>水</a:t>
            </a:r>
            <a:r>
              <a:rPr lang="en-US" sz="1400" b="1" u="sng" spc="15" dirty="0">
                <a:solidFill>
                  <a:srgbClr val="020302"/>
                </a:solidFill>
                <a:uFill>
                  <a:solidFill>
                    <a:srgbClr val="020302"/>
                  </a:solidFill>
                </a:uFill>
                <a:latin typeface="Adobe Clean"/>
                <a:cs typeface="Adobe Clean"/>
              </a:rPr>
              <a:t>平</a:t>
            </a:r>
            <a:r>
              <a:rPr lang="en-US" sz="1400" b="1" u="sng" spc="-55" dirty="0">
                <a:solidFill>
                  <a:srgbClr val="020302"/>
                </a:solidFill>
                <a:uFill>
                  <a:solidFill>
                    <a:srgbClr val="020302"/>
                  </a:solidFill>
                </a:uFill>
                <a:latin typeface="Adobe Clean"/>
                <a:cs typeface="Adobe Clean"/>
              </a:rPr>
              <a:t>目</a:t>
            </a:r>
            <a:r>
              <a:rPr lang="en-US" sz="1400" b="1" u="sng" spc="-40" dirty="0">
                <a:solidFill>
                  <a:srgbClr val="020302"/>
                </a:solidFill>
                <a:uFill>
                  <a:solidFill>
                    <a:srgbClr val="020302"/>
                  </a:solidFill>
                </a:uFill>
                <a:latin typeface="Adobe Clean"/>
                <a:cs typeface="Adobe Clean"/>
              </a:rPr>
              <a:t>标</a:t>
            </a:r>
            <a:r>
              <a:rPr lang="en-US" sz="1400" b="1" u="sng" dirty="0">
                <a:solidFill>
                  <a:srgbClr val="020302"/>
                </a:solidFill>
                <a:uFill>
                  <a:solidFill>
                    <a:srgbClr val="020302"/>
                  </a:solidFill>
                </a:uFill>
                <a:latin typeface="Adobe Clean"/>
                <a:cs typeface="Adobe Clean"/>
              </a:rPr>
              <a:t>：</a:t>
            </a:r>
            <a:r>
              <a:rPr lang="en-US" sz="1400" b="1" u="sng" spc="-15" dirty="0">
                <a:solidFill>
                  <a:srgbClr val="020302"/>
                </a:solidFill>
                <a:uFill>
                  <a:solidFill>
                    <a:srgbClr val="020302"/>
                  </a:solidFill>
                </a:uFill>
                <a:latin typeface="Adobe Clean"/>
                <a:cs typeface="Adobe Clean"/>
              </a:rPr>
              <a:t>初</a:t>
            </a:r>
            <a:r>
              <a:rPr lang="en-US" sz="1400" b="1" u="sng" spc="-10" dirty="0">
                <a:solidFill>
                  <a:srgbClr val="020302"/>
                </a:solidFill>
                <a:uFill>
                  <a:solidFill>
                    <a:srgbClr val="020302"/>
                  </a:solidFill>
                </a:uFill>
                <a:latin typeface="Adobe Clean"/>
                <a:cs typeface="Adobe Clean"/>
              </a:rPr>
              <a:t>始</a:t>
            </a:r>
            <a:r>
              <a:rPr lang="en-US" sz="1400" b="1" u="sng" spc="-15" dirty="0">
                <a:solidFill>
                  <a:srgbClr val="020302"/>
                </a:solidFill>
                <a:uFill>
                  <a:solidFill>
                    <a:srgbClr val="020302"/>
                  </a:solidFill>
                </a:uFill>
                <a:latin typeface="Adobe Clean"/>
                <a:cs typeface="Adobe Clean"/>
              </a:rPr>
              <a:t>响应</a:t>
            </a:r>
            <a:endParaRPr sz="1400" u="sng" dirty="0">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600491"/>
              </p:ext>
            </p:extLst>
          </p:nvPr>
        </p:nvGraphicFramePr>
        <p:xfrm>
          <a:off x="146919" y="7473158"/>
          <a:ext cx="7477080" cy="2233204"/>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en-US" sz="900" spc="-20">
                          <a:solidFill>
                            <a:srgbClr val="020302"/>
                          </a:solidFill>
                          <a:latin typeface="Adobe Clean"/>
                          <a:cs typeface="Adobe Clean"/>
                        </a:rPr>
                        <a:t>优先级</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6350" indent="0" algn="ctr">
                        <a:lnSpc>
                          <a:spcPct val="100000"/>
                        </a:lnSpc>
                        <a:spcBef>
                          <a:spcPts val="55"/>
                        </a:spcBef>
                        <a:tabLst/>
                      </a:pPr>
                      <a:r>
                        <a:rPr lang="en-US" sz="900" spc="0" dirty="0" err="1">
                          <a:solidFill>
                            <a:srgbClr val="020302"/>
                          </a:solidFill>
                          <a:latin typeface="Adobe Clean"/>
                          <a:cs typeface="Adobe Clean"/>
                        </a:rPr>
                        <a:t>在线支持</a:t>
                      </a:r>
                      <a:endParaRPr sz="900" spc="0" dirty="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38100" indent="0" algn="ctr">
                        <a:lnSpc>
                          <a:spcPct val="100000"/>
                        </a:lnSpc>
                        <a:spcBef>
                          <a:spcPts val="80"/>
                        </a:spcBef>
                        <a:tabLst/>
                      </a:pPr>
                      <a:r>
                        <a:rPr lang="en-US" sz="900" spc="0" dirty="0" err="1">
                          <a:solidFill>
                            <a:srgbClr val="FFFFFF"/>
                          </a:solidFill>
                          <a:latin typeface="Adobe Clean"/>
                          <a:cs typeface="Adobe Clean"/>
                        </a:rPr>
                        <a:t>企业支持</a:t>
                      </a:r>
                      <a:endParaRPr sz="900" spc="0" dirty="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lang="en-US" sz="900" b="1" spc="-15" dirty="0" err="1">
                          <a:solidFill>
                            <a:srgbClr val="020302"/>
                          </a:solidFill>
                          <a:latin typeface="Adobe Clean"/>
                          <a:cs typeface="Adobe Clean"/>
                        </a:rPr>
                        <a:t>优</a:t>
                      </a:r>
                      <a:r>
                        <a:rPr lang="en-US" sz="900" b="1" spc="-20" dirty="0" err="1">
                          <a:solidFill>
                            <a:srgbClr val="020302"/>
                          </a:solidFill>
                          <a:latin typeface="Adobe Clean"/>
                          <a:cs typeface="Adobe Clean"/>
                        </a:rPr>
                        <a:t>先</a:t>
                      </a:r>
                      <a:r>
                        <a:rPr lang="en-US" sz="900" b="1" spc="-25" dirty="0" err="1">
                          <a:solidFill>
                            <a:srgbClr val="020302"/>
                          </a:solidFill>
                          <a:latin typeface="Adobe Clean"/>
                          <a:cs typeface="Adobe Clean"/>
                        </a:rPr>
                        <a:t>级</a:t>
                      </a:r>
                      <a:r>
                        <a:rPr lang="en-US" sz="900" b="1" spc="-40" dirty="0">
                          <a:solidFill>
                            <a:srgbClr val="020302"/>
                          </a:solidFill>
                          <a:latin typeface="Adobe Clean"/>
                          <a:cs typeface="Adobe Clean"/>
                        </a:rPr>
                        <a:t> </a:t>
                      </a:r>
                      <a:r>
                        <a:rPr lang="en-US" sz="900" b="1" dirty="0">
                          <a:solidFill>
                            <a:srgbClr val="020302"/>
                          </a:solidFill>
                          <a:latin typeface="Adobe Clean"/>
                          <a:cs typeface="Adobe Clean"/>
                        </a:rPr>
                        <a:t>1</a:t>
                      </a:r>
                      <a:endParaRPr sz="900" dirty="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defRPr/>
                      </a:pPr>
                      <a:r>
                        <a:rPr lang="ja-JP" altLang="en-US" sz="900" b="0" i="0" spc="-130">
                          <a:solidFill>
                            <a:srgbClr val="020302"/>
                          </a:solidFill>
                          <a:latin typeface="Adobe Clean Light" panose="020B0303020404020204" pitchFamily="34" charset="0"/>
                          <a:cs typeface="Adobe Clean"/>
                        </a:rPr>
                        <a:t>客户的生产业务功能中断或发生重大数据丢失或服务降级，需要立即关注以恢复功能和可用性</a:t>
                      </a:r>
                      <a:endParaRPr lang="en-US" sz="900" b="0" i="0" dirty="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49263" marR="492125" indent="0" algn="ctr">
                        <a:lnSpc>
                          <a:spcPct val="102000"/>
                        </a:lnSpc>
                        <a:tabLst/>
                      </a:pPr>
                      <a:r>
                        <a:rPr lang="en-US" sz="900" spc="-15" dirty="0" err="1">
                          <a:solidFill>
                            <a:srgbClr val="020302"/>
                          </a:solidFill>
                          <a:latin typeface="AdobeClean-Light"/>
                          <a:cs typeface="AdobeClean-Light"/>
                        </a:rPr>
                        <a:t>全天候</a:t>
                      </a:r>
                      <a:r>
                        <a:rPr lang="en-US" sz="900" spc="-15" dirty="0">
                          <a:solidFill>
                            <a:srgbClr val="020302"/>
                          </a:solidFill>
                          <a:latin typeface="AdobeClean-Light"/>
                          <a:cs typeface="AdobeClean-Light"/>
                        </a:rPr>
                        <a:t>/</a:t>
                      </a:r>
                      <a:br>
                        <a:rPr lang="en-US" sz="900" spc="-15" dirty="0">
                          <a:solidFill>
                            <a:srgbClr val="020302"/>
                          </a:solidFill>
                          <a:latin typeface="AdobeClean-Light"/>
                          <a:cs typeface="AdobeClean-Light"/>
                        </a:rPr>
                      </a:br>
                      <a:r>
                        <a:rPr lang="en-US" sz="900" dirty="0">
                          <a:solidFill>
                            <a:srgbClr val="020302"/>
                          </a:solidFill>
                          <a:latin typeface="AdobeClean-Light"/>
                          <a:cs typeface="AdobeClean-Light"/>
                        </a:rPr>
                        <a:t>1</a:t>
                      </a:r>
                      <a:r>
                        <a:rPr lang="en-US" sz="900" spc="-90" dirty="0">
                          <a:solidFill>
                            <a:srgbClr val="020302"/>
                          </a:solidFill>
                          <a:latin typeface="AdobeClean-Light"/>
                          <a:cs typeface="AdobeClean-Light"/>
                        </a:rPr>
                        <a:t> </a:t>
                      </a:r>
                      <a:r>
                        <a:rPr lang="en-US" sz="900" spc="-15" dirty="0" err="1">
                          <a:solidFill>
                            <a:srgbClr val="020302"/>
                          </a:solidFill>
                          <a:latin typeface="AdobeClean-Light"/>
                          <a:cs typeface="AdobeClean-Light"/>
                        </a:rPr>
                        <a:t>小时</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269875" marR="476250" indent="79375" algn="ctr">
                        <a:lnSpc>
                          <a:spcPct val="100000"/>
                        </a:lnSpc>
                        <a:spcBef>
                          <a:spcPts val="700"/>
                        </a:spcBef>
                        <a:tabLst/>
                      </a:pPr>
                      <a:r>
                        <a:rPr lang="en-US" sz="900" spc="-25" dirty="0" err="1">
                          <a:solidFill>
                            <a:srgbClr val="020302"/>
                          </a:solidFill>
                          <a:latin typeface="AdobeClean-Light"/>
                          <a:cs typeface="AdobeClean-Light"/>
                        </a:rPr>
                        <a:t>全</a:t>
                      </a:r>
                      <a:r>
                        <a:rPr lang="en-US" sz="900" spc="-20" dirty="0" err="1">
                          <a:solidFill>
                            <a:srgbClr val="020302"/>
                          </a:solidFill>
                          <a:latin typeface="AdobeClean-Light"/>
                          <a:cs typeface="AdobeClean-Light"/>
                        </a:rPr>
                        <a:t>天</a:t>
                      </a:r>
                      <a:r>
                        <a:rPr lang="en-US" sz="900" dirty="0" err="1">
                          <a:solidFill>
                            <a:srgbClr val="020302"/>
                          </a:solidFill>
                          <a:latin typeface="AdobeClean-Light"/>
                          <a:cs typeface="AdobeClean-Light"/>
                        </a:rPr>
                        <a:t>候</a:t>
                      </a:r>
                      <a:r>
                        <a:rPr lang="en-US" sz="900" dirty="0">
                          <a:solidFill>
                            <a:srgbClr val="020302"/>
                          </a:solidFill>
                          <a:latin typeface="AdobeClean-Light"/>
                          <a:cs typeface="AdobeClean-Light"/>
                        </a:rPr>
                        <a:t>/</a:t>
                      </a:r>
                      <a:r>
                        <a:rPr lang="en-US" sz="900" spc="-20" dirty="0">
                          <a:solidFill>
                            <a:srgbClr val="020302"/>
                          </a:solidFill>
                          <a:latin typeface="AdobeClean-Light"/>
                          <a:cs typeface="AdobeClean-Light"/>
                        </a:rPr>
                        <a:t>3</a:t>
                      </a:r>
                      <a:r>
                        <a:rPr lang="en-US" sz="900" spc="50" dirty="0">
                          <a:solidFill>
                            <a:srgbClr val="020302"/>
                          </a:solidFill>
                          <a:latin typeface="AdobeClean-Light"/>
                          <a:cs typeface="AdobeClean-Light"/>
                        </a:rPr>
                        <a:t>0 </a:t>
                      </a:r>
                      <a:r>
                        <a:rPr lang="en-US" sz="900" spc="-20" dirty="0" err="1">
                          <a:solidFill>
                            <a:srgbClr val="020302"/>
                          </a:solidFill>
                          <a:latin typeface="AdobeClean-Light"/>
                          <a:cs typeface="AdobeClean-Light"/>
                        </a:rPr>
                        <a:t>分</a:t>
                      </a:r>
                      <a:r>
                        <a:rPr lang="en-US" sz="900" spc="-35" dirty="0" err="1">
                          <a:solidFill>
                            <a:srgbClr val="020302"/>
                          </a:solidFill>
                          <a:latin typeface="AdobeClean-Light"/>
                          <a:cs typeface="AdobeClean-Light"/>
                        </a:rPr>
                        <a:t>钟</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lang="en-US" sz="900" b="1" spc="-15" dirty="0" err="1">
                          <a:solidFill>
                            <a:srgbClr val="020302"/>
                          </a:solidFill>
                          <a:latin typeface="Adobe Clean"/>
                          <a:cs typeface="Adobe Clean"/>
                        </a:rPr>
                        <a:t>优</a:t>
                      </a:r>
                      <a:r>
                        <a:rPr lang="en-US" sz="900" b="1" spc="-20" dirty="0" err="1">
                          <a:solidFill>
                            <a:srgbClr val="020302"/>
                          </a:solidFill>
                          <a:latin typeface="Adobe Clean"/>
                          <a:cs typeface="Adobe Clean"/>
                        </a:rPr>
                        <a:t>先</a:t>
                      </a:r>
                      <a:r>
                        <a:rPr lang="en-US" sz="900" b="1" spc="-25" dirty="0" err="1">
                          <a:solidFill>
                            <a:srgbClr val="020302"/>
                          </a:solidFill>
                          <a:latin typeface="Adobe Clean"/>
                          <a:cs typeface="Adobe Clean"/>
                        </a:rPr>
                        <a:t>级</a:t>
                      </a:r>
                      <a:r>
                        <a:rPr lang="en-US" sz="900" b="1" spc="-40" dirty="0">
                          <a:solidFill>
                            <a:srgbClr val="020302"/>
                          </a:solidFill>
                          <a:latin typeface="Adobe Clean"/>
                          <a:cs typeface="Adobe Clean"/>
                        </a:rPr>
                        <a:t> </a:t>
                      </a:r>
                      <a:r>
                        <a:rPr lang="en-US" sz="900" b="1" dirty="0">
                          <a:solidFill>
                            <a:srgbClr val="020302"/>
                          </a:solidFill>
                          <a:latin typeface="Adobe Clean"/>
                          <a:cs typeface="Adobe Clean"/>
                        </a:rPr>
                        <a:t>2</a:t>
                      </a:r>
                      <a:endParaRPr sz="900" dirty="0">
                        <a:latin typeface="Adobe Clean"/>
                        <a:cs typeface="Adobe Clean"/>
                      </a:endParaRPr>
                    </a:p>
                    <a:p>
                      <a:pPr marL="50165" marR="203200">
                        <a:lnSpc>
                          <a:spcPts val="1000"/>
                        </a:lnSpc>
                        <a:spcBef>
                          <a:spcPts val="415"/>
                        </a:spcBef>
                      </a:pPr>
                      <a:r>
                        <a:rPr lang="ja-JP" altLang="en-US" sz="900" b="0" i="0" u="none" strike="noStrike">
                          <a:solidFill>
                            <a:schemeClr val="tx1"/>
                          </a:solidFill>
                          <a:effectLst/>
                          <a:latin typeface="Adobe Clean Light" panose="020B0303020404020204" pitchFamily="34" charset="0"/>
                          <a:ea typeface="+mn-ea"/>
                          <a:cs typeface="+mn-cs"/>
                        </a:rPr>
                        <a:t>客户的业务功能发生重大服务降级或潜在数据丢失，或主要功能受到影响 </a:t>
                      </a:r>
                      <a:endParaRPr lang="en-US" sz="900" b="0" i="0" dirty="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dirty="0" err="1">
                          <a:solidFill>
                            <a:srgbClr val="020302"/>
                          </a:solidFill>
                          <a:latin typeface="AdobeClean-Light"/>
                          <a:cs typeface="AdobeClean-Light"/>
                        </a:rPr>
                        <a:t>营业时间</a:t>
                      </a:r>
                      <a:r>
                        <a:rPr lang="en-US" sz="900" dirty="0">
                          <a:solidFill>
                            <a:srgbClr val="020302"/>
                          </a:solidFill>
                          <a:latin typeface="AdobeClean-Light"/>
                          <a:cs typeface="AdobeClean-Light"/>
                        </a:rPr>
                        <a:t>/4</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小</a:t>
                      </a:r>
                      <a:r>
                        <a:rPr lang="en-US" sz="900" spc="-20" dirty="0" err="1">
                          <a:solidFill>
                            <a:srgbClr val="020302"/>
                          </a:solidFill>
                          <a:latin typeface="AdobeClean-Light"/>
                          <a:cs typeface="AdobeClean-Light"/>
                        </a:rPr>
                        <a:t>时</a:t>
                      </a:r>
                      <a:endParaRPr sz="90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03225" marR="492125" lvl="0" indent="0" algn="ctr" defTabSz="914400" eaLnBrk="1" fontAlgn="auto" latinLnBrk="0" hangingPunct="1">
                        <a:lnSpc>
                          <a:spcPct val="102000"/>
                        </a:lnSpc>
                        <a:spcBef>
                          <a:spcPts val="0"/>
                        </a:spcBef>
                        <a:spcAft>
                          <a:spcPts val="0"/>
                        </a:spcAft>
                        <a:buClrTx/>
                        <a:buSzTx/>
                        <a:buFontTx/>
                        <a:buNone/>
                        <a:tabLst/>
                        <a:defRPr/>
                      </a:pPr>
                      <a:r>
                        <a:rPr lang="en-US" sz="900" spc="-15" dirty="0" err="1">
                          <a:solidFill>
                            <a:srgbClr val="020302"/>
                          </a:solidFill>
                          <a:latin typeface="AdobeClean-Light"/>
                          <a:ea typeface="+mn-ea"/>
                          <a:cs typeface="AdobeClean-Light"/>
                        </a:rPr>
                        <a:t>工作日全天候</a:t>
                      </a:r>
                      <a:r>
                        <a:rPr lang="en-US" sz="900" spc="-15" dirty="0">
                          <a:solidFill>
                            <a:srgbClr val="020302"/>
                          </a:solidFill>
                          <a:latin typeface="AdobeClean-Light"/>
                          <a:ea typeface="+mn-ea"/>
                          <a:cs typeface="AdobeClean-Light"/>
                        </a:rPr>
                        <a:t>/</a:t>
                      </a:r>
                      <a:br>
                        <a:rPr lang="en-US" sz="900" spc="-15" dirty="0">
                          <a:solidFill>
                            <a:srgbClr val="020302"/>
                          </a:solidFill>
                          <a:latin typeface="AdobeClean-Light"/>
                          <a:ea typeface="+mn-ea"/>
                          <a:cs typeface="AdobeClean-Light"/>
                        </a:rPr>
                      </a:br>
                      <a:r>
                        <a:rPr lang="en-US" sz="900" spc="-15" dirty="0">
                          <a:solidFill>
                            <a:srgbClr val="020302"/>
                          </a:solidFill>
                          <a:latin typeface="AdobeClean-Light"/>
                          <a:ea typeface="+mn-ea"/>
                          <a:cs typeface="AdobeClean-Light"/>
                        </a:rPr>
                        <a:t>1 </a:t>
                      </a:r>
                      <a:r>
                        <a:rPr lang="en-US" sz="900" spc="-15" dirty="0" err="1">
                          <a:solidFill>
                            <a:srgbClr val="020302"/>
                          </a:solidFill>
                          <a:latin typeface="AdobeClean-Light"/>
                          <a:ea typeface="+mn-ea"/>
                          <a:cs typeface="AdobeClean-Light"/>
                        </a:rPr>
                        <a:t>小时</a:t>
                      </a:r>
                      <a:endParaRPr lang="en-US" sz="900" spc="-15" dirty="0">
                        <a:solidFill>
                          <a:srgbClr val="020302"/>
                        </a:solidFill>
                        <a:latin typeface="AdobeClean-Light"/>
                        <a:ea typeface="+mn-ea"/>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lang="en-US" sz="900" b="1" spc="-15" dirty="0" err="1">
                          <a:solidFill>
                            <a:srgbClr val="020302"/>
                          </a:solidFill>
                          <a:latin typeface="Adobe Clean"/>
                          <a:cs typeface="Adobe Clean"/>
                        </a:rPr>
                        <a:t>优</a:t>
                      </a:r>
                      <a:r>
                        <a:rPr lang="en-US" sz="900" b="1" spc="-20" dirty="0" err="1">
                          <a:solidFill>
                            <a:srgbClr val="020302"/>
                          </a:solidFill>
                          <a:latin typeface="Adobe Clean"/>
                          <a:cs typeface="Adobe Clean"/>
                        </a:rPr>
                        <a:t>先</a:t>
                      </a:r>
                      <a:r>
                        <a:rPr lang="en-US" sz="900" b="1" spc="-25" dirty="0" err="1">
                          <a:solidFill>
                            <a:srgbClr val="020302"/>
                          </a:solidFill>
                          <a:latin typeface="Adobe Clean"/>
                          <a:cs typeface="Adobe Clean"/>
                        </a:rPr>
                        <a:t>级</a:t>
                      </a:r>
                      <a:r>
                        <a:rPr lang="en-US" sz="900" b="1" spc="-40" dirty="0">
                          <a:solidFill>
                            <a:srgbClr val="020302"/>
                          </a:solidFill>
                          <a:latin typeface="Adobe Clean"/>
                          <a:cs typeface="Adobe Clean"/>
                        </a:rPr>
                        <a:t> </a:t>
                      </a:r>
                      <a:r>
                        <a:rPr lang="en-US" sz="900" b="1" dirty="0">
                          <a:solidFill>
                            <a:srgbClr val="020302"/>
                          </a:solidFill>
                          <a:latin typeface="Adobe Clean"/>
                          <a:cs typeface="Adobe Clean"/>
                        </a:rPr>
                        <a:t>3</a:t>
                      </a:r>
                      <a:endParaRPr sz="900" dirty="0">
                        <a:latin typeface="Adobe Clean"/>
                        <a:cs typeface="Adobe Clean"/>
                      </a:endParaRPr>
                    </a:p>
                    <a:p>
                      <a:pPr marL="49530" marR="212090" indent="-2540">
                        <a:lnSpc>
                          <a:spcPts val="1000"/>
                        </a:lnSpc>
                        <a:spcBef>
                          <a:spcPts val="415"/>
                        </a:spcBef>
                      </a:pPr>
                      <a:r>
                        <a:rPr lang="ja-JP" altLang="en-US" sz="900" b="0" i="0" u="none" strike="noStrike">
                          <a:solidFill>
                            <a:schemeClr val="tx1"/>
                          </a:solidFill>
                          <a:effectLst/>
                          <a:latin typeface="Adobe Clean Light" panose="020B0303020404020204" pitchFamily="34" charset="0"/>
                          <a:ea typeface="+mn-ea"/>
                          <a:cs typeface="+mn-cs"/>
                        </a:rPr>
                        <a:t>客户的业务功能发生轻微的服务降级，但有解决方案</a:t>
                      </a:r>
                      <a:r>
                        <a:rPr lang="en-US" altLang="ja-JP" sz="900" b="0" i="0" u="none" strike="noStrike" dirty="0">
                          <a:solidFill>
                            <a:schemeClr val="tx1"/>
                          </a:solidFill>
                          <a:effectLst/>
                          <a:latin typeface="Adobe Clean Light" panose="020B0303020404020204" pitchFamily="34" charset="0"/>
                          <a:ea typeface="+mn-ea"/>
                          <a:cs typeface="+mn-cs"/>
                        </a:rPr>
                        <a:t>/</a:t>
                      </a:r>
                      <a:r>
                        <a:rPr lang="ja-JP" altLang="en-US" sz="900" b="0" i="0" u="none" strike="noStrike">
                          <a:solidFill>
                            <a:schemeClr val="tx1"/>
                          </a:solidFill>
                          <a:effectLst/>
                          <a:latin typeface="Adobe Clean Light" panose="020B0303020404020204" pitchFamily="34" charset="0"/>
                          <a:ea typeface="+mn-ea"/>
                          <a:cs typeface="+mn-cs"/>
                        </a:rPr>
                        <a:t>解决方法可让业务功能继续正常工作 </a:t>
                      </a:r>
                      <a:endParaRPr lang="en-US" sz="900" b="0" i="0" dirty="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a:solidFill>
                            <a:srgbClr val="020302"/>
                          </a:solidFill>
                          <a:latin typeface="AdobeClean-Light"/>
                          <a:cs typeface="AdobeClean-Light"/>
                        </a:rPr>
                        <a:t>营业时间</a:t>
                      </a:r>
                      <a:r>
                        <a:rPr lang="en-US" sz="900">
                          <a:solidFill>
                            <a:srgbClr val="020302"/>
                          </a:solidFill>
                          <a:latin typeface="AdobeClean-Light"/>
                          <a:cs typeface="AdobeClean-Light"/>
                        </a:rPr>
                        <a:t>/6</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小</a:t>
                      </a:r>
                      <a:r>
                        <a:rPr lang="en-US" sz="900" spc="-20">
                          <a:solidFill>
                            <a:srgbClr val="020302"/>
                          </a:solidFill>
                          <a:latin typeface="AdobeClean-Light"/>
                          <a:cs typeface="AdobeClean-Light"/>
                        </a:rPr>
                        <a:t>时</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7188" marR="398780" indent="0" algn="ctr">
                        <a:lnSpc>
                          <a:spcPct val="102000"/>
                        </a:lnSpc>
                        <a:spcBef>
                          <a:spcPts val="675"/>
                        </a:spcBef>
                        <a:tabLst/>
                      </a:pPr>
                      <a:r>
                        <a:rPr lang="en-US" sz="900" spc="-30" dirty="0" err="1">
                          <a:solidFill>
                            <a:srgbClr val="020302"/>
                          </a:solidFill>
                          <a:latin typeface="AdobeClean-Light"/>
                          <a:cs typeface="AdobeClean-Light"/>
                        </a:rPr>
                        <a:t>营</a:t>
                      </a:r>
                      <a:r>
                        <a:rPr lang="en-US" sz="900" spc="-20" dirty="0" err="1">
                          <a:solidFill>
                            <a:srgbClr val="020302"/>
                          </a:solidFill>
                          <a:latin typeface="AdobeClean-Light"/>
                          <a:cs typeface="AdobeClean-Light"/>
                        </a:rPr>
                        <a:t>业</a:t>
                      </a:r>
                      <a:r>
                        <a:rPr lang="en-US" sz="900" spc="-15" dirty="0" err="1">
                          <a:solidFill>
                            <a:srgbClr val="020302"/>
                          </a:solidFill>
                          <a:latin typeface="AdobeClean-Light"/>
                          <a:cs typeface="AdobeClean-Light"/>
                        </a:rPr>
                        <a:t>时</a:t>
                      </a:r>
                      <a:r>
                        <a:rPr lang="en-US" sz="900" spc="-30" dirty="0" err="1">
                          <a:solidFill>
                            <a:srgbClr val="020302"/>
                          </a:solidFill>
                          <a:latin typeface="AdobeClean-Light"/>
                          <a:cs typeface="AdobeClean-Light"/>
                        </a:rPr>
                        <a:t>间</a:t>
                      </a:r>
                      <a:r>
                        <a:rPr lang="en-US" sz="900" dirty="0">
                          <a:solidFill>
                            <a:srgbClr val="020302"/>
                          </a:solidFill>
                          <a:latin typeface="AdobeClean-Light"/>
                          <a:cs typeface="AdobeClean-Light"/>
                        </a:rPr>
                        <a:t>/ </a:t>
                      </a:r>
                      <a:br>
                        <a:rPr lang="en-US" sz="900" dirty="0">
                          <a:solidFill>
                            <a:srgbClr val="020302"/>
                          </a:solidFill>
                          <a:latin typeface="AdobeClean-Light"/>
                          <a:cs typeface="AdobeClean-Light"/>
                        </a:rPr>
                      </a:br>
                      <a:r>
                        <a:rPr lang="en-US" sz="900" dirty="0">
                          <a:solidFill>
                            <a:srgbClr val="020302"/>
                          </a:solidFill>
                          <a:latin typeface="AdobeClean-Light"/>
                          <a:cs typeface="AdobeClean-Light"/>
                        </a:rPr>
                        <a:t>2</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小</a:t>
                      </a:r>
                      <a:r>
                        <a:rPr lang="en-US" sz="900" spc="-20" dirty="0" err="1">
                          <a:solidFill>
                            <a:srgbClr val="020302"/>
                          </a:solidFill>
                          <a:latin typeface="AdobeClean-Light"/>
                          <a:cs typeface="AdobeClean-Light"/>
                        </a:rPr>
                        <a:t>时</a:t>
                      </a:r>
                      <a:endParaRPr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en-US" sz="900" b="1" spc="-15" dirty="0" err="1">
                          <a:solidFill>
                            <a:srgbClr val="020302"/>
                          </a:solidFill>
                          <a:latin typeface="Adobe Clean"/>
                          <a:cs typeface="Adobe Clean"/>
                        </a:rPr>
                        <a:t>优</a:t>
                      </a:r>
                      <a:r>
                        <a:rPr lang="en-US" sz="900" b="1" spc="-20" dirty="0" err="1">
                          <a:solidFill>
                            <a:srgbClr val="020302"/>
                          </a:solidFill>
                          <a:latin typeface="Adobe Clean"/>
                          <a:cs typeface="Adobe Clean"/>
                        </a:rPr>
                        <a:t>先</a:t>
                      </a:r>
                      <a:r>
                        <a:rPr lang="en-US" sz="900" b="1" spc="-25" dirty="0" err="1">
                          <a:solidFill>
                            <a:srgbClr val="020302"/>
                          </a:solidFill>
                          <a:latin typeface="Adobe Clean"/>
                          <a:cs typeface="Adobe Clean"/>
                        </a:rPr>
                        <a:t>级</a:t>
                      </a:r>
                      <a:r>
                        <a:rPr lang="en-US" sz="900" b="1" spc="-40" dirty="0">
                          <a:solidFill>
                            <a:srgbClr val="020302"/>
                          </a:solidFill>
                          <a:latin typeface="Adobe Clean"/>
                          <a:cs typeface="Adobe Clean"/>
                        </a:rPr>
                        <a:t> </a:t>
                      </a:r>
                      <a:r>
                        <a:rPr lang="en-US" sz="900" b="1" dirty="0">
                          <a:solidFill>
                            <a:srgbClr val="020302"/>
                          </a:solidFill>
                          <a:latin typeface="Adobe Clean"/>
                          <a:cs typeface="Adobe Clean"/>
                        </a:rPr>
                        <a:t>4</a:t>
                      </a:r>
                      <a:endParaRPr sz="900" dirty="0">
                        <a:latin typeface="Adobe Clean"/>
                        <a:cs typeface="Adobe Clean"/>
                      </a:endParaRPr>
                    </a:p>
                    <a:p>
                      <a:pPr marL="49530">
                        <a:lnSpc>
                          <a:spcPct val="100000"/>
                        </a:lnSpc>
                        <a:spcBef>
                          <a:spcPts val="145"/>
                        </a:spcBef>
                      </a:pPr>
                      <a:r>
                        <a:rPr lang="en-US" sz="900" b="1" spc="-90" dirty="0">
                          <a:solidFill>
                            <a:srgbClr val="020302"/>
                          </a:solidFill>
                          <a:latin typeface="Adobe Clean"/>
                          <a:cs typeface="Adobe Clean"/>
                        </a:rPr>
                        <a:t> </a:t>
                      </a:r>
                      <a:r>
                        <a:rPr lang="ja-JP" altLang="en-US" sz="900" b="0" i="0" u="none" strike="noStrike">
                          <a:solidFill>
                            <a:schemeClr val="tx1"/>
                          </a:solidFill>
                          <a:effectLst/>
                          <a:latin typeface="Adobe Clean Light" panose="020B0303020404020204" pitchFamily="34" charset="0"/>
                          <a:ea typeface="+mn-ea"/>
                          <a:cs typeface="+mn-cs"/>
                        </a:rPr>
                        <a:t>有关当前产品功能或增强功能请求的常见问题</a:t>
                      </a:r>
                      <a:endParaRPr lang="en-US" sz="900" b="0" i="0" dirty="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a:solidFill>
                            <a:srgbClr val="020302"/>
                          </a:solidFill>
                          <a:latin typeface="AdobeClean-Light"/>
                          <a:cs typeface="AdobeClean-Light"/>
                        </a:rPr>
                        <a:t>工作日</a:t>
                      </a:r>
                      <a:r>
                        <a:rPr lang="en-US" sz="900">
                          <a:solidFill>
                            <a:srgbClr val="020302"/>
                          </a:solidFill>
                          <a:latin typeface="AdobeClean-Light"/>
                          <a:cs typeface="AdobeClean-Light"/>
                        </a:rPr>
                        <a:t>/3</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天</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10" marR="343535" indent="-175895" algn="ctr">
                        <a:lnSpc>
                          <a:spcPct val="102000"/>
                        </a:lnSpc>
                      </a:pPr>
                      <a:r>
                        <a:rPr lang="en-US" sz="900" spc="-30" dirty="0" err="1">
                          <a:solidFill>
                            <a:srgbClr val="020302"/>
                          </a:solidFill>
                          <a:latin typeface="AdobeClean-Light"/>
                          <a:cs typeface="AdobeClean-Light"/>
                        </a:rPr>
                        <a:t>工作日</a:t>
                      </a:r>
                      <a:r>
                        <a:rPr lang="en-US" sz="900" dirty="0">
                          <a:solidFill>
                            <a:srgbClr val="020302"/>
                          </a:solidFill>
                          <a:latin typeface="AdobeClean-Light"/>
                          <a:cs typeface="AdobeClean-Light"/>
                        </a:rPr>
                        <a:t>/1</a:t>
                      </a:r>
                      <a:r>
                        <a:rPr lang="en-US" sz="900" spc="-100" dirty="0">
                          <a:solidFill>
                            <a:srgbClr val="020302"/>
                          </a:solidFill>
                          <a:latin typeface="AdobeClean-Light"/>
                          <a:cs typeface="AdobeClean-Light"/>
                        </a:rPr>
                        <a:t> </a:t>
                      </a:r>
                      <a:r>
                        <a:rPr lang="en-US" sz="900" spc="-15" dirty="0" err="1">
                          <a:solidFill>
                            <a:srgbClr val="020302"/>
                          </a:solidFill>
                          <a:latin typeface="AdobeClean-Light"/>
                          <a:cs typeface="AdobeClean-Light"/>
                        </a:rPr>
                        <a:t>天</a:t>
                      </a:r>
                      <a:endParaRPr lang="en-US" sz="90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4"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5437598" cy="133370"/>
          </a:xfrm>
          <a:prstGeom prst="rect">
            <a:avLst/>
          </a:prstGeom>
        </p:spPr>
        <p:txBody>
          <a:bodyPr vert="horz" wrap="square" lIns="0" tIns="10160" rIns="0" bIns="0" rtlCol="0">
            <a:spAutoFit/>
          </a:bodyPr>
          <a:lstStyle/>
          <a:p>
            <a:pPr marL="12700">
              <a:lnSpc>
                <a:spcPct val="100000"/>
              </a:lnSpc>
              <a:spcBef>
                <a:spcPts val="80"/>
              </a:spcBef>
            </a:pPr>
            <a:r>
              <a:rPr lang="en-US" spc="-10" dirty="0"/>
              <a:t>©2021</a:t>
            </a:r>
            <a:r>
              <a:rPr lang="en-US" spc="-5" dirty="0"/>
              <a:t> Adobe.All</a:t>
            </a:r>
            <a:r>
              <a:rPr lang="en-US" spc="-10" dirty="0"/>
              <a:t> Rights</a:t>
            </a:r>
            <a:r>
              <a:rPr lang="en-US" spc="-5" dirty="0"/>
              <a:t> </a:t>
            </a:r>
            <a:r>
              <a:rPr lang="en-US" spc="-10" dirty="0"/>
              <a:t>Reserved.</a:t>
            </a:r>
            <a:r>
              <a:rPr lang="en-US" spc="-5" dirty="0"/>
              <a:t>Adobe</a:t>
            </a:r>
            <a:r>
              <a:rPr lang="en-US" spc="60" dirty="0"/>
              <a:t> </a:t>
            </a:r>
            <a:r>
              <a:rPr lang="en-US" spc="-10" dirty="0"/>
              <a:t>Confidential.</a:t>
            </a:r>
          </a:p>
        </p:txBody>
      </p:sp>
      <p:sp>
        <p:nvSpPr>
          <p:cNvPr id="7" name="TextBox 6"/>
          <p:cNvSpPr txBox="1"/>
          <p:nvPr/>
        </p:nvSpPr>
        <p:spPr>
          <a:xfrm>
            <a:off x="431833" y="396996"/>
            <a:ext cx="2590800" cy="200055"/>
          </a:xfrm>
          <a:prstGeom prst="rect">
            <a:avLst/>
          </a:prstGeom>
          <a:noFill/>
        </p:spPr>
        <p:txBody>
          <a:bodyPr wrap="square" rtlCol="0">
            <a:spAutoFit/>
          </a:bodyPr>
          <a:lstStyle/>
          <a:p>
            <a:r>
              <a:rPr lang="en-US" sz="700" i="1" dirty="0">
                <a:solidFill>
                  <a:schemeClr val="bg1"/>
                </a:solidFill>
              </a:rPr>
              <a:t>Adobe Experience Cloud</a:t>
            </a:r>
          </a:p>
        </p:txBody>
      </p:sp>
      <p:sp>
        <p:nvSpPr>
          <p:cNvPr id="12" name="object 5"/>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n-US" sz="1200">
                <a:solidFill>
                  <a:schemeClr val="bg1"/>
                </a:solidFill>
                <a:latin typeface="Adobe Clean Light" panose="020B0303020404020204" pitchFamily="34" charset="0"/>
              </a:rPr>
              <a:t>在线 | 商业 |</a:t>
            </a:r>
            <a:r>
              <a:rPr lang="en-US" sz="1200" b="1">
                <a:solidFill>
                  <a:schemeClr val="bg1"/>
                </a:solidFill>
                <a:latin typeface="Adobe Clean Light" panose="020B0303020404020204" pitchFamily="34" charset="0"/>
              </a:rPr>
              <a:t> </a:t>
            </a:r>
            <a:r>
              <a:rPr lang="en-US" sz="1200" b="1">
                <a:solidFill>
                  <a:schemeClr val="bg1"/>
                </a:solidFill>
              </a:rPr>
              <a:t>企业</a:t>
            </a:r>
            <a:r>
              <a:rPr lang="en-US" sz="1200" b="1">
                <a:solidFill>
                  <a:schemeClr val="bg1"/>
                </a:solidFill>
                <a:latin typeface="Adobe Clean Light" panose="020B0303020404020204" pitchFamily="34" charset="0"/>
              </a:rPr>
              <a:t> </a:t>
            </a:r>
            <a:r>
              <a:rPr lang="en-US" sz="1200">
                <a:solidFill>
                  <a:schemeClr val="bg1"/>
                </a:solidFill>
                <a:latin typeface="Adobe Clean Light" panose="020B0303020404020204" pitchFamily="34" charset="0"/>
              </a:rPr>
              <a:t>| 高级</a:t>
            </a:r>
            <a:br>
              <a:rPr lang="en-US" sz="1200">
                <a:solidFill>
                  <a:schemeClr val="bg1"/>
                </a:solidFill>
                <a:latin typeface="Adobe Clean Light" panose="020B0303020404020204" pitchFamily="34" charset="0"/>
              </a:rPr>
            </a:br>
            <a:r>
              <a:rPr lang="en-US" sz="900">
                <a:solidFill>
                  <a:schemeClr val="bg1"/>
                </a:solidFill>
                <a:latin typeface="Adobe Clean SemiLight" panose="020B0403020404020204" pitchFamily="34" charset="0"/>
              </a:rPr>
              <a:t>企业支持包括通过 Adobe Experience League 访问个性化的学习路径和受监控的社区论坛。此外，您可以使用我们详细而深入的技术产品文档和最新发行说明。此外，将为企业客户分配一名指定支持工程师，该工程师将是您在 Adobe 支持团队中的指定技术联系人。您的支持团队在指定的 Experience Cloud 解决方案方面拥有丰富的经验，可与您和您的技术团队合作，确保及时解决所有支持请求。您的支持团队还可以帮助协调和安排其他企业权益的交付，确保在最关键的时刻对业务造成的干扰最小。</a:t>
            </a:r>
            <a:endParaRPr lang="en-US" sz="900">
              <a:solidFill>
                <a:schemeClr val="bg1"/>
              </a:solidFill>
              <a:latin typeface="Adobe Clean Light" panose="020B0303020404020204" pitchFamily="34" charset="0"/>
              <a:cs typeface="AdobeClean-Light"/>
            </a:endParaRPr>
          </a:p>
        </p:txBody>
      </p:sp>
      <p:graphicFrame>
        <p:nvGraphicFramePr>
          <p:cNvPr id="13" name="object 8"/>
          <p:cNvGraphicFramePr>
            <a:graphicFrameLocks noGrp="1"/>
          </p:cNvGraphicFramePr>
          <p:nvPr>
            <p:custDataLst>
              <p:tags r:id="rId1"/>
            </p:custData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20000"/>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0002"/>
                    </a:ext>
                  </a:extLst>
                </a:gridCol>
                <a:gridCol w="1425889">
                  <a:extLst>
                    <a:ext uri="{9D8B030D-6E8A-4147-A177-3AD203B41FA5}">
                      <a16:colId xmlns:a16="http://schemas.microsoft.com/office/drawing/2014/main" val="20003"/>
                    </a:ext>
                  </a:extLst>
                </a:gridCol>
              </a:tblGrid>
              <a:tr h="241251">
                <a:tc gridSpan="2">
                  <a:txBody>
                    <a:bodyPr/>
                    <a:lstStyle/>
                    <a:p>
                      <a:endParaRPr lang="en-US" dirty="0"/>
                    </a:p>
                  </a:txBody>
                  <a:tcPr/>
                </a:tc>
                <a:tc hMerge="1">
                  <a:txBody>
                    <a:bodyPr/>
                    <a:lstStyle/>
                    <a:p>
                      <a:endParaRPr lang="en-US"/>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defRPr/>
                      </a:pPr>
                      <a:r>
                        <a:rPr lang="en-US" sz="900" spc="0">
                          <a:solidFill>
                            <a:srgbClr val="404040"/>
                          </a:solidFill>
                          <a:latin typeface="Adobe Clean"/>
                          <a:cs typeface="Adobe Clean"/>
                        </a:rPr>
                        <a:t>在线支持</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企业支持</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lang="en-US"/>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defRPr/>
                      </a:pPr>
                      <a:r>
                        <a:rPr lang="en-US" sz="800" i="1">
                          <a:solidFill>
                            <a:schemeClr val="bg1"/>
                          </a:solidFill>
                          <a:latin typeface="Adobe Clean Light" panose="020B0303020404020204" pitchFamily="34" charset="0"/>
                        </a:rPr>
                        <a:t>付费支持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分配的专家</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60"/>
                        </a:spcBef>
                      </a:pPr>
                      <a:r>
                        <a:rPr lang="en-US" sz="900" spc="0">
                          <a:solidFill>
                            <a:srgbClr val="020302"/>
                          </a:solidFill>
                          <a:latin typeface="AdobeClean-Light"/>
                          <a:cs typeface="AdobeClean-Light"/>
                        </a:rPr>
                        <a:t>帐户支持主管</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60"/>
                        </a:spcBef>
                      </a:pPr>
                      <a:r>
                        <a:rPr lang="en-US" sz="900" spc="0">
                          <a:solidFill>
                            <a:srgbClr val="020302"/>
                          </a:solidFill>
                          <a:latin typeface="AdobeClean-Light"/>
                          <a:cs typeface="AdobeClean-Light"/>
                        </a:rPr>
                        <a:t>指定的支持工程师</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en-US" sz="900" spc="0">
                          <a:solidFill>
                            <a:srgbClr val="020302"/>
                          </a:solidFill>
                          <a:latin typeface="AdobeClean-Light"/>
                          <a:cs typeface="AdobeClean-Light"/>
                        </a:rPr>
                        <a:t>技术客户经理</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panose="02020603050405020304"/>
                        <a:cs typeface="Times New Roman" panose="02020603050405020304"/>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60"/>
                        </a:spcBef>
                      </a:pPr>
                      <a:r>
                        <a:rPr lang="en-US" sz="1000" b="1" i="0" spc="0" dirty="0">
                          <a:solidFill>
                            <a:schemeClr val="bg1"/>
                          </a:solidFill>
                          <a:latin typeface="Adobe Clean" panose="020B0503020404020204" pitchFamily="34" charset="0"/>
                          <a:cs typeface="AdobeClean-Light"/>
                        </a:rPr>
                        <a:t>支持服务</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在线支持</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en-US" sz="900" spc="-25">
                          <a:solidFill>
                            <a:srgbClr val="020302"/>
                          </a:solidFill>
                          <a:latin typeface="AdobeClean-Light"/>
                          <a:cs typeface="AdobeClean-Light"/>
                        </a:rPr>
                        <a:t>营业</a:t>
                      </a:r>
                      <a:r>
                        <a:rPr lang="en-US" sz="900" spc="-30">
                          <a:solidFill>
                            <a:srgbClr val="020302"/>
                          </a:solidFill>
                          <a:latin typeface="AdobeClean-Light"/>
                          <a:cs typeface="AdobeClean-Light"/>
                        </a:rPr>
                        <a:t>时间</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工作日全天候</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全天候 P1 问题支持</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指定的支持联系人（按产品）</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en-US"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endParaRPr lang="en-US"/>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实时电话支持</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5"/>
                        </a:spcBef>
                      </a:pPr>
                      <a:endParaRPr sz="900">
                        <a:latin typeface="Wingdings" panose="05000000000000000000"/>
                        <a:cs typeface="Wingdings" panose="05000000000000000000"/>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5"/>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60"/>
                        </a:spcBef>
                      </a:pPr>
                      <a:r>
                        <a:rPr lang="en-US" sz="900" spc="0">
                          <a:solidFill>
                            <a:srgbClr val="020302"/>
                          </a:solidFill>
                          <a:latin typeface="AdobeClean-Light"/>
                          <a:cs typeface="AdobeClean-Light"/>
                        </a:rPr>
                        <a:t>上报管理</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panose="05000000000000000000"/>
                        <a:cs typeface="Wingdings" panose="05000000000000000000"/>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en-US" sz="900">
                          <a:solidFill>
                            <a:srgbClr val="020302"/>
                          </a:solidFill>
                          <a:latin typeface="Wingdings" panose="05000000000000000000"/>
                          <a:cs typeface="Wingdings" panose="05000000000000000000"/>
                        </a:rPr>
                        <a:t></a:t>
                      </a:r>
                      <a:endParaRPr sz="900">
                        <a:latin typeface="Wingdings" panose="05000000000000000000"/>
                        <a:cs typeface="Wingdings" panose="05000000000000000000"/>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endParaRPr lang="en-US"/>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每年服务审查次数</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panose="02020603050405020304"/>
                          <a:cs typeface="Times New Roman" panose="02020603050405020304"/>
                        </a:rPr>
                        <a:t>2</a:t>
                      </a: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每年专家讲座数</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panose="02020603050405020304"/>
                          <a:cs typeface="Times New Roman" panose="02020603050405020304"/>
                        </a:rPr>
                        <a:t>2</a:t>
                      </a: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1"/>
                  </a:ext>
                </a:extLst>
              </a:tr>
              <a:tr h="229317">
                <a:tc vMerge="1">
                  <a:txBody>
                    <a:bodyPr/>
                    <a:lstStyle/>
                    <a:p>
                      <a:endParaRPr lang="en-US"/>
                    </a:p>
                  </a:txBody>
                  <a:tcPr/>
                </a:tc>
                <a:tc>
                  <a:txBody>
                    <a:bodyPr/>
                    <a:lstStyle/>
                    <a:p>
                      <a:pPr marL="50800" hangingPunct="0">
                        <a:lnSpc>
                          <a:spcPct val="100000"/>
                        </a:lnSpc>
                        <a:spcBef>
                          <a:spcPts val="450"/>
                        </a:spcBef>
                      </a:pPr>
                      <a:r>
                        <a:rPr lang="en-US" sz="900" spc="0" dirty="0">
                          <a:latin typeface="AdobeClean-Light"/>
                          <a:cs typeface="AdobeClean-Light"/>
                        </a:rPr>
                        <a:t>案例审查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txBody>
                  <a:tcPr marL="0" marR="0" marT="0" marB="0">
                    <a:solidFill>
                      <a:schemeClr val="bg1">
                        <a:lumMod val="95000"/>
                      </a:schemeClr>
                    </a:solidFill>
                  </a:tcPr>
                </a:tc>
                <a:extLst>
                  <a:ext uri="{0D108BD9-81ED-4DB2-BD59-A6C34878D82A}">
                    <a16:rowId xmlns:a16="http://schemas.microsoft.com/office/drawing/2014/main" val="10012"/>
                  </a:ext>
                </a:extLst>
              </a:tr>
              <a:tr h="230812">
                <a:tc vMerge="1">
                  <a:txBody>
                    <a:bodyPr/>
                    <a:lstStyle/>
                    <a:p>
                      <a:endParaRPr lang="en-US"/>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60"/>
                        </a:spcBef>
                      </a:pPr>
                      <a:r>
                        <a:rPr lang="en-US" sz="900" spc="0">
                          <a:solidFill>
                            <a:srgbClr val="020302"/>
                          </a:solidFill>
                          <a:latin typeface="AdobeClean-Light"/>
                          <a:cs typeface="AdobeClean-Light"/>
                        </a:rPr>
                        <a:t>事件管理</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3"/>
                  </a:ext>
                </a:extLst>
              </a:tr>
              <a:tr h="231562">
                <a:tc vMerge="1">
                  <a:txBody>
                    <a:bodyPr/>
                    <a:lstStyle/>
                    <a:p>
                      <a:endParaRPr lang="en-US"/>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en-US" sz="900" spc="0">
                          <a:solidFill>
                            <a:srgbClr val="020302"/>
                          </a:solidFill>
                          <a:latin typeface="AdobeClean-Light"/>
                          <a:cs typeface="AdobeClean-Light"/>
                        </a:rPr>
                        <a:t>环境审查、维护和监控</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4"/>
                  </a:ext>
                </a:extLst>
              </a:tr>
              <a:tr h="236808">
                <a:tc vMerge="1">
                  <a:txBody>
                    <a:bodyPr/>
                    <a:lstStyle/>
                    <a:p>
                      <a:endParaRPr lang="en-US"/>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en-US" sz="900" spc="0">
                          <a:solidFill>
                            <a:srgbClr val="020302"/>
                          </a:solidFill>
                          <a:latin typeface="AdobeClean-Light"/>
                          <a:cs typeface="AdobeClean-Light"/>
                        </a:rPr>
                        <a:t>发布、迁移、升级和产品路线图审查</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panose="02020603050405020304"/>
                        <a:cs typeface="Times New Roman" panose="02020603050405020304"/>
                      </a:endParaRPr>
                    </a:p>
                  </a:txBody>
                  <a:tcPr marL="0" marR="0" marT="0" marB="0">
                    <a:solidFill>
                      <a:schemeClr val="bg1">
                        <a:lumMod val="95000"/>
                      </a:schemeClr>
                    </a:solidFill>
                  </a:tcPr>
                </a:tc>
                <a:extLst>
                  <a:ext uri="{0D108BD9-81ED-4DB2-BD59-A6C34878D82A}">
                    <a16:rowId xmlns:a16="http://schemas.microsoft.com/office/drawing/2014/main" val="10015"/>
                  </a:ext>
                </a:extLst>
              </a:tr>
              <a:tr h="241305">
                <a:tc vMerge="1">
                  <a:txBody>
                    <a:bodyPr/>
                    <a:lstStyle/>
                    <a:p>
                      <a:endParaRPr lang="en-US"/>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en-US" sz="900" spc="0">
                          <a:latin typeface="AdobeClean-Light"/>
                          <a:cs typeface="AdobeClean-Light"/>
                        </a:rPr>
                        <a:t>云支持活动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dirty="0">
                          <a:solidFill>
                            <a:srgbClr val="020302"/>
                          </a:solidFill>
                          <a:latin typeface="Wingdings" panose="05000000000000000000"/>
                          <a:cs typeface="Wingdings" panose="05000000000000000000"/>
                        </a:rPr>
                        <a:t></a:t>
                      </a:r>
                      <a:endParaRPr lang="en-US" sz="900" dirty="0">
                        <a:latin typeface="Wingdings" panose="05000000000000000000"/>
                        <a:cs typeface="Wingdings" panose="05000000000000000000"/>
                      </a:endParaRPr>
                    </a:p>
                    <a:p>
                      <a:pPr marL="0" marR="0" lvl="0" indent="0" algn="ctr" defTabSz="914400" eaLnBrk="1" fontAlgn="auto" latinLnBrk="0" hangingPunct="1">
                        <a:lnSpc>
                          <a:spcPct val="100000"/>
                        </a:lnSpc>
                        <a:spcBef>
                          <a:spcPts val="0"/>
                        </a:spcBef>
                        <a:spcAft>
                          <a:spcPts val="0"/>
                        </a:spcAft>
                        <a:buClrTx/>
                        <a:buSzTx/>
                        <a:buFontTx/>
                        <a:buNone/>
                        <a:defRPr/>
                      </a:pPr>
                      <a:endParaRPr lang="en-US" sz="900" dirty="0">
                        <a:latin typeface="Wingdings" panose="05000000000000000000"/>
                        <a:cs typeface="Wingdings" panose="05000000000000000000"/>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6"/>
                  </a:ext>
                </a:extLst>
              </a:tr>
              <a:tr h="161868">
                <a:tc rowSpan="3">
                  <a:txBody>
                    <a:bodyPr/>
                    <a:lstStyle/>
                    <a:p>
                      <a:pPr marL="48260">
                        <a:lnSpc>
                          <a:spcPct val="100000"/>
                        </a:lnSpc>
                        <a:spcBef>
                          <a:spcPts val="830"/>
                        </a:spcBef>
                      </a:pPr>
                      <a:r>
                        <a:rPr lang="en-US" sz="1000" b="1" i="0" spc="0" dirty="0">
                          <a:solidFill>
                            <a:schemeClr val="bg1"/>
                          </a:solidFill>
                          <a:latin typeface="Adobe Clean" panose="020B0503020404020204" pitchFamily="34" charset="0"/>
                          <a:cs typeface="AdobeClean-Light"/>
                        </a:rPr>
                        <a:t>现场服务</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en-US" sz="900" spc="0">
                          <a:solidFill>
                            <a:srgbClr val="020302"/>
                          </a:solidFill>
                          <a:latin typeface="AdobeClean-Light"/>
                          <a:cs typeface="AdobeClean-Light"/>
                        </a:rPr>
                        <a:t>Launch Advisory Services - 新解决方案的第一年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panose="02020603050405020304"/>
                        <a:cs typeface="Times New Roman" panose="02020603050405020304"/>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7"/>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defRPr/>
                      </a:pPr>
                      <a:r>
                        <a:rPr lang="en-US" sz="900">
                          <a:solidFill>
                            <a:srgbClr val="020302"/>
                          </a:solidFill>
                          <a:latin typeface="Wingdings" panose="05000000000000000000"/>
                          <a:cs typeface="Wingdings" panose="05000000000000000000"/>
                        </a:rPr>
                        <a:t></a:t>
                      </a:r>
                      <a:endParaRPr lang="en-US" sz="900">
                        <a:latin typeface="Wingdings" panose="05000000000000000000"/>
                        <a:cs typeface="Wingdings" panose="05000000000000000000"/>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8"/>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defRPr/>
                      </a:pPr>
                      <a:r>
                        <a:rPr lang="en-US" sz="900" spc="0" dirty="0">
                          <a:latin typeface="AdobeClean-Light"/>
                          <a:cs typeface="AdobeClean-Light"/>
                        </a:rPr>
                        <a:t>现场服务活动</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19"/>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255" algn="l"/>
              </a:tabLst>
            </a:pPr>
            <a:r>
              <a:rPr lang="en-US" sz="1000" spc="-20">
                <a:solidFill>
                  <a:srgbClr val="020302"/>
                </a:solidFill>
                <a:latin typeface="AdobeClean-Light"/>
                <a:cs typeface="AdobeClean-Light"/>
              </a:rPr>
              <a:t>开始</a:t>
            </a:r>
            <a:r>
              <a:rPr lang="en-US" sz="1000" spc="-15">
                <a:solidFill>
                  <a:srgbClr val="020302"/>
                </a:solidFill>
                <a:latin typeface="AdobeClean-Light"/>
                <a:cs typeface="AdobeClean-Light"/>
              </a:rPr>
              <a:t>聊天</a:t>
            </a:r>
            <a:r>
              <a:rPr lang="en-US" sz="1000" spc="-10">
                <a:solidFill>
                  <a:srgbClr val="020302"/>
                </a:solidFill>
                <a:latin typeface="AdobeClean-Light"/>
                <a:cs typeface="AdobeClean-Light"/>
              </a:rPr>
              <a:t>会话</a:t>
            </a:r>
            <a:r>
              <a:rPr lang="en-US" sz="1000" spc="-5">
                <a:solidFill>
                  <a:srgbClr val="020302"/>
                </a:solidFill>
                <a:latin typeface="AdobeClean-Light"/>
                <a:cs typeface="AdobeClean-Light"/>
              </a:rPr>
              <a:t>以</a:t>
            </a:r>
            <a:r>
              <a:rPr lang="en-US" sz="1000" spc="-10">
                <a:solidFill>
                  <a:srgbClr val="020302"/>
                </a:solidFill>
                <a:latin typeface="AdobeClean-Light"/>
                <a:cs typeface="AdobeClean-Light"/>
              </a:rPr>
              <a:t>获取</a:t>
            </a:r>
            <a:r>
              <a:rPr lang="en-US" sz="1000" spc="-20">
                <a:solidFill>
                  <a:srgbClr val="020302"/>
                </a:solidFill>
                <a:latin typeface="AdobeClean-Light"/>
                <a:cs typeface="AdobeClean-Light"/>
              </a:rPr>
              <a:t>答案</a:t>
            </a:r>
            <a:r>
              <a:rPr lang="en-US" sz="1000">
                <a:solidFill>
                  <a:srgbClr val="020302"/>
                </a:solidFill>
                <a:latin typeface="AdobeClean-Light"/>
                <a:cs typeface="AdobeClean-Light"/>
              </a:rPr>
              <a:t>并</a:t>
            </a:r>
            <a:r>
              <a:rPr lang="en-US" sz="1000" spc="-15">
                <a:solidFill>
                  <a:srgbClr val="020302"/>
                </a:solidFill>
                <a:latin typeface="AdobeClean-Light"/>
                <a:cs typeface="AdobeClean-Light"/>
              </a:rPr>
              <a:t>帮助</a:t>
            </a:r>
            <a:r>
              <a:rPr lang="en-US" sz="1000" spc="-10">
                <a:solidFill>
                  <a:srgbClr val="020302"/>
                </a:solidFill>
                <a:latin typeface="AdobeClean-Light"/>
                <a:cs typeface="AdobeClean-Light"/>
              </a:rPr>
              <a:t>提交</a:t>
            </a:r>
            <a:r>
              <a:rPr lang="en-US" sz="1000" spc="-20">
                <a:solidFill>
                  <a:srgbClr val="020302"/>
                </a:solidFill>
                <a:latin typeface="AdobeClean-Light"/>
                <a:cs typeface="AdobeClean-Light"/>
              </a:rPr>
              <a:t>案例</a:t>
            </a:r>
          </a:p>
          <a:p>
            <a:pPr marL="33020" marR="159385">
              <a:lnSpc>
                <a:spcPct val="100000"/>
              </a:lnSpc>
              <a:spcBef>
                <a:spcPts val="100"/>
              </a:spcBef>
              <a:tabLst>
                <a:tab pos="1786255" algn="l"/>
              </a:tabLst>
            </a:pPr>
            <a:r>
              <a:rPr lang="en-US" sz="1000" i="1" spc="-10">
                <a:solidFill>
                  <a:srgbClr val="7A7A7A"/>
                </a:solidFill>
                <a:latin typeface="AdobeClean-LightIt"/>
                <a:cs typeface="AdobeClean-LightIt"/>
              </a:rPr>
              <a:t>*并非所有</a:t>
            </a:r>
            <a:r>
              <a:rPr lang="en-US" sz="1000" i="1" spc="-20">
                <a:solidFill>
                  <a:srgbClr val="7A7A7A"/>
                </a:solidFill>
                <a:latin typeface="AdobeClean-LightIt"/>
                <a:cs typeface="AdobeClean-LightIt"/>
              </a:rPr>
              <a:t>产品都提供实时聊天支持</a:t>
            </a:r>
            <a:r>
              <a:rPr lang="en-US" sz="900" i="1" spc="-20">
                <a:solidFill>
                  <a:srgbClr val="7A7A7A"/>
                </a:solidFill>
                <a:latin typeface="AdobeClean-LightIt"/>
                <a:cs typeface="AdobeClean-LightIt"/>
              </a:rPr>
              <a:t>。</a:t>
            </a:r>
            <a:endParaRPr sz="900">
              <a:latin typeface="AdobeClean-Light"/>
              <a:cs typeface="AdobeClean-Light"/>
            </a:endParaRPr>
          </a:p>
        </p:txBody>
      </p:sp>
      <p:sp>
        <p:nvSpPr>
          <p:cNvPr id="80" name="TextBox 79"/>
          <p:cNvSpPr txBox="1"/>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社区论坛</a:t>
            </a:r>
          </a:p>
        </p:txBody>
      </p:sp>
      <p:sp>
        <p:nvSpPr>
          <p:cNvPr id="81" name="Rectangle 80"/>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在线论坛</a:t>
            </a:r>
          </a:p>
        </p:txBody>
      </p:sp>
      <p:sp>
        <p:nvSpPr>
          <p:cNvPr id="83" name="object 39"/>
          <p:cNvSpPr txBox="1"/>
          <p:nvPr/>
        </p:nvSpPr>
        <p:spPr>
          <a:xfrm>
            <a:off x="355868" y="7102087"/>
            <a:ext cx="2194560" cy="959237"/>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持续在线访问包括技术解决方案、产品文档、常见问题解答等的不断增长的数据库。在 Adobe 社区与从业人员和其他客户联系，分享最佳实践和经验教训</a:t>
            </a:r>
          </a:p>
        </p:txBody>
      </p:sp>
      <p:sp>
        <p:nvSpPr>
          <p:cNvPr id="84" name="TextBox 83"/>
          <p:cNvSpPr txBox="1"/>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自助式历程</a:t>
            </a:r>
          </a:p>
        </p:txBody>
      </p:sp>
      <p:sp>
        <p:nvSpPr>
          <p:cNvPr id="87" name="object 39"/>
          <p:cNvSpPr txBox="1"/>
          <p:nvPr/>
        </p:nvSpPr>
        <p:spPr>
          <a:xfrm>
            <a:off x="5265661" y="7060285"/>
            <a:ext cx="2194560" cy="111312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Experience Makers 是使用 Experience League 创建的。客户可以通过个性化学习来获得客户体验管理能力，从而培养技能、与全球同行社区互动并获得职业发展的认可</a:t>
            </a:r>
          </a:p>
        </p:txBody>
      </p:sp>
      <p:sp>
        <p:nvSpPr>
          <p:cNvPr id="88" name="TextBox 87"/>
          <p:cNvSpPr txBox="1"/>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实时聊天支持*</a:t>
            </a:r>
          </a:p>
        </p:txBody>
      </p:sp>
      <p:sp>
        <p:nvSpPr>
          <p:cNvPr id="89" name="Rectangle 88"/>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聊天支持</a:t>
            </a:r>
          </a:p>
        </p:txBody>
      </p:sp>
      <p:sp>
        <p:nvSpPr>
          <p:cNvPr id="90" name="TextBox 89"/>
          <p:cNvSpPr txBox="1"/>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全天候 P1 </a:t>
            </a:r>
          </a:p>
        </p:txBody>
      </p:sp>
      <p:sp>
        <p:nvSpPr>
          <p:cNvPr id="91" name="Rectangle 90"/>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电话支持</a:t>
            </a:r>
          </a:p>
        </p:txBody>
      </p:sp>
      <p:sp>
        <p:nvSpPr>
          <p:cNvPr id="92" name="object 39"/>
          <p:cNvSpPr txBox="1"/>
          <p:nvPr/>
        </p:nvSpPr>
        <p:spPr>
          <a:xfrm>
            <a:off x="2835999" y="7097788"/>
            <a:ext cx="2194560" cy="650875"/>
          </a:xfrm>
          <a:prstGeom prst="rect">
            <a:avLst/>
          </a:prstGeom>
        </p:spPr>
        <p:txBody>
          <a:bodyPr vert="horz" wrap="square" lIns="0" tIns="35560" rIns="0" bIns="0" rtlCol="0">
            <a:spAutoFit/>
          </a:bodyPr>
          <a:lstStyle/>
          <a:p>
            <a:r>
              <a:rPr lang="en-US" sz="1000">
                <a:solidFill>
                  <a:srgbClr val="020302"/>
                </a:solidFill>
                <a:latin typeface="AdobeClean-Light"/>
              </a:rPr>
              <a:t>授权用户或</a:t>
            </a:r>
            <a:r>
              <a:rPr lang="en-US" sz="1000" b="1">
                <a:solidFill>
                  <a:srgbClr val="020302"/>
                </a:solidFill>
                <a:latin typeface="AdobeClean-Light"/>
              </a:rPr>
              <a:t>指定的支持联系人</a:t>
            </a:r>
            <a:r>
              <a:rPr lang="en-US" sz="1000">
                <a:latin typeface="Adobe Clean Light" panose="020B0303020404020204" pitchFamily="34" charset="0"/>
              </a:rPr>
              <a:t>可以通过所有可用渠道（包括 P1 的电话）提交问题，并代表您的公司与我们的技术支持团队互动。</a:t>
            </a:r>
            <a:endParaRPr lang="en-US" sz="1000">
              <a:solidFill>
                <a:srgbClr val="000000"/>
              </a:solidFill>
              <a:latin typeface="Adobe Clean Light" panose="020B0303020404020204" pitchFamily="34" charset="0"/>
            </a:endParaRPr>
          </a:p>
        </p:txBody>
      </p:sp>
      <p:sp>
        <p:nvSpPr>
          <p:cNvPr id="93" name="object 26"/>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p:cNvSpPr/>
          <p:nvPr/>
        </p:nvSpPr>
        <p:spPr>
          <a:xfrm>
            <a:off x="214971" y="6124178"/>
            <a:ext cx="1901483"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在线支持功能</a:t>
            </a:r>
            <a:endParaRPr lang="en-US" sz="1400">
              <a:latin typeface="Adobe Clean"/>
              <a:cs typeface="Adobe Clean"/>
            </a:endParaRPr>
          </a:p>
        </p:txBody>
      </p:sp>
      <p:sp>
        <p:nvSpPr>
          <p:cNvPr id="99" name="TextBox 98"/>
          <p:cNvSpPr txBox="1"/>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办公室会议</a:t>
            </a:r>
          </a:p>
        </p:txBody>
      </p:sp>
      <p:sp>
        <p:nvSpPr>
          <p:cNvPr id="100" name="Rectangle 99"/>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网络研讨会</a:t>
            </a:r>
          </a:p>
        </p:txBody>
      </p:sp>
      <p:sp>
        <p:nvSpPr>
          <p:cNvPr id="101" name="object 39"/>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Adobe 客户支持团队开展的“办公室会议”计划包括各种讲座，旨在指导并帮助参与者排除问题，并提供有助于 Adobe 解决方案发挥成效的提示和技巧。</a:t>
            </a:r>
          </a:p>
        </p:txBody>
      </p:sp>
      <p:sp>
        <p:nvSpPr>
          <p:cNvPr id="103" name="TextBox 102"/>
          <p:cNvSpPr txBox="1"/>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765">
              <a:defRPr/>
            </a:pPr>
            <a:r>
              <a:rPr lang="en-US" sz="1200">
                <a:solidFill>
                  <a:srgbClr val="000000"/>
                </a:solidFill>
              </a:rPr>
              <a:t>自助门户</a:t>
            </a:r>
          </a:p>
        </p:txBody>
      </p:sp>
      <p:sp>
        <p:nvSpPr>
          <p:cNvPr id="104" name="Rectangle 103"/>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全天候支持门户</a:t>
            </a:r>
          </a:p>
        </p:txBody>
      </p:sp>
      <p:sp>
        <p:nvSpPr>
          <p:cNvPr id="105" name="object 39"/>
          <p:cNvSpPr txBox="1"/>
          <p:nvPr/>
        </p:nvSpPr>
        <p:spPr>
          <a:xfrm>
            <a:off x="5265661" y="8947635"/>
            <a:ext cx="2194560" cy="65087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按需访问在线自助支持门户以提交支持请求、查看案例状态并浏览其他资源，例如我们的知识库、新闻和通知、特色小贴士等。</a:t>
            </a:r>
          </a:p>
        </p:txBody>
      </p:sp>
      <p:sp>
        <p:nvSpPr>
          <p:cNvPr id="113" name="object 11"/>
          <p:cNvSpPr txBox="1"/>
          <p:nvPr/>
        </p:nvSpPr>
        <p:spPr>
          <a:xfrm>
            <a:off x="97788" y="9888625"/>
            <a:ext cx="6254026"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Adobe.All</a:t>
            </a:r>
            <a:r>
              <a:rPr lang="en-US" spc="-10"/>
              <a:t> Rights</a:t>
            </a:r>
            <a:r>
              <a:rPr lang="en-US" spc="-5"/>
              <a:t> </a:t>
            </a:r>
            <a:r>
              <a:rPr lang="en-US" spc="-10"/>
              <a:t>Reserved.</a:t>
            </a:r>
            <a:r>
              <a:rPr lang="en-US" spc="-5"/>
              <a:t>Adobe</a:t>
            </a:r>
            <a:r>
              <a:rPr lang="en-US" spc="60"/>
              <a:t> </a:t>
            </a:r>
            <a:r>
              <a:rPr lang="en-US" spc="-10"/>
              <a:t>Confidential.</a:t>
            </a:r>
          </a:p>
        </p:txBody>
      </p:sp>
      <p:sp>
        <p:nvSpPr>
          <p:cNvPr id="114" name="object 26"/>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企业支持功能</a:t>
            </a:r>
            <a:endParaRPr lang="en-US" sz="1400">
              <a:latin typeface="Adobe Clean"/>
              <a:cs typeface="Adobe Clean"/>
            </a:endParaRPr>
          </a:p>
        </p:txBody>
      </p:sp>
      <p:sp>
        <p:nvSpPr>
          <p:cNvPr id="118" name="object 60"/>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lang="en-US" sz="1200" b="1" spc="-25">
                <a:solidFill>
                  <a:srgbClr val="020302"/>
                </a:solidFill>
                <a:latin typeface="Adobe Clean"/>
                <a:cs typeface="Adobe Clean"/>
              </a:rPr>
              <a:t>上</a:t>
            </a:r>
            <a:r>
              <a:rPr lang="en-US" sz="1200" b="1" spc="-20">
                <a:solidFill>
                  <a:srgbClr val="020302"/>
                </a:solidFill>
                <a:latin typeface="Adobe Clean"/>
                <a:cs typeface="Adobe Clean"/>
              </a:rPr>
              <a:t>报</a:t>
            </a:r>
            <a:r>
              <a:rPr lang="en-US" sz="1200" b="1" spc="-35">
                <a:solidFill>
                  <a:srgbClr val="020302"/>
                </a:solidFill>
                <a:latin typeface="Adobe Clean"/>
                <a:cs typeface="Adobe Clean"/>
              </a:rPr>
              <a:t>管</a:t>
            </a:r>
            <a:r>
              <a:rPr lang="en-US" sz="1200" b="1" spc="-25">
                <a:solidFill>
                  <a:srgbClr val="020302"/>
                </a:solidFill>
                <a:latin typeface="Adobe Clean"/>
                <a:cs typeface="Adobe Clean"/>
              </a:rPr>
              <a:t>理</a:t>
            </a:r>
            <a:endParaRPr sz="1200">
              <a:latin typeface="Adobe Clean"/>
              <a:cs typeface="Adobe Clean"/>
            </a:endParaRPr>
          </a:p>
        </p:txBody>
      </p:sp>
      <p:sp>
        <p:nvSpPr>
          <p:cNvPr id="119" name="object 61"/>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Adobe 内部的指定联系人，可以提供上报协助和定期更新，确保优先处理最重要的未完成支持请求。</a:t>
            </a:r>
            <a:endParaRPr sz="1000">
              <a:latin typeface="Adobe Clean Light" panose="020B0303020404020204" pitchFamily="34" charset="0"/>
              <a:cs typeface="AdobeClean-Light"/>
            </a:endParaRPr>
          </a:p>
        </p:txBody>
      </p:sp>
      <p:sp>
        <p:nvSpPr>
          <p:cNvPr id="120" name="object 62"/>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服</a:t>
            </a:r>
            <a:r>
              <a:rPr lang="en-US" sz="1200" b="1" spc="-25">
                <a:solidFill>
                  <a:srgbClr val="020302"/>
                </a:solidFill>
                <a:latin typeface="Adobe Clean"/>
                <a:cs typeface="Adobe Clean"/>
              </a:rPr>
              <a:t>务</a:t>
            </a:r>
            <a:r>
              <a:rPr lang="en-US" sz="1200" b="1" spc="-20">
                <a:solidFill>
                  <a:srgbClr val="020302"/>
                </a:solidFill>
                <a:latin typeface="Adobe Clean"/>
                <a:cs typeface="Adobe Clean"/>
              </a:rPr>
              <a:t>审</a:t>
            </a:r>
            <a:r>
              <a:rPr lang="en-US" sz="1200" b="1" spc="-25">
                <a:solidFill>
                  <a:srgbClr val="020302"/>
                </a:solidFill>
                <a:latin typeface="Adobe Clean"/>
                <a:cs typeface="Adobe Clean"/>
              </a:rPr>
              <a:t>查</a:t>
            </a:r>
            <a:endParaRPr sz="1200">
              <a:latin typeface="Adobe Clean"/>
              <a:cs typeface="Adobe Clean"/>
            </a:endParaRPr>
          </a:p>
        </p:txBody>
      </p:sp>
      <p:sp>
        <p:nvSpPr>
          <p:cNvPr id="121" name="object 63"/>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每两年对企业计划服务、权益和支持指标进行的一次全面审查。</a:t>
            </a:r>
            <a:endParaRPr sz="1000">
              <a:latin typeface="Adobe Clean Light" panose="020B0303020404020204" pitchFamily="34" charset="0"/>
              <a:cs typeface="AdobeClean-Light"/>
            </a:endParaRPr>
          </a:p>
        </p:txBody>
      </p:sp>
      <p:sp>
        <p:nvSpPr>
          <p:cNvPr id="123" name="object 65"/>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一个时长 60 分钟的讲座，重点介绍了一项特定的产品功能以及如何利用此功能来解决常见的业务问题。</a:t>
            </a:r>
            <a:endParaRPr sz="1000">
              <a:latin typeface="Adobe Clean Light" panose="020B0303020404020204" pitchFamily="34" charset="0"/>
              <a:cs typeface="AdobeClean-Light"/>
            </a:endParaRPr>
          </a:p>
        </p:txBody>
      </p:sp>
      <p:sp>
        <p:nvSpPr>
          <p:cNvPr id="124" name="object 66"/>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6000"/>
              </a:lnSpc>
              <a:spcBef>
                <a:spcPts val="600"/>
              </a:spcBef>
            </a:pPr>
            <a:r>
              <a:rPr lang="en-US" sz="1000">
                <a:solidFill>
                  <a:srgbClr val="4B4B4B"/>
                </a:solidFill>
                <a:latin typeface="Adobe Clean Light" panose="020B0303020404020204" pitchFamily="34" charset="0"/>
              </a:rPr>
              <a:t>推动对 AEM as a Cloud Service 中的自定义最佳实践和核心组件的采用</a:t>
            </a:r>
            <a:endParaRPr sz="1000">
              <a:solidFill>
                <a:srgbClr val="4B4B4B"/>
              </a:solidFill>
              <a:latin typeface="Adobe Clean Light" panose="020B0303020404020204" pitchFamily="34" charset="0"/>
            </a:endParaRPr>
          </a:p>
        </p:txBody>
      </p:sp>
      <p:sp>
        <p:nvSpPr>
          <p:cNvPr id="125" name="object 67"/>
          <p:cNvSpPr txBox="1"/>
          <p:nvPr/>
        </p:nvSpPr>
        <p:spPr>
          <a:xfrm>
            <a:off x="2835999" y="4994097"/>
            <a:ext cx="2194560" cy="720903"/>
          </a:xfrm>
          <a:prstGeom prst="rect">
            <a:avLst/>
          </a:prstGeom>
        </p:spPr>
        <p:txBody>
          <a:bodyPr vert="horz" wrap="square" lIns="0" tIns="12700" rIns="0" bIns="0" rtlCol="0">
            <a:spAutoFit/>
          </a:bodyPr>
          <a:lstStyle/>
          <a:p>
            <a:pPr marL="14605" marR="5080" indent="-1905">
              <a:lnSpc>
                <a:spcPct val="117000"/>
              </a:lnSpc>
              <a:spcBef>
                <a:spcPts val="900"/>
              </a:spcBef>
            </a:pPr>
            <a:r>
              <a:rPr lang="en-US" sz="1000">
                <a:solidFill>
                  <a:srgbClr val="4B4B4B"/>
                </a:solidFill>
                <a:latin typeface="Adobe Clean Light" panose="020B0303020404020204" pitchFamily="34" charset="0"/>
              </a:rPr>
              <a:t>标识、审查有机会优化的定制解决方案采用领域并提供相关建议</a:t>
            </a:r>
            <a:endParaRPr sz="1000">
              <a:solidFill>
                <a:srgbClr val="4B4B4B"/>
              </a:solidFill>
              <a:latin typeface="Adobe Clean Light" panose="020B0303020404020204" pitchFamily="34" charset="0"/>
            </a:endParaRPr>
          </a:p>
        </p:txBody>
      </p:sp>
      <p:sp>
        <p:nvSpPr>
          <p:cNvPr id="126" name="object 68"/>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a:solidFill>
                  <a:srgbClr val="4B4B4B"/>
                </a:solidFill>
                <a:latin typeface="Adobe Clean Light" panose="020B0303020404020204" pitchFamily="34" charset="0"/>
              </a:rPr>
              <a:t>技术和运营治理，可帮助 AEM as a Cloud Service 客户遵守 AEM as a Cloud Service 的行业标准和最佳实践</a:t>
            </a:r>
            <a:endParaRPr sz="1000">
              <a:solidFill>
                <a:srgbClr val="4B4B4B"/>
              </a:solidFill>
              <a:latin typeface="Adobe Clean Light" panose="020B0303020404020204" pitchFamily="34" charset="0"/>
            </a:endParaRPr>
          </a:p>
        </p:txBody>
      </p:sp>
      <p:sp>
        <p:nvSpPr>
          <p:cNvPr id="127" name="object 39"/>
          <p:cNvSpPr txBox="1"/>
          <p:nvPr/>
        </p:nvSpPr>
        <p:spPr>
          <a:xfrm>
            <a:off x="2835999" y="1401973"/>
            <a:ext cx="2194560" cy="650875"/>
          </a:xfrm>
          <a:prstGeom prst="rect">
            <a:avLst/>
          </a:prstGeom>
        </p:spPr>
        <p:txBody>
          <a:bodyPr vert="horz" wrap="square" lIns="0" tIns="35560" rIns="0" bIns="0" rtlCol="0">
            <a:spAutoFit/>
          </a:bodyPr>
          <a:lstStyle/>
          <a:p>
            <a:pPr>
              <a:spcBef>
                <a:spcPts val="190"/>
              </a:spcBef>
            </a:pPr>
            <a:r>
              <a:rPr lang="en-US" sz="1000">
                <a:solidFill>
                  <a:srgbClr val="4B4B4B"/>
                </a:solidFill>
                <a:latin typeface="Adobe Clean Light" panose="020B0303020404020204" pitchFamily="34" charset="0"/>
              </a:rPr>
              <a:t>配备一名熟悉您的解决方案环境和业务目标的指定支持工程师。NSE </a:t>
            </a:r>
            <a:r>
              <a:rPr lang="zh-CN" altLang="en-US" sz="1000">
                <a:solidFill>
                  <a:srgbClr val="4B4B4B"/>
                </a:solidFill>
                <a:latin typeface="Adobe Clean Light" panose="020B0303020404020204" pitchFamily="34" charset="0"/>
              </a:rPr>
              <a:t>是</a:t>
            </a:r>
            <a:r>
              <a:rPr lang="en-US" sz="1000">
                <a:solidFill>
                  <a:srgbClr val="4B4B4B"/>
                </a:solidFill>
                <a:latin typeface="Adobe Clean Light" panose="020B0303020404020204" pitchFamily="34" charset="0"/>
              </a:rPr>
              <a:t>指经验丰富的支持工程师，可帮助协调企业支持体验。</a:t>
            </a:r>
            <a:endParaRPr lang="en-US" sz="1000">
              <a:solidFill>
                <a:srgbClr val="000000"/>
              </a:solidFill>
              <a:latin typeface="Adobe Clean Light" panose="020B0303020404020204" pitchFamily="34" charset="0"/>
            </a:endParaRPr>
          </a:p>
        </p:txBody>
      </p:sp>
      <p:sp>
        <p:nvSpPr>
          <p:cNvPr id="128" name="Rectangle 127"/>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指定的支持工程师</a:t>
            </a:r>
          </a:p>
        </p:txBody>
      </p:sp>
      <p:pic>
        <p:nvPicPr>
          <p:cNvPr id="142" name="Graphic 141" descr="用户轮廓图"/>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专家讲座</a:t>
            </a:r>
            <a:endParaRPr sz="1200">
              <a:latin typeface="Adobe Clean"/>
              <a:cs typeface="Adobe Clean"/>
            </a:endParaRPr>
          </a:p>
        </p:txBody>
      </p:sp>
      <p:sp>
        <p:nvSpPr>
          <p:cNvPr id="147" name="Rectangle 146"/>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15">
                <a:solidFill>
                  <a:srgbClr val="020302"/>
                </a:solidFill>
                <a:latin typeface="Adobe Clean"/>
                <a:cs typeface="Adobe Clean"/>
              </a:rPr>
              <a:t> 的自定义最佳实践</a:t>
            </a:r>
            <a:endParaRPr lang="en-US" sz="1200">
              <a:latin typeface="Adobe Clean"/>
              <a:cs typeface="Adobe Clean"/>
            </a:endParaRPr>
          </a:p>
        </p:txBody>
      </p:sp>
      <p:sp>
        <p:nvSpPr>
          <p:cNvPr id="148" name="Rectangle 147"/>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AEM as a Cloud Service 的增值服务</a:t>
            </a:r>
            <a:endParaRPr lang="en-US" sz="1200">
              <a:latin typeface="Adobe Clean"/>
              <a:cs typeface="Adobe Clean"/>
            </a:endParaRPr>
          </a:p>
        </p:txBody>
      </p:sp>
      <p:sp>
        <p:nvSpPr>
          <p:cNvPr id="149" name="Rectangle 148"/>
          <p:cNvSpPr/>
          <p:nvPr/>
        </p:nvSpPr>
        <p:spPr>
          <a:xfrm>
            <a:off x="381001" y="4438394"/>
            <a:ext cx="1600200" cy="461665"/>
          </a:xfrm>
          <a:prstGeom prst="rect">
            <a:avLst/>
          </a:prstGeom>
        </p:spPr>
        <p:txBody>
          <a:bodyPr wrap="square" lIns="0">
            <a:spAutoFit/>
          </a:bodyPr>
          <a:lstStyle/>
          <a:p>
            <a:pPr marL="12700">
              <a:lnSpc>
                <a:spcPct val="100000"/>
              </a:lnSpc>
              <a:spcBef>
                <a:spcPts val="100"/>
              </a:spcBef>
            </a:pPr>
            <a:r>
              <a:rPr lang="en-US" sz="1200" b="1" spc="-30" dirty="0">
                <a:solidFill>
                  <a:srgbClr val="020302"/>
                </a:solidFill>
                <a:latin typeface="Adobe Clean"/>
                <a:cs typeface="Adobe Clean"/>
              </a:rPr>
              <a:t>A</a:t>
            </a:r>
            <a:r>
              <a:rPr lang="en-US" sz="1200" b="1" spc="-25" dirty="0">
                <a:solidFill>
                  <a:srgbClr val="020302"/>
                </a:solidFill>
                <a:latin typeface="Adobe Clean"/>
                <a:cs typeface="Adobe Clean"/>
              </a:rPr>
              <a:t>E</a:t>
            </a:r>
            <a:r>
              <a:rPr lang="en-US" sz="1200" b="1" dirty="0">
                <a:solidFill>
                  <a:srgbClr val="020302"/>
                </a:solidFill>
                <a:latin typeface="Adobe Clean"/>
                <a:cs typeface="Adobe Clean"/>
              </a:rPr>
              <a:t>M</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a</a:t>
            </a:r>
            <a:r>
              <a:rPr lang="en-US" sz="1200" b="1" dirty="0">
                <a:solidFill>
                  <a:srgbClr val="020302"/>
                </a:solidFill>
                <a:latin typeface="Adobe Clean"/>
                <a:cs typeface="Adobe Clean"/>
              </a:rPr>
              <a:t>s</a:t>
            </a:r>
            <a:r>
              <a:rPr lang="en-US" sz="1200" b="1" spc="-45" dirty="0">
                <a:solidFill>
                  <a:srgbClr val="020302"/>
                </a:solidFill>
                <a:latin typeface="Adobe Clean"/>
                <a:cs typeface="Adobe Clean"/>
              </a:rPr>
              <a:t> </a:t>
            </a:r>
            <a:r>
              <a:rPr lang="en-US" sz="1200" b="1" dirty="0">
                <a:solidFill>
                  <a:srgbClr val="020302"/>
                </a:solidFill>
                <a:latin typeface="Adobe Clean"/>
                <a:cs typeface="Adobe Clean"/>
              </a:rPr>
              <a:t>a</a:t>
            </a:r>
            <a:r>
              <a:rPr lang="en-US" sz="1200" b="1" spc="-40" dirty="0">
                <a:solidFill>
                  <a:srgbClr val="020302"/>
                </a:solidFill>
                <a:latin typeface="Adobe Clean"/>
                <a:cs typeface="Adobe Clean"/>
              </a:rPr>
              <a:t> </a:t>
            </a:r>
            <a:r>
              <a:rPr lang="en-US" sz="1200" b="1" spc="-15" dirty="0">
                <a:solidFill>
                  <a:srgbClr val="020302"/>
                </a:solidFill>
                <a:latin typeface="Adobe Clean"/>
                <a:cs typeface="Adobe Clean"/>
              </a:rPr>
              <a:t>C</a:t>
            </a:r>
            <a:r>
              <a:rPr lang="en-US" sz="1200" b="1" spc="-25" dirty="0">
                <a:solidFill>
                  <a:srgbClr val="020302"/>
                </a:solidFill>
                <a:latin typeface="Adobe Clean"/>
                <a:cs typeface="Adobe Clean"/>
              </a:rPr>
              <a:t>l</a:t>
            </a:r>
            <a:r>
              <a:rPr lang="en-US" sz="1200" b="1" spc="-15" dirty="0">
                <a:solidFill>
                  <a:srgbClr val="020302"/>
                </a:solidFill>
                <a:latin typeface="Adobe Clean"/>
                <a:cs typeface="Adobe Clean"/>
              </a:rPr>
              <a:t>ou</a:t>
            </a:r>
            <a:r>
              <a:rPr lang="en-US" sz="1200" b="1" dirty="0">
                <a:solidFill>
                  <a:srgbClr val="020302"/>
                </a:solidFill>
                <a:latin typeface="Adobe Clean"/>
                <a:cs typeface="Adobe Clean"/>
              </a:rPr>
              <a:t>d</a:t>
            </a:r>
            <a:r>
              <a:rPr lang="en-US" sz="1200" b="1" spc="-50" dirty="0">
                <a:solidFill>
                  <a:srgbClr val="020302"/>
                </a:solidFill>
                <a:latin typeface="Adobe Clean"/>
                <a:cs typeface="Adobe Clean"/>
              </a:rPr>
              <a:t> </a:t>
            </a:r>
            <a:r>
              <a:rPr lang="en-US" sz="1200" b="1" spc="-20" dirty="0">
                <a:solidFill>
                  <a:srgbClr val="020302"/>
                </a:solidFill>
                <a:latin typeface="Adobe Clean"/>
                <a:cs typeface="Adobe Clean"/>
              </a:rPr>
              <a:t>S</a:t>
            </a:r>
            <a:r>
              <a:rPr lang="en-US" sz="1200" b="1" spc="-25" dirty="0">
                <a:solidFill>
                  <a:srgbClr val="020302"/>
                </a:solidFill>
                <a:latin typeface="Adobe Clean"/>
                <a:cs typeface="Adobe Clean"/>
              </a:rPr>
              <a:t>e</a:t>
            </a:r>
            <a:r>
              <a:rPr lang="en-US" sz="1200" b="1" spc="-20" dirty="0">
                <a:solidFill>
                  <a:srgbClr val="020302"/>
                </a:solidFill>
                <a:latin typeface="Adobe Clean"/>
                <a:cs typeface="Adobe Clean"/>
              </a:rPr>
              <a:t>r</a:t>
            </a:r>
            <a:r>
              <a:rPr lang="en-US" sz="1200" b="1" spc="-25" dirty="0">
                <a:solidFill>
                  <a:srgbClr val="020302"/>
                </a:solidFill>
                <a:latin typeface="Adobe Clean"/>
                <a:cs typeface="Adobe Clean"/>
              </a:rPr>
              <a:t>v</a:t>
            </a:r>
            <a:r>
              <a:rPr lang="en-US" sz="1200" b="1" spc="-20" dirty="0">
                <a:solidFill>
                  <a:srgbClr val="020302"/>
                </a:solidFill>
                <a:latin typeface="Adobe Clean"/>
                <a:cs typeface="Adobe Clean"/>
              </a:rPr>
              <a:t>i</a:t>
            </a:r>
            <a:r>
              <a:rPr lang="en-US" sz="1200" b="1" spc="-30" dirty="0">
                <a:solidFill>
                  <a:srgbClr val="020302"/>
                </a:solidFill>
                <a:latin typeface="Adobe Clean"/>
                <a:cs typeface="Adobe Clean"/>
              </a:rPr>
              <a:t>c</a:t>
            </a:r>
            <a:r>
              <a:rPr lang="en-US" sz="1200" b="1" dirty="0">
                <a:solidFill>
                  <a:srgbClr val="020302"/>
                </a:solidFill>
                <a:latin typeface="Adobe Clean"/>
                <a:cs typeface="Adobe Clean"/>
              </a:rPr>
              <a:t>e</a:t>
            </a:r>
            <a:r>
              <a:rPr lang="en-US" sz="1200" b="1" spc="-20" dirty="0">
                <a:solidFill>
                  <a:srgbClr val="020302"/>
                </a:solidFill>
                <a:latin typeface="Adobe Clean"/>
                <a:cs typeface="Adobe Clean"/>
              </a:rPr>
              <a:t> </a:t>
            </a:r>
            <a:r>
              <a:rPr lang="en-US" sz="1200" b="1" spc="-20" dirty="0" err="1">
                <a:solidFill>
                  <a:srgbClr val="020302"/>
                </a:solidFill>
                <a:latin typeface="Adobe Clean"/>
                <a:cs typeface="Adobe Clean"/>
              </a:rPr>
              <a:t>的管理</a:t>
            </a:r>
            <a:endParaRPr lang="en-US" sz="1200" dirty="0">
              <a:latin typeface="Adobe Clean"/>
              <a:cs typeface="Adobe Clean"/>
            </a:endParaRPr>
          </a:p>
        </p:txBody>
      </p:sp>
      <p:pic>
        <p:nvPicPr>
          <p:cNvPr id="151" name="Graphic 150" descr="导演椅的轮廓图"/>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评级 3 星，实心填充"/>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案</a:t>
            </a:r>
            <a:r>
              <a:rPr lang="en-US" sz="1200" b="1">
                <a:solidFill>
                  <a:srgbClr val="020302"/>
                </a:solidFill>
                <a:latin typeface="Adobe Clean"/>
                <a:cs typeface="Adobe Clean"/>
              </a:rPr>
              <a:t>例</a:t>
            </a:r>
            <a:r>
              <a:rPr lang="en-US" sz="1200" b="1" spc="-20">
                <a:solidFill>
                  <a:srgbClr val="020302"/>
                </a:solidFill>
                <a:latin typeface="Adobe Clean"/>
                <a:cs typeface="Adobe Clean"/>
              </a:rPr>
              <a:t>审</a:t>
            </a:r>
            <a:r>
              <a:rPr lang="en-US" sz="1200" b="1" spc="-25">
                <a:solidFill>
                  <a:srgbClr val="020302"/>
                </a:solidFill>
                <a:latin typeface="Adobe Clean"/>
                <a:cs typeface="Adobe Clean"/>
              </a:rPr>
              <a:t>查</a:t>
            </a:r>
            <a:endParaRPr sz="1200">
              <a:latin typeface="Adobe Clean"/>
              <a:cs typeface="Adobe Clean"/>
            </a:endParaRPr>
          </a:p>
        </p:txBody>
      </p:sp>
      <p:pic>
        <p:nvPicPr>
          <p:cNvPr id="5" name="Graphic 4" descr="客户审查轮廓图"/>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定期审查未完成支持请求，确保客户在案例描述、业务影响、状态、优先级以及确保快速解决所需的后续步骤方面达成一致。</a:t>
            </a:r>
            <a:endParaRPr sz="1000">
              <a:latin typeface="Adobe Clean Light" panose="020B0303020404020204" pitchFamily="34" charset="0"/>
              <a:cs typeface="AdobeClean-Light"/>
            </a:endParaRPr>
          </a:p>
        </p:txBody>
      </p:sp>
      <p:sp>
        <p:nvSpPr>
          <p:cNvPr id="68" name="Rectangle 67"/>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云支持活动 - AEM</a:t>
            </a:r>
            <a:endParaRPr lang="en-US" sz="1400">
              <a:latin typeface="Adobe Clean"/>
              <a:cs typeface="Adobe Clean"/>
            </a:endParaRPr>
          </a:p>
        </p:txBody>
      </p:sp>
      <p:sp>
        <p:nvSpPr>
          <p:cNvPr id="69" name="object 26"/>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同步云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免提电话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远程学习语言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客户审查轮廓图"/>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路标轮廓图"/>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轮廓图"/>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聊天气泡轮廓图"/>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操作说明轮廓图"/>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p:cNvGrpSpPr/>
          <p:nvPr/>
        </p:nvGrpSpPr>
        <p:grpSpPr>
          <a:xfrm rot="5400000">
            <a:off x="1154159" y="-868525"/>
            <a:ext cx="5661921" cy="7931849"/>
            <a:chOff x="-247019" y="421767"/>
            <a:chExt cx="3875281" cy="7641336"/>
          </a:xfrm>
        </p:grpSpPr>
        <p:sp>
          <p:nvSpPr>
            <p:cNvPr id="63"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en-US" sz="800" spc="-10">
                <a:solidFill>
                  <a:srgbClr val="6D6D6D"/>
                </a:solidFill>
                <a:latin typeface="Adobe Clean"/>
                <a:cs typeface="Adobe Clean"/>
              </a:rPr>
              <a:t>©2021</a:t>
            </a:r>
            <a:r>
              <a:rPr lang="en-US" sz="800" spc="-5">
                <a:solidFill>
                  <a:srgbClr val="6D6D6D"/>
                </a:solidFill>
                <a:latin typeface="Adobe Clean"/>
                <a:cs typeface="Adobe Clean"/>
              </a:rPr>
              <a:t> Adobe.All</a:t>
            </a:r>
            <a:r>
              <a:rPr lang="en-US" sz="800" spc="-15">
                <a:solidFill>
                  <a:srgbClr val="6D6D6D"/>
                </a:solidFill>
                <a:latin typeface="Adobe Clean"/>
                <a:cs typeface="Adobe Clean"/>
              </a:rPr>
              <a:t> </a:t>
            </a:r>
            <a:r>
              <a:rPr lang="en-US" sz="800" spc="-10">
                <a:solidFill>
                  <a:srgbClr val="6D6D6D"/>
                </a:solidFill>
                <a:latin typeface="Adobe Clean"/>
                <a:cs typeface="Adobe Clean"/>
              </a:rPr>
              <a:t>Rights</a:t>
            </a:r>
            <a:r>
              <a:rPr lang="en-US" sz="800" spc="-5">
                <a:solidFill>
                  <a:srgbClr val="6D6D6D"/>
                </a:solidFill>
                <a:latin typeface="Adobe Clean"/>
                <a:cs typeface="Adobe Clean"/>
              </a:rPr>
              <a:t> </a:t>
            </a:r>
            <a:r>
              <a:rPr lang="en-US" sz="800" spc="-10">
                <a:solidFill>
                  <a:srgbClr val="6D6D6D"/>
                </a:solidFill>
                <a:latin typeface="Adobe Clean"/>
                <a:cs typeface="Adobe Clean"/>
              </a:rPr>
              <a:t>Reserved.</a:t>
            </a:r>
            <a:r>
              <a:rPr lang="en-US" sz="800" spc="-5">
                <a:solidFill>
                  <a:srgbClr val="6D6D6D"/>
                </a:solidFill>
                <a:latin typeface="Adobe Clean"/>
                <a:cs typeface="Adobe Clean"/>
              </a:rPr>
              <a:t>Adobe</a:t>
            </a:r>
            <a:r>
              <a:rPr lang="en-US" sz="800" spc="75">
                <a:solidFill>
                  <a:srgbClr val="6D6D6D"/>
                </a:solidFill>
                <a:latin typeface="Adobe Clean"/>
                <a:cs typeface="Adobe Clean"/>
              </a:rPr>
              <a:t> </a:t>
            </a:r>
            <a:r>
              <a:rPr lang="en-US"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424816" y="589788"/>
            <a:ext cx="2588260" cy="228268"/>
          </a:xfrm>
          <a:prstGeom prst="rect">
            <a:avLst/>
          </a:prstGeom>
        </p:spPr>
        <p:txBody>
          <a:bodyPr vert="horz" wrap="square" lIns="0" tIns="12700" rIns="0" bIns="0" rtlCol="0">
            <a:spAutoFit/>
          </a:bodyPr>
          <a:lstStyle/>
          <a:p>
            <a:pPr marL="12700" algn="ctr">
              <a:lnSpc>
                <a:spcPct val="100000"/>
              </a:lnSpc>
              <a:spcBef>
                <a:spcPts val="100"/>
              </a:spcBef>
            </a:pPr>
            <a:r>
              <a:rPr lang="en-US" sz="1400" b="1" spc="-25" dirty="0" err="1">
                <a:solidFill>
                  <a:srgbClr val="020302"/>
                </a:solidFill>
                <a:latin typeface="Adobe Clean"/>
                <a:cs typeface="Adobe Clean"/>
              </a:rPr>
              <a:t>现场</a:t>
            </a:r>
            <a:r>
              <a:rPr lang="en-US" sz="1400" b="1" spc="-30" dirty="0" err="1">
                <a:solidFill>
                  <a:srgbClr val="020302"/>
                </a:solidFill>
                <a:latin typeface="Adobe Clean"/>
                <a:cs typeface="Adobe Clean"/>
              </a:rPr>
              <a:t>服务</a:t>
            </a:r>
            <a:r>
              <a:rPr lang="en-US" sz="1400" b="1" spc="5" dirty="0" err="1">
                <a:solidFill>
                  <a:srgbClr val="020302"/>
                </a:solidFill>
                <a:latin typeface="Adobe Clean"/>
                <a:cs typeface="Adobe Clean"/>
              </a:rPr>
              <a:t>活动</a:t>
            </a:r>
            <a:endParaRPr sz="1400" dirty="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en-US" sz="1400" b="1" spc="-20">
                <a:solidFill>
                  <a:srgbClr val="020302"/>
                </a:solidFill>
                <a:latin typeface="Adobe Clean"/>
                <a:cs typeface="Adobe Clean"/>
              </a:rPr>
              <a:t>L</a:t>
            </a:r>
            <a:r>
              <a:rPr lang="en-US" sz="1400" b="1" spc="-10">
                <a:solidFill>
                  <a:srgbClr val="020302"/>
                </a:solidFill>
                <a:latin typeface="Adobe Clean"/>
                <a:cs typeface="Adobe Clean"/>
              </a:rPr>
              <a:t>a</a:t>
            </a:r>
            <a:r>
              <a:rPr lang="en-US" sz="1400" b="1" spc="-15">
                <a:solidFill>
                  <a:srgbClr val="020302"/>
                </a:solidFill>
                <a:latin typeface="Adobe Clean"/>
                <a:cs typeface="Adobe Clean"/>
              </a:rPr>
              <a:t>un</a:t>
            </a:r>
            <a:r>
              <a:rPr lang="en-US" sz="1400" b="1" spc="-20">
                <a:solidFill>
                  <a:srgbClr val="020302"/>
                </a:solidFill>
                <a:latin typeface="Adobe Clean"/>
                <a:cs typeface="Adobe Clean"/>
              </a:rPr>
              <a:t>c</a:t>
            </a:r>
            <a:r>
              <a:rPr lang="en-US" sz="1400" b="1">
                <a:solidFill>
                  <a:srgbClr val="020302"/>
                </a:solidFill>
                <a:latin typeface="Adobe Clean"/>
                <a:cs typeface="Adobe Clean"/>
              </a:rPr>
              <a:t>h</a:t>
            </a:r>
            <a:r>
              <a:rPr lang="en-US" sz="1400" b="1" spc="-30">
                <a:solidFill>
                  <a:srgbClr val="020302"/>
                </a:solidFill>
                <a:latin typeface="Adobe Clean"/>
                <a:cs typeface="Adobe Clean"/>
              </a:rPr>
              <a:t> </a:t>
            </a:r>
            <a:r>
              <a:rPr lang="en-US" sz="1400" b="1" spc="-10">
                <a:solidFill>
                  <a:srgbClr val="020302"/>
                </a:solidFill>
                <a:latin typeface="Adobe Clean"/>
                <a:cs typeface="Adobe Clean"/>
              </a:rPr>
              <a:t>Advisor</a:t>
            </a:r>
            <a:r>
              <a:rPr lang="en-US" sz="1400" b="1">
                <a:solidFill>
                  <a:srgbClr val="020302"/>
                </a:solidFill>
                <a:latin typeface="Adobe Clean"/>
                <a:cs typeface="Adobe Clean"/>
              </a:rPr>
              <a:t>y</a:t>
            </a:r>
            <a:r>
              <a:rPr lang="en-US"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对于实施新的 Adobe Experience Cloud 解决方案</a:t>
            </a:r>
            <a:r>
              <a:rPr lang="en-US" sz="1000" b="1">
                <a:solidFill>
                  <a:srgbClr val="1F1F1F"/>
                </a:solidFill>
                <a:latin typeface="Adobe Clean"/>
                <a:cs typeface="Adobe Clean"/>
              </a:rPr>
              <a:t>的客户，</a:t>
            </a:r>
            <a:r>
              <a:rPr lang="en-US" sz="1000">
                <a:latin typeface="Adobe Clean Light" panose="020B0303020404020204" pitchFamily="34" charset="0"/>
                <a:ea typeface="Adobe Clean Light" panose="020B0303020404020204" pitchFamily="34" charset="0"/>
                <a:cs typeface="Adobe Clean Light" panose="020B0303020404020204" pitchFamily="34" charset="0"/>
              </a:rPr>
              <a:t>Launch Advisory</a:t>
            </a:r>
            <a:r>
              <a:rPr lang="en-US" sz="1000">
                <a:solidFill>
                  <a:srgbClr val="000000"/>
                </a:solidFill>
                <a:latin typeface="Adobe Clean SemiLight" panose="020B0403020404020204" pitchFamily="34" charset="0"/>
              </a:rPr>
              <a:t> 是一组</a:t>
            </a:r>
            <a:r>
              <a:rPr lang="en-US" sz="1000" b="1">
                <a:solidFill>
                  <a:srgbClr val="000000"/>
                </a:solidFill>
                <a:latin typeface="Adobe Clean SemiLight" panose="020B0403020404020204" pitchFamily="34" charset="0"/>
              </a:rPr>
              <a:t>核心咨询服务</a:t>
            </a:r>
            <a:r>
              <a:rPr lang="en-US" sz="1000">
                <a:latin typeface="Adobe Clean Light" panose="020B0303020404020204" pitchFamily="34" charset="0"/>
                <a:ea typeface="Adobe Clean Light" panose="020B0303020404020204" pitchFamily="34" charset="0"/>
                <a:cs typeface="Adobe Clean Light" panose="020B0303020404020204" pitchFamily="34" charset="0"/>
              </a:rPr>
              <a:t>和建议，</a:t>
            </a:r>
            <a:r>
              <a:rPr lang="en-US" sz="1000">
                <a:latin typeface="Adobe Clean Light" panose="020B0303020404020204" pitchFamily="34" charset="0"/>
              </a:rPr>
              <a:t>这些服务和建议已被证明</a:t>
            </a:r>
            <a:r>
              <a:rPr lang="en-US" sz="1000" b="1">
                <a:latin typeface="Adobe Clean Light" panose="020B0303020404020204" pitchFamily="34" charset="0"/>
              </a:rPr>
              <a:t>可支持成功部署</a:t>
            </a:r>
            <a:r>
              <a:rPr lang="en-US" sz="1000">
                <a:latin typeface="Adobe Clean Light" panose="020B0303020404020204" pitchFamily="34" charset="0"/>
              </a:rPr>
              <a:t>并</a:t>
            </a:r>
            <a:r>
              <a:rPr lang="en-US" sz="1000" b="1">
                <a:latin typeface="Adobe Clean Light" panose="020B0303020404020204" pitchFamily="34" charset="0"/>
              </a:rPr>
              <a:t>加快实现价值</a:t>
            </a:r>
            <a:r>
              <a:rPr lang="en-US" sz="1000">
                <a:latin typeface="Adobe Clean Light" panose="020B0303020404020204" pitchFamily="34"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现场服务用于</a:t>
            </a:r>
            <a:r>
              <a:rPr lang="en-US" sz="1000" b="1">
                <a:solidFill>
                  <a:srgbClr val="4B4B4B"/>
                </a:solidFill>
                <a:latin typeface="Adobe Clean" panose="020B0503020404020204" pitchFamily="34" charset="0"/>
              </a:rPr>
              <a:t>快速解决问题</a:t>
            </a:r>
            <a:r>
              <a:rPr lang="en-US" sz="1000">
                <a:solidFill>
                  <a:srgbClr val="4B4B4B"/>
                </a:solidFill>
                <a:latin typeface="Adobe Clean Light" panose="020B0303020404020204" pitchFamily="34" charset="0"/>
              </a:rPr>
              <a:t>，专注于客户成功和加快</a:t>
            </a:r>
            <a:r>
              <a:rPr lang="en-US" sz="1000" b="1">
                <a:solidFill>
                  <a:srgbClr val="4B4B4B"/>
                </a:solidFill>
                <a:latin typeface="Adobe Clean" panose="020B0503020404020204" pitchFamily="34" charset="0"/>
              </a:rPr>
              <a:t>实现价值</a:t>
            </a:r>
            <a:r>
              <a:rPr lang="en-US" sz="1000">
                <a:solidFill>
                  <a:srgbClr val="4B4B4B"/>
                </a:solidFill>
                <a:latin typeface="Adobe Clean Light" panose="020B0303020404020204" pitchFamily="34" charset="0"/>
              </a:rPr>
              <a:t>。如果 Launch Advisory 处于活动状态，</a:t>
            </a:r>
            <a:r>
              <a:rPr lang="en-US" sz="1000" b="1">
                <a:solidFill>
                  <a:srgbClr val="4B4B4B"/>
                </a:solidFill>
                <a:latin typeface="Adobe Clean" panose="020B0503020404020204" pitchFamily="34" charset="0"/>
              </a:rPr>
              <a:t>则 Adobe 支持合同</a:t>
            </a:r>
            <a:r>
              <a:rPr lang="en-US" sz="1000">
                <a:solidFill>
                  <a:srgbClr val="4B4B4B"/>
                </a:solidFill>
                <a:latin typeface="Adobe Clean Light" panose="020B0303020404020204" pitchFamily="34" charset="0"/>
              </a:rPr>
              <a:t>涵盖的任何解决方案产品在第 1 年内不享受现场服务。</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panose="020B0303020404020204" pitchFamily="34" charset="0"/>
              </a:rPr>
              <a:t>Adobe 解决方案专家可为客户和实施合作伙伴提供基于最佳实践的指导</a:t>
            </a:r>
            <a:r>
              <a:rPr lang="en-US" sz="1000">
                <a:solidFill>
                  <a:srgbClr val="000000"/>
                </a:solidFill>
                <a:latin typeface="Adobe Clean SemiLight" panose="020B0403020404020204" pitchFamily="34" charset="0"/>
              </a:rPr>
              <a:t>，帮助</a:t>
            </a:r>
            <a:r>
              <a:rPr lang="en-US" sz="1000" b="1">
                <a:solidFill>
                  <a:srgbClr val="000000"/>
                </a:solidFill>
                <a:latin typeface="Adobe Clean SemiLight" panose="020B0403020404020204" pitchFamily="34" charset="0"/>
              </a:rPr>
              <a:t>验证需求、架构、开发过程和</a:t>
            </a:r>
            <a:r>
              <a:rPr lang="en-US" sz="1000">
                <a:solidFill>
                  <a:srgbClr val="000000"/>
                </a:solidFill>
                <a:latin typeface="Adobe Clean SemiLight" panose="020B0403020404020204" pitchFamily="34" charset="0"/>
              </a:rPr>
              <a:t>发布准备情况审查。</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panose="020B0303020404020204" pitchFamily="34" charset="0"/>
              </a:rPr>
              <a:t>Launch Advisory 将通过常见里程碑（</a:t>
            </a:r>
            <a:r>
              <a:rPr lang="en-US" sz="1000" b="1">
                <a:latin typeface="Adobe Clean Light" panose="020B0303020404020204" pitchFamily="34" charset="0"/>
              </a:rPr>
              <a:t>启动、定义、设计、上线和发布后</a:t>
            </a:r>
            <a:r>
              <a:rPr lang="en-US" sz="1000">
                <a:latin typeface="Adobe Clean Light" panose="020B0303020404020204" pitchFamily="34" charset="0"/>
              </a:rPr>
              <a:t>）与您的项目计划保持一致，以进行指导、验证、评估和提出建议。</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主要可交付成果包括：</a:t>
            </a:r>
          </a:p>
          <a:p>
            <a:pPr marL="184150" marR="5080" indent="-171450">
              <a:spcBef>
                <a:spcPts val="700"/>
              </a:spcBef>
              <a:buFont typeface="Arial" panose="020B0604020202020204" pitchFamily="34" charset="0"/>
              <a:buChar char="•"/>
            </a:pPr>
            <a:r>
              <a:rPr lang="en-US" sz="1000"/>
              <a:t>启动（包括项目协作计划）包</a:t>
            </a:r>
          </a:p>
          <a:p>
            <a:pPr marL="184150" marR="5080" indent="-171450">
              <a:spcBef>
                <a:spcPts val="400"/>
              </a:spcBef>
              <a:buFont typeface="Arial" panose="020B0604020202020204" pitchFamily="34" charset="0"/>
              <a:buChar char="•"/>
            </a:pPr>
            <a:r>
              <a:rPr lang="en-US" sz="1000"/>
              <a:t>评估和建议文档</a:t>
            </a:r>
          </a:p>
          <a:p>
            <a:pPr marL="184150" marR="5080" indent="-171450">
              <a:spcBef>
                <a:spcPts val="400"/>
              </a:spcBef>
              <a:buFont typeface="Arial" panose="020B0604020202020204" pitchFamily="34" charset="0"/>
              <a:buChar char="•"/>
            </a:pPr>
            <a:r>
              <a:rPr lang="en-US" sz="1000"/>
              <a:t>参与摘要</a:t>
            </a:r>
          </a:p>
        </p:txBody>
      </p:sp>
      <p:sp>
        <p:nvSpPr>
          <p:cNvPr id="68" name="object 38"/>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运行和操作</a:t>
            </a:r>
          </a:p>
        </p:txBody>
      </p:sp>
      <p:sp>
        <p:nvSpPr>
          <p:cNvPr id="70" name="object 38"/>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实施</a:t>
            </a:r>
          </a:p>
        </p:txBody>
      </p:sp>
      <p:sp>
        <p:nvSpPr>
          <p:cNvPr id="77" name="TextBox 76"/>
          <p:cNvSpPr txBox="1"/>
          <p:nvPr/>
        </p:nvSpPr>
        <p:spPr>
          <a:xfrm>
            <a:off x="2918286" y="2317134"/>
            <a:ext cx="933111" cy="261610"/>
          </a:xfrm>
          <a:prstGeom prst="rect">
            <a:avLst/>
          </a:prstGeom>
          <a:noFill/>
        </p:spPr>
        <p:txBody>
          <a:bodyPr wrap="square" rtlCol="0">
            <a:spAutoFit/>
          </a:bodyPr>
          <a:lstStyle/>
          <a:p>
            <a:pPr algn="ctr"/>
            <a:r>
              <a:rPr lang="en-US" sz="1100"/>
              <a:t>发布后</a:t>
            </a:r>
          </a:p>
        </p:txBody>
      </p:sp>
      <p:pic>
        <p:nvPicPr>
          <p:cNvPr id="13" name="Picture 12"/>
          <p:cNvPicPr>
            <a:picLocks noChangeAspect="1"/>
          </p:cNvPicPr>
          <p:nvPr/>
        </p:nvPicPr>
        <p:blipFill>
          <a:blip r:embed="rId4"/>
          <a:stretch>
            <a:fillRect/>
          </a:stretch>
        </p:blipFill>
        <p:spPr>
          <a:xfrm>
            <a:off x="333965" y="6379881"/>
            <a:ext cx="3097872" cy="2855621"/>
          </a:xfrm>
          <a:prstGeom prst="rect">
            <a:avLst/>
          </a:prstGeom>
        </p:spPr>
      </p:pic>
      <p:sp>
        <p:nvSpPr>
          <p:cNvPr id="26" name="Oval 25"/>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3855907" y="4694431"/>
            <a:ext cx="3525469" cy="2310889"/>
          </a:xfrm>
          <a:prstGeom prst="rect">
            <a:avLst/>
          </a:prstGeom>
        </p:spPr>
        <p:txBody>
          <a:bodyPr wrap="square">
            <a:spAutoFit/>
          </a:bodyPr>
          <a:lstStyle/>
          <a:p>
            <a:pPr marL="12700" marR="5080">
              <a:spcBef>
                <a:spcPts val="100"/>
              </a:spcBef>
            </a:pPr>
            <a:r>
              <a:rPr lang="en-US" sz="1000" b="1">
                <a:solidFill>
                  <a:srgbClr val="000000"/>
                </a:solidFill>
                <a:latin typeface="+mj-lt"/>
              </a:rPr>
              <a:t>技术路径活动</a:t>
            </a:r>
            <a:r>
              <a:rPr lang="en-US" sz="1000">
                <a:solidFill>
                  <a:srgbClr val="000000"/>
                </a:solidFill>
                <a:latin typeface="Adobe Clean Light" panose="020B0303020404020204" pitchFamily="34" charset="0"/>
              </a:rPr>
              <a:t>确保客户技术上达标并能最大限度地利用他们的工具。具体而言，这些类型的活动包括与平台配置、集成和故障排除相关的支持和建议</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可用的技术活动类型：</a:t>
            </a:r>
          </a:p>
          <a:p>
            <a:pPr marL="184150" marR="5080" indent="-171450">
              <a:spcBef>
                <a:spcPts val="700"/>
              </a:spcBef>
              <a:buClr>
                <a:srgbClr val="FA0E00"/>
              </a:buClr>
              <a:buFont typeface="Wingdings" panose="05000000000000000000" pitchFamily="2" charset="2"/>
              <a:buChar char="ü"/>
            </a:pPr>
            <a:r>
              <a:rPr lang="en-US" sz="1000"/>
              <a:t>运行状况审计</a:t>
            </a:r>
          </a:p>
          <a:p>
            <a:pPr marL="184150" marR="5080" indent="-171450">
              <a:spcBef>
                <a:spcPts val="400"/>
              </a:spcBef>
              <a:buClr>
                <a:srgbClr val="FA0E00"/>
              </a:buClr>
              <a:buFont typeface="Wingdings" panose="05000000000000000000" pitchFamily="2" charset="2"/>
              <a:buChar char="ü"/>
            </a:pPr>
            <a:r>
              <a:rPr lang="en-US" sz="1000"/>
              <a:t>平台审计</a:t>
            </a:r>
          </a:p>
          <a:p>
            <a:pPr marL="184150" marR="5080" indent="-171450">
              <a:spcBef>
                <a:spcPts val="400"/>
              </a:spcBef>
              <a:buClr>
                <a:srgbClr val="FA0E00"/>
              </a:buClr>
              <a:buFont typeface="Wingdings" panose="05000000000000000000" pitchFamily="2" charset="2"/>
              <a:buChar char="ü"/>
            </a:pPr>
            <a:r>
              <a:rPr lang="en-US" sz="1000"/>
              <a:t>功能集支持</a:t>
            </a:r>
          </a:p>
          <a:p>
            <a:pPr marL="184150" marR="5080" indent="-171450">
              <a:spcBef>
                <a:spcPts val="400"/>
              </a:spcBef>
              <a:buClr>
                <a:srgbClr val="FA0E00"/>
              </a:buClr>
              <a:buFont typeface="Wingdings" panose="05000000000000000000" pitchFamily="2" charset="2"/>
              <a:buChar char="ü"/>
            </a:pPr>
            <a:r>
              <a:rPr lang="en-US" sz="1000"/>
              <a:t>基本集成和配置</a:t>
            </a:r>
          </a:p>
          <a:p>
            <a:pPr marL="184150" marR="5080" indent="-171450">
              <a:spcBef>
                <a:spcPts val="400"/>
              </a:spcBef>
              <a:buClr>
                <a:srgbClr val="FA0E00"/>
              </a:buClr>
              <a:buFont typeface="Wingdings" panose="05000000000000000000" pitchFamily="2" charset="2"/>
              <a:buChar char="ü"/>
            </a:pPr>
            <a:r>
              <a:rPr lang="en-US" sz="1000"/>
              <a:t>客户解决方案故障排除</a:t>
            </a:r>
          </a:p>
          <a:p>
            <a:pPr marL="184150" marR="5080" indent="-171450">
              <a:spcBef>
                <a:spcPts val="400"/>
              </a:spcBef>
              <a:buClr>
                <a:srgbClr val="FA0E00"/>
              </a:buClr>
              <a:buFont typeface="Wingdings" panose="05000000000000000000" pitchFamily="2" charset="2"/>
              <a:buChar char="ü"/>
            </a:pPr>
            <a:r>
              <a:rPr lang="en-US" sz="1000"/>
              <a:t>云服务支持</a:t>
            </a:r>
          </a:p>
        </p:txBody>
      </p:sp>
      <p:sp>
        <p:nvSpPr>
          <p:cNvPr id="83" name="Rectangle 82"/>
          <p:cNvSpPr/>
          <p:nvPr/>
        </p:nvSpPr>
        <p:spPr>
          <a:xfrm>
            <a:off x="3851397" y="7048896"/>
            <a:ext cx="3525469" cy="2054409"/>
          </a:xfrm>
          <a:prstGeom prst="rect">
            <a:avLst/>
          </a:prstGeom>
        </p:spPr>
        <p:txBody>
          <a:bodyPr wrap="square">
            <a:spAutoFit/>
          </a:bodyPr>
          <a:lstStyle/>
          <a:p>
            <a:pPr marL="12700" marR="5080">
              <a:spcBef>
                <a:spcPts val="100"/>
              </a:spcBef>
            </a:pPr>
            <a:r>
              <a:rPr lang="en-US" sz="1000" b="1">
                <a:solidFill>
                  <a:srgbClr val="000000"/>
                </a:solidFill>
                <a:latin typeface="+mj-lt"/>
              </a:rPr>
              <a:t>战略路径活动</a:t>
            </a:r>
            <a:r>
              <a:rPr lang="en-US" sz="1000">
                <a:solidFill>
                  <a:srgbClr val="000000"/>
                </a:solidFill>
                <a:latin typeface="Adobe Clean Light" panose="020B0303020404020204" pitchFamily="34" charset="0"/>
              </a:rPr>
              <a:t>寻找机会以确保从客户的 Adobe 解决方案中获得价值。它们包括与战略、衡量和成熟度相关的支持建议，以加快实现一个或多个 Adobe 解决方案的价值。</a:t>
            </a:r>
          </a:p>
          <a:p>
            <a:pPr marL="12700" marR="5080">
              <a:spcBef>
                <a:spcPts val="100"/>
              </a:spcBef>
            </a:pPr>
            <a:endParaRPr lang="en-US" sz="1000">
              <a:latin typeface="Adobe Clean Light" panose="020B0303020404020204" pitchFamily="34" charset="0"/>
            </a:endParaRPr>
          </a:p>
          <a:p>
            <a:pPr marL="12700" marR="5080">
              <a:spcBef>
                <a:spcPts val="100"/>
              </a:spcBef>
            </a:pPr>
            <a:r>
              <a:rPr lang="en-US" sz="1000">
                <a:latin typeface="Adobe Clean Light" panose="020B0303020404020204" pitchFamily="34" charset="0"/>
              </a:rPr>
              <a:t>可用的战略活动类型：</a:t>
            </a:r>
          </a:p>
          <a:p>
            <a:pPr marL="241300" marR="5080" indent="-228600">
              <a:spcBef>
                <a:spcPts val="700"/>
              </a:spcBef>
              <a:buClr>
                <a:srgbClr val="FA0E00"/>
              </a:buClr>
              <a:buFont typeface="Wingdings" panose="05000000000000000000" pitchFamily="2" charset="2"/>
              <a:buChar char="ü"/>
            </a:pPr>
            <a:r>
              <a:rPr lang="en-US" sz="1000"/>
              <a:t>成熟度路线图</a:t>
            </a:r>
          </a:p>
          <a:p>
            <a:pPr marL="241300" marR="5080" indent="-228600">
              <a:spcBef>
                <a:spcPts val="400"/>
              </a:spcBef>
              <a:buClr>
                <a:srgbClr val="FA0E00"/>
              </a:buClr>
              <a:buFont typeface="Wingdings" panose="05000000000000000000" pitchFamily="2" charset="2"/>
              <a:buChar char="ü"/>
            </a:pPr>
            <a:r>
              <a:rPr lang="en-US" sz="1000"/>
              <a:t>使用案例开发/度量</a:t>
            </a:r>
          </a:p>
          <a:p>
            <a:pPr marL="241300" marR="5080" indent="-228600">
              <a:spcBef>
                <a:spcPts val="400"/>
              </a:spcBef>
              <a:buClr>
                <a:srgbClr val="FA0E00"/>
              </a:buClr>
              <a:buFont typeface="Wingdings" panose="05000000000000000000" pitchFamily="2" charset="2"/>
              <a:buChar char="ü"/>
            </a:pPr>
            <a:r>
              <a:rPr lang="en-US" sz="1000"/>
              <a:t>报告和分析</a:t>
            </a:r>
          </a:p>
          <a:p>
            <a:pPr marL="241300" marR="5080" indent="-228600">
              <a:spcBef>
                <a:spcPts val="400"/>
              </a:spcBef>
              <a:buClr>
                <a:srgbClr val="FA0E00"/>
              </a:buClr>
              <a:buFont typeface="Wingdings" panose="05000000000000000000" pitchFamily="2" charset="2"/>
              <a:buChar char="ü"/>
            </a:pPr>
            <a:r>
              <a:rPr lang="en-US" sz="1000"/>
              <a:t>最佳实践支持</a:t>
            </a:r>
          </a:p>
        </p:txBody>
      </p:sp>
      <p:sp>
        <p:nvSpPr>
          <p:cNvPr id="2" name="TextBox 1"/>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作为企业客户，您有资格</a:t>
            </a:r>
            <a:r>
              <a:rPr lang="en-US" sz="1200" b="1" u="sng">
                <a:solidFill>
                  <a:srgbClr val="1F1F1F"/>
                </a:solidFill>
                <a:cs typeface="AdobeClean-Light"/>
              </a:rPr>
              <a:t>通过</a:t>
            </a:r>
            <a:r>
              <a:rPr lang="en-US" sz="1000" b="1" u="sng">
                <a:solidFill>
                  <a:srgbClr val="1F1F1F"/>
                </a:solidFill>
                <a:cs typeface="AdobeClean-Light"/>
              </a:rPr>
              <a:t>以下两个路径</a:t>
            </a:r>
            <a:r>
              <a:rPr lang="en-US" sz="1000">
                <a:solidFill>
                  <a:srgbClr val="1F1F1F"/>
                </a:solidFill>
                <a:latin typeface="Adobe Clean" panose="020B0503020404020204" pitchFamily="34" charset="0"/>
                <a:cs typeface="AdobeClean-Light"/>
              </a:rPr>
              <a:t>每年参与 2 项活动：</a:t>
            </a:r>
            <a:r>
              <a:rPr lang="en-US" sz="1000" b="1">
                <a:solidFill>
                  <a:srgbClr val="1F1F1F"/>
                </a:solidFill>
                <a:cs typeface="AdobeClean-Light"/>
              </a:rPr>
              <a:t>技术</a:t>
            </a:r>
            <a:r>
              <a:rPr lang="en-US" sz="1000">
                <a:solidFill>
                  <a:srgbClr val="1F1F1F"/>
                </a:solidFill>
                <a:latin typeface="Adobe Clean" panose="020B0503020404020204" pitchFamily="34" charset="0"/>
                <a:cs typeface="AdobeClean-Light"/>
              </a:rPr>
              <a:t>和/或</a:t>
            </a:r>
            <a:r>
              <a:rPr lang="en-US" sz="1000" b="1">
                <a:solidFill>
                  <a:srgbClr val="1F1F1F"/>
                </a:solidFill>
                <a:cs typeface="AdobeClean-Light"/>
              </a:rPr>
              <a:t>战略</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p:cNvSpPr txBox="1"/>
          <p:nvPr/>
        </p:nvSpPr>
        <p:spPr>
          <a:xfrm>
            <a:off x="2236134" y="2317134"/>
            <a:ext cx="826006" cy="261610"/>
          </a:xfrm>
          <a:prstGeom prst="rect">
            <a:avLst/>
          </a:prstGeom>
          <a:noFill/>
        </p:spPr>
        <p:txBody>
          <a:bodyPr wrap="square" rtlCol="0">
            <a:spAutoFit/>
          </a:bodyPr>
          <a:lstStyle/>
          <a:p>
            <a:pPr algn="ctr"/>
            <a:r>
              <a:rPr lang="en-US" sz="1100"/>
              <a:t>上线</a:t>
            </a:r>
          </a:p>
        </p:txBody>
      </p:sp>
      <p:sp>
        <p:nvSpPr>
          <p:cNvPr id="32" name="TextBox 31"/>
          <p:cNvSpPr txBox="1"/>
          <p:nvPr/>
        </p:nvSpPr>
        <p:spPr>
          <a:xfrm>
            <a:off x="878679" y="2320287"/>
            <a:ext cx="826006" cy="261610"/>
          </a:xfrm>
          <a:prstGeom prst="rect">
            <a:avLst/>
          </a:prstGeom>
          <a:noFill/>
        </p:spPr>
        <p:txBody>
          <a:bodyPr wrap="square" rtlCol="0">
            <a:spAutoFit/>
          </a:bodyPr>
          <a:lstStyle/>
          <a:p>
            <a:pPr algn="ctr"/>
            <a:r>
              <a:rPr lang="en-US" sz="1100"/>
              <a:t>定义</a:t>
            </a:r>
          </a:p>
        </p:txBody>
      </p:sp>
      <p:sp>
        <p:nvSpPr>
          <p:cNvPr id="33" name="TextBox 32"/>
          <p:cNvSpPr txBox="1"/>
          <p:nvPr/>
        </p:nvSpPr>
        <p:spPr>
          <a:xfrm>
            <a:off x="205422" y="2330087"/>
            <a:ext cx="826006" cy="261610"/>
          </a:xfrm>
          <a:prstGeom prst="rect">
            <a:avLst/>
          </a:prstGeom>
          <a:noFill/>
        </p:spPr>
        <p:txBody>
          <a:bodyPr wrap="square" rtlCol="0">
            <a:spAutoFit/>
          </a:bodyPr>
          <a:lstStyle/>
          <a:p>
            <a:pPr algn="ctr"/>
            <a:r>
              <a:rPr lang="en-US" sz="1100"/>
              <a:t>启动</a:t>
            </a:r>
          </a:p>
        </p:txBody>
      </p:sp>
      <p:sp>
        <p:nvSpPr>
          <p:cNvPr id="34" name="TextBox 33"/>
          <p:cNvSpPr txBox="1"/>
          <p:nvPr/>
        </p:nvSpPr>
        <p:spPr>
          <a:xfrm>
            <a:off x="1558548" y="2320287"/>
            <a:ext cx="826006" cy="261610"/>
          </a:xfrm>
          <a:prstGeom prst="rect">
            <a:avLst/>
          </a:prstGeom>
          <a:noFill/>
        </p:spPr>
        <p:txBody>
          <a:bodyPr wrap="square" rtlCol="0">
            <a:spAutoFit/>
          </a:bodyPr>
          <a:lstStyle/>
          <a:p>
            <a:pPr algn="ctr"/>
            <a:r>
              <a:rPr lang="en-US" sz="1100"/>
              <a:t>设计</a:t>
            </a:r>
          </a:p>
        </p:txBody>
      </p:sp>
      <p:sp>
        <p:nvSpPr>
          <p:cNvPr id="7" name="Rectangle 6"/>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每年参与 2 项活动</a:t>
            </a:r>
          </a:p>
        </p:txBody>
      </p:sp>
      <p:graphicFrame>
        <p:nvGraphicFramePr>
          <p:cNvPr id="43" name="Table 42">
            <a:extLst>
              <a:ext uri="{FF2B5EF4-FFF2-40B4-BE49-F238E27FC236}">
                <a16:creationId xmlns:a16="http://schemas.microsoft.com/office/drawing/2014/main" id="{6D8D37BE-507B-DF4C-BF70-617E0930AAB1}"/>
              </a:ext>
            </a:extLst>
          </p:cNvPr>
          <p:cNvGraphicFramePr>
            <a:graphicFrameLocks noGrp="1"/>
          </p:cNvGraphicFramePr>
          <p:nvPr>
            <p:extLst>
              <p:ext uri="{D42A27DB-BD31-4B8C-83A1-F6EECF244321}">
                <p14:modId xmlns:p14="http://schemas.microsoft.com/office/powerpoint/2010/main" val="3271495995"/>
              </p:ext>
            </p:extLst>
          </p:nvPr>
        </p:nvGraphicFramePr>
        <p:xfrm>
          <a:off x="1524000" y="7611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en-US" altLang="ko-KR" sz="1100" u="none" strike="noStrike" dirty="0">
                          <a:effectLst/>
                        </a:rPr>
                        <a:t>Launch Advisory</a:t>
                      </a:r>
                      <a:endParaRPr lang="ko-KR" altLang="en-US" sz="1100" b="0" i="0" u="none" strike="noStrike" dirty="0">
                        <a:solidFill>
                          <a:srgbClr val="000000"/>
                        </a:solidFill>
                        <a:effectLst/>
                        <a:latin typeface="Calibri" panose="020F050202020403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4" name="Table 43">
            <a:extLst>
              <a:ext uri="{FF2B5EF4-FFF2-40B4-BE49-F238E27FC236}">
                <a16:creationId xmlns:a16="http://schemas.microsoft.com/office/drawing/2014/main" id="{DF8F5450-15C7-5640-8115-D7C6A0F0DE37}"/>
              </a:ext>
            </a:extLst>
          </p:cNvPr>
          <p:cNvGraphicFramePr>
            <a:graphicFrameLocks noGrp="1"/>
          </p:cNvGraphicFramePr>
          <p:nvPr>
            <p:extLst>
              <p:ext uri="{D42A27DB-BD31-4B8C-83A1-F6EECF244321}">
                <p14:modId xmlns:p14="http://schemas.microsoft.com/office/powerpoint/2010/main" val="4124560369"/>
              </p:ext>
            </p:extLst>
          </p:nvPr>
        </p:nvGraphicFramePr>
        <p:xfrm>
          <a:off x="1524000" y="63919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高级</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Expertise</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5" name="Table 44">
            <a:extLst>
              <a:ext uri="{FF2B5EF4-FFF2-40B4-BE49-F238E27FC236}">
                <a16:creationId xmlns:a16="http://schemas.microsoft.com/office/drawing/2014/main" id="{CE4FC78B-E6EA-BB48-82A4-BB5B19BE1AF2}"/>
              </a:ext>
            </a:extLst>
          </p:cNvPr>
          <p:cNvGraphicFramePr>
            <a:graphicFrameLocks noGrp="1"/>
          </p:cNvGraphicFramePr>
          <p:nvPr>
            <p:extLst>
              <p:ext uri="{D42A27DB-BD31-4B8C-83A1-F6EECF244321}">
                <p14:modId xmlns:p14="http://schemas.microsoft.com/office/powerpoint/2010/main" val="3996951849"/>
              </p:ext>
            </p:extLst>
          </p:nvPr>
        </p:nvGraphicFramePr>
        <p:xfrm>
          <a:off x="2590800" y="6772939"/>
          <a:ext cx="533400" cy="457200"/>
        </p:xfrm>
        <a:graphic>
          <a:graphicData uri="http://schemas.openxmlformats.org/drawingml/2006/table">
            <a:tbl>
              <a:tblPr>
                <a:tableStyleId>{5C22544A-7EE6-4342-B048-85BDC9FD1C3A}</a:tableStyleId>
              </a:tblPr>
              <a:tblGrid>
                <a:gridCol w="5334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直接连接到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a:t>
                      </a:r>
                      <a:endParaRPr lang="ko-KR" altLang="en-US" sz="800" b="0" i="0" u="none" strike="noStrike" dirty="0">
                        <a:solidFill>
                          <a:srgbClr val="000000"/>
                        </a:solidFill>
                        <a:effectLst/>
                        <a:latin typeface="Adobe Clean" panose="020B0503020404020204" pitchFamily="34" charset="0"/>
                      </a:endParaRPr>
                    </a:p>
                  </a:txBody>
                  <a:tcPr marL="9525" marR="9525" marT="9525" marB="0" anchor="b">
                    <a:solidFill>
                      <a:schemeClr val="bg1"/>
                    </a:solidFill>
                  </a:tcPr>
                </a:tc>
                <a:extLst>
                  <a:ext uri="{0D108BD9-81ED-4DB2-BD59-A6C34878D82A}">
                    <a16:rowId xmlns:a16="http://schemas.microsoft.com/office/drawing/2014/main" val="2771767287"/>
                  </a:ext>
                </a:extLst>
              </a:tr>
            </a:tbl>
          </a:graphicData>
        </a:graphic>
      </p:graphicFrame>
      <p:graphicFrame>
        <p:nvGraphicFramePr>
          <p:cNvPr id="46" name="Table 45">
            <a:extLst>
              <a:ext uri="{FF2B5EF4-FFF2-40B4-BE49-F238E27FC236}">
                <a16:creationId xmlns:a16="http://schemas.microsoft.com/office/drawing/2014/main" id="{D4335D8B-4916-8F49-B755-F8FD07625747}"/>
              </a:ext>
            </a:extLst>
          </p:cNvPr>
          <p:cNvGraphicFramePr>
            <a:graphicFrameLocks noGrp="1"/>
          </p:cNvGraphicFramePr>
          <p:nvPr>
            <p:extLst>
              <p:ext uri="{D42A27DB-BD31-4B8C-83A1-F6EECF244321}">
                <p14:modId xmlns:p14="http://schemas.microsoft.com/office/powerpoint/2010/main" val="2439182130"/>
              </p:ext>
            </p:extLst>
          </p:nvPr>
        </p:nvGraphicFramePr>
        <p:xfrm>
          <a:off x="2819400" y="78397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发布后总结及建议的后续步骤</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7" name="Table 46">
            <a:extLst>
              <a:ext uri="{FF2B5EF4-FFF2-40B4-BE49-F238E27FC236}">
                <a16:creationId xmlns:a16="http://schemas.microsoft.com/office/drawing/2014/main" id="{9D42CFF4-0D0B-C245-A94D-07B3D3BF7DB2}"/>
              </a:ext>
            </a:extLst>
          </p:cNvPr>
          <p:cNvGraphicFramePr>
            <a:graphicFrameLocks noGrp="1"/>
          </p:cNvGraphicFramePr>
          <p:nvPr>
            <p:extLst>
              <p:ext uri="{D42A27DB-BD31-4B8C-83A1-F6EECF244321}">
                <p14:modId xmlns:p14="http://schemas.microsoft.com/office/powerpoint/2010/main" val="2050725804"/>
              </p:ext>
            </p:extLst>
          </p:nvPr>
        </p:nvGraphicFramePr>
        <p:xfrm>
          <a:off x="2057400" y="8754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上线准备就绪</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性能优化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8" name="Table 47">
            <a:extLst>
              <a:ext uri="{FF2B5EF4-FFF2-40B4-BE49-F238E27FC236}">
                <a16:creationId xmlns:a16="http://schemas.microsoft.com/office/drawing/2014/main" id="{6D42D25A-8954-8248-A947-BBC0F59696D1}"/>
              </a:ext>
            </a:extLst>
          </p:cNvPr>
          <p:cNvGraphicFramePr>
            <a:graphicFrameLocks noGrp="1"/>
          </p:cNvGraphicFramePr>
          <p:nvPr>
            <p:extLst>
              <p:ext uri="{D42A27DB-BD31-4B8C-83A1-F6EECF244321}">
                <p14:modId xmlns:p14="http://schemas.microsoft.com/office/powerpoint/2010/main" val="2763946830"/>
              </p:ext>
            </p:extLst>
          </p:nvPr>
        </p:nvGraphicFramePr>
        <p:xfrm>
          <a:off x="990600" y="87541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架构审核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指导</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49" name="Table 48">
            <a:extLst>
              <a:ext uri="{FF2B5EF4-FFF2-40B4-BE49-F238E27FC236}">
                <a16:creationId xmlns:a16="http://schemas.microsoft.com/office/drawing/2014/main" id="{28493CFA-7018-4A40-ACC4-B369EA9571DD}"/>
              </a:ext>
            </a:extLst>
          </p:cNvPr>
          <p:cNvGraphicFramePr>
            <a:graphicFrameLocks noGrp="1"/>
          </p:cNvGraphicFramePr>
          <p:nvPr>
            <p:extLst>
              <p:ext uri="{D42A27DB-BD31-4B8C-83A1-F6EECF244321}">
                <p14:modId xmlns:p14="http://schemas.microsoft.com/office/powerpoint/2010/main" val="207212596"/>
              </p:ext>
            </p:extLst>
          </p:nvPr>
        </p:nvGraphicFramePr>
        <p:xfrm>
          <a:off x="304800" y="7839739"/>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项目路线图</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规划</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0" name="Table 49">
            <a:extLst>
              <a:ext uri="{FF2B5EF4-FFF2-40B4-BE49-F238E27FC236}">
                <a16:creationId xmlns:a16="http://schemas.microsoft.com/office/drawing/2014/main" id="{4DCA5F1F-2A5B-C740-A36C-4D3B703F65B3}"/>
              </a:ext>
            </a:extLst>
          </p:cNvPr>
          <p:cNvGraphicFramePr>
            <a:graphicFrameLocks noGrp="1"/>
          </p:cNvGraphicFramePr>
          <p:nvPr>
            <p:extLst>
              <p:ext uri="{D42A27DB-BD31-4B8C-83A1-F6EECF244321}">
                <p14:modId xmlns:p14="http://schemas.microsoft.com/office/powerpoint/2010/main" val="2497749117"/>
              </p:ext>
            </p:extLst>
          </p:nvPr>
        </p:nvGraphicFramePr>
        <p:xfrm>
          <a:off x="609600" y="6696739"/>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从数千个部署</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整合中获得体验</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en-US" sz="500" spc="-5">
                <a:solidFill>
                  <a:srgbClr val="6C6C6C"/>
                </a:solidFill>
                <a:latin typeface="Adobe Clean"/>
                <a:cs typeface="Adobe Clean"/>
              </a:rPr>
              <a:t>© 2020 Adobe. All Rights Reserved.</a:t>
            </a:r>
            <a:r>
              <a:rPr lang="en-US" sz="500">
                <a:solidFill>
                  <a:srgbClr val="6C6C6C"/>
                </a:solidFill>
                <a:latin typeface="Adobe Clean"/>
                <a:cs typeface="Adobe Clean"/>
              </a:rPr>
              <a:t>Adobe</a:t>
            </a:r>
            <a:r>
              <a:rPr lang="en-US" sz="500" spc="5">
                <a:solidFill>
                  <a:srgbClr val="6C6C6C"/>
                </a:solidFill>
                <a:latin typeface="Adobe Clean"/>
                <a:cs typeface="Adobe Clean"/>
              </a:rPr>
              <a:t> </a:t>
            </a:r>
            <a:r>
              <a:rPr lang="en-US"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en-US" sz="800" spc="-5">
                <a:solidFill>
                  <a:srgbClr val="6D6D6D"/>
                </a:solidFill>
                <a:latin typeface="Adobe Clean"/>
                <a:cs typeface="Adobe Clean"/>
              </a:rPr>
              <a:t>© 2020 Adobe. All Rights Reserved.Adobe</a:t>
            </a:r>
            <a:r>
              <a:rPr lang="en-US" sz="800" spc="75">
                <a:solidFill>
                  <a:srgbClr val="6D6D6D"/>
                </a:solidFill>
                <a:latin typeface="Adobe Clean"/>
                <a:cs typeface="Adobe Clean"/>
              </a:rPr>
              <a:t> </a:t>
            </a:r>
            <a:r>
              <a:rPr lang="en-US"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070991" y="562540"/>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资源</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en-US" sz="800" spc="-15">
                <a:solidFill>
                  <a:srgbClr val="777879"/>
                </a:solidFill>
                <a:latin typeface="Adobe Clean"/>
                <a:cs typeface="Adobe Clean"/>
              </a:rPr>
              <a:t>Adobe</a:t>
            </a:r>
            <a:endParaRPr sz="800">
              <a:latin typeface="Adobe Clean"/>
              <a:cs typeface="Adobe Clean"/>
            </a:endParaRPr>
          </a:p>
          <a:p>
            <a:pPr marL="12700">
              <a:lnSpc>
                <a:spcPts val="915"/>
              </a:lnSpc>
            </a:pPr>
            <a:r>
              <a:rPr lang="en-US" sz="800" spc="-15">
                <a:solidFill>
                  <a:srgbClr val="777879"/>
                </a:solidFill>
                <a:latin typeface="Adobe Clean"/>
                <a:cs typeface="Adobe Clean"/>
              </a:rPr>
              <a:t>345 Park</a:t>
            </a:r>
            <a:r>
              <a:rPr lang="en-US" sz="800" spc="-100">
                <a:solidFill>
                  <a:srgbClr val="777879"/>
                </a:solidFill>
                <a:latin typeface="Adobe Clean"/>
                <a:cs typeface="Adobe Clean"/>
              </a:rPr>
              <a:t> </a:t>
            </a:r>
            <a:r>
              <a:rPr lang="en-US" sz="800" spc="-15">
                <a:solidFill>
                  <a:srgbClr val="777879"/>
                </a:solidFill>
                <a:latin typeface="Adobe Clean"/>
                <a:cs typeface="Adobe Clean"/>
              </a:rPr>
              <a:t>Avenue</a:t>
            </a:r>
            <a:endParaRPr sz="800">
              <a:latin typeface="Adobe Clean"/>
              <a:cs typeface="Adobe Clean"/>
            </a:endParaRPr>
          </a:p>
          <a:p>
            <a:pPr marL="12700">
              <a:lnSpc>
                <a:spcPts val="945"/>
              </a:lnSpc>
            </a:pPr>
            <a:r>
              <a:rPr lang="en-US" sz="800" spc="-10">
                <a:solidFill>
                  <a:srgbClr val="777879"/>
                </a:solidFill>
                <a:latin typeface="Adobe Clean"/>
                <a:cs typeface="Adobe Clean"/>
              </a:rPr>
              <a:t>San </a:t>
            </a:r>
            <a:r>
              <a:rPr lang="en-US" sz="800" spc="-15">
                <a:solidFill>
                  <a:srgbClr val="777879"/>
                </a:solidFill>
                <a:latin typeface="Adobe Clean"/>
                <a:cs typeface="Adobe Clean"/>
              </a:rPr>
              <a:t>Jose,</a:t>
            </a:r>
            <a:r>
              <a:rPr lang="en-US" sz="800" spc="-140">
                <a:solidFill>
                  <a:srgbClr val="777879"/>
                </a:solidFill>
                <a:latin typeface="Adobe Clean"/>
                <a:cs typeface="Adobe Clean"/>
              </a:rPr>
              <a:t> </a:t>
            </a:r>
            <a:r>
              <a:rPr lang="en-US"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en-US"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en-US" sz="800" u="sng" spc="-25">
                <a:solidFill>
                  <a:srgbClr val="5F5F5F"/>
                </a:solidFill>
                <a:uFill>
                  <a:solidFill>
                    <a:srgbClr val="0000FF"/>
                  </a:solidFill>
                </a:uFill>
                <a:latin typeface="Adobe Clean"/>
                <a:cs typeface="Adobe Clean"/>
                <a:hlinkClick r:id="rId4"/>
              </a:rPr>
              <a:t>www.adobe.com/cn/</a:t>
            </a:r>
            <a:endParaRPr sz="800">
              <a:latin typeface="Adobe Clean"/>
              <a:cs typeface="Adobe Clean"/>
            </a:endParaRPr>
          </a:p>
        </p:txBody>
      </p:sp>
      <p:sp>
        <p:nvSpPr>
          <p:cNvPr id="53" name="object 53"/>
          <p:cNvSpPr/>
          <p:nvPr/>
        </p:nvSpPr>
        <p:spPr>
          <a:xfrm>
            <a:off x="0" y="0"/>
            <a:ext cx="7772400" cy="294131"/>
          </a:xfrm>
          <a:prstGeom prst="rect">
            <a:avLst/>
          </a:prstGeom>
          <a:blipFill>
            <a:blip r:embed="rId5"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6"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en-US" sz="1100" i="1" spc="-10">
                <a:solidFill>
                  <a:srgbClr val="777879"/>
                </a:solidFill>
                <a:latin typeface="AdobeClean-LightIt"/>
                <a:cs typeface="AdobeClean-LightIt"/>
              </a:rPr>
              <a:t>要</a:t>
            </a:r>
            <a:r>
              <a:rPr lang="en-US" sz="1100" i="1" spc="-15">
                <a:solidFill>
                  <a:srgbClr val="777879"/>
                </a:solidFill>
                <a:latin typeface="AdobeClean-LightIt"/>
                <a:cs typeface="AdobeClean-LightIt"/>
              </a:rPr>
              <a:t>详细了解</a:t>
            </a:r>
            <a:r>
              <a:rPr lang="en-US" sz="1100" i="1" spc="-45">
                <a:solidFill>
                  <a:srgbClr val="777879"/>
                </a:solidFill>
                <a:latin typeface="AdobeClean-LightIt"/>
                <a:cs typeface="AdobeClean-LightIt"/>
              </a:rPr>
              <a:t> </a:t>
            </a:r>
            <a:r>
              <a:rPr lang="en-US" sz="1100" i="1" spc="-15">
                <a:solidFill>
                  <a:srgbClr val="777879"/>
                </a:solidFill>
                <a:latin typeface="AdobeClean-LightIt"/>
                <a:cs typeface="AdobeClean-LightIt"/>
              </a:rPr>
              <a:t>Adobe</a:t>
            </a:r>
            <a:r>
              <a:rPr lang="en-US" sz="1100" i="1" spc="-50">
                <a:solidFill>
                  <a:srgbClr val="777879"/>
                </a:solidFill>
                <a:latin typeface="AdobeClean-LightIt"/>
                <a:cs typeface="AdobeClean-LightIt"/>
              </a:rPr>
              <a:t> </a:t>
            </a:r>
            <a:r>
              <a:rPr lang="en-US" sz="1100" i="1" spc="-15">
                <a:solidFill>
                  <a:srgbClr val="777879"/>
                </a:solidFill>
                <a:latin typeface="AdobeClean-LightIt"/>
                <a:cs typeface="AdobeClean-LightIt"/>
              </a:rPr>
              <a:t>支持产品/服务和您的适当级别，请联系指定</a:t>
            </a:r>
            <a:r>
              <a:rPr lang="en-US" sz="1100" i="1" spc="-25">
                <a:solidFill>
                  <a:srgbClr val="777879"/>
                </a:solidFill>
                <a:latin typeface="AdobeClean-LightIt"/>
                <a:cs typeface="AdobeClean-LightIt"/>
              </a:rPr>
              <a:t>客户</a:t>
            </a:r>
            <a:r>
              <a:rPr lang="en-US" sz="1100" i="1" spc="-20">
                <a:solidFill>
                  <a:srgbClr val="777879"/>
                </a:solidFill>
                <a:latin typeface="AdobeClean-LightIt"/>
                <a:cs typeface="AdobeClean-LightIt"/>
              </a:rPr>
              <a:t>经理 </a:t>
            </a:r>
            <a:r>
              <a:rPr lang="en-US" sz="1100" i="1" spc="-15">
                <a:solidFill>
                  <a:srgbClr val="777879"/>
                </a:solidFill>
                <a:latin typeface="AdobeClean-LightIt"/>
                <a:cs typeface="AdobeClean-LightIt"/>
              </a:rPr>
              <a:t>(NAM) </a:t>
            </a:r>
            <a:r>
              <a:rPr lang="en-US" sz="1100" i="1" spc="-10">
                <a:solidFill>
                  <a:srgbClr val="777879"/>
                </a:solidFill>
                <a:latin typeface="AdobeClean-LightIt"/>
                <a:cs typeface="AdobeClean-LightIt"/>
              </a:rPr>
              <a:t>或</a:t>
            </a:r>
            <a:r>
              <a:rPr lang="en-US" sz="1100" i="1" spc="-15">
                <a:solidFill>
                  <a:srgbClr val="777879"/>
                </a:solidFill>
                <a:latin typeface="AdobeClean-LightIt"/>
                <a:cs typeface="AdobeClean-LightIt"/>
              </a:rPr>
              <a:t>客户</a:t>
            </a:r>
            <a:r>
              <a:rPr lang="en-US" sz="1100" i="1" spc="-20">
                <a:solidFill>
                  <a:srgbClr val="777879"/>
                </a:solidFill>
                <a:latin typeface="AdobeClean-LightIt"/>
                <a:cs typeface="AdobeClean-LightIt"/>
              </a:rPr>
              <a:t>成功</a:t>
            </a:r>
            <a:r>
              <a:rPr lang="en-US" sz="1100" i="1" spc="-15">
                <a:solidFill>
                  <a:srgbClr val="777879"/>
                </a:solidFill>
                <a:latin typeface="AdobeClean-LightIt"/>
                <a:cs typeface="AdobeClean-LightIt"/>
              </a:rPr>
              <a:t>经理 (CSM)</a:t>
            </a:r>
            <a:endParaRPr sz="1100">
              <a:latin typeface="AdobeClean-LightIt"/>
              <a:cs typeface="AdobeClean-LightIt"/>
            </a:endParaRPr>
          </a:p>
          <a:p>
            <a:pPr marL="34290">
              <a:lnSpc>
                <a:spcPct val="100000"/>
              </a:lnSpc>
              <a:spcBef>
                <a:spcPts val="795"/>
              </a:spcBef>
            </a:pPr>
            <a:r>
              <a:rPr lang="en-US" sz="800" spc="-5">
                <a:solidFill>
                  <a:srgbClr val="6D6D6D"/>
                </a:solidFill>
                <a:latin typeface="Adobe Clean"/>
                <a:cs typeface="Adobe Clean"/>
              </a:rPr>
              <a:t>©2021 Adobe.All Rights Reserved.Adobe</a:t>
            </a:r>
            <a:r>
              <a:rPr lang="en-US" sz="800" spc="75">
                <a:solidFill>
                  <a:srgbClr val="6D6D6D"/>
                </a:solidFill>
                <a:latin typeface="Adobe Clean"/>
                <a:cs typeface="Adobe Clean"/>
              </a:rPr>
              <a:t> </a:t>
            </a:r>
            <a:r>
              <a:rPr lang="en-US" sz="800" spc="-5">
                <a:solidFill>
                  <a:srgbClr val="6D6D6D"/>
                </a:solidFill>
                <a:latin typeface="Adobe Clean"/>
                <a:cs typeface="Adobe Clean"/>
              </a:rPr>
              <a:t>Confidential.</a:t>
            </a:r>
            <a:endParaRPr sz="800">
              <a:latin typeface="Adobe Clean"/>
              <a:cs typeface="Adobe Clean"/>
            </a:endParaRPr>
          </a:p>
        </p:txBody>
      </p:sp>
      <p:sp>
        <p:nvSpPr>
          <p:cNvPr id="64" name="object 23"/>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CN" sz="1400" b="1" spc="-15" dirty="0">
                <a:solidFill>
                  <a:srgbClr val="020302"/>
                </a:solidFill>
                <a:latin typeface="Adobe Clean"/>
                <a:cs typeface="Adobe Clean"/>
              </a:rPr>
              <a:t>Adobe </a:t>
            </a:r>
            <a:r>
              <a:rPr lang="zh-CN" altLang="en-US" sz="1400" b="1" spc="-15" dirty="0">
                <a:solidFill>
                  <a:srgbClr val="020302"/>
                </a:solidFill>
                <a:latin typeface="Adobe Clean"/>
                <a:cs typeface="Adobe Clean"/>
              </a:rPr>
              <a:t>支持的区域范围、当地营业时间和语言支持</a:t>
            </a:r>
            <a:endParaRPr lang="pl-PL" altLang="zh-CN" sz="1400" b="1" spc="-15" dirty="0">
              <a:solidFill>
                <a:srgbClr val="020302"/>
              </a:solidFill>
              <a:latin typeface="Adobe Clean"/>
              <a:cs typeface="Adobe Clean"/>
            </a:endParaRPr>
          </a:p>
          <a:p>
            <a:pPr lvl="0">
              <a:spcBef>
                <a:spcPts val="915"/>
              </a:spcBef>
            </a:pPr>
            <a:r>
              <a:rPr lang="zh-CN" altLang="en-US" sz="1000" spc="-15" dirty="0">
                <a:solidFill>
                  <a:srgbClr val="1F1F1F"/>
                </a:solidFill>
                <a:latin typeface="AdobeClean-Light"/>
              </a:rPr>
              <a:t>要建立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支持的区域范围，需要将客户的账单地址（通过销售订单或其他 </a:t>
            </a:r>
            <a:r>
              <a:rPr lang="en-US" altLang="zh-CN" sz="1000" spc="-15" dirty="0">
                <a:solidFill>
                  <a:srgbClr val="1F1F1F"/>
                </a:solidFill>
                <a:latin typeface="AdobeClean-Light"/>
              </a:rPr>
              <a:t>Adobe </a:t>
            </a:r>
            <a:r>
              <a:rPr lang="zh-CN" altLang="en-US" sz="1000" spc="-15" dirty="0">
                <a:solidFill>
                  <a:srgbClr val="1F1F1F"/>
                </a:solidFill>
                <a:latin typeface="AdobeClean-Light"/>
              </a:rPr>
              <a:t>支持采购文档）与以下区域之一相对应：</a:t>
            </a:r>
            <a:endParaRPr lang="en-US" sz="1000" spc="-15" dirty="0">
              <a:solidFill>
                <a:srgbClr val="1F1F1F"/>
              </a:solidFill>
              <a:latin typeface="AdobeClean-Light"/>
            </a:endParaRPr>
          </a:p>
        </p:txBody>
      </p:sp>
      <p:graphicFrame>
        <p:nvGraphicFramePr>
          <p:cNvPr id="25" name="Table 6"/>
          <p:cNvGraphicFramePr>
            <a:graphicFrameLocks noGrp="1"/>
          </p:cNvGraphicFramePr>
          <p:nvPr>
            <p:custDataLst>
              <p:tags r:id="rId1"/>
            </p:custData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0000"/>
                    </a:ext>
                  </a:extLst>
                </a:gridCol>
                <a:gridCol w="1847850">
                  <a:extLst>
                    <a:ext uri="{9D8B030D-6E8A-4147-A177-3AD203B41FA5}">
                      <a16:colId xmlns:a16="http://schemas.microsoft.com/office/drawing/2014/main" val="20001"/>
                    </a:ext>
                  </a:extLst>
                </a:gridCol>
                <a:gridCol w="1847850">
                  <a:extLst>
                    <a:ext uri="{9D8B030D-6E8A-4147-A177-3AD203B41FA5}">
                      <a16:colId xmlns:a16="http://schemas.microsoft.com/office/drawing/2014/main" val="20002"/>
                    </a:ext>
                  </a:extLst>
                </a:gridCol>
                <a:gridCol w="1847850">
                  <a:extLst>
                    <a:ext uri="{9D8B030D-6E8A-4147-A177-3AD203B41FA5}">
                      <a16:colId xmlns:a16="http://schemas.microsoft.com/office/drawing/2014/main" val="20003"/>
                    </a:ext>
                  </a:extLst>
                </a:gridCol>
              </a:tblGrid>
              <a:tr h="370840">
                <a:tc>
                  <a:txBody>
                    <a:bodyPr/>
                    <a:lstStyle/>
                    <a:p>
                      <a:pPr algn="ctr"/>
                      <a:r>
                        <a:rPr lang="en-US" sz="110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欧洲、中东和非洲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亚太地区</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日本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n-US" sz="1100">
                          <a:solidFill>
                            <a:schemeClr val="tx1"/>
                          </a:solidFill>
                          <a:latin typeface="Adobe Clean" panose="020B0503020404020204" pitchFamily="34" charset="0"/>
                        </a:rPr>
                        <a:t>上午 6:00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panose="020B0503020404020204" pitchFamily="34" charset="0"/>
                        </a:rPr>
                        <a:t>上午 9:00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gridSpan="4">
                  <a:txBody>
                    <a:bodyPr/>
                    <a:lstStyle/>
                    <a:p>
                      <a:pPr lvl="0" algn="ctr">
                        <a:lnSpc>
                          <a:spcPct val="100000"/>
                        </a:lnSpc>
                        <a:spcBef>
                          <a:spcPts val="0"/>
                        </a:spcBef>
                        <a:spcAft>
                          <a:spcPts val="0"/>
                        </a:spcAft>
                        <a:buNone/>
                      </a:pPr>
                      <a:r>
                        <a:rPr lang="en-US" sz="1100" b="0" i="0" u="none" strike="noStrike" noProof="0" dirty="0"/>
                        <a:t>语言支持只有英语和日语版本</a:t>
                      </a:r>
                      <a:r>
                        <a:rPr lang="zh-CN" altLang="en-US" sz="1100" b="0" i="0" u="none" strike="noStrike" noProof="0" dirty="0"/>
                        <a:t>。</a:t>
                      </a:r>
                      <a:endParaRPr lang="en-US" sz="1100" b="0" i="0" u="none" strike="noStrike" noProof="0" dirty="0"/>
                    </a:p>
                    <a:p>
                      <a:pPr lvl="0" algn="ctr">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en-US" sz="1100" b="0" i="0" u="none" strike="noStrike" noProof="0" dirty="0"/>
                        <a:t> </a:t>
                      </a:r>
                      <a:r>
                        <a:rPr lang="en-US" sz="1100" b="0" i="0" u="none" strike="noStrike" baseline="30000" noProof="0"/>
                        <a:t>1 </a:t>
                      </a:r>
                      <a:r>
                        <a:rPr lang="en-US" altLang="zh-CN" sz="1100" b="0" i="0" u="none" strike="noStrike" noProof="0"/>
                        <a:t>P2</a:t>
                      </a:r>
                      <a:r>
                        <a:rPr lang="zh-CN" altLang="en-US" sz="1100" b="0" i="0" u="none" strike="noStrike" noProof="0" dirty="0"/>
                        <a:t>、</a:t>
                      </a:r>
                      <a:r>
                        <a:rPr lang="en-US" altLang="zh-CN" sz="1100" b="0" i="0" u="none" strike="noStrike" noProof="0" dirty="0"/>
                        <a:t>P3</a:t>
                      </a:r>
                      <a:r>
                        <a:rPr lang="zh-CN" altLang="en-US" sz="1100" b="0" i="0" u="none" strike="noStrike" noProof="0" dirty="0"/>
                        <a:t>、</a:t>
                      </a:r>
                      <a:r>
                        <a:rPr lang="en-US" altLang="zh-CN" sz="1100" b="0" i="0" u="none" strike="noStrike" noProof="0" dirty="0"/>
                        <a:t>P4 </a:t>
                      </a:r>
                      <a:r>
                        <a:rPr lang="zh-CN" altLang="en-US" sz="1100" b="0" i="0" u="none" strike="noStrike" noProof="0" dirty="0"/>
                        <a:t>案例仅限于日本的营业时间。</a:t>
                      </a:r>
                      <a:endParaRPr lang="en-US" dirty="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
        <p:nvSpPr>
          <p:cNvPr id="50" name="object 30"/>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p:cNvPicPr/>
          <p:nvPr/>
        </p:nvPicPr>
        <p:blipFill>
          <a:blip r:embed="rId7" cstate="print"/>
          <a:stretch>
            <a:fillRect/>
          </a:stretch>
        </p:blipFill>
        <p:spPr>
          <a:xfrm>
            <a:off x="177091" y="7483366"/>
            <a:ext cx="2212084" cy="1595099"/>
          </a:xfrm>
          <a:prstGeom prst="rect">
            <a:avLst/>
          </a:prstGeom>
        </p:spPr>
      </p:pic>
      <p:sp>
        <p:nvSpPr>
          <p:cNvPr id="84" name="object 64"/>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dirty="0">
                <a:solidFill>
                  <a:srgbClr val="FFFFFF"/>
                </a:solidFill>
                <a:latin typeface="Adobe Clean"/>
                <a:cs typeface="Adobe Clean"/>
              </a:rPr>
              <a:t>无</a:t>
            </a:r>
            <a:r>
              <a:rPr lang="en-US" sz="1200" b="1" spc="-20" dirty="0">
                <a:solidFill>
                  <a:srgbClr val="FFFFFF"/>
                </a:solidFill>
                <a:latin typeface="Adobe Clean"/>
                <a:cs typeface="Adobe Clean"/>
              </a:rPr>
              <a:t>与</a:t>
            </a:r>
            <a:r>
              <a:rPr lang="en-US" sz="1200" b="1" spc="-25" dirty="0">
                <a:solidFill>
                  <a:srgbClr val="FFFFFF"/>
                </a:solidFill>
                <a:latin typeface="Adobe Clean"/>
                <a:cs typeface="Adobe Clean"/>
              </a:rPr>
              <a:t>伦</a:t>
            </a:r>
            <a:r>
              <a:rPr lang="en-US" sz="1200" b="1" spc="-15" dirty="0">
                <a:solidFill>
                  <a:srgbClr val="FFFFFF"/>
                </a:solidFill>
                <a:latin typeface="Adobe Clean"/>
                <a:cs typeface="Adobe Clean"/>
              </a:rPr>
              <a:t>比</a:t>
            </a:r>
            <a:r>
              <a:rPr lang="en-US" sz="1200" b="1" spc="-25" dirty="0">
                <a:solidFill>
                  <a:srgbClr val="FFFFFF"/>
                </a:solidFill>
                <a:latin typeface="Adobe Clean"/>
                <a:cs typeface="Adobe Clean"/>
              </a:rPr>
              <a:t>的专业知识</a:t>
            </a:r>
            <a:endParaRPr sz="1200" dirty="0">
              <a:latin typeface="Adobe Clean"/>
              <a:cs typeface="Adobe Clean"/>
            </a:endParaRPr>
          </a:p>
        </p:txBody>
      </p:sp>
      <p:sp>
        <p:nvSpPr>
          <p:cNvPr id="85" name="object 64"/>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加速支持</a:t>
            </a:r>
            <a:endParaRPr sz="1200">
              <a:latin typeface="Adobe Clean"/>
              <a:cs typeface="Adobe Clean"/>
            </a:endParaRPr>
          </a:p>
        </p:txBody>
      </p:sp>
      <p:sp>
        <p:nvSpPr>
          <p:cNvPr id="86" name="object 32"/>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en-US" sz="1200" b="1" spc="-50">
                <a:solidFill>
                  <a:srgbClr val="FFFFFF"/>
                </a:solidFill>
                <a:latin typeface="Adobe Clean"/>
                <a:cs typeface="Adobe Clean"/>
              </a:rPr>
              <a:t>战</a:t>
            </a:r>
            <a:r>
              <a:rPr lang="en-US" sz="1200" b="1" spc="-20">
                <a:solidFill>
                  <a:srgbClr val="FFFFFF"/>
                </a:solidFill>
                <a:latin typeface="Adobe Clean"/>
                <a:cs typeface="Adobe Clean"/>
              </a:rPr>
              <a:t>略</a:t>
            </a:r>
            <a:r>
              <a:rPr lang="en-US" sz="1200" b="1" spc="-75">
                <a:solidFill>
                  <a:srgbClr val="FFFFFF"/>
                </a:solidFill>
                <a:latin typeface="Adobe Clean"/>
                <a:cs typeface="Adobe Clean"/>
              </a:rPr>
              <a:t>性</a:t>
            </a:r>
            <a:r>
              <a:rPr lang="en-US" sz="1200" b="1" spc="-45">
                <a:solidFill>
                  <a:srgbClr val="FFFFFF"/>
                </a:solidFill>
                <a:latin typeface="Adobe Clean"/>
                <a:cs typeface="Adobe Clean"/>
              </a:rPr>
              <a:t>建议</a:t>
            </a:r>
            <a:endParaRPr sz="1200">
              <a:latin typeface="Adobe Clean"/>
              <a:cs typeface="Adobe Clean"/>
            </a:endParaRPr>
          </a:p>
        </p:txBody>
      </p:sp>
      <p:graphicFrame>
        <p:nvGraphicFramePr>
          <p:cNvPr id="111" name="Table 6"/>
          <p:cNvGraphicFramePr>
            <a:graphicFrameLocks noGrp="1"/>
          </p:cNvGraphicFramePr>
          <p:nvPr/>
        </p:nvGraphicFramePr>
        <p:xfrm>
          <a:off x="194237" y="1272353"/>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0000"/>
                    </a:ext>
                  </a:extLst>
                </a:gridCol>
                <a:gridCol w="3676327">
                  <a:extLst>
                    <a:ext uri="{9D8B030D-6E8A-4147-A177-3AD203B41FA5}">
                      <a16:colId xmlns:a16="http://schemas.microsoft.com/office/drawing/2014/main" val="20001"/>
                    </a:ext>
                  </a:extLst>
                </a:gridCol>
              </a:tblGrid>
              <a:tr h="370840">
                <a:tc>
                  <a:txBody>
                    <a:bodyPr/>
                    <a:lstStyle/>
                    <a:p>
                      <a:r>
                        <a:rPr lang="en-US" sz="1100" b="0">
                          <a:solidFill>
                            <a:schemeClr val="tx1"/>
                          </a:solidFill>
                          <a:latin typeface="Adobe Clean" panose="020B0503020404020204" pitchFamily="34" charset="0"/>
                          <a:ea typeface="+mn-ea"/>
                          <a:cs typeface="+mn-cs"/>
                          <a:hlinkClick r:id="rId8"/>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b="0" kern="1200">
                          <a:solidFill>
                            <a:srgbClr val="000000"/>
                          </a:solidFill>
                          <a:latin typeface="Adobe Clean Light" panose="020B0303020404020204" pitchFamily="34" charset="0"/>
                          <a:ea typeface="+mn-ea"/>
                          <a:cs typeface="+mn-cs"/>
                        </a:rPr>
                        <a:t>Experience League 是 Adobe 帮助企业实现预期的 Adobe 投资回报的方式。这是一个集中式位置，提供自助教程、产品文档、讲师指导的培训、社区和技术支持，客户可以在这里学习、建立联系和取得进步，并沿着个性化的路径迈向成功。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dk1"/>
                          </a:solidFill>
                          <a:effectLst/>
                          <a:latin typeface="Adobe Clean" panose="020B0503020404020204" pitchFamily="34" charset="0"/>
                          <a:ea typeface="+mn-ea"/>
                          <a:cs typeface="+mn-cs"/>
                          <a:hlinkClick r:id="rId9"/>
                        </a:rPr>
                        <a:t>培训</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a:solidFill>
                            <a:srgbClr val="000000"/>
                          </a:solidFill>
                          <a:latin typeface="Adobe Clean Light" panose="020B0303020404020204" pitchFamily="34" charset="0"/>
                          <a:ea typeface="+mn-ea"/>
                          <a:cs typeface="+mn-cs"/>
                        </a:rPr>
                        <a:t>可以从 Experience League 访问 Adobe Digital Learning Services 课程。学习课程整合了按需课程和讲师指导的课程。在这里，您可以掌握具有公认市场价值的技能，并在组织中利用这些技能获得成功。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1"/>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tx1"/>
                          </a:solidFill>
                          <a:effectLst/>
                          <a:latin typeface="Adobe Clean" panose="020B0503020404020204" pitchFamily="34" charset="0"/>
                          <a:ea typeface="+mn-ea"/>
                          <a:cs typeface="+mn-cs"/>
                          <a:hlinkClick r:id="rId10"/>
                        </a:rPr>
                        <a:t>生产问题和系统中断</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000" kern="1200">
                          <a:solidFill>
                            <a:srgbClr val="000000"/>
                          </a:solidFill>
                          <a:latin typeface="Adobe Clean Light" panose="020B0303020404020204" pitchFamily="34" charset="0"/>
                          <a:ea typeface="+mn-ea"/>
                          <a:cs typeface="+mn-cs"/>
                        </a:rPr>
                        <a:t>Status.adobe.com 传达在多租户环境中部署的所有 Adobe 产品和服务的运行状况信息。客户可以选择他们的订阅偏好设置，以便在 Adobe 创建、更新或处理产品事件时收到电子邮件通知。这可能包括严重性不同的定期维护或服务问题。</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defRPr/>
                      </a:pPr>
                      <a:r>
                        <a:rPr lang="en-US" sz="1100">
                          <a:solidFill>
                            <a:schemeClr val="tx1"/>
                          </a:solidFill>
                          <a:effectLst/>
                          <a:latin typeface="Adobe Clean" panose="020B0503020404020204" pitchFamily="34" charset="0"/>
                          <a:ea typeface="+mn-ea"/>
                          <a:cs typeface="+mn-cs"/>
                          <a:hlinkClick r:id="rId11"/>
                        </a:rPr>
                        <a:t>条款和条件</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详细说明支持服务产品的条款和条件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8" name="Graphic 7" descr="目标轮廓图"/>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火箭轮廓图"/>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勋章轮廓图"/>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3f314c82-f95a-4e0a-8e6e-4dca4f2c6a92}"/>
</p:tagLst>
</file>

<file path=ppt/tags/tag2.xml><?xml version="1.0" encoding="utf-8"?>
<p:tagLst xmlns:a="http://schemas.openxmlformats.org/drawingml/2006/main" xmlns:r="http://schemas.openxmlformats.org/officeDocument/2006/relationships" xmlns:p="http://schemas.openxmlformats.org/presentationml/2006/main">
  <p:tag name="KSO_WM_UNIT_TABLE_BEAUTIFY" val="smartTable{a7eadaed-da6e-42a0-a985-b5a3b5c2d16c}"/>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893</Words>
  <Application>Microsoft Macintosh PowerPoint</Application>
  <PresentationFormat>Custom</PresentationFormat>
  <Paragraphs>188</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支持计划</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dc:creator/>
  <cp:lastModifiedBy>Zabielski, Dawid (Contractor)</cp:lastModifiedBy>
  <cp:revision>17</cp:revision>
  <dcterms:created xsi:type="dcterms:W3CDTF">2021-05-05T02:01:00Z</dcterms:created>
  <dcterms:modified xsi:type="dcterms:W3CDTF">2021-12-17T13:09:02Z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2020-11-10T16:00:00Z</vt:filetime>
  </property>
  <property fmtid="{D5CDD505-2E9C-101B-9397-08002B2CF9AE}" pid="3" name="LastSaved">
    <vt:filetime>2021-05-05T16:00:00Z</vt:filetime>
  </property>
  <property fmtid="{D5CDD505-2E9C-101B-9397-08002B2CF9AE}" pid="4" name="ContentTypeId">
    <vt:lpwstr>0x010100E783BF6876BCC646A459363AF21A7736</vt:lpwstr>
  </property>
  <property fmtid="{D5CDD505-2E9C-101B-9397-08002B2CF9AE}" pid="5" name="ICV">
    <vt:lpwstr>16CBFD89A5554C499C6243DB87C207A7</vt:lpwstr>
  </property>
  <property fmtid="{D5CDD505-2E9C-101B-9397-08002B2CF9AE}" pid="6" name="KSOProductBuildVer">
    <vt:lpwstr>2052-11.1.0.10700</vt:lpwstr>
  </property>
</Properties>
</file>