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7" r:id="rId2"/>
    <p:sldId id="259" r:id="rId3"/>
    <p:sldId id="266"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20" d="100"/>
          <a:sy n="120" d="100"/>
        </p:scale>
        <p:origin x="2464" y="-198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1.svg"/><Relationship Id="rId3" Type="http://schemas.openxmlformats.org/officeDocument/2006/relationships/notesSlide" Target="../notesSlides/notesSlide4.xml"/><Relationship Id="rId7" Type="http://schemas.openxmlformats.org/officeDocument/2006/relationships/image" Target="../media/image29.jpe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slideLayout" Target="../slideLayouts/slideLayout5.xml"/><Relationship Id="rId16"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8.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jpeg"/><Relationship Id="rId15" Type="http://schemas.openxmlformats.org/officeDocument/2006/relationships/image" Target="../media/image33.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125" y="85725"/>
            <a:ext cx="5403850" cy="366395"/>
          </a:xfrm>
          <a:prstGeom prst="rect">
            <a:avLst/>
          </a:prstGeom>
        </p:spPr>
        <p:txBody>
          <a:bodyPr vert="horz" wrap="square" lIns="0" tIns="12700" rIns="0" bIns="0" rtlCol="0">
            <a:spAutoFit/>
          </a:bodyPr>
          <a:lstStyle/>
          <a:p>
            <a:pPr marL="12700">
              <a:lnSpc>
                <a:spcPct val="100000"/>
              </a:lnSpc>
              <a:spcBef>
                <a:spcPts val="100"/>
              </a:spcBef>
            </a:pPr>
            <a:r>
              <a:rPr lang="en-US" sz="2300" spc="-229">
                <a:latin typeface="Adobe Clean" panose="020B0503020404020204" pitchFamily="34" charset="0"/>
              </a:rPr>
              <a:t>Adobe 支持产品/服务</a:t>
            </a:r>
            <a:endParaRPr sz="2300" spc="-229">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en-US" sz="1400" b="1" u="sng" spc="15" dirty="0">
                <a:solidFill>
                  <a:srgbClr val="020302"/>
                </a:solidFill>
                <a:uFill>
                  <a:solidFill>
                    <a:srgbClr val="020302"/>
                  </a:solidFill>
                </a:uFill>
                <a:latin typeface="Adobe Clean"/>
                <a:cs typeface="Adobe Clean"/>
              </a:rPr>
              <a:t>服</a:t>
            </a:r>
            <a:r>
              <a:rPr lang="en-US" sz="1400" b="1" u="sng" spc="5" dirty="0">
                <a:solidFill>
                  <a:srgbClr val="020302"/>
                </a:solidFill>
                <a:uFill>
                  <a:solidFill>
                    <a:srgbClr val="020302"/>
                  </a:solidFill>
                </a:uFill>
                <a:latin typeface="Adobe Clean"/>
                <a:cs typeface="Adobe Clean"/>
              </a:rPr>
              <a:t>务</a:t>
            </a:r>
            <a:r>
              <a:rPr lang="en-US" sz="1400" b="1" u="sng" spc="-15" dirty="0">
                <a:solidFill>
                  <a:srgbClr val="020302"/>
                </a:solidFill>
                <a:uFill>
                  <a:solidFill>
                    <a:srgbClr val="020302"/>
                  </a:solidFill>
                </a:uFill>
                <a:latin typeface="Adobe Clean"/>
                <a:cs typeface="Adobe Clean"/>
              </a:rPr>
              <a:t>水</a:t>
            </a:r>
            <a:r>
              <a:rPr lang="en-US" sz="1400" b="1" u="sng" spc="15" dirty="0">
                <a:solidFill>
                  <a:srgbClr val="020302"/>
                </a:solidFill>
                <a:uFill>
                  <a:solidFill>
                    <a:srgbClr val="020302"/>
                  </a:solidFill>
                </a:uFill>
                <a:latin typeface="Adobe Clean"/>
                <a:cs typeface="Adobe Clean"/>
              </a:rPr>
              <a:t>平</a:t>
            </a:r>
            <a:r>
              <a:rPr lang="en-US" sz="1400" b="1" u="sng" spc="-55" dirty="0">
                <a:solidFill>
                  <a:srgbClr val="020302"/>
                </a:solidFill>
                <a:uFill>
                  <a:solidFill>
                    <a:srgbClr val="020302"/>
                  </a:solidFill>
                </a:uFill>
                <a:latin typeface="Adobe Clean"/>
                <a:cs typeface="Adobe Clean"/>
              </a:rPr>
              <a:t>目</a:t>
            </a:r>
            <a:r>
              <a:rPr lang="en-US" sz="1400" b="1" u="sng" spc="-40" dirty="0">
                <a:solidFill>
                  <a:srgbClr val="020302"/>
                </a:solidFill>
                <a:uFill>
                  <a:solidFill>
                    <a:srgbClr val="020302"/>
                  </a:solidFill>
                </a:uFill>
                <a:latin typeface="Adobe Clean"/>
                <a:cs typeface="Adobe Clean"/>
              </a:rPr>
              <a:t>标</a:t>
            </a:r>
            <a:r>
              <a:rPr lang="en-US" sz="1400" b="1" u="sng" dirty="0">
                <a:solidFill>
                  <a:srgbClr val="020302"/>
                </a:solidFill>
                <a:uFill>
                  <a:solidFill>
                    <a:srgbClr val="020302"/>
                  </a:solidFill>
                </a:uFill>
                <a:latin typeface="Adobe Clean"/>
                <a:cs typeface="Adobe Clean"/>
              </a:rPr>
              <a:t>：</a:t>
            </a:r>
            <a:r>
              <a:rPr lang="en-US" sz="1400" b="1" u="sng" spc="-15" dirty="0">
                <a:solidFill>
                  <a:srgbClr val="020302"/>
                </a:solidFill>
                <a:uFill>
                  <a:solidFill>
                    <a:srgbClr val="020302"/>
                  </a:solidFill>
                </a:uFill>
                <a:latin typeface="Adobe Clean"/>
                <a:cs typeface="Adobe Clean"/>
              </a:rPr>
              <a:t>初</a:t>
            </a:r>
            <a:r>
              <a:rPr lang="en-US" sz="1400" b="1" u="sng" spc="-10" dirty="0">
                <a:solidFill>
                  <a:srgbClr val="020302"/>
                </a:solidFill>
                <a:uFill>
                  <a:solidFill>
                    <a:srgbClr val="020302"/>
                  </a:solidFill>
                </a:uFill>
                <a:latin typeface="Adobe Clean"/>
                <a:cs typeface="Adobe Clean"/>
              </a:rPr>
              <a:t>始</a:t>
            </a:r>
            <a:r>
              <a:rPr lang="en-US" sz="1400" b="1" u="sng" spc="-15" dirty="0">
                <a:solidFill>
                  <a:srgbClr val="020302"/>
                </a:solidFill>
                <a:uFill>
                  <a:solidFill>
                    <a:srgbClr val="020302"/>
                  </a:solidFill>
                </a:uFill>
                <a:latin typeface="Adobe Clean"/>
                <a:cs typeface="Adobe Clean"/>
              </a:rPr>
              <a:t>响应</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341341314"/>
              </p:ext>
            </p:extLst>
          </p:nvPr>
        </p:nvGraphicFramePr>
        <p:xfrm>
          <a:off x="146919" y="7473158"/>
          <a:ext cx="7477080" cy="2447902"/>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n-US" sz="900" spc="-20">
                          <a:solidFill>
                            <a:srgbClr val="020302"/>
                          </a:solidFill>
                          <a:latin typeface="Adobe Clean"/>
                          <a:cs typeface="Adobe Clean"/>
                        </a:rPr>
                        <a:t>优先级</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en-US" sz="900" spc="0">
                          <a:solidFill>
                            <a:srgbClr val="020302"/>
                          </a:solidFill>
                          <a:latin typeface="Adobe Clean"/>
                          <a:cs typeface="Adobe Clean"/>
                        </a:rPr>
                        <a:t>在线支持</a:t>
                      </a:r>
                      <a:endParaRPr sz="900" spc="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gn="ctr">
                        <a:lnSpc>
                          <a:spcPct val="100000"/>
                        </a:lnSpc>
                        <a:spcBef>
                          <a:spcPts val="80"/>
                        </a:spcBef>
                      </a:pPr>
                      <a:r>
                        <a:rPr lang="en-US" sz="900" spc="0" dirty="0" err="1">
                          <a:solidFill>
                            <a:srgbClr val="FFFFFF"/>
                          </a:solidFill>
                          <a:latin typeface="Adobe Clean"/>
                          <a:cs typeface="Adobe Clean"/>
                        </a:rPr>
                        <a:t>企业支持</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defRPr/>
                      </a:pPr>
                      <a:r>
                        <a:rPr lang="en-US" sz="900" b="0" i="0" spc="-130">
                          <a:solidFill>
                            <a:srgbClr val="020302"/>
                          </a:solidFill>
                          <a:latin typeface="Adobe Clean Light" panose="020B0303020404020204" pitchFamily="34" charset="0"/>
                          <a:cs typeface="Adobe Clean"/>
                        </a:rPr>
                        <a:t> </a:t>
                      </a:r>
                      <a:r>
                        <a:rPr lang="en-US" sz="900" b="0" i="0" u="none" strike="noStrike">
                          <a:solidFill>
                            <a:schemeClr val="tx1"/>
                          </a:solidFill>
                          <a:effectLst/>
                          <a:latin typeface="Adobe Clean Light" panose="020B0303020404020204" pitchFamily="34" charset="0"/>
                          <a:ea typeface="+mn-ea"/>
                          <a:cs typeface="+mn-cs"/>
                        </a:rPr>
                        <a:t>客户的生产业务功能中断或发生重大数据丢失或服务降级，需要立即关注以恢复功能和可用性</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000"/>
                        </a:lnSpc>
                      </a:pPr>
                      <a:r>
                        <a:rPr lang="en-US" sz="900" spc="-15" dirty="0" err="1">
                          <a:solidFill>
                            <a:srgbClr val="020302"/>
                          </a:solidFill>
                          <a:latin typeface="AdobeClean-Light"/>
                          <a:cs typeface="AdobeClean-Light"/>
                        </a:rPr>
                        <a:t>全天候</a:t>
                      </a:r>
                      <a:r>
                        <a:rPr lang="en-US" sz="900" spc="-15" dirty="0">
                          <a:solidFill>
                            <a:srgbClr val="020302"/>
                          </a:solidFill>
                          <a:latin typeface="AdobeClean-Light"/>
                          <a:cs typeface="AdobeClean-Light"/>
                        </a:rPr>
                        <a:t>/</a:t>
                      </a:r>
                      <a:r>
                        <a:rPr lang="en-US" sz="900" dirty="0">
                          <a:solidFill>
                            <a:srgbClr val="020302"/>
                          </a:solidFill>
                          <a:latin typeface="AdobeClean-Light"/>
                          <a:cs typeface="AdobeClean-Light"/>
                        </a:rPr>
                        <a:t>1</a:t>
                      </a:r>
                      <a:r>
                        <a:rPr lang="en-US" sz="900" spc="-90" dirty="0">
                          <a:solidFill>
                            <a:srgbClr val="020302"/>
                          </a:solidFill>
                          <a:latin typeface="AdobeClean-Light"/>
                          <a:cs typeface="AdobeClean-Light"/>
                        </a:rPr>
                        <a:t> </a:t>
                      </a:r>
                      <a:r>
                        <a:rPr lang="en-US" sz="900" spc="-15" dirty="0" err="1">
                          <a:solidFill>
                            <a:srgbClr val="020302"/>
                          </a:solidFill>
                          <a:latin typeface="AdobeClean-Light"/>
                          <a:cs typeface="AdobeClean-Light"/>
                        </a:rPr>
                        <a:t>小时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gn="ctr">
                        <a:lnSpc>
                          <a:spcPct val="100000"/>
                        </a:lnSpc>
                        <a:spcBef>
                          <a:spcPts val="700"/>
                        </a:spcBef>
                      </a:pPr>
                      <a:r>
                        <a:rPr lang="en-US" sz="900" spc="-25">
                          <a:solidFill>
                            <a:srgbClr val="020302"/>
                          </a:solidFill>
                          <a:latin typeface="AdobeClean-Light"/>
                          <a:cs typeface="AdobeClean-Light"/>
                        </a:rPr>
                        <a:t>全</a:t>
                      </a:r>
                      <a:r>
                        <a:rPr lang="en-US" sz="900" spc="-20">
                          <a:solidFill>
                            <a:srgbClr val="020302"/>
                          </a:solidFill>
                          <a:latin typeface="AdobeClean-Light"/>
                          <a:cs typeface="AdobeClean-Light"/>
                        </a:rPr>
                        <a:t>天</a:t>
                      </a:r>
                      <a:r>
                        <a:rPr lang="en-US" sz="900">
                          <a:solidFill>
                            <a:srgbClr val="020302"/>
                          </a:solidFill>
                          <a:latin typeface="AdobeClean-Light"/>
                          <a:cs typeface="AdobeClean-Light"/>
                        </a:rPr>
                        <a:t>候/</a:t>
                      </a:r>
                      <a:r>
                        <a:rPr lang="en-US" sz="900" spc="-20">
                          <a:solidFill>
                            <a:srgbClr val="020302"/>
                          </a:solidFill>
                          <a:latin typeface="AdobeClean-Light"/>
                          <a:cs typeface="AdobeClean-Light"/>
                        </a:rPr>
                        <a:t>3</a:t>
                      </a:r>
                      <a:r>
                        <a:rPr lang="en-US" sz="900" spc="50">
                          <a:solidFill>
                            <a:srgbClr val="020302"/>
                          </a:solidFill>
                          <a:latin typeface="AdobeClean-Light"/>
                          <a:cs typeface="AdobeClean-Light"/>
                        </a:rPr>
                        <a:t>0 </a:t>
                      </a:r>
                      <a:r>
                        <a:rPr lang="en-US" sz="900" spc="-20">
                          <a:solidFill>
                            <a:srgbClr val="020302"/>
                          </a:solidFill>
                          <a:latin typeface="AdobeClean-Light"/>
                          <a:cs typeface="AdobeClean-Light"/>
                        </a:rPr>
                        <a:t>分</a:t>
                      </a:r>
                      <a:r>
                        <a:rPr lang="en-US" sz="900" spc="-35">
                          <a:solidFill>
                            <a:srgbClr val="020302"/>
                          </a:solidFill>
                          <a:latin typeface="AdobeClean-Light"/>
                          <a:cs typeface="AdobeClean-Light"/>
                        </a:rPr>
                        <a:t>钟</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客户的业务功能发生重大服务降级、潜在数据丢失或服务不可用，或主要功能受到影响</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营业时间</a:t>
                      </a:r>
                      <a:r>
                        <a:rPr lang="en-US" sz="900" dirty="0">
                          <a:solidFill>
                            <a:srgbClr val="020302"/>
                          </a:solidFill>
                          <a:latin typeface="AdobeClean-Light"/>
                          <a:cs typeface="AdobeClean-Light"/>
                        </a:rPr>
                        <a:t>/4</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ctr">
                        <a:lnSpc>
                          <a:spcPct val="102000"/>
                        </a:lnSpc>
                      </a:pPr>
                      <a:r>
                        <a:rPr lang="en-US" sz="900" spc="-15" dirty="0" err="1">
                          <a:solidFill>
                            <a:srgbClr val="020302"/>
                          </a:solidFill>
                          <a:latin typeface="AdobeClean-Light"/>
                          <a:ea typeface="+mn-ea"/>
                          <a:cs typeface="AdobeClean-Light"/>
                        </a:rPr>
                        <a:t>工作日全天候</a:t>
                      </a:r>
                      <a:r>
                        <a:rPr lang="en-US" sz="900" spc="-15" dirty="0">
                          <a:solidFill>
                            <a:srgbClr val="020302"/>
                          </a:solidFill>
                          <a:latin typeface="AdobeClean-Light"/>
                          <a:ea typeface="+mn-ea"/>
                          <a:cs typeface="AdobeClean-Light"/>
                        </a:rPr>
                        <a:t>/1 </a:t>
                      </a:r>
                      <a:r>
                        <a:rPr lang="en-US" sz="900" spc="-15" dirty="0" err="1">
                          <a:solidFill>
                            <a:srgbClr val="020302"/>
                          </a:solidFill>
                          <a:latin typeface="AdobeClean-Light"/>
                          <a:ea typeface="+mn-ea"/>
                          <a:cs typeface="AdobeClean-Light"/>
                        </a:rPr>
                        <a:t>小时</a:t>
                      </a:r>
                      <a:endParaRPr lang="en-US" sz="900" spc="-15" dirty="0">
                        <a:solidFill>
                          <a:srgbClr val="020302"/>
                        </a:solidFill>
                        <a:latin typeface="AdobeClean-Light"/>
                        <a:ea typeface="+mn-ea"/>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客户的业务功能发生轻微的服务降级或未发生服务降级，但有解决方案/解决方法可让业务功能继续正常工作</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营业时间</a:t>
                      </a:r>
                      <a:r>
                        <a:rPr lang="en-US" sz="900">
                          <a:solidFill>
                            <a:srgbClr val="020302"/>
                          </a:solidFill>
                          <a:latin typeface="AdobeClean-Light"/>
                          <a:cs typeface="AdobeClean-Light"/>
                        </a:rPr>
                        <a:t>/6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小</a:t>
                      </a:r>
                      <a:r>
                        <a:rPr lang="en-US" sz="900" spc="-20">
                          <a:solidFill>
                            <a:srgbClr val="020302"/>
                          </a:solidFill>
                          <a:latin typeface="AdobeClean-Light"/>
                          <a:cs typeface="AdobeClean-Light"/>
                        </a:rPr>
                        <a:t>时</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gn="ctr">
                        <a:lnSpc>
                          <a:spcPct val="102000"/>
                        </a:lnSpc>
                        <a:spcBef>
                          <a:spcPts val="675"/>
                        </a:spcBef>
                      </a:pPr>
                      <a:r>
                        <a:rPr lang="en-US" sz="900" spc="-30" dirty="0" err="1">
                          <a:solidFill>
                            <a:srgbClr val="020302"/>
                          </a:solidFill>
                          <a:latin typeface="AdobeClean-Light"/>
                          <a:cs typeface="AdobeClean-Light"/>
                        </a:rPr>
                        <a:t>营</a:t>
                      </a:r>
                      <a:r>
                        <a:rPr lang="en-US" sz="900" spc="-20" dirty="0" err="1">
                          <a:solidFill>
                            <a:srgbClr val="020302"/>
                          </a:solidFill>
                          <a:latin typeface="AdobeClean-Light"/>
                          <a:cs typeface="AdobeClean-Light"/>
                        </a:rPr>
                        <a:t>业</a:t>
                      </a:r>
                      <a:r>
                        <a:rPr lang="en-US" sz="900" spc="-15" dirty="0" err="1">
                          <a:solidFill>
                            <a:srgbClr val="020302"/>
                          </a:solidFill>
                          <a:latin typeface="AdobeClean-Light"/>
                          <a:cs typeface="AdobeClean-Light"/>
                        </a:rPr>
                        <a:t>时</a:t>
                      </a:r>
                      <a:r>
                        <a:rPr lang="en-US" sz="900" spc="-30" dirty="0" err="1">
                          <a:solidFill>
                            <a:srgbClr val="020302"/>
                          </a:solidFill>
                          <a:latin typeface="AdobeClean-Light"/>
                          <a:cs typeface="AdobeClean-Light"/>
                        </a:rPr>
                        <a:t>间</a:t>
                      </a:r>
                      <a:r>
                        <a:rPr lang="en-US" sz="900" dirty="0">
                          <a:solidFill>
                            <a:srgbClr val="020302"/>
                          </a:solidFill>
                          <a:latin typeface="AdobeClean-Light"/>
                          <a:cs typeface="AdobeClean-Light"/>
                        </a:rPr>
                        <a:t>/ 2</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n-US" sz="900" b="1" spc="-15">
                          <a:solidFill>
                            <a:srgbClr val="020302"/>
                          </a:solidFill>
                          <a:latin typeface="Adobe Clean"/>
                          <a:cs typeface="Adobe Clean"/>
                        </a:rPr>
                        <a:t>优</a:t>
                      </a:r>
                      <a:r>
                        <a:rPr lang="en-US" sz="900" b="1" spc="-20">
                          <a:solidFill>
                            <a:srgbClr val="020302"/>
                          </a:solidFill>
                          <a:latin typeface="Adobe Clean"/>
                          <a:cs typeface="Adobe Clean"/>
                        </a:rPr>
                        <a:t>先</a:t>
                      </a:r>
                      <a:r>
                        <a:rPr lang="en-US" sz="900" b="1" spc="-25">
                          <a:solidFill>
                            <a:srgbClr val="020302"/>
                          </a:solidFill>
                          <a:latin typeface="Adobe Clean"/>
                          <a:cs typeface="Adobe Clean"/>
                        </a:rPr>
                        <a:t>级</a:t>
                      </a:r>
                      <a:r>
                        <a:rPr lang="en-US" sz="900" b="1" spc="-40">
                          <a:solidFill>
                            <a:srgbClr val="020302"/>
                          </a:solidFill>
                          <a:latin typeface="Adobe Clean"/>
                          <a:cs typeface="Adobe Clean"/>
                        </a:rPr>
                        <a:t> </a:t>
                      </a:r>
                      <a:r>
                        <a:rPr lang="en-US"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en-US" sz="900" b="1" spc="-90">
                          <a:solidFill>
                            <a:srgbClr val="020302"/>
                          </a:solidFill>
                          <a:latin typeface="Adobe Clean"/>
                          <a:cs typeface="Adobe Clean"/>
                        </a:rPr>
                        <a:t> </a:t>
                      </a:r>
                      <a:r>
                        <a:rPr lang="en-US" sz="900" b="0" i="0" u="none" strike="noStrike">
                          <a:solidFill>
                            <a:schemeClr val="tx1"/>
                          </a:solidFill>
                          <a:effectLst/>
                          <a:latin typeface="Adobe Clean Light" panose="020B0303020404020204" pitchFamily="34" charset="0"/>
                          <a:ea typeface="+mn-ea"/>
                          <a:cs typeface="+mn-cs"/>
                        </a:rPr>
                        <a:t>有关当前产品功能或增强功能请求的常见问题</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工作日</a:t>
                      </a:r>
                      <a:r>
                        <a:rPr lang="en-US" sz="900">
                          <a:solidFill>
                            <a:srgbClr val="020302"/>
                          </a:solidFill>
                          <a:latin typeface="AdobeClean-Light"/>
                          <a:cs typeface="AdobeClean-Light"/>
                        </a:rPr>
                        <a:t>/3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天</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工作日</a:t>
                      </a:r>
                      <a:r>
                        <a:rPr lang="en-US" sz="900" dirty="0">
                          <a:solidFill>
                            <a:srgbClr val="020302"/>
                          </a:solidFill>
                          <a:latin typeface="AdobeClean-Light"/>
                          <a:cs typeface="AdobeClean-Light"/>
                        </a:rPr>
                        <a:t>/1</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4"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en-US" spc="-10" dirty="0"/>
              <a:t>©2021</a:t>
            </a:r>
            <a:r>
              <a:rPr lang="en-US" spc="-5" dirty="0"/>
              <a:t> Adobe.All</a:t>
            </a:r>
            <a:r>
              <a:rPr lang="en-US" spc="-10" dirty="0"/>
              <a:t> Rights</a:t>
            </a:r>
            <a:r>
              <a:rPr lang="en-US" spc="-5" dirty="0"/>
              <a:t> </a:t>
            </a:r>
            <a:r>
              <a:rPr lang="en-US" spc="-10" dirty="0"/>
              <a:t>Reserved.</a:t>
            </a:r>
            <a:r>
              <a:rPr lang="en-US" spc="-5" dirty="0"/>
              <a:t>Adobe</a:t>
            </a:r>
            <a:r>
              <a:rPr lang="en-US" spc="60" dirty="0"/>
              <a:t> </a:t>
            </a:r>
            <a:r>
              <a:rPr lang="en-US" spc="-10" dirty="0"/>
              <a:t>Confidential.</a:t>
            </a:r>
          </a:p>
        </p:txBody>
      </p:sp>
      <p:sp>
        <p:nvSpPr>
          <p:cNvPr id="7" name="TextBox 6"/>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在线 | 商业 |</a:t>
            </a:r>
            <a:r>
              <a:rPr lang="en-US" sz="1200" b="1">
                <a:solidFill>
                  <a:schemeClr val="bg1"/>
                </a:solidFill>
                <a:latin typeface="Adobe Clean Light" panose="020B0303020404020204" pitchFamily="34" charset="0"/>
              </a:rPr>
              <a:t> </a:t>
            </a:r>
            <a:r>
              <a:rPr lang="en-US" sz="1200" b="1">
                <a:solidFill>
                  <a:schemeClr val="bg1"/>
                </a:solidFill>
              </a:rPr>
              <a:t>企业</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高级</a:t>
            </a:r>
            <a:br>
              <a:rPr lang="en-US" sz="12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企业支持包括通过 Adobe Experience League 访问个性化的学习路径和受监控的社区论坛。此外，您可以使用我们详细而深入的技术产品文档和最新发行说明。此外，将为企业客户分配一名指定支持工程师，该工程师将是您在 Adobe 支持团队中的指定技术联系人。您的支持团队在指定的 Experience Cloud 解决方案方面拥有丰富的经验，可与您和您的技术团队合作，确保及时解决所有支持请求。您的支持团队还可以帮助协调和安排其他企业权益的交付，确保在最关键的时刻对业务造成的干扰最小。</a:t>
            </a:r>
            <a:endParaRPr lang="en-US" sz="900">
              <a:solidFill>
                <a:schemeClr val="bg1"/>
              </a:solidFill>
              <a:latin typeface="Adobe Clean Light" panose="020B0303020404020204" pitchFamily="34" charset="0"/>
              <a:cs typeface="AdobeClean-Light"/>
            </a:endParaRPr>
          </a:p>
        </p:txBody>
      </p:sp>
      <p:graphicFrame>
        <p:nvGraphicFramePr>
          <p:cNvPr id="13" name="object 8"/>
          <p:cNvGraphicFramePr>
            <a:graphicFrameLocks noGrp="1"/>
          </p:cNvGraphicFramePr>
          <p:nvPr>
            <p:custDataLst>
              <p:tags r:id="rId1"/>
            </p:custData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0">
                          <a:solidFill>
                            <a:srgbClr val="404040"/>
                          </a:solidFill>
                          <a:latin typeface="Adobe Clean"/>
                          <a:cs typeface="Adobe Clean"/>
                        </a:rPr>
                        <a:t>在线支持</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企业支持</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分配的专家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帐户支持主管</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a:solidFill>
                            <a:srgbClr val="020302"/>
                          </a:solidFill>
                          <a:latin typeface="AdobeClean-Light"/>
                          <a:cs typeface="AdobeClean-Light"/>
                        </a:rPr>
                        <a:t>指定的支持工程师</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a:solidFill>
                            <a:srgbClr val="020302"/>
                          </a:solidFill>
                          <a:latin typeface="AdobeClean-Light"/>
                          <a:cs typeface="AdobeClean-Light"/>
                        </a:rPr>
                        <a:t>技术客户经理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在线支持</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a:solidFill>
                            <a:srgbClr val="020302"/>
                          </a:solidFill>
                          <a:latin typeface="AdobeClean-Light"/>
                          <a:cs typeface="AdobeClean-Light"/>
                        </a:rPr>
                        <a:t>营业</a:t>
                      </a:r>
                      <a:r>
                        <a:rPr lang="en-US" sz="900" spc="-30">
                          <a:solidFill>
                            <a:srgbClr val="020302"/>
                          </a:solidFill>
                          <a:latin typeface="AdobeClean-Light"/>
                          <a:cs typeface="AdobeClean-Light"/>
                        </a:rPr>
                        <a:t>时间</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工作日全天候</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全天候 P1 问题支持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指定的支持联系人（按产品）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实时电话支持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上报管理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每年服务审查次数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a:solidFill>
                            <a:srgbClr val="020302"/>
                          </a:solidFill>
                          <a:latin typeface="AdobeClean-Light"/>
                          <a:cs typeface="AdobeClean-Light"/>
                        </a:rPr>
                        <a:t>环境审查、维护和监控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a:solidFill>
                            <a:srgbClr val="020302"/>
                          </a:solidFill>
                          <a:latin typeface="AdobeClean-Light"/>
                          <a:cs typeface="AdobeClean-Light"/>
                        </a:rPr>
                        <a:t>发布、迁移、升级和产品路线图审查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p>
                      <a:pPr marL="0" marR="0" lvl="0" indent="0" algn="ctr" defTabSz="914400" eaLnBrk="1" fontAlgn="auto" latinLnBrk="0" hangingPunct="1">
                        <a:lnSpc>
                          <a:spcPct val="100000"/>
                        </a:lnSpc>
                        <a:spcBef>
                          <a:spcPts val="0"/>
                        </a:spcBef>
                        <a:spcAft>
                          <a:spcPts val="0"/>
                        </a:spcAft>
                        <a:buClrTx/>
                        <a:buSzTx/>
                        <a:buFontTx/>
                        <a:buNone/>
                        <a:defRPr/>
                      </a:pPr>
                      <a:endParaRPr lang="en-US" sz="900" dirty="0">
                        <a:latin typeface="Wingdings" panose="05000000000000000000"/>
                        <a:cs typeface="Wingdings" panose="05000000000000000000"/>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3">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a:solidFill>
                  <a:srgbClr val="020302"/>
                </a:solidFill>
                <a:latin typeface="AdobeClean-Light"/>
                <a:cs typeface="AdobeClean-Light"/>
              </a:rPr>
              <a:t>开始</a:t>
            </a:r>
            <a:r>
              <a:rPr lang="en-US" sz="1000" spc="-15">
                <a:solidFill>
                  <a:srgbClr val="020302"/>
                </a:solidFill>
                <a:latin typeface="AdobeClean-Light"/>
                <a:cs typeface="AdobeClean-Light"/>
              </a:rPr>
              <a:t>聊天</a:t>
            </a:r>
            <a:r>
              <a:rPr lang="en-US" sz="1000" spc="-10">
                <a:solidFill>
                  <a:srgbClr val="020302"/>
                </a:solidFill>
                <a:latin typeface="AdobeClean-Light"/>
                <a:cs typeface="AdobeClean-Light"/>
              </a:rPr>
              <a:t>会话</a:t>
            </a:r>
            <a:r>
              <a:rPr lang="en-US" sz="1000" spc="-5">
                <a:solidFill>
                  <a:srgbClr val="020302"/>
                </a:solidFill>
                <a:latin typeface="AdobeClean-Light"/>
                <a:cs typeface="AdobeClean-Light"/>
              </a:rPr>
              <a:t>以</a:t>
            </a:r>
            <a:r>
              <a:rPr lang="en-US" sz="1000" spc="-10">
                <a:solidFill>
                  <a:srgbClr val="020302"/>
                </a:solidFill>
                <a:latin typeface="AdobeClean-Light"/>
                <a:cs typeface="AdobeClean-Light"/>
              </a:rPr>
              <a:t>获取</a:t>
            </a:r>
            <a:r>
              <a:rPr lang="en-US" sz="1000" spc="-20">
                <a:solidFill>
                  <a:srgbClr val="020302"/>
                </a:solidFill>
                <a:latin typeface="AdobeClean-Light"/>
                <a:cs typeface="AdobeClean-Light"/>
              </a:rPr>
              <a:t>答案</a:t>
            </a:r>
            <a:r>
              <a:rPr lang="en-US" sz="1000">
                <a:solidFill>
                  <a:srgbClr val="020302"/>
                </a:solidFill>
                <a:latin typeface="AdobeClean-Light"/>
                <a:cs typeface="AdobeClean-Light"/>
              </a:rPr>
              <a:t>并</a:t>
            </a:r>
            <a:r>
              <a:rPr lang="en-US" sz="1000" spc="-15">
                <a:solidFill>
                  <a:srgbClr val="020302"/>
                </a:solidFill>
                <a:latin typeface="AdobeClean-Light"/>
                <a:cs typeface="AdobeClean-Light"/>
              </a:rPr>
              <a:t>帮助</a:t>
            </a:r>
            <a:r>
              <a:rPr lang="en-US" sz="1000" spc="-10">
                <a:solidFill>
                  <a:srgbClr val="020302"/>
                </a:solidFill>
                <a:latin typeface="AdobeClean-Light"/>
                <a:cs typeface="AdobeClean-Light"/>
              </a:rPr>
              <a:t>提交</a:t>
            </a:r>
            <a:r>
              <a:rPr lang="en-US" sz="1000" spc="-2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a:solidFill>
                  <a:srgbClr val="7A7A7A"/>
                </a:solidFill>
                <a:latin typeface="AdobeClean-LightIt"/>
                <a:cs typeface="AdobeClean-LightIt"/>
              </a:rPr>
              <a:t>*并非所有</a:t>
            </a:r>
            <a:r>
              <a:rPr lang="en-US" sz="1000" i="1" spc="-20">
                <a:solidFill>
                  <a:srgbClr val="7A7A7A"/>
                </a:solidFill>
                <a:latin typeface="AdobeClean-LightIt"/>
                <a:cs typeface="AdobeClean-LightIt"/>
              </a:rPr>
              <a:t>产品都提供实时聊天支持</a:t>
            </a:r>
            <a:r>
              <a:rPr lang="en-US" sz="900" i="1" spc="-20">
                <a:solidFill>
                  <a:srgbClr val="7A7A7A"/>
                </a:solidFill>
                <a:latin typeface="AdobeClean-LightIt"/>
                <a:cs typeface="AdobeClean-LightIt"/>
              </a:rPr>
              <a:t>。</a:t>
            </a:r>
            <a:endParaRPr sz="900">
              <a:latin typeface="AdobeClean-Light"/>
              <a:cs typeface="AdobeClean-Light"/>
            </a:endParaRPr>
          </a:p>
        </p:txBody>
      </p:sp>
      <p:sp>
        <p:nvSpPr>
          <p:cNvPr id="80" name="TextBox 79"/>
          <p:cNvSpPr txBox="1"/>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社区论坛</a:t>
            </a:r>
          </a:p>
        </p:txBody>
      </p:sp>
      <p:sp>
        <p:nvSpPr>
          <p:cNvPr id="81" name="Rectangle 80"/>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在线论坛</a:t>
            </a:r>
          </a:p>
        </p:txBody>
      </p:sp>
      <p:sp>
        <p:nvSpPr>
          <p:cNvPr id="83" name="object 39"/>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p>
        </p:txBody>
      </p:sp>
      <p:sp>
        <p:nvSpPr>
          <p:cNvPr id="84" name="TextBox 83"/>
          <p:cNvSpPr txBox="1"/>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自助式历程</a:t>
            </a:r>
          </a:p>
        </p:txBody>
      </p:sp>
      <p:sp>
        <p:nvSpPr>
          <p:cNvPr id="87" name="object 39"/>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88" name="TextBox 87"/>
          <p:cNvSpPr txBox="1"/>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实时聊天支持*</a:t>
            </a:r>
          </a:p>
        </p:txBody>
      </p:sp>
      <p:sp>
        <p:nvSpPr>
          <p:cNvPr id="89" name="Rectangle 88"/>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聊天支持</a:t>
            </a:r>
          </a:p>
        </p:txBody>
      </p:sp>
      <p:sp>
        <p:nvSpPr>
          <p:cNvPr id="90" name="TextBox 89"/>
          <p:cNvSpPr txBox="1"/>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全天候 P1 </a:t>
            </a:r>
          </a:p>
        </p:txBody>
      </p:sp>
      <p:sp>
        <p:nvSpPr>
          <p:cNvPr id="91" name="Rectangle 90"/>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电话支持</a:t>
            </a:r>
          </a:p>
        </p:txBody>
      </p:sp>
      <p:sp>
        <p:nvSpPr>
          <p:cNvPr id="92" name="object 39"/>
          <p:cNvSpPr txBox="1"/>
          <p:nvPr/>
        </p:nvSpPr>
        <p:spPr>
          <a:xfrm>
            <a:off x="2835999" y="7097788"/>
            <a:ext cx="2194560" cy="650875"/>
          </a:xfrm>
          <a:prstGeom prst="rect">
            <a:avLst/>
          </a:prstGeom>
        </p:spPr>
        <p:txBody>
          <a:bodyPr vert="horz" wrap="square" lIns="0" tIns="35560" rIns="0" bIns="0" rtlCol="0">
            <a:spAutoFit/>
          </a:bodyPr>
          <a:lstStyle/>
          <a:p>
            <a:r>
              <a:rPr lang="en-US" sz="1000">
                <a:solidFill>
                  <a:srgbClr val="020302"/>
                </a:solidFill>
                <a:latin typeface="AdobeClean-Light"/>
              </a:rPr>
              <a:t>授权用户或</a:t>
            </a:r>
            <a:r>
              <a:rPr lang="en-US" sz="1000" b="1">
                <a:solidFill>
                  <a:srgbClr val="020302"/>
                </a:solidFill>
                <a:latin typeface="AdobeClean-Light"/>
              </a:rPr>
              <a:t>指定的支持联系人</a:t>
            </a:r>
            <a:r>
              <a:rPr lang="en-US" sz="1000">
                <a:latin typeface="Adobe Clean Light" panose="020B0303020404020204" pitchFamily="34" charset="0"/>
              </a:rPr>
              <a:t>可以通过所有可用渠道（包括 P1 的电话）提交问题，并代表您的公司与我们的技术支持团队互动。</a:t>
            </a:r>
            <a:endParaRPr lang="en-US" sz="1000">
              <a:solidFill>
                <a:srgbClr val="000000"/>
              </a:solidFill>
              <a:latin typeface="Adobe Clean Light" panose="020B0303020404020204" pitchFamily="34" charset="0"/>
            </a:endParaRPr>
          </a:p>
        </p:txBody>
      </p:sp>
      <p:sp>
        <p:nvSpPr>
          <p:cNvPr id="93"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在线支持功能</a:t>
            </a:r>
            <a:endParaRPr lang="en-US" sz="1400">
              <a:latin typeface="Adobe Clean"/>
              <a:cs typeface="Adobe Clean"/>
            </a:endParaRPr>
          </a:p>
        </p:txBody>
      </p:sp>
      <p:sp>
        <p:nvSpPr>
          <p:cNvPr id="99" name="TextBox 98"/>
          <p:cNvSpPr txBox="1"/>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办公室会议</a:t>
            </a:r>
          </a:p>
        </p:txBody>
      </p:sp>
      <p:sp>
        <p:nvSpPr>
          <p:cNvPr id="100" name="Rectangle 99"/>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网络研讨会</a:t>
            </a:r>
          </a:p>
        </p:txBody>
      </p:sp>
      <p:sp>
        <p:nvSpPr>
          <p:cNvPr id="101" name="object 39"/>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103" name="TextBox 102"/>
          <p:cNvSpPr txBox="1"/>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a:solidFill>
                  <a:srgbClr val="000000"/>
                </a:solidFill>
              </a:rPr>
              <a:t>自助门户</a:t>
            </a:r>
          </a:p>
        </p:txBody>
      </p:sp>
      <p:sp>
        <p:nvSpPr>
          <p:cNvPr id="104" name="Rectangle 103"/>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全天候支持门户</a:t>
            </a:r>
          </a:p>
        </p:txBody>
      </p:sp>
      <p:sp>
        <p:nvSpPr>
          <p:cNvPr id="105" name="object 39"/>
          <p:cNvSpPr txBox="1"/>
          <p:nvPr/>
        </p:nvSpPr>
        <p:spPr>
          <a:xfrm>
            <a:off x="5265661" y="8947635"/>
            <a:ext cx="2194560" cy="65087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sp>
        <p:nvSpPr>
          <p:cNvPr id="113" name="object 11"/>
          <p:cNvSpPr txBox="1"/>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Adobe.All</a:t>
            </a:r>
            <a:r>
              <a:rPr lang="en-US" spc="-10"/>
              <a:t> Rights</a:t>
            </a:r>
            <a:r>
              <a:rPr lang="en-US" spc="-5"/>
              <a:t> </a:t>
            </a:r>
            <a:r>
              <a:rPr lang="en-US" spc="-10"/>
              <a:t>Reserved.</a:t>
            </a:r>
            <a:r>
              <a:rPr lang="en-US" spc="-5"/>
              <a:t>Adobe</a:t>
            </a:r>
            <a:r>
              <a:rPr lang="en-US" spc="60"/>
              <a:t> </a:t>
            </a:r>
            <a:r>
              <a:rPr lang="en-US" spc="-10"/>
              <a:t>Confidential.</a:t>
            </a:r>
          </a:p>
        </p:txBody>
      </p:sp>
      <p:sp>
        <p:nvSpPr>
          <p:cNvPr id="114" name="object 26"/>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企业支持功能</a:t>
            </a:r>
            <a:endParaRPr lang="en-US" sz="1400">
              <a:latin typeface="Adobe Clean"/>
              <a:cs typeface="Adobe Clean"/>
            </a:endParaRPr>
          </a:p>
        </p:txBody>
      </p:sp>
      <p:sp>
        <p:nvSpPr>
          <p:cNvPr id="118" name="object 60"/>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en-US" sz="1200" b="1" spc="-25">
                <a:solidFill>
                  <a:srgbClr val="020302"/>
                </a:solidFill>
                <a:latin typeface="Adobe Clean"/>
                <a:cs typeface="Adobe Clean"/>
              </a:rPr>
              <a:t>上</a:t>
            </a:r>
            <a:r>
              <a:rPr lang="en-US" sz="1200" b="1" spc="-20">
                <a:solidFill>
                  <a:srgbClr val="020302"/>
                </a:solidFill>
                <a:latin typeface="Adobe Clean"/>
                <a:cs typeface="Adobe Clean"/>
              </a:rPr>
              <a:t>报</a:t>
            </a:r>
            <a:r>
              <a:rPr lang="en-US" sz="1200" b="1" spc="-35">
                <a:solidFill>
                  <a:srgbClr val="020302"/>
                </a:solidFill>
                <a:latin typeface="Adobe Clean"/>
                <a:cs typeface="Adobe Clean"/>
              </a:rPr>
              <a:t>管</a:t>
            </a:r>
            <a:r>
              <a:rPr lang="en-US" sz="1200" b="1" spc="-25">
                <a:solidFill>
                  <a:srgbClr val="020302"/>
                </a:solidFill>
                <a:latin typeface="Adobe Clean"/>
                <a:cs typeface="Adobe Clean"/>
              </a:rPr>
              <a:t>理</a:t>
            </a:r>
            <a:endParaRPr sz="1200">
              <a:latin typeface="Adobe Clean"/>
              <a:cs typeface="Adobe Clean"/>
            </a:endParaRPr>
          </a:p>
        </p:txBody>
      </p:sp>
      <p:sp>
        <p:nvSpPr>
          <p:cNvPr id="119" name="object 61"/>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Adobe 内部的指定联系人，可以提供上报协助和定期更新，确保优先处理最重要的未完成支持请求。</a:t>
            </a:r>
            <a:endParaRPr sz="1000">
              <a:latin typeface="Adobe Clean Light" panose="020B0303020404020204" pitchFamily="34" charset="0"/>
              <a:cs typeface="AdobeClean-Light"/>
            </a:endParaRPr>
          </a:p>
        </p:txBody>
      </p:sp>
      <p:sp>
        <p:nvSpPr>
          <p:cNvPr id="120" name="object 62"/>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服</a:t>
            </a:r>
            <a:r>
              <a:rPr lang="en-US" sz="1200" b="1" spc="-25">
                <a:solidFill>
                  <a:srgbClr val="020302"/>
                </a:solidFill>
                <a:latin typeface="Adobe Clean"/>
                <a:cs typeface="Adobe Clean"/>
              </a:rPr>
              <a:t>务</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sp>
        <p:nvSpPr>
          <p:cNvPr id="121" name="object 63"/>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每两年对企业计划服务、权益和支持指标进行的一次全面审查。</a:t>
            </a:r>
            <a:endParaRPr sz="1000">
              <a:latin typeface="Adobe Clean Light" panose="020B0303020404020204" pitchFamily="34" charset="0"/>
              <a:cs typeface="AdobeClean-Light"/>
            </a:endParaRPr>
          </a:p>
        </p:txBody>
      </p:sp>
      <p:sp>
        <p:nvSpPr>
          <p:cNvPr id="123" name="object 65"/>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一个时长 60 分钟的讲座，重点介绍了一项特定的产品功能以及如何利用此功能来解决常见的业务问题。</a:t>
            </a:r>
            <a:endParaRPr sz="1000">
              <a:latin typeface="Adobe Clean Light" panose="020B0303020404020204" pitchFamily="34" charset="0"/>
              <a:cs typeface="AdobeClean-Light"/>
            </a:endParaRPr>
          </a:p>
        </p:txBody>
      </p:sp>
      <p:sp>
        <p:nvSpPr>
          <p:cNvPr id="124" name="object 66"/>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a:solidFill>
                  <a:srgbClr val="4B4B4B"/>
                </a:solidFill>
                <a:latin typeface="Adobe Clean Light" panose="020B0303020404020204" pitchFamily="34" charset="0"/>
              </a:rPr>
              <a:t>推动对 AEM as a Cloud Service 中的自定义最佳实践和核心组件的采用</a:t>
            </a:r>
            <a:endParaRPr sz="1000">
              <a:solidFill>
                <a:srgbClr val="4B4B4B"/>
              </a:solidFill>
              <a:latin typeface="Adobe Clean Light" panose="020B0303020404020204" pitchFamily="34" charset="0"/>
            </a:endParaRPr>
          </a:p>
        </p:txBody>
      </p:sp>
      <p:sp>
        <p:nvSpPr>
          <p:cNvPr id="125" name="object 67"/>
          <p:cNvSpPr txBox="1"/>
          <p:nvPr/>
        </p:nvSpPr>
        <p:spPr>
          <a:xfrm>
            <a:off x="2835999" y="4994097"/>
            <a:ext cx="2194560" cy="720903"/>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a:solidFill>
                  <a:srgbClr val="4B4B4B"/>
                </a:solidFill>
                <a:latin typeface="Adobe Clean Light" panose="020B0303020404020204" pitchFamily="34" charset="0"/>
              </a:rPr>
              <a:t>标识、审查有机会优化的定制解决方案采用领域并提供相关建议</a:t>
            </a:r>
            <a:endParaRPr sz="1000">
              <a:solidFill>
                <a:srgbClr val="4B4B4B"/>
              </a:solidFill>
              <a:latin typeface="Adobe Clean Light" panose="020B0303020404020204" pitchFamily="34" charset="0"/>
            </a:endParaRPr>
          </a:p>
        </p:txBody>
      </p:sp>
      <p:sp>
        <p:nvSpPr>
          <p:cNvPr id="126" name="object 68"/>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技术和运营治理，可帮助 AEM as a Cloud Service 客户遵守 AEM as a Cloud Service 的行业标准和最佳实践</a:t>
            </a:r>
            <a:endParaRPr sz="1000">
              <a:solidFill>
                <a:srgbClr val="4B4B4B"/>
              </a:solidFill>
              <a:latin typeface="Adobe Clean Light" panose="020B0303020404020204" pitchFamily="34" charset="0"/>
            </a:endParaRPr>
          </a:p>
        </p:txBody>
      </p:sp>
      <p:sp>
        <p:nvSpPr>
          <p:cNvPr id="127" name="object 39"/>
          <p:cNvSpPr txBox="1"/>
          <p:nvPr/>
        </p:nvSpPr>
        <p:spPr>
          <a:xfrm>
            <a:off x="2835999" y="1401973"/>
            <a:ext cx="2194560" cy="650875"/>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配备一名熟悉您的解决方案环境和业务目标的指定支持工程师。NSE </a:t>
            </a:r>
            <a:r>
              <a:rPr lang="zh-CN" altLang="en-US" sz="1000">
                <a:solidFill>
                  <a:srgbClr val="4B4B4B"/>
                </a:solidFill>
                <a:latin typeface="Adobe Clean Light" panose="020B0303020404020204" pitchFamily="34" charset="0"/>
              </a:rPr>
              <a:t>是</a:t>
            </a:r>
            <a:r>
              <a:rPr lang="en-US" sz="1000">
                <a:solidFill>
                  <a:srgbClr val="4B4B4B"/>
                </a:solidFill>
                <a:latin typeface="Adobe Clean Light" panose="020B0303020404020204" pitchFamily="34" charset="0"/>
              </a:rPr>
              <a:t>指经验丰富的支持工程师，可帮助协调企业支持体验。</a:t>
            </a:r>
            <a:endParaRPr lang="en-US" sz="1000">
              <a:solidFill>
                <a:srgbClr val="000000"/>
              </a:solidFill>
              <a:latin typeface="Adobe Clean Light" panose="020B0303020404020204" pitchFamily="34" charset="0"/>
            </a:endParaRPr>
          </a:p>
        </p:txBody>
      </p:sp>
      <p:sp>
        <p:nvSpPr>
          <p:cNvPr id="128" name="Rectangle 127"/>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指定的支持工程师</a:t>
            </a:r>
          </a:p>
        </p:txBody>
      </p:sp>
      <p:pic>
        <p:nvPicPr>
          <p:cNvPr id="142" name="Graphic 141" descr="用户轮廓图"/>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专家讲座</a:t>
            </a:r>
            <a:endParaRPr sz="1200">
              <a:latin typeface="Adobe Clean"/>
              <a:cs typeface="Adobe Clean"/>
            </a:endParaRPr>
          </a:p>
        </p:txBody>
      </p:sp>
      <p:sp>
        <p:nvSpPr>
          <p:cNvPr id="147" name="Rectangle 146"/>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15">
                <a:solidFill>
                  <a:srgbClr val="020302"/>
                </a:solidFill>
                <a:latin typeface="Adobe Clean"/>
                <a:cs typeface="Adobe Clean"/>
              </a:rPr>
              <a:t> 的自定义最佳实践</a:t>
            </a:r>
            <a:endParaRPr lang="en-US" sz="1200">
              <a:latin typeface="Adobe Clean"/>
              <a:cs typeface="Adobe Clean"/>
            </a:endParaRPr>
          </a:p>
        </p:txBody>
      </p:sp>
      <p:sp>
        <p:nvSpPr>
          <p:cNvPr id="148" name="Rectangle 147"/>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AEM as a Cloud Service 的增值服务</a:t>
            </a:r>
            <a:endParaRPr lang="en-US" sz="1200">
              <a:latin typeface="Adobe Clean"/>
              <a:cs typeface="Adobe Clean"/>
            </a:endParaRPr>
          </a:p>
        </p:txBody>
      </p:sp>
      <p:sp>
        <p:nvSpPr>
          <p:cNvPr id="149" name="Rectangle 148"/>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20">
                <a:solidFill>
                  <a:srgbClr val="020302"/>
                </a:solidFill>
                <a:latin typeface="Adobe Clean"/>
                <a:cs typeface="Adobe Clean"/>
              </a:rPr>
              <a:t> 的管理</a:t>
            </a:r>
            <a:endParaRPr lang="en-US" sz="1200">
              <a:latin typeface="Adobe Clean"/>
              <a:cs typeface="Adobe Clean"/>
            </a:endParaRPr>
          </a:p>
        </p:txBody>
      </p:sp>
      <p:pic>
        <p:nvPicPr>
          <p:cNvPr id="151" name="Graphic 150" descr="导演椅的轮廓图"/>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评级 3 星，实心填充"/>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案</a:t>
            </a:r>
            <a:r>
              <a:rPr lang="en-US" sz="1200" b="1">
                <a:solidFill>
                  <a:srgbClr val="020302"/>
                </a:solidFill>
                <a:latin typeface="Adobe Clean"/>
                <a:cs typeface="Adobe Clean"/>
              </a:rPr>
              <a:t>例</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pic>
        <p:nvPicPr>
          <p:cNvPr id="5" name="Graphic 4" descr="客户审查轮廓图"/>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定期审查未完成支持请求，确保客户在案例描述、业务影响、状态、优先级以及确保快速解决所需的后续步骤方面达成一致。</a:t>
            </a:r>
            <a:endParaRPr sz="1000">
              <a:latin typeface="Adobe Clean Light" panose="020B0303020404020204" pitchFamily="34" charset="0"/>
              <a:cs typeface="AdobeClean-Light"/>
            </a:endParaRPr>
          </a:p>
        </p:txBody>
      </p:sp>
      <p:sp>
        <p:nvSpPr>
          <p:cNvPr id="68" name="Rectangle 67"/>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云支持活动 - AEM</a:t>
            </a:r>
            <a:endParaRPr lang="en-US" sz="1400">
              <a:latin typeface="Adobe Clean"/>
              <a:cs typeface="Adobe Clean"/>
            </a:endParaRPr>
          </a:p>
        </p:txBody>
      </p:sp>
      <p:sp>
        <p:nvSpPr>
          <p:cNvPr id="69" name="object 26"/>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云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免提电话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远程学习语言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户审查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标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气泡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操作说明轮廓图"/>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p:cNvGrpSpPr/>
          <p:nvPr/>
        </p:nvGrpSpPr>
        <p:grpSpPr>
          <a:xfrm rot="5400000">
            <a:off x="1154159" y="-868525"/>
            <a:ext cx="5661921" cy="7931849"/>
            <a:chOff x="-247019" y="421767"/>
            <a:chExt cx="3875281" cy="7641336"/>
          </a:xfrm>
        </p:grpSpPr>
        <p:sp>
          <p:nvSpPr>
            <p:cNvPr id="6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n-US" sz="800" spc="-10">
                <a:solidFill>
                  <a:srgbClr val="6D6D6D"/>
                </a:solidFill>
                <a:latin typeface="Adobe Clean"/>
                <a:cs typeface="Adobe Clean"/>
              </a:rPr>
              <a:t>©2021</a:t>
            </a:r>
            <a:r>
              <a:rPr lang="en-US" sz="800" spc="-5">
                <a:solidFill>
                  <a:srgbClr val="6D6D6D"/>
                </a:solidFill>
                <a:latin typeface="Adobe Clean"/>
                <a:cs typeface="Adobe Clean"/>
              </a:rPr>
              <a:t> Adobe.All</a:t>
            </a:r>
            <a:r>
              <a:rPr lang="en-US" sz="800" spc="-15">
                <a:solidFill>
                  <a:srgbClr val="6D6D6D"/>
                </a:solidFill>
                <a:latin typeface="Adobe Clean"/>
                <a:cs typeface="Adobe Clean"/>
              </a:rPr>
              <a:t> </a:t>
            </a:r>
            <a:r>
              <a:rPr lang="en-US" sz="800" spc="-10">
                <a:solidFill>
                  <a:srgbClr val="6D6D6D"/>
                </a:solidFill>
                <a:latin typeface="Adobe Clean"/>
                <a:cs typeface="Adobe Clean"/>
              </a:rPr>
              <a:t>Rights</a:t>
            </a:r>
            <a:r>
              <a:rPr lang="en-US" sz="800" spc="-5">
                <a:solidFill>
                  <a:srgbClr val="6D6D6D"/>
                </a:solidFill>
                <a:latin typeface="Adobe Clean"/>
                <a:cs typeface="Adobe Clean"/>
              </a:rPr>
              <a:t> </a:t>
            </a:r>
            <a:r>
              <a:rPr lang="en-US" sz="800" spc="-10">
                <a:solidFill>
                  <a:srgbClr val="6D6D6D"/>
                </a:solidFill>
                <a:latin typeface="Adobe Clean"/>
                <a:cs typeface="Adobe Clean"/>
              </a:rPr>
              <a:t>Reserved.</a:t>
            </a:r>
            <a:r>
              <a:rPr lang="en-US" sz="800" spc="-5">
                <a:solidFill>
                  <a:srgbClr val="6D6D6D"/>
                </a:solidFill>
                <a:latin typeface="Adobe Clean"/>
                <a:cs typeface="Adobe Clean"/>
              </a:rPr>
              <a:t>Adobe</a:t>
            </a:r>
            <a:r>
              <a:rPr lang="en-US" sz="800" spc="75">
                <a:solidFill>
                  <a:srgbClr val="6D6D6D"/>
                </a:solidFill>
                <a:latin typeface="Adobe Clean"/>
                <a:cs typeface="Adobe Clean"/>
              </a:rPr>
              <a:t> </a:t>
            </a:r>
            <a:r>
              <a:rPr lang="en-US"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24816"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err="1">
                <a:solidFill>
                  <a:srgbClr val="020302"/>
                </a:solidFill>
                <a:latin typeface="Adobe Clean"/>
                <a:cs typeface="Adobe Clean"/>
              </a:rPr>
              <a:t>现场</a:t>
            </a:r>
            <a:r>
              <a:rPr lang="en-US" sz="1400" b="1" spc="-30" dirty="0" err="1">
                <a:solidFill>
                  <a:srgbClr val="020302"/>
                </a:solidFill>
                <a:latin typeface="Adobe Clean"/>
                <a:cs typeface="Adobe Clean"/>
              </a:rPr>
              <a:t>服务</a:t>
            </a:r>
            <a:r>
              <a:rPr lang="en-US" sz="1400" b="1" spc="5" dirty="0" err="1">
                <a:solidFill>
                  <a:srgbClr val="020302"/>
                </a:solidFill>
                <a:latin typeface="Adobe Clean"/>
                <a:cs typeface="Adobe Clean"/>
              </a:rPr>
              <a:t>活动</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n-US" sz="1400" b="1" spc="-20">
                <a:solidFill>
                  <a:srgbClr val="020302"/>
                </a:solidFill>
                <a:latin typeface="Adobe Clean"/>
                <a:cs typeface="Adobe Clean"/>
              </a:rPr>
              <a:t>L</a:t>
            </a:r>
            <a:r>
              <a:rPr lang="en-US" sz="1400" b="1" spc="-10">
                <a:solidFill>
                  <a:srgbClr val="020302"/>
                </a:solidFill>
                <a:latin typeface="Adobe Clean"/>
                <a:cs typeface="Adobe Clean"/>
              </a:rPr>
              <a:t>a</a:t>
            </a:r>
            <a:r>
              <a:rPr lang="en-US" sz="1400" b="1" spc="-15">
                <a:solidFill>
                  <a:srgbClr val="020302"/>
                </a:solidFill>
                <a:latin typeface="Adobe Clean"/>
                <a:cs typeface="Adobe Clean"/>
              </a:rPr>
              <a:t>un</a:t>
            </a:r>
            <a:r>
              <a:rPr lang="en-US" sz="1400" b="1" spc="-20">
                <a:solidFill>
                  <a:srgbClr val="020302"/>
                </a:solidFill>
                <a:latin typeface="Adobe Clean"/>
                <a:cs typeface="Adobe Clean"/>
              </a:rPr>
              <a:t>c</a:t>
            </a:r>
            <a:r>
              <a:rPr lang="en-US" sz="1400" b="1">
                <a:solidFill>
                  <a:srgbClr val="020302"/>
                </a:solidFill>
                <a:latin typeface="Adobe Clean"/>
                <a:cs typeface="Adobe Clean"/>
              </a:rPr>
              <a:t>h</a:t>
            </a:r>
            <a:r>
              <a:rPr lang="en-US" sz="1400" b="1" spc="-30">
                <a:solidFill>
                  <a:srgbClr val="020302"/>
                </a:solidFill>
                <a:latin typeface="Adobe Clean"/>
                <a:cs typeface="Adobe Clean"/>
              </a:rPr>
              <a:t> </a:t>
            </a:r>
            <a:r>
              <a:rPr lang="en-US" sz="1400" b="1" spc="-10">
                <a:solidFill>
                  <a:srgbClr val="020302"/>
                </a:solidFill>
                <a:latin typeface="Adobe Clean"/>
                <a:cs typeface="Adobe Clean"/>
              </a:rPr>
              <a:t>Advisor</a:t>
            </a:r>
            <a:r>
              <a:rPr lang="en-US" sz="1400" b="1">
                <a:solidFill>
                  <a:srgbClr val="020302"/>
                </a:solidFill>
                <a:latin typeface="Adobe Clean"/>
                <a:cs typeface="Adobe Clean"/>
              </a:rPr>
              <a:t>y</a:t>
            </a:r>
            <a:r>
              <a:rPr lang="en-US"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对于实施新的 Adobe Experience Cloud 解决方案</a:t>
            </a:r>
            <a:r>
              <a:rPr lang="en-US" sz="1000" b="1">
                <a:solidFill>
                  <a:srgbClr val="1F1F1F"/>
                </a:solidFill>
                <a:latin typeface="Adobe Clean"/>
                <a:cs typeface="Adobe Clean"/>
              </a:rPr>
              <a:t>的客户，</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Launch Advisory</a:t>
            </a:r>
            <a:r>
              <a:rPr lang="en-US" sz="1000">
                <a:solidFill>
                  <a:srgbClr val="000000"/>
                </a:solidFill>
                <a:latin typeface="Adobe Clean SemiLight" panose="020B0403020404020204" pitchFamily="34" charset="0"/>
              </a:rPr>
              <a:t> 是一组</a:t>
            </a:r>
            <a:r>
              <a:rPr lang="en-US" sz="1000" b="1">
                <a:solidFill>
                  <a:srgbClr val="000000"/>
                </a:solidFill>
                <a:latin typeface="Adobe Clean SemiLight" panose="020B0403020404020204" pitchFamily="34" charset="0"/>
              </a:rPr>
              <a:t>核心咨询服务</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和建议，</a:t>
            </a:r>
            <a:r>
              <a:rPr lang="en-US" sz="1000">
                <a:latin typeface="Adobe Clean Light" panose="020B0303020404020204" pitchFamily="34" charset="0"/>
              </a:rPr>
              <a:t>这些服务和建议已被证明</a:t>
            </a:r>
            <a:r>
              <a:rPr lang="en-US" sz="1000" b="1">
                <a:latin typeface="Adobe Clean Light" panose="020B0303020404020204" pitchFamily="34" charset="0"/>
              </a:rPr>
              <a:t>可支持成功部署</a:t>
            </a:r>
            <a:r>
              <a:rPr lang="en-US" sz="1000">
                <a:latin typeface="Adobe Clean Light" panose="020B0303020404020204" pitchFamily="34" charset="0"/>
              </a:rPr>
              <a:t>并</a:t>
            </a:r>
            <a:r>
              <a:rPr lang="en-US" sz="1000" b="1">
                <a:latin typeface="Adobe Clean Light" panose="020B0303020404020204" pitchFamily="34" charset="0"/>
              </a:rPr>
              <a:t>加快实现价值</a:t>
            </a:r>
            <a:r>
              <a:rPr lang="en-US" sz="1000">
                <a:latin typeface="Adobe Clean Light" panose="020B0303020404020204" pitchFamily="34"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现场服务用于</a:t>
            </a:r>
            <a:r>
              <a:rPr lang="en-US" sz="1000" b="1">
                <a:solidFill>
                  <a:srgbClr val="4B4B4B"/>
                </a:solidFill>
                <a:latin typeface="Adobe Clean" panose="020B0503020404020204" pitchFamily="34" charset="0"/>
              </a:rPr>
              <a:t>快速解决问题</a:t>
            </a:r>
            <a:r>
              <a:rPr lang="en-US" sz="1000">
                <a:solidFill>
                  <a:srgbClr val="4B4B4B"/>
                </a:solidFill>
                <a:latin typeface="Adobe Clean Light" panose="020B0303020404020204" pitchFamily="34" charset="0"/>
              </a:rPr>
              <a:t>，专注于客户成功和加快</a:t>
            </a:r>
            <a:r>
              <a:rPr lang="en-US" sz="1000" b="1">
                <a:solidFill>
                  <a:srgbClr val="4B4B4B"/>
                </a:solidFill>
                <a:latin typeface="Adobe Clean" panose="020B0503020404020204" pitchFamily="34" charset="0"/>
              </a:rPr>
              <a:t>实现价值</a:t>
            </a:r>
            <a:r>
              <a:rPr lang="en-US" sz="1000">
                <a:solidFill>
                  <a:srgbClr val="4B4B4B"/>
                </a:solidFill>
                <a:latin typeface="Adobe Clean Light" panose="020B0303020404020204" pitchFamily="34" charset="0"/>
              </a:rPr>
              <a:t>。如果 Launch Advisory 处于活动状态，</a:t>
            </a:r>
            <a:r>
              <a:rPr lang="en-US" sz="1000" b="1">
                <a:solidFill>
                  <a:srgbClr val="4B4B4B"/>
                </a:solidFill>
                <a:latin typeface="Adobe Clean" panose="020B0503020404020204" pitchFamily="34" charset="0"/>
              </a:rPr>
              <a:t>则 Adobe 支持合同</a:t>
            </a:r>
            <a:r>
              <a:rPr lang="en-US" sz="1000">
                <a:solidFill>
                  <a:srgbClr val="4B4B4B"/>
                </a:solidFill>
                <a:latin typeface="Adobe Clean Light" panose="020B0303020404020204" pitchFamily="34" charset="0"/>
              </a:rPr>
              <a:t>涵盖的任何解决方案产品在第 1 年内不享受现场服务。</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panose="020B0303020404020204" pitchFamily="34" charset="0"/>
              </a:rPr>
              <a:t>Adobe 解决方案专家可为客户和实施合作伙伴提供基于最佳实践的指导</a:t>
            </a:r>
            <a:r>
              <a:rPr lang="en-US" sz="1000">
                <a:solidFill>
                  <a:srgbClr val="000000"/>
                </a:solidFill>
                <a:latin typeface="Adobe Clean SemiLight" panose="020B0403020404020204" pitchFamily="34" charset="0"/>
              </a:rPr>
              <a:t>，帮助</a:t>
            </a:r>
            <a:r>
              <a:rPr lang="en-US" sz="1000" b="1">
                <a:solidFill>
                  <a:srgbClr val="000000"/>
                </a:solidFill>
                <a:latin typeface="Adobe Clean SemiLight" panose="020B0403020404020204" pitchFamily="34" charset="0"/>
              </a:rPr>
              <a:t>验证需求、架构、开发过程和</a:t>
            </a:r>
            <a:r>
              <a:rPr lang="en-US" sz="1000">
                <a:solidFill>
                  <a:srgbClr val="000000"/>
                </a:solidFill>
                <a:latin typeface="Adobe Clean SemiLight" panose="020B0403020404020204" pitchFamily="34" charset="0"/>
              </a:rPr>
              <a:t>发布准备情况审查。</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panose="020B0303020404020204" pitchFamily="34" charset="0"/>
              </a:rPr>
              <a:t>Launch Advisory 将通过常见里程碑（</a:t>
            </a:r>
            <a:r>
              <a:rPr lang="en-US" sz="1000" b="1">
                <a:latin typeface="Adobe Clean Light" panose="020B0303020404020204" pitchFamily="34" charset="0"/>
              </a:rPr>
              <a:t>启动、定义、设计、上线和发布后</a:t>
            </a:r>
            <a:r>
              <a:rPr lang="en-US" sz="1000">
                <a:latin typeface="Adobe Clean Light" panose="020B0303020404020204" pitchFamily="34" charset="0"/>
              </a:rPr>
              <a:t>）与您的项目计划保持一致，以进行指导、验证、评估和提出建议。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主要可交付成果包括：</a:t>
            </a:r>
          </a:p>
          <a:p>
            <a:pPr marL="184150" marR="5080" indent="-171450">
              <a:spcBef>
                <a:spcPts val="700"/>
              </a:spcBef>
              <a:buFont typeface="Arial" panose="020B0604020202020204" pitchFamily="34" charset="0"/>
              <a:buChar char="•"/>
            </a:pPr>
            <a:r>
              <a:rPr lang="en-US" sz="1000"/>
              <a:t>启动（包括项目协作计划）包</a:t>
            </a:r>
          </a:p>
          <a:p>
            <a:pPr marL="184150" marR="5080" indent="-171450">
              <a:spcBef>
                <a:spcPts val="400"/>
              </a:spcBef>
              <a:buFont typeface="Arial" panose="020B0604020202020204" pitchFamily="34" charset="0"/>
              <a:buChar char="•"/>
            </a:pPr>
            <a:r>
              <a:rPr lang="en-US" sz="1000"/>
              <a:t>评估和建议文档</a:t>
            </a:r>
          </a:p>
          <a:p>
            <a:pPr marL="184150" marR="5080" indent="-171450">
              <a:spcBef>
                <a:spcPts val="400"/>
              </a:spcBef>
              <a:buFont typeface="Arial" panose="020B0604020202020204" pitchFamily="34" charset="0"/>
              <a:buChar char="•"/>
            </a:pPr>
            <a:r>
              <a:rPr lang="en-US" sz="1000"/>
              <a:t>参与摘要</a:t>
            </a:r>
          </a:p>
        </p:txBody>
      </p:sp>
      <p:sp>
        <p:nvSpPr>
          <p:cNvPr id="68" name="object 38"/>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运行和操作</a:t>
            </a:r>
          </a:p>
        </p:txBody>
      </p:sp>
      <p:sp>
        <p:nvSpPr>
          <p:cNvPr id="70" name="object 38"/>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实施</a:t>
            </a:r>
          </a:p>
        </p:txBody>
      </p:sp>
      <p:sp>
        <p:nvSpPr>
          <p:cNvPr id="77" name="TextBox 76"/>
          <p:cNvSpPr txBox="1"/>
          <p:nvPr/>
        </p:nvSpPr>
        <p:spPr>
          <a:xfrm>
            <a:off x="2918286" y="2317134"/>
            <a:ext cx="933111" cy="261610"/>
          </a:xfrm>
          <a:prstGeom prst="rect">
            <a:avLst/>
          </a:prstGeom>
          <a:noFill/>
        </p:spPr>
        <p:txBody>
          <a:bodyPr wrap="square" rtlCol="0">
            <a:spAutoFit/>
          </a:bodyPr>
          <a:lstStyle/>
          <a:p>
            <a:pPr algn="ctr"/>
            <a:r>
              <a:rPr lang="en-US" sz="1100"/>
              <a:t>发布后</a:t>
            </a:r>
          </a:p>
        </p:txBody>
      </p:sp>
      <p:pic>
        <p:nvPicPr>
          <p:cNvPr id="13" name="Picture 12"/>
          <p:cNvPicPr>
            <a:picLocks noChangeAspect="1"/>
          </p:cNvPicPr>
          <p:nvPr/>
        </p:nvPicPr>
        <p:blipFill>
          <a:blip r:embed="rId4"/>
          <a:stretch>
            <a:fillRect/>
          </a:stretch>
        </p:blipFill>
        <p:spPr>
          <a:xfrm>
            <a:off x="333965" y="6379881"/>
            <a:ext cx="3097872" cy="2855621"/>
          </a:xfrm>
          <a:prstGeom prst="rect">
            <a:avLst/>
          </a:prstGeom>
        </p:spPr>
      </p:pic>
      <p:sp>
        <p:nvSpPr>
          <p:cNvPr id="26" name="Oval 25"/>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技术路径活动</a:t>
            </a:r>
            <a:r>
              <a:rPr lang="en-US" sz="1000">
                <a:solidFill>
                  <a:srgbClr val="000000"/>
                </a:solidFill>
                <a:latin typeface="Adobe Clean Light" panose="020B0303020404020204" pitchFamily="34" charset="0"/>
              </a:rPr>
              <a:t>确保客户技术上达标并能最大限度地利用他们的工具。具体而言，这些类型的活动包括与平台配置、集成和故障排除相关的支持和建议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可用的技术活动类型：</a:t>
            </a:r>
          </a:p>
          <a:p>
            <a:pPr marL="184150" marR="5080" indent="-171450">
              <a:spcBef>
                <a:spcPts val="700"/>
              </a:spcBef>
              <a:buClr>
                <a:srgbClr val="FA0E00"/>
              </a:buClr>
              <a:buFont typeface="Wingdings" panose="05000000000000000000" pitchFamily="2" charset="2"/>
              <a:buChar char="ü"/>
            </a:pPr>
            <a:r>
              <a:rPr lang="en-US" sz="1000"/>
              <a:t>运行状况审计</a:t>
            </a:r>
          </a:p>
          <a:p>
            <a:pPr marL="184150" marR="5080" indent="-171450">
              <a:spcBef>
                <a:spcPts val="400"/>
              </a:spcBef>
              <a:buClr>
                <a:srgbClr val="FA0E00"/>
              </a:buClr>
              <a:buFont typeface="Wingdings" panose="05000000000000000000" pitchFamily="2" charset="2"/>
              <a:buChar char="ü"/>
            </a:pPr>
            <a:r>
              <a:rPr lang="en-US" sz="1000"/>
              <a:t>平台审计</a:t>
            </a:r>
          </a:p>
          <a:p>
            <a:pPr marL="184150" marR="5080" indent="-171450">
              <a:spcBef>
                <a:spcPts val="400"/>
              </a:spcBef>
              <a:buClr>
                <a:srgbClr val="FA0E00"/>
              </a:buClr>
              <a:buFont typeface="Wingdings" panose="05000000000000000000" pitchFamily="2" charset="2"/>
              <a:buChar char="ü"/>
            </a:pPr>
            <a:r>
              <a:rPr lang="en-US" sz="1000"/>
              <a:t>功能集支持</a:t>
            </a:r>
          </a:p>
          <a:p>
            <a:pPr marL="184150" marR="5080" indent="-171450">
              <a:spcBef>
                <a:spcPts val="400"/>
              </a:spcBef>
              <a:buClr>
                <a:srgbClr val="FA0E00"/>
              </a:buClr>
              <a:buFont typeface="Wingdings" panose="05000000000000000000" pitchFamily="2" charset="2"/>
              <a:buChar char="ü"/>
            </a:pPr>
            <a:r>
              <a:rPr lang="en-US" sz="1000"/>
              <a:t>基本集成和配置</a:t>
            </a:r>
          </a:p>
          <a:p>
            <a:pPr marL="184150" marR="5080" indent="-171450">
              <a:spcBef>
                <a:spcPts val="400"/>
              </a:spcBef>
              <a:buClr>
                <a:srgbClr val="FA0E00"/>
              </a:buClr>
              <a:buFont typeface="Wingdings" panose="05000000000000000000" pitchFamily="2" charset="2"/>
              <a:buChar char="ü"/>
            </a:pPr>
            <a:r>
              <a:rPr lang="en-US" sz="1000"/>
              <a:t>客户解决方案故障排除</a:t>
            </a:r>
          </a:p>
          <a:p>
            <a:pPr marL="184150" marR="5080" indent="-171450">
              <a:spcBef>
                <a:spcPts val="400"/>
              </a:spcBef>
              <a:buClr>
                <a:srgbClr val="FA0E00"/>
              </a:buClr>
              <a:buFont typeface="Wingdings" panose="05000000000000000000" pitchFamily="2" charset="2"/>
              <a:buChar char="ü"/>
            </a:pPr>
            <a:r>
              <a:rPr lang="en-US" sz="1000"/>
              <a:t>云服务支持</a:t>
            </a:r>
          </a:p>
        </p:txBody>
      </p:sp>
      <p:sp>
        <p:nvSpPr>
          <p:cNvPr id="83" name="Rectangle 82"/>
          <p:cNvSpPr/>
          <p:nvPr/>
        </p:nvSpPr>
        <p:spPr>
          <a:xfrm>
            <a:off x="3851397" y="704889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战略路径活动</a:t>
            </a:r>
            <a:r>
              <a:rPr lang="en-US" sz="1000">
                <a:solidFill>
                  <a:srgbClr val="000000"/>
                </a:solidFill>
                <a:latin typeface="Adobe Clean Light" panose="020B0303020404020204" pitchFamily="34" charset="0"/>
              </a:rPr>
              <a:t>寻找机会以确保从客户的 Adobe 解决方案中获得价值。它们包括与战略、衡量和成熟度相关的支持建议，以加快实现一个或多个 Adobe 解决方案的价值。</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可用的战略活动类型：</a:t>
            </a:r>
          </a:p>
          <a:p>
            <a:pPr marL="241300" marR="5080" indent="-228600">
              <a:spcBef>
                <a:spcPts val="700"/>
              </a:spcBef>
              <a:buClr>
                <a:srgbClr val="FA0E00"/>
              </a:buClr>
              <a:buFont typeface="Wingdings" panose="05000000000000000000" pitchFamily="2" charset="2"/>
              <a:buChar char="ü"/>
            </a:pPr>
            <a:r>
              <a:rPr lang="en-US" sz="1000"/>
              <a:t>成熟度路线图</a:t>
            </a:r>
          </a:p>
          <a:p>
            <a:pPr marL="241300" marR="5080" indent="-228600">
              <a:spcBef>
                <a:spcPts val="400"/>
              </a:spcBef>
              <a:buClr>
                <a:srgbClr val="FA0E00"/>
              </a:buClr>
              <a:buFont typeface="Wingdings" panose="05000000000000000000" pitchFamily="2" charset="2"/>
              <a:buChar char="ü"/>
            </a:pPr>
            <a:r>
              <a:rPr lang="en-US" sz="1000"/>
              <a:t>使用案例开发/度量</a:t>
            </a:r>
          </a:p>
          <a:p>
            <a:pPr marL="241300" marR="5080" indent="-228600">
              <a:spcBef>
                <a:spcPts val="400"/>
              </a:spcBef>
              <a:buClr>
                <a:srgbClr val="FA0E00"/>
              </a:buClr>
              <a:buFont typeface="Wingdings" panose="05000000000000000000" pitchFamily="2" charset="2"/>
              <a:buChar char="ü"/>
            </a:pPr>
            <a:r>
              <a:rPr lang="en-US" sz="1000"/>
              <a:t>报告和分析</a:t>
            </a:r>
          </a:p>
          <a:p>
            <a:pPr marL="241300" marR="5080" indent="-228600">
              <a:spcBef>
                <a:spcPts val="400"/>
              </a:spcBef>
              <a:buClr>
                <a:srgbClr val="FA0E00"/>
              </a:buClr>
              <a:buFont typeface="Wingdings" panose="05000000000000000000" pitchFamily="2" charset="2"/>
              <a:buChar char="ü"/>
            </a:pPr>
            <a:r>
              <a:rPr lang="en-US" sz="1000"/>
              <a:t>最佳实践支持</a:t>
            </a:r>
          </a:p>
        </p:txBody>
      </p:sp>
      <p:sp>
        <p:nvSpPr>
          <p:cNvPr id="2" name="TextBox 1"/>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作为企业客户，您有资格</a:t>
            </a:r>
            <a:r>
              <a:rPr lang="en-US" sz="1200" b="1" u="sng">
                <a:solidFill>
                  <a:srgbClr val="1F1F1F"/>
                </a:solidFill>
                <a:cs typeface="AdobeClean-Light"/>
              </a:rPr>
              <a:t>通过</a:t>
            </a:r>
            <a:r>
              <a:rPr lang="en-US" sz="1000" b="1" u="sng">
                <a:solidFill>
                  <a:srgbClr val="1F1F1F"/>
                </a:solidFill>
                <a:cs typeface="AdobeClean-Light"/>
              </a:rPr>
              <a:t>以下两个路径</a:t>
            </a:r>
            <a:r>
              <a:rPr lang="en-US" sz="1000">
                <a:solidFill>
                  <a:srgbClr val="1F1F1F"/>
                </a:solidFill>
                <a:latin typeface="Adobe Clean" panose="020B0503020404020204" pitchFamily="34" charset="0"/>
                <a:cs typeface="AdobeClean-Light"/>
              </a:rPr>
              <a:t>每年参与 2 项活动：</a:t>
            </a:r>
            <a:r>
              <a:rPr lang="en-US" sz="1000" b="1">
                <a:solidFill>
                  <a:srgbClr val="1F1F1F"/>
                </a:solidFill>
                <a:cs typeface="AdobeClean-Light"/>
              </a:rPr>
              <a:t>技术</a:t>
            </a:r>
            <a:r>
              <a:rPr lang="en-US" sz="1000">
                <a:solidFill>
                  <a:srgbClr val="1F1F1F"/>
                </a:solidFill>
                <a:latin typeface="Adobe Clean" panose="020B0503020404020204" pitchFamily="34" charset="0"/>
                <a:cs typeface="AdobeClean-Light"/>
              </a:rPr>
              <a:t>和/或</a:t>
            </a:r>
            <a:r>
              <a:rPr lang="en-US" sz="1000" b="1">
                <a:solidFill>
                  <a:srgbClr val="1F1F1F"/>
                </a:solidFill>
                <a:cs typeface="AdobeClean-Light"/>
              </a:rPr>
              <a:t>战略</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p:cNvSpPr txBox="1"/>
          <p:nvPr/>
        </p:nvSpPr>
        <p:spPr>
          <a:xfrm>
            <a:off x="2236134" y="2317134"/>
            <a:ext cx="826006" cy="261610"/>
          </a:xfrm>
          <a:prstGeom prst="rect">
            <a:avLst/>
          </a:prstGeom>
          <a:noFill/>
        </p:spPr>
        <p:txBody>
          <a:bodyPr wrap="square" rtlCol="0">
            <a:spAutoFit/>
          </a:bodyPr>
          <a:lstStyle/>
          <a:p>
            <a:pPr algn="ctr"/>
            <a:r>
              <a:rPr lang="en-US" sz="1100"/>
              <a:t>上线</a:t>
            </a:r>
          </a:p>
        </p:txBody>
      </p:sp>
      <p:sp>
        <p:nvSpPr>
          <p:cNvPr id="32" name="TextBox 31"/>
          <p:cNvSpPr txBox="1"/>
          <p:nvPr/>
        </p:nvSpPr>
        <p:spPr>
          <a:xfrm>
            <a:off x="878679" y="2320287"/>
            <a:ext cx="826006" cy="261610"/>
          </a:xfrm>
          <a:prstGeom prst="rect">
            <a:avLst/>
          </a:prstGeom>
          <a:noFill/>
        </p:spPr>
        <p:txBody>
          <a:bodyPr wrap="square" rtlCol="0">
            <a:spAutoFit/>
          </a:bodyPr>
          <a:lstStyle/>
          <a:p>
            <a:pPr algn="ctr"/>
            <a:r>
              <a:rPr lang="en-US" sz="1100"/>
              <a:t>定义</a:t>
            </a:r>
          </a:p>
        </p:txBody>
      </p:sp>
      <p:sp>
        <p:nvSpPr>
          <p:cNvPr id="33" name="TextBox 32"/>
          <p:cNvSpPr txBox="1"/>
          <p:nvPr/>
        </p:nvSpPr>
        <p:spPr>
          <a:xfrm>
            <a:off x="205422" y="2330087"/>
            <a:ext cx="826006" cy="261610"/>
          </a:xfrm>
          <a:prstGeom prst="rect">
            <a:avLst/>
          </a:prstGeom>
          <a:noFill/>
        </p:spPr>
        <p:txBody>
          <a:bodyPr wrap="square" rtlCol="0">
            <a:spAutoFit/>
          </a:bodyPr>
          <a:lstStyle/>
          <a:p>
            <a:pPr algn="ctr"/>
            <a:r>
              <a:rPr lang="en-US" sz="1100"/>
              <a:t>启动</a:t>
            </a:r>
          </a:p>
        </p:txBody>
      </p:sp>
      <p:sp>
        <p:nvSpPr>
          <p:cNvPr id="34" name="TextBox 33"/>
          <p:cNvSpPr txBox="1"/>
          <p:nvPr/>
        </p:nvSpPr>
        <p:spPr>
          <a:xfrm>
            <a:off x="1558548" y="2320287"/>
            <a:ext cx="826006" cy="261610"/>
          </a:xfrm>
          <a:prstGeom prst="rect">
            <a:avLst/>
          </a:prstGeom>
          <a:noFill/>
        </p:spPr>
        <p:txBody>
          <a:bodyPr wrap="square" rtlCol="0">
            <a:spAutoFit/>
          </a:bodyPr>
          <a:lstStyle/>
          <a:p>
            <a:pPr algn="ctr"/>
            <a:r>
              <a:rPr lang="en-US" sz="1100"/>
              <a:t>设计</a:t>
            </a:r>
          </a:p>
        </p:txBody>
      </p:sp>
      <p:sp>
        <p:nvSpPr>
          <p:cNvPr id="7" name="Rectangle 6"/>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每年参与 2 项活动</a:t>
            </a:r>
          </a:p>
        </p:txBody>
      </p:sp>
      <p:graphicFrame>
        <p:nvGraphicFramePr>
          <p:cNvPr id="43" name="Table 42">
            <a:extLst>
              <a:ext uri="{FF2B5EF4-FFF2-40B4-BE49-F238E27FC236}">
                <a16:creationId xmlns:a16="http://schemas.microsoft.com/office/drawing/2014/main" id="{6D8D37BE-507B-DF4C-BF70-617E0930AAB1}"/>
              </a:ext>
            </a:extLst>
          </p:cNvPr>
          <p:cNvGraphicFramePr>
            <a:graphicFrameLocks noGrp="1"/>
          </p:cNvGraphicFramePr>
          <p:nvPr>
            <p:extLst>
              <p:ext uri="{D42A27DB-BD31-4B8C-83A1-F6EECF244321}">
                <p14:modId xmlns:p14="http://schemas.microsoft.com/office/powerpoint/2010/main" val="3271495995"/>
              </p:ext>
            </p:extLst>
          </p:nvPr>
        </p:nvGraphicFramePr>
        <p:xfrm>
          <a:off x="1524000" y="7611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DF8F5450-15C7-5640-8115-D7C6A0F0DE37}"/>
              </a:ext>
            </a:extLst>
          </p:cNvPr>
          <p:cNvGraphicFramePr>
            <a:graphicFrameLocks noGrp="1"/>
          </p:cNvGraphicFramePr>
          <p:nvPr>
            <p:extLst>
              <p:ext uri="{D42A27DB-BD31-4B8C-83A1-F6EECF244321}">
                <p14:modId xmlns:p14="http://schemas.microsoft.com/office/powerpoint/2010/main" val="4124560369"/>
              </p:ext>
            </p:extLst>
          </p:nvPr>
        </p:nvGraphicFramePr>
        <p:xfrm>
          <a:off x="1524000" y="63919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CE4FC78B-E6EA-BB48-82A4-BB5B19BE1AF2}"/>
              </a:ext>
            </a:extLst>
          </p:cNvPr>
          <p:cNvGraphicFramePr>
            <a:graphicFrameLocks noGrp="1"/>
          </p:cNvGraphicFramePr>
          <p:nvPr>
            <p:extLst>
              <p:ext uri="{D42A27DB-BD31-4B8C-83A1-F6EECF244321}">
                <p14:modId xmlns:p14="http://schemas.microsoft.com/office/powerpoint/2010/main" val="3996951849"/>
              </p:ext>
            </p:extLst>
          </p:nvPr>
        </p:nvGraphicFramePr>
        <p:xfrm>
          <a:off x="2590800" y="6772939"/>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D4335D8B-4916-8F49-B755-F8FD07625747}"/>
              </a:ext>
            </a:extLst>
          </p:cNvPr>
          <p:cNvGraphicFramePr>
            <a:graphicFrameLocks noGrp="1"/>
          </p:cNvGraphicFramePr>
          <p:nvPr>
            <p:extLst>
              <p:ext uri="{D42A27DB-BD31-4B8C-83A1-F6EECF244321}">
                <p14:modId xmlns:p14="http://schemas.microsoft.com/office/powerpoint/2010/main" val="2439182130"/>
              </p:ext>
            </p:extLst>
          </p:nvPr>
        </p:nvGraphicFramePr>
        <p:xfrm>
          <a:off x="28194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9D42CFF4-0D0B-C245-A94D-07B3D3BF7DB2}"/>
              </a:ext>
            </a:extLst>
          </p:cNvPr>
          <p:cNvGraphicFramePr>
            <a:graphicFrameLocks noGrp="1"/>
          </p:cNvGraphicFramePr>
          <p:nvPr>
            <p:extLst>
              <p:ext uri="{D42A27DB-BD31-4B8C-83A1-F6EECF244321}">
                <p14:modId xmlns:p14="http://schemas.microsoft.com/office/powerpoint/2010/main" val="2050725804"/>
              </p:ext>
            </p:extLst>
          </p:nvPr>
        </p:nvGraphicFramePr>
        <p:xfrm>
          <a:off x="20574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6D42D25A-8954-8248-A947-BBC0F59696D1}"/>
              </a:ext>
            </a:extLst>
          </p:cNvPr>
          <p:cNvGraphicFramePr>
            <a:graphicFrameLocks noGrp="1"/>
          </p:cNvGraphicFramePr>
          <p:nvPr>
            <p:extLst>
              <p:ext uri="{D42A27DB-BD31-4B8C-83A1-F6EECF244321}">
                <p14:modId xmlns:p14="http://schemas.microsoft.com/office/powerpoint/2010/main" val="2763946830"/>
              </p:ext>
            </p:extLst>
          </p:nvPr>
        </p:nvGraphicFramePr>
        <p:xfrm>
          <a:off x="9906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28493CFA-7018-4A40-ACC4-B369EA9571DD}"/>
              </a:ext>
            </a:extLst>
          </p:cNvPr>
          <p:cNvGraphicFramePr>
            <a:graphicFrameLocks noGrp="1"/>
          </p:cNvGraphicFramePr>
          <p:nvPr>
            <p:extLst>
              <p:ext uri="{D42A27DB-BD31-4B8C-83A1-F6EECF244321}">
                <p14:modId xmlns:p14="http://schemas.microsoft.com/office/powerpoint/2010/main" val="207212596"/>
              </p:ext>
            </p:extLst>
          </p:nvPr>
        </p:nvGraphicFramePr>
        <p:xfrm>
          <a:off x="3048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4DCA5F1F-2A5B-C740-A36C-4D3B703F65B3}"/>
              </a:ext>
            </a:extLst>
          </p:cNvPr>
          <p:cNvGraphicFramePr>
            <a:graphicFrameLocks noGrp="1"/>
          </p:cNvGraphicFramePr>
          <p:nvPr>
            <p:extLst>
              <p:ext uri="{D42A27DB-BD31-4B8C-83A1-F6EECF244321}">
                <p14:modId xmlns:p14="http://schemas.microsoft.com/office/powerpoint/2010/main" val="2497749117"/>
              </p:ext>
            </p:extLst>
          </p:nvPr>
        </p:nvGraphicFramePr>
        <p:xfrm>
          <a:off x="609600" y="6696739"/>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a:solidFill>
                  <a:srgbClr val="6C6C6C"/>
                </a:solidFill>
                <a:latin typeface="Adobe Clean"/>
                <a:cs typeface="Adobe Clean"/>
              </a:rPr>
              <a:t>© 2020 Adobe. All Rights Reserved.</a:t>
            </a:r>
            <a:r>
              <a:rPr lang="en-US" sz="500">
                <a:solidFill>
                  <a:srgbClr val="6C6C6C"/>
                </a:solidFill>
                <a:latin typeface="Adobe Clean"/>
                <a:cs typeface="Adobe Clean"/>
              </a:rPr>
              <a:t>Adobe</a:t>
            </a:r>
            <a:r>
              <a:rPr lang="en-US" sz="500" spc="5">
                <a:solidFill>
                  <a:srgbClr val="6C6C6C"/>
                </a:solidFill>
                <a:latin typeface="Adobe Clean"/>
                <a:cs typeface="Adobe Clean"/>
              </a:rPr>
              <a:t> </a:t>
            </a:r>
            <a:r>
              <a:rPr lang="en-US"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a:solidFill>
                  <a:srgbClr val="6D6D6D"/>
                </a:solidFill>
                <a:latin typeface="Adobe Clean"/>
                <a:cs typeface="Adobe Clean"/>
              </a:rPr>
              <a:t>© 2020 Adobe. 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资源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a:solidFill>
                  <a:srgbClr val="777879"/>
                </a:solidFill>
                <a:latin typeface="Adobe Clean"/>
                <a:cs typeface="Adobe Clean"/>
              </a:rPr>
              <a:t>Adobe</a:t>
            </a:r>
            <a:endParaRPr sz="800">
              <a:latin typeface="Adobe Clean"/>
              <a:cs typeface="Adobe Clean"/>
            </a:endParaRPr>
          </a:p>
          <a:p>
            <a:pPr marL="12700">
              <a:lnSpc>
                <a:spcPts val="915"/>
              </a:lnSpc>
            </a:pPr>
            <a:r>
              <a:rPr lang="en-US" sz="800" spc="-15">
                <a:solidFill>
                  <a:srgbClr val="777879"/>
                </a:solidFill>
                <a:latin typeface="Adobe Clean"/>
                <a:cs typeface="Adobe Clean"/>
              </a:rPr>
              <a:t>345 Park</a:t>
            </a:r>
            <a:r>
              <a:rPr lang="en-US" sz="800" spc="-100">
                <a:solidFill>
                  <a:srgbClr val="777879"/>
                </a:solidFill>
                <a:latin typeface="Adobe Clean"/>
                <a:cs typeface="Adobe Clean"/>
              </a:rPr>
              <a:t> </a:t>
            </a:r>
            <a:r>
              <a:rPr lang="en-US" sz="800" spc="-15">
                <a:solidFill>
                  <a:srgbClr val="777879"/>
                </a:solidFill>
                <a:latin typeface="Adobe Clean"/>
                <a:cs typeface="Adobe Clean"/>
              </a:rPr>
              <a:t>Avenue</a:t>
            </a:r>
            <a:endParaRPr sz="800">
              <a:latin typeface="Adobe Clean"/>
              <a:cs typeface="Adobe Clean"/>
            </a:endParaRPr>
          </a:p>
          <a:p>
            <a:pPr marL="12700">
              <a:lnSpc>
                <a:spcPts val="945"/>
              </a:lnSpc>
            </a:pPr>
            <a:r>
              <a:rPr lang="en-US" sz="800" spc="-10">
                <a:solidFill>
                  <a:srgbClr val="777879"/>
                </a:solidFill>
                <a:latin typeface="Adobe Clean"/>
                <a:cs typeface="Adobe Clean"/>
              </a:rPr>
              <a:t>San </a:t>
            </a:r>
            <a:r>
              <a:rPr lang="en-US" sz="800" spc="-15">
                <a:solidFill>
                  <a:srgbClr val="777879"/>
                </a:solidFill>
                <a:latin typeface="Adobe Clean"/>
                <a:cs typeface="Adobe Clean"/>
              </a:rPr>
              <a:t>Jose,</a:t>
            </a:r>
            <a:r>
              <a:rPr lang="en-US" sz="800" spc="-140">
                <a:solidFill>
                  <a:srgbClr val="777879"/>
                </a:solidFill>
                <a:latin typeface="Adobe Clean"/>
                <a:cs typeface="Adobe Clean"/>
              </a:rPr>
              <a:t> </a:t>
            </a:r>
            <a:r>
              <a:rPr lang="en-US"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a:solidFill>
                  <a:srgbClr val="777879"/>
                </a:solidFill>
                <a:latin typeface="AdobeClean-LightIt"/>
                <a:cs typeface="AdobeClean-LightIt"/>
              </a:rPr>
              <a:t>要</a:t>
            </a:r>
            <a:r>
              <a:rPr lang="en-US" sz="1100" i="1" spc="-15">
                <a:solidFill>
                  <a:srgbClr val="777879"/>
                </a:solidFill>
                <a:latin typeface="AdobeClean-LightIt"/>
                <a:cs typeface="AdobeClean-LightIt"/>
              </a:rPr>
              <a:t>详细了解</a:t>
            </a:r>
            <a:r>
              <a:rPr lang="en-US" sz="1100" i="1" spc="-45">
                <a:solidFill>
                  <a:srgbClr val="777879"/>
                </a:solidFill>
                <a:latin typeface="AdobeClean-LightIt"/>
                <a:cs typeface="AdobeClean-LightIt"/>
              </a:rPr>
              <a:t> </a:t>
            </a:r>
            <a:r>
              <a:rPr lang="en-US" sz="1100" i="1" spc="-15">
                <a:solidFill>
                  <a:srgbClr val="777879"/>
                </a:solidFill>
                <a:latin typeface="AdobeClean-LightIt"/>
                <a:cs typeface="AdobeClean-LightIt"/>
              </a:rPr>
              <a:t>Adobe</a:t>
            </a:r>
            <a:r>
              <a:rPr lang="en-US" sz="1100" i="1" spc="-50">
                <a:solidFill>
                  <a:srgbClr val="777879"/>
                </a:solidFill>
                <a:latin typeface="AdobeClean-LightIt"/>
                <a:cs typeface="AdobeClean-LightIt"/>
              </a:rPr>
              <a:t> </a:t>
            </a:r>
            <a:r>
              <a:rPr lang="en-US" sz="1100" i="1" spc="-15">
                <a:solidFill>
                  <a:srgbClr val="777879"/>
                </a:solidFill>
                <a:latin typeface="AdobeClean-LightIt"/>
                <a:cs typeface="AdobeClean-LightIt"/>
              </a:rPr>
              <a:t>支持产品/服务和您的适当级别，请联系指定</a:t>
            </a:r>
            <a:r>
              <a:rPr lang="en-US" sz="1100" i="1" spc="-25">
                <a:solidFill>
                  <a:srgbClr val="777879"/>
                </a:solidFill>
                <a:latin typeface="AdobeClean-LightIt"/>
                <a:cs typeface="AdobeClean-LightIt"/>
              </a:rPr>
              <a:t>客户</a:t>
            </a:r>
            <a:r>
              <a:rPr lang="en-US" sz="1100" i="1" spc="-20">
                <a:solidFill>
                  <a:srgbClr val="777879"/>
                </a:solidFill>
                <a:latin typeface="AdobeClean-LightIt"/>
                <a:cs typeface="AdobeClean-LightIt"/>
              </a:rPr>
              <a:t>经理 </a:t>
            </a:r>
            <a:r>
              <a:rPr lang="en-US" sz="1100" i="1" spc="-15">
                <a:solidFill>
                  <a:srgbClr val="777879"/>
                </a:solidFill>
                <a:latin typeface="AdobeClean-LightIt"/>
                <a:cs typeface="AdobeClean-LightIt"/>
              </a:rPr>
              <a:t>(NAM) </a:t>
            </a:r>
            <a:r>
              <a:rPr lang="en-US" sz="1100" i="1" spc="-10">
                <a:solidFill>
                  <a:srgbClr val="777879"/>
                </a:solidFill>
                <a:latin typeface="AdobeClean-LightIt"/>
                <a:cs typeface="AdobeClean-LightIt"/>
              </a:rPr>
              <a:t>或</a:t>
            </a:r>
            <a:r>
              <a:rPr lang="en-US" sz="1100" i="1" spc="-15">
                <a:solidFill>
                  <a:srgbClr val="777879"/>
                </a:solidFill>
                <a:latin typeface="AdobeClean-LightIt"/>
                <a:cs typeface="AdobeClean-LightIt"/>
              </a:rPr>
              <a:t>客户</a:t>
            </a:r>
            <a:r>
              <a:rPr lang="en-US" sz="1100" i="1" spc="-20">
                <a:solidFill>
                  <a:srgbClr val="777879"/>
                </a:solidFill>
                <a:latin typeface="AdobeClean-LightIt"/>
                <a:cs typeface="AdobeClean-LightIt"/>
              </a:rPr>
              <a:t>成功</a:t>
            </a:r>
            <a:r>
              <a:rPr lang="en-US" sz="1100" i="1" spc="-15">
                <a:solidFill>
                  <a:srgbClr val="777879"/>
                </a:solidFill>
                <a:latin typeface="AdobeClean-LightIt"/>
                <a:cs typeface="AdobeClean-LightIt"/>
              </a:rPr>
              <a:t>经理 (CSM)</a:t>
            </a:r>
            <a:endParaRPr sz="1100">
              <a:latin typeface="AdobeClean-LightIt"/>
              <a:cs typeface="AdobeClean-LightIt"/>
            </a:endParaRPr>
          </a:p>
          <a:p>
            <a:pPr marL="34290">
              <a:lnSpc>
                <a:spcPct val="100000"/>
              </a:lnSpc>
              <a:spcBef>
                <a:spcPts val="795"/>
              </a:spcBef>
            </a:pPr>
            <a:r>
              <a:rPr lang="en-US" sz="800" spc="-5">
                <a:solidFill>
                  <a:srgbClr val="6D6D6D"/>
                </a:solidFill>
                <a:latin typeface="Adobe Clean"/>
                <a:cs typeface="Adobe Clean"/>
              </a:rPr>
              <a:t>©2021 Adobe.All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日本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lvl="0" algn="ctr">
                        <a:lnSpc>
                          <a:spcPct val="100000"/>
                        </a:lnSpc>
                        <a:spcBef>
                          <a:spcPts val="0"/>
                        </a:spcBef>
                        <a:spcAft>
                          <a:spcPts val="0"/>
                        </a:spcAft>
                        <a:buNone/>
                      </a:pPr>
                      <a:r>
                        <a:rPr lang="en-US" sz="1100" b="0" i="0" u="none" strike="noStrike" noProof="0" dirty="0"/>
                        <a:t>语言支持只有英语和日语版本</a:t>
                      </a:r>
                      <a:r>
                        <a:rPr lang="zh-CN" altLang="en-US" sz="1100" b="0" i="0" u="none" strike="noStrike" noProof="0" dirty="0"/>
                        <a:t>。</a:t>
                      </a:r>
                      <a:endParaRPr lang="en-US" sz="1100" b="0" i="0" u="none" strike="noStrike" noProof="0"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n-US" sz="1100" b="0" i="0" u="none" strike="noStrike" noProof="0" dirty="0"/>
                        <a:t> </a:t>
                      </a:r>
                      <a:r>
                        <a:rPr lang="en-US" sz="1100" b="0" i="0" u="none" strike="noStrike" baseline="30000" noProof="0"/>
                        <a:t>1 </a:t>
                      </a:r>
                      <a:r>
                        <a:rPr lang="en-US" altLang="zh-CN" sz="1100" b="0" i="0" u="none" strike="noStrike" noProof="0"/>
                        <a:t>P2</a:t>
                      </a:r>
                      <a:r>
                        <a:rPr lang="zh-CN" altLang="en-US" sz="1100" b="0" i="0" u="none" strike="noStrike" noProof="0" dirty="0"/>
                        <a:t>、</a:t>
                      </a:r>
                      <a:r>
                        <a:rPr lang="en-US" altLang="zh-CN" sz="1100" b="0" i="0" u="none" strike="noStrike" noProof="0" dirty="0"/>
                        <a:t>P3</a:t>
                      </a:r>
                      <a:r>
                        <a:rPr lang="zh-CN" altLang="en-US" sz="1100" b="0" i="0" u="none" strike="noStrike" noProof="0" dirty="0"/>
                        <a:t>、</a:t>
                      </a:r>
                      <a:r>
                        <a:rPr lang="en-US" altLang="zh-CN" sz="1100" b="0" i="0" u="none" strike="noStrike" noProof="0" dirty="0"/>
                        <a:t>P4 </a:t>
                      </a:r>
                      <a:r>
                        <a:rPr lang="zh-CN" altLang="en-US" sz="1100" b="0" i="0" u="none" strike="noStrike" noProof="0" dirty="0"/>
                        <a:t>案例仅限于日本的营业时间。</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加速支持</a:t>
            </a:r>
            <a:endParaRPr sz="120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a:solidFill>
                  <a:srgbClr val="FFFFFF"/>
                </a:solidFill>
                <a:latin typeface="Adobe Clean"/>
                <a:cs typeface="Adobe Clean"/>
              </a:rPr>
              <a:t>战</a:t>
            </a:r>
            <a:r>
              <a:rPr lang="en-US" sz="1200" b="1" spc="-20">
                <a:solidFill>
                  <a:srgbClr val="FFFFFF"/>
                </a:solidFill>
                <a:latin typeface="Adobe Clean"/>
                <a:cs typeface="Adobe Clean"/>
              </a:rPr>
              <a:t>略</a:t>
            </a:r>
            <a:r>
              <a:rPr lang="en-US" sz="1200" b="1" spc="-75">
                <a:solidFill>
                  <a:srgbClr val="FFFFFF"/>
                </a:solidFill>
                <a:latin typeface="Adobe Clean"/>
                <a:cs typeface="Adobe Clean"/>
              </a:rPr>
              <a:t>性</a:t>
            </a:r>
            <a:r>
              <a:rPr lang="en-US" sz="1200" b="1" spc="-45">
                <a:solidFill>
                  <a:srgbClr val="FFFFFF"/>
                </a:solidFill>
                <a:latin typeface="Adobe Clean"/>
                <a:cs typeface="Adobe Clean"/>
              </a:rPr>
              <a:t>建议</a:t>
            </a:r>
            <a:endParaRPr sz="1200">
              <a:latin typeface="Adobe Clean"/>
              <a:cs typeface="Adobe Clean"/>
            </a:endParaRPr>
          </a:p>
        </p:txBody>
      </p:sp>
      <p:graphicFrame>
        <p:nvGraphicFramePr>
          <p:cNvPr id="111" name="Table 6"/>
          <p:cNvGraphicFramePr>
            <a:graphicFrameLocks noGrp="1"/>
          </p:cNvGraphicFramePr>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a:solidFill>
                            <a:schemeClr val="tx1"/>
                          </a:solidFill>
                          <a:latin typeface="Adobe Clean" panose="020B0503020404020204" pitchFamily="34" charset="0"/>
                          <a:ea typeface="+mn-ea"/>
                          <a:cs typeface="+mn-cs"/>
                          <a:hlinkClick r:id="rId8"/>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dk1"/>
                          </a:solidFill>
                          <a:effectLst/>
                          <a:latin typeface="Adobe Clean" panose="020B0503020404020204" pitchFamily="34" charset="0"/>
                          <a:ea typeface="+mn-ea"/>
                          <a:cs typeface="+mn-cs"/>
                          <a:hlinkClick r:id="rId9"/>
                        </a:rPr>
                        <a:t>培训</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0"/>
                        </a:rPr>
                        <a:t>生产问题和系统中断</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1"/>
                        </a:rPr>
                        <a:t>条款和条件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314c82-f95a-4e0a-8e6e-4dca4f2c6a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7eadaed-da6e-42a0-a985-b5a3b5c2d16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771</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支持产品/服务</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
  <cp:lastModifiedBy>Zabielski, Dawid (Contractor)</cp:lastModifiedBy>
  <cp:revision>12</cp:revision>
  <dcterms:created xsi:type="dcterms:W3CDTF">2021-05-05T02:01:00Z</dcterms:created>
  <dcterms:modified xsi:type="dcterms:W3CDTF">2021-10-11T13:48:38Z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2020-11-10T16:00:00Z</vt:filetime>
  </property>
  <property fmtid="{D5CDD505-2E9C-101B-9397-08002B2CF9AE}" pid="3" name="LastSaved">
    <vt:filetime>2021-05-05T16:00:00Z</vt:filetime>
  </property>
  <property fmtid="{D5CDD505-2E9C-101B-9397-08002B2CF9AE}" pid="4" name="ContentTypeId">
    <vt:lpwstr>0x010100E783BF6876BCC646A459363AF21A7736</vt:lpwstr>
  </property>
  <property fmtid="{D5CDD505-2E9C-101B-9397-08002B2CF9AE}" pid="5" name="ICV">
    <vt:lpwstr>16CBFD89A5554C499C6243DB87C207A7</vt:lpwstr>
  </property>
  <property fmtid="{D5CDD505-2E9C-101B-9397-08002B2CF9AE}" pid="6" name="KSOProductBuildVer">
    <vt:lpwstr>2052-11.1.0.10700</vt:lpwstr>
  </property>
</Properties>
</file>