
<file path=[Content_Types].xml><?xml version="1.0" encoding="utf-8"?>
<Types xmlns="http://schemas.openxmlformats.org/package/2006/content-types">
  <Default Extension="emf" ContentType="image/x-emf"/>
  <Default Extension="jpg" ContentType="image/jp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4"/>
  </p:sldMasterIdLst>
  <p:notesMasterIdLst>
    <p:notesMasterId r:id="rId9"/>
  </p:notesMasterIdLst>
  <p:sldIdLst>
    <p:sldId id="256" r:id="rId5"/>
    <p:sldId id="262" r:id="rId6"/>
    <p:sldId id="267" r:id="rId7"/>
    <p:sldId id="261" r:id="rId8"/>
  </p:sldIdLst>
  <p:sldSz cx="7772400" cy="100584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kilah Johnson" initials="AJ" lastIdx="10" clrIdx="0">
    <p:extLst>
      <p:ext uri="{19B8F6BF-5375-455C-9EA6-DF929625EA0E}">
        <p15:presenceInfo xmlns:p15="http://schemas.microsoft.com/office/powerpoint/2012/main" userId="S::akjohnso@adobe.com::2fa3aa60-0c9c-4d06-bae2-795983241227" providerId="AD"/>
      </p:ext>
    </p:extLst>
  </p:cmAuthor>
  <p:cmAuthor id="2" name="Ankita Sood" initials="AS" lastIdx="2" clrIdx="1">
    <p:extLst>
      <p:ext uri="{19B8F6BF-5375-455C-9EA6-DF929625EA0E}">
        <p15:presenceInfo xmlns:p15="http://schemas.microsoft.com/office/powerpoint/2012/main" userId="S::asood@adobe.com::c93a62e3-2a47-429d-82c6-c2a8fd110ae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768B6F-E5DF-274A-B928-9320E1DF9962}" v="132" dt="2021-08-07T02:18:13.925"/>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11"/>
    <p:restoredTop sz="94694"/>
  </p:normalViewPr>
  <p:slideViewPr>
    <p:cSldViewPr>
      <p:cViewPr varScale="1">
        <p:scale>
          <a:sx n="79" d="100"/>
          <a:sy n="79" d="100"/>
        </p:scale>
        <p:origin x="3384" y="224"/>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viewProps" Target="view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presProps" Target="presProps.xml"/><Relationship Id="rId5" Type="http://schemas.openxmlformats.org/officeDocument/2006/relationships/slide" Target="slides/slide1.xml"/><Relationship Id="rId15" Type="http://schemas.microsoft.com/office/2015/10/relationships/revisionInfo" Target="revisionInfo.xml"/><Relationship Id="rId10"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notesMaster" Target="notesMasters/notesMaster1.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C12E57D6-2086-AA47-A7A4-C0CDE7C14E44}" type="datetimeFigureOut">
              <a:rPr lang="en-US" smtClean="0"/>
              <a:t>11/18/21</a:t>
            </a:fld>
            <a:endParaRPr lang="en-US"/>
          </a:p>
        </p:txBody>
      </p:sp>
      <p:sp>
        <p:nvSpPr>
          <p:cNvPr id="4" name="Slide Image Placeholder 3"/>
          <p:cNvSpPr>
            <a:spLocks noGrp="1" noRot="1" noChangeAspect="1"/>
          </p:cNvSpPr>
          <p:nvPr>
            <p:ph type="sldImg" idx="2"/>
          </p:nvPr>
        </p:nvSpPr>
        <p:spPr>
          <a:xfrm>
            <a:off x="2574925" y="1257300"/>
            <a:ext cx="2622550"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3FE59989-9CFD-3E47-ADC5-9472F49CBD92}" type="slidenum">
              <a:rPr lang="en-US" smtClean="0"/>
              <a:t>‹#›</a:t>
            </a:fld>
            <a:endParaRPr lang="en-US"/>
          </a:p>
        </p:txBody>
      </p:sp>
    </p:spTree>
    <p:extLst>
      <p:ext uri="{BB962C8B-B14F-4D97-AF65-F5344CB8AC3E}">
        <p14:creationId xmlns:p14="http://schemas.microsoft.com/office/powerpoint/2010/main" val="109067957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3FE59989-9CFD-3E47-ADC5-9472F49CBD92}" type="slidenum">
              <a:rPr lang="en-US" smtClean="0"/>
              <a:t>1</a:t>
            </a:fld>
            <a:endParaRPr lang="en-US"/>
          </a:p>
        </p:txBody>
      </p:sp>
    </p:spTree>
    <p:extLst>
      <p:ext uri="{BB962C8B-B14F-4D97-AF65-F5344CB8AC3E}">
        <p14:creationId xmlns:p14="http://schemas.microsoft.com/office/powerpoint/2010/main" val="1365371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7DA1E84E-BC3F-7D4F-A7DC-121CE042C070}" type="slidenum">
              <a:rPr lang="en-US" smtClean="0"/>
              <a:t>4</a:t>
            </a:fld>
            <a:endParaRPr lang="en-US"/>
          </a:p>
        </p:txBody>
      </p:sp>
    </p:spTree>
    <p:extLst>
      <p:ext uri="{BB962C8B-B14F-4D97-AF65-F5344CB8AC3E}">
        <p14:creationId xmlns:p14="http://schemas.microsoft.com/office/powerpoint/2010/main" val="343529036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582930" y="3118104"/>
            <a:ext cx="6606540" cy="2112264"/>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165860" y="5632704"/>
            <a:ext cx="5440680" cy="25146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0" y="0"/>
            <a:ext cx="7772400" cy="2049015"/>
          </a:xfrm>
          <a:prstGeom prst="rect">
            <a:avLst/>
          </a:prstGeom>
        </p:spPr>
      </p:pic>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sz="half" idx="2"/>
          </p:nvPr>
        </p:nvSpPr>
        <p:spPr>
          <a:xfrm>
            <a:off x="388620" y="2313432"/>
            <a:ext cx="3380994"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002786" y="2313432"/>
            <a:ext cx="3380994" cy="6638544"/>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7" name="Holder 7"/>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400" b="1" i="0">
                <a:solidFill>
                  <a:schemeClr val="bg1"/>
                </a:solidFill>
                <a:latin typeface="Adobe Clean"/>
                <a:cs typeface="Adobe Clean"/>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5" name="Holder 5"/>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11/18/21</a:t>
            </a:fld>
            <a:endParaRPr lang="en-US"/>
          </a:p>
        </p:txBody>
      </p:sp>
      <p:sp>
        <p:nvSpPr>
          <p:cNvPr id="4" name="Holder 4"/>
          <p:cNvSpPr>
            <a:spLocks noGrp="1"/>
          </p:cNvSpPr>
          <p:nvPr>
            <p:ph type="sldNum" sz="quarter" idx="7"/>
          </p:nvPr>
        </p:nvSpPr>
        <p:spPr/>
        <p:txBody>
          <a:bodyPr lIns="0" tIns="0" rIns="0" bIns="0"/>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488944" y="456692"/>
            <a:ext cx="6794510" cy="391159"/>
          </a:xfrm>
          <a:prstGeom prst="rect">
            <a:avLst/>
          </a:prstGeom>
        </p:spPr>
        <p:txBody>
          <a:bodyPr wrap="square" lIns="0" tIns="0" rIns="0" bIns="0">
            <a:spAutoFit/>
          </a:bodyPr>
          <a:lstStyle>
            <a:lvl1pPr>
              <a:defRPr sz="2400" b="1" i="0">
                <a:solidFill>
                  <a:schemeClr val="bg1"/>
                </a:solidFill>
                <a:latin typeface="Adobe Clean"/>
                <a:cs typeface="Adobe Clean"/>
              </a:defRPr>
            </a:lvl1pPr>
          </a:lstStyle>
          <a:p>
            <a:endParaRPr/>
          </a:p>
        </p:txBody>
      </p:sp>
      <p:sp>
        <p:nvSpPr>
          <p:cNvPr id="3" name="Holder 3"/>
          <p:cNvSpPr>
            <a:spLocks noGrp="1"/>
          </p:cNvSpPr>
          <p:nvPr>
            <p:ph type="body" idx="1"/>
          </p:nvPr>
        </p:nvSpPr>
        <p:spPr>
          <a:xfrm>
            <a:off x="388620" y="2313432"/>
            <a:ext cx="6995160" cy="6638544"/>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2642616" y="9354312"/>
            <a:ext cx="2487168" cy="50292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388620" y="9354312"/>
            <a:ext cx="1787652" cy="50292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11/18/21</a:t>
            </a:fld>
            <a:endParaRPr lang="en-US"/>
          </a:p>
        </p:txBody>
      </p:sp>
      <p:sp>
        <p:nvSpPr>
          <p:cNvPr id="6" name="Holder 6"/>
          <p:cNvSpPr>
            <a:spLocks noGrp="1"/>
          </p:cNvSpPr>
          <p:nvPr>
            <p:ph type="sldNum" sz="quarter" idx="7"/>
          </p:nvPr>
        </p:nvSpPr>
        <p:spPr>
          <a:xfrm>
            <a:off x="97787" y="9861194"/>
            <a:ext cx="2224405" cy="149859"/>
          </a:xfrm>
          <a:prstGeom prst="rect">
            <a:avLst/>
          </a:prstGeom>
        </p:spPr>
        <p:txBody>
          <a:bodyPr wrap="square" lIns="0" tIns="0" rIns="0" bIns="0">
            <a:spAutoFit/>
          </a:bodyPr>
          <a:lstStyle>
            <a:lvl1pPr>
              <a:defRPr sz="800" b="0" i="0">
                <a:solidFill>
                  <a:srgbClr val="6D6D6D"/>
                </a:solidFill>
                <a:latin typeface="Adobe Clean"/>
                <a:cs typeface="Adobe Clean"/>
              </a:defRPr>
            </a:lvl1pPr>
          </a:lstStyle>
          <a:p>
            <a:pPr marL="12700">
              <a:lnSpc>
                <a:spcPct val="100000"/>
              </a:lnSpc>
              <a:spcBef>
                <a:spcPts val="80"/>
              </a:spcBef>
            </a:pPr>
            <a:r>
              <a:rPr spc="-5" dirty="0"/>
              <a:t>©</a:t>
            </a:r>
            <a:fld id="{81D60167-4931-47E6-BA6A-407CBD079E47}" type="slidenum">
              <a:rPr spc="-5" dirty="0"/>
              <a:t>‹#›</a:t>
            </a:fld>
            <a:r>
              <a:rPr spc="-5" dirty="0"/>
              <a:t> Adobe. All</a:t>
            </a:r>
            <a:r>
              <a:rPr spc="-15" dirty="0"/>
              <a:t> Rights</a:t>
            </a:r>
            <a:r>
              <a:rPr spc="-10" dirty="0"/>
              <a:t> </a:t>
            </a:r>
            <a:r>
              <a:rPr spc="-15" dirty="0"/>
              <a:t>Reserved.</a:t>
            </a:r>
            <a:r>
              <a:rPr spc="-10" dirty="0"/>
              <a:t> </a:t>
            </a:r>
            <a:r>
              <a:rPr spc="-5" dirty="0"/>
              <a:t>Adobe</a:t>
            </a:r>
            <a:r>
              <a:rPr spc="60" dirty="0"/>
              <a:t> </a:t>
            </a:r>
            <a:r>
              <a:rPr spc="-15" dirty="0"/>
              <a:t>Confidential.</a:t>
            </a: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4.svg"/><Relationship Id="rId18" Type="http://schemas.openxmlformats.org/officeDocument/2006/relationships/image" Target="../media/image19.png"/><Relationship Id="rId26" Type="http://schemas.openxmlformats.org/officeDocument/2006/relationships/image" Target="../media/image27.emf"/><Relationship Id="rId3" Type="http://schemas.openxmlformats.org/officeDocument/2006/relationships/image" Target="../media/image4.png"/><Relationship Id="rId21" Type="http://schemas.openxmlformats.org/officeDocument/2006/relationships/image" Target="../media/image22.svg"/><Relationship Id="rId7" Type="http://schemas.openxmlformats.org/officeDocument/2006/relationships/image" Target="../media/image8.png"/><Relationship Id="rId12" Type="http://schemas.openxmlformats.org/officeDocument/2006/relationships/image" Target="../media/image13.png"/><Relationship Id="rId17" Type="http://schemas.openxmlformats.org/officeDocument/2006/relationships/image" Target="../media/image18.svg"/><Relationship Id="rId25" Type="http://schemas.openxmlformats.org/officeDocument/2006/relationships/image" Target="../media/image26.emf"/><Relationship Id="rId2" Type="http://schemas.openxmlformats.org/officeDocument/2006/relationships/image" Target="../media/image3.jpg"/><Relationship Id="rId16" Type="http://schemas.openxmlformats.org/officeDocument/2006/relationships/image" Target="../media/image17.png"/><Relationship Id="rId20" Type="http://schemas.openxmlformats.org/officeDocument/2006/relationships/image" Target="../media/image21.png"/><Relationship Id="rId29" Type="http://schemas.openxmlformats.org/officeDocument/2006/relationships/image" Target="../media/image30.svg"/><Relationship Id="rId1" Type="http://schemas.openxmlformats.org/officeDocument/2006/relationships/slideLayout" Target="../slideLayouts/slideLayout5.xml"/><Relationship Id="rId6" Type="http://schemas.openxmlformats.org/officeDocument/2006/relationships/image" Target="../media/image7.png"/><Relationship Id="rId11" Type="http://schemas.openxmlformats.org/officeDocument/2006/relationships/image" Target="../media/image12.svg"/><Relationship Id="rId24" Type="http://schemas.openxmlformats.org/officeDocument/2006/relationships/image" Target="../media/image25.emf"/><Relationship Id="rId5" Type="http://schemas.openxmlformats.org/officeDocument/2006/relationships/image" Target="../media/image6.png"/><Relationship Id="rId15" Type="http://schemas.openxmlformats.org/officeDocument/2006/relationships/image" Target="../media/image16.svg"/><Relationship Id="rId23" Type="http://schemas.openxmlformats.org/officeDocument/2006/relationships/image" Target="../media/image24.svg"/><Relationship Id="rId28" Type="http://schemas.openxmlformats.org/officeDocument/2006/relationships/image" Target="../media/image29.png"/><Relationship Id="rId10" Type="http://schemas.openxmlformats.org/officeDocument/2006/relationships/image" Target="../media/image11.png"/><Relationship Id="rId19" Type="http://schemas.openxmlformats.org/officeDocument/2006/relationships/image" Target="../media/image20.svg"/><Relationship Id="rId4" Type="http://schemas.openxmlformats.org/officeDocument/2006/relationships/image" Target="../media/image5.png"/><Relationship Id="rId9" Type="http://schemas.openxmlformats.org/officeDocument/2006/relationships/image" Target="../media/image10.svg"/><Relationship Id="rId14" Type="http://schemas.openxmlformats.org/officeDocument/2006/relationships/image" Target="../media/image15.png"/><Relationship Id="rId22" Type="http://schemas.openxmlformats.org/officeDocument/2006/relationships/image" Target="../media/image23.png"/><Relationship Id="rId27" Type="http://schemas.openxmlformats.org/officeDocument/2006/relationships/image" Target="../media/image28.emf"/></Relationships>
</file>

<file path=ppt/slides/_rels/slide3.xml.rels><?xml version="1.0" encoding="UTF-8" standalone="yes"?>
<Relationships xmlns="http://schemas.openxmlformats.org/package/2006/relationships"><Relationship Id="rId3" Type="http://schemas.openxmlformats.org/officeDocument/2006/relationships/image" Target="../media/image32.jpg"/><Relationship Id="rId2" Type="http://schemas.openxmlformats.org/officeDocument/2006/relationships/image" Target="../media/image31.jpg"/><Relationship Id="rId1" Type="http://schemas.openxmlformats.org/officeDocument/2006/relationships/slideLayout" Target="../slideLayouts/slideLayout5.xml"/><Relationship Id="rId5" Type="http://schemas.openxmlformats.org/officeDocument/2006/relationships/image" Target="../media/image34.png"/><Relationship Id="rId4" Type="http://schemas.openxmlformats.org/officeDocument/2006/relationships/image" Target="../media/image33.png"/></Relationships>
</file>

<file path=ppt/slides/_rels/slide4.xml.rels><?xml version="1.0" encoding="UTF-8" standalone="yes"?>
<Relationships xmlns="http://schemas.openxmlformats.org/package/2006/relationships"><Relationship Id="rId8" Type="http://schemas.openxmlformats.org/officeDocument/2006/relationships/hyperlink" Target="https://training.adobe.com/training/" TargetMode="External"/><Relationship Id="rId13" Type="http://schemas.openxmlformats.org/officeDocument/2006/relationships/image" Target="../media/image40.png"/><Relationship Id="rId3" Type="http://schemas.openxmlformats.org/officeDocument/2006/relationships/hyperlink" Target="http://www.adobe.com/tw/" TargetMode="External"/><Relationship Id="rId7" Type="http://schemas.openxmlformats.org/officeDocument/2006/relationships/hyperlink" Target="https://experienceleague.adobe.com/?support-solution=General#support" TargetMode="External"/><Relationship Id="rId12" Type="http://schemas.openxmlformats.org/officeDocument/2006/relationships/image" Target="../media/image39.svg"/><Relationship Id="rId2" Type="http://schemas.openxmlformats.org/officeDocument/2006/relationships/notesSlide" Target="../notesSlides/notesSlide2.xml"/><Relationship Id="rId16" Type="http://schemas.openxmlformats.org/officeDocument/2006/relationships/image" Target="../media/image43.svg"/><Relationship Id="rId1" Type="http://schemas.openxmlformats.org/officeDocument/2006/relationships/slideLayout" Target="../slideLayouts/slideLayout5.xml"/><Relationship Id="rId6" Type="http://schemas.openxmlformats.org/officeDocument/2006/relationships/image" Target="../media/image37.jpg"/><Relationship Id="rId11" Type="http://schemas.openxmlformats.org/officeDocument/2006/relationships/image" Target="../media/image38.png"/><Relationship Id="rId5" Type="http://schemas.openxmlformats.org/officeDocument/2006/relationships/image" Target="../media/image36.png"/><Relationship Id="rId15" Type="http://schemas.openxmlformats.org/officeDocument/2006/relationships/image" Target="../media/image42.png"/><Relationship Id="rId10" Type="http://schemas.openxmlformats.org/officeDocument/2006/relationships/hyperlink" Target="https://helpx.adobe.com/tw/support/programs/support-policies-terms-conditions.html" TargetMode="External"/><Relationship Id="rId4" Type="http://schemas.openxmlformats.org/officeDocument/2006/relationships/image" Target="../media/image35.jpg"/><Relationship Id="rId9" Type="http://schemas.openxmlformats.org/officeDocument/2006/relationships/hyperlink" Target="https://status.adobe.com/" TargetMode="External"/><Relationship Id="rId14" Type="http://schemas.openxmlformats.org/officeDocument/2006/relationships/image" Target="../media/image41.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502828" y="65103"/>
            <a:ext cx="3840572" cy="366767"/>
          </a:xfrm>
          <a:prstGeom prst="rect">
            <a:avLst/>
          </a:prstGeom>
        </p:spPr>
        <p:txBody>
          <a:bodyPr vert="horz" wrap="square" lIns="0" tIns="12700" rIns="0" bIns="0" rtlCol="0">
            <a:spAutoFit/>
          </a:bodyPr>
          <a:lstStyle/>
          <a:p>
            <a:pPr marL="12700">
              <a:lnSpc>
                <a:spcPct val="100000"/>
              </a:lnSpc>
              <a:spcBef>
                <a:spcPts val="100"/>
              </a:spcBef>
            </a:pPr>
            <a:r>
              <a:rPr lang="de-de" sz="2300" dirty="0">
                <a:latin typeface="Adobe Clean" panose="020B0503020404020204" pitchFamily="34" charset="0"/>
              </a:rPr>
              <a:t>Adobe </a:t>
            </a:r>
            <a:r>
              <a:rPr lang="ja-JP" altLang="en-US" sz="2300">
                <a:latin typeface="Adobe Clean" panose="020B0503020404020204" pitchFamily="34" charset="0"/>
              </a:rPr>
              <a:t>支援計劃</a:t>
            </a:r>
            <a:endParaRPr lang="de-de" sz="2300" dirty="0">
              <a:latin typeface="Adobe Clean" panose="020B0503020404020204" pitchFamily="34" charset="0"/>
            </a:endParaRPr>
          </a:p>
        </p:txBody>
      </p:sp>
      <p:sp>
        <p:nvSpPr>
          <p:cNvPr id="3" name="object 3"/>
          <p:cNvSpPr txBox="1"/>
          <p:nvPr/>
        </p:nvSpPr>
        <p:spPr>
          <a:xfrm>
            <a:off x="159522" y="560755"/>
            <a:ext cx="7003277" cy="1466427"/>
          </a:xfrm>
          <a:prstGeom prst="rect">
            <a:avLst/>
          </a:prstGeom>
        </p:spPr>
        <p:txBody>
          <a:bodyPr vert="horz" wrap="square" lIns="0" tIns="24765" rIns="0" bIns="0" rtlCol="0" anchor="t">
            <a:spAutoFit/>
          </a:bodyPr>
          <a:lstStyle/>
          <a:p>
            <a:pPr marL="12700">
              <a:lnSpc>
                <a:spcPct val="100000"/>
              </a:lnSpc>
              <a:spcBef>
                <a:spcPts val="195"/>
              </a:spcBef>
            </a:pPr>
            <a:r>
              <a:rPr lang="de-de" sz="1100" spc="-5" dirty="0">
                <a:solidFill>
                  <a:srgbClr val="FFFFFF"/>
                </a:solidFill>
                <a:latin typeface="AdobeClean-Light"/>
                <a:cs typeface="AdobeClean-Light"/>
              </a:rPr>
              <a:t>線上</a:t>
            </a:r>
            <a:r>
              <a:rPr lang="de-de" sz="1100" dirty="0">
                <a:solidFill>
                  <a:srgbClr val="FFFFFF"/>
                </a:solidFill>
                <a:latin typeface="AdobeClean-Light"/>
                <a:cs typeface="AdobeClean-Light"/>
              </a:rPr>
              <a:t> |</a:t>
            </a:r>
            <a:r>
              <a:rPr lang="de-de" sz="1100" spc="5" dirty="0">
                <a:solidFill>
                  <a:srgbClr val="FFFFFF"/>
                </a:solidFill>
                <a:latin typeface="AdobeClean-Light"/>
                <a:cs typeface="AdobeClean-Light"/>
              </a:rPr>
              <a:t> </a:t>
            </a:r>
            <a:r>
              <a:rPr lang="de-de" sz="1100" spc="-5" dirty="0">
                <a:solidFill>
                  <a:srgbClr val="FFFFFF"/>
                </a:solidFill>
                <a:latin typeface="AdobeClean-Light"/>
                <a:cs typeface="AdobeClean-Light"/>
              </a:rPr>
              <a:t>商務</a:t>
            </a:r>
            <a:r>
              <a:rPr lang="de-de" sz="1100" dirty="0">
                <a:solidFill>
                  <a:srgbClr val="FFFFFF"/>
                </a:solidFill>
                <a:latin typeface="AdobeClean-Light"/>
                <a:cs typeface="AdobeClean-Light"/>
              </a:rPr>
              <a:t> |</a:t>
            </a:r>
            <a:r>
              <a:rPr lang="de-de" sz="1100" spc="10" dirty="0">
                <a:solidFill>
                  <a:srgbClr val="FFFFFF"/>
                </a:solidFill>
                <a:latin typeface="AdobeClean-Light"/>
                <a:cs typeface="AdobeClean-Light"/>
              </a:rPr>
              <a:t> </a:t>
            </a:r>
            <a:r>
              <a:rPr lang="de-de" sz="1100" spc="-5" dirty="0">
                <a:solidFill>
                  <a:srgbClr val="FFFFFF"/>
                </a:solidFill>
                <a:latin typeface="AdobeClean-Light"/>
                <a:cs typeface="AdobeClean-Light"/>
              </a:rPr>
              <a:t>企業</a:t>
            </a:r>
            <a:r>
              <a:rPr lang="de-de" sz="1100" spc="10" dirty="0">
                <a:solidFill>
                  <a:srgbClr val="FFFFFF"/>
                </a:solidFill>
                <a:latin typeface="AdobeClean-Light"/>
                <a:cs typeface="AdobeClean-Light"/>
              </a:rPr>
              <a:t> </a:t>
            </a:r>
            <a:r>
              <a:rPr lang="de-de" sz="1100" dirty="0">
                <a:solidFill>
                  <a:srgbClr val="FFFFFF"/>
                </a:solidFill>
                <a:latin typeface="AdobeClean-Light"/>
                <a:cs typeface="AdobeClean-Light"/>
              </a:rPr>
              <a:t>|</a:t>
            </a:r>
            <a:r>
              <a:rPr lang="de-de" sz="1100" spc="5" dirty="0">
                <a:solidFill>
                  <a:srgbClr val="FFFFFF"/>
                </a:solidFill>
                <a:latin typeface="AdobeClean-Light"/>
                <a:cs typeface="AdobeClean-Light"/>
              </a:rPr>
              <a:t> </a:t>
            </a:r>
            <a:r>
              <a:rPr lang="de-de" sz="1100" b="1" spc="-65" dirty="0">
                <a:solidFill>
                  <a:srgbClr val="FFFFFF"/>
                </a:solidFill>
                <a:latin typeface="Arial"/>
                <a:cs typeface="Arial"/>
              </a:rPr>
              <a:t>菁英</a:t>
            </a:r>
            <a:endParaRPr sz="1100" dirty="0">
              <a:latin typeface="Arial"/>
              <a:cs typeface="Arial"/>
            </a:endParaRPr>
          </a:p>
          <a:p>
            <a:pPr marL="12700" marR="1076325">
              <a:spcBef>
                <a:spcPts val="235"/>
              </a:spcBef>
            </a:pPr>
            <a:r>
              <a:rPr lang="de-de" sz="900" dirty="0">
                <a:solidFill>
                  <a:schemeClr val="bg1"/>
                </a:solidFill>
                <a:latin typeface="Adobe Clean SemiLight" panose="020B0403020404020204" pitchFamily="34" charset="0"/>
              </a:rPr>
              <a:t>Adobe 提供全方位的技術資源來支援您的業務，這些資源包括在您的 Experience Cloud 授權訂閱中，並在菁英支援套件中進一步強化。菁英支援包括透過 Adobe Experience League 存取個人化學習路徑和監控的社群論壇。您還可以利用我們詳細而深入的技術產品文件和目前的版本注意事項。菁英客戶還可以獲得一位指定的支援工程師和一位技術客戶經理，他們將與您合作，提供一流的主動和被動支援，同時作為您在 Adobe 支援團隊的指定技術連絡人。憑藉在指定的 Experience Cloud 解決方案方面的深厚經驗，無論您的支援需求有多複雜，您的 Adobe 支援團隊都會全程與您並肩作戰，以確保您最大化在 Adobe Experience Cloud 解決方案中的投資，並幫助您在問題發生之前未雨綢繆。</a:t>
            </a:r>
            <a:endParaRPr sz="900" dirty="0">
              <a:solidFill>
                <a:schemeClr val="bg1"/>
              </a:solidFill>
              <a:latin typeface="AdobeClean-Light"/>
              <a:cs typeface="AdobeClean-Light"/>
            </a:endParaRPr>
          </a:p>
        </p:txBody>
      </p:sp>
      <p:sp>
        <p:nvSpPr>
          <p:cNvPr id="4" name="object 4"/>
          <p:cNvSpPr txBox="1"/>
          <p:nvPr/>
        </p:nvSpPr>
        <p:spPr>
          <a:xfrm>
            <a:off x="168564" y="7024370"/>
            <a:ext cx="5394036" cy="228268"/>
          </a:xfrm>
          <a:prstGeom prst="rect">
            <a:avLst/>
          </a:prstGeom>
        </p:spPr>
        <p:txBody>
          <a:bodyPr vert="horz" wrap="square" lIns="0" tIns="12700" rIns="0" bIns="0" rtlCol="0">
            <a:spAutoFit/>
          </a:bodyPr>
          <a:lstStyle/>
          <a:p>
            <a:pPr marL="12700">
              <a:lnSpc>
                <a:spcPct val="100000"/>
              </a:lnSpc>
              <a:spcBef>
                <a:spcPts val="100"/>
              </a:spcBef>
            </a:pPr>
            <a:r>
              <a:rPr lang="de-de" sz="1400" b="1" u="heavy" spc="20" dirty="0">
                <a:solidFill>
                  <a:srgbClr val="020302"/>
                </a:solidFill>
                <a:uFill>
                  <a:solidFill>
                    <a:srgbClr val="020302"/>
                  </a:solidFill>
                </a:uFill>
                <a:latin typeface="Adobe Clean"/>
                <a:cs typeface="Adobe Clean"/>
              </a:rPr>
              <a:t>服務</a:t>
            </a:r>
            <a:r>
              <a:rPr lang="de-de" sz="1400" b="1" u="heavy" spc="-20" dirty="0">
                <a:solidFill>
                  <a:srgbClr val="020302"/>
                </a:solidFill>
                <a:uFill>
                  <a:solidFill>
                    <a:srgbClr val="020302"/>
                  </a:solidFill>
                </a:uFill>
                <a:latin typeface="Adobe Clean"/>
                <a:cs typeface="Adobe Clean"/>
              </a:rPr>
              <a:t>層級</a:t>
            </a:r>
            <a:r>
              <a:rPr lang="de-de" sz="1400" b="1" u="heavy" spc="-10" dirty="0">
                <a:solidFill>
                  <a:srgbClr val="020302"/>
                </a:solidFill>
                <a:uFill>
                  <a:solidFill>
                    <a:srgbClr val="020302"/>
                  </a:solidFill>
                </a:uFill>
                <a:latin typeface="Adobe Clean"/>
                <a:cs typeface="Adobe Clean"/>
              </a:rPr>
              <a:t> </a:t>
            </a:r>
            <a:r>
              <a:rPr lang="de-de" sz="1400" b="1" u="heavy" spc="-65" dirty="0">
                <a:solidFill>
                  <a:srgbClr val="020302"/>
                </a:solidFill>
                <a:uFill>
                  <a:solidFill>
                    <a:srgbClr val="020302"/>
                  </a:solidFill>
                </a:uFill>
                <a:latin typeface="Adobe Clean"/>
                <a:cs typeface="Adobe Clean"/>
              </a:rPr>
              <a:t>目</a:t>
            </a:r>
            <a:r>
              <a:rPr lang="de-de" sz="1400" b="1" u="heavy" spc="-35" dirty="0">
                <a:solidFill>
                  <a:srgbClr val="020302"/>
                </a:solidFill>
                <a:uFill>
                  <a:solidFill>
                    <a:srgbClr val="020302"/>
                  </a:solidFill>
                </a:uFill>
                <a:latin typeface="Adobe Clean"/>
                <a:cs typeface="Adobe Clean"/>
              </a:rPr>
              <a:t>標</a:t>
            </a:r>
            <a:r>
              <a:rPr lang="de-de" sz="1400" b="1" u="heavy" dirty="0">
                <a:solidFill>
                  <a:srgbClr val="020302"/>
                </a:solidFill>
                <a:uFill>
                  <a:solidFill>
                    <a:srgbClr val="020302"/>
                  </a:solidFill>
                </a:uFill>
                <a:latin typeface="Adobe Clean"/>
                <a:cs typeface="Adobe Clean"/>
              </a:rPr>
              <a:t>：</a:t>
            </a:r>
            <a:r>
              <a:rPr lang="de-de" sz="1400" b="1" u="heavy" spc="-80" dirty="0">
                <a:solidFill>
                  <a:srgbClr val="020302"/>
                </a:solidFill>
                <a:uFill>
                  <a:solidFill>
                    <a:srgbClr val="020302"/>
                  </a:solidFill>
                </a:uFill>
                <a:latin typeface="Adobe Clean"/>
                <a:cs typeface="Adobe Clean"/>
              </a:rPr>
              <a:t> </a:t>
            </a:r>
            <a:r>
              <a:rPr lang="de-de" sz="1400" b="1" u="heavy" spc="-20" dirty="0">
                <a:solidFill>
                  <a:srgbClr val="020302"/>
                </a:solidFill>
                <a:uFill>
                  <a:solidFill>
                    <a:srgbClr val="020302"/>
                  </a:solidFill>
                </a:uFill>
                <a:latin typeface="Adobe Clean"/>
                <a:cs typeface="Adobe Clean"/>
              </a:rPr>
              <a:t>初始回應</a:t>
            </a:r>
            <a:r>
              <a:rPr lang="de-de" sz="1400" b="1" u="heavy" spc="-140" dirty="0">
                <a:solidFill>
                  <a:srgbClr val="020302"/>
                </a:solidFill>
                <a:uFill>
                  <a:solidFill>
                    <a:srgbClr val="020302"/>
                  </a:solidFill>
                </a:uFill>
                <a:latin typeface="Adobe Clean"/>
                <a:cs typeface="Adobe Clean"/>
              </a:rPr>
              <a:t> </a:t>
            </a:r>
            <a:endParaRPr sz="1400" dirty="0">
              <a:latin typeface="Adobe Clean"/>
              <a:cs typeface="Adobe Clean"/>
            </a:endParaRPr>
          </a:p>
        </p:txBody>
      </p:sp>
      <p:graphicFrame>
        <p:nvGraphicFramePr>
          <p:cNvPr id="7" name="object 7"/>
          <p:cNvGraphicFramePr>
            <a:graphicFrameLocks noGrp="1"/>
          </p:cNvGraphicFramePr>
          <p:nvPr>
            <p:extLst>
              <p:ext uri="{D42A27DB-BD31-4B8C-83A1-F6EECF244321}">
                <p14:modId xmlns:p14="http://schemas.microsoft.com/office/powerpoint/2010/main" val="2521217630"/>
              </p:ext>
            </p:extLst>
          </p:nvPr>
        </p:nvGraphicFramePr>
        <p:xfrm>
          <a:off x="145668" y="7473158"/>
          <a:ext cx="7409815" cy="2204589"/>
        </p:xfrm>
        <a:graphic>
          <a:graphicData uri="http://schemas.openxmlformats.org/drawingml/2006/table">
            <a:tbl>
              <a:tblPr firstRow="1" bandRow="1">
                <a:tableStyleId>{2D5ABB26-0587-4C30-8999-92F81FD0307C}</a:tableStyleId>
              </a:tblPr>
              <a:tblGrid>
                <a:gridCol w="4654932">
                  <a:extLst>
                    <a:ext uri="{9D8B030D-6E8A-4147-A177-3AD203B41FA5}">
                      <a16:colId xmlns:a16="http://schemas.microsoft.com/office/drawing/2014/main" val="20000"/>
                    </a:ext>
                  </a:extLst>
                </a:gridCol>
                <a:gridCol w="1371600">
                  <a:extLst>
                    <a:ext uri="{9D8B030D-6E8A-4147-A177-3AD203B41FA5}">
                      <a16:colId xmlns:a16="http://schemas.microsoft.com/office/drawing/2014/main" val="20001"/>
                    </a:ext>
                  </a:extLst>
                </a:gridCol>
                <a:gridCol w="1383283">
                  <a:extLst>
                    <a:ext uri="{9D8B030D-6E8A-4147-A177-3AD203B41FA5}">
                      <a16:colId xmlns:a16="http://schemas.microsoft.com/office/drawing/2014/main" val="20002"/>
                    </a:ext>
                  </a:extLst>
                </a:gridCol>
              </a:tblGrid>
              <a:tr h="375442">
                <a:tc>
                  <a:txBody>
                    <a:bodyPr/>
                    <a:lstStyle/>
                    <a:p>
                      <a:pPr marL="50165" algn="l">
                        <a:lnSpc>
                          <a:spcPct val="100000"/>
                        </a:lnSpc>
                        <a:spcBef>
                          <a:spcPts val="45"/>
                        </a:spcBef>
                      </a:pPr>
                      <a:r>
                        <a:rPr lang="de-de" sz="900" spc="0" dirty="0">
                          <a:solidFill>
                            <a:srgbClr val="020302"/>
                          </a:solidFill>
                          <a:latin typeface="Adobe Clean"/>
                          <a:cs typeface="Adobe Clean"/>
                        </a:rPr>
                        <a:t>優先順序</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solidFill>
                      <a:srgbClr val="F7F7F7"/>
                    </a:solidFill>
                  </a:tcPr>
                </a:tc>
                <a:tc>
                  <a:txBody>
                    <a:bodyPr/>
                    <a:lstStyle/>
                    <a:p>
                      <a:pPr marL="15875" indent="0" algn="ctr">
                        <a:lnSpc>
                          <a:spcPct val="100000"/>
                        </a:lnSpc>
                        <a:spcBef>
                          <a:spcPts val="45"/>
                        </a:spcBef>
                        <a:tabLst/>
                      </a:pPr>
                      <a:r>
                        <a:rPr lang="de-de" sz="900" spc="0" dirty="0">
                          <a:solidFill>
                            <a:srgbClr val="020302"/>
                          </a:solidFill>
                          <a:latin typeface="Adobe Clean"/>
                          <a:cs typeface="Adobe Clean"/>
                        </a:rPr>
                        <a:t>線上支援</a:t>
                      </a:r>
                      <a:endParaRPr sz="900" spc="0" dirty="0">
                        <a:latin typeface="Adobe Clean"/>
                        <a:cs typeface="Adobe Clean"/>
                      </a:endParaRPr>
                    </a:p>
                  </a:txBody>
                  <a:tcPr marL="0" marR="0" marT="5715" marB="0" anchor="ctr">
                    <a:lnL w="6350">
                      <a:solidFill>
                        <a:srgbClr val="B7B8B8"/>
                      </a:solidFill>
                      <a:prstDash val="solid"/>
                    </a:lnL>
                    <a:lnR w="6350">
                      <a:solidFill>
                        <a:srgbClr val="B7B8B8"/>
                      </a:solidFill>
                      <a:prstDash val="solid"/>
                    </a:lnR>
                    <a:lnT w="6350">
                      <a:solidFill>
                        <a:srgbClr val="B7B8B8"/>
                      </a:solidFill>
                      <a:prstDash val="solid"/>
                    </a:lnT>
                    <a:lnB w="57150" cap="flat" cmpd="sng" algn="ctr">
                      <a:solidFill>
                        <a:srgbClr val="A8A8A8"/>
                      </a:solidFill>
                      <a:prstDash val="solid"/>
                      <a:round/>
                      <a:headEnd type="none" w="med" len="med"/>
                      <a:tailEnd type="none" w="med" len="med"/>
                    </a:lnB>
                    <a:solidFill>
                      <a:srgbClr val="D9D9D9"/>
                    </a:solidFill>
                  </a:tcPr>
                </a:tc>
                <a:tc>
                  <a:txBody>
                    <a:bodyPr/>
                    <a:lstStyle/>
                    <a:p>
                      <a:pPr marL="47625" indent="0" algn="ctr">
                        <a:lnSpc>
                          <a:spcPct val="100000"/>
                        </a:lnSpc>
                        <a:spcBef>
                          <a:spcPts val="65"/>
                        </a:spcBef>
                        <a:tabLst/>
                      </a:pPr>
                      <a:r>
                        <a:rPr lang="de-de" sz="900" spc="0" dirty="0">
                          <a:solidFill>
                            <a:srgbClr val="FFFFFF"/>
                          </a:solidFill>
                          <a:latin typeface="Adobe Clean"/>
                          <a:cs typeface="Adobe Clean"/>
                        </a:rPr>
                        <a:t>菁英支援</a:t>
                      </a:r>
                      <a:endParaRPr sz="900" spc="0" dirty="0">
                        <a:latin typeface="Adobe Clean"/>
                        <a:cs typeface="Adobe Clean"/>
                      </a:endParaRPr>
                    </a:p>
                  </a:txBody>
                  <a:tcPr marL="0" marR="0" marT="8255" marB="0" anchor="ctr">
                    <a:lnL w="6350">
                      <a:solidFill>
                        <a:srgbClr val="B7B8B8"/>
                      </a:solidFill>
                      <a:prstDash val="solid"/>
                    </a:lnL>
                    <a:lnR w="9525">
                      <a:solidFill>
                        <a:srgbClr val="B7B8B8"/>
                      </a:solidFill>
                      <a:prstDash val="solid"/>
                    </a:lnR>
                    <a:lnT w="6350">
                      <a:solidFill>
                        <a:srgbClr val="B7B8B8"/>
                      </a:solidFill>
                      <a:prstDash val="solid"/>
                    </a:lnT>
                    <a:lnB w="5715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511415">
                <a:tc>
                  <a:txBody>
                    <a:bodyPr/>
                    <a:lstStyle/>
                    <a:p>
                      <a:pPr marL="50165" algn="l">
                        <a:lnSpc>
                          <a:spcPct val="100000"/>
                        </a:lnSpc>
                        <a:spcBef>
                          <a:spcPts val="125"/>
                        </a:spcBef>
                      </a:pPr>
                      <a:r>
                        <a:rPr lang="de-de" sz="900" b="1" spc="0" dirty="0">
                          <a:solidFill>
                            <a:srgbClr val="020302"/>
                          </a:solidFill>
                          <a:latin typeface="Adobe Clean"/>
                          <a:cs typeface="Adobe Clean"/>
                        </a:rPr>
                        <a:t>優先順序 1</a:t>
                      </a:r>
                      <a:endParaRPr sz="900" spc="0" dirty="0">
                        <a:latin typeface="Adobe Clean"/>
                        <a:cs typeface="Adobe Clean"/>
                      </a:endParaRPr>
                    </a:p>
                    <a:p>
                      <a:pPr marL="50165" marR="495934" algn="l">
                        <a:lnSpc>
                          <a:spcPts val="1010"/>
                        </a:lnSpc>
                        <a:spcBef>
                          <a:spcPts val="405"/>
                        </a:spcBef>
                      </a:pPr>
                      <a:r>
                        <a:rPr lang="de-de" sz="900" b="0" i="0" u="none" strike="noStrike" spc="0" dirty="0">
                          <a:solidFill>
                            <a:srgbClr val="000000"/>
                          </a:solidFill>
                          <a:effectLst/>
                          <a:latin typeface="Adobe Clean Light" panose="020B0303020404020204" pitchFamily="34" charset="0"/>
                        </a:rPr>
                        <a:t>客戶的生產業務功能已停止或發生重大資料遺失或服務降級狀況，需要立即關注以恢復功能與可用性</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542925" marR="492125" algn="ctr">
                        <a:lnSpc>
                          <a:spcPct val="102200"/>
                        </a:lnSpc>
                      </a:pPr>
                      <a:r>
                        <a:rPr lang="de-de" sz="900" spc="0" dirty="0">
                          <a:solidFill>
                            <a:srgbClr val="020302"/>
                          </a:solidFill>
                          <a:latin typeface="AdobeClean-Light"/>
                          <a:cs typeface="AdobeClean-Light"/>
                        </a:rPr>
                        <a:t>全年無休 /           1 小時</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57150" cap="flat" cmpd="sng" algn="ctr">
                      <a:solidFill>
                        <a:srgbClr val="A8A8A8"/>
                      </a:solidFill>
                      <a:prstDash val="solid"/>
                      <a:round/>
                      <a:headEnd type="none" w="med" len="med"/>
                      <a:tailEnd type="none" w="med" len="med"/>
                    </a:lnT>
                    <a:lnB w="6350">
                      <a:solidFill>
                        <a:srgbClr val="B7B8B8"/>
                      </a:solidFill>
                      <a:prstDash val="solid"/>
                    </a:lnB>
                  </a:tcPr>
                </a:tc>
                <a:tc>
                  <a:txBody>
                    <a:bodyPr/>
                    <a:lstStyle/>
                    <a:p>
                      <a:pPr marL="405130" marR="459740" indent="92710" algn="ctr">
                        <a:lnSpc>
                          <a:spcPct val="100000"/>
                        </a:lnSpc>
                      </a:pPr>
                      <a:r>
                        <a:rPr lang="de-de" sz="900" spc="0" dirty="0">
                          <a:solidFill>
                            <a:srgbClr val="020302"/>
                          </a:solidFill>
                          <a:latin typeface="AdobeClean-Light"/>
                          <a:cs typeface="AdobeClean-Light"/>
                        </a:rPr>
                        <a:t>全年無休 /</a:t>
                      </a:r>
                      <a:r>
                        <a:rPr lang="zh-TW" altLang="en-US" sz="900" spc="0" dirty="0">
                          <a:solidFill>
                            <a:srgbClr val="020302"/>
                          </a:solidFill>
                          <a:latin typeface="AdobeClean-Light"/>
                          <a:cs typeface="AdobeClean-Light"/>
                        </a:rPr>
                        <a:t> </a:t>
                      </a:r>
                      <a:r>
                        <a:rPr lang="de-de" sz="900" spc="0" dirty="0">
                          <a:solidFill>
                            <a:srgbClr val="020302"/>
                          </a:solidFill>
                          <a:latin typeface="AdobeClean-Light"/>
                          <a:cs typeface="AdobeClean-Light"/>
                        </a:rPr>
                        <a:t>15 分鐘</a:t>
                      </a:r>
                      <a:endParaRPr sz="900" spc="0" dirty="0">
                        <a:latin typeface="AdobeClean-Light"/>
                        <a:cs typeface="AdobeClean-Light"/>
                      </a:endParaRPr>
                    </a:p>
                  </a:txBody>
                  <a:tcPr marL="0" marR="0" marT="2540" marB="0" anchor="ctr">
                    <a:lnL w="6350" cap="flat" cmpd="sng" algn="ctr">
                      <a:solidFill>
                        <a:srgbClr val="B7B8B8"/>
                      </a:solidFill>
                      <a:prstDash val="solid"/>
                      <a:round/>
                      <a:headEnd type="none" w="med" len="med"/>
                      <a:tailEnd type="none" w="med" len="med"/>
                    </a:lnL>
                    <a:lnR w="9525">
                      <a:solidFill>
                        <a:srgbClr val="B7B8B8"/>
                      </a:solidFill>
                      <a:prstDash val="solid"/>
                    </a:lnR>
                    <a:lnT w="57150" cap="flat" cmpd="sng" algn="ctr">
                      <a:solidFill>
                        <a:srgbClr val="0068E3"/>
                      </a:solidFill>
                      <a:prstDash val="solid"/>
                      <a:round/>
                      <a:headEnd type="none" w="med" len="med"/>
                      <a:tailEnd type="none" w="med" len="med"/>
                    </a:lnT>
                    <a:lnB w="6350">
                      <a:solidFill>
                        <a:srgbClr val="B7B8B8"/>
                      </a:solidFill>
                      <a:prstDash val="solid"/>
                    </a:lnB>
                    <a:solidFill>
                      <a:schemeClr val="bg1">
                        <a:lumMod val="95000"/>
                      </a:schemeClr>
                    </a:solidFill>
                  </a:tcPr>
                </a:tc>
                <a:extLst>
                  <a:ext uri="{0D108BD9-81ED-4DB2-BD59-A6C34878D82A}">
                    <a16:rowId xmlns:a16="http://schemas.microsoft.com/office/drawing/2014/main" val="10001"/>
                  </a:ext>
                </a:extLst>
              </a:tr>
              <a:tr h="511415">
                <a:tc>
                  <a:txBody>
                    <a:bodyPr/>
                    <a:lstStyle/>
                    <a:p>
                      <a:pPr marL="50165" algn="l">
                        <a:lnSpc>
                          <a:spcPct val="100000"/>
                        </a:lnSpc>
                        <a:spcBef>
                          <a:spcPts val="135"/>
                        </a:spcBef>
                      </a:pPr>
                      <a:r>
                        <a:rPr lang="de-de" sz="900" b="1" spc="0" dirty="0">
                          <a:solidFill>
                            <a:srgbClr val="020302"/>
                          </a:solidFill>
                          <a:latin typeface="Adobe Clean"/>
                          <a:cs typeface="Adobe Clean"/>
                        </a:rPr>
                        <a:t>優先順序 2</a:t>
                      </a:r>
                      <a:endParaRPr sz="900" spc="0" dirty="0">
                        <a:latin typeface="Adobe Clean"/>
                        <a:cs typeface="Adobe Clean"/>
                      </a:endParaRPr>
                    </a:p>
                    <a:p>
                      <a:pPr marL="49530" marR="719455" algn="l">
                        <a:lnSpc>
                          <a:spcPts val="1010"/>
                        </a:lnSpc>
                        <a:spcBef>
                          <a:spcPts val="405"/>
                        </a:spcBef>
                      </a:pPr>
                      <a:r>
                        <a:rPr lang="de-de" sz="900" b="0" i="0" u="none" strike="noStrike" spc="0" dirty="0">
                          <a:solidFill>
                            <a:srgbClr val="000000"/>
                          </a:solidFill>
                          <a:effectLst/>
                          <a:latin typeface="Adobe Clean Light" panose="020B0303020404020204" pitchFamily="34" charset="0"/>
                        </a:rPr>
                        <a:t>客戶的業務功能發生嚴重的服務降級狀況，或是可能發生資料遺失，或是主要功能受到了影響</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營業時間 /       4 小時</a:t>
                      </a:r>
                      <a:endParaRPr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351790" marR="481330" indent="144145" algn="ctr">
                        <a:lnSpc>
                          <a:spcPct val="102299"/>
                        </a:lnSpc>
                      </a:pPr>
                      <a:r>
                        <a:rPr lang="de-de" sz="900" spc="0" dirty="0">
                          <a:solidFill>
                            <a:srgbClr val="020302"/>
                          </a:solidFill>
                          <a:latin typeface="AdobeClean-Light"/>
                          <a:cs typeface="AdobeClean-Light"/>
                        </a:rPr>
                        <a:t>24x5 /  30 分鐘</a:t>
                      </a:r>
                      <a:endParaRPr sz="900" spc="0" dirty="0">
                        <a:latin typeface="AdobeClean-Light"/>
                        <a:cs typeface="AdobeClean-Light"/>
                      </a:endParaRPr>
                    </a:p>
                  </a:txBody>
                  <a:tcPr marL="0" marR="0" marT="508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2"/>
                  </a:ext>
                </a:extLst>
              </a:tr>
              <a:tr h="380435">
                <a:tc>
                  <a:txBody>
                    <a:bodyPr/>
                    <a:lstStyle/>
                    <a:p>
                      <a:pPr marL="50165" algn="l">
                        <a:lnSpc>
                          <a:spcPct val="100000"/>
                        </a:lnSpc>
                        <a:spcBef>
                          <a:spcPts val="630"/>
                        </a:spcBef>
                      </a:pPr>
                      <a:r>
                        <a:rPr lang="de-de" sz="900" b="1" spc="0" dirty="0">
                          <a:solidFill>
                            <a:srgbClr val="020302"/>
                          </a:solidFill>
                          <a:latin typeface="Adobe Clean"/>
                          <a:cs typeface="Adobe Clean"/>
                        </a:rPr>
                        <a:t>優先順序 3</a:t>
                      </a:r>
                      <a:endParaRPr sz="900" spc="0" dirty="0">
                        <a:latin typeface="Adobe Clean"/>
                        <a:cs typeface="Adobe Clean"/>
                      </a:endParaRPr>
                    </a:p>
                    <a:p>
                      <a:pPr marL="48895" marR="387985" indent="-2540" algn="l">
                        <a:lnSpc>
                          <a:spcPts val="980"/>
                        </a:lnSpc>
                        <a:spcBef>
                          <a:spcPts val="450"/>
                        </a:spcBef>
                      </a:pPr>
                      <a:r>
                        <a:rPr lang="de-de" sz="900" b="0" i="0" u="none" strike="noStrike" spc="0" dirty="0">
                          <a:solidFill>
                            <a:srgbClr val="000000"/>
                          </a:solidFill>
                          <a:effectLst/>
                          <a:latin typeface="Adobe Clean Light" panose="020B0303020404020204" pitchFamily="34" charset="0"/>
                        </a:rPr>
                        <a:t>客戶的業務功能發生了輕微服務降級狀況 (或沒有降級)，但有解決/變通方法讓業務功能得以繼續正常運作</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營業時間 /       6 小時</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508000" marR="531495" indent="1270" algn="ctr">
                        <a:lnSpc>
                          <a:spcPct val="102200"/>
                        </a:lnSpc>
                      </a:pPr>
                      <a:r>
                        <a:rPr lang="de-de" sz="900" spc="0" dirty="0">
                          <a:solidFill>
                            <a:srgbClr val="020302"/>
                          </a:solidFill>
                          <a:latin typeface="AdobeClean-Light"/>
                          <a:ea typeface="+mn-ea"/>
                          <a:cs typeface="Times New Roman"/>
                        </a:rPr>
                        <a:t>2</a:t>
                      </a:r>
                      <a:r>
                        <a:rPr lang="de-de" sz="900" spc="0" dirty="0">
                          <a:solidFill>
                            <a:srgbClr val="020302"/>
                          </a:solidFill>
                          <a:latin typeface="AdobeClean-Light"/>
                          <a:ea typeface="+mn-ea"/>
                          <a:cs typeface="AdobeClean-Light"/>
                        </a:rPr>
                        <a:t>4x5/   1 小時</a:t>
                      </a:r>
                    </a:p>
                  </a:txBody>
                  <a:tcPr marL="0" marR="0" marT="6985"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3"/>
                  </a:ext>
                </a:extLst>
              </a:tr>
              <a:tr h="349244">
                <a:tc>
                  <a:txBody>
                    <a:bodyPr/>
                    <a:lstStyle/>
                    <a:p>
                      <a:pPr marL="48895" algn="l">
                        <a:lnSpc>
                          <a:spcPct val="100000"/>
                        </a:lnSpc>
                        <a:spcBef>
                          <a:spcPts val="145"/>
                        </a:spcBef>
                      </a:pPr>
                      <a:r>
                        <a:rPr lang="de-de" sz="900" b="1" spc="0" dirty="0">
                          <a:solidFill>
                            <a:srgbClr val="020302"/>
                          </a:solidFill>
                          <a:latin typeface="Adobe Clean"/>
                          <a:cs typeface="Adobe Clean"/>
                        </a:rPr>
                        <a:t>優先順序 4</a:t>
                      </a:r>
                      <a:endParaRPr sz="900" spc="0" dirty="0">
                        <a:latin typeface="Adobe Clean"/>
                        <a:cs typeface="Adobe Clean"/>
                      </a:endParaRPr>
                    </a:p>
                    <a:p>
                      <a:pPr marL="62230" algn="l">
                        <a:lnSpc>
                          <a:spcPct val="100000"/>
                        </a:lnSpc>
                        <a:spcBef>
                          <a:spcPts val="315"/>
                        </a:spcBef>
                      </a:pPr>
                      <a:r>
                        <a:rPr lang="de-de" sz="900" b="0" i="0" u="none" strike="noStrike" spc="0" dirty="0">
                          <a:solidFill>
                            <a:srgbClr val="000000"/>
                          </a:solidFill>
                          <a:effectLst/>
                          <a:latin typeface="Adobe Clean Light" panose="020B0303020404020204" pitchFamily="34" charset="0"/>
                        </a:rPr>
                        <a:t>有關目前產品功能或增強要求的一般性問題。</a:t>
                      </a:r>
                      <a:endParaRPr sz="900" spc="0" dirty="0">
                        <a:latin typeface="AdobeClean-Light"/>
                        <a:cs typeface="AdobeClean-Light"/>
                      </a:endParaRPr>
                    </a:p>
                  </a:txBody>
                  <a:tcPr marL="0" marR="0" marT="0" marB="0" anchor="ctr">
                    <a:lnL w="6350">
                      <a:solidFill>
                        <a:srgbClr val="B7B8B8"/>
                      </a:solidFill>
                      <a:prstDash val="solid"/>
                    </a:lnL>
                    <a:lnR w="6350" cap="flat" cmpd="sng" algn="ctr">
                      <a:solidFill>
                        <a:srgbClr val="B7B8B8"/>
                      </a:solidFill>
                      <a:prstDash val="solid"/>
                      <a:round/>
                      <a:headEnd type="none" w="med" len="med"/>
                      <a:tailEnd type="none" w="med" len="me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營業日 / 3 天</a:t>
                      </a:r>
                      <a:endParaRPr lang="en-US" sz="900" spc="0" dirty="0">
                        <a:latin typeface="AdobeClean-Light"/>
                        <a:cs typeface="AdobeClean-Light"/>
                      </a:endParaRPr>
                    </a:p>
                  </a:txBody>
                  <a:tcPr marL="0" marR="0" marT="0" marB="0" anchor="ctr">
                    <a:lnL w="6350">
                      <a:solidFill>
                        <a:srgbClr val="B7B8B8"/>
                      </a:solidFill>
                      <a:prstDash val="solid"/>
                    </a:lnL>
                    <a:lnR w="6350">
                      <a:solidFill>
                        <a:srgbClr val="B7B8B8"/>
                      </a:solidFill>
                      <a:prstDash val="solid"/>
                    </a:lnR>
                    <a:lnT w="6350">
                      <a:solidFill>
                        <a:srgbClr val="B7B8B8"/>
                      </a:solidFill>
                      <a:prstDash val="solid"/>
                    </a:lnT>
                    <a:lnB w="6350">
                      <a:solidFill>
                        <a:srgbClr val="B7B8B8"/>
                      </a:solidFill>
                      <a:prstDash val="solid"/>
                    </a:lnB>
                  </a:tcPr>
                </a:tc>
                <a:tc>
                  <a:txBody>
                    <a:bodyPr/>
                    <a:lstStyle/>
                    <a:p>
                      <a:pPr marL="473709" marR="343535" indent="-175895" algn="ctr">
                        <a:lnSpc>
                          <a:spcPct val="102200"/>
                        </a:lnSpc>
                      </a:pPr>
                      <a:r>
                        <a:rPr lang="de-de" sz="900" spc="0" dirty="0">
                          <a:solidFill>
                            <a:srgbClr val="020302"/>
                          </a:solidFill>
                          <a:latin typeface="AdobeClean-Light"/>
                          <a:cs typeface="AdobeClean-Light"/>
                        </a:rPr>
                        <a:t>營業日 / 1 天</a:t>
                      </a:r>
                      <a:endParaRPr lang="en-US" sz="900" spc="0" dirty="0">
                        <a:latin typeface="AdobeClean-Light"/>
                        <a:cs typeface="AdobeClean-Light"/>
                      </a:endParaRPr>
                    </a:p>
                  </a:txBody>
                  <a:tcPr marL="0" marR="0" marT="27940" marB="0" anchor="ctr">
                    <a:lnL w="6350" cap="flat" cmpd="sng" algn="ctr">
                      <a:solidFill>
                        <a:srgbClr val="B7B8B8"/>
                      </a:solidFill>
                      <a:prstDash val="solid"/>
                      <a:round/>
                      <a:headEnd type="none" w="med" len="med"/>
                      <a:tailEnd type="none" w="med" len="med"/>
                    </a:lnL>
                    <a:lnR w="9525">
                      <a:solidFill>
                        <a:srgbClr val="B7B8B8"/>
                      </a:solidFill>
                      <a:prstDash val="solid"/>
                    </a:lnR>
                    <a:lnT w="6350">
                      <a:solidFill>
                        <a:srgbClr val="B7B8B8"/>
                      </a:solidFill>
                      <a:prstDash val="solid"/>
                    </a:lnT>
                    <a:lnB w="6350">
                      <a:solidFill>
                        <a:srgbClr val="B7B8B8"/>
                      </a:solidFill>
                      <a:prstDash val="solid"/>
                    </a:lnB>
                    <a:solidFill>
                      <a:schemeClr val="bg1">
                        <a:lumMod val="95000"/>
                      </a:schemeClr>
                    </a:solidFill>
                  </a:tcPr>
                </a:tc>
                <a:extLst>
                  <a:ext uri="{0D108BD9-81ED-4DB2-BD59-A6C34878D82A}">
                    <a16:rowId xmlns:a16="http://schemas.microsoft.com/office/drawing/2014/main" val="10004"/>
                  </a:ext>
                </a:extLst>
              </a:tr>
            </a:tbl>
          </a:graphicData>
        </a:graphic>
      </p:graphicFrame>
      <p:pic>
        <p:nvPicPr>
          <p:cNvPr id="8" name="object 8"/>
          <p:cNvPicPr/>
          <p:nvPr/>
        </p:nvPicPr>
        <p:blipFill>
          <a:blip r:embed="rId3" cstate="print"/>
          <a:stretch>
            <a:fillRect/>
          </a:stretch>
        </p:blipFill>
        <p:spPr>
          <a:xfrm>
            <a:off x="67056" y="108204"/>
            <a:ext cx="289557" cy="395475"/>
          </a:xfrm>
          <a:prstGeom prst="rect">
            <a:avLst/>
          </a:prstGeom>
        </p:spPr>
      </p:pic>
      <p:sp>
        <p:nvSpPr>
          <p:cNvPr id="10" name="object 10"/>
          <p:cNvSpPr txBox="1"/>
          <p:nvPr/>
        </p:nvSpPr>
        <p:spPr>
          <a:xfrm>
            <a:off x="97786" y="9888626"/>
            <a:ext cx="3940813" cy="13337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 機密資訊。</a:t>
            </a:r>
            <a:endParaRPr sz="800" dirty="0">
              <a:latin typeface="Adobe Clean"/>
              <a:cs typeface="Adobe Clean"/>
            </a:endParaRPr>
          </a:p>
        </p:txBody>
      </p:sp>
      <p:sp>
        <p:nvSpPr>
          <p:cNvPr id="11" name="TextBox 10">
            <a:extLst>
              <a:ext uri="{FF2B5EF4-FFF2-40B4-BE49-F238E27FC236}">
                <a16:creationId xmlns:a16="http://schemas.microsoft.com/office/drawing/2014/main" id="{4DC6FF61-63CA-D544-B085-6AB0891642D7}"/>
              </a:ext>
            </a:extLst>
          </p:cNvPr>
          <p:cNvSpPr txBox="1"/>
          <p:nvPr/>
        </p:nvSpPr>
        <p:spPr>
          <a:xfrm>
            <a:off x="387610" y="421174"/>
            <a:ext cx="2156171" cy="200055"/>
          </a:xfrm>
          <a:prstGeom prst="rect">
            <a:avLst/>
          </a:prstGeom>
          <a:noFill/>
        </p:spPr>
        <p:txBody>
          <a:bodyPr wrap="square" rtlCol="0">
            <a:spAutoFit/>
          </a:bodyPr>
          <a:lstStyle/>
          <a:p>
            <a:r>
              <a:rPr lang="de-de" sz="700" i="1" dirty="0">
                <a:solidFill>
                  <a:schemeClr val="bg1"/>
                </a:solidFill>
              </a:rPr>
              <a:t>Adobe Experience Cloud</a:t>
            </a:r>
          </a:p>
        </p:txBody>
      </p:sp>
      <p:graphicFrame>
        <p:nvGraphicFramePr>
          <p:cNvPr id="13" name="object 8">
            <a:extLst>
              <a:ext uri="{FF2B5EF4-FFF2-40B4-BE49-F238E27FC236}">
                <a16:creationId xmlns:a16="http://schemas.microsoft.com/office/drawing/2014/main" id="{8FC06D05-42C7-D14C-86E4-0F01711669B9}"/>
              </a:ext>
            </a:extLst>
          </p:cNvPr>
          <p:cNvGraphicFramePr>
            <a:graphicFrameLocks noGrp="1"/>
          </p:cNvGraphicFramePr>
          <p:nvPr>
            <p:extLst>
              <p:ext uri="{D42A27DB-BD31-4B8C-83A1-F6EECF244321}">
                <p14:modId xmlns:p14="http://schemas.microsoft.com/office/powerpoint/2010/main" val="1734001763"/>
              </p:ext>
            </p:extLst>
          </p:nvPr>
        </p:nvGraphicFramePr>
        <p:xfrm>
          <a:off x="273550" y="2258474"/>
          <a:ext cx="7281935" cy="4738570"/>
        </p:xfrm>
        <a:graphic>
          <a:graphicData uri="http://schemas.openxmlformats.org/drawingml/2006/table">
            <a:tbl>
              <a:tblPr firstRow="1" bandRow="1">
                <a:tableStyleId>{2D5ABB26-0587-4C30-8999-92F81FD0307C}</a:tableStyleId>
              </a:tblPr>
              <a:tblGrid>
                <a:gridCol w="1469816">
                  <a:extLst>
                    <a:ext uri="{9D8B030D-6E8A-4147-A177-3AD203B41FA5}">
                      <a16:colId xmlns:a16="http://schemas.microsoft.com/office/drawing/2014/main" val="1674920574"/>
                    </a:ext>
                  </a:extLst>
                </a:gridCol>
                <a:gridCol w="3042833">
                  <a:extLst>
                    <a:ext uri="{9D8B030D-6E8A-4147-A177-3AD203B41FA5}">
                      <a16:colId xmlns:a16="http://schemas.microsoft.com/office/drawing/2014/main" val="20001"/>
                    </a:ext>
                  </a:extLst>
                </a:gridCol>
                <a:gridCol w="1384643">
                  <a:extLst>
                    <a:ext uri="{9D8B030D-6E8A-4147-A177-3AD203B41FA5}">
                      <a16:colId xmlns:a16="http://schemas.microsoft.com/office/drawing/2014/main" val="2563521174"/>
                    </a:ext>
                  </a:extLst>
                </a:gridCol>
                <a:gridCol w="1384643">
                  <a:extLst>
                    <a:ext uri="{9D8B030D-6E8A-4147-A177-3AD203B41FA5}">
                      <a16:colId xmlns:a16="http://schemas.microsoft.com/office/drawing/2014/main" val="20003"/>
                    </a:ext>
                  </a:extLst>
                </a:gridCol>
              </a:tblGrid>
              <a:tr h="360217">
                <a:tc gridSpan="2">
                  <a:txBody>
                    <a:bodyPr/>
                    <a:lstStyle/>
                    <a:p>
                      <a:endParaRPr lang="en-US" dirty="0"/>
                    </a:p>
                  </a:txBody>
                  <a:tcPr/>
                </a:tc>
                <a:tc hMerge="1">
                  <a:txBody>
                    <a:bodyPr/>
                    <a:lstStyle/>
                    <a:p>
                      <a:endParaRPr/>
                    </a:p>
                  </a:txBody>
                  <a:tcPr marL="0" marR="0" marT="0" marB="0"/>
                </a:tc>
                <a:tc>
                  <a:txBody>
                    <a:bodyPr/>
                    <a:lstStyle/>
                    <a:p>
                      <a:pPr marL="2540" marR="0" lvl="0" indent="0" algn="ctr" defTabSz="914400" eaLnBrk="1" fontAlgn="auto" latinLnBrk="0" hangingPunct="1">
                        <a:lnSpc>
                          <a:spcPct val="100000"/>
                        </a:lnSpc>
                        <a:spcBef>
                          <a:spcPts val="60"/>
                        </a:spcBef>
                        <a:spcAft>
                          <a:spcPts val="0"/>
                        </a:spcAft>
                        <a:buClrTx/>
                        <a:buSzTx/>
                        <a:buFontTx/>
                        <a:buNone/>
                        <a:tabLst/>
                        <a:defRPr/>
                      </a:pPr>
                      <a:r>
                        <a:rPr lang="de-de" sz="900" spc="-20" dirty="0">
                          <a:solidFill>
                            <a:srgbClr val="404040"/>
                          </a:solidFill>
                          <a:latin typeface="Adobe Clean"/>
                          <a:cs typeface="Adobe Clean"/>
                        </a:rPr>
                        <a:t>線上支援</a:t>
                      </a:r>
                      <a:endParaRPr lang="en-US" sz="900" dirty="0">
                        <a:latin typeface="Adobe Clean"/>
                        <a:cs typeface="Adobe Clean"/>
                      </a:endParaRPr>
                    </a:p>
                  </a:txBody>
                  <a:tcPr marL="0" marR="0" marT="7620" marB="0" anchor="ctr">
                    <a:lnR w="3175" cap="flat" cmpd="sng" algn="ctr">
                      <a:solidFill>
                        <a:srgbClr val="B7B8B8"/>
                      </a:solidFill>
                      <a:prstDash val="solid"/>
                      <a:round/>
                      <a:headEnd type="none" w="med" len="med"/>
                      <a:tailEnd type="none" w="med" len="med"/>
                    </a:lnR>
                    <a:lnB w="76200" cap="flat" cmpd="sng" algn="ctr">
                      <a:solidFill>
                        <a:srgbClr val="B3B3B3"/>
                      </a:solidFill>
                      <a:prstDash val="solid"/>
                      <a:round/>
                      <a:headEnd type="none" w="med" len="med"/>
                      <a:tailEnd type="none" w="med" len="med"/>
                    </a:lnB>
                    <a:solidFill>
                      <a:srgbClr val="D9D9D9"/>
                    </a:solidFill>
                  </a:tcPr>
                </a:tc>
                <a:tc>
                  <a:txBody>
                    <a:bodyPr/>
                    <a:lstStyle/>
                    <a:p>
                      <a:pPr marL="2540" algn="ctr">
                        <a:lnSpc>
                          <a:spcPct val="100000"/>
                        </a:lnSpc>
                        <a:spcBef>
                          <a:spcPts val="60"/>
                        </a:spcBef>
                      </a:pPr>
                      <a:r>
                        <a:rPr lang="de-de" sz="900" spc="-20" dirty="0">
                          <a:solidFill>
                            <a:srgbClr val="FFFFFF"/>
                          </a:solidFill>
                          <a:latin typeface="Adobe Clean"/>
                          <a:cs typeface="Adobe Clean"/>
                        </a:rPr>
                        <a:t>菁英支援</a:t>
                      </a:r>
                      <a:endParaRPr sz="900" dirty="0">
                        <a:latin typeface="Adobe Clean"/>
                        <a:cs typeface="Adobe Clean"/>
                      </a:endParaRPr>
                    </a:p>
                  </a:txBody>
                  <a:tcPr marL="0" marR="0" marT="7620" marB="0" anchor="ctr">
                    <a:lnL w="3175" cap="flat" cmpd="sng" algn="ctr">
                      <a:solidFill>
                        <a:srgbClr val="B7B8B8"/>
                      </a:solidFill>
                      <a:prstDash val="solid"/>
                      <a:round/>
                      <a:headEnd type="none" w="med" len="med"/>
                      <a:tailEnd type="none" w="med" len="med"/>
                    </a:lnL>
                    <a:lnR w="3175">
                      <a:solidFill>
                        <a:srgbClr val="B7B8B8"/>
                      </a:solidFill>
                      <a:prstDash val="solid"/>
                    </a:lnR>
                    <a:lnB w="76200" cap="flat" cmpd="sng" algn="ctr">
                      <a:solidFill>
                        <a:srgbClr val="0068E3"/>
                      </a:solidFill>
                      <a:prstDash val="solid"/>
                      <a:round/>
                      <a:headEnd type="none" w="med" len="med"/>
                      <a:tailEnd type="none" w="med" len="med"/>
                    </a:lnB>
                    <a:solidFill>
                      <a:schemeClr val="tx1"/>
                    </a:solidFill>
                  </a:tcPr>
                </a:tc>
                <a:extLst>
                  <a:ext uri="{0D108BD9-81ED-4DB2-BD59-A6C34878D82A}">
                    <a16:rowId xmlns:a16="http://schemas.microsoft.com/office/drawing/2014/main" val="10000"/>
                  </a:ext>
                </a:extLst>
              </a:tr>
              <a:tr h="0">
                <a:tc gridSpan="2">
                  <a:txBody>
                    <a:bodyPr/>
                    <a:lstStyle/>
                    <a:p>
                      <a:endParaRPr lang="en-US" dirty="0"/>
                    </a:p>
                  </a:txBody>
                  <a:tcPr/>
                </a:tc>
                <a:tc hMerge="1">
                  <a:txBody>
                    <a:bodyPr/>
                    <a:lstStyle/>
                    <a:p>
                      <a:endParaRPr/>
                    </a:p>
                  </a:txBody>
                  <a:tcPr marL="0" marR="0" marT="0" marB="0"/>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endParaRPr lang="en-US" sz="800" i="1" dirty="0">
                        <a:solidFill>
                          <a:sysClr val="windowText" lastClr="000000"/>
                        </a:solidFill>
                        <a:latin typeface="Adobe Clean Light" panose="020B0303020404020204" pitchFamily="34" charset="0"/>
                      </a:endParaRPr>
                    </a:p>
                  </a:txBody>
                  <a:tcPr anchor="ctr">
                    <a:lnR w="3175" cap="flat" cmpd="sng" algn="ctr">
                      <a:solidFill>
                        <a:srgbClr val="B7B8B8"/>
                      </a:solidFill>
                      <a:prstDash val="solid"/>
                      <a:round/>
                      <a:headEnd type="none" w="med" len="med"/>
                      <a:tailEnd type="none" w="med" len="med"/>
                    </a:lnR>
                    <a:lnT w="76200" cap="flat" cmpd="sng" algn="ctr">
                      <a:solidFill>
                        <a:srgbClr val="B3B3B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DFDFDF"/>
                    </a:solidFill>
                  </a:tcPr>
                </a:tc>
                <a:tc>
                  <a:txBody>
                    <a:bodyPr/>
                    <a:lstStyle/>
                    <a:p>
                      <a:pPr marL="0" marR="0" lvl="0" indent="0" algn="ctr" defTabSz="914400" eaLnBrk="1" fontAlgn="auto" latinLnBrk="0" hangingPunct="1">
                        <a:lnSpc>
                          <a:spcPct val="100000"/>
                        </a:lnSpc>
                        <a:spcBef>
                          <a:spcPts val="650"/>
                        </a:spcBef>
                        <a:spcAft>
                          <a:spcPts val="0"/>
                        </a:spcAft>
                        <a:buClrTx/>
                        <a:buSzTx/>
                        <a:buFontTx/>
                        <a:buNone/>
                        <a:tabLst/>
                        <a:defRPr/>
                      </a:pPr>
                      <a:r>
                        <a:rPr lang="de-de" sz="800" i="1" dirty="0">
                          <a:solidFill>
                            <a:schemeClr val="bg1"/>
                          </a:solidFill>
                          <a:latin typeface="Adobe Clean Light" panose="020B0303020404020204" pitchFamily="34" charset="0"/>
                        </a:rPr>
                        <a:t>付費支援 ($)</a:t>
                      </a:r>
                    </a:p>
                  </a:txBody>
                  <a:tcPr anchor="ctr">
                    <a:lnL w="3175" cap="flat" cmpd="sng" algn="ctr">
                      <a:solidFill>
                        <a:srgbClr val="B7B8B8"/>
                      </a:solidFill>
                      <a:prstDash val="solid"/>
                      <a:round/>
                      <a:headEnd type="none" w="med" len="med"/>
                      <a:tailEnd type="none" w="med" len="med"/>
                    </a:lnL>
                    <a:lnR w="3175">
                      <a:solidFill>
                        <a:srgbClr val="B7B8B8"/>
                      </a:solidFill>
                      <a:prstDash val="solid"/>
                    </a:lnR>
                    <a:lnT w="76200" cap="flat" cmpd="sng" algn="ctr">
                      <a:solidFill>
                        <a:srgbClr val="0068E3"/>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FF0000"/>
                    </a:solidFill>
                  </a:tcPr>
                </a:tc>
                <a:extLst>
                  <a:ext uri="{0D108BD9-81ED-4DB2-BD59-A6C34878D82A}">
                    <a16:rowId xmlns:a16="http://schemas.microsoft.com/office/drawing/2014/main" val="10001"/>
                  </a:ext>
                </a:extLst>
              </a:tr>
              <a:tr h="232310">
                <a:tc rowSpan="3">
                  <a:txBody>
                    <a:bodyPr/>
                    <a:lstStyle/>
                    <a:p>
                      <a:pPr marL="50800">
                        <a:lnSpc>
                          <a:spcPct val="100000"/>
                        </a:lnSpc>
                        <a:spcBef>
                          <a:spcPts val="500"/>
                        </a:spcBef>
                      </a:pPr>
                      <a:r>
                        <a:rPr lang="de-de" sz="1000" b="1" i="0" spc="0" dirty="0">
                          <a:solidFill>
                            <a:schemeClr val="bg1"/>
                          </a:solidFill>
                          <a:latin typeface="Adobe Clean" panose="020B0503020404020204" pitchFamily="34" charset="0"/>
                          <a:cs typeface="AdobeClean-Light"/>
                        </a:rPr>
                        <a:t>指派的專家</a:t>
                      </a:r>
                      <a:endParaRPr sz="1000" b="1" i="0" spc="0" dirty="0">
                        <a:solidFill>
                          <a:schemeClr val="bg1"/>
                        </a:solidFill>
                        <a:latin typeface="Adobe Clean" panose="020B0503020404020204" pitchFamily="34" charset="0"/>
                        <a:cs typeface="AdobeClean-Light"/>
                      </a:endParaRPr>
                    </a:p>
                  </a:txBody>
                  <a:tcPr marL="0" marR="0" marT="58419" marB="0" anchor="ctr">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帳戶支援負責人</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lnT w="12700">
                      <a:solidFill>
                        <a:srgbClr val="F0F0F0"/>
                      </a:solidFill>
                      <a:prstDash val="solid"/>
                    </a:lnT>
                  </a:tcPr>
                </a:tc>
                <a:tc>
                  <a:txBody>
                    <a:bodyPr/>
                    <a:lstStyle/>
                    <a:p>
                      <a:pPr algn="ctr">
                        <a:lnSpc>
                          <a:spcPct val="100000"/>
                        </a:lnSpc>
                        <a:spcBef>
                          <a:spcPts val="470"/>
                        </a:spcBef>
                      </a:pPr>
                      <a:endParaRPr sz="900" dirty="0">
                        <a:latin typeface="Wingdings"/>
                        <a:cs typeface="Wingdings"/>
                      </a:endParaRPr>
                    </a:p>
                  </a:txBody>
                  <a:tcPr marL="0" marR="0" marT="59690" marB="0" anchor="ctr">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470"/>
                        </a:spcBef>
                      </a:pPr>
                      <a:endParaRPr sz="900" dirty="0">
                        <a:latin typeface="Wingdings"/>
                        <a:cs typeface="Wingdings"/>
                      </a:endParaRPr>
                    </a:p>
                  </a:txBody>
                  <a:tcPr marL="0" marR="0" marT="59690"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2"/>
                  </a:ext>
                </a:extLst>
              </a:tr>
              <a:tr h="230812">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指定的支援工程師</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03"/>
                  </a:ext>
                </a:extLst>
              </a:tr>
              <a:tr h="236808">
                <a:tc vMerge="1">
                  <a:txBody>
                    <a:bodyPr/>
                    <a:lstStyle/>
                    <a:p>
                      <a:pPr marL="5080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500"/>
                        </a:spcBef>
                      </a:pPr>
                      <a:r>
                        <a:rPr lang="de-de" sz="900" spc="0" dirty="0">
                          <a:solidFill>
                            <a:srgbClr val="020302"/>
                          </a:solidFill>
                          <a:latin typeface="AdobeClean-Light"/>
                          <a:cs typeface="AdobeClean-Light"/>
                        </a:rPr>
                        <a:t>技術客戶經理</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gn="ctr">
                        <a:lnSpc>
                          <a:spcPct val="100000"/>
                        </a:lnSpc>
                      </a:pPr>
                      <a:endParaRPr sz="900" dirty="0">
                        <a:latin typeface="Times New Roman"/>
                        <a:cs typeface="Times New Roman"/>
                      </a:endParaRPr>
                    </a:p>
                  </a:txBody>
                  <a:tcPr marL="0" marR="0" marT="0" marB="0" anchor="ctr">
                    <a:lnL w="12700" cap="flat" cmpd="sng" algn="ctr">
                      <a:solidFill>
                        <a:srgbClr val="F0F0F0"/>
                      </a:solidFill>
                      <a:prstDash val="solid"/>
                      <a:round/>
                      <a:headEnd type="none" w="med" len="med"/>
                      <a:tailEnd type="none" w="med" len="med"/>
                    </a:lnL>
                    <a:lnB w="1270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04"/>
                  </a:ext>
                </a:extLst>
              </a:tr>
              <a:tr h="229317">
                <a:tc rowSpan="12">
                  <a:txBody>
                    <a:bodyPr/>
                    <a:lstStyle/>
                    <a:p>
                      <a:pPr marL="50800">
                        <a:lnSpc>
                          <a:spcPct val="100000"/>
                        </a:lnSpc>
                        <a:spcBef>
                          <a:spcPts val="459"/>
                        </a:spcBef>
                      </a:pPr>
                      <a:r>
                        <a:rPr lang="de-de" sz="1000" b="1" i="0" spc="0" dirty="0">
                          <a:solidFill>
                            <a:schemeClr val="bg1"/>
                          </a:solidFill>
                          <a:latin typeface="Adobe Clean" panose="020B0503020404020204" pitchFamily="34" charset="0"/>
                          <a:cs typeface="AdobeClean-Light"/>
                        </a:rPr>
                        <a:t>支援服務</a:t>
                      </a:r>
                      <a:endParaRPr sz="1000" b="1" i="0" spc="0" dirty="0">
                        <a:solidFill>
                          <a:schemeClr val="bg1"/>
                        </a:solidFill>
                        <a:latin typeface="Adobe Clean" panose="020B0503020404020204" pitchFamily="34" charset="0"/>
                        <a:cs typeface="AdobeClean-Light"/>
                      </a:endParaRPr>
                    </a:p>
                  </a:txBody>
                  <a:tcPr marL="0" marR="0" marT="5715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cap="flat" cmpd="sng" algn="ctr">
                      <a:solidFill>
                        <a:srgbClr val="F0F0F0"/>
                      </a:solidFill>
                      <a:prstDash val="solid"/>
                      <a:round/>
                      <a:headEnd type="none" w="med" len="med"/>
                      <a:tailEnd type="none" w="med" len="med"/>
                    </a:lnB>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線上支援</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lnT w="12700">
                      <a:solidFill>
                        <a:srgbClr val="F0F0F0"/>
                      </a:solidFill>
                      <a:prstDash val="solid"/>
                    </a:lnT>
                  </a:tcPr>
                </a:tc>
                <a:tc>
                  <a:txBody>
                    <a:bodyPr/>
                    <a:lstStyle/>
                    <a:p>
                      <a:pPr algn="ctr">
                        <a:lnSpc>
                          <a:spcPct val="100000"/>
                        </a:lnSpc>
                        <a:spcBef>
                          <a:spcPts val="535"/>
                        </a:spcBef>
                      </a:pPr>
                      <a:r>
                        <a:rPr lang="de-de" sz="900" spc="-25" dirty="0">
                          <a:solidFill>
                            <a:srgbClr val="020302"/>
                          </a:solidFill>
                          <a:latin typeface="AdobeClean-Light"/>
                          <a:cs typeface="AdobeClean-Light"/>
                        </a:rPr>
                        <a:t>營業</a:t>
                      </a:r>
                      <a:r>
                        <a:rPr lang="de-de" sz="900" spc="-30" dirty="0">
                          <a:solidFill>
                            <a:srgbClr val="020302"/>
                          </a:solidFill>
                          <a:latin typeface="AdobeClean-Light"/>
                          <a:cs typeface="AdobeClean-Light"/>
                        </a:rPr>
                        <a:t>時間</a:t>
                      </a:r>
                      <a:endParaRPr sz="900" dirty="0">
                        <a:latin typeface="AdobeClean-Light"/>
                        <a:cs typeface="AdobeClean-Light"/>
                      </a:endParaRPr>
                    </a:p>
                  </a:txBody>
                  <a:tcPr marL="0" marR="0" marT="67945" marB="0">
                    <a:lnL w="1270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noFill/>
                  </a:tcPr>
                </a:tc>
                <a:tc>
                  <a:txBody>
                    <a:bodyPr/>
                    <a:lstStyle/>
                    <a:p>
                      <a:pPr algn="ctr">
                        <a:lnSpc>
                          <a:spcPct val="100000"/>
                        </a:lnSpc>
                        <a:spcBef>
                          <a:spcPts val="535"/>
                        </a:spcBef>
                      </a:pPr>
                      <a:r>
                        <a:rPr lang="de-de" sz="900" spc="-25" dirty="0">
                          <a:solidFill>
                            <a:srgbClr val="020302"/>
                          </a:solidFill>
                          <a:latin typeface="AdobeClean-Light"/>
                          <a:cs typeface="AdobeClean-Light"/>
                        </a:rPr>
                        <a:t>24x5</a:t>
                      </a:r>
                      <a:endParaRPr sz="900" dirty="0">
                        <a:latin typeface="AdobeClean-Light"/>
                        <a:cs typeface="AdobeClean-Light"/>
                      </a:endParaRPr>
                    </a:p>
                  </a:txBody>
                  <a:tcPr marL="0" marR="0" marT="67945" marB="0" anchor="ctr">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05"/>
                  </a:ext>
                </a:extLst>
              </a:tr>
              <a:tr h="230812">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全年無休 P1 問題支援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9"/>
                        </a:spcBef>
                      </a:pPr>
                      <a:r>
                        <a:rPr lang="de-de" sz="900" dirty="0">
                          <a:solidFill>
                            <a:srgbClr val="020302"/>
                          </a:solidFill>
                          <a:latin typeface="Wingdings"/>
                          <a:cs typeface="Wingdings"/>
                        </a:rPr>
                        <a:t></a:t>
                      </a:r>
                      <a:endParaRPr sz="900" dirty="0">
                        <a:latin typeface="Wingdings"/>
                        <a:cs typeface="Wingdings"/>
                      </a:endParaRPr>
                    </a:p>
                  </a:txBody>
                  <a:tcPr marL="0" marR="0" marT="58419" marB="0" anchor="ctr">
                    <a:solidFill>
                      <a:schemeClr val="bg1">
                        <a:lumMod val="95000"/>
                      </a:schemeClr>
                    </a:solidFill>
                  </a:tcPr>
                </a:tc>
                <a:extLst>
                  <a:ext uri="{0D108BD9-81ED-4DB2-BD59-A6C34878D82A}">
                    <a16:rowId xmlns:a16="http://schemas.microsoft.com/office/drawing/2014/main" val="10006"/>
                  </a:ext>
                </a:extLst>
              </a:tr>
              <a:tr h="230065">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指定的支援聯絡人 (依據產品)</a:t>
                      </a:r>
                      <a:endParaRPr sz="900" spc="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gn="ctr">
                        <a:lnSpc>
                          <a:spcPct val="100000"/>
                        </a:lnSpc>
                        <a:spcBef>
                          <a:spcPts val="455"/>
                        </a:spcBef>
                      </a:pPr>
                      <a:r>
                        <a:rPr lang="de-de" sz="900" dirty="0">
                          <a:solidFill>
                            <a:srgbClr val="020302"/>
                          </a:solidFill>
                          <a:latin typeface="AdobeClean-Light"/>
                          <a:cs typeface="AdobeClean-Light"/>
                        </a:rPr>
                        <a:t>4</a:t>
                      </a:r>
                      <a:endParaRPr sz="900" dirty="0">
                        <a:latin typeface="AdobeClean-Light"/>
                        <a:cs typeface="AdobeClean-Light"/>
                      </a:endParaRPr>
                    </a:p>
                  </a:txBody>
                  <a:tcPr marL="0" marR="0" marT="57785"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55"/>
                        </a:spcBef>
                      </a:pPr>
                      <a:r>
                        <a:rPr lang="de-de" sz="900" dirty="0">
                          <a:solidFill>
                            <a:srgbClr val="020302"/>
                          </a:solidFill>
                          <a:latin typeface="AdobeClean-Light"/>
                          <a:cs typeface="AdobeClean-Light"/>
                        </a:rPr>
                        <a:t>15</a:t>
                      </a:r>
                      <a:endParaRPr sz="900" dirty="0">
                        <a:latin typeface="AdobeClean-Light"/>
                        <a:cs typeface="AdobeClean-Light"/>
                      </a:endParaRPr>
                    </a:p>
                  </a:txBody>
                  <a:tcPr marL="0" marR="0" marT="57785" marB="0" anchor="ctr">
                    <a:solidFill>
                      <a:schemeClr val="bg1">
                        <a:lumMod val="95000"/>
                      </a:schemeClr>
                    </a:solidFill>
                  </a:tcPr>
                </a:tc>
                <a:extLst>
                  <a:ext uri="{0D108BD9-81ED-4DB2-BD59-A6C34878D82A}">
                    <a16:rowId xmlns:a16="http://schemas.microsoft.com/office/drawing/2014/main" val="10007"/>
                  </a:ext>
                </a:extLst>
              </a:tr>
              <a:tr h="231561">
                <a:tc vMerge="1">
                  <a:txBody>
                    <a:bodyPr/>
                    <a:lstStyle/>
                    <a:p>
                      <a:pPr marL="50800">
                        <a:lnSpc>
                          <a:spcPct val="100000"/>
                        </a:lnSpc>
                        <a:spcBef>
                          <a:spcPts val="455"/>
                        </a:spcBef>
                      </a:pPr>
                      <a:endParaRPr sz="900" dirty="0">
                        <a:latin typeface="AdobeClean-Light"/>
                        <a:cs typeface="AdobeClean-Light"/>
                      </a:endParaRPr>
                    </a:p>
                  </a:txBody>
                  <a:tcPr marL="0" marR="0" marT="5778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5"/>
                        </a:spcBef>
                      </a:pPr>
                      <a:r>
                        <a:rPr lang="de-de" sz="900" spc="0" dirty="0">
                          <a:solidFill>
                            <a:srgbClr val="020302"/>
                          </a:solidFill>
                          <a:latin typeface="AdobeClean-Light"/>
                          <a:cs typeface="AdobeClean-Light"/>
                        </a:rPr>
                        <a:t>即時電話支援</a:t>
                      </a:r>
                      <a:endParaRPr sz="900" spc="0" dirty="0">
                        <a:latin typeface="AdobeClean-Light"/>
                        <a:cs typeface="AdobeClean-Light"/>
                      </a:endParaRPr>
                    </a:p>
                  </a:txBody>
                  <a:tcPr marL="0" marR="0" marT="57785" marB="0">
                    <a:lnL w="12700">
                      <a:solidFill>
                        <a:srgbClr val="F0F0F0"/>
                      </a:solidFill>
                      <a:prstDash val="solid"/>
                    </a:lnL>
                    <a:lnR w="12700">
                      <a:solidFill>
                        <a:srgbClr val="F0F0F0"/>
                      </a:solidFill>
                      <a:prstDash val="solid"/>
                    </a:lnR>
                  </a:tcPr>
                </a:tc>
                <a:tc>
                  <a:txBody>
                    <a:bodyPr/>
                    <a:lstStyle/>
                    <a:p>
                      <a:pPr algn="ctr">
                        <a:lnSpc>
                          <a:spcPct val="100000"/>
                        </a:lnSpc>
                        <a:spcBef>
                          <a:spcPts val="464"/>
                        </a:spcBef>
                      </a:pPr>
                      <a:endParaRPr sz="900" dirty="0">
                        <a:latin typeface="Wingdings"/>
                        <a:cs typeface="Wingdings"/>
                      </a:endParaRPr>
                    </a:p>
                  </a:txBody>
                  <a:tcPr marL="0" marR="0" marT="59054"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64"/>
                        </a:spcBef>
                      </a:pPr>
                      <a:r>
                        <a:rPr lang="de-de" sz="900" dirty="0">
                          <a:solidFill>
                            <a:srgbClr val="020302"/>
                          </a:solidFill>
                          <a:latin typeface="Wingdings"/>
                          <a:cs typeface="Wingdings"/>
                        </a:rPr>
                        <a:t></a:t>
                      </a:r>
                      <a:endParaRPr sz="900" dirty="0">
                        <a:latin typeface="Wingdings"/>
                        <a:cs typeface="Wingdings"/>
                      </a:endParaRPr>
                    </a:p>
                  </a:txBody>
                  <a:tcPr marL="0" marR="0" marT="59054" marB="0" anchor="ctr">
                    <a:solidFill>
                      <a:schemeClr val="bg1">
                        <a:lumMod val="95000"/>
                      </a:schemeClr>
                    </a:solidFill>
                  </a:tcPr>
                </a:tc>
                <a:extLst>
                  <a:ext uri="{0D108BD9-81ED-4DB2-BD59-A6C34878D82A}">
                    <a16:rowId xmlns:a16="http://schemas.microsoft.com/office/drawing/2014/main" val="10008"/>
                  </a:ext>
                </a:extLst>
              </a:tr>
              <a:tr h="232310">
                <a:tc vMerge="1">
                  <a:txBody>
                    <a:bodyPr/>
                    <a:lstStyle/>
                    <a:p>
                      <a:pPr marL="50800">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9"/>
                        </a:spcBef>
                      </a:pPr>
                      <a:r>
                        <a:rPr lang="de-de" sz="900" spc="0" dirty="0">
                          <a:solidFill>
                            <a:srgbClr val="020302"/>
                          </a:solidFill>
                          <a:latin typeface="AdobeClean-Light"/>
                          <a:cs typeface="AdobeClean-Light"/>
                        </a:rPr>
                        <a:t>向上呈報管理</a:t>
                      </a:r>
                      <a:endParaRPr sz="900" spc="0" dirty="0">
                        <a:latin typeface="AdobeClean-Light"/>
                        <a:cs typeface="AdobeClean-Light"/>
                      </a:endParaRPr>
                    </a:p>
                  </a:txBody>
                  <a:tcPr marL="0" marR="0" marT="58419" marB="0">
                    <a:lnL w="12700">
                      <a:solidFill>
                        <a:srgbClr val="F0F0F0"/>
                      </a:solidFill>
                      <a:prstDash val="solid"/>
                    </a:lnL>
                    <a:lnR w="12700">
                      <a:solidFill>
                        <a:srgbClr val="F0F0F0"/>
                      </a:solidFill>
                      <a:prstDash val="solid"/>
                    </a:lnR>
                  </a:tcPr>
                </a:tc>
                <a:tc>
                  <a:txBody>
                    <a:bodyPr/>
                    <a:lstStyle/>
                    <a:p>
                      <a:pPr algn="ctr">
                        <a:lnSpc>
                          <a:spcPct val="100000"/>
                        </a:lnSpc>
                        <a:spcBef>
                          <a:spcPts val="470"/>
                        </a:spcBef>
                      </a:pPr>
                      <a:endParaRPr sz="900" dirty="0">
                        <a:latin typeface="Wingdings"/>
                        <a:cs typeface="Wingdings"/>
                      </a:endParaRPr>
                    </a:p>
                  </a:txBody>
                  <a:tcPr marL="0" marR="0" marT="59690" marB="0">
                    <a:lnL w="12700" cap="flat" cmpd="sng" algn="ctr">
                      <a:solidFill>
                        <a:srgbClr val="F0F0F0"/>
                      </a:solidFill>
                      <a:prstDash val="solid"/>
                      <a:round/>
                      <a:headEnd type="none" w="med" len="med"/>
                      <a:tailEnd type="none" w="med" len="med"/>
                    </a:lnL>
                    <a:noFill/>
                  </a:tcPr>
                </a:tc>
                <a:tc>
                  <a:txBody>
                    <a:bodyPr/>
                    <a:lstStyle/>
                    <a:p>
                      <a:pPr algn="ctr">
                        <a:lnSpc>
                          <a:spcPct val="100000"/>
                        </a:lnSpc>
                        <a:spcBef>
                          <a:spcPts val="470"/>
                        </a:spcBef>
                      </a:pPr>
                      <a:r>
                        <a:rPr lang="de-de" sz="900" dirty="0">
                          <a:solidFill>
                            <a:srgbClr val="020302"/>
                          </a:solidFill>
                          <a:latin typeface="Wingdings"/>
                          <a:cs typeface="Wingdings"/>
                        </a:rPr>
                        <a:t></a:t>
                      </a:r>
                      <a:endParaRPr sz="900" dirty="0">
                        <a:latin typeface="Wingdings"/>
                        <a:cs typeface="Wingdings"/>
                      </a:endParaRPr>
                    </a:p>
                  </a:txBody>
                  <a:tcPr marL="0" marR="0" marT="59690" marB="0" anchor="ctr">
                    <a:solidFill>
                      <a:schemeClr val="bg1">
                        <a:lumMod val="95000"/>
                      </a:schemeClr>
                    </a:solidFill>
                  </a:tcPr>
                </a:tc>
                <a:extLst>
                  <a:ext uri="{0D108BD9-81ED-4DB2-BD59-A6C34878D82A}">
                    <a16:rowId xmlns:a16="http://schemas.microsoft.com/office/drawing/2014/main" val="10009"/>
                  </a:ext>
                </a:extLst>
              </a:tr>
              <a:tr h="229317">
                <a:tc vMerge="1">
                  <a:txBody>
                    <a:bodyPr/>
                    <a:lstStyle/>
                    <a:p>
                      <a:pPr marL="50800">
                        <a:lnSpc>
                          <a:spcPct val="100000"/>
                        </a:lnSpc>
                        <a:spcBef>
                          <a:spcPts val="450"/>
                        </a:spcBef>
                      </a:pPr>
                      <a:endParaRPr sz="900" dirty="0">
                        <a:latin typeface="AdobeClean-Light"/>
                        <a:cs typeface="AdobeClean-Light"/>
                      </a:endParaRPr>
                    </a:p>
                  </a:txBody>
                  <a:tcPr marL="0" marR="0" marT="5715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50800" hangingPunct="0">
                        <a:lnSpc>
                          <a:spcPct val="100000"/>
                        </a:lnSpc>
                        <a:spcBef>
                          <a:spcPts val="450"/>
                        </a:spcBef>
                      </a:pPr>
                      <a:r>
                        <a:rPr lang="de-de" sz="900" spc="0" dirty="0">
                          <a:solidFill>
                            <a:srgbClr val="020302"/>
                          </a:solidFill>
                          <a:latin typeface="AdobeClean-Light"/>
                          <a:cs typeface="AdobeClean-Light"/>
                        </a:rPr>
                        <a:t>每年的服務審查</a:t>
                      </a:r>
                      <a:endParaRPr sz="900" spc="0" dirty="0">
                        <a:latin typeface="AdobeClean-Light"/>
                        <a:cs typeface="AdobeClean-Light"/>
                      </a:endParaRPr>
                    </a:p>
                  </a:txBody>
                  <a:tcPr marL="0" marR="0" marT="5715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10010"/>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每年的專家諮詢</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algn="ctr">
                        <a:lnSpc>
                          <a:spcPct val="100000"/>
                        </a:lnSpc>
                      </a:pPr>
                      <a:r>
                        <a:rPr lang="de-de" sz="900" dirty="0">
                          <a:latin typeface="Times New Roman"/>
                          <a:cs typeface="Times New Roman"/>
                        </a:rPr>
                        <a:t>4</a:t>
                      </a:r>
                      <a:endParaRPr sz="900" dirty="0">
                        <a:latin typeface="Times New Roman"/>
                        <a:cs typeface="Times New Roman"/>
                      </a:endParaRPr>
                    </a:p>
                  </a:txBody>
                  <a:tcPr marL="0" marR="0" marT="0" marB="0" anchor="ctr">
                    <a:solidFill>
                      <a:schemeClr val="bg1">
                        <a:lumMod val="95000"/>
                      </a:schemeClr>
                    </a:solidFill>
                  </a:tcPr>
                </a:tc>
                <a:extLst>
                  <a:ext uri="{0D108BD9-81ED-4DB2-BD59-A6C34878D82A}">
                    <a16:rowId xmlns:a16="http://schemas.microsoft.com/office/drawing/2014/main" val="225399098"/>
                  </a:ext>
                </a:extLst>
              </a:tr>
              <a:tr h="229317">
                <a:tc vMerge="1">
                  <a:txBody>
                    <a:bodyPr/>
                    <a:lstStyle/>
                    <a:p>
                      <a:endParaRPr lang="en-US"/>
                    </a:p>
                  </a:txBody>
                  <a:tcPr/>
                </a:tc>
                <a:tc>
                  <a:txBody>
                    <a:bodyPr/>
                    <a:lstStyle/>
                    <a:p>
                      <a:pPr marL="50800" hangingPunct="0">
                        <a:lnSpc>
                          <a:spcPct val="100000"/>
                        </a:lnSpc>
                        <a:spcBef>
                          <a:spcPts val="450"/>
                        </a:spcBef>
                      </a:pPr>
                      <a:r>
                        <a:rPr lang="de-de" sz="900" spc="0" dirty="0">
                          <a:latin typeface="AdobeClean-Light"/>
                          <a:cs typeface="AdobeClean-Light"/>
                        </a:rPr>
                        <a:t>案件審查</a:t>
                      </a:r>
                      <a:endParaRPr sz="900" spc="0" dirty="0">
                        <a:latin typeface="AdobeClean-Light"/>
                        <a:cs typeface="AdobeClean-Light"/>
                      </a:endParaRPr>
                    </a:p>
                  </a:txBody>
                  <a:tcPr marL="0" marR="0" marT="57150"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56924432"/>
                  </a:ext>
                </a:extLst>
              </a:tr>
              <a:tr h="230812">
                <a:tc vMerge="1">
                  <a:txBody>
                    <a:bodyPr/>
                    <a:lstStyle/>
                    <a:p>
                      <a:pPr marL="48895">
                        <a:lnSpc>
                          <a:spcPct val="100000"/>
                        </a:lnSpc>
                        <a:spcBef>
                          <a:spcPts val="459"/>
                        </a:spcBef>
                      </a:pPr>
                      <a:endParaRPr sz="900" dirty="0">
                        <a:latin typeface="AdobeClean-Light"/>
                        <a:cs typeface="AdobeClean-Light"/>
                      </a:endParaRPr>
                    </a:p>
                  </a:txBody>
                  <a:tcPr marL="0" marR="0" marT="58419" marB="0">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solidFill>
                      <a:srgbClr val="7D7D7D"/>
                    </a:solidFill>
                  </a:tcPr>
                </a:tc>
                <a:tc>
                  <a:txBody>
                    <a:bodyPr/>
                    <a:lstStyle/>
                    <a:p>
                      <a:pPr marL="48895" hangingPunct="0">
                        <a:lnSpc>
                          <a:spcPct val="100000"/>
                        </a:lnSpc>
                        <a:spcBef>
                          <a:spcPts val="459"/>
                        </a:spcBef>
                      </a:pPr>
                      <a:r>
                        <a:rPr lang="de-de" sz="900" spc="0" dirty="0">
                          <a:solidFill>
                            <a:srgbClr val="020302"/>
                          </a:solidFill>
                          <a:latin typeface="AdobeClean-Light"/>
                          <a:cs typeface="AdobeClean-Light"/>
                        </a:rPr>
                        <a:t>事件管理</a:t>
                      </a:r>
                      <a:endParaRPr sz="900" spc="0" dirty="0">
                        <a:latin typeface="AdobeClean-Light"/>
                        <a:cs typeface="AdobeClean-Light"/>
                      </a:endParaRPr>
                    </a:p>
                  </a:txBody>
                  <a:tcPr marL="0" marR="0" marT="58419" marB="0">
                    <a:lnL w="12700" cap="flat" cmpd="sng" algn="ctr">
                      <a:solidFill>
                        <a:srgbClr val="F0F0F0"/>
                      </a:solidFill>
                      <a:prstDash val="solid"/>
                      <a:round/>
                      <a:headEnd type="none" w="med" len="med"/>
                      <a:tailEnd type="none" w="med" len="med"/>
                    </a:lnL>
                    <a:lnR w="12700" cap="flat" cmpd="sng" algn="ctr">
                      <a:solidFill>
                        <a:srgbClr val="F0F0F0"/>
                      </a:solidFill>
                      <a:prstDash val="solid"/>
                      <a:round/>
                      <a:headEnd type="none" w="med" len="med"/>
                      <a:tailEnd type="none" w="med" len="me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1"/>
                  </a:ext>
                </a:extLst>
              </a:tr>
              <a:tr h="231562">
                <a:tc vMerge="1">
                  <a:txBody>
                    <a:bodyPr/>
                    <a:lstStyle/>
                    <a:p>
                      <a:pPr marL="48895">
                        <a:lnSpc>
                          <a:spcPct val="100000"/>
                        </a:lnSpc>
                        <a:spcBef>
                          <a:spcPts val="465"/>
                        </a:spcBef>
                      </a:pPr>
                      <a:endParaRPr sz="900" dirty="0">
                        <a:latin typeface="AdobeClean-Light"/>
                        <a:cs typeface="AdobeClean-Light"/>
                      </a:endParaRPr>
                    </a:p>
                  </a:txBody>
                  <a:tcPr marL="0" marR="0" marT="59055"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8895" hangingPunct="0">
                        <a:lnSpc>
                          <a:spcPct val="100000"/>
                        </a:lnSpc>
                        <a:spcBef>
                          <a:spcPts val="465"/>
                        </a:spcBef>
                      </a:pPr>
                      <a:r>
                        <a:rPr lang="de-de" sz="900" spc="0" dirty="0">
                          <a:solidFill>
                            <a:srgbClr val="020302"/>
                          </a:solidFill>
                          <a:latin typeface="AdobeClean-Light"/>
                          <a:cs typeface="AdobeClean-Light"/>
                        </a:rPr>
                        <a:t>環境審查、維護與監控</a:t>
                      </a:r>
                      <a:endParaRPr sz="900" spc="0" dirty="0">
                        <a:latin typeface="AdobeClean-Light"/>
                        <a:cs typeface="AdobeClean-Light"/>
                      </a:endParaRPr>
                    </a:p>
                  </a:txBody>
                  <a:tcPr marL="0" marR="0" marT="59055"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2"/>
                  </a:ext>
                </a:extLst>
              </a:tr>
              <a:tr h="236808">
                <a:tc vMerge="1">
                  <a:txBody>
                    <a:bodyPr/>
                    <a:lstStyle/>
                    <a:p>
                      <a:pPr marL="49530">
                        <a:lnSpc>
                          <a:spcPct val="100000"/>
                        </a:lnSpc>
                        <a:spcBef>
                          <a:spcPts val="500"/>
                        </a:spcBef>
                      </a:pPr>
                      <a:endParaRPr sz="900" dirty="0">
                        <a:latin typeface="AdobeClean-Light"/>
                        <a:cs typeface="AdobeClean-Light"/>
                      </a:endParaRPr>
                    </a:p>
                  </a:txBody>
                  <a:tcPr marL="0" marR="0" marT="63500" marB="0">
                    <a:lnL w="12700">
                      <a:solidFill>
                        <a:srgbClr val="F0F0F0"/>
                      </a:solidFill>
                      <a:prstDash val="solid"/>
                    </a:lnL>
                    <a:lnR w="12700" cap="flat" cmpd="sng" algn="ctr">
                      <a:solidFill>
                        <a:srgbClr val="F0F0F0"/>
                      </a:solidFill>
                      <a:prstDash val="solid"/>
                      <a:round/>
                      <a:headEnd type="none" w="med" len="med"/>
                      <a:tailEnd type="none" w="med" len="med"/>
                    </a:lnR>
                    <a:solidFill>
                      <a:srgbClr val="7D7D7D"/>
                    </a:solidFill>
                  </a:tcPr>
                </a:tc>
                <a:tc>
                  <a:txBody>
                    <a:bodyPr/>
                    <a:lstStyle/>
                    <a:p>
                      <a:pPr marL="49530" hangingPunct="0">
                        <a:lnSpc>
                          <a:spcPct val="100000"/>
                        </a:lnSpc>
                        <a:spcBef>
                          <a:spcPts val="500"/>
                        </a:spcBef>
                      </a:pPr>
                      <a:r>
                        <a:rPr lang="de-de" sz="900" spc="0" dirty="0">
                          <a:solidFill>
                            <a:srgbClr val="020302"/>
                          </a:solidFill>
                          <a:latin typeface="AdobeClean-Light"/>
                          <a:cs typeface="AdobeClean-Light"/>
                        </a:rPr>
                        <a:t>發行、遷移、升級及產品藍圖審查</a:t>
                      </a:r>
                      <a:endParaRPr sz="900" spc="0" dirty="0">
                        <a:latin typeface="AdobeClean-Light"/>
                        <a:cs typeface="AdobeClean-Light"/>
                      </a:endParaRPr>
                    </a:p>
                  </a:txBody>
                  <a:tcPr marL="0" marR="0" marT="63500" marB="0">
                    <a:lnL w="12700">
                      <a:solidFill>
                        <a:srgbClr val="F0F0F0"/>
                      </a:solidFill>
                      <a:prstDash val="solid"/>
                    </a:lnL>
                    <a:lnR w="12700">
                      <a:solidFill>
                        <a:srgbClr val="F0F0F0"/>
                      </a:solidFill>
                      <a:prstDash val="solid"/>
                    </a:lnR>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solidFill>
                      <a:schemeClr val="bg1">
                        <a:lumMod val="95000"/>
                      </a:schemeClr>
                    </a:solidFill>
                  </a:tcPr>
                </a:tc>
                <a:extLst>
                  <a:ext uri="{0D108BD9-81ED-4DB2-BD59-A6C34878D82A}">
                    <a16:rowId xmlns:a16="http://schemas.microsoft.com/office/drawing/2014/main" val="10013"/>
                  </a:ext>
                </a:extLst>
              </a:tr>
              <a:tr h="241305">
                <a:tc vMerge="1">
                  <a:txBody>
                    <a:bodyPr/>
                    <a:lstStyle/>
                    <a:p>
                      <a:pPr marL="49530">
                        <a:lnSpc>
                          <a:spcPct val="100000"/>
                        </a:lnSpc>
                        <a:spcBef>
                          <a:spcPts val="530"/>
                        </a:spcBef>
                      </a:pPr>
                      <a:endParaRPr sz="900" dirty="0">
                        <a:latin typeface="AdobeClean-Light"/>
                        <a:cs typeface="AdobeClean-Light"/>
                      </a:endParaRPr>
                    </a:p>
                  </a:txBody>
                  <a:tcPr marL="0" marR="0" marT="67310" marB="0">
                    <a:lnL w="12700">
                      <a:solidFill>
                        <a:srgbClr val="F0F0F0"/>
                      </a:solidFill>
                      <a:prstDash val="solid"/>
                    </a:lnL>
                    <a:lnR w="12700" cap="flat" cmpd="sng" algn="ctr">
                      <a:solidFill>
                        <a:srgbClr val="F0F0F0"/>
                      </a:solidFill>
                      <a:prstDash val="solid"/>
                      <a:round/>
                      <a:headEnd type="none" w="med" len="med"/>
                      <a:tailEnd type="none" w="med" len="med"/>
                    </a:lnR>
                    <a:lnB w="12700" cap="flat" cmpd="sng" algn="ctr">
                      <a:solidFill>
                        <a:srgbClr val="F0F0F0"/>
                      </a:solidFill>
                      <a:prstDash val="solid"/>
                      <a:round/>
                      <a:headEnd type="none" w="med" len="med"/>
                      <a:tailEnd type="none" w="med" len="med"/>
                    </a:lnB>
                    <a:solidFill>
                      <a:srgbClr val="7D7D7D"/>
                    </a:solidFill>
                  </a:tcPr>
                </a:tc>
                <a:tc>
                  <a:txBody>
                    <a:bodyPr/>
                    <a:lstStyle/>
                    <a:p>
                      <a:pPr marL="49530" hangingPunct="0">
                        <a:lnSpc>
                          <a:spcPct val="100000"/>
                        </a:lnSpc>
                        <a:spcBef>
                          <a:spcPts val="530"/>
                        </a:spcBef>
                      </a:pPr>
                      <a:r>
                        <a:rPr lang="de-de" sz="900" spc="0" dirty="0">
                          <a:latin typeface="AdobeClean-Light"/>
                          <a:cs typeface="AdobeClean-Light"/>
                        </a:rPr>
                        <a:t>雲端支援活動 – 雲端形式的 Experience Manager</a:t>
                      </a:r>
                    </a:p>
                  </a:txBody>
                  <a:tcPr marL="0" marR="0" marT="67310" marB="0">
                    <a:lnL w="12700">
                      <a:solidFill>
                        <a:srgbClr val="F0F0F0"/>
                      </a:solidFill>
                      <a:prstDash val="solid"/>
                    </a:lnL>
                    <a:lnR w="12700">
                      <a:solidFill>
                        <a:srgbClr val="F0F0F0"/>
                      </a:solidFill>
                      <a:prstDash val="solid"/>
                    </a:lnR>
                    <a:lnB w="12700">
                      <a:solidFill>
                        <a:srgbClr val="F0F0F0"/>
                      </a:solidFill>
                      <a:prstDash val="solid"/>
                    </a:lnB>
                  </a:tcPr>
                </a:tc>
                <a:tc>
                  <a:txBody>
                    <a:bodyPr/>
                    <a:lstStyle/>
                    <a:p>
                      <a:pPr>
                        <a:lnSpc>
                          <a:spcPct val="100000"/>
                        </a:lnSpc>
                      </a:pPr>
                      <a:endParaRPr sz="900" dirty="0">
                        <a:latin typeface="Times New Roman"/>
                        <a:cs typeface="Times New Roman"/>
                      </a:endParaRPr>
                    </a:p>
                  </a:txBody>
                  <a:tcPr marL="0" marR="0" marT="0" marB="0">
                    <a:lnL w="12700" cap="flat" cmpd="sng" algn="ctr">
                      <a:solidFill>
                        <a:srgbClr val="F0F0F0"/>
                      </a:solidFill>
                      <a:prstDash val="solid"/>
                      <a:round/>
                      <a:headEnd type="none" w="med" len="med"/>
                      <a:tailEnd type="none" w="med" len="med"/>
                    </a:lnL>
                    <a:lnB w="6350" cap="flat" cmpd="sng" algn="ctr">
                      <a:solidFill>
                        <a:srgbClr val="F0F0F0"/>
                      </a:solid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B w="12700" cap="flat" cmpd="sng" algn="ctr">
                      <a:solidFill>
                        <a:srgbClr val="F0F0F0"/>
                      </a:solidFill>
                      <a:prstDash val="solid"/>
                      <a:round/>
                      <a:headEnd type="none" w="med" len="med"/>
                      <a:tailEnd type="none" w="med" len="med"/>
                    </a:lnB>
                    <a:solidFill>
                      <a:schemeClr val="bg1">
                        <a:lumMod val="95000"/>
                      </a:schemeClr>
                    </a:solidFill>
                  </a:tcPr>
                </a:tc>
                <a:extLst>
                  <a:ext uri="{0D108BD9-81ED-4DB2-BD59-A6C34878D82A}">
                    <a16:rowId xmlns:a16="http://schemas.microsoft.com/office/drawing/2014/main" val="10014"/>
                  </a:ext>
                </a:extLst>
              </a:tr>
              <a:tr h="250297">
                <a:tc rowSpan="2">
                  <a:txBody>
                    <a:bodyPr/>
                    <a:lstStyle/>
                    <a:p>
                      <a:pPr marL="48260">
                        <a:lnSpc>
                          <a:spcPct val="100000"/>
                        </a:lnSpc>
                        <a:spcBef>
                          <a:spcPts val="830"/>
                        </a:spcBef>
                      </a:pPr>
                      <a:r>
                        <a:rPr lang="de-de" sz="1000" b="1" i="0" spc="0" dirty="0">
                          <a:solidFill>
                            <a:schemeClr val="bg1"/>
                          </a:solidFill>
                          <a:latin typeface="Adobe Clean" panose="020B0503020404020204" pitchFamily="34" charset="0"/>
                          <a:cs typeface="AdobeClean-Light"/>
                        </a:rPr>
                        <a:t>現場服務</a:t>
                      </a:r>
                      <a:endParaRPr sz="1000" b="1" i="0" spc="0" dirty="0">
                        <a:solidFill>
                          <a:schemeClr val="bg1"/>
                        </a:solidFill>
                        <a:latin typeface="Adobe Clean" panose="020B0503020404020204" pitchFamily="34" charset="0"/>
                        <a:cs typeface="AdobeClean-Light"/>
                      </a:endParaRPr>
                    </a:p>
                  </a:txBody>
                  <a:tcPr marL="0" marR="0" marT="48260" marB="0" anchor="ctr">
                    <a:lnL w="12700">
                      <a:solidFill>
                        <a:srgbClr val="F0F0F0"/>
                      </a:solidFill>
                      <a:prstDash val="solid"/>
                    </a:lnL>
                    <a:lnR w="12700" cap="flat" cmpd="sng" algn="ctr">
                      <a:solidFill>
                        <a:srgbClr val="F0F0F0"/>
                      </a:solidFill>
                      <a:prstDash val="solid"/>
                      <a:round/>
                      <a:headEnd type="none" w="med" len="med"/>
                      <a:tailEnd type="none" w="med" len="med"/>
                    </a:lnR>
                    <a:lnT w="12700" cap="flat" cmpd="sng" algn="ctr">
                      <a:solidFill>
                        <a:srgbClr val="F0F0F0"/>
                      </a:solidFill>
                      <a:prstDash val="solid"/>
                      <a:round/>
                      <a:headEnd type="none" w="med" len="med"/>
                      <a:tailEnd type="none" w="med" len="med"/>
                    </a:lnT>
                    <a:lnB w="12700">
                      <a:solidFill>
                        <a:srgbClr val="F1F1F1"/>
                      </a:solidFill>
                      <a:prstDash val="solid"/>
                    </a:lnB>
                    <a:solidFill>
                      <a:srgbClr val="7D7D7D"/>
                    </a:solidFill>
                  </a:tcPr>
                </a:tc>
                <a:tc>
                  <a:txBody>
                    <a:bodyPr/>
                    <a:lstStyle/>
                    <a:p>
                      <a:pPr marL="48260" hangingPunct="0">
                        <a:lnSpc>
                          <a:spcPct val="100000"/>
                        </a:lnSpc>
                        <a:spcBef>
                          <a:spcPts val="380"/>
                        </a:spcBef>
                      </a:pPr>
                      <a:r>
                        <a:rPr lang="de-de" sz="900" spc="0" dirty="0">
                          <a:solidFill>
                            <a:srgbClr val="020302"/>
                          </a:solidFill>
                          <a:latin typeface="AdobeClean-Light"/>
                          <a:cs typeface="AdobeClean-Light"/>
                        </a:rPr>
                        <a:t>上市諮詢服務 – 新解決方案的第一年</a:t>
                      </a:r>
                    </a:p>
                  </a:txBody>
                  <a:tcPr marL="0" marR="0" marT="48260" marB="0">
                    <a:lnL w="12700">
                      <a:solidFill>
                        <a:srgbClr val="F0F0F0"/>
                      </a:solidFill>
                      <a:prstDash val="solid"/>
                    </a:lnL>
                    <a:lnR w="6350" cap="flat" cmpd="sng" algn="ctr">
                      <a:solidFill>
                        <a:srgbClr val="F0F0F0"/>
                      </a:solidFill>
                      <a:prstDash val="solid"/>
                      <a:round/>
                      <a:headEnd type="none" w="med" len="med"/>
                      <a:tailEnd type="none" w="med" len="med"/>
                    </a:lnR>
                    <a:lnT w="12700">
                      <a:solidFill>
                        <a:srgbClr val="F0F0F0"/>
                      </a:solidFill>
                      <a:prstDash val="solid"/>
                    </a:lnT>
                    <a:lnB w="6350" cap="flat" cmpd="sng" algn="ctr">
                      <a:noFill/>
                      <a:prstDash val="solid"/>
                      <a:round/>
                      <a:headEnd type="none" w="med" len="med"/>
                      <a:tailEnd type="none" w="med" len="med"/>
                    </a:lnB>
                  </a:tcPr>
                </a:tc>
                <a:tc>
                  <a:txBody>
                    <a:bodyPr/>
                    <a:lstStyle/>
                    <a:p>
                      <a:pPr>
                        <a:lnSpc>
                          <a:spcPct val="100000"/>
                        </a:lnSpc>
                      </a:pPr>
                      <a:endParaRPr sz="900" dirty="0">
                        <a:latin typeface="Times New Roman"/>
                        <a:cs typeface="Times New Roman"/>
                      </a:endParaRPr>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solidFill>
                        <a:srgbClr val="F0F0F0"/>
                      </a:solidFill>
                      <a:prstDash val="solid"/>
                      <a:round/>
                      <a:headEnd type="none" w="med" len="med"/>
                      <a:tailEnd type="none" w="med" len="med"/>
                    </a:lnT>
                    <a:lnB w="6350" cap="flat" cmpd="sng" algn="ctr">
                      <a:noFill/>
                      <a:prstDash val="solid"/>
                      <a:round/>
                      <a:headEnd type="none" w="med" len="med"/>
                      <a:tailEnd type="none" w="med" len="med"/>
                    </a:lnB>
                    <a:noFill/>
                  </a:tcPr>
                </a:tc>
                <a:tc>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900" dirty="0">
                          <a:solidFill>
                            <a:srgbClr val="020302"/>
                          </a:solidFill>
                          <a:latin typeface="Wingdings"/>
                          <a:cs typeface="Wingdings"/>
                        </a:rPr>
                        <a:t></a:t>
                      </a:r>
                      <a:endParaRPr lang="en-US" sz="900" dirty="0">
                        <a:latin typeface="Wingdings"/>
                        <a:cs typeface="Wingdings"/>
                      </a:endParaRPr>
                    </a:p>
                  </a:txBody>
                  <a:tcPr marL="0" marR="0" marT="0" marB="0" anchor="ctr">
                    <a:lnL w="6350" cap="flat" cmpd="sng" algn="ctr">
                      <a:solidFill>
                        <a:srgbClr val="F0F0F0"/>
                      </a:solidFill>
                      <a:prstDash val="solid"/>
                      <a:round/>
                      <a:headEnd type="none" w="med" len="med"/>
                      <a:tailEnd type="none" w="med" len="med"/>
                    </a:lnL>
                    <a:lnT w="12700" cap="flat" cmpd="sng" algn="ctr">
                      <a:solidFill>
                        <a:srgbClr val="F0F0F0"/>
                      </a:solidFill>
                      <a:prstDash val="solid"/>
                      <a:round/>
                      <a:headEnd type="none" w="med" len="med"/>
                      <a:tailEnd type="none" w="med" len="med"/>
                    </a:lnT>
                    <a:solidFill>
                      <a:schemeClr val="bg1">
                        <a:lumMod val="95000"/>
                      </a:schemeClr>
                    </a:solidFill>
                  </a:tcPr>
                </a:tc>
                <a:extLst>
                  <a:ext uri="{0D108BD9-81ED-4DB2-BD59-A6C34878D82A}">
                    <a16:rowId xmlns:a16="http://schemas.microsoft.com/office/drawing/2014/main" val="10015"/>
                  </a:ext>
                </a:extLst>
              </a:tr>
              <a:tr h="169363">
                <a:tc vMerge="1">
                  <a:txBody>
                    <a:bodyPr/>
                    <a:lstStyle/>
                    <a:p>
                      <a:endParaRPr lang="en-US"/>
                    </a:p>
                  </a:txBody>
                  <a:tcPr>
                    <a:lnT w="12700" cap="flat" cmpd="sng" algn="ctr">
                      <a:solidFill>
                        <a:srgbClr val="F1F1F1"/>
                      </a:solidFill>
                      <a:prstDash val="solid"/>
                      <a:round/>
                      <a:headEnd type="none" w="med" len="med"/>
                      <a:tailEnd type="none" w="med" len="med"/>
                    </a:lnT>
                  </a:tcPr>
                </a:tc>
                <a:tc>
                  <a:txBody>
                    <a:bodyPr/>
                    <a:lstStyle/>
                    <a:p>
                      <a:pPr marL="48260" marR="0" lvl="0" indent="0" defTabSz="914400" eaLnBrk="1" fontAlgn="auto" latinLnBrk="0" hangingPunct="0">
                        <a:lnSpc>
                          <a:spcPct val="100000"/>
                        </a:lnSpc>
                        <a:spcBef>
                          <a:spcPts val="380"/>
                        </a:spcBef>
                        <a:spcAft>
                          <a:spcPts val="0"/>
                        </a:spcAft>
                        <a:buClrTx/>
                        <a:buSzTx/>
                        <a:buFontTx/>
                        <a:buNone/>
                        <a:tabLst/>
                        <a:defRPr/>
                      </a:pPr>
                      <a:r>
                        <a:rPr lang="de-de" sz="900" spc="0" dirty="0">
                          <a:latin typeface="AdobeClean-Light"/>
                          <a:cs typeface="AdobeClean-Light"/>
                        </a:rPr>
                        <a:t>現場服務活動</a:t>
                      </a:r>
                    </a:p>
                  </a:txBody>
                  <a:tcPr marL="0" marR="0" marT="48260" marB="0">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12700">
                      <a:solidFill>
                        <a:srgbClr val="F1F1F1"/>
                      </a:solidFill>
                      <a:prstDash val="solid"/>
                    </a:lnB>
                  </a:tcPr>
                </a:tc>
                <a:tc>
                  <a:txBody>
                    <a:bodyPr/>
                    <a:lstStyle/>
                    <a:p>
                      <a:pPr algn="ctr"/>
                      <a:endParaRPr lang="en-US" dirty="0"/>
                    </a:p>
                  </a:txBody>
                  <a:tcPr marL="0" marR="0" marT="0" marB="0">
                    <a:lnL w="6350" cap="flat" cmpd="sng" algn="ctr">
                      <a:solidFill>
                        <a:srgbClr val="F0F0F0"/>
                      </a:solidFill>
                      <a:prstDash val="solid"/>
                      <a:round/>
                      <a:headEnd type="none" w="med" len="med"/>
                      <a:tailEnd type="none" w="med" len="med"/>
                    </a:lnL>
                    <a:lnR w="6350" cap="flat" cmpd="sng" algn="ctr">
                      <a:solidFill>
                        <a:srgbClr val="F0F0F0"/>
                      </a:solidFill>
                      <a:prstDash val="solid"/>
                      <a:round/>
                      <a:headEnd type="none" w="med" len="med"/>
                      <a:tailEnd type="none" w="med" len="med"/>
                    </a:lnR>
                    <a:lnT w="6350" cap="flat" cmpd="sng" algn="ctr">
                      <a:noFill/>
                      <a:prstDash val="solid"/>
                      <a:round/>
                      <a:headEnd type="none" w="med" len="med"/>
                      <a:tailEnd type="none" w="med" len="med"/>
                    </a:lnT>
                    <a:lnB w="6350" cap="flat" cmpd="sng" algn="ctr">
                      <a:solidFill>
                        <a:srgbClr val="F0F0F0"/>
                      </a:solidFill>
                      <a:prstDash val="solid"/>
                      <a:round/>
                      <a:headEnd type="none" w="med" len="med"/>
                      <a:tailEnd type="none" w="med" len="med"/>
                    </a:lnB>
                    <a:noFill/>
                  </a:tcPr>
                </a:tc>
                <a:tc>
                  <a:txBody>
                    <a:bodyPr/>
                    <a:lstStyle/>
                    <a:p>
                      <a:pPr algn="ctr"/>
                      <a:r>
                        <a:rPr lang="de-de" sz="900" dirty="0">
                          <a:latin typeface="Times New Roman"/>
                          <a:cs typeface="Times New Roman"/>
                        </a:rPr>
                        <a:t>4</a:t>
                      </a:r>
                      <a:endParaRPr lang="en-US" dirty="0"/>
                    </a:p>
                  </a:txBody>
                  <a:tcPr marL="0" marR="0" marT="0" marB="0" anchor="ctr">
                    <a:lnL w="6350" cap="flat" cmpd="sng" algn="ctr">
                      <a:solidFill>
                        <a:srgbClr val="F0F0F0"/>
                      </a:solidFill>
                      <a:prstDash val="solid"/>
                      <a:round/>
                      <a:headEnd type="none" w="med" len="med"/>
                      <a:tailEnd type="none" w="med" len="med"/>
                    </a:lnL>
                    <a:lnB w="12700">
                      <a:solidFill>
                        <a:srgbClr val="F1F1F1"/>
                      </a:solidFill>
                      <a:prstDash val="solid"/>
                    </a:lnB>
                    <a:solidFill>
                      <a:schemeClr val="bg1">
                        <a:lumMod val="95000"/>
                      </a:schemeClr>
                    </a:solidFill>
                  </a:tcPr>
                </a:tc>
                <a:extLst>
                  <a:ext uri="{0D108BD9-81ED-4DB2-BD59-A6C34878D82A}">
                    <a16:rowId xmlns:a16="http://schemas.microsoft.com/office/drawing/2014/main" val="3280708421"/>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0"/>
            <a:ext cx="7772400" cy="294129"/>
          </a:xfrm>
          <a:prstGeom prst="rect">
            <a:avLst/>
          </a:prstGeom>
        </p:spPr>
      </p:pic>
      <p:sp>
        <p:nvSpPr>
          <p:cNvPr id="23" name="object 23"/>
          <p:cNvSpPr/>
          <p:nvPr/>
        </p:nvSpPr>
        <p:spPr>
          <a:xfrm>
            <a:off x="357339" y="897487"/>
            <a:ext cx="1736725" cy="0"/>
          </a:xfrm>
          <a:custGeom>
            <a:avLst/>
            <a:gdLst/>
            <a:ahLst/>
            <a:cxnLst/>
            <a:rect l="l" t="t" r="r" b="b"/>
            <a:pathLst>
              <a:path w="1736725">
                <a:moveTo>
                  <a:pt x="0" y="0"/>
                </a:moveTo>
                <a:lnTo>
                  <a:pt x="1736475" y="0"/>
                </a:lnTo>
              </a:path>
            </a:pathLst>
          </a:custGeom>
          <a:ln w="25133">
            <a:solidFill>
              <a:srgbClr val="1F1F1F"/>
            </a:solidFill>
          </a:ln>
        </p:spPr>
        <p:txBody>
          <a:bodyPr wrap="square" lIns="0" tIns="0" rIns="0" bIns="0" rtlCol="0"/>
          <a:lstStyle/>
          <a:p>
            <a:endParaRPr/>
          </a:p>
        </p:txBody>
      </p:sp>
      <p:sp>
        <p:nvSpPr>
          <p:cNvPr id="24" name="object 24"/>
          <p:cNvSpPr txBox="1"/>
          <p:nvPr/>
        </p:nvSpPr>
        <p:spPr>
          <a:xfrm>
            <a:off x="357339" y="608961"/>
            <a:ext cx="4214661" cy="229239"/>
          </a:xfrm>
          <a:prstGeom prst="rect">
            <a:avLst/>
          </a:prstGeom>
        </p:spPr>
        <p:txBody>
          <a:bodyPr vert="horz" wrap="square" lIns="0" tIns="12700" rIns="0" bIns="0" rtlCol="0">
            <a:spAutoFit/>
          </a:bodyPr>
          <a:lstStyle/>
          <a:p>
            <a:pPr marL="12700">
              <a:lnSpc>
                <a:spcPct val="100000"/>
              </a:lnSpc>
              <a:spcBef>
                <a:spcPts val="100"/>
              </a:spcBef>
            </a:pPr>
            <a:r>
              <a:rPr lang="de-de" sz="1400" b="1" spc="-10" dirty="0">
                <a:solidFill>
                  <a:srgbClr val="020302"/>
                </a:solidFill>
                <a:latin typeface="Adobe Clean"/>
                <a:cs typeface="Adobe Clean"/>
              </a:rPr>
              <a:t>菁英支援</a:t>
            </a:r>
            <a:r>
              <a:rPr lang="de-de" sz="1400" b="1" spc="-15" dirty="0">
                <a:solidFill>
                  <a:srgbClr val="020302"/>
                </a:solidFill>
                <a:latin typeface="Adobe Clean"/>
                <a:cs typeface="Adobe Clean"/>
              </a:rPr>
              <a:t>特色</a:t>
            </a:r>
            <a:endParaRPr sz="1400" dirty="0">
              <a:latin typeface="Adobe Clean"/>
              <a:cs typeface="Adobe Clean"/>
            </a:endParaRPr>
          </a:p>
        </p:txBody>
      </p:sp>
      <p:sp>
        <p:nvSpPr>
          <p:cNvPr id="32" name="object 32"/>
          <p:cNvSpPr txBox="1"/>
          <p:nvPr/>
        </p:nvSpPr>
        <p:spPr>
          <a:xfrm>
            <a:off x="2868167" y="1433668"/>
            <a:ext cx="2194560" cy="936154"/>
          </a:xfrm>
          <a:prstGeom prst="rect">
            <a:avLst/>
          </a:prstGeom>
        </p:spPr>
        <p:txBody>
          <a:bodyPr vert="horz" wrap="square" lIns="0" tIns="12700" rIns="0" bIns="0" rtlCol="0">
            <a:spAutoFit/>
          </a:bodyPr>
          <a:lstStyle/>
          <a:p>
            <a:pPr marL="13335" marR="26670">
              <a:lnSpc>
                <a:spcPct val="100000"/>
              </a:lnSpc>
              <a:spcBef>
                <a:spcPts val="175"/>
              </a:spcBef>
            </a:pPr>
            <a:r>
              <a:rPr lang="de-de" sz="1000" dirty="0">
                <a:solidFill>
                  <a:srgbClr val="4B4B4B"/>
                </a:solidFill>
                <a:latin typeface="AdobeClean-Light"/>
                <a:cs typeface="AdobeClean-Light"/>
              </a:rPr>
              <a:t>已熟悉您的解決方案環境與業務目標的指定支援工程師。NSE 是經驗豐富的支援工程師，可幫忙協調您的企業支援體驗。</a:t>
            </a:r>
            <a:endParaRPr sz="1000" dirty="0">
              <a:latin typeface="AdobeClean-Light"/>
              <a:cs typeface="AdobeClean-Light"/>
            </a:endParaRPr>
          </a:p>
        </p:txBody>
      </p:sp>
      <p:pic>
        <p:nvPicPr>
          <p:cNvPr id="33" name="object 33"/>
          <p:cNvPicPr>
            <a:picLocks/>
          </p:cNvPicPr>
          <p:nvPr/>
        </p:nvPicPr>
        <p:blipFill>
          <a:blip r:embed="rId3" cstate="print"/>
          <a:stretch>
            <a:fillRect/>
          </a:stretch>
        </p:blipFill>
        <p:spPr>
          <a:xfrm>
            <a:off x="2768925" y="1066800"/>
            <a:ext cx="365760" cy="365760"/>
          </a:xfrm>
          <a:prstGeom prst="rect">
            <a:avLst/>
          </a:prstGeom>
        </p:spPr>
      </p:pic>
      <p:pic>
        <p:nvPicPr>
          <p:cNvPr id="35" name="object 35"/>
          <p:cNvPicPr>
            <a:picLocks/>
          </p:cNvPicPr>
          <p:nvPr/>
        </p:nvPicPr>
        <p:blipFill>
          <a:blip r:embed="rId4" cstate="print"/>
          <a:stretch>
            <a:fillRect/>
          </a:stretch>
        </p:blipFill>
        <p:spPr>
          <a:xfrm>
            <a:off x="5257800" y="2561747"/>
            <a:ext cx="365760" cy="365760"/>
          </a:xfrm>
          <a:prstGeom prst="rect">
            <a:avLst/>
          </a:prstGeom>
        </p:spPr>
      </p:pic>
      <p:sp>
        <p:nvSpPr>
          <p:cNvPr id="36" name="object 36"/>
          <p:cNvSpPr txBox="1"/>
          <p:nvPr/>
        </p:nvSpPr>
        <p:spPr>
          <a:xfrm>
            <a:off x="5333365" y="1433668"/>
            <a:ext cx="2194560" cy="936154"/>
          </a:xfrm>
          <a:prstGeom prst="rect">
            <a:avLst/>
          </a:prstGeom>
        </p:spPr>
        <p:txBody>
          <a:bodyPr vert="horz" wrap="square" lIns="0" tIns="12700" rIns="0" bIns="0" rtlCol="0">
            <a:spAutoFit/>
          </a:bodyPr>
          <a:lstStyle/>
          <a:p>
            <a:pPr marL="55244" marR="114935">
              <a:lnSpc>
                <a:spcPct val="100000"/>
              </a:lnSpc>
              <a:spcBef>
                <a:spcPts val="965"/>
              </a:spcBef>
            </a:pPr>
            <a:r>
              <a:rPr lang="de-de" sz="1000" dirty="0">
                <a:solidFill>
                  <a:srgbClr val="4B4B4B"/>
                </a:solidFill>
                <a:latin typeface="AdobeClean-Light"/>
                <a:cs typeface="AdobeClean-Light"/>
              </a:rPr>
              <a:t>定期審查未解決的支援請求，以確保客戶在案件描述、業務影響、狀態、優先順序及確保快速解決所需的後續步驟方面都達成一致。</a:t>
            </a:r>
            <a:endParaRPr sz="1000" dirty="0">
              <a:latin typeface="AdobeClean-Light"/>
              <a:cs typeface="AdobeClean-Light"/>
            </a:endParaRPr>
          </a:p>
        </p:txBody>
      </p:sp>
      <p:pic>
        <p:nvPicPr>
          <p:cNvPr id="37" name="object 37"/>
          <p:cNvPicPr>
            <a:picLocks/>
          </p:cNvPicPr>
          <p:nvPr/>
        </p:nvPicPr>
        <p:blipFill>
          <a:blip r:embed="rId5" cstate="print"/>
          <a:stretch>
            <a:fillRect/>
          </a:stretch>
        </p:blipFill>
        <p:spPr>
          <a:xfrm>
            <a:off x="2768925" y="2500787"/>
            <a:ext cx="241555" cy="365760"/>
          </a:xfrm>
          <a:prstGeom prst="rect">
            <a:avLst/>
          </a:prstGeom>
        </p:spPr>
      </p:pic>
      <p:sp>
        <p:nvSpPr>
          <p:cNvPr id="39" name="object 39"/>
          <p:cNvSpPr txBox="1"/>
          <p:nvPr/>
        </p:nvSpPr>
        <p:spPr>
          <a:xfrm>
            <a:off x="324341" y="1433668"/>
            <a:ext cx="2194560" cy="782265"/>
          </a:xfrm>
          <a:prstGeom prst="rect">
            <a:avLst/>
          </a:prstGeom>
        </p:spPr>
        <p:txBody>
          <a:bodyPr vert="horz" wrap="square" lIns="0" tIns="12700" rIns="0" bIns="0" rtlCol="0">
            <a:spAutoFit/>
          </a:bodyPr>
          <a:lstStyle/>
          <a:p>
            <a:pPr marL="12700" marR="74295" indent="1270">
              <a:lnSpc>
                <a:spcPct val="100000"/>
              </a:lnSpc>
              <a:spcBef>
                <a:spcPts val="100"/>
              </a:spcBef>
            </a:pPr>
            <a:r>
              <a:rPr lang="de-de" sz="1000" dirty="0">
                <a:solidFill>
                  <a:srgbClr val="020302"/>
                </a:solidFill>
                <a:latin typeface="AdobeClean-Light"/>
                <a:cs typeface="AdobeClean-Light"/>
              </a:rPr>
              <a:t>指定的技術客戶經理，負責監督您的 Elite 體驗、協調支援和現場服務的投入，並提供主動式服務來讓您實現最高業務價值。</a:t>
            </a:r>
          </a:p>
        </p:txBody>
      </p:sp>
      <p:sp>
        <p:nvSpPr>
          <p:cNvPr id="40" name="object 40"/>
          <p:cNvSpPr txBox="1"/>
          <p:nvPr/>
        </p:nvSpPr>
        <p:spPr>
          <a:xfrm>
            <a:off x="689237" y="1126245"/>
            <a:ext cx="2194560" cy="169277"/>
          </a:xfrm>
          <a:prstGeom prst="rect">
            <a:avLst/>
          </a:prstGeom>
        </p:spPr>
        <p:txBody>
          <a:bodyPr vert="horz" wrap="square" lIns="0" tIns="0" rIns="0" bIns="0" rtlCol="0">
            <a:spAutoFit/>
          </a:bodyPr>
          <a:lstStyle/>
          <a:p>
            <a:pPr marL="12700">
              <a:lnSpc>
                <a:spcPct val="100000"/>
              </a:lnSpc>
              <a:spcBef>
                <a:spcPts val="100"/>
              </a:spcBef>
            </a:pPr>
            <a:r>
              <a:rPr lang="de-de" sz="1100" b="1" dirty="0">
                <a:solidFill>
                  <a:srgbClr val="020302"/>
                </a:solidFill>
                <a:latin typeface="Adobe Clean" panose="020B0503020404020204" pitchFamily="34" charset="0"/>
                <a:cs typeface="Arial"/>
              </a:rPr>
              <a:t>技術客戶經理</a:t>
            </a:r>
            <a:endParaRPr sz="1100" dirty="0">
              <a:latin typeface="Adobe Clean" panose="020B0503020404020204" pitchFamily="34" charset="0"/>
              <a:cs typeface="Arial"/>
            </a:endParaRPr>
          </a:p>
        </p:txBody>
      </p:sp>
      <p:pic>
        <p:nvPicPr>
          <p:cNvPr id="41" name="object 41"/>
          <p:cNvPicPr>
            <a:picLocks/>
          </p:cNvPicPr>
          <p:nvPr/>
        </p:nvPicPr>
        <p:blipFill>
          <a:blip r:embed="rId6" cstate="print"/>
          <a:stretch>
            <a:fillRect/>
          </a:stretch>
        </p:blipFill>
        <p:spPr>
          <a:xfrm>
            <a:off x="228600" y="1066800"/>
            <a:ext cx="365760" cy="365760"/>
          </a:xfrm>
          <a:prstGeom prst="rect">
            <a:avLst/>
          </a:prstGeom>
        </p:spPr>
      </p:pic>
      <p:pic>
        <p:nvPicPr>
          <p:cNvPr id="47" name="object 47"/>
          <p:cNvPicPr>
            <a:picLocks/>
          </p:cNvPicPr>
          <p:nvPr/>
        </p:nvPicPr>
        <p:blipFill>
          <a:blip r:embed="rId7" cstate="print"/>
          <a:stretch>
            <a:fillRect/>
          </a:stretch>
        </p:blipFill>
        <p:spPr>
          <a:xfrm>
            <a:off x="5257800" y="1066800"/>
            <a:ext cx="365760" cy="365760"/>
          </a:xfrm>
          <a:prstGeom prst="rect">
            <a:avLst/>
          </a:prstGeom>
        </p:spPr>
      </p:pic>
      <p:sp>
        <p:nvSpPr>
          <p:cNvPr id="48" name="object 48"/>
          <p:cNvSpPr txBox="1"/>
          <p:nvPr/>
        </p:nvSpPr>
        <p:spPr>
          <a:xfrm>
            <a:off x="2791726" y="5243920"/>
            <a:ext cx="2313674" cy="337272"/>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Adobe 支援團隊持續在進行知識轉移，以便提供有關解決方案使用的最佳實務。</a:t>
            </a:r>
            <a:endParaRPr sz="1000" dirty="0">
              <a:latin typeface="AdobeClean-Light"/>
              <a:cs typeface="AdobeClean-Light"/>
            </a:endParaRPr>
          </a:p>
        </p:txBody>
      </p:sp>
      <p:sp>
        <p:nvSpPr>
          <p:cNvPr id="49" name="object 49"/>
          <p:cNvSpPr txBox="1"/>
          <p:nvPr/>
        </p:nvSpPr>
        <p:spPr>
          <a:xfrm>
            <a:off x="5265661" y="5243920"/>
            <a:ext cx="2194560" cy="669927"/>
          </a:xfrm>
          <a:prstGeom prst="rect">
            <a:avLst/>
          </a:prstGeom>
        </p:spPr>
        <p:txBody>
          <a:bodyPr vert="horz" wrap="square" lIns="0" tIns="0" rIns="0" bIns="0" rtlCol="0">
            <a:spAutoFit/>
          </a:bodyPr>
          <a:lstStyle/>
          <a:p>
            <a:pPr marL="12700" marR="5080">
              <a:lnSpc>
                <a:spcPct val="110700"/>
              </a:lnSpc>
              <a:spcBef>
                <a:spcPts val="409"/>
              </a:spcBef>
            </a:pPr>
            <a:r>
              <a:rPr lang="de-de" sz="1000" dirty="0">
                <a:solidFill>
                  <a:srgbClr val="020302"/>
                </a:solidFill>
                <a:latin typeface="AdobeClean-Light"/>
                <a:cs typeface="AdobeClean-Light"/>
              </a:rPr>
              <a:t>管理關鍵事件，以確保您在這些關鍵業務和專案里程碑期間擁有適當層級的支援、涵蓋範圍和緩解計劃。</a:t>
            </a:r>
            <a:endParaRPr sz="1000" dirty="0">
              <a:latin typeface="AdobeClean-Light"/>
              <a:cs typeface="AdobeClean-Light"/>
            </a:endParaRPr>
          </a:p>
        </p:txBody>
      </p:sp>
      <p:sp>
        <p:nvSpPr>
          <p:cNvPr id="50" name="object 50"/>
          <p:cNvSpPr txBox="1"/>
          <p:nvPr/>
        </p:nvSpPr>
        <p:spPr>
          <a:xfrm>
            <a:off x="324341" y="5262204"/>
            <a:ext cx="2194560" cy="698781"/>
          </a:xfrm>
          <a:prstGeom prst="rect">
            <a:avLst/>
          </a:prstGeom>
        </p:spPr>
        <p:txBody>
          <a:bodyPr vert="horz" wrap="square" lIns="0" tIns="0" rIns="0" bIns="0" rtlCol="0">
            <a:spAutoFit/>
          </a:bodyPr>
          <a:lstStyle/>
          <a:p>
            <a:pPr marL="12700" marR="5080" indent="97790">
              <a:lnSpc>
                <a:spcPct val="116199"/>
              </a:lnSpc>
              <a:spcBef>
                <a:spcPts val="259"/>
              </a:spcBef>
            </a:pPr>
            <a:r>
              <a:rPr lang="de-de" sz="1000" dirty="0">
                <a:solidFill>
                  <a:srgbClr val="020302"/>
                </a:solidFill>
                <a:latin typeface="AdobeClean-Light"/>
                <a:cs typeface="AdobeClean-Light"/>
              </a:rPr>
              <a:t>接收有關新產品功能的個人化指引，以利用最新的創新功能，並讓 Adobe 專家審查發行和升級計劃。</a:t>
            </a:r>
            <a:endParaRPr sz="1000" dirty="0">
              <a:latin typeface="AdobeClean-Light"/>
              <a:cs typeface="AdobeClean-Light"/>
            </a:endParaRPr>
          </a:p>
        </p:txBody>
      </p:sp>
      <p:sp>
        <p:nvSpPr>
          <p:cNvPr id="54" name="object 54"/>
          <p:cNvSpPr txBox="1"/>
          <p:nvPr/>
        </p:nvSpPr>
        <p:spPr>
          <a:xfrm>
            <a:off x="97786" y="9888626"/>
            <a:ext cx="4474213" cy="133370"/>
          </a:xfrm>
          <a:prstGeom prst="rect">
            <a:avLst/>
          </a:prstGeom>
        </p:spPr>
        <p:txBody>
          <a:bodyPr vert="horz" wrap="square" lIns="0" tIns="10160" rIns="0" bIns="0" rtlCol="0">
            <a:spAutoFit/>
          </a:bodyPr>
          <a:lstStyle/>
          <a:p>
            <a:pPr marL="12700">
              <a:lnSpc>
                <a:spcPct val="100000"/>
              </a:lnSpc>
              <a:spcBef>
                <a:spcPts val="80"/>
              </a:spcBef>
            </a:pPr>
            <a:r>
              <a:rPr lang="de-de" sz="800" spc="-15" dirty="0">
                <a:solidFill>
                  <a:srgbClr val="6D6D6D"/>
                </a:solidFill>
                <a:latin typeface="Adobe Clean"/>
                <a:cs typeface="Adobe Clean"/>
              </a:rPr>
              <a:t>©2021 </a:t>
            </a:r>
            <a:r>
              <a:rPr lang="de-de" sz="800" spc="-5" dirty="0">
                <a:solidFill>
                  <a:srgbClr val="6D6D6D"/>
                </a:solidFill>
                <a:latin typeface="Adobe Clean"/>
                <a:cs typeface="Adobe Clean"/>
              </a:rPr>
              <a:t>Adobe。All</a:t>
            </a:r>
            <a:r>
              <a:rPr lang="de-de" sz="800" spc="-15" dirty="0">
                <a:solidFill>
                  <a:srgbClr val="6D6D6D"/>
                </a:solidFill>
                <a:latin typeface="Adobe Clean"/>
                <a:cs typeface="Adobe Clean"/>
              </a:rPr>
              <a:t> Rights</a:t>
            </a:r>
            <a:r>
              <a:rPr lang="de-de" sz="800" spc="-5" dirty="0">
                <a:solidFill>
                  <a:srgbClr val="6D6D6D"/>
                </a:solidFill>
                <a:latin typeface="Adobe Clean"/>
                <a:cs typeface="Adobe Clean"/>
              </a:rPr>
              <a:t> </a:t>
            </a:r>
            <a:r>
              <a:rPr lang="de-de" sz="800" spc="-15" dirty="0">
                <a:solidFill>
                  <a:srgbClr val="6D6D6D"/>
                </a:solidFill>
                <a:latin typeface="Adobe Clean"/>
                <a:cs typeface="Adobe Clean"/>
              </a:rPr>
              <a:t>Reserved。</a:t>
            </a:r>
            <a:r>
              <a:rPr lang="de-de" sz="800" spc="-5" dirty="0">
                <a:solidFill>
                  <a:srgbClr val="6D6D6D"/>
                </a:solidFill>
                <a:latin typeface="Adobe Clean"/>
                <a:cs typeface="Adobe Clean"/>
              </a:rPr>
              <a:t>Adobe</a:t>
            </a:r>
            <a:r>
              <a:rPr lang="de-de" sz="800" spc="65" dirty="0">
                <a:solidFill>
                  <a:srgbClr val="6D6D6D"/>
                </a:solidFill>
                <a:latin typeface="Adobe Clean"/>
                <a:cs typeface="Adobe Clean"/>
              </a:rPr>
              <a:t> </a:t>
            </a:r>
            <a:r>
              <a:rPr lang="de-de" sz="800" spc="-15" dirty="0">
                <a:solidFill>
                  <a:srgbClr val="6D6D6D"/>
                </a:solidFill>
                <a:latin typeface="Adobe Clean"/>
                <a:cs typeface="Adobe Clean"/>
              </a:rPr>
              <a:t> 機密資訊。</a:t>
            </a:r>
            <a:endParaRPr sz="800" dirty="0">
              <a:latin typeface="Adobe Clean"/>
              <a:cs typeface="Adobe Clean"/>
            </a:endParaRPr>
          </a:p>
        </p:txBody>
      </p:sp>
      <p:pic>
        <p:nvPicPr>
          <p:cNvPr id="43" name="Graphic 42" descr="Playbook 大綱">
            <a:extLst>
              <a:ext uri="{FF2B5EF4-FFF2-40B4-BE49-F238E27FC236}">
                <a16:creationId xmlns:a16="http://schemas.microsoft.com/office/drawing/2014/main" id="{C99690B9-BFB7-6F4A-BF19-81D32249562E}"/>
              </a:ext>
            </a:extLst>
          </p:cNvPr>
          <p:cNvPicPr>
            <a:picLocks/>
          </p:cNvPicPr>
          <p:nvPr/>
        </p:nvPicPr>
        <p:blipFill>
          <a:blip r:embed="rId8" cstate="print">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228599" y="2472569"/>
            <a:ext cx="365760" cy="365760"/>
          </a:xfrm>
          <a:prstGeom prst="rect">
            <a:avLst/>
          </a:prstGeom>
        </p:spPr>
      </p:pic>
      <p:sp>
        <p:nvSpPr>
          <p:cNvPr id="55" name="object 46">
            <a:extLst>
              <a:ext uri="{FF2B5EF4-FFF2-40B4-BE49-F238E27FC236}">
                <a16:creationId xmlns:a16="http://schemas.microsoft.com/office/drawing/2014/main" id="{7C260A2A-AF2F-FC40-B33F-0E1D0FBC740E}"/>
              </a:ext>
            </a:extLst>
          </p:cNvPr>
          <p:cNvSpPr txBox="1"/>
          <p:nvPr/>
        </p:nvSpPr>
        <p:spPr>
          <a:xfrm>
            <a:off x="2791726" y="9060487"/>
            <a:ext cx="2313674" cy="625812"/>
          </a:xfrm>
          <a:prstGeom prst="rect">
            <a:avLst/>
          </a:prstGeom>
        </p:spPr>
        <p:txBody>
          <a:bodyPr vert="horz" wrap="square" lIns="0" tIns="12700" rIns="0" bIns="0" rtlCol="0">
            <a:spAutoFit/>
          </a:bodyPr>
          <a:lstStyle/>
          <a:p>
            <a:pPr marL="33020" marR="159385">
              <a:lnSpc>
                <a:spcPct val="100000"/>
              </a:lnSpc>
              <a:spcBef>
                <a:spcPts val="100"/>
              </a:spcBef>
              <a:tabLst>
                <a:tab pos="1786889" algn="l"/>
              </a:tabLst>
            </a:pPr>
            <a:r>
              <a:rPr lang="de-de" sz="1000" spc="-20" dirty="0">
                <a:solidFill>
                  <a:srgbClr val="020302"/>
                </a:solidFill>
                <a:latin typeface="AdobeClean-Light"/>
                <a:cs typeface="AdobeClean-Light"/>
              </a:rPr>
              <a:t>開始</a:t>
            </a:r>
            <a:r>
              <a:rPr lang="de-de" sz="1000" spc="-15" dirty="0">
                <a:solidFill>
                  <a:srgbClr val="020302"/>
                </a:solidFill>
                <a:latin typeface="AdobeClean-Light"/>
                <a:cs typeface="AdobeClean-Light"/>
              </a:rPr>
              <a:t>聊天式</a:t>
            </a:r>
            <a:r>
              <a:rPr lang="de-de" sz="1000" spc="-10" dirty="0">
                <a:solidFill>
                  <a:srgbClr val="020302"/>
                </a:solidFill>
                <a:latin typeface="AdobeClean-Light"/>
                <a:cs typeface="AdobeClean-Light"/>
              </a:rPr>
              <a:t>諮詢，</a:t>
            </a:r>
            <a:r>
              <a:rPr lang="de-de" sz="1000" spc="-5" dirty="0">
                <a:solidFill>
                  <a:srgbClr val="020302"/>
                </a:solidFill>
                <a:latin typeface="AdobeClean-Light"/>
                <a:cs typeface="AdobeClean-Light"/>
              </a:rPr>
              <a:t>以獲得</a:t>
            </a:r>
            <a:r>
              <a:rPr lang="de-de" sz="1000" spc="-10" dirty="0">
                <a:solidFill>
                  <a:srgbClr val="020302"/>
                </a:solidFill>
                <a:latin typeface="AdobeClean-Light"/>
                <a:cs typeface="AdobeClean-Light"/>
              </a:rPr>
              <a:t>案件提交的</a:t>
            </a:r>
            <a:r>
              <a:rPr lang="de-de" sz="1000" spc="-20" dirty="0">
                <a:solidFill>
                  <a:srgbClr val="020302"/>
                </a:solidFill>
                <a:latin typeface="AdobeClean-Light"/>
                <a:cs typeface="AdobeClean-Light"/>
              </a:rPr>
              <a:t>解答</a:t>
            </a:r>
            <a:r>
              <a:rPr lang="de-de" sz="1000" dirty="0">
                <a:solidFill>
                  <a:srgbClr val="020302"/>
                </a:solidFill>
                <a:latin typeface="AdobeClean-Light"/>
                <a:cs typeface="AdobeClean-Light"/>
              </a:rPr>
              <a:t>與</a:t>
            </a:r>
            <a:r>
              <a:rPr lang="de-de" sz="1000" spc="-15" dirty="0">
                <a:solidFill>
                  <a:srgbClr val="020302"/>
                </a:solidFill>
                <a:latin typeface="AdobeClean-Light"/>
                <a:cs typeface="AdobeClean-Light"/>
              </a:rPr>
              <a:t>協助</a:t>
            </a:r>
            <a:endParaRPr lang="en-US" sz="1000" spc="-20" dirty="0">
              <a:solidFill>
                <a:srgbClr val="020302"/>
              </a:solidFill>
              <a:latin typeface="AdobeClean-Light"/>
              <a:cs typeface="AdobeClean-Light"/>
            </a:endParaRPr>
          </a:p>
          <a:p>
            <a:pPr marL="33020" marR="159385">
              <a:lnSpc>
                <a:spcPct val="100000"/>
              </a:lnSpc>
              <a:spcBef>
                <a:spcPts val="100"/>
              </a:spcBef>
              <a:tabLst>
                <a:tab pos="1786889" algn="l"/>
              </a:tabLst>
            </a:pPr>
            <a:r>
              <a:rPr lang="de-de" sz="1000" i="1" spc="-10" dirty="0">
                <a:solidFill>
                  <a:srgbClr val="7A7A7A"/>
                </a:solidFill>
                <a:latin typeface="AdobeClean-LightIt"/>
                <a:cs typeface="AdobeClean-LightIt"/>
              </a:rPr>
              <a:t>*並非</a:t>
            </a:r>
            <a:r>
              <a:rPr lang="de-de" sz="1000" i="1" spc="-20" dirty="0">
                <a:solidFill>
                  <a:srgbClr val="7A7A7A"/>
                </a:solidFill>
                <a:latin typeface="AdobeClean-LightIt"/>
                <a:cs typeface="AdobeClean-LightIt"/>
              </a:rPr>
              <a:t>所有產品都有提供即時聊天支援</a:t>
            </a:r>
            <a:r>
              <a:rPr lang="de-de" sz="900" i="1" spc="-20" dirty="0">
                <a:solidFill>
                  <a:srgbClr val="7A7A7A"/>
                </a:solidFill>
                <a:latin typeface="AdobeClean-LightIt"/>
                <a:cs typeface="AdobeClean-LightIt"/>
              </a:rPr>
              <a:t>。</a:t>
            </a:r>
            <a:endParaRPr sz="900" dirty="0">
              <a:latin typeface="AdobeClean-Light"/>
              <a:cs typeface="AdobeClean-Light"/>
            </a:endParaRPr>
          </a:p>
        </p:txBody>
      </p:sp>
      <p:sp>
        <p:nvSpPr>
          <p:cNvPr id="56" name="TextBox 55">
            <a:extLst>
              <a:ext uri="{FF2B5EF4-FFF2-40B4-BE49-F238E27FC236}">
                <a16:creationId xmlns:a16="http://schemas.microsoft.com/office/drawing/2014/main" id="{A1C486E8-54B1-F645-9B86-ECF1030A75B7}"/>
              </a:ext>
            </a:extLst>
          </p:cNvPr>
          <p:cNvSpPr txBox="1">
            <a:spLocks/>
          </p:cNvSpPr>
          <p:nvPr/>
        </p:nvSpPr>
        <p:spPr>
          <a:xfrm>
            <a:off x="689237" y="6756914"/>
            <a:ext cx="15682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社群論壇</a:t>
            </a:r>
          </a:p>
        </p:txBody>
      </p:sp>
      <p:sp>
        <p:nvSpPr>
          <p:cNvPr id="57" name="Rectangle 56">
            <a:extLst>
              <a:ext uri="{FF2B5EF4-FFF2-40B4-BE49-F238E27FC236}">
                <a16:creationId xmlns:a16="http://schemas.microsoft.com/office/drawing/2014/main" id="{3834A0F4-9A60-1844-A048-6D637B2EB827}"/>
              </a:ext>
            </a:extLst>
          </p:cNvPr>
          <p:cNvSpPr>
            <a:spLocks/>
          </p:cNvSpPr>
          <p:nvPr/>
        </p:nvSpPr>
        <p:spPr>
          <a:xfrm>
            <a:off x="689237" y="6960100"/>
            <a:ext cx="959314" cy="184666"/>
          </a:xfrm>
          <a:prstGeom prst="rect">
            <a:avLst/>
          </a:prstGeom>
        </p:spPr>
        <p:txBody>
          <a:bodyPr wrap="squar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線上論壇</a:t>
            </a:r>
          </a:p>
        </p:txBody>
      </p:sp>
      <p:sp>
        <p:nvSpPr>
          <p:cNvPr id="58" name="object 39">
            <a:extLst>
              <a:ext uri="{FF2B5EF4-FFF2-40B4-BE49-F238E27FC236}">
                <a16:creationId xmlns:a16="http://schemas.microsoft.com/office/drawing/2014/main" id="{33C8C307-B5C0-B745-B0B7-708423875E59}"/>
              </a:ext>
            </a:extLst>
          </p:cNvPr>
          <p:cNvSpPr txBox="1"/>
          <p:nvPr/>
        </p:nvSpPr>
        <p:spPr>
          <a:xfrm>
            <a:off x="324341" y="7152361"/>
            <a:ext cx="2194560" cy="959237"/>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可持續在線上存取不斷增加的技術解決方案、產品文件、常見問答等內容的資料庫。與 Adobe 社群上的從業人員和其他客戶交流，彼此分享學到的最佳實務和經驗教訓</a:t>
            </a:r>
          </a:p>
        </p:txBody>
      </p:sp>
      <p:sp>
        <p:nvSpPr>
          <p:cNvPr id="59" name="TextBox 58">
            <a:extLst>
              <a:ext uri="{FF2B5EF4-FFF2-40B4-BE49-F238E27FC236}">
                <a16:creationId xmlns:a16="http://schemas.microsoft.com/office/drawing/2014/main" id="{CCF27587-C508-5A44-B624-7AD95CEE18C8}"/>
              </a:ext>
            </a:extLst>
          </p:cNvPr>
          <p:cNvSpPr txBox="1">
            <a:spLocks/>
          </p:cNvSpPr>
          <p:nvPr/>
        </p:nvSpPr>
        <p:spPr>
          <a:xfrm>
            <a:off x="5723508" y="6756914"/>
            <a:ext cx="146304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Experience League</a:t>
            </a:r>
          </a:p>
        </p:txBody>
      </p:sp>
      <p:sp>
        <p:nvSpPr>
          <p:cNvPr id="60" name="Rectangle 59">
            <a:extLst>
              <a:ext uri="{FF2B5EF4-FFF2-40B4-BE49-F238E27FC236}">
                <a16:creationId xmlns:a16="http://schemas.microsoft.com/office/drawing/2014/main" id="{BE1271E9-6965-1342-9192-934017FB88DC}"/>
              </a:ext>
            </a:extLst>
          </p:cNvPr>
          <p:cNvSpPr>
            <a:spLocks/>
          </p:cNvSpPr>
          <p:nvPr/>
        </p:nvSpPr>
        <p:spPr>
          <a:xfrm>
            <a:off x="5723508" y="6960100"/>
            <a:ext cx="1316707"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自我引導式旅程</a:t>
            </a:r>
          </a:p>
        </p:txBody>
      </p:sp>
      <p:sp>
        <p:nvSpPr>
          <p:cNvPr id="61" name="object 39">
            <a:extLst>
              <a:ext uri="{FF2B5EF4-FFF2-40B4-BE49-F238E27FC236}">
                <a16:creationId xmlns:a16="http://schemas.microsoft.com/office/drawing/2014/main" id="{238FC9C9-C2C0-E444-BB27-77B17FF0EC4E}"/>
              </a:ext>
            </a:extLst>
          </p:cNvPr>
          <p:cNvSpPr txBox="1"/>
          <p:nvPr/>
        </p:nvSpPr>
        <p:spPr>
          <a:xfrm>
            <a:off x="5265661" y="7152361"/>
            <a:ext cx="2194560" cy="1113125"/>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Experience League 賦予體驗製作者強大的功能。客戶可以透過個人化學習來開始培養自己的客戶體驗管理能力，以發展各項技能、與全球的同行社群互動，並獲得職業提升的認可</a:t>
            </a:r>
          </a:p>
        </p:txBody>
      </p:sp>
      <p:sp>
        <p:nvSpPr>
          <p:cNvPr id="62" name="TextBox 61">
            <a:extLst>
              <a:ext uri="{FF2B5EF4-FFF2-40B4-BE49-F238E27FC236}">
                <a16:creationId xmlns:a16="http://schemas.microsoft.com/office/drawing/2014/main" id="{0B19678C-2CA3-2045-81B8-DDFAC6C08445}"/>
              </a:ext>
            </a:extLst>
          </p:cNvPr>
          <p:cNvSpPr txBox="1">
            <a:spLocks/>
          </p:cNvSpPr>
          <p:nvPr/>
        </p:nvSpPr>
        <p:spPr>
          <a:xfrm>
            <a:off x="3201544" y="8560230"/>
            <a:ext cx="1543003"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即時聊天支援*</a:t>
            </a:r>
          </a:p>
        </p:txBody>
      </p:sp>
      <p:sp>
        <p:nvSpPr>
          <p:cNvPr id="63" name="Rectangle 62">
            <a:extLst>
              <a:ext uri="{FF2B5EF4-FFF2-40B4-BE49-F238E27FC236}">
                <a16:creationId xmlns:a16="http://schemas.microsoft.com/office/drawing/2014/main" id="{0F5F8203-84A5-C846-AE21-B0C1CDDEFD03}"/>
              </a:ext>
            </a:extLst>
          </p:cNvPr>
          <p:cNvSpPr>
            <a:spLocks/>
          </p:cNvSpPr>
          <p:nvPr/>
        </p:nvSpPr>
        <p:spPr>
          <a:xfrm>
            <a:off x="3201544" y="8741449"/>
            <a:ext cx="84016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聊天支援</a:t>
            </a:r>
          </a:p>
        </p:txBody>
      </p:sp>
      <p:sp>
        <p:nvSpPr>
          <p:cNvPr id="64" name="TextBox 63">
            <a:extLst>
              <a:ext uri="{FF2B5EF4-FFF2-40B4-BE49-F238E27FC236}">
                <a16:creationId xmlns:a16="http://schemas.microsoft.com/office/drawing/2014/main" id="{AB7D9D55-2EC1-3743-9A8D-BF6D45DD7ADD}"/>
              </a:ext>
            </a:extLst>
          </p:cNvPr>
          <p:cNvSpPr txBox="1">
            <a:spLocks/>
          </p:cNvSpPr>
          <p:nvPr/>
        </p:nvSpPr>
        <p:spPr>
          <a:xfrm>
            <a:off x="3201544" y="6756914"/>
            <a:ext cx="2520000"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全年無休 P1 </a:t>
            </a:r>
          </a:p>
        </p:txBody>
      </p:sp>
      <p:sp>
        <p:nvSpPr>
          <p:cNvPr id="65" name="Rectangle 64">
            <a:extLst>
              <a:ext uri="{FF2B5EF4-FFF2-40B4-BE49-F238E27FC236}">
                <a16:creationId xmlns:a16="http://schemas.microsoft.com/office/drawing/2014/main" id="{2C68D5A4-4082-324D-9E20-8D044979053B}"/>
              </a:ext>
            </a:extLst>
          </p:cNvPr>
          <p:cNvSpPr>
            <a:spLocks/>
          </p:cNvSpPr>
          <p:nvPr/>
        </p:nvSpPr>
        <p:spPr>
          <a:xfrm>
            <a:off x="3201544" y="6960100"/>
            <a:ext cx="992259"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電話支援</a:t>
            </a:r>
          </a:p>
        </p:txBody>
      </p:sp>
      <p:sp>
        <p:nvSpPr>
          <p:cNvPr id="66" name="object 39">
            <a:extLst>
              <a:ext uri="{FF2B5EF4-FFF2-40B4-BE49-F238E27FC236}">
                <a16:creationId xmlns:a16="http://schemas.microsoft.com/office/drawing/2014/main" id="{6D02803B-F740-8341-B0A6-E8F7CBDA4EAD}"/>
              </a:ext>
            </a:extLst>
          </p:cNvPr>
          <p:cNvSpPr txBox="1"/>
          <p:nvPr/>
        </p:nvSpPr>
        <p:spPr>
          <a:xfrm>
            <a:off x="2791726" y="7152361"/>
            <a:ext cx="2194560" cy="805349"/>
          </a:xfrm>
          <a:prstGeom prst="rect">
            <a:avLst/>
          </a:prstGeom>
        </p:spPr>
        <p:txBody>
          <a:bodyPr vert="horz" wrap="square" lIns="0" tIns="35560" rIns="0" bIns="0" rtlCol="0">
            <a:spAutoFit/>
          </a:bodyPr>
          <a:lstStyle/>
          <a:p>
            <a:r>
              <a:rPr lang="de-de" sz="1000" dirty="0">
                <a:solidFill>
                  <a:srgbClr val="020302"/>
                </a:solidFill>
                <a:latin typeface="AdobeClean-Light"/>
              </a:rPr>
              <a:t>授權的使用者或</a:t>
            </a:r>
            <a:r>
              <a:rPr lang="de-de" sz="1000" b="1" dirty="0">
                <a:solidFill>
                  <a:srgbClr val="020302"/>
                </a:solidFill>
                <a:latin typeface="AdobeClean-Light"/>
              </a:rPr>
              <a:t>指定的支援聯絡人</a:t>
            </a:r>
            <a:r>
              <a:rPr lang="de-de" sz="1000" dirty="0">
                <a:latin typeface="Adobe Clean Light" panose="020B0303020404020204" pitchFamily="34" charset="0"/>
              </a:rPr>
              <a:t>可透過所有可用管道 (包括 P1 適用的電話) 來提交問題，並代表貴公司與我們的技術支援團隊互動。</a:t>
            </a:r>
            <a:endParaRPr lang="en-US" sz="1000" dirty="0">
              <a:solidFill>
                <a:srgbClr val="000000"/>
              </a:solidFill>
              <a:latin typeface="Adobe Clean Light" panose="020B0303020404020204" pitchFamily="34" charset="0"/>
            </a:endParaRPr>
          </a:p>
        </p:txBody>
      </p:sp>
      <p:sp>
        <p:nvSpPr>
          <p:cNvPr id="67" name="object 26">
            <a:extLst>
              <a:ext uri="{FF2B5EF4-FFF2-40B4-BE49-F238E27FC236}">
                <a16:creationId xmlns:a16="http://schemas.microsoft.com/office/drawing/2014/main" id="{E70361C6-2606-F64B-93EB-A5756DBC1380}"/>
              </a:ext>
            </a:extLst>
          </p:cNvPr>
          <p:cNvSpPr/>
          <p:nvPr/>
        </p:nvSpPr>
        <p:spPr>
          <a:xfrm>
            <a:off x="214971" y="6447157"/>
            <a:ext cx="1848207" cy="45719"/>
          </a:xfrm>
          <a:custGeom>
            <a:avLst/>
            <a:gdLst/>
            <a:ahLst/>
            <a:cxnLst/>
            <a:rect l="l" t="t" r="r" b="b"/>
            <a:pathLst>
              <a:path w="1463039">
                <a:moveTo>
                  <a:pt x="0" y="0"/>
                </a:moveTo>
                <a:lnTo>
                  <a:pt x="1463040" y="0"/>
                </a:lnTo>
              </a:path>
            </a:pathLst>
          </a:custGeom>
          <a:ln w="25146">
            <a:solidFill>
              <a:srgbClr val="1F1F1F"/>
            </a:solidFill>
          </a:ln>
        </p:spPr>
        <p:txBody>
          <a:bodyPr wrap="square" lIns="0" tIns="0" rIns="0" bIns="0" rtlCol="0"/>
          <a:lstStyle/>
          <a:p>
            <a:endParaRPr/>
          </a:p>
        </p:txBody>
      </p:sp>
      <p:sp>
        <p:nvSpPr>
          <p:cNvPr id="68" name="TextBox 67">
            <a:extLst>
              <a:ext uri="{FF2B5EF4-FFF2-40B4-BE49-F238E27FC236}">
                <a16:creationId xmlns:a16="http://schemas.microsoft.com/office/drawing/2014/main" id="{B2D4AE39-FDAD-A84C-A564-714C12493F9D}"/>
              </a:ext>
            </a:extLst>
          </p:cNvPr>
          <p:cNvSpPr txBox="1">
            <a:spLocks/>
          </p:cNvSpPr>
          <p:nvPr/>
        </p:nvSpPr>
        <p:spPr>
          <a:xfrm>
            <a:off x="689237" y="8560230"/>
            <a:ext cx="991521"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a:defRPr/>
            </a:pPr>
            <a:r>
              <a:rPr lang="de-de" sz="1200" dirty="0">
                <a:solidFill>
                  <a:srgbClr val="000000"/>
                </a:solidFill>
              </a:rPr>
              <a:t>諮詢時間</a:t>
            </a:r>
          </a:p>
        </p:txBody>
      </p:sp>
      <p:sp>
        <p:nvSpPr>
          <p:cNvPr id="69" name="Rectangle 68">
            <a:extLst>
              <a:ext uri="{FF2B5EF4-FFF2-40B4-BE49-F238E27FC236}">
                <a16:creationId xmlns:a16="http://schemas.microsoft.com/office/drawing/2014/main" id="{B60A56A8-AC0A-3841-9E65-56EBFC37A273}"/>
              </a:ext>
            </a:extLst>
          </p:cNvPr>
          <p:cNvSpPr>
            <a:spLocks/>
          </p:cNvSpPr>
          <p:nvPr/>
        </p:nvSpPr>
        <p:spPr>
          <a:xfrm>
            <a:off x="689237" y="8741449"/>
            <a:ext cx="604974"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網路研討會</a:t>
            </a:r>
          </a:p>
        </p:txBody>
      </p:sp>
      <p:sp>
        <p:nvSpPr>
          <p:cNvPr id="70" name="object 39">
            <a:extLst>
              <a:ext uri="{FF2B5EF4-FFF2-40B4-BE49-F238E27FC236}">
                <a16:creationId xmlns:a16="http://schemas.microsoft.com/office/drawing/2014/main" id="{004E2FA9-19E5-274F-A71E-371D6802AE4C}"/>
              </a:ext>
            </a:extLst>
          </p:cNvPr>
          <p:cNvSpPr txBox="1"/>
          <p:nvPr/>
        </p:nvSpPr>
        <p:spPr>
          <a:xfrm>
            <a:off x="355868" y="9026059"/>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「諮詢時間」是由 Adobe 客戶支援團隊主導的一項計劃，其中的研討會的設計目的是為了提供資訊以及協助參與者排除問題，並提供成功使用 Adobe 解決方案的秘訣與技巧。</a:t>
            </a:r>
          </a:p>
        </p:txBody>
      </p:sp>
      <p:sp>
        <p:nvSpPr>
          <p:cNvPr id="71" name="TextBox 70">
            <a:extLst>
              <a:ext uri="{FF2B5EF4-FFF2-40B4-BE49-F238E27FC236}">
                <a16:creationId xmlns:a16="http://schemas.microsoft.com/office/drawing/2014/main" id="{C5765A10-81B2-C549-A341-DA0E2E901529}"/>
              </a:ext>
            </a:extLst>
          </p:cNvPr>
          <p:cNvSpPr txBox="1">
            <a:spLocks/>
          </p:cNvSpPr>
          <p:nvPr/>
        </p:nvSpPr>
        <p:spPr>
          <a:xfrm>
            <a:off x="5723508" y="8560230"/>
            <a:ext cx="1303746" cy="184666"/>
          </a:xfrm>
          <a:prstGeom prst="rect">
            <a:avLst/>
          </a:prstGeom>
          <a:noFill/>
        </p:spPr>
        <p:txBody>
          <a:bodyPr wrap="square" lIns="0" tIns="0" rIns="0" bIns="0" rtlCol="0">
            <a:spAutoFit/>
          </a:bodyPr>
          <a:lstStyle>
            <a:defPPr>
              <a:defRPr lang="en-US"/>
            </a:defPPr>
            <a:lvl1pPr>
              <a:defRPr sz="3200">
                <a:latin typeface="Adobe Clean Light" panose="020B0303020404020204" pitchFamily="34" charset="0"/>
              </a:defRPr>
            </a:lvl1pPr>
          </a:lstStyle>
          <a:p>
            <a:pPr defTabSz="913563">
              <a:defRPr/>
            </a:pPr>
            <a:r>
              <a:rPr lang="de-de" sz="1200" dirty="0">
                <a:solidFill>
                  <a:srgbClr val="000000"/>
                </a:solidFill>
              </a:rPr>
              <a:t>自助式入口網站</a:t>
            </a:r>
          </a:p>
        </p:txBody>
      </p:sp>
      <p:sp>
        <p:nvSpPr>
          <p:cNvPr id="72" name="Rectangle 71">
            <a:extLst>
              <a:ext uri="{FF2B5EF4-FFF2-40B4-BE49-F238E27FC236}">
                <a16:creationId xmlns:a16="http://schemas.microsoft.com/office/drawing/2014/main" id="{6C79AB87-B93C-1E4F-8618-D5E4F375B401}"/>
              </a:ext>
            </a:extLst>
          </p:cNvPr>
          <p:cNvSpPr>
            <a:spLocks/>
          </p:cNvSpPr>
          <p:nvPr/>
        </p:nvSpPr>
        <p:spPr>
          <a:xfrm>
            <a:off x="5723508" y="8741449"/>
            <a:ext cx="1267206" cy="184666"/>
          </a:xfrm>
          <a:prstGeom prst="rect">
            <a:avLst/>
          </a:prstGeom>
        </p:spPr>
        <p:txBody>
          <a:bodyPr wrap="none" lIns="0" tIns="0" rIns="0" bIns="0">
            <a:spAutoFit/>
          </a:bodyPr>
          <a:lstStyle/>
          <a:p>
            <a:pPr>
              <a:spcBef>
                <a:spcPts val="600"/>
              </a:spcBef>
              <a:spcAft>
                <a:spcPts val="600"/>
              </a:spcAft>
            </a:pPr>
            <a:r>
              <a:rPr lang="de-de" sz="1200" b="1" dirty="0">
                <a:latin typeface="+mj-lt"/>
                <a:ea typeface="Open Sans" pitchFamily="34" charset="0"/>
                <a:cs typeface="Open Sans" pitchFamily="34" charset="0"/>
              </a:rPr>
              <a:t>24/7 支援入口網站</a:t>
            </a:r>
          </a:p>
        </p:txBody>
      </p:sp>
      <p:sp>
        <p:nvSpPr>
          <p:cNvPr id="73" name="object 39">
            <a:extLst>
              <a:ext uri="{FF2B5EF4-FFF2-40B4-BE49-F238E27FC236}">
                <a16:creationId xmlns:a16="http://schemas.microsoft.com/office/drawing/2014/main" id="{85E923B2-DE02-C54E-95F2-D82090D65E19}"/>
              </a:ext>
            </a:extLst>
          </p:cNvPr>
          <p:cNvSpPr txBox="1"/>
          <p:nvPr/>
        </p:nvSpPr>
        <p:spPr>
          <a:xfrm>
            <a:off x="5265661" y="8987081"/>
            <a:ext cx="2194560" cy="805349"/>
          </a:xfrm>
          <a:prstGeom prst="rect">
            <a:avLst/>
          </a:prstGeom>
        </p:spPr>
        <p:txBody>
          <a:bodyPr vert="horz" wrap="square" lIns="0" tIns="35560" rIns="0" bIns="0" rtlCol="0">
            <a:spAutoFit/>
          </a:bodyPr>
          <a:lstStyle/>
          <a:p>
            <a:r>
              <a:rPr lang="de-de" sz="1000" dirty="0">
                <a:solidFill>
                  <a:srgbClr val="4B4B4B"/>
                </a:solidFill>
                <a:latin typeface="Adobe Clean Light" panose="020B0303020404020204" pitchFamily="34" charset="0"/>
              </a:rPr>
              <a:t>隨需存取線上</a:t>
            </a:r>
            <a:br/>
            <a:r>
              <a:rPr lang="de-de" sz="1000" dirty="0">
                <a:solidFill>
                  <a:srgbClr val="4B4B4B"/>
                </a:solidFill>
                <a:latin typeface="Adobe Clean Light" panose="020B0303020404020204" pitchFamily="34" charset="0"/>
              </a:rPr>
              <a:t>自助式支援入口網站，以提交支援請求、檢閱案件狀態，並瀏覽其他資源，像是我們的知識庫、新聞與提醒、特定的提示等。</a:t>
            </a:r>
          </a:p>
        </p:txBody>
      </p:sp>
      <p:pic>
        <p:nvPicPr>
          <p:cNvPr id="74" name="Graphic 73" descr="揚聲器大綱">
            <a:extLst>
              <a:ext uri="{FF2B5EF4-FFF2-40B4-BE49-F238E27FC236}">
                <a16:creationId xmlns:a16="http://schemas.microsoft.com/office/drawing/2014/main" id="{A1370005-6890-424C-884D-9064E283C1A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2768925" y="6771954"/>
            <a:ext cx="411480" cy="411480"/>
          </a:xfrm>
          <a:prstGeom prst="rect">
            <a:avLst/>
          </a:prstGeom>
        </p:spPr>
      </p:pic>
      <p:pic>
        <p:nvPicPr>
          <p:cNvPr id="75" name="Graphic 74" descr="遠端學習語言大綱">
            <a:extLst>
              <a:ext uri="{FF2B5EF4-FFF2-40B4-BE49-F238E27FC236}">
                <a16:creationId xmlns:a16="http://schemas.microsoft.com/office/drawing/2014/main" id="{FA70E684-2FB6-544A-9B16-BEB9080AC85B}"/>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228600" y="8560230"/>
            <a:ext cx="411480" cy="411480"/>
          </a:xfrm>
          <a:prstGeom prst="rect">
            <a:avLst/>
          </a:prstGeom>
        </p:spPr>
      </p:pic>
      <p:pic>
        <p:nvPicPr>
          <p:cNvPr id="76" name="Graphic 75" descr="客戶審查大綱">
            <a:extLst>
              <a:ext uri="{FF2B5EF4-FFF2-40B4-BE49-F238E27FC236}">
                <a16:creationId xmlns:a16="http://schemas.microsoft.com/office/drawing/2014/main" id="{1B0E4E00-41D9-6440-83E3-60369886CE3A}"/>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228600" y="6733286"/>
            <a:ext cx="411480" cy="411480"/>
          </a:xfrm>
          <a:prstGeom prst="rect">
            <a:avLst/>
          </a:prstGeom>
        </p:spPr>
      </p:pic>
      <p:pic>
        <p:nvPicPr>
          <p:cNvPr id="77" name="Graphic 76" descr="路標大綱">
            <a:extLst>
              <a:ext uri="{FF2B5EF4-FFF2-40B4-BE49-F238E27FC236}">
                <a16:creationId xmlns:a16="http://schemas.microsoft.com/office/drawing/2014/main" id="{001A9B31-4F82-A14D-B2BC-39DC337108A9}"/>
              </a:ext>
            </a:extLst>
          </p:cNvPr>
          <p:cNvPicPr>
            <a:picLocks noChangeAspect="1"/>
          </p:cNvPicPr>
          <p:nvPr/>
        </p:nvPicPr>
        <p:blipFill>
          <a:blip r:embed="rId16">
            <a:extLst>
              <a:ext uri="{28A0092B-C50C-407E-A947-70E740481C1C}">
                <a14:useLocalDpi xmlns:a14="http://schemas.microsoft.com/office/drawing/2010/main" val="0"/>
              </a:ext>
              <a:ext uri="{96DAC541-7B7A-43D3-8B79-37D633B846F1}">
                <asvg:svgBlip xmlns:asvg="http://schemas.microsoft.com/office/drawing/2016/SVG/main" r:embed="rId17"/>
              </a:ext>
            </a:extLst>
          </a:blip>
          <a:stretch>
            <a:fillRect/>
          </a:stretch>
        </p:blipFill>
        <p:spPr>
          <a:xfrm>
            <a:off x="5257800" y="6721476"/>
            <a:ext cx="411480" cy="411480"/>
          </a:xfrm>
          <a:prstGeom prst="rect">
            <a:avLst/>
          </a:prstGeom>
        </p:spPr>
      </p:pic>
      <p:pic>
        <p:nvPicPr>
          <p:cNvPr id="78" name="Graphic 77" descr="網際網路大綱">
            <a:extLst>
              <a:ext uri="{FF2B5EF4-FFF2-40B4-BE49-F238E27FC236}">
                <a16:creationId xmlns:a16="http://schemas.microsoft.com/office/drawing/2014/main" id="{20978656-E5F5-434D-BA66-491F99EF63FD}"/>
              </a:ext>
            </a:extLst>
          </p:cNvPr>
          <p:cNvPicPr>
            <a:picLocks noChangeAspect="1"/>
          </p:cNvPicPr>
          <p:nvPr/>
        </p:nvPicPr>
        <p:blipFill>
          <a:blip r:embed="rId18">
            <a:extLst>
              <a:ext uri="{28A0092B-C50C-407E-A947-70E740481C1C}">
                <a14:useLocalDpi xmlns:a14="http://schemas.microsoft.com/office/drawing/2010/main" val="0"/>
              </a:ext>
              <a:ext uri="{96DAC541-7B7A-43D3-8B79-37D633B846F1}">
                <asvg:svgBlip xmlns:asvg="http://schemas.microsoft.com/office/drawing/2016/SVG/main" r:embed="rId19"/>
              </a:ext>
            </a:extLst>
          </a:blip>
          <a:stretch>
            <a:fillRect/>
          </a:stretch>
        </p:blipFill>
        <p:spPr>
          <a:xfrm>
            <a:off x="5257800" y="8560230"/>
            <a:ext cx="411480" cy="411480"/>
          </a:xfrm>
          <a:prstGeom prst="rect">
            <a:avLst/>
          </a:prstGeom>
        </p:spPr>
      </p:pic>
      <p:pic>
        <p:nvPicPr>
          <p:cNvPr id="79" name="Graphic 78" descr="聊天泡泡大綱">
            <a:extLst>
              <a:ext uri="{FF2B5EF4-FFF2-40B4-BE49-F238E27FC236}">
                <a16:creationId xmlns:a16="http://schemas.microsoft.com/office/drawing/2014/main" id="{0C77255B-D338-2543-98E5-4434DF47D195}"/>
              </a:ext>
            </a:extLst>
          </p:cNvPr>
          <p:cNvPicPr>
            <a:picLocks noChangeAspect="1"/>
          </p:cNvPicPr>
          <p:nvPr/>
        </p:nvPicPr>
        <p:blipFill>
          <a:blip r:embed="rId20">
            <a:extLst>
              <a:ext uri="{28A0092B-C50C-407E-A947-70E740481C1C}">
                <a14:useLocalDpi xmlns:a14="http://schemas.microsoft.com/office/drawing/2010/main" val="0"/>
              </a:ext>
              <a:ext uri="{96DAC541-7B7A-43D3-8B79-37D633B846F1}">
                <asvg:svgBlip xmlns:asvg="http://schemas.microsoft.com/office/drawing/2016/SVG/main" r:embed="rId21"/>
              </a:ext>
            </a:extLst>
          </a:blip>
          <a:stretch>
            <a:fillRect/>
          </a:stretch>
        </p:blipFill>
        <p:spPr>
          <a:xfrm>
            <a:off x="2776853" y="8560230"/>
            <a:ext cx="411480" cy="411480"/>
          </a:xfrm>
          <a:prstGeom prst="rect">
            <a:avLst/>
          </a:prstGeom>
        </p:spPr>
      </p:pic>
      <p:sp>
        <p:nvSpPr>
          <p:cNvPr id="80" name="object 38">
            <a:extLst>
              <a:ext uri="{FF2B5EF4-FFF2-40B4-BE49-F238E27FC236}">
                <a16:creationId xmlns:a16="http://schemas.microsoft.com/office/drawing/2014/main" id="{881BDF6C-4AAE-5F4D-AD4C-1C358C73A0A0}"/>
              </a:ext>
            </a:extLst>
          </p:cNvPr>
          <p:cNvSpPr/>
          <p:nvPr/>
        </p:nvSpPr>
        <p:spPr>
          <a:xfrm rot="5400000" flipH="1">
            <a:off x="3863341" y="5600443"/>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81" name="Rectangle 80">
            <a:extLst>
              <a:ext uri="{FF2B5EF4-FFF2-40B4-BE49-F238E27FC236}">
                <a16:creationId xmlns:a16="http://schemas.microsoft.com/office/drawing/2014/main" id="{68CE4601-87A9-E645-841C-EE142932AEED}"/>
              </a:ext>
            </a:extLst>
          </p:cNvPr>
          <p:cNvSpPr/>
          <p:nvPr/>
        </p:nvSpPr>
        <p:spPr>
          <a:xfrm>
            <a:off x="214971" y="6124178"/>
            <a:ext cx="1930978" cy="307777"/>
          </a:xfrm>
          <a:prstGeom prst="rect">
            <a:avLst/>
          </a:prstGeom>
        </p:spPr>
        <p:txBody>
          <a:bodyPr wrap="none" lIns="0">
            <a:spAutoFit/>
          </a:bodyPr>
          <a:lstStyle/>
          <a:p>
            <a:pPr>
              <a:lnSpc>
                <a:spcPct val="100000"/>
              </a:lnSpc>
              <a:spcBef>
                <a:spcPts val="280"/>
              </a:spcBef>
            </a:pPr>
            <a:r>
              <a:rPr lang="de-de" sz="1400" b="1" dirty="0">
                <a:solidFill>
                  <a:srgbClr val="020302"/>
                </a:solidFill>
                <a:latin typeface="Adobe Clean"/>
                <a:cs typeface="Adobe Clean"/>
              </a:rPr>
              <a:t>線上支援特色</a:t>
            </a:r>
            <a:endParaRPr lang="en-US" sz="1400" dirty="0">
              <a:latin typeface="Adobe Clean"/>
              <a:cs typeface="Adobe Clean"/>
            </a:endParaRPr>
          </a:p>
        </p:txBody>
      </p:sp>
      <p:grpSp>
        <p:nvGrpSpPr>
          <p:cNvPr id="82" name="object 3">
            <a:extLst>
              <a:ext uri="{FF2B5EF4-FFF2-40B4-BE49-F238E27FC236}">
                <a16:creationId xmlns:a16="http://schemas.microsoft.com/office/drawing/2014/main" id="{B42896B0-A3B1-CA41-9D50-FE7EC14DEFC9}"/>
              </a:ext>
            </a:extLst>
          </p:cNvPr>
          <p:cNvGrpSpPr/>
          <p:nvPr/>
        </p:nvGrpSpPr>
        <p:grpSpPr>
          <a:xfrm rot="5400000">
            <a:off x="1113102" y="-747421"/>
            <a:ext cx="5753361" cy="7931849"/>
            <a:chOff x="-247019" y="421767"/>
            <a:chExt cx="3875281" cy="7641336"/>
          </a:xfrm>
        </p:grpSpPr>
        <p:sp>
          <p:nvSpPr>
            <p:cNvPr id="83" name="object 4">
              <a:extLst>
                <a:ext uri="{FF2B5EF4-FFF2-40B4-BE49-F238E27FC236}">
                  <a16:creationId xmlns:a16="http://schemas.microsoft.com/office/drawing/2014/main" id="{993E887D-387E-2344-A0B2-5D3D1AE99562}"/>
                </a:ext>
              </a:extLst>
            </p:cNvPr>
            <p:cNvSpPr/>
            <p:nvPr/>
          </p:nvSpPr>
          <p:spPr>
            <a:xfrm>
              <a:off x="3628262" y="576453"/>
              <a:ext cx="0" cy="7486650"/>
            </a:xfrm>
            <a:custGeom>
              <a:avLst/>
              <a:gdLst/>
              <a:ahLst/>
              <a:cxnLst/>
              <a:rect l="l" t="t" r="r" b="b"/>
              <a:pathLst>
                <a:path h="7486650">
                  <a:moveTo>
                    <a:pt x="0" y="0"/>
                  </a:moveTo>
                  <a:lnTo>
                    <a:pt x="0" y="7486408"/>
                  </a:lnTo>
                </a:path>
              </a:pathLst>
            </a:custGeom>
            <a:ln w="61722">
              <a:solidFill>
                <a:srgbClr val="EAEAEB"/>
              </a:solidFill>
            </a:ln>
          </p:spPr>
          <p:txBody>
            <a:bodyPr wrap="square" lIns="0" tIns="0" rIns="0" bIns="0" rtlCol="0"/>
            <a:lstStyle/>
            <a:p>
              <a:endParaRPr/>
            </a:p>
          </p:txBody>
        </p:sp>
        <p:sp>
          <p:nvSpPr>
            <p:cNvPr id="84" name="object 5">
              <a:extLst>
                <a:ext uri="{FF2B5EF4-FFF2-40B4-BE49-F238E27FC236}">
                  <a16:creationId xmlns:a16="http://schemas.microsoft.com/office/drawing/2014/main" id="{BE1A25E1-49CD-6241-8770-8A82FA8F111D}"/>
                </a:ext>
              </a:extLst>
            </p:cNvPr>
            <p:cNvSpPr/>
            <p:nvPr/>
          </p:nvSpPr>
          <p:spPr>
            <a:xfrm>
              <a:off x="-247019" y="421767"/>
              <a:ext cx="3844040" cy="7600950"/>
            </a:xfrm>
            <a:custGeom>
              <a:avLst/>
              <a:gdLst/>
              <a:ahLst/>
              <a:cxnLst/>
              <a:rect l="l" t="t" r="r" b="b"/>
              <a:pathLst>
                <a:path w="3409950" h="7600950">
                  <a:moveTo>
                    <a:pt x="0" y="7600569"/>
                  </a:moveTo>
                  <a:lnTo>
                    <a:pt x="3409492" y="7600569"/>
                  </a:lnTo>
                  <a:lnTo>
                    <a:pt x="3409492" y="0"/>
                  </a:lnTo>
                  <a:lnTo>
                    <a:pt x="0" y="0"/>
                  </a:lnTo>
                  <a:lnTo>
                    <a:pt x="0" y="7600569"/>
                  </a:lnTo>
                  <a:close/>
                </a:path>
              </a:pathLst>
            </a:custGeom>
            <a:ln w="12954">
              <a:solidFill>
                <a:srgbClr val="EBEBEB"/>
              </a:solidFill>
            </a:ln>
          </p:spPr>
          <p:txBody>
            <a:bodyPr wrap="square" lIns="0" tIns="0" rIns="0" bIns="0" rtlCol="0"/>
            <a:lstStyle/>
            <a:p>
              <a:endParaRPr/>
            </a:p>
          </p:txBody>
        </p:sp>
      </p:grpSp>
      <p:sp>
        <p:nvSpPr>
          <p:cNvPr id="85" name="object 38">
            <a:extLst>
              <a:ext uri="{FF2B5EF4-FFF2-40B4-BE49-F238E27FC236}">
                <a16:creationId xmlns:a16="http://schemas.microsoft.com/office/drawing/2014/main" id="{45EE3A1E-80CD-A54F-B59F-5D718805DD26}"/>
              </a:ext>
            </a:extLst>
          </p:cNvPr>
          <p:cNvSpPr/>
          <p:nvPr/>
        </p:nvSpPr>
        <p:spPr>
          <a:xfrm rot="5400000" flipH="1">
            <a:off x="3863341" y="19126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7" name="Rectangle 6">
            <a:extLst>
              <a:ext uri="{FF2B5EF4-FFF2-40B4-BE49-F238E27FC236}">
                <a16:creationId xmlns:a16="http://schemas.microsoft.com/office/drawing/2014/main" id="{1ACD77FF-F72D-C54F-95B0-D62602AA4F8A}"/>
              </a:ext>
            </a:extLst>
          </p:cNvPr>
          <p:cNvSpPr/>
          <p:nvPr/>
        </p:nvSpPr>
        <p:spPr>
          <a:xfrm>
            <a:off x="324341" y="4031705"/>
            <a:ext cx="2194560" cy="499111"/>
          </a:xfrm>
          <a:prstGeom prst="rect">
            <a:avLst/>
          </a:prstGeom>
        </p:spPr>
        <p:txBody>
          <a:bodyPr lIns="0" tIns="0" rIns="0" bIns="0">
            <a:spAutoFit/>
          </a:bodyPr>
          <a:lstStyle/>
          <a:p>
            <a:pPr marL="18415" marR="262255" lvl="0">
              <a:lnSpc>
                <a:spcPct val="110700"/>
              </a:lnSpc>
              <a:spcBef>
                <a:spcPts val="315"/>
              </a:spcBef>
            </a:pPr>
            <a:r>
              <a:rPr lang="de-de" sz="1000" dirty="0">
                <a:solidFill>
                  <a:srgbClr val="020302"/>
                </a:solidFill>
                <a:latin typeface="AdobeClean-Light"/>
                <a:cs typeface="AdobeClean-Light"/>
              </a:rPr>
              <a:t>主動審查您的解決方案部署、組態設定及整體架構，包括整合。</a:t>
            </a:r>
            <a:endParaRPr lang="en-US" sz="1000" dirty="0">
              <a:solidFill>
                <a:prstClr val="black"/>
              </a:solidFill>
              <a:latin typeface="AdobeClean-Light"/>
              <a:cs typeface="AdobeClean-Light"/>
            </a:endParaRPr>
          </a:p>
        </p:txBody>
      </p:sp>
      <p:sp>
        <p:nvSpPr>
          <p:cNvPr id="12" name="Rectangle 11">
            <a:extLst>
              <a:ext uri="{FF2B5EF4-FFF2-40B4-BE49-F238E27FC236}">
                <a16:creationId xmlns:a16="http://schemas.microsoft.com/office/drawing/2014/main" id="{37686167-B7AD-E042-8630-ECF3D3A5456F}"/>
              </a:ext>
            </a:extLst>
          </p:cNvPr>
          <p:cNvSpPr/>
          <p:nvPr/>
        </p:nvSpPr>
        <p:spPr>
          <a:xfrm>
            <a:off x="5265661" y="4031705"/>
            <a:ext cx="2194560" cy="652615"/>
          </a:xfrm>
          <a:prstGeom prst="rect">
            <a:avLst/>
          </a:prstGeom>
        </p:spPr>
        <p:txBody>
          <a:bodyPr lIns="0" tIns="0" rIns="0" bIns="0">
            <a:spAutoFit/>
          </a:bodyPr>
          <a:lstStyle/>
          <a:p>
            <a:pPr marL="13970" marR="5080" lvl="0" indent="-1905">
              <a:lnSpc>
                <a:spcPct val="108000"/>
              </a:lnSpc>
              <a:spcBef>
                <a:spcPts val="585"/>
              </a:spcBef>
            </a:pPr>
            <a:r>
              <a:rPr lang="de-de" sz="1000" dirty="0">
                <a:solidFill>
                  <a:srgbClr val="020302"/>
                </a:solidFill>
                <a:latin typeface="AdobeClean-Light"/>
                <a:cs typeface="AdobeClean-Light"/>
              </a:rPr>
              <a:t>接收維護最佳實務和最新修正 (SP、MR、修補程式、FP)，以在所有維護檢查中保持最新狀態</a:t>
            </a:r>
            <a:endParaRPr lang="en-US" sz="1000" dirty="0">
              <a:solidFill>
                <a:prstClr val="black"/>
              </a:solidFill>
              <a:latin typeface="AdobeClean-Light"/>
              <a:cs typeface="AdobeClean-Light"/>
            </a:endParaRPr>
          </a:p>
        </p:txBody>
      </p:sp>
      <p:sp>
        <p:nvSpPr>
          <p:cNvPr id="13" name="Rectangle 12">
            <a:extLst>
              <a:ext uri="{FF2B5EF4-FFF2-40B4-BE49-F238E27FC236}">
                <a16:creationId xmlns:a16="http://schemas.microsoft.com/office/drawing/2014/main" id="{B5CDB1ED-3CF9-ED48-94AA-4D141F42CCBE}"/>
              </a:ext>
            </a:extLst>
          </p:cNvPr>
          <p:cNvSpPr/>
          <p:nvPr/>
        </p:nvSpPr>
        <p:spPr>
          <a:xfrm>
            <a:off x="2852427" y="2847845"/>
            <a:ext cx="2194560" cy="615553"/>
          </a:xfrm>
          <a:prstGeom prst="rect">
            <a:avLst/>
          </a:prstGeom>
        </p:spPr>
        <p:txBody>
          <a:bodyPr lIns="0" tIns="0" rIns="0" bIns="0">
            <a:spAutoFit/>
          </a:bodyPr>
          <a:lstStyle/>
          <a:p>
            <a:pPr marL="12700" marR="254000" lvl="0">
              <a:spcBef>
                <a:spcPts val="660"/>
              </a:spcBef>
            </a:pPr>
            <a:r>
              <a:rPr lang="de-de" sz="1000" dirty="0">
                <a:solidFill>
                  <a:srgbClr val="4B4B4B"/>
                </a:solidFill>
                <a:latin typeface="AdobeClean-Light"/>
                <a:cs typeface="AdobeClean-Light"/>
              </a:rPr>
              <a:t>定期審查 Elite 計劃服務、支援指標和交付成果，包括前瞻性交付計劃</a:t>
            </a:r>
            <a:endParaRPr lang="en-US" sz="1000" dirty="0">
              <a:solidFill>
                <a:prstClr val="black"/>
              </a:solidFill>
              <a:latin typeface="AdobeClean-Light"/>
              <a:cs typeface="AdobeClean-Light"/>
            </a:endParaRPr>
          </a:p>
        </p:txBody>
      </p:sp>
      <p:sp>
        <p:nvSpPr>
          <p:cNvPr id="14" name="Rectangle 13">
            <a:extLst>
              <a:ext uri="{FF2B5EF4-FFF2-40B4-BE49-F238E27FC236}">
                <a16:creationId xmlns:a16="http://schemas.microsoft.com/office/drawing/2014/main" id="{1F9B79A3-5BD5-CA43-B665-BC73BDF0BB24}"/>
              </a:ext>
            </a:extLst>
          </p:cNvPr>
          <p:cNvSpPr/>
          <p:nvPr/>
        </p:nvSpPr>
        <p:spPr>
          <a:xfrm>
            <a:off x="5431520" y="2854370"/>
            <a:ext cx="2194560" cy="615553"/>
          </a:xfrm>
          <a:prstGeom prst="rect">
            <a:avLst/>
          </a:prstGeom>
        </p:spPr>
        <p:txBody>
          <a:bodyPr lIns="0" tIns="0" rIns="0" bIns="0">
            <a:spAutoFit/>
          </a:bodyPr>
          <a:lstStyle/>
          <a:p>
            <a:pPr marL="12700" marR="267335" lvl="0">
              <a:spcBef>
                <a:spcPts val="440"/>
              </a:spcBef>
            </a:pPr>
            <a:r>
              <a:rPr lang="de-de" sz="1000" dirty="0">
                <a:solidFill>
                  <a:srgbClr val="4B4B4B"/>
                </a:solidFill>
                <a:latin typeface="AdobeClean-Light"/>
                <a:cs typeface="AdobeClean-Light"/>
              </a:rPr>
              <a:t>60 分鐘的諮詢，聚焦於特定產品功能以及如何利用它來解決常見的業務問題。</a:t>
            </a:r>
            <a:endParaRPr lang="en-US" sz="1000" dirty="0">
              <a:solidFill>
                <a:prstClr val="black"/>
              </a:solidFill>
              <a:latin typeface="AdobeClean-Light"/>
              <a:cs typeface="AdobeClean-Light"/>
            </a:endParaRPr>
          </a:p>
        </p:txBody>
      </p:sp>
      <p:sp>
        <p:nvSpPr>
          <p:cNvPr id="16" name="Rectangle 15">
            <a:extLst>
              <a:ext uri="{FF2B5EF4-FFF2-40B4-BE49-F238E27FC236}">
                <a16:creationId xmlns:a16="http://schemas.microsoft.com/office/drawing/2014/main" id="{3E936F8D-8CFA-214D-83DE-7B5C80E81C36}"/>
              </a:ext>
            </a:extLst>
          </p:cNvPr>
          <p:cNvSpPr/>
          <p:nvPr/>
        </p:nvSpPr>
        <p:spPr>
          <a:xfrm>
            <a:off x="324341" y="2842848"/>
            <a:ext cx="2194560" cy="615553"/>
          </a:xfrm>
          <a:prstGeom prst="rect">
            <a:avLst/>
          </a:prstGeom>
        </p:spPr>
        <p:txBody>
          <a:bodyPr lIns="0" tIns="0" rIns="0" bIns="0">
            <a:spAutoFit/>
          </a:bodyPr>
          <a:lstStyle/>
          <a:p>
            <a:pPr marL="32384" marR="5080" lvl="0">
              <a:spcBef>
                <a:spcPts val="440"/>
              </a:spcBef>
            </a:pPr>
            <a:r>
              <a:rPr lang="de-de" sz="1000" dirty="0">
                <a:solidFill>
                  <a:srgbClr val="4B4B4B"/>
                </a:solidFill>
                <a:latin typeface="AdobeClean-Light"/>
                <a:cs typeface="AdobeClean-Light"/>
              </a:rPr>
              <a:t>Adobe 內的指定聯絡人，他可提供向上呈報協助、定期更新，並確保優先處理您最緊急且未解決的支援請求。</a:t>
            </a:r>
            <a:endParaRPr lang="en-US" dirty="0"/>
          </a:p>
        </p:txBody>
      </p:sp>
      <p:sp>
        <p:nvSpPr>
          <p:cNvPr id="86" name="object 40">
            <a:extLst>
              <a:ext uri="{FF2B5EF4-FFF2-40B4-BE49-F238E27FC236}">
                <a16:creationId xmlns:a16="http://schemas.microsoft.com/office/drawing/2014/main" id="{1FA662F5-4BAC-DD44-9AE2-73A1FD1D8367}"/>
              </a:ext>
            </a:extLst>
          </p:cNvPr>
          <p:cNvSpPr txBox="1"/>
          <p:nvPr/>
        </p:nvSpPr>
        <p:spPr>
          <a:xfrm>
            <a:off x="3153726"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指定的支援工程師</a:t>
            </a:r>
            <a:endParaRPr lang="en-US" sz="1100" dirty="0">
              <a:solidFill>
                <a:prstClr val="black"/>
              </a:solidFill>
              <a:latin typeface="Adobe Clean" panose="020B0503020404020204" pitchFamily="34" charset="0"/>
              <a:cs typeface="Arial"/>
            </a:endParaRPr>
          </a:p>
        </p:txBody>
      </p:sp>
      <p:sp>
        <p:nvSpPr>
          <p:cNvPr id="87" name="object 40">
            <a:extLst>
              <a:ext uri="{FF2B5EF4-FFF2-40B4-BE49-F238E27FC236}">
                <a16:creationId xmlns:a16="http://schemas.microsoft.com/office/drawing/2014/main" id="{0A9E94C1-0799-AC4A-81D3-A94A9A9DEB2C}"/>
              </a:ext>
            </a:extLst>
          </p:cNvPr>
          <p:cNvSpPr txBox="1"/>
          <p:nvPr/>
        </p:nvSpPr>
        <p:spPr>
          <a:xfrm>
            <a:off x="5723508" y="1126245"/>
            <a:ext cx="2194560" cy="169277"/>
          </a:xfrm>
          <a:prstGeom prst="rect">
            <a:avLst/>
          </a:prstGeom>
        </p:spPr>
        <p:txBody>
          <a:bodyPr vert="horz" wrap="square" lIns="0" tIns="0" rIns="0" bIns="0" rtlCol="0">
            <a:spAutoFit/>
          </a:bodyPr>
          <a:lstStyle/>
          <a:p>
            <a:pPr lvl="0">
              <a:spcBef>
                <a:spcPts val="100"/>
              </a:spcBef>
            </a:pPr>
            <a:r>
              <a:rPr lang="de-de" sz="1100" b="1" dirty="0">
                <a:solidFill>
                  <a:srgbClr val="020302"/>
                </a:solidFill>
                <a:latin typeface="Adobe Clean" panose="020B0503020404020204" pitchFamily="34" charset="0"/>
                <a:cs typeface="Arial"/>
              </a:rPr>
              <a:t>案件審查</a:t>
            </a:r>
            <a:endParaRPr lang="en-US" sz="1100" dirty="0">
              <a:solidFill>
                <a:prstClr val="black"/>
              </a:solidFill>
              <a:latin typeface="Adobe Clean" panose="020B0503020404020204" pitchFamily="34" charset="0"/>
              <a:cs typeface="Arial"/>
            </a:endParaRPr>
          </a:p>
        </p:txBody>
      </p:sp>
      <p:sp>
        <p:nvSpPr>
          <p:cNvPr id="88" name="object 40">
            <a:extLst>
              <a:ext uri="{FF2B5EF4-FFF2-40B4-BE49-F238E27FC236}">
                <a16:creationId xmlns:a16="http://schemas.microsoft.com/office/drawing/2014/main" id="{37212920-6D29-0245-9D65-A283BEF83BEA}"/>
              </a:ext>
            </a:extLst>
          </p:cNvPr>
          <p:cNvSpPr txBox="1"/>
          <p:nvPr/>
        </p:nvSpPr>
        <p:spPr>
          <a:xfrm>
            <a:off x="5723508"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維護和監控</a:t>
            </a:r>
            <a:endParaRPr lang="en-US" sz="1100" dirty="0">
              <a:solidFill>
                <a:prstClr val="black"/>
              </a:solidFill>
              <a:latin typeface="Adobe Clean" panose="020B0503020404020204" pitchFamily="34" charset="0"/>
              <a:cs typeface="Adobe Clean"/>
            </a:endParaRPr>
          </a:p>
        </p:txBody>
      </p:sp>
      <p:sp>
        <p:nvSpPr>
          <p:cNvPr id="89" name="object 40">
            <a:extLst>
              <a:ext uri="{FF2B5EF4-FFF2-40B4-BE49-F238E27FC236}">
                <a16:creationId xmlns:a16="http://schemas.microsoft.com/office/drawing/2014/main" id="{FE579972-9BBC-0841-8FEF-749F8D35399D}"/>
              </a:ext>
            </a:extLst>
          </p:cNvPr>
          <p:cNvSpPr txBox="1"/>
          <p:nvPr/>
        </p:nvSpPr>
        <p:spPr>
          <a:xfrm>
            <a:off x="3138805" y="3778989"/>
            <a:ext cx="2194560" cy="169277"/>
          </a:xfrm>
          <a:prstGeom prst="rect">
            <a:avLst/>
          </a:prstGeom>
        </p:spPr>
        <p:txBody>
          <a:bodyPr vert="horz" wrap="square" lIns="0" tIns="0" rIns="0" bIns="0" rtlCol="0">
            <a:spAutoFit/>
          </a:bodyPr>
          <a:lstStyle/>
          <a:p>
            <a:pPr marL="56515" lvl="0">
              <a:spcBef>
                <a:spcPts val="665"/>
              </a:spcBef>
            </a:pPr>
            <a:r>
              <a:rPr lang="de-de" sz="1100" b="1" dirty="0">
                <a:solidFill>
                  <a:srgbClr val="020302"/>
                </a:solidFill>
                <a:latin typeface="Adobe Clean" panose="020B0503020404020204" pitchFamily="34" charset="0"/>
                <a:cs typeface="Adobe Clean"/>
              </a:rPr>
              <a:t>解決方案藍圖審查</a:t>
            </a:r>
            <a:endParaRPr lang="en-US" sz="1100" dirty="0">
              <a:solidFill>
                <a:prstClr val="black"/>
              </a:solidFill>
              <a:latin typeface="Adobe Clean" panose="020B0503020404020204" pitchFamily="34" charset="0"/>
              <a:cs typeface="Adobe Clean"/>
            </a:endParaRPr>
          </a:p>
        </p:txBody>
      </p:sp>
      <p:sp>
        <p:nvSpPr>
          <p:cNvPr id="90" name="object 40">
            <a:extLst>
              <a:ext uri="{FF2B5EF4-FFF2-40B4-BE49-F238E27FC236}">
                <a16:creationId xmlns:a16="http://schemas.microsoft.com/office/drawing/2014/main" id="{3EFB7C17-49F7-864E-8C3C-6AFB80AC2C28}"/>
              </a:ext>
            </a:extLst>
          </p:cNvPr>
          <p:cNvSpPr txBox="1"/>
          <p:nvPr/>
        </p:nvSpPr>
        <p:spPr>
          <a:xfrm>
            <a:off x="689237" y="3778989"/>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環境審查</a:t>
            </a:r>
            <a:endParaRPr lang="en-US" sz="1100" dirty="0">
              <a:solidFill>
                <a:prstClr val="black"/>
              </a:solidFill>
              <a:latin typeface="Adobe Clean" panose="020B0503020404020204" pitchFamily="34" charset="0"/>
              <a:cs typeface="Adobe Clean"/>
            </a:endParaRPr>
          </a:p>
        </p:txBody>
      </p:sp>
      <p:sp>
        <p:nvSpPr>
          <p:cNvPr id="91" name="object 40">
            <a:extLst>
              <a:ext uri="{FF2B5EF4-FFF2-40B4-BE49-F238E27FC236}">
                <a16:creationId xmlns:a16="http://schemas.microsoft.com/office/drawing/2014/main" id="{D47A2521-0F4F-2742-B57A-26FB742FFAE8}"/>
              </a:ext>
            </a:extLst>
          </p:cNvPr>
          <p:cNvSpPr txBox="1"/>
          <p:nvPr/>
        </p:nvSpPr>
        <p:spPr>
          <a:xfrm>
            <a:off x="689237" y="2599639"/>
            <a:ext cx="2194560" cy="169277"/>
          </a:xfrm>
          <a:prstGeom prst="rect">
            <a:avLst/>
          </a:prstGeom>
        </p:spPr>
        <p:txBody>
          <a:bodyPr vert="horz" wrap="square" lIns="0" tIns="0" rIns="0" bIns="0" rtlCol="0">
            <a:spAutoFit/>
          </a:bodyPr>
          <a:lstStyle/>
          <a:p>
            <a:pPr lvl="0">
              <a:spcBef>
                <a:spcPts val="880"/>
              </a:spcBef>
            </a:pPr>
            <a:r>
              <a:rPr lang="de-de" sz="1100" b="1" dirty="0">
                <a:solidFill>
                  <a:srgbClr val="020302"/>
                </a:solidFill>
                <a:latin typeface="Adobe Clean" panose="020B0503020404020204" pitchFamily="34" charset="0"/>
                <a:cs typeface="Adobe Clean"/>
              </a:rPr>
              <a:t>向上呈報管理</a:t>
            </a:r>
            <a:endParaRPr lang="en-US" sz="1100" dirty="0">
              <a:solidFill>
                <a:prstClr val="black"/>
              </a:solidFill>
              <a:latin typeface="Adobe Clean" panose="020B0503020404020204" pitchFamily="34" charset="0"/>
              <a:cs typeface="Adobe Clean"/>
            </a:endParaRPr>
          </a:p>
        </p:txBody>
      </p:sp>
      <p:sp>
        <p:nvSpPr>
          <p:cNvPr id="92" name="object 40">
            <a:extLst>
              <a:ext uri="{FF2B5EF4-FFF2-40B4-BE49-F238E27FC236}">
                <a16:creationId xmlns:a16="http://schemas.microsoft.com/office/drawing/2014/main" id="{D2497F14-BC2D-A445-9124-0090795BB3F5}"/>
              </a:ext>
            </a:extLst>
          </p:cNvPr>
          <p:cNvSpPr txBox="1"/>
          <p:nvPr/>
        </p:nvSpPr>
        <p:spPr>
          <a:xfrm>
            <a:off x="3153726" y="2599639"/>
            <a:ext cx="2194560" cy="169277"/>
          </a:xfrm>
          <a:prstGeom prst="rect">
            <a:avLst/>
          </a:prstGeom>
        </p:spPr>
        <p:txBody>
          <a:bodyPr vert="horz" wrap="square" lIns="0" tIns="0" rIns="0" bIns="0" rtlCol="0">
            <a:spAutoFit/>
          </a:bodyPr>
          <a:lstStyle/>
          <a:p>
            <a:pPr lvl="0">
              <a:spcBef>
                <a:spcPts val="350"/>
              </a:spcBef>
            </a:pPr>
            <a:r>
              <a:rPr lang="de-de" sz="1100" b="1" dirty="0">
                <a:solidFill>
                  <a:srgbClr val="020302"/>
                </a:solidFill>
                <a:latin typeface="Adobe Clean" panose="020B0503020404020204" pitchFamily="34" charset="0"/>
                <a:cs typeface="Adobe Clean"/>
              </a:rPr>
              <a:t>服務審查</a:t>
            </a:r>
            <a:endParaRPr lang="en-US" sz="1100" dirty="0">
              <a:solidFill>
                <a:prstClr val="black"/>
              </a:solidFill>
              <a:latin typeface="Adobe Clean" panose="020B0503020404020204" pitchFamily="34" charset="0"/>
              <a:cs typeface="Adobe Clean"/>
            </a:endParaRPr>
          </a:p>
        </p:txBody>
      </p:sp>
      <p:sp>
        <p:nvSpPr>
          <p:cNvPr id="93" name="object 40">
            <a:extLst>
              <a:ext uri="{FF2B5EF4-FFF2-40B4-BE49-F238E27FC236}">
                <a16:creationId xmlns:a16="http://schemas.microsoft.com/office/drawing/2014/main" id="{9DD80DBE-3A6F-864D-9FDD-A4F597ECA1FC}"/>
              </a:ext>
            </a:extLst>
          </p:cNvPr>
          <p:cNvSpPr txBox="1"/>
          <p:nvPr/>
        </p:nvSpPr>
        <p:spPr>
          <a:xfrm>
            <a:off x="5723508" y="2599639"/>
            <a:ext cx="2194560" cy="169277"/>
          </a:xfrm>
          <a:prstGeom prst="rect">
            <a:avLst/>
          </a:prstGeom>
        </p:spPr>
        <p:txBody>
          <a:bodyPr vert="horz" wrap="square" lIns="0" tIns="0" rIns="0" bIns="0" rtlCol="0">
            <a:spAutoFit/>
          </a:bodyPr>
          <a:lstStyle/>
          <a:p>
            <a:pPr lvl="0">
              <a:spcBef>
                <a:spcPts val="520"/>
              </a:spcBef>
            </a:pPr>
            <a:r>
              <a:rPr lang="de-de" sz="1100" b="1" dirty="0">
                <a:solidFill>
                  <a:srgbClr val="020302"/>
                </a:solidFill>
                <a:latin typeface="Adobe Clean" panose="020B0503020404020204" pitchFamily="34" charset="0"/>
                <a:cs typeface="Adobe Clean"/>
              </a:rPr>
              <a:t>專家諮詢</a:t>
            </a:r>
            <a:endParaRPr lang="en-US" sz="1100" dirty="0">
              <a:solidFill>
                <a:prstClr val="black"/>
              </a:solidFill>
              <a:latin typeface="Adobe Clean" panose="020B0503020404020204" pitchFamily="34" charset="0"/>
              <a:cs typeface="Adobe Clean"/>
            </a:endParaRPr>
          </a:p>
        </p:txBody>
      </p:sp>
      <p:sp>
        <p:nvSpPr>
          <p:cNvPr id="94" name="object 40">
            <a:extLst>
              <a:ext uri="{FF2B5EF4-FFF2-40B4-BE49-F238E27FC236}">
                <a16:creationId xmlns:a16="http://schemas.microsoft.com/office/drawing/2014/main" id="{5A230E3C-C7E4-8A40-9D54-B9EEBDB71491}"/>
              </a:ext>
            </a:extLst>
          </p:cNvPr>
          <p:cNvSpPr txBox="1"/>
          <p:nvPr/>
        </p:nvSpPr>
        <p:spPr>
          <a:xfrm>
            <a:off x="689237" y="4935181"/>
            <a:ext cx="2194560" cy="169277"/>
          </a:xfrm>
          <a:prstGeom prst="rect">
            <a:avLst/>
          </a:prstGeom>
        </p:spPr>
        <p:txBody>
          <a:bodyPr vert="horz" wrap="square" lIns="0" tIns="0" rIns="0" bIns="0" rtlCol="0">
            <a:spAutoFit/>
          </a:bodyPr>
          <a:lstStyle/>
          <a:p>
            <a:pPr lvl="0">
              <a:spcBef>
                <a:spcPts val="185"/>
              </a:spcBef>
            </a:pPr>
            <a:r>
              <a:rPr lang="de-de" sz="1100" b="1" dirty="0">
                <a:solidFill>
                  <a:srgbClr val="020302"/>
                </a:solidFill>
                <a:latin typeface="Adobe Clean" panose="020B0503020404020204" pitchFamily="34" charset="0"/>
                <a:cs typeface="Adobe Clean"/>
              </a:rPr>
              <a:t>發行準備與審查</a:t>
            </a:r>
            <a:endParaRPr lang="en-US" sz="1100" dirty="0">
              <a:solidFill>
                <a:prstClr val="black"/>
              </a:solidFill>
              <a:latin typeface="Adobe Clean" panose="020B0503020404020204" pitchFamily="34" charset="0"/>
              <a:cs typeface="Adobe Clean"/>
            </a:endParaRPr>
          </a:p>
        </p:txBody>
      </p:sp>
      <p:sp>
        <p:nvSpPr>
          <p:cNvPr id="95" name="object 40">
            <a:extLst>
              <a:ext uri="{FF2B5EF4-FFF2-40B4-BE49-F238E27FC236}">
                <a16:creationId xmlns:a16="http://schemas.microsoft.com/office/drawing/2014/main" id="{DFF2E126-AAD2-4A42-968F-B4F500FA0246}"/>
              </a:ext>
            </a:extLst>
          </p:cNvPr>
          <p:cNvSpPr txBox="1"/>
          <p:nvPr/>
        </p:nvSpPr>
        <p:spPr>
          <a:xfrm>
            <a:off x="3113405" y="4935181"/>
            <a:ext cx="2194560" cy="169277"/>
          </a:xfrm>
          <a:prstGeom prst="rect">
            <a:avLst/>
          </a:prstGeom>
        </p:spPr>
        <p:txBody>
          <a:bodyPr vert="horz" wrap="square" lIns="0" tIns="0" rIns="0" bIns="0" rtlCol="0">
            <a:spAutoFit/>
          </a:bodyPr>
          <a:lstStyle/>
          <a:p>
            <a:pPr marL="81280">
              <a:lnSpc>
                <a:spcPct val="100000"/>
              </a:lnSpc>
              <a:spcBef>
                <a:spcPts val="740"/>
              </a:spcBef>
            </a:pPr>
            <a:r>
              <a:rPr lang="de-de" sz="1100" b="1" dirty="0">
                <a:solidFill>
                  <a:srgbClr val="020302"/>
                </a:solidFill>
                <a:latin typeface="Adobe Clean" panose="020B0503020404020204" pitchFamily="34" charset="0"/>
                <a:cs typeface="Adobe Clean"/>
              </a:rPr>
              <a:t>知識轉移</a:t>
            </a:r>
            <a:endParaRPr lang="en-US" sz="1100" dirty="0">
              <a:latin typeface="Adobe Clean" panose="020B0503020404020204" pitchFamily="34" charset="0"/>
              <a:cs typeface="Adobe Clean"/>
            </a:endParaRPr>
          </a:p>
        </p:txBody>
      </p:sp>
      <p:sp>
        <p:nvSpPr>
          <p:cNvPr id="98" name="object 40">
            <a:extLst>
              <a:ext uri="{FF2B5EF4-FFF2-40B4-BE49-F238E27FC236}">
                <a16:creationId xmlns:a16="http://schemas.microsoft.com/office/drawing/2014/main" id="{88FB73E0-F9EF-714D-A773-0A433B041107}"/>
              </a:ext>
            </a:extLst>
          </p:cNvPr>
          <p:cNvSpPr txBox="1"/>
          <p:nvPr/>
        </p:nvSpPr>
        <p:spPr>
          <a:xfrm>
            <a:off x="5723508" y="4935181"/>
            <a:ext cx="2194560" cy="169277"/>
          </a:xfrm>
          <a:prstGeom prst="rect">
            <a:avLst/>
          </a:prstGeom>
        </p:spPr>
        <p:txBody>
          <a:bodyPr vert="horz" wrap="square" lIns="0" tIns="0" rIns="0" bIns="0" rtlCol="0">
            <a:spAutoFit/>
          </a:bodyPr>
          <a:lstStyle/>
          <a:p>
            <a:pPr marL="55880">
              <a:lnSpc>
                <a:spcPct val="100000"/>
              </a:lnSpc>
              <a:spcBef>
                <a:spcPts val="740"/>
              </a:spcBef>
            </a:pPr>
            <a:r>
              <a:rPr lang="de-de" sz="1100" b="1" dirty="0">
                <a:solidFill>
                  <a:srgbClr val="020302"/>
                </a:solidFill>
                <a:latin typeface="Adobe Clean" panose="020B0503020404020204" pitchFamily="34" charset="0"/>
                <a:cs typeface="Adobe Clean"/>
              </a:rPr>
              <a:t>事件管理</a:t>
            </a:r>
            <a:endParaRPr lang="en-US" sz="1100" dirty="0">
              <a:latin typeface="Adobe Clean" panose="020B0503020404020204" pitchFamily="34" charset="0"/>
              <a:cs typeface="Adobe Clean"/>
            </a:endParaRPr>
          </a:p>
        </p:txBody>
      </p:sp>
      <p:sp>
        <p:nvSpPr>
          <p:cNvPr id="99" name="object 38">
            <a:extLst>
              <a:ext uri="{FF2B5EF4-FFF2-40B4-BE49-F238E27FC236}">
                <a16:creationId xmlns:a16="http://schemas.microsoft.com/office/drawing/2014/main" id="{18B9894F-9B62-044E-8D0A-95BF0AD5EEE5}"/>
              </a:ext>
            </a:extLst>
          </p:cNvPr>
          <p:cNvSpPr/>
          <p:nvPr/>
        </p:nvSpPr>
        <p:spPr>
          <a:xfrm rot="5400000" flipH="1">
            <a:off x="3863341" y="75692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sp>
        <p:nvSpPr>
          <p:cNvPr id="100" name="object 38">
            <a:extLst>
              <a:ext uri="{FF2B5EF4-FFF2-40B4-BE49-F238E27FC236}">
                <a16:creationId xmlns:a16="http://schemas.microsoft.com/office/drawing/2014/main" id="{BE706E58-5F45-CA48-B212-B53E7F6AD85A}"/>
              </a:ext>
            </a:extLst>
          </p:cNvPr>
          <p:cNvSpPr/>
          <p:nvPr/>
        </p:nvSpPr>
        <p:spPr>
          <a:xfrm rot="5400000" flipH="1">
            <a:off x="3863341" y="-322580"/>
            <a:ext cx="45719" cy="5577840"/>
          </a:xfrm>
          <a:custGeom>
            <a:avLst/>
            <a:gdLst/>
            <a:ahLst/>
            <a:cxnLst/>
            <a:rect l="l" t="t" r="r" b="b"/>
            <a:pathLst>
              <a:path h="1690370">
                <a:moveTo>
                  <a:pt x="0" y="0"/>
                </a:moveTo>
                <a:lnTo>
                  <a:pt x="0" y="1690103"/>
                </a:lnTo>
              </a:path>
            </a:pathLst>
          </a:custGeom>
          <a:ln w="3175">
            <a:solidFill>
              <a:srgbClr val="EDEDED"/>
            </a:solidFill>
          </a:ln>
          <a:effectLst>
            <a:outerShdw blurRad="38100" dist="25400" dir="2700000" algn="tl" rotWithShape="0">
              <a:prstClr val="black">
                <a:alpha val="24000"/>
              </a:prstClr>
            </a:outerShdw>
          </a:effectLst>
        </p:spPr>
        <p:txBody>
          <a:bodyPr wrap="square" lIns="0" tIns="0" rIns="0" bIns="0" rtlCol="0"/>
          <a:lstStyle/>
          <a:p>
            <a:endParaRPr/>
          </a:p>
        </p:txBody>
      </p:sp>
      <p:pic>
        <p:nvPicPr>
          <p:cNvPr id="25" name="Graphic 24" descr="持續改進大綱">
            <a:extLst>
              <a:ext uri="{FF2B5EF4-FFF2-40B4-BE49-F238E27FC236}">
                <a16:creationId xmlns:a16="http://schemas.microsoft.com/office/drawing/2014/main" id="{A2F6F854-90CC-FC48-9379-F18D8FBF395B}"/>
              </a:ext>
            </a:extLst>
          </p:cNvPr>
          <p:cNvPicPr>
            <a:picLocks noChangeAspect="1"/>
          </p:cNvPicPr>
          <p:nvPr/>
        </p:nvPicPr>
        <p:blipFill>
          <a:blip r:embed="rId22">
            <a:extLst>
              <a:ext uri="{28A0092B-C50C-407E-A947-70E740481C1C}">
                <a14:useLocalDpi xmlns:a14="http://schemas.microsoft.com/office/drawing/2010/main" val="0"/>
              </a:ext>
              <a:ext uri="{96DAC541-7B7A-43D3-8B79-37D633B846F1}">
                <asvg:svgBlip xmlns:asvg="http://schemas.microsoft.com/office/drawing/2016/SVG/main" r:embed="rId23"/>
              </a:ext>
            </a:extLst>
          </a:blip>
          <a:stretch>
            <a:fillRect/>
          </a:stretch>
        </p:blipFill>
        <p:spPr>
          <a:xfrm>
            <a:off x="228599" y="3634381"/>
            <a:ext cx="457200" cy="457200"/>
          </a:xfrm>
          <a:prstGeom prst="rect">
            <a:avLst/>
          </a:prstGeom>
        </p:spPr>
      </p:pic>
      <p:pic>
        <p:nvPicPr>
          <p:cNvPr id="101" name="Picture 100">
            <a:extLst>
              <a:ext uri="{FF2B5EF4-FFF2-40B4-BE49-F238E27FC236}">
                <a16:creationId xmlns:a16="http://schemas.microsoft.com/office/drawing/2014/main" id="{76F87041-EFD7-BC42-A2ED-30FAD55E7FF6}"/>
              </a:ext>
            </a:extLst>
          </p:cNvPr>
          <p:cNvPicPr>
            <a:picLocks noChangeAspect="1"/>
          </p:cNvPicPr>
          <p:nvPr/>
        </p:nvPicPr>
        <p:blipFill>
          <a:blip r:embed="rId24"/>
          <a:stretch>
            <a:fillRect/>
          </a:stretch>
        </p:blipFill>
        <p:spPr>
          <a:xfrm>
            <a:off x="2768925" y="3722747"/>
            <a:ext cx="309943" cy="288000"/>
          </a:xfrm>
          <a:prstGeom prst="rect">
            <a:avLst/>
          </a:prstGeom>
        </p:spPr>
      </p:pic>
      <p:pic>
        <p:nvPicPr>
          <p:cNvPr id="102" name="Picture 101">
            <a:extLst>
              <a:ext uri="{FF2B5EF4-FFF2-40B4-BE49-F238E27FC236}">
                <a16:creationId xmlns:a16="http://schemas.microsoft.com/office/drawing/2014/main" id="{F23DD82C-7858-AC4D-AD9F-287FD0674B13}"/>
              </a:ext>
            </a:extLst>
          </p:cNvPr>
          <p:cNvPicPr>
            <a:picLocks noChangeAspect="1"/>
          </p:cNvPicPr>
          <p:nvPr/>
        </p:nvPicPr>
        <p:blipFill>
          <a:blip r:embed="rId25"/>
          <a:stretch>
            <a:fillRect/>
          </a:stretch>
        </p:blipFill>
        <p:spPr>
          <a:xfrm>
            <a:off x="355868" y="4878393"/>
            <a:ext cx="240657" cy="300821"/>
          </a:xfrm>
          <a:prstGeom prst="rect">
            <a:avLst/>
          </a:prstGeom>
        </p:spPr>
      </p:pic>
      <p:pic>
        <p:nvPicPr>
          <p:cNvPr id="103" name="Picture 102">
            <a:extLst>
              <a:ext uri="{FF2B5EF4-FFF2-40B4-BE49-F238E27FC236}">
                <a16:creationId xmlns:a16="http://schemas.microsoft.com/office/drawing/2014/main" id="{BB41D433-115C-6B45-9C65-B10A88D6D0F9}"/>
              </a:ext>
            </a:extLst>
          </p:cNvPr>
          <p:cNvPicPr>
            <a:picLocks noChangeAspect="1"/>
          </p:cNvPicPr>
          <p:nvPr/>
        </p:nvPicPr>
        <p:blipFill>
          <a:blip r:embed="rId26"/>
          <a:stretch>
            <a:fillRect/>
          </a:stretch>
        </p:blipFill>
        <p:spPr>
          <a:xfrm>
            <a:off x="5276601" y="3720877"/>
            <a:ext cx="328157" cy="284207"/>
          </a:xfrm>
          <a:prstGeom prst="rect">
            <a:avLst/>
          </a:prstGeom>
        </p:spPr>
      </p:pic>
      <p:pic>
        <p:nvPicPr>
          <p:cNvPr id="104" name="Picture 103">
            <a:extLst>
              <a:ext uri="{FF2B5EF4-FFF2-40B4-BE49-F238E27FC236}">
                <a16:creationId xmlns:a16="http://schemas.microsoft.com/office/drawing/2014/main" id="{D8A4D46D-6FB3-AD40-A3B7-86B3CAFC5F77}"/>
              </a:ext>
            </a:extLst>
          </p:cNvPr>
          <p:cNvPicPr>
            <a:picLocks noChangeAspect="1"/>
          </p:cNvPicPr>
          <p:nvPr/>
        </p:nvPicPr>
        <p:blipFill>
          <a:blip r:embed="rId27"/>
          <a:stretch>
            <a:fillRect/>
          </a:stretch>
        </p:blipFill>
        <p:spPr>
          <a:xfrm>
            <a:off x="5276601" y="4928329"/>
            <a:ext cx="347646" cy="264530"/>
          </a:xfrm>
          <a:prstGeom prst="rect">
            <a:avLst/>
          </a:prstGeom>
        </p:spPr>
      </p:pic>
      <p:pic>
        <p:nvPicPr>
          <p:cNvPr id="29" name="Graphic 28" descr="敘事大綱">
            <a:extLst>
              <a:ext uri="{FF2B5EF4-FFF2-40B4-BE49-F238E27FC236}">
                <a16:creationId xmlns:a16="http://schemas.microsoft.com/office/drawing/2014/main" id="{AD9F15BE-1A73-9C4D-B0AF-F35EF2ED6649}"/>
              </a:ext>
            </a:extLst>
          </p:cNvPr>
          <p:cNvPicPr>
            <a:picLocks noChangeAspect="1"/>
          </p:cNvPicPr>
          <p:nvPr/>
        </p:nvPicPr>
        <p:blipFill>
          <a:blip r:embed="rId28" cstate="print">
            <a:extLst>
              <a:ext uri="{28A0092B-C50C-407E-A947-70E740481C1C}">
                <a14:useLocalDpi xmlns:a14="http://schemas.microsoft.com/office/drawing/2010/main" val="0"/>
              </a:ext>
              <a:ext uri="{96DAC541-7B7A-43D3-8B79-37D633B846F1}">
                <asvg:svgBlip xmlns:asvg="http://schemas.microsoft.com/office/drawing/2016/SVG/main" r:embed="rId29"/>
              </a:ext>
            </a:extLst>
          </a:blip>
          <a:stretch>
            <a:fillRect/>
          </a:stretch>
        </p:blipFill>
        <p:spPr>
          <a:xfrm>
            <a:off x="2768925" y="4836780"/>
            <a:ext cx="365760" cy="365760"/>
          </a:xfrm>
          <a:prstGeom prst="rect">
            <a:avLst/>
          </a:prstGeom>
        </p:spPr>
      </p:pic>
      <p:sp>
        <p:nvSpPr>
          <p:cNvPr id="96" name="Rectangle 95">
            <a:extLst>
              <a:ext uri="{FF2B5EF4-FFF2-40B4-BE49-F238E27FC236}">
                <a16:creationId xmlns:a16="http://schemas.microsoft.com/office/drawing/2014/main" id="{F844CC2E-A030-4942-8747-29A541D69835}"/>
              </a:ext>
            </a:extLst>
          </p:cNvPr>
          <p:cNvSpPr/>
          <p:nvPr/>
        </p:nvSpPr>
        <p:spPr>
          <a:xfrm>
            <a:off x="2764975" y="4039530"/>
            <a:ext cx="2282011" cy="708399"/>
          </a:xfrm>
          <a:prstGeom prst="rect">
            <a:avLst/>
          </a:prstGeom>
        </p:spPr>
        <p:txBody>
          <a:bodyPr wrap="square" lIns="0" tIns="0" rIns="0" bIns="0">
            <a:spAutoFit/>
          </a:bodyPr>
          <a:lstStyle/>
          <a:p>
            <a:pPr marL="18415" marR="262255">
              <a:lnSpc>
                <a:spcPct val="110700"/>
              </a:lnSpc>
              <a:spcBef>
                <a:spcPts val="315"/>
              </a:spcBef>
            </a:pPr>
            <a:r>
              <a:rPr lang="de-de" sz="1000" dirty="0">
                <a:solidFill>
                  <a:srgbClr val="020302"/>
                </a:solidFill>
                <a:latin typeface="AdobeClean-Light"/>
                <a:cs typeface="AdobeClean-Light"/>
              </a:rPr>
              <a:t>將 Adobe 解決方案藍圖與您的專案藍圖進行比較並將兩者保持一致，以降低風險並為將來做好準備。</a:t>
            </a:r>
            <a:endParaRPr lang="en-US" sz="1000" dirty="0">
              <a:latin typeface="AdobeClean-Light"/>
              <a:cs typeface="AdobeClean-Light"/>
            </a:endParaRPr>
          </a:p>
          <a:p>
            <a:pPr marL="18415" marR="262255" lvl="0">
              <a:lnSpc>
                <a:spcPct val="110700"/>
              </a:lnSpc>
              <a:spcBef>
                <a:spcPts val="315"/>
              </a:spcBef>
            </a:pPr>
            <a:r>
              <a:rPr lang="de-de" sz="1000" dirty="0">
                <a:solidFill>
                  <a:srgbClr val="020302"/>
                </a:solidFill>
                <a:latin typeface="AdobeClean-Light"/>
                <a:cs typeface="AdobeClean-Light"/>
              </a:rPr>
              <a:t>.</a:t>
            </a:r>
            <a:endParaRPr lang="en-US" sz="1000" dirty="0">
              <a:solidFill>
                <a:prstClr val="black"/>
              </a:solidFill>
              <a:latin typeface="AdobeClean-Light"/>
              <a:cs typeface="AdobeClean-Light"/>
            </a:endParaRPr>
          </a:p>
        </p:txBody>
      </p:sp>
    </p:spTree>
    <p:extLst>
      <p:ext uri="{BB962C8B-B14F-4D97-AF65-F5344CB8AC3E}">
        <p14:creationId xmlns:p14="http://schemas.microsoft.com/office/powerpoint/2010/main" val="39822621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 name="object 38">
            <a:extLst>
              <a:ext uri="{FF2B5EF4-FFF2-40B4-BE49-F238E27FC236}">
                <a16:creationId xmlns:a16="http://schemas.microsoft.com/office/drawing/2014/main" id="{E8C75CE5-4657-4D42-ACFE-73E88A861318}"/>
              </a:ext>
            </a:extLst>
          </p:cNvPr>
          <p:cNvSpPr/>
          <p:nvPr/>
        </p:nvSpPr>
        <p:spPr>
          <a:xfrm rot="10800000" flipH="1">
            <a:off x="2673171" y="3947817"/>
            <a:ext cx="45720" cy="5181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7" name="object 38">
            <a:extLst>
              <a:ext uri="{FF2B5EF4-FFF2-40B4-BE49-F238E27FC236}">
                <a16:creationId xmlns:a16="http://schemas.microsoft.com/office/drawing/2014/main" id="{3340E7FA-ECFF-6B47-81CC-D875E4DC2B10}"/>
              </a:ext>
            </a:extLst>
          </p:cNvPr>
          <p:cNvSpPr/>
          <p:nvPr/>
        </p:nvSpPr>
        <p:spPr>
          <a:xfrm rot="10800000" flipH="1">
            <a:off x="1959771" y="3947817"/>
            <a:ext cx="45719" cy="357768"/>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8" name="object 38">
            <a:extLst>
              <a:ext uri="{FF2B5EF4-FFF2-40B4-BE49-F238E27FC236}">
                <a16:creationId xmlns:a16="http://schemas.microsoft.com/office/drawing/2014/main" id="{27166CC7-48F5-2A4D-9035-D981C46BE375}"/>
              </a:ext>
            </a:extLst>
          </p:cNvPr>
          <p:cNvSpPr/>
          <p:nvPr/>
        </p:nvSpPr>
        <p:spPr>
          <a:xfrm rot="10800000" flipH="1">
            <a:off x="611792" y="3952189"/>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49" name="object 38">
            <a:extLst>
              <a:ext uri="{FF2B5EF4-FFF2-40B4-BE49-F238E27FC236}">
                <a16:creationId xmlns:a16="http://schemas.microsoft.com/office/drawing/2014/main" id="{7A5B1AB2-D303-9345-89A7-DCBF7366DA2D}"/>
              </a:ext>
            </a:extLst>
          </p:cNvPr>
          <p:cNvSpPr/>
          <p:nvPr/>
        </p:nvSpPr>
        <p:spPr>
          <a:xfrm rot="10800000" flipH="1">
            <a:off x="1301653" y="3947817"/>
            <a:ext cx="45719" cy="365760"/>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50" name="object 38">
            <a:extLst>
              <a:ext uri="{FF2B5EF4-FFF2-40B4-BE49-F238E27FC236}">
                <a16:creationId xmlns:a16="http://schemas.microsoft.com/office/drawing/2014/main" id="{1DB87449-FF70-8948-AF8F-BF7C380905BC}"/>
              </a:ext>
            </a:extLst>
          </p:cNvPr>
          <p:cNvSpPr/>
          <p:nvPr/>
        </p:nvSpPr>
        <p:spPr>
          <a:xfrm rot="10800000" flipH="1">
            <a:off x="3331288" y="3947816"/>
            <a:ext cx="45721" cy="346577"/>
          </a:xfrm>
          <a:custGeom>
            <a:avLst/>
            <a:gdLst/>
            <a:ahLst/>
            <a:cxnLst/>
            <a:rect l="l" t="t" r="r" b="b"/>
            <a:pathLst>
              <a:path h="1690370">
                <a:moveTo>
                  <a:pt x="0" y="0"/>
                </a:moveTo>
                <a:lnTo>
                  <a:pt x="0" y="1690103"/>
                </a:lnTo>
              </a:path>
            </a:pathLst>
          </a:custGeom>
          <a:ln w="9906">
            <a:solidFill>
              <a:schemeClr val="tx2"/>
            </a:solidFill>
            <a:tailEnd type="oval" w="lg" len="lg"/>
          </a:ln>
        </p:spPr>
        <p:txBody>
          <a:bodyPr wrap="square" lIns="0" tIns="0" rIns="0" bIns="0" rtlCol="0"/>
          <a:lstStyle/>
          <a:p>
            <a:endParaRPr/>
          </a:p>
        </p:txBody>
      </p:sp>
      <p:sp>
        <p:nvSpPr>
          <p:cNvPr id="11" name="object 11"/>
          <p:cNvSpPr/>
          <p:nvPr/>
        </p:nvSpPr>
        <p:spPr>
          <a:xfrm>
            <a:off x="4724779" y="2654678"/>
            <a:ext cx="1894205" cy="0"/>
          </a:xfrm>
          <a:custGeom>
            <a:avLst/>
            <a:gdLst/>
            <a:ahLst/>
            <a:cxnLst/>
            <a:rect l="l" t="t" r="r" b="b"/>
            <a:pathLst>
              <a:path w="1894204">
                <a:moveTo>
                  <a:pt x="0" y="0"/>
                </a:moveTo>
                <a:lnTo>
                  <a:pt x="1893604" y="0"/>
                </a:lnTo>
              </a:path>
            </a:pathLst>
          </a:custGeom>
          <a:ln w="24366">
            <a:solidFill>
              <a:srgbClr val="1F1F1F"/>
            </a:solidFill>
          </a:ln>
        </p:spPr>
        <p:txBody>
          <a:bodyPr wrap="square" lIns="0" tIns="0" rIns="0" bIns="0" rtlCol="0"/>
          <a:lstStyle/>
          <a:p>
            <a:endParaRPr/>
          </a:p>
        </p:txBody>
      </p:sp>
      <p:sp>
        <p:nvSpPr>
          <p:cNvPr id="12" name="object 12"/>
          <p:cNvSpPr txBox="1"/>
          <p:nvPr/>
        </p:nvSpPr>
        <p:spPr>
          <a:xfrm>
            <a:off x="4843269" y="2329688"/>
            <a:ext cx="165608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現場服務活動</a:t>
            </a:r>
            <a:r>
              <a:rPr lang="de-de" sz="1400" b="1" spc="-190" dirty="0">
                <a:solidFill>
                  <a:srgbClr val="020302"/>
                </a:solidFill>
                <a:latin typeface="Adobe Clean"/>
                <a:cs typeface="Adobe Clean"/>
              </a:rPr>
              <a:t> </a:t>
            </a:r>
            <a:endParaRPr sz="1400" dirty="0">
              <a:latin typeface="Adobe Clean"/>
              <a:cs typeface="Adobe Clean"/>
            </a:endParaRPr>
          </a:p>
        </p:txBody>
      </p:sp>
      <p:sp>
        <p:nvSpPr>
          <p:cNvPr id="13" name="object 13"/>
          <p:cNvSpPr txBox="1"/>
          <p:nvPr/>
        </p:nvSpPr>
        <p:spPr>
          <a:xfrm>
            <a:off x="914422" y="2342312"/>
            <a:ext cx="1242060" cy="228268"/>
          </a:xfrm>
          <a:prstGeom prst="rect">
            <a:avLst/>
          </a:prstGeom>
        </p:spPr>
        <p:txBody>
          <a:bodyPr vert="horz" wrap="square" lIns="0" tIns="12700" rIns="0" bIns="0" rtlCol="0">
            <a:spAutoFit/>
          </a:bodyPr>
          <a:lstStyle/>
          <a:p>
            <a:pPr marL="12700" algn="ctr">
              <a:lnSpc>
                <a:spcPct val="100000"/>
              </a:lnSpc>
              <a:spcBef>
                <a:spcPts val="100"/>
              </a:spcBef>
            </a:pPr>
            <a:r>
              <a:rPr lang="de-de" sz="1400" b="1" spc="-25" dirty="0">
                <a:solidFill>
                  <a:srgbClr val="020302"/>
                </a:solidFill>
                <a:latin typeface="Adobe Clean"/>
                <a:cs typeface="Adobe Clean"/>
              </a:rPr>
              <a:t>啟動諮詢</a:t>
            </a:r>
            <a:endParaRPr sz="1400" dirty="0">
              <a:latin typeface="Adobe Clean"/>
              <a:cs typeface="Adobe Clean"/>
            </a:endParaRPr>
          </a:p>
        </p:txBody>
      </p:sp>
      <p:sp>
        <p:nvSpPr>
          <p:cNvPr id="14" name="object 14"/>
          <p:cNvSpPr txBox="1"/>
          <p:nvPr/>
        </p:nvSpPr>
        <p:spPr>
          <a:xfrm>
            <a:off x="242187" y="2787904"/>
            <a:ext cx="3004185" cy="635000"/>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1F1F1F"/>
                </a:solidFill>
                <a:latin typeface="AdobeClean-Light"/>
                <a:cs typeface="AdobeClean-Light"/>
              </a:rPr>
              <a:t>Launch Advisory 適用於客戶實作</a:t>
            </a:r>
            <a:r>
              <a:rPr lang="de-de" sz="1000" b="1" dirty="0">
                <a:solidFill>
                  <a:srgbClr val="1F1F1F"/>
                </a:solidFill>
                <a:latin typeface="Adobe Clean"/>
                <a:cs typeface="Adobe Clean"/>
              </a:rPr>
              <a:t>新的 Adobe Experience Cloud 解決方案，</a:t>
            </a:r>
            <a:r>
              <a:rPr lang="de-de" sz="1000" dirty="0">
                <a:latin typeface="AdobeClean-SemiLight"/>
                <a:cs typeface="AdobeClean-SemiLight"/>
              </a:rPr>
              <a:t>是</a:t>
            </a:r>
            <a:r>
              <a:rPr lang="de-de" sz="950" dirty="0">
                <a:latin typeface="AdobeClean-SemiLight"/>
                <a:cs typeface="AdobeClean-SemiLight"/>
              </a:rPr>
              <a:t>諮詢的核心</a:t>
            </a:r>
            <a:endParaRPr sz="950">
              <a:latin typeface="AdobeClean-SemiLight"/>
              <a:cs typeface="AdobeClean-SemiLight"/>
            </a:endParaRPr>
          </a:p>
          <a:p>
            <a:pPr marL="12700" marR="86995" indent="-635">
              <a:lnSpc>
                <a:spcPct val="100000"/>
              </a:lnSpc>
            </a:pPr>
            <a:r>
              <a:rPr lang="de-de" sz="950" dirty="0">
                <a:latin typeface="AdobeClean-SemiLight"/>
                <a:cs typeface="AdobeClean-SemiLight"/>
              </a:rPr>
              <a:t>服務</a:t>
            </a:r>
            <a:r>
              <a:rPr lang="de-de" sz="1000" dirty="0">
                <a:latin typeface="AdobeClean-Light"/>
                <a:cs typeface="AdobeClean-Light"/>
              </a:rPr>
              <a:t>和建議組合，經公認可</a:t>
            </a:r>
            <a:r>
              <a:rPr lang="de-de" sz="950" dirty="0">
                <a:latin typeface="AdobeClean-Light"/>
                <a:cs typeface="AdobeClean-Light"/>
              </a:rPr>
              <a:t>支援成功部署</a:t>
            </a:r>
            <a:r>
              <a:rPr lang="de-de" sz="1000" dirty="0">
                <a:latin typeface="AdobeClean-Light"/>
                <a:cs typeface="AdobeClean-Light"/>
              </a:rPr>
              <a:t>並</a:t>
            </a:r>
            <a:r>
              <a:rPr lang="de-de" sz="950" dirty="0">
                <a:latin typeface="AdobeClean-Light"/>
                <a:cs typeface="AdobeClean-Light"/>
              </a:rPr>
              <a:t>加速價值實現的時間</a:t>
            </a:r>
            <a:r>
              <a:rPr lang="de-de" sz="1000" dirty="0">
                <a:latin typeface="AdobeClean-Light"/>
                <a:cs typeface="AdobeClean-Light"/>
              </a:rPr>
              <a:t>。</a:t>
            </a:r>
            <a:endParaRPr sz="1000">
              <a:latin typeface="AdobeClean-Light"/>
              <a:cs typeface="AdobeClean-Light"/>
            </a:endParaRPr>
          </a:p>
        </p:txBody>
      </p:sp>
      <p:grpSp>
        <p:nvGrpSpPr>
          <p:cNvPr id="15" name="object 15"/>
          <p:cNvGrpSpPr/>
          <p:nvPr/>
        </p:nvGrpSpPr>
        <p:grpSpPr>
          <a:xfrm>
            <a:off x="0" y="0"/>
            <a:ext cx="7772400" cy="303530"/>
            <a:chOff x="0" y="0"/>
            <a:chExt cx="7772400" cy="303530"/>
          </a:xfrm>
        </p:grpSpPr>
        <p:pic>
          <p:nvPicPr>
            <p:cNvPr id="16" name="object 16"/>
            <p:cNvPicPr/>
            <p:nvPr/>
          </p:nvPicPr>
          <p:blipFill>
            <a:blip r:embed="rId2" cstate="print"/>
            <a:stretch>
              <a:fillRect/>
            </a:stretch>
          </p:blipFill>
          <p:spPr>
            <a:xfrm>
              <a:off x="0" y="0"/>
              <a:ext cx="7772400" cy="294129"/>
            </a:xfrm>
            <a:prstGeom prst="rect">
              <a:avLst/>
            </a:prstGeom>
          </p:spPr>
        </p:pic>
        <p:sp>
          <p:nvSpPr>
            <p:cNvPr id="17" name="object 17"/>
            <p:cNvSpPr/>
            <p:nvPr/>
          </p:nvSpPr>
          <p:spPr>
            <a:xfrm>
              <a:off x="0" y="298740"/>
              <a:ext cx="7772400" cy="0"/>
            </a:xfrm>
            <a:custGeom>
              <a:avLst/>
              <a:gdLst/>
              <a:ahLst/>
              <a:cxnLst/>
              <a:rect l="l" t="t" r="r" b="b"/>
              <a:pathLst>
                <a:path w="7772400">
                  <a:moveTo>
                    <a:pt x="7772399" y="0"/>
                  </a:moveTo>
                  <a:lnTo>
                    <a:pt x="0" y="0"/>
                  </a:lnTo>
                </a:path>
              </a:pathLst>
            </a:custGeom>
            <a:ln w="9520">
              <a:solidFill>
                <a:srgbClr val="FA0E00"/>
              </a:solidFill>
            </a:ln>
          </p:spPr>
          <p:txBody>
            <a:bodyPr wrap="square" lIns="0" tIns="0" rIns="0" bIns="0" rtlCol="0"/>
            <a:lstStyle/>
            <a:p>
              <a:endParaRPr/>
            </a:p>
          </p:txBody>
        </p:sp>
      </p:grpSp>
      <p:sp>
        <p:nvSpPr>
          <p:cNvPr id="18" name="object 18"/>
          <p:cNvSpPr txBox="1"/>
          <p:nvPr/>
        </p:nvSpPr>
        <p:spPr>
          <a:xfrm>
            <a:off x="3976901" y="2790952"/>
            <a:ext cx="3543300" cy="628377"/>
          </a:xfrm>
          <a:prstGeom prst="rect">
            <a:avLst/>
          </a:prstGeom>
        </p:spPr>
        <p:txBody>
          <a:bodyPr vert="horz" wrap="square" lIns="0" tIns="12700" rIns="0" bIns="0" rtlCol="0">
            <a:spAutoFit/>
          </a:bodyPr>
          <a:lstStyle/>
          <a:p>
            <a:pPr marL="12700" marR="5080">
              <a:lnSpc>
                <a:spcPct val="100000"/>
              </a:lnSpc>
              <a:spcBef>
                <a:spcPts val="100"/>
              </a:spcBef>
            </a:pPr>
            <a:r>
              <a:rPr lang="de-de" sz="1000" dirty="0">
                <a:solidFill>
                  <a:srgbClr val="4B4B4B"/>
                </a:solidFill>
                <a:latin typeface="AdobeClean-Light"/>
                <a:cs typeface="AdobeClean-Light"/>
              </a:rPr>
              <a:t>現場服務是用於</a:t>
            </a:r>
            <a:r>
              <a:rPr lang="de-de" sz="1000" b="1" dirty="0">
                <a:solidFill>
                  <a:srgbClr val="4B4B4B"/>
                </a:solidFill>
                <a:latin typeface="Adobe Clean"/>
                <a:cs typeface="Adobe Clean"/>
              </a:rPr>
              <a:t>快速解決問題</a:t>
            </a:r>
            <a:r>
              <a:rPr lang="de-de" sz="1000" dirty="0">
                <a:solidFill>
                  <a:srgbClr val="4B4B4B"/>
                </a:solidFill>
                <a:latin typeface="AdobeClean-Light"/>
                <a:cs typeface="AdobeClean-Light"/>
              </a:rPr>
              <a:t>，聚焦於客戶成功及加快</a:t>
            </a:r>
            <a:r>
              <a:rPr lang="de-de" sz="1000" b="1" dirty="0">
                <a:solidFill>
                  <a:srgbClr val="4B4B4B"/>
                </a:solidFill>
                <a:latin typeface="Adobe Clean"/>
                <a:cs typeface="Adobe Clean"/>
              </a:rPr>
              <a:t>價值實現</a:t>
            </a:r>
            <a:r>
              <a:rPr lang="de-de" sz="1000" dirty="0">
                <a:solidFill>
                  <a:srgbClr val="4B4B4B"/>
                </a:solidFill>
                <a:latin typeface="AdobeClean-Light"/>
                <a:cs typeface="AdobeClean-Light"/>
              </a:rPr>
              <a:t>。對於支援合約涵蓋的任何解決方案產品而言，</a:t>
            </a:r>
            <a:r>
              <a:rPr lang="de-de" sz="1000" b="1" dirty="0">
                <a:solidFill>
                  <a:srgbClr val="4B4B4B"/>
                </a:solidFill>
                <a:latin typeface="Adobe Clean"/>
                <a:cs typeface="Adobe Clean"/>
              </a:rPr>
              <a:t>如果上市諮詢服務作用中，</a:t>
            </a:r>
            <a:r>
              <a:rPr lang="de-de" sz="1000" dirty="0">
                <a:solidFill>
                  <a:srgbClr val="4B4B4B"/>
                </a:solidFill>
                <a:latin typeface="AdobeClean-Light"/>
                <a:cs typeface="AdobeClean-Light"/>
              </a:rPr>
              <a:t>第 1 年將不會有現場服務。</a:t>
            </a:r>
            <a:endParaRPr sz="1000" dirty="0">
              <a:latin typeface="AdobeClean-Light"/>
              <a:cs typeface="AdobeClean-Light"/>
            </a:endParaRPr>
          </a:p>
        </p:txBody>
      </p:sp>
      <p:sp>
        <p:nvSpPr>
          <p:cNvPr id="19" name="object 19"/>
          <p:cNvSpPr/>
          <p:nvPr/>
        </p:nvSpPr>
        <p:spPr>
          <a:xfrm>
            <a:off x="924304" y="2667378"/>
            <a:ext cx="1245870" cy="0"/>
          </a:xfrm>
          <a:custGeom>
            <a:avLst/>
            <a:gdLst/>
            <a:ahLst/>
            <a:cxnLst/>
            <a:rect l="l" t="t" r="r" b="b"/>
            <a:pathLst>
              <a:path w="1245870">
                <a:moveTo>
                  <a:pt x="0" y="0"/>
                </a:moveTo>
                <a:lnTo>
                  <a:pt x="1245616" y="0"/>
                </a:lnTo>
              </a:path>
            </a:pathLst>
          </a:custGeom>
          <a:ln w="24366">
            <a:solidFill>
              <a:srgbClr val="1F1F1F"/>
            </a:solidFill>
          </a:ln>
        </p:spPr>
        <p:txBody>
          <a:bodyPr wrap="square" lIns="0" tIns="0" rIns="0" bIns="0" rtlCol="0"/>
          <a:lstStyle/>
          <a:p>
            <a:endParaRPr/>
          </a:p>
        </p:txBody>
      </p:sp>
      <p:sp>
        <p:nvSpPr>
          <p:cNvPr id="20" name="object 20"/>
          <p:cNvSpPr/>
          <p:nvPr/>
        </p:nvSpPr>
        <p:spPr>
          <a:xfrm>
            <a:off x="3692282" y="2413489"/>
            <a:ext cx="0" cy="1005840"/>
          </a:xfrm>
          <a:custGeom>
            <a:avLst/>
            <a:gdLst/>
            <a:ahLst/>
            <a:cxnLst/>
            <a:rect l="l" t="t" r="r" b="b"/>
            <a:pathLst>
              <a:path h="1151889">
                <a:moveTo>
                  <a:pt x="0" y="1151699"/>
                </a:moveTo>
                <a:lnTo>
                  <a:pt x="0" y="0"/>
                </a:lnTo>
              </a:path>
            </a:pathLst>
          </a:custGeom>
          <a:ln w="9599">
            <a:solidFill>
              <a:srgbClr val="EDEDED"/>
            </a:solidFill>
          </a:ln>
        </p:spPr>
        <p:txBody>
          <a:bodyPr wrap="square" lIns="0" tIns="0" rIns="0" bIns="0" rtlCol="0"/>
          <a:lstStyle/>
          <a:p>
            <a:endParaRPr/>
          </a:p>
        </p:txBody>
      </p:sp>
      <p:sp>
        <p:nvSpPr>
          <p:cNvPr id="21" name="object 21"/>
          <p:cNvSpPr txBox="1"/>
          <p:nvPr/>
        </p:nvSpPr>
        <p:spPr>
          <a:xfrm>
            <a:off x="263464" y="5348732"/>
            <a:ext cx="3114040" cy="482600"/>
          </a:xfrm>
          <a:prstGeom prst="rect">
            <a:avLst/>
          </a:prstGeom>
        </p:spPr>
        <p:txBody>
          <a:bodyPr vert="horz" wrap="square" lIns="0" tIns="12700" rIns="0" bIns="0" rtlCol="0">
            <a:spAutoFit/>
          </a:bodyPr>
          <a:lstStyle/>
          <a:p>
            <a:pPr marL="12700" marR="5080" algn="just">
              <a:lnSpc>
                <a:spcPct val="100000"/>
              </a:lnSpc>
              <a:spcBef>
                <a:spcPts val="100"/>
              </a:spcBef>
            </a:pPr>
            <a:r>
              <a:rPr lang="de-de" sz="1000" dirty="0">
                <a:latin typeface="AdobeClean-Light"/>
                <a:cs typeface="AdobeClean-Light"/>
              </a:rPr>
              <a:t>上市諮詢服務將透過常見的里程碑 (開展、定義、設計、上線和上市後) 與您的專案時間表保持一致，以便指導、驗證、評估及提出建議。 </a:t>
            </a:r>
          </a:p>
        </p:txBody>
      </p:sp>
      <p:sp>
        <p:nvSpPr>
          <p:cNvPr id="22" name="object 22"/>
          <p:cNvSpPr txBox="1"/>
          <p:nvPr/>
        </p:nvSpPr>
        <p:spPr>
          <a:xfrm>
            <a:off x="263464" y="5982715"/>
            <a:ext cx="1247140" cy="166712"/>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主要交付成果包括：</a:t>
            </a:r>
            <a:endParaRPr sz="1000">
              <a:latin typeface="AdobeClean-Light"/>
              <a:cs typeface="AdobeClean-Light"/>
            </a:endParaRPr>
          </a:p>
        </p:txBody>
      </p:sp>
      <p:sp>
        <p:nvSpPr>
          <p:cNvPr id="23" name="object 23"/>
          <p:cNvSpPr txBox="1"/>
          <p:nvPr/>
        </p:nvSpPr>
        <p:spPr>
          <a:xfrm>
            <a:off x="205422" y="6308299"/>
            <a:ext cx="2745105" cy="592470"/>
          </a:xfrm>
          <a:prstGeom prst="rect">
            <a:avLst/>
          </a:prstGeom>
        </p:spPr>
        <p:txBody>
          <a:bodyPr vert="horz" wrap="square" lIns="0" tIns="27940" rIns="0" bIns="0" rtlCol="0">
            <a:spAutoFit/>
          </a:bodyPr>
          <a:lstStyle/>
          <a:p>
            <a:pPr marL="184150" marR="5080" lvl="0" indent="-171450">
              <a:spcBef>
                <a:spcPts val="700"/>
              </a:spcBef>
              <a:buFont typeface="Arial" panose="020B0604020202020204" pitchFamily="34" charset="0"/>
              <a:buChar char="•"/>
            </a:pPr>
            <a:r>
              <a:rPr lang="de-de" sz="1000" dirty="0">
                <a:solidFill>
                  <a:prstClr val="black"/>
                </a:solidFill>
              </a:rPr>
              <a:t>專案啟動 (包括專案共同作業計劃) 投影片組</a:t>
            </a:r>
          </a:p>
          <a:p>
            <a:pPr marL="184150" marR="5080" lvl="0" indent="-171450">
              <a:spcBef>
                <a:spcPts val="400"/>
              </a:spcBef>
              <a:buFont typeface="Arial" panose="020B0604020202020204" pitchFamily="34" charset="0"/>
              <a:buChar char="•"/>
            </a:pPr>
            <a:r>
              <a:rPr lang="de-de" sz="1000" dirty="0">
                <a:solidFill>
                  <a:prstClr val="black"/>
                </a:solidFill>
              </a:rPr>
              <a:t>評估與建議文件</a:t>
            </a:r>
          </a:p>
          <a:p>
            <a:pPr marL="184150" marR="5080" lvl="0" indent="-171450">
              <a:spcBef>
                <a:spcPts val="400"/>
              </a:spcBef>
              <a:buFont typeface="Arial" panose="020B0604020202020204" pitchFamily="34" charset="0"/>
              <a:buChar char="•"/>
            </a:pPr>
            <a:r>
              <a:rPr lang="de-de" sz="1000" dirty="0">
                <a:solidFill>
                  <a:prstClr val="black"/>
                </a:solidFill>
              </a:rPr>
              <a:t>投入摘要</a:t>
            </a:r>
          </a:p>
        </p:txBody>
      </p:sp>
      <p:sp>
        <p:nvSpPr>
          <p:cNvPr id="24" name="object 24"/>
          <p:cNvSpPr txBox="1"/>
          <p:nvPr/>
        </p:nvSpPr>
        <p:spPr>
          <a:xfrm>
            <a:off x="263464" y="4126991"/>
            <a:ext cx="3141980" cy="1070610"/>
          </a:xfrm>
          <a:prstGeom prst="rect">
            <a:avLst/>
          </a:prstGeom>
        </p:spPr>
        <p:txBody>
          <a:bodyPr vert="horz" wrap="square" lIns="0" tIns="12700" rIns="0" bIns="0" rtlCol="0">
            <a:spAutoFit/>
          </a:bodyPr>
          <a:lstStyle/>
          <a:p>
            <a:pPr marL="1021715">
              <a:lnSpc>
                <a:spcPct val="100000"/>
              </a:lnSpc>
              <a:spcBef>
                <a:spcPts val="100"/>
              </a:spcBef>
            </a:pPr>
            <a:r>
              <a:rPr lang="de-de" sz="1600" dirty="0">
                <a:solidFill>
                  <a:srgbClr val="FFFFFF"/>
                </a:solidFill>
                <a:latin typeface="Arial"/>
                <a:cs typeface="Arial"/>
              </a:rPr>
              <a:t>實作</a:t>
            </a:r>
            <a:endParaRPr sz="1600" dirty="0">
              <a:latin typeface="Arial"/>
              <a:cs typeface="Arial"/>
            </a:endParaRPr>
          </a:p>
          <a:p>
            <a:pPr marL="12700" marR="5080">
              <a:lnSpc>
                <a:spcPct val="100000"/>
              </a:lnSpc>
              <a:spcBef>
                <a:spcPts val="1505"/>
              </a:spcBef>
            </a:pPr>
            <a:r>
              <a:rPr lang="de-de" sz="1000" dirty="0">
                <a:latin typeface="AdobeClean-Light"/>
                <a:cs typeface="AdobeClean-Light"/>
              </a:rPr>
              <a:t>Adobe 解決方案專家可向客戶</a:t>
            </a:r>
            <a:r>
              <a:rPr lang="de-de" sz="1000" dirty="0">
                <a:latin typeface="AdobeClean-SemiLight"/>
                <a:cs typeface="AdobeClean-SemiLight"/>
              </a:rPr>
              <a:t>和實作</a:t>
            </a:r>
            <a:r>
              <a:rPr lang="de-de" sz="950" dirty="0">
                <a:latin typeface="AdobeClean-SemiLight"/>
                <a:cs typeface="AdobeClean-SemiLight"/>
              </a:rPr>
              <a:t>合作夥伴</a:t>
            </a:r>
            <a:r>
              <a:rPr lang="de-de" sz="1000" dirty="0">
                <a:latin typeface="AdobeClean-SemiLight"/>
                <a:cs typeface="AdobeClean-SemiLight"/>
              </a:rPr>
              <a:t>提供以最佳實務為根據的指引，以協助驗證需求、架構、開發流程和上市整備情況審查。</a:t>
            </a:r>
          </a:p>
        </p:txBody>
      </p:sp>
      <p:pic>
        <p:nvPicPr>
          <p:cNvPr id="26" name="object 26"/>
          <p:cNvPicPr/>
          <p:nvPr/>
        </p:nvPicPr>
        <p:blipFill>
          <a:blip r:embed="rId3" cstate="print"/>
          <a:stretch>
            <a:fillRect/>
          </a:stretch>
        </p:blipFill>
        <p:spPr>
          <a:xfrm>
            <a:off x="363328" y="6930985"/>
            <a:ext cx="3053821" cy="2818913"/>
          </a:xfrm>
          <a:prstGeom prst="rect">
            <a:avLst/>
          </a:prstGeom>
        </p:spPr>
      </p:pic>
      <p:sp>
        <p:nvSpPr>
          <p:cNvPr id="27" name="object 27"/>
          <p:cNvSpPr txBox="1"/>
          <p:nvPr/>
        </p:nvSpPr>
        <p:spPr>
          <a:xfrm>
            <a:off x="3947346" y="5363972"/>
            <a:ext cx="3335020" cy="659765"/>
          </a:xfrm>
          <a:prstGeom prst="rect">
            <a:avLst/>
          </a:prstGeom>
        </p:spPr>
        <p:txBody>
          <a:bodyPr vert="horz" wrap="square" lIns="0" tIns="20320" rIns="0" bIns="0" rtlCol="0">
            <a:spAutoFit/>
          </a:bodyPr>
          <a:lstStyle/>
          <a:p>
            <a:pPr marL="12700" marR="5080">
              <a:lnSpc>
                <a:spcPct val="102699"/>
              </a:lnSpc>
              <a:spcBef>
                <a:spcPts val="160"/>
              </a:spcBef>
            </a:pPr>
            <a:r>
              <a:rPr lang="de-de" sz="1000" b="1" dirty="0">
                <a:latin typeface="Arial"/>
                <a:cs typeface="Arial"/>
              </a:rPr>
              <a:t>技術路徑活動可確保客戶擁有健全的技術，</a:t>
            </a:r>
            <a:r>
              <a:rPr lang="de-de" sz="1000" dirty="0">
                <a:latin typeface="AdobeClean-Light"/>
                <a:cs typeface="AdobeClean-Light"/>
              </a:rPr>
              <a:t>並且最大限度地採用他們的工具。具體而言，這些類型的活動包含與平台組態設定、整合和疑難排解有關的支援和建議</a:t>
            </a:r>
          </a:p>
        </p:txBody>
      </p:sp>
      <p:sp>
        <p:nvSpPr>
          <p:cNvPr id="28" name="object 28"/>
          <p:cNvSpPr txBox="1"/>
          <p:nvPr/>
        </p:nvSpPr>
        <p:spPr>
          <a:xfrm>
            <a:off x="3947346" y="6174740"/>
            <a:ext cx="2099310" cy="1436291"/>
          </a:xfrm>
          <a:prstGeom prst="rect">
            <a:avLst/>
          </a:prstGeom>
        </p:spPr>
        <p:txBody>
          <a:bodyPr vert="horz" wrap="square" lIns="0" tIns="12700" rIns="0" bIns="0" rtlCol="0">
            <a:spAutoFit/>
          </a:bodyPr>
          <a:lstStyle/>
          <a:p>
            <a:pPr marL="12700">
              <a:lnSpc>
                <a:spcPct val="100000"/>
              </a:lnSpc>
              <a:spcBef>
                <a:spcPts val="100"/>
              </a:spcBef>
            </a:pPr>
            <a:r>
              <a:rPr lang="de-de" sz="1000" dirty="0">
                <a:latin typeface="AdobeClean-Light"/>
                <a:cs typeface="AdobeClean-Light"/>
              </a:rPr>
              <a:t>可用的技術活動類型：</a:t>
            </a:r>
          </a:p>
          <a:p>
            <a:pPr marL="184150" marR="5080" lvl="0" indent="-171450">
              <a:spcBef>
                <a:spcPts val="700"/>
              </a:spcBef>
              <a:buClr>
                <a:srgbClr val="FA0E00"/>
              </a:buClr>
              <a:buFont typeface="Wingdings" pitchFamily="2" charset="2"/>
              <a:buChar char="ü"/>
            </a:pPr>
            <a:r>
              <a:rPr lang="de-de" sz="1000" dirty="0">
                <a:solidFill>
                  <a:prstClr val="black"/>
                </a:solidFill>
              </a:rPr>
              <a:t>健康稽核</a:t>
            </a:r>
          </a:p>
          <a:p>
            <a:pPr marL="184150" marR="5080" lvl="0" indent="-171450">
              <a:spcBef>
                <a:spcPts val="400"/>
              </a:spcBef>
              <a:buClr>
                <a:srgbClr val="FA0E00"/>
              </a:buClr>
              <a:buFont typeface="Wingdings" pitchFamily="2" charset="2"/>
              <a:buChar char="ü"/>
            </a:pPr>
            <a:r>
              <a:rPr lang="de-de" sz="1000" dirty="0">
                <a:solidFill>
                  <a:prstClr val="black"/>
                </a:solidFill>
              </a:rPr>
              <a:t>平台稽核</a:t>
            </a:r>
          </a:p>
          <a:p>
            <a:pPr marL="184150" marR="5080" lvl="0" indent="-171450">
              <a:spcBef>
                <a:spcPts val="400"/>
              </a:spcBef>
              <a:buClr>
                <a:srgbClr val="FA0E00"/>
              </a:buClr>
              <a:buFont typeface="Wingdings" pitchFamily="2" charset="2"/>
              <a:buChar char="ü"/>
            </a:pPr>
            <a:r>
              <a:rPr lang="de-de" sz="1000" dirty="0">
                <a:solidFill>
                  <a:prstClr val="black"/>
                </a:solidFill>
              </a:rPr>
              <a:t>功能集啟用</a:t>
            </a:r>
          </a:p>
          <a:p>
            <a:pPr marL="184150" marR="5080" lvl="0" indent="-171450">
              <a:spcBef>
                <a:spcPts val="400"/>
              </a:spcBef>
              <a:buClr>
                <a:srgbClr val="FA0E00"/>
              </a:buClr>
              <a:buFont typeface="Wingdings" pitchFamily="2" charset="2"/>
              <a:buChar char="ü"/>
            </a:pPr>
            <a:r>
              <a:rPr lang="de-de" sz="1000" dirty="0">
                <a:solidFill>
                  <a:prstClr val="black"/>
                </a:solidFill>
              </a:rPr>
              <a:t>基本整合與組態設定</a:t>
            </a:r>
          </a:p>
          <a:p>
            <a:pPr marL="184150" marR="5080" lvl="0" indent="-171450">
              <a:spcBef>
                <a:spcPts val="400"/>
              </a:spcBef>
              <a:buClr>
                <a:srgbClr val="FA0E00"/>
              </a:buClr>
              <a:buFont typeface="Wingdings" pitchFamily="2" charset="2"/>
              <a:buChar char="ü"/>
            </a:pPr>
            <a:r>
              <a:rPr lang="de-de" sz="1000" dirty="0">
                <a:solidFill>
                  <a:prstClr val="black"/>
                </a:solidFill>
              </a:rPr>
              <a:t>客戶解決方案疑難排解</a:t>
            </a:r>
          </a:p>
          <a:p>
            <a:pPr marL="184150" marR="5080" lvl="0" indent="-171450">
              <a:spcBef>
                <a:spcPts val="400"/>
              </a:spcBef>
              <a:buClr>
                <a:srgbClr val="FA0E00"/>
              </a:buClr>
              <a:buFont typeface="Wingdings" pitchFamily="2" charset="2"/>
              <a:buChar char="ü"/>
            </a:pPr>
            <a:r>
              <a:rPr lang="de-de" sz="1000" dirty="0">
                <a:solidFill>
                  <a:prstClr val="black"/>
                </a:solidFill>
              </a:rPr>
              <a:t>雲端服務支援</a:t>
            </a:r>
          </a:p>
        </p:txBody>
      </p:sp>
      <p:sp>
        <p:nvSpPr>
          <p:cNvPr id="29" name="object 29"/>
          <p:cNvSpPr txBox="1"/>
          <p:nvPr/>
        </p:nvSpPr>
        <p:spPr>
          <a:xfrm>
            <a:off x="3942774" y="7717028"/>
            <a:ext cx="3208655" cy="1989006"/>
          </a:xfrm>
          <a:prstGeom prst="rect">
            <a:avLst/>
          </a:prstGeom>
        </p:spPr>
        <p:txBody>
          <a:bodyPr vert="horz" wrap="square" lIns="0" tIns="21590" rIns="0" bIns="0" rtlCol="0">
            <a:spAutoFit/>
          </a:bodyPr>
          <a:lstStyle/>
          <a:p>
            <a:pPr marL="12700" marR="5080">
              <a:lnSpc>
                <a:spcPct val="102000"/>
              </a:lnSpc>
              <a:spcBef>
                <a:spcPts val="170"/>
              </a:spcBef>
            </a:pPr>
            <a:r>
              <a:rPr lang="de-de" sz="1000" b="1" dirty="0">
                <a:latin typeface="Arial"/>
                <a:cs typeface="Arial"/>
              </a:rPr>
              <a:t>策略路徑活動可尋找機會</a:t>
            </a:r>
            <a:r>
              <a:rPr lang="de-de" sz="1000" dirty="0">
                <a:latin typeface="AdobeClean-Light"/>
                <a:cs typeface="AdobeClean-Light"/>
              </a:rPr>
              <a:t>，以確保可從客戶的 Adobe 解決方案實現價值。這類活動包括與策略、衡量和成熟度有關的支援建議，以推動一個或多個 Adobe 解決方案的價值實現。</a:t>
            </a:r>
          </a:p>
          <a:p>
            <a:pPr>
              <a:lnSpc>
                <a:spcPct val="100000"/>
              </a:lnSpc>
              <a:spcBef>
                <a:spcPts val="40"/>
              </a:spcBef>
            </a:pPr>
            <a:endParaRPr sz="1100" dirty="0">
              <a:latin typeface="AdobeClean-Light"/>
              <a:cs typeface="AdobeClean-Light"/>
            </a:endParaRPr>
          </a:p>
          <a:p>
            <a:pPr marL="12700">
              <a:lnSpc>
                <a:spcPct val="100000"/>
              </a:lnSpc>
            </a:pPr>
            <a:r>
              <a:rPr lang="de-de" sz="1000" dirty="0">
                <a:latin typeface="AdobeClean-Light"/>
                <a:cs typeface="AdobeClean-Light"/>
              </a:rPr>
              <a:t>可用的策略活動類型：</a:t>
            </a:r>
          </a:p>
          <a:p>
            <a:pPr marL="241300" marR="5080" lvl="0" indent="-228600">
              <a:spcBef>
                <a:spcPts val="700"/>
              </a:spcBef>
              <a:buClr>
                <a:srgbClr val="FA0E00"/>
              </a:buClr>
              <a:buFont typeface="Wingdings" pitchFamily="2" charset="2"/>
              <a:buChar char="ü"/>
            </a:pPr>
            <a:r>
              <a:rPr lang="de-de" sz="1000" dirty="0">
                <a:solidFill>
                  <a:prstClr val="black"/>
                </a:solidFill>
              </a:rPr>
              <a:t>成熟度藍圖</a:t>
            </a:r>
          </a:p>
          <a:p>
            <a:pPr marL="241300" marR="5080" lvl="0" indent="-228600">
              <a:spcBef>
                <a:spcPts val="400"/>
              </a:spcBef>
              <a:buClr>
                <a:srgbClr val="FA0E00"/>
              </a:buClr>
              <a:buFont typeface="Wingdings" pitchFamily="2" charset="2"/>
              <a:buChar char="ü"/>
            </a:pPr>
            <a:r>
              <a:rPr lang="de-de" sz="1000" dirty="0">
                <a:solidFill>
                  <a:prstClr val="black"/>
                </a:solidFill>
              </a:rPr>
              <a:t>使用案例開發/衡量</a:t>
            </a:r>
          </a:p>
          <a:p>
            <a:pPr marL="241300" marR="5080" lvl="0" indent="-228600">
              <a:spcBef>
                <a:spcPts val="400"/>
              </a:spcBef>
              <a:buClr>
                <a:srgbClr val="FA0E00"/>
              </a:buClr>
              <a:buFont typeface="Wingdings" pitchFamily="2" charset="2"/>
              <a:buChar char="ü"/>
            </a:pPr>
            <a:r>
              <a:rPr lang="de-de" sz="1000" dirty="0">
                <a:solidFill>
                  <a:prstClr val="black"/>
                </a:solidFill>
              </a:rPr>
              <a:t>報告與分析</a:t>
            </a:r>
          </a:p>
          <a:p>
            <a:pPr marL="241300" marR="5080" lvl="0" indent="-228600">
              <a:spcBef>
                <a:spcPts val="400"/>
              </a:spcBef>
              <a:buClr>
                <a:srgbClr val="FA0E00"/>
              </a:buClr>
              <a:buFont typeface="Wingdings" pitchFamily="2" charset="2"/>
              <a:buChar char="ü"/>
            </a:pPr>
            <a:r>
              <a:rPr lang="de-de" sz="1000" dirty="0">
                <a:solidFill>
                  <a:prstClr val="black"/>
                </a:solidFill>
              </a:rPr>
              <a:t>啟用最佳實務</a:t>
            </a:r>
          </a:p>
        </p:txBody>
      </p:sp>
      <p:sp>
        <p:nvSpPr>
          <p:cNvPr id="30" name="object 30"/>
          <p:cNvSpPr txBox="1"/>
          <p:nvPr/>
        </p:nvSpPr>
        <p:spPr>
          <a:xfrm>
            <a:off x="3942773" y="4126991"/>
            <a:ext cx="3275329" cy="969496"/>
          </a:xfrm>
          <a:prstGeom prst="rect">
            <a:avLst/>
          </a:prstGeom>
        </p:spPr>
        <p:txBody>
          <a:bodyPr vert="horz" wrap="square" lIns="0" tIns="12700" rIns="0" bIns="0" rtlCol="0">
            <a:spAutoFit/>
          </a:bodyPr>
          <a:lstStyle/>
          <a:p>
            <a:pPr marL="908685">
              <a:lnSpc>
                <a:spcPct val="100000"/>
              </a:lnSpc>
              <a:spcBef>
                <a:spcPts val="100"/>
              </a:spcBef>
            </a:pPr>
            <a:r>
              <a:rPr lang="de-de" sz="1600" dirty="0">
                <a:solidFill>
                  <a:srgbClr val="FFFFFF"/>
                </a:solidFill>
                <a:latin typeface="Arial"/>
                <a:cs typeface="Arial"/>
              </a:rPr>
              <a:t>執行與營運</a:t>
            </a:r>
            <a:endParaRPr sz="1600" dirty="0">
              <a:latin typeface="Arial"/>
              <a:cs typeface="Arial"/>
            </a:endParaRPr>
          </a:p>
          <a:p>
            <a:pPr marL="12700">
              <a:lnSpc>
                <a:spcPct val="100000"/>
              </a:lnSpc>
              <a:spcBef>
                <a:spcPts val="1595"/>
              </a:spcBef>
            </a:pPr>
            <a:r>
              <a:rPr lang="de-de" sz="1000" dirty="0">
                <a:solidFill>
                  <a:srgbClr val="1F1F1F"/>
                </a:solidFill>
                <a:latin typeface="Adobe Clean"/>
                <a:cs typeface="Adobe Clean"/>
              </a:rPr>
              <a:t>作為菁英客戶，您有資格每年享有</a:t>
            </a:r>
            <a:r>
              <a:rPr lang="de-de" sz="1200" dirty="0">
                <a:solidFill>
                  <a:srgbClr val="1F1F1F"/>
                </a:solidFill>
                <a:uFill>
                  <a:solidFill>
                    <a:srgbClr val="1F1F1F"/>
                  </a:solidFill>
                </a:uFill>
                <a:latin typeface="Times New Roman"/>
                <a:cs typeface="Times New Roman"/>
              </a:rPr>
              <a:t> </a:t>
            </a:r>
            <a:r>
              <a:rPr lang="de-de" sz="1200" u="sng" dirty="0">
                <a:solidFill>
                  <a:srgbClr val="1F1F1F"/>
                </a:solidFill>
                <a:uFill>
                  <a:solidFill>
                    <a:srgbClr val="1F1F1F"/>
                  </a:solidFill>
                </a:uFill>
                <a:latin typeface="Times New Roman"/>
                <a:cs typeface="Times New Roman"/>
              </a:rPr>
              <a:t>4</a:t>
            </a:r>
            <a:r>
              <a:rPr lang="de-de" sz="1200" b="1" dirty="0">
                <a:solidFill>
                  <a:srgbClr val="1F1F1F"/>
                </a:solidFill>
                <a:latin typeface="Arial"/>
                <a:cs typeface="Arial"/>
              </a:rPr>
              <a:t> </a:t>
            </a:r>
            <a:r>
              <a:rPr lang="de-de" sz="1000" b="1" dirty="0">
                <a:solidFill>
                  <a:srgbClr val="1F1F1F"/>
                </a:solidFill>
                <a:latin typeface="Arial"/>
                <a:cs typeface="Arial"/>
              </a:rPr>
              <a:t>個活動</a:t>
            </a:r>
            <a:endParaRPr sz="1000" dirty="0">
              <a:latin typeface="Arial"/>
              <a:cs typeface="Arial"/>
            </a:endParaRPr>
          </a:p>
          <a:p>
            <a:pPr marL="12700">
              <a:lnSpc>
                <a:spcPct val="100000"/>
              </a:lnSpc>
              <a:spcBef>
                <a:spcPts val="55"/>
              </a:spcBef>
            </a:pPr>
            <a:r>
              <a:rPr lang="de-de" sz="1600" dirty="0">
                <a:solidFill>
                  <a:srgbClr val="FFFFFF"/>
                </a:solidFill>
                <a:latin typeface="Arial"/>
                <a:cs typeface="Arial"/>
              </a:rPr>
              <a:t>的權益</a:t>
            </a:r>
            <a:r>
              <a:rPr lang="de-de" sz="1000" dirty="0">
                <a:solidFill>
                  <a:srgbClr val="1F1F1F"/>
                </a:solidFill>
                <a:latin typeface="Adobe Clean"/>
                <a:cs typeface="Adobe Clean"/>
              </a:rPr>
              <a:t>(從以下兩個課程分軌)：</a:t>
            </a:r>
            <a:r>
              <a:rPr lang="de-de" sz="1000" b="1" dirty="0">
                <a:solidFill>
                  <a:srgbClr val="1F1F1F"/>
                </a:solidFill>
                <a:latin typeface="Arial"/>
                <a:cs typeface="Arial"/>
              </a:rPr>
              <a:t>技術</a:t>
            </a:r>
            <a:r>
              <a:rPr lang="de-de" sz="1000" dirty="0">
                <a:solidFill>
                  <a:srgbClr val="1F1F1F"/>
                </a:solidFill>
                <a:latin typeface="Adobe Clean"/>
                <a:cs typeface="Adobe Clean"/>
              </a:rPr>
              <a:t>和/或</a:t>
            </a:r>
            <a:r>
              <a:rPr lang="de-de" sz="1000" b="1" dirty="0">
                <a:solidFill>
                  <a:srgbClr val="1F1F1F"/>
                </a:solidFill>
                <a:latin typeface="Arial"/>
                <a:cs typeface="Arial"/>
              </a:rPr>
              <a:t>策略</a:t>
            </a:r>
            <a:r>
              <a:rPr lang="de-de" sz="1000" dirty="0">
                <a:solidFill>
                  <a:srgbClr val="1F1F1F"/>
                </a:solidFill>
                <a:latin typeface="AdobeClean-Light"/>
                <a:cs typeface="AdobeClean-Light"/>
              </a:rPr>
              <a:t>。</a:t>
            </a:r>
            <a:endParaRPr sz="1000" dirty="0">
              <a:latin typeface="AdobeClean-Light"/>
              <a:cs typeface="AdobeClean-Light"/>
            </a:endParaRPr>
          </a:p>
        </p:txBody>
      </p:sp>
      <p:sp>
        <p:nvSpPr>
          <p:cNvPr id="34" name="object 34"/>
          <p:cNvSpPr txBox="1"/>
          <p:nvPr/>
        </p:nvSpPr>
        <p:spPr>
          <a:xfrm>
            <a:off x="923023" y="538480"/>
            <a:ext cx="2323349" cy="228268"/>
          </a:xfrm>
          <a:prstGeom prst="rect">
            <a:avLst/>
          </a:prstGeom>
        </p:spPr>
        <p:txBody>
          <a:bodyPr vert="horz" wrap="square" lIns="0" tIns="12700" rIns="0" bIns="0" rtlCol="0">
            <a:spAutoFit/>
          </a:bodyPr>
          <a:lstStyle/>
          <a:p>
            <a:pPr marL="12700">
              <a:lnSpc>
                <a:spcPct val="100000"/>
              </a:lnSpc>
              <a:spcBef>
                <a:spcPts val="100"/>
              </a:spcBef>
            </a:pPr>
            <a:r>
              <a:rPr lang="de-de" sz="1400" b="1" spc="-15" dirty="0">
                <a:solidFill>
                  <a:srgbClr val="020302"/>
                </a:solidFill>
                <a:latin typeface="Adobe Clean"/>
                <a:cs typeface="Adobe Clean"/>
              </a:rPr>
              <a:t>雲端支援活動 - AEM</a:t>
            </a:r>
            <a:endParaRPr sz="1400" dirty="0">
              <a:latin typeface="Adobe Clean"/>
              <a:cs typeface="Adobe Clean"/>
            </a:endParaRPr>
          </a:p>
        </p:txBody>
      </p:sp>
      <p:sp>
        <p:nvSpPr>
          <p:cNvPr id="35" name="object 35"/>
          <p:cNvSpPr/>
          <p:nvPr/>
        </p:nvSpPr>
        <p:spPr>
          <a:xfrm>
            <a:off x="924894" y="814263"/>
            <a:ext cx="2321477" cy="45719"/>
          </a:xfrm>
          <a:custGeom>
            <a:avLst/>
            <a:gdLst/>
            <a:ahLst/>
            <a:cxnLst/>
            <a:rect l="l" t="t" r="r" b="b"/>
            <a:pathLst>
              <a:path w="1772285">
                <a:moveTo>
                  <a:pt x="0" y="0"/>
                </a:moveTo>
                <a:lnTo>
                  <a:pt x="1772126" y="0"/>
                </a:lnTo>
              </a:path>
            </a:pathLst>
          </a:custGeom>
          <a:ln w="24366">
            <a:solidFill>
              <a:srgbClr val="1F1F1F"/>
            </a:solidFill>
          </a:ln>
        </p:spPr>
        <p:txBody>
          <a:bodyPr wrap="square" lIns="0" tIns="0" rIns="0" bIns="0" rtlCol="0"/>
          <a:lstStyle/>
          <a:p>
            <a:endParaRPr/>
          </a:p>
        </p:txBody>
      </p:sp>
      <p:grpSp>
        <p:nvGrpSpPr>
          <p:cNvPr id="36" name="object 36"/>
          <p:cNvGrpSpPr/>
          <p:nvPr/>
        </p:nvGrpSpPr>
        <p:grpSpPr>
          <a:xfrm>
            <a:off x="253542" y="390652"/>
            <a:ext cx="570865" cy="497205"/>
            <a:chOff x="253542" y="390652"/>
            <a:chExt cx="570865" cy="497205"/>
          </a:xfrm>
        </p:grpSpPr>
        <p:pic>
          <p:nvPicPr>
            <p:cNvPr id="37" name="object 37"/>
            <p:cNvPicPr/>
            <p:nvPr/>
          </p:nvPicPr>
          <p:blipFill>
            <a:blip r:embed="rId4" cstate="print"/>
            <a:stretch>
              <a:fillRect/>
            </a:stretch>
          </p:blipFill>
          <p:spPr>
            <a:xfrm>
              <a:off x="312786" y="390652"/>
              <a:ext cx="511366" cy="496823"/>
            </a:xfrm>
            <a:prstGeom prst="rect">
              <a:avLst/>
            </a:prstGeom>
          </p:spPr>
        </p:pic>
        <p:pic>
          <p:nvPicPr>
            <p:cNvPr id="38" name="object 38"/>
            <p:cNvPicPr/>
            <p:nvPr/>
          </p:nvPicPr>
          <p:blipFill>
            <a:blip r:embed="rId5" cstate="print"/>
            <a:stretch>
              <a:fillRect/>
            </a:stretch>
          </p:blipFill>
          <p:spPr>
            <a:xfrm>
              <a:off x="253542" y="421132"/>
              <a:ext cx="473949" cy="463295"/>
            </a:xfrm>
            <a:prstGeom prst="rect">
              <a:avLst/>
            </a:prstGeom>
          </p:spPr>
        </p:pic>
      </p:grpSp>
      <p:sp>
        <p:nvSpPr>
          <p:cNvPr id="39" name="object 39"/>
          <p:cNvSpPr txBox="1">
            <a:spLocks noGrp="1"/>
          </p:cNvSpPr>
          <p:nvPr>
            <p:ph type="sldNum" sz="quarter" idx="7"/>
          </p:nvPr>
        </p:nvSpPr>
        <p:spPr>
          <a:xfrm>
            <a:off x="97787" y="9861194"/>
            <a:ext cx="2874013" cy="133370"/>
          </a:xfrm>
          <a:prstGeom prst="rect">
            <a:avLst/>
          </a:prstGeom>
        </p:spPr>
        <p:txBody>
          <a:bodyPr vert="horz" wrap="square" lIns="0" tIns="10160" rIns="0" bIns="0" rtlCol="0">
            <a:spAutoFit/>
          </a:bodyPr>
          <a:lstStyle/>
          <a:p>
            <a:pPr marL="12700">
              <a:lnSpc>
                <a:spcPct val="100000"/>
              </a:lnSpc>
              <a:spcBef>
                <a:spcPts val="80"/>
              </a:spcBef>
            </a:pPr>
            <a:r>
              <a:rPr lang="de-de" spc="-5" dirty="0"/>
              <a:t>© 2021 Adobe. All</a:t>
            </a:r>
            <a:r>
              <a:rPr lang="de-de" spc="-15" dirty="0"/>
              <a:t> Rights</a:t>
            </a:r>
            <a:r>
              <a:rPr lang="de-de" spc="-10" dirty="0"/>
              <a:t> </a:t>
            </a:r>
            <a:r>
              <a:rPr lang="de-de" spc="-15" dirty="0"/>
              <a:t>Reserved。</a:t>
            </a:r>
            <a:r>
              <a:rPr lang="de-de" spc="-5" dirty="0"/>
              <a:t>Adobe</a:t>
            </a:r>
            <a:r>
              <a:rPr lang="de-de" spc="60" dirty="0"/>
              <a:t> </a:t>
            </a:r>
            <a:r>
              <a:rPr lang="de-de" spc="-15" dirty="0"/>
              <a:t> 機密資訊。</a:t>
            </a:r>
          </a:p>
        </p:txBody>
      </p:sp>
      <p:sp>
        <p:nvSpPr>
          <p:cNvPr id="44" name="Pentagon 43">
            <a:extLst>
              <a:ext uri="{FF2B5EF4-FFF2-40B4-BE49-F238E27FC236}">
                <a16:creationId xmlns:a16="http://schemas.microsoft.com/office/drawing/2014/main" id="{6A7766B5-3EA3-EC40-B9C5-7AB004AD7814}"/>
              </a:ext>
            </a:extLst>
          </p:cNvPr>
          <p:cNvSpPr/>
          <p:nvPr/>
        </p:nvSpPr>
        <p:spPr>
          <a:xfrm>
            <a:off x="3599686" y="4176926"/>
            <a:ext cx="3931920" cy="294130"/>
          </a:xfrm>
          <a:prstGeom prst="homePlate">
            <a:avLst/>
          </a:prstGeom>
          <a:solidFill>
            <a:srgbClr val="0068E3"/>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執行與營運</a:t>
            </a:r>
          </a:p>
        </p:txBody>
      </p:sp>
      <p:sp>
        <p:nvSpPr>
          <p:cNvPr id="45" name="Pentagon 44">
            <a:extLst>
              <a:ext uri="{FF2B5EF4-FFF2-40B4-BE49-F238E27FC236}">
                <a16:creationId xmlns:a16="http://schemas.microsoft.com/office/drawing/2014/main" id="{B4751182-E6B4-6848-A1A5-E6F8FC87C1A3}"/>
              </a:ext>
            </a:extLst>
          </p:cNvPr>
          <p:cNvSpPr/>
          <p:nvPr/>
        </p:nvSpPr>
        <p:spPr>
          <a:xfrm>
            <a:off x="310386" y="4176926"/>
            <a:ext cx="3474720" cy="294130"/>
          </a:xfrm>
          <a:prstGeom prst="homePlate">
            <a:avLst/>
          </a:prstGeom>
          <a:solidFill>
            <a:srgbClr val="2E8FFF"/>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600" dirty="0"/>
              <a:t>實作</a:t>
            </a:r>
          </a:p>
        </p:txBody>
      </p:sp>
      <p:sp>
        <p:nvSpPr>
          <p:cNvPr id="51" name="TextBox 50">
            <a:extLst>
              <a:ext uri="{FF2B5EF4-FFF2-40B4-BE49-F238E27FC236}">
                <a16:creationId xmlns:a16="http://schemas.microsoft.com/office/drawing/2014/main" id="{CCAA4A25-D47F-B14B-964C-409BBCD03A61}"/>
              </a:ext>
            </a:extLst>
          </p:cNvPr>
          <p:cNvSpPr txBox="1"/>
          <p:nvPr/>
        </p:nvSpPr>
        <p:spPr>
          <a:xfrm>
            <a:off x="2918286" y="3586760"/>
            <a:ext cx="933111" cy="261610"/>
          </a:xfrm>
          <a:prstGeom prst="rect">
            <a:avLst/>
          </a:prstGeom>
          <a:noFill/>
        </p:spPr>
        <p:txBody>
          <a:bodyPr wrap="square" rtlCol="0">
            <a:spAutoFit/>
          </a:bodyPr>
          <a:lstStyle/>
          <a:p>
            <a:pPr algn="ctr"/>
            <a:r>
              <a:rPr lang="de-de" sz="1100" dirty="0"/>
              <a:t>啟動後</a:t>
            </a:r>
          </a:p>
        </p:txBody>
      </p:sp>
      <p:sp>
        <p:nvSpPr>
          <p:cNvPr id="52" name="TextBox 51">
            <a:extLst>
              <a:ext uri="{FF2B5EF4-FFF2-40B4-BE49-F238E27FC236}">
                <a16:creationId xmlns:a16="http://schemas.microsoft.com/office/drawing/2014/main" id="{ABBF1B50-2875-4043-A2E3-09355761AA94}"/>
              </a:ext>
            </a:extLst>
          </p:cNvPr>
          <p:cNvSpPr txBox="1"/>
          <p:nvPr/>
        </p:nvSpPr>
        <p:spPr>
          <a:xfrm>
            <a:off x="2236134" y="3586760"/>
            <a:ext cx="826006" cy="261610"/>
          </a:xfrm>
          <a:prstGeom prst="rect">
            <a:avLst/>
          </a:prstGeom>
          <a:noFill/>
        </p:spPr>
        <p:txBody>
          <a:bodyPr wrap="square" rtlCol="0">
            <a:spAutoFit/>
          </a:bodyPr>
          <a:lstStyle/>
          <a:p>
            <a:pPr algn="ctr"/>
            <a:r>
              <a:rPr lang="de-de" sz="1100" dirty="0"/>
              <a:t>上線</a:t>
            </a:r>
          </a:p>
        </p:txBody>
      </p:sp>
      <p:sp>
        <p:nvSpPr>
          <p:cNvPr id="53" name="TextBox 52">
            <a:extLst>
              <a:ext uri="{FF2B5EF4-FFF2-40B4-BE49-F238E27FC236}">
                <a16:creationId xmlns:a16="http://schemas.microsoft.com/office/drawing/2014/main" id="{7367089B-DD17-6A4F-91F6-AE07D46A9D63}"/>
              </a:ext>
            </a:extLst>
          </p:cNvPr>
          <p:cNvSpPr txBox="1"/>
          <p:nvPr/>
        </p:nvSpPr>
        <p:spPr>
          <a:xfrm>
            <a:off x="878679" y="3589913"/>
            <a:ext cx="826006" cy="261610"/>
          </a:xfrm>
          <a:prstGeom prst="rect">
            <a:avLst/>
          </a:prstGeom>
          <a:noFill/>
        </p:spPr>
        <p:txBody>
          <a:bodyPr wrap="square" rtlCol="0">
            <a:spAutoFit/>
          </a:bodyPr>
          <a:lstStyle/>
          <a:p>
            <a:pPr algn="ctr"/>
            <a:r>
              <a:rPr lang="de-de" sz="1100" dirty="0"/>
              <a:t>定義</a:t>
            </a:r>
          </a:p>
        </p:txBody>
      </p:sp>
      <p:sp>
        <p:nvSpPr>
          <p:cNvPr id="54" name="TextBox 53">
            <a:extLst>
              <a:ext uri="{FF2B5EF4-FFF2-40B4-BE49-F238E27FC236}">
                <a16:creationId xmlns:a16="http://schemas.microsoft.com/office/drawing/2014/main" id="{25E02DD0-ADB0-2E41-98C8-00F323DA2280}"/>
              </a:ext>
            </a:extLst>
          </p:cNvPr>
          <p:cNvSpPr txBox="1"/>
          <p:nvPr/>
        </p:nvSpPr>
        <p:spPr>
          <a:xfrm>
            <a:off x="205422" y="3599713"/>
            <a:ext cx="826006" cy="261610"/>
          </a:xfrm>
          <a:prstGeom prst="rect">
            <a:avLst/>
          </a:prstGeom>
          <a:noFill/>
        </p:spPr>
        <p:txBody>
          <a:bodyPr wrap="square" rtlCol="0">
            <a:spAutoFit/>
          </a:bodyPr>
          <a:lstStyle/>
          <a:p>
            <a:pPr algn="ctr"/>
            <a:r>
              <a:rPr lang="de-de" sz="1100" dirty="0"/>
              <a:t>開展</a:t>
            </a:r>
          </a:p>
        </p:txBody>
      </p:sp>
      <p:sp>
        <p:nvSpPr>
          <p:cNvPr id="55" name="TextBox 54">
            <a:extLst>
              <a:ext uri="{FF2B5EF4-FFF2-40B4-BE49-F238E27FC236}">
                <a16:creationId xmlns:a16="http://schemas.microsoft.com/office/drawing/2014/main" id="{7970CF41-79D0-144E-B158-1BD3C4D30276}"/>
              </a:ext>
            </a:extLst>
          </p:cNvPr>
          <p:cNvSpPr txBox="1"/>
          <p:nvPr/>
        </p:nvSpPr>
        <p:spPr>
          <a:xfrm>
            <a:off x="1558548" y="3589913"/>
            <a:ext cx="826006" cy="261610"/>
          </a:xfrm>
          <a:prstGeom prst="rect">
            <a:avLst/>
          </a:prstGeom>
          <a:noFill/>
        </p:spPr>
        <p:txBody>
          <a:bodyPr wrap="square" rtlCol="0">
            <a:spAutoFit/>
          </a:bodyPr>
          <a:lstStyle/>
          <a:p>
            <a:pPr algn="ctr"/>
            <a:r>
              <a:rPr lang="de-de" sz="1100" dirty="0"/>
              <a:t>設計</a:t>
            </a:r>
          </a:p>
        </p:txBody>
      </p:sp>
      <p:sp>
        <p:nvSpPr>
          <p:cNvPr id="56" name="Rectangle 55">
            <a:extLst>
              <a:ext uri="{FF2B5EF4-FFF2-40B4-BE49-F238E27FC236}">
                <a16:creationId xmlns:a16="http://schemas.microsoft.com/office/drawing/2014/main" id="{F96CEBC6-FD43-D84B-853C-D5A1B8714581}"/>
              </a:ext>
            </a:extLst>
          </p:cNvPr>
          <p:cNvSpPr/>
          <p:nvPr/>
        </p:nvSpPr>
        <p:spPr>
          <a:xfrm>
            <a:off x="3692281" y="3925178"/>
            <a:ext cx="3684584" cy="261611"/>
          </a:xfrm>
          <a:prstGeom prst="rect">
            <a:avLst/>
          </a:prstGeom>
          <a:noFill/>
          <a:ln>
            <a:solidFill>
              <a:schemeClr val="bg1">
                <a:lumMod val="85000"/>
              </a:schemeClr>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400" dirty="0">
                <a:solidFill>
                  <a:schemeClr val="accent1">
                    <a:lumMod val="50000"/>
                  </a:schemeClr>
                </a:solidFill>
              </a:rPr>
              <a:t>每年 4 個活動</a:t>
            </a:r>
          </a:p>
        </p:txBody>
      </p:sp>
      <p:sp>
        <p:nvSpPr>
          <p:cNvPr id="63" name="object 66">
            <a:extLst>
              <a:ext uri="{FF2B5EF4-FFF2-40B4-BE49-F238E27FC236}">
                <a16:creationId xmlns:a16="http://schemas.microsoft.com/office/drawing/2014/main" id="{6942DEBE-9CA1-0E47-AFA6-1996FD0CA0C2}"/>
              </a:ext>
            </a:extLst>
          </p:cNvPr>
          <p:cNvSpPr txBox="1"/>
          <p:nvPr/>
        </p:nvSpPr>
        <p:spPr>
          <a:xfrm>
            <a:off x="5265661" y="1471646"/>
            <a:ext cx="2194560" cy="536622"/>
          </a:xfrm>
          <a:prstGeom prst="rect">
            <a:avLst/>
          </a:prstGeom>
        </p:spPr>
        <p:txBody>
          <a:bodyPr vert="horz" wrap="square" lIns="0" tIns="12700" rIns="0" bIns="0" rtlCol="0">
            <a:spAutoFit/>
          </a:bodyPr>
          <a:lstStyle/>
          <a:p>
            <a:pPr marL="12700" marR="5080">
              <a:lnSpc>
                <a:spcPct val="115999"/>
              </a:lnSpc>
              <a:spcBef>
                <a:spcPts val="600"/>
              </a:spcBef>
            </a:pPr>
            <a:r>
              <a:rPr lang="de-de" sz="1000" dirty="0">
                <a:solidFill>
                  <a:srgbClr val="4B4B4B"/>
                </a:solidFill>
                <a:latin typeface="Adobe Clean Light" panose="020B0303020404020204" pitchFamily="34" charset="0"/>
              </a:rPr>
              <a:t>推動採用 AEM as a Cloud Service 中的自訂最佳實務和核心元件</a:t>
            </a:r>
            <a:endParaRPr sz="1000" dirty="0">
              <a:solidFill>
                <a:srgbClr val="4B4B4B"/>
              </a:solidFill>
              <a:latin typeface="Adobe Clean Light" panose="020B0303020404020204" pitchFamily="34" charset="0"/>
            </a:endParaRPr>
          </a:p>
        </p:txBody>
      </p:sp>
      <p:sp>
        <p:nvSpPr>
          <p:cNvPr id="64" name="object 67">
            <a:extLst>
              <a:ext uri="{FF2B5EF4-FFF2-40B4-BE49-F238E27FC236}">
                <a16:creationId xmlns:a16="http://schemas.microsoft.com/office/drawing/2014/main" id="{A56E5229-D477-E049-AE0C-1974D4BAA20B}"/>
              </a:ext>
            </a:extLst>
          </p:cNvPr>
          <p:cNvSpPr txBox="1"/>
          <p:nvPr/>
        </p:nvSpPr>
        <p:spPr>
          <a:xfrm>
            <a:off x="2835999" y="1464006"/>
            <a:ext cx="2194560" cy="717376"/>
          </a:xfrm>
          <a:prstGeom prst="rect">
            <a:avLst/>
          </a:prstGeom>
        </p:spPr>
        <p:txBody>
          <a:bodyPr vert="horz" wrap="square" lIns="0" tIns="12700" rIns="0" bIns="0" rtlCol="0">
            <a:spAutoFit/>
          </a:bodyPr>
          <a:lstStyle/>
          <a:p>
            <a:pPr marL="14604" marR="5080" indent="-1905">
              <a:lnSpc>
                <a:spcPct val="117000"/>
              </a:lnSpc>
              <a:spcBef>
                <a:spcPts val="900"/>
              </a:spcBef>
            </a:pPr>
            <a:r>
              <a:rPr lang="de-de" sz="1000" dirty="0">
                <a:solidFill>
                  <a:srgbClr val="4B4B4B"/>
                </a:solidFill>
                <a:latin typeface="Adobe Clean Light" panose="020B0303020404020204" pitchFamily="34" charset="0"/>
              </a:rPr>
              <a:t>識別、審查有機會最佳化的自訂解決方案採用領域，並提供相關建議</a:t>
            </a:r>
            <a:endParaRPr sz="1000" dirty="0">
              <a:solidFill>
                <a:srgbClr val="4B4B4B"/>
              </a:solidFill>
              <a:latin typeface="Adobe Clean Light" panose="020B0303020404020204" pitchFamily="34" charset="0"/>
            </a:endParaRPr>
          </a:p>
        </p:txBody>
      </p:sp>
      <p:sp>
        <p:nvSpPr>
          <p:cNvPr id="65" name="object 68">
            <a:extLst>
              <a:ext uri="{FF2B5EF4-FFF2-40B4-BE49-F238E27FC236}">
                <a16:creationId xmlns:a16="http://schemas.microsoft.com/office/drawing/2014/main" id="{B0BE28F3-5362-6846-A03C-FFA3FF3F2EF4}"/>
              </a:ext>
            </a:extLst>
          </p:cNvPr>
          <p:cNvSpPr txBox="1"/>
          <p:nvPr/>
        </p:nvSpPr>
        <p:spPr>
          <a:xfrm>
            <a:off x="355868" y="1417898"/>
            <a:ext cx="2194560" cy="717376"/>
          </a:xfrm>
          <a:prstGeom prst="rect">
            <a:avLst/>
          </a:prstGeom>
        </p:spPr>
        <p:txBody>
          <a:bodyPr vert="horz" wrap="square" lIns="0" tIns="12700" rIns="0" bIns="0" rtlCol="0">
            <a:spAutoFit/>
          </a:bodyPr>
          <a:lstStyle/>
          <a:p>
            <a:pPr marL="12700" marR="5080">
              <a:lnSpc>
                <a:spcPct val="117000"/>
              </a:lnSpc>
              <a:spcBef>
                <a:spcPts val="685"/>
              </a:spcBef>
            </a:pPr>
            <a:r>
              <a:rPr lang="de-de" sz="1000" dirty="0">
                <a:solidFill>
                  <a:srgbClr val="4B4B4B"/>
                </a:solidFill>
                <a:latin typeface="Adobe Clean Light" panose="020B0303020404020204" pitchFamily="34" charset="0"/>
              </a:rPr>
              <a:t>為了協助 AEM as a Cloud Service 客戶遵守 AEM as a Cloud Service 的產業標準和最佳實務所進行的技術與營運控管</a:t>
            </a:r>
            <a:endParaRPr sz="1000" dirty="0">
              <a:solidFill>
                <a:srgbClr val="4B4B4B"/>
              </a:solidFill>
              <a:latin typeface="Adobe Clean Light" panose="020B0303020404020204" pitchFamily="34" charset="0"/>
            </a:endParaRPr>
          </a:p>
        </p:txBody>
      </p:sp>
      <p:sp>
        <p:nvSpPr>
          <p:cNvPr id="66" name="Rectangle 65">
            <a:extLst>
              <a:ext uri="{FF2B5EF4-FFF2-40B4-BE49-F238E27FC236}">
                <a16:creationId xmlns:a16="http://schemas.microsoft.com/office/drawing/2014/main" id="{5E68C6B8-7CDB-EC49-B96D-C581ED0DB1A2}"/>
              </a:ext>
            </a:extLst>
          </p:cNvPr>
          <p:cNvSpPr/>
          <p:nvPr/>
        </p:nvSpPr>
        <p:spPr>
          <a:xfrm>
            <a:off x="5181600" y="936612"/>
            <a:ext cx="1972258" cy="461665"/>
          </a:xfrm>
          <a:prstGeom prst="rect">
            <a:avLst/>
          </a:prstGeom>
        </p:spPr>
        <p:txBody>
          <a:bodyPr wrap="square">
            <a:spAutoFit/>
          </a:bodyPr>
          <a:lstStyle/>
          <a:p>
            <a:pPr algn="l"/>
            <a:r>
              <a:rPr lang="en-US" altLang="zh-TW" sz="1200" b="1" spc="-25" dirty="0">
                <a:solidFill>
                  <a:srgbClr val="020302"/>
                </a:solidFill>
                <a:latin typeface="Adobe Clean"/>
              </a:rPr>
              <a:t>AEM as a Cloud Service </a:t>
            </a:r>
            <a:r>
              <a:rPr lang="zh-TW" altLang="en-US" sz="1200" b="1" spc="-25" dirty="0">
                <a:solidFill>
                  <a:srgbClr val="020302"/>
                </a:solidFill>
                <a:latin typeface="Adobe Clean"/>
              </a:rPr>
              <a:t>的自訂最佳實務</a:t>
            </a:r>
            <a:endParaRPr lang="en-US" sz="1200" b="1" spc="-25" dirty="0">
              <a:solidFill>
                <a:srgbClr val="020302"/>
              </a:solidFill>
              <a:latin typeface="Adobe Clean"/>
            </a:endParaRPr>
          </a:p>
        </p:txBody>
      </p:sp>
      <p:sp>
        <p:nvSpPr>
          <p:cNvPr id="67" name="Rectangle 66">
            <a:extLst>
              <a:ext uri="{FF2B5EF4-FFF2-40B4-BE49-F238E27FC236}">
                <a16:creationId xmlns:a16="http://schemas.microsoft.com/office/drawing/2014/main" id="{7EEF1266-675E-BF4E-B5CF-0449DDAF651B}"/>
              </a:ext>
            </a:extLst>
          </p:cNvPr>
          <p:cNvSpPr/>
          <p:nvPr/>
        </p:nvSpPr>
        <p:spPr>
          <a:xfrm>
            <a:off x="2752588" y="908302"/>
            <a:ext cx="1708650" cy="461665"/>
          </a:xfrm>
          <a:prstGeom prst="rect">
            <a:avLst/>
          </a:prstGeom>
        </p:spPr>
        <p:txBody>
          <a:bodyPr wrap="square">
            <a:spAutoFit/>
          </a:bodyPr>
          <a:lstStyle/>
          <a:p>
            <a:pPr marL="12700">
              <a:lnSpc>
                <a:spcPct val="100000"/>
              </a:lnSpc>
              <a:spcBef>
                <a:spcPts val="100"/>
              </a:spcBef>
            </a:pPr>
            <a:r>
              <a:rPr lang="de-de" sz="1200" b="1" spc="-25" dirty="0">
                <a:solidFill>
                  <a:srgbClr val="020302"/>
                </a:solidFill>
                <a:latin typeface="Adobe Clean"/>
                <a:cs typeface="Adobe Clean"/>
              </a:rPr>
              <a:t>AEM as a Cloud Service 的增值服務</a:t>
            </a:r>
            <a:endParaRPr lang="en-US" sz="1200" dirty="0">
              <a:latin typeface="Adobe Clean"/>
              <a:cs typeface="Adobe Clean"/>
            </a:endParaRPr>
          </a:p>
        </p:txBody>
      </p:sp>
      <p:sp>
        <p:nvSpPr>
          <p:cNvPr id="68" name="Rectangle 67">
            <a:extLst>
              <a:ext uri="{FF2B5EF4-FFF2-40B4-BE49-F238E27FC236}">
                <a16:creationId xmlns:a16="http://schemas.microsoft.com/office/drawing/2014/main" id="{A99772F9-C6CC-FC43-80B1-C3689C6F7AD9}"/>
              </a:ext>
            </a:extLst>
          </p:cNvPr>
          <p:cNvSpPr/>
          <p:nvPr/>
        </p:nvSpPr>
        <p:spPr>
          <a:xfrm>
            <a:off x="381000" y="908304"/>
            <a:ext cx="2169428" cy="276999"/>
          </a:xfrm>
          <a:prstGeom prst="rect">
            <a:avLst/>
          </a:prstGeom>
        </p:spPr>
        <p:txBody>
          <a:bodyPr wrap="square" lIns="0">
            <a:spAutoFit/>
          </a:bodyPr>
          <a:lstStyle/>
          <a:p>
            <a:pPr marL="12700">
              <a:lnSpc>
                <a:spcPct val="100000"/>
              </a:lnSpc>
              <a:spcBef>
                <a:spcPts val="100"/>
              </a:spcBef>
            </a:pPr>
            <a:r>
              <a:rPr lang="de-de" sz="1200" b="1" spc="-25" dirty="0">
                <a:solidFill>
                  <a:srgbClr val="020302"/>
                </a:solidFill>
                <a:latin typeface="Adobe Clean"/>
              </a:rPr>
              <a:t> </a:t>
            </a:r>
            <a:r>
              <a:rPr lang="pt-BR" altLang="zh-TW" sz="1200" b="1" spc="-25" dirty="0">
                <a:solidFill>
                  <a:srgbClr val="020302"/>
                </a:solidFill>
                <a:latin typeface="Adobe Clean"/>
              </a:rPr>
              <a:t>AEM as a Cloud Service </a:t>
            </a:r>
            <a:r>
              <a:rPr lang="zh-TW" altLang="pt-BR" sz="1200" b="1" spc="-25" dirty="0">
                <a:solidFill>
                  <a:srgbClr val="020302"/>
                </a:solidFill>
                <a:latin typeface="Adobe Clean"/>
              </a:rPr>
              <a:t>的控管</a:t>
            </a:r>
            <a:endParaRPr lang="en-US" sz="1200" b="1" spc="-25" dirty="0">
              <a:solidFill>
                <a:srgbClr val="020302"/>
              </a:solidFill>
              <a:latin typeface="Adobe Clean"/>
            </a:endParaRPr>
          </a:p>
        </p:txBody>
      </p:sp>
      <p:graphicFrame>
        <p:nvGraphicFramePr>
          <p:cNvPr id="57" name="Table 56">
            <a:extLst>
              <a:ext uri="{FF2B5EF4-FFF2-40B4-BE49-F238E27FC236}">
                <a16:creationId xmlns:a16="http://schemas.microsoft.com/office/drawing/2014/main" id="{19B7BC6C-7A38-0348-ABEF-D81A995F6A90}"/>
              </a:ext>
            </a:extLst>
          </p:cNvPr>
          <p:cNvGraphicFramePr>
            <a:graphicFrameLocks noGrp="1"/>
          </p:cNvGraphicFramePr>
          <p:nvPr>
            <p:extLst>
              <p:ext uri="{D42A27DB-BD31-4B8C-83A1-F6EECF244321}">
                <p14:modId xmlns:p14="http://schemas.microsoft.com/office/powerpoint/2010/main" val="2908808709"/>
              </p:ext>
            </p:extLst>
          </p:nvPr>
        </p:nvGraphicFramePr>
        <p:xfrm>
          <a:off x="1524000" y="8077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1100" u="none" strike="noStrike" dirty="0" err="1">
                          <a:effectLst/>
                        </a:rPr>
                        <a:t>上市諮詢</a:t>
                      </a:r>
                      <a:endParaRPr lang="ko-KR" altLang="en-US" sz="1100" b="0" i="0" u="none" strike="noStrike" dirty="0">
                        <a:solidFill>
                          <a:srgbClr val="000000"/>
                        </a:solidFill>
                        <a:effectLst/>
                        <a:latin typeface="Calibri" panose="020F0502020204030204" pitchFamily="34" charset="0"/>
                      </a:endParaRPr>
                    </a:p>
                  </a:txBody>
                  <a:tcPr marL="9525" marR="9525" marT="9525" marB="0" anchor="ctr">
                    <a:solidFill>
                      <a:schemeClr val="bg1"/>
                    </a:solidFill>
                  </a:tcPr>
                </a:tc>
                <a:extLst>
                  <a:ext uri="{0D108BD9-81ED-4DB2-BD59-A6C34878D82A}">
                    <a16:rowId xmlns:a16="http://schemas.microsoft.com/office/drawing/2014/main" val="2771767287"/>
                  </a:ext>
                </a:extLst>
              </a:tr>
            </a:tbl>
          </a:graphicData>
        </a:graphic>
      </p:graphicFrame>
      <p:graphicFrame>
        <p:nvGraphicFramePr>
          <p:cNvPr id="58" name="Table 57">
            <a:extLst>
              <a:ext uri="{FF2B5EF4-FFF2-40B4-BE49-F238E27FC236}">
                <a16:creationId xmlns:a16="http://schemas.microsoft.com/office/drawing/2014/main" id="{1EBB4414-EEA2-EB49-9094-4DDFDB1CD555}"/>
              </a:ext>
            </a:extLst>
          </p:cNvPr>
          <p:cNvGraphicFramePr>
            <a:graphicFrameLocks noGrp="1"/>
          </p:cNvGraphicFramePr>
          <p:nvPr>
            <p:extLst>
              <p:ext uri="{D42A27DB-BD31-4B8C-83A1-F6EECF244321}">
                <p14:modId xmlns:p14="http://schemas.microsoft.com/office/powerpoint/2010/main" val="2132720020"/>
              </p:ext>
            </p:extLst>
          </p:nvPr>
        </p:nvGraphicFramePr>
        <p:xfrm>
          <a:off x="1524000" y="69342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資深</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Adobe </a:t>
                      </a:r>
                      <a:r>
                        <a:rPr lang="ko-KR" altLang="en-US" sz="800" u="none" strike="noStrike" dirty="0" err="1">
                          <a:effectLst/>
                          <a:latin typeface="Adobe Clean" panose="020B0503020404020204" pitchFamily="34" charset="0"/>
                        </a:rPr>
                        <a:t>專業知識</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59" name="Table 58">
            <a:extLst>
              <a:ext uri="{FF2B5EF4-FFF2-40B4-BE49-F238E27FC236}">
                <a16:creationId xmlns:a16="http://schemas.microsoft.com/office/drawing/2014/main" id="{CEA570F0-CFCD-A14C-9046-020C3C5F0FEC}"/>
              </a:ext>
            </a:extLst>
          </p:cNvPr>
          <p:cNvGraphicFramePr>
            <a:graphicFrameLocks noGrp="1"/>
          </p:cNvGraphicFramePr>
          <p:nvPr>
            <p:extLst>
              <p:ext uri="{D42A27DB-BD31-4B8C-83A1-F6EECF244321}">
                <p14:modId xmlns:p14="http://schemas.microsoft.com/office/powerpoint/2010/main" val="490532508"/>
              </p:ext>
            </p:extLst>
          </p:nvPr>
        </p:nvGraphicFramePr>
        <p:xfrm>
          <a:off x="2514600" y="7239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ja-JP" altLang="en-US" sz="800" u="none" strike="noStrike">
                          <a:effectLst/>
                          <a:latin typeface="Adobe Clean" panose="020B0503020404020204" pitchFamily="34" charset="0"/>
                        </a:rPr>
                        <a:t>直接聯繫 </a:t>
                      </a:r>
                      <a:r>
                        <a:rPr lang="en-US" altLang="ko-KR" sz="800" u="none" strike="noStrike" dirty="0">
                          <a:effectLst/>
                          <a:latin typeface="Adobe Clean" panose="020B0503020404020204" pitchFamily="34" charset="0"/>
                        </a:rPr>
                        <a:t>Adobe </a:t>
                      </a:r>
                      <a:r>
                        <a:rPr lang="ja-JP" altLang="en-US" sz="800" u="none" strike="noStrike">
                          <a:effectLst/>
                          <a:latin typeface="Adobe Clean" panose="020B0503020404020204" pitchFamily="34" charset="0"/>
                        </a:rPr>
                        <a:t>工程部</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0" name="Table 59">
            <a:extLst>
              <a:ext uri="{FF2B5EF4-FFF2-40B4-BE49-F238E27FC236}">
                <a16:creationId xmlns:a16="http://schemas.microsoft.com/office/drawing/2014/main" id="{327181CE-49A8-8149-8221-3C76F17C0097}"/>
              </a:ext>
            </a:extLst>
          </p:cNvPr>
          <p:cNvGraphicFramePr>
            <a:graphicFrameLocks noGrp="1"/>
          </p:cNvGraphicFramePr>
          <p:nvPr>
            <p:extLst>
              <p:ext uri="{D42A27DB-BD31-4B8C-83A1-F6EECF244321}">
                <p14:modId xmlns:p14="http://schemas.microsoft.com/office/powerpoint/2010/main" val="1723946882"/>
              </p:ext>
            </p:extLst>
          </p:nvPr>
        </p:nvGraphicFramePr>
        <p:xfrm>
          <a:off x="28194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含建議後續步驟的上市後摘要</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1" name="Table 60">
            <a:extLst>
              <a:ext uri="{FF2B5EF4-FFF2-40B4-BE49-F238E27FC236}">
                <a16:creationId xmlns:a16="http://schemas.microsoft.com/office/drawing/2014/main" id="{C07857BB-4637-6845-B272-8BC9FF3E24B0}"/>
              </a:ext>
            </a:extLst>
          </p:cNvPr>
          <p:cNvGraphicFramePr>
            <a:graphicFrameLocks noGrp="1"/>
          </p:cNvGraphicFramePr>
          <p:nvPr>
            <p:extLst>
              <p:ext uri="{D42A27DB-BD31-4B8C-83A1-F6EECF244321}">
                <p14:modId xmlns:p14="http://schemas.microsoft.com/office/powerpoint/2010/main" val="4200467323"/>
              </p:ext>
            </p:extLst>
          </p:nvPr>
        </p:nvGraphicFramePr>
        <p:xfrm>
          <a:off x="20574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上線整備</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效能最佳化</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2" name="Table 61">
            <a:extLst>
              <a:ext uri="{FF2B5EF4-FFF2-40B4-BE49-F238E27FC236}">
                <a16:creationId xmlns:a16="http://schemas.microsoft.com/office/drawing/2014/main" id="{2799E0FA-6893-6346-9F35-16E4E6FC7820}"/>
              </a:ext>
            </a:extLst>
          </p:cNvPr>
          <p:cNvGraphicFramePr>
            <a:graphicFrameLocks noGrp="1"/>
          </p:cNvGraphicFramePr>
          <p:nvPr>
            <p:extLst>
              <p:ext uri="{D42A27DB-BD31-4B8C-83A1-F6EECF244321}">
                <p14:modId xmlns:p14="http://schemas.microsoft.com/office/powerpoint/2010/main" val="3540433435"/>
              </p:ext>
            </p:extLst>
          </p:nvPr>
        </p:nvGraphicFramePr>
        <p:xfrm>
          <a:off x="990600" y="92964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架構審核</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指導方針</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69" name="Table 68">
            <a:extLst>
              <a:ext uri="{FF2B5EF4-FFF2-40B4-BE49-F238E27FC236}">
                <a16:creationId xmlns:a16="http://schemas.microsoft.com/office/drawing/2014/main" id="{68105F28-6ACE-FA41-8C62-E1DC71761C64}"/>
              </a:ext>
            </a:extLst>
          </p:cNvPr>
          <p:cNvGraphicFramePr>
            <a:graphicFrameLocks noGrp="1"/>
          </p:cNvGraphicFramePr>
          <p:nvPr>
            <p:extLst>
              <p:ext uri="{D42A27DB-BD31-4B8C-83A1-F6EECF244321}">
                <p14:modId xmlns:p14="http://schemas.microsoft.com/office/powerpoint/2010/main" val="3972576377"/>
              </p:ext>
            </p:extLst>
          </p:nvPr>
        </p:nvGraphicFramePr>
        <p:xfrm>
          <a:off x="304800" y="8382000"/>
          <a:ext cx="609600" cy="457200"/>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專案藍圖</a:t>
                      </a:r>
                      <a:r>
                        <a:rPr lang="ko-KR" altLang="en-US" sz="800" u="none" strike="noStrike" dirty="0">
                          <a:effectLst/>
                          <a:latin typeface="Adobe Clean" panose="020B0503020404020204" pitchFamily="34" charset="0"/>
                        </a:rPr>
                        <a:t> </a:t>
                      </a:r>
                      <a:r>
                        <a:rPr lang="en-US" altLang="ko-KR" sz="800" u="none" strike="noStrike" dirty="0">
                          <a:effectLst/>
                          <a:latin typeface="Adobe Clean" panose="020B0503020404020204" pitchFamily="34" charset="0"/>
                        </a:rPr>
                        <a:t>+ </a:t>
                      </a:r>
                      <a:r>
                        <a:rPr lang="ko-KR" altLang="en-US" sz="800" u="none" strike="noStrike" dirty="0" err="1">
                          <a:effectLst/>
                          <a:latin typeface="Adobe Clean" panose="020B0503020404020204" pitchFamily="34" charset="0"/>
                        </a:rPr>
                        <a:t>規劃</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graphicFrame>
        <p:nvGraphicFramePr>
          <p:cNvPr id="70" name="Table 69">
            <a:extLst>
              <a:ext uri="{FF2B5EF4-FFF2-40B4-BE49-F238E27FC236}">
                <a16:creationId xmlns:a16="http://schemas.microsoft.com/office/drawing/2014/main" id="{55F858BD-A106-3341-85DF-5461164CF9E2}"/>
              </a:ext>
            </a:extLst>
          </p:cNvPr>
          <p:cNvGraphicFramePr>
            <a:graphicFrameLocks noGrp="1"/>
          </p:cNvGraphicFramePr>
          <p:nvPr>
            <p:extLst>
              <p:ext uri="{D42A27DB-BD31-4B8C-83A1-F6EECF244321}">
                <p14:modId xmlns:p14="http://schemas.microsoft.com/office/powerpoint/2010/main" val="4202845023"/>
              </p:ext>
            </p:extLst>
          </p:nvPr>
        </p:nvGraphicFramePr>
        <p:xfrm>
          <a:off x="609600" y="7239000"/>
          <a:ext cx="609600" cy="497205"/>
        </p:xfrm>
        <a:graphic>
          <a:graphicData uri="http://schemas.openxmlformats.org/drawingml/2006/table">
            <a:tbl>
              <a:tblPr>
                <a:tableStyleId>{5C22544A-7EE6-4342-B048-85BDC9FD1C3A}</a:tableStyleId>
              </a:tblPr>
              <a:tblGrid>
                <a:gridCol w="609600">
                  <a:extLst>
                    <a:ext uri="{9D8B030D-6E8A-4147-A177-3AD203B41FA5}">
                      <a16:colId xmlns:a16="http://schemas.microsoft.com/office/drawing/2014/main" val="1835503658"/>
                    </a:ext>
                  </a:extLst>
                </a:gridCol>
              </a:tblGrid>
              <a:tr h="457200">
                <a:tc>
                  <a:txBody>
                    <a:bodyPr/>
                    <a:lstStyle/>
                    <a:p>
                      <a:pPr algn="ctr" fontAlgn="b"/>
                      <a:r>
                        <a:rPr lang="ko-KR" altLang="en-US" sz="800" u="none" strike="noStrike" dirty="0" err="1">
                          <a:effectLst/>
                          <a:latin typeface="Adobe Clean" panose="020B0503020404020204" pitchFamily="34" charset="0"/>
                        </a:rPr>
                        <a:t>從數以千計的部署和整合中獲得經驗</a:t>
                      </a:r>
                      <a:endParaRPr lang="ko-KR" altLang="en-US" sz="800" b="0" i="0" u="none" strike="noStrike" dirty="0">
                        <a:solidFill>
                          <a:srgbClr val="000000"/>
                        </a:solidFill>
                        <a:effectLst/>
                        <a:latin typeface="Adobe Clean" panose="020B0503020404020204" pitchFamily="34" charset="0"/>
                      </a:endParaRPr>
                    </a:p>
                  </a:txBody>
                  <a:tcPr marL="9525" marR="9525" marT="9525" marB="0">
                    <a:solidFill>
                      <a:schemeClr val="bg1"/>
                    </a:solidFill>
                  </a:tcPr>
                </a:tc>
                <a:extLst>
                  <a:ext uri="{0D108BD9-81ED-4DB2-BD59-A6C34878D82A}">
                    <a16:rowId xmlns:a16="http://schemas.microsoft.com/office/drawing/2014/main" val="2771767287"/>
                  </a:ext>
                </a:extLst>
              </a:tr>
            </a:tbl>
          </a:graphicData>
        </a:graphic>
      </p:graphicFrame>
    </p:spTree>
    <p:extLst>
      <p:ext uri="{BB962C8B-B14F-4D97-AF65-F5344CB8AC3E}">
        <p14:creationId xmlns:p14="http://schemas.microsoft.com/office/powerpoint/2010/main" val="29589569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10489" y="9667609"/>
            <a:ext cx="7355205" cy="332105"/>
          </a:xfrm>
          <a:prstGeom prst="rect">
            <a:avLst/>
          </a:prstGeom>
        </p:spPr>
        <p:txBody>
          <a:bodyPr vert="horz" wrap="square" lIns="0" tIns="0" rIns="0" bIns="0" rtlCol="0">
            <a:spAutoFit/>
          </a:bodyPr>
          <a:lstStyle/>
          <a:p>
            <a:pPr algn="r">
              <a:lnSpc>
                <a:spcPts val="585"/>
              </a:lnSpc>
            </a:pPr>
            <a:r>
              <a:rPr lang="de-de" sz="500" spc="-5" dirty="0">
                <a:solidFill>
                  <a:srgbClr val="6C6C6C"/>
                </a:solidFill>
                <a:latin typeface="Adobe Clean"/>
                <a:cs typeface="Adobe Clean"/>
              </a:rPr>
              <a:t>© 2020 Adobe. All rights reserved.</a:t>
            </a:r>
            <a:r>
              <a:rPr lang="de-de" sz="500" dirty="0">
                <a:solidFill>
                  <a:srgbClr val="6C6C6C"/>
                </a:solidFill>
                <a:latin typeface="Adobe Clean"/>
                <a:cs typeface="Adobe Clean"/>
              </a:rPr>
              <a:t>Adobe</a:t>
            </a:r>
            <a:r>
              <a:rPr lang="de-de" sz="500" spc="5" dirty="0">
                <a:solidFill>
                  <a:srgbClr val="6C6C6C"/>
                </a:solidFill>
                <a:latin typeface="Adobe Clean"/>
                <a:cs typeface="Adobe Clean"/>
              </a:rPr>
              <a:t> </a:t>
            </a:r>
            <a:r>
              <a:rPr lang="de-de" sz="500" spc="-5" dirty="0">
                <a:solidFill>
                  <a:srgbClr val="6C6C6C"/>
                </a:solidFill>
                <a:latin typeface="Adobe Clean"/>
                <a:cs typeface="Adobe Clean"/>
              </a:rPr>
              <a:t> 機密資訊。</a:t>
            </a:r>
            <a:endParaRPr sz="500">
              <a:latin typeface="Adobe Clean"/>
              <a:cs typeface="Adobe Clean"/>
            </a:endParaRPr>
          </a:p>
          <a:p>
            <a:pPr>
              <a:lnSpc>
                <a:spcPct val="100000"/>
              </a:lnSpc>
              <a:spcBef>
                <a:spcPts val="25"/>
              </a:spcBef>
            </a:pPr>
            <a:endParaRPr sz="800">
              <a:latin typeface="Adobe Clean"/>
              <a:cs typeface="Adobe Clean"/>
            </a:endParaRPr>
          </a:p>
          <a:p>
            <a:pPr>
              <a:lnSpc>
                <a:spcPct val="100000"/>
              </a:lnSpc>
              <a:spcBef>
                <a:spcPts val="5"/>
              </a:spcBef>
            </a:pPr>
            <a:r>
              <a:rPr lang="de-de" sz="800" spc="-5" dirty="0">
                <a:solidFill>
                  <a:srgbClr val="6D6D6D"/>
                </a:solidFill>
                <a:latin typeface="Adobe Clean"/>
                <a:cs typeface="Adobe Clean"/>
              </a:rPr>
              <a:t>© 2020 Adobe. 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a:latin typeface="Adobe Clean"/>
              <a:cs typeface="Adobe Clean"/>
            </a:endParaRPr>
          </a:p>
        </p:txBody>
      </p:sp>
      <p:sp>
        <p:nvSpPr>
          <p:cNvPr id="3" name="object 3"/>
          <p:cNvSpPr/>
          <p:nvPr/>
        </p:nvSpPr>
        <p:spPr>
          <a:xfrm>
            <a:off x="0" y="9214091"/>
            <a:ext cx="7772400" cy="843915"/>
          </a:xfrm>
          <a:custGeom>
            <a:avLst/>
            <a:gdLst/>
            <a:ahLst/>
            <a:cxnLst/>
            <a:rect l="l" t="t" r="r" b="b"/>
            <a:pathLst>
              <a:path w="7772400" h="843915">
                <a:moveTo>
                  <a:pt x="7772260" y="0"/>
                </a:moveTo>
                <a:lnTo>
                  <a:pt x="0" y="0"/>
                </a:lnTo>
                <a:lnTo>
                  <a:pt x="0" y="843826"/>
                </a:lnTo>
                <a:lnTo>
                  <a:pt x="7772260" y="843826"/>
                </a:lnTo>
                <a:lnTo>
                  <a:pt x="7772260" y="0"/>
                </a:lnTo>
                <a:close/>
              </a:path>
            </a:pathLst>
          </a:custGeom>
          <a:solidFill>
            <a:srgbClr val="EAEAEB"/>
          </a:solidFill>
        </p:spPr>
        <p:txBody>
          <a:bodyPr wrap="square" lIns="0" tIns="0" rIns="0" bIns="0" rtlCol="0"/>
          <a:lstStyle/>
          <a:p>
            <a:endParaRPr/>
          </a:p>
        </p:txBody>
      </p:sp>
      <p:sp>
        <p:nvSpPr>
          <p:cNvPr id="23" name="object 23"/>
          <p:cNvSpPr txBox="1"/>
          <p:nvPr/>
        </p:nvSpPr>
        <p:spPr>
          <a:xfrm>
            <a:off x="194237" y="545148"/>
            <a:ext cx="3476626" cy="332783"/>
          </a:xfrm>
          <a:prstGeom prst="rect">
            <a:avLst/>
          </a:prstGeom>
        </p:spPr>
        <p:txBody>
          <a:bodyPr vert="horz" wrap="square" lIns="0" tIns="116205" rIns="0" bIns="0" rtlCol="0">
            <a:spAutoFit/>
          </a:bodyPr>
          <a:lstStyle/>
          <a:p>
            <a:pPr>
              <a:lnSpc>
                <a:spcPct val="100000"/>
              </a:lnSpc>
              <a:spcBef>
                <a:spcPts val="915"/>
              </a:spcBef>
            </a:pPr>
            <a:r>
              <a:rPr lang="de-de" sz="1400" b="1" spc="-15" dirty="0">
                <a:solidFill>
                  <a:srgbClr val="020302"/>
                </a:solidFill>
                <a:latin typeface="Adobe Clean"/>
                <a:cs typeface="Adobe Clean"/>
              </a:rPr>
              <a:t>資源</a:t>
            </a:r>
            <a:endParaRPr sz="1400" dirty="0">
              <a:latin typeface="Adobe Clean"/>
              <a:cs typeface="Adobe Clean"/>
            </a:endParaRPr>
          </a:p>
        </p:txBody>
      </p:sp>
      <p:sp>
        <p:nvSpPr>
          <p:cNvPr id="24" name="object 24"/>
          <p:cNvSpPr txBox="1"/>
          <p:nvPr/>
        </p:nvSpPr>
        <p:spPr>
          <a:xfrm>
            <a:off x="6754821" y="9283729"/>
            <a:ext cx="930275" cy="662305"/>
          </a:xfrm>
          <a:prstGeom prst="rect">
            <a:avLst/>
          </a:prstGeom>
        </p:spPr>
        <p:txBody>
          <a:bodyPr vert="horz" wrap="square" lIns="0" tIns="12065" rIns="0" bIns="0" rtlCol="0">
            <a:spAutoFit/>
          </a:bodyPr>
          <a:lstStyle/>
          <a:p>
            <a:pPr marL="12700">
              <a:lnSpc>
                <a:spcPts val="930"/>
              </a:lnSpc>
              <a:spcBef>
                <a:spcPts val="95"/>
              </a:spcBef>
            </a:pPr>
            <a:r>
              <a:rPr lang="de-de" sz="800" spc="-15" dirty="0">
                <a:solidFill>
                  <a:srgbClr val="777879"/>
                </a:solidFill>
                <a:latin typeface="Adobe Clean"/>
                <a:cs typeface="Adobe Clean"/>
              </a:rPr>
              <a:t>Adobe</a:t>
            </a:r>
            <a:endParaRPr sz="800">
              <a:latin typeface="Adobe Clean"/>
              <a:cs typeface="Adobe Clean"/>
            </a:endParaRPr>
          </a:p>
          <a:p>
            <a:pPr marL="12700">
              <a:lnSpc>
                <a:spcPts val="915"/>
              </a:lnSpc>
            </a:pPr>
            <a:r>
              <a:rPr lang="de-de" sz="800" spc="-15" dirty="0">
                <a:solidFill>
                  <a:srgbClr val="777879"/>
                </a:solidFill>
                <a:latin typeface="Adobe Clean"/>
                <a:cs typeface="Adobe Clean"/>
              </a:rPr>
              <a:t>345 Park</a:t>
            </a:r>
            <a:r>
              <a:rPr lang="de-de" sz="800" spc="-100" dirty="0">
                <a:solidFill>
                  <a:srgbClr val="777879"/>
                </a:solidFill>
                <a:latin typeface="Adobe Clean"/>
                <a:cs typeface="Adobe Clean"/>
              </a:rPr>
              <a:t> </a:t>
            </a:r>
            <a:r>
              <a:rPr lang="de-de" sz="800" spc="-15" dirty="0">
                <a:solidFill>
                  <a:srgbClr val="777879"/>
                </a:solidFill>
                <a:latin typeface="Adobe Clean"/>
                <a:cs typeface="Adobe Clean"/>
              </a:rPr>
              <a:t>Avenue</a:t>
            </a:r>
            <a:endParaRPr sz="800">
              <a:latin typeface="Adobe Clean"/>
              <a:cs typeface="Adobe Clean"/>
            </a:endParaRPr>
          </a:p>
          <a:p>
            <a:pPr marL="12700">
              <a:lnSpc>
                <a:spcPts val="944"/>
              </a:lnSpc>
            </a:pPr>
            <a:r>
              <a:rPr lang="de-de" sz="800" spc="-10" dirty="0">
                <a:solidFill>
                  <a:srgbClr val="777879"/>
                </a:solidFill>
                <a:latin typeface="Adobe Clean"/>
                <a:cs typeface="Adobe Clean"/>
              </a:rPr>
              <a:t>San </a:t>
            </a:r>
            <a:r>
              <a:rPr lang="de-de" sz="800" spc="-15" dirty="0">
                <a:solidFill>
                  <a:srgbClr val="777879"/>
                </a:solidFill>
                <a:latin typeface="Adobe Clean"/>
                <a:cs typeface="Adobe Clean"/>
              </a:rPr>
              <a:t>Jose,</a:t>
            </a:r>
            <a:r>
              <a:rPr lang="de-de" sz="800" spc="-140" dirty="0">
                <a:solidFill>
                  <a:srgbClr val="777879"/>
                </a:solidFill>
                <a:latin typeface="Adobe Clean"/>
                <a:cs typeface="Adobe Clean"/>
              </a:rPr>
              <a:t> </a:t>
            </a:r>
            <a:r>
              <a:rPr lang="de-de" sz="800" spc="-20" dirty="0">
                <a:solidFill>
                  <a:srgbClr val="777879"/>
                </a:solidFill>
                <a:latin typeface="Adobe Clean"/>
                <a:cs typeface="Adobe Clean"/>
              </a:rPr>
              <a:t>CA95110-2704</a:t>
            </a:r>
            <a:endParaRPr sz="800">
              <a:latin typeface="Adobe Clean"/>
              <a:cs typeface="Adobe Clean"/>
            </a:endParaRPr>
          </a:p>
          <a:p>
            <a:pPr marL="12700">
              <a:lnSpc>
                <a:spcPct val="100000"/>
              </a:lnSpc>
              <a:spcBef>
                <a:spcPts val="45"/>
              </a:spcBef>
            </a:pPr>
            <a:r>
              <a:rPr lang="de-de" sz="800" spc="-10" dirty="0">
                <a:solidFill>
                  <a:srgbClr val="777879"/>
                </a:solidFill>
                <a:latin typeface="Adobe Clean"/>
                <a:cs typeface="Adobe Clean"/>
              </a:rPr>
              <a:t>USA</a:t>
            </a:r>
            <a:endParaRPr sz="800">
              <a:latin typeface="Adobe Clean"/>
              <a:cs typeface="Adobe Clean"/>
            </a:endParaRPr>
          </a:p>
          <a:p>
            <a:pPr marL="12700">
              <a:lnSpc>
                <a:spcPct val="100000"/>
              </a:lnSpc>
              <a:spcBef>
                <a:spcPts val="265"/>
              </a:spcBef>
            </a:pPr>
            <a:r>
              <a:rPr lang="de-de" sz="800" u="sng" spc="-25" dirty="0">
                <a:solidFill>
                  <a:srgbClr val="5F5F5F"/>
                </a:solidFill>
                <a:uFill>
                  <a:solidFill>
                    <a:srgbClr val="0000FF"/>
                  </a:solidFill>
                </a:uFill>
                <a:latin typeface="Adobe Clean"/>
                <a:cs typeface="Adobe Clean"/>
                <a:hlinkClick r:id="rId3"/>
              </a:rPr>
              <a:t>www.adobe.com/tw/</a:t>
            </a:r>
            <a:endParaRPr sz="800">
              <a:latin typeface="Adobe Clean"/>
              <a:cs typeface="Adobe Clean"/>
            </a:endParaRPr>
          </a:p>
        </p:txBody>
      </p:sp>
      <p:sp>
        <p:nvSpPr>
          <p:cNvPr id="53" name="object 53"/>
          <p:cNvSpPr/>
          <p:nvPr/>
        </p:nvSpPr>
        <p:spPr>
          <a:xfrm>
            <a:off x="0" y="0"/>
            <a:ext cx="7772400" cy="294131"/>
          </a:xfrm>
          <a:prstGeom prst="rect">
            <a:avLst/>
          </a:prstGeom>
          <a:blipFill>
            <a:blip r:embed="rId4" cstate="print"/>
            <a:stretch>
              <a:fillRect/>
            </a:stretch>
          </a:blipFill>
        </p:spPr>
        <p:txBody>
          <a:bodyPr wrap="square" lIns="0" tIns="0" rIns="0" bIns="0" rtlCol="0"/>
          <a:lstStyle/>
          <a:p>
            <a:endParaRPr/>
          </a:p>
        </p:txBody>
      </p:sp>
      <p:sp>
        <p:nvSpPr>
          <p:cNvPr id="54" name="object 54"/>
          <p:cNvSpPr/>
          <p:nvPr/>
        </p:nvSpPr>
        <p:spPr>
          <a:xfrm>
            <a:off x="6192012" y="9304781"/>
            <a:ext cx="475615" cy="419734"/>
          </a:xfrm>
          <a:custGeom>
            <a:avLst/>
            <a:gdLst/>
            <a:ahLst/>
            <a:cxnLst/>
            <a:rect l="l" t="t" r="r" b="b"/>
            <a:pathLst>
              <a:path w="475615" h="419734">
                <a:moveTo>
                  <a:pt x="176491" y="0"/>
                </a:moveTo>
                <a:lnTo>
                  <a:pt x="0" y="0"/>
                </a:lnTo>
                <a:lnTo>
                  <a:pt x="0" y="419011"/>
                </a:lnTo>
                <a:lnTo>
                  <a:pt x="176491" y="0"/>
                </a:lnTo>
                <a:close/>
              </a:path>
              <a:path w="475615" h="419734">
                <a:moveTo>
                  <a:pt x="351586" y="419341"/>
                </a:moveTo>
                <a:lnTo>
                  <a:pt x="238963" y="153162"/>
                </a:lnTo>
                <a:lnTo>
                  <a:pt x="161544" y="334543"/>
                </a:lnTo>
                <a:lnTo>
                  <a:pt x="244068" y="334543"/>
                </a:lnTo>
                <a:lnTo>
                  <a:pt x="277660" y="419341"/>
                </a:lnTo>
                <a:lnTo>
                  <a:pt x="351586" y="419341"/>
                </a:lnTo>
                <a:close/>
              </a:path>
              <a:path w="475615" h="419734">
                <a:moveTo>
                  <a:pt x="475043" y="0"/>
                </a:moveTo>
                <a:lnTo>
                  <a:pt x="301752" y="0"/>
                </a:lnTo>
                <a:lnTo>
                  <a:pt x="475043" y="414185"/>
                </a:lnTo>
                <a:lnTo>
                  <a:pt x="475043" y="0"/>
                </a:lnTo>
                <a:close/>
              </a:path>
            </a:pathLst>
          </a:custGeom>
          <a:solidFill>
            <a:srgbClr val="F80F00"/>
          </a:solidFill>
        </p:spPr>
        <p:txBody>
          <a:bodyPr wrap="square" lIns="0" tIns="0" rIns="0" bIns="0" rtlCol="0"/>
          <a:lstStyle/>
          <a:p>
            <a:endParaRPr/>
          </a:p>
        </p:txBody>
      </p:sp>
      <p:sp>
        <p:nvSpPr>
          <p:cNvPr id="55" name="object 55"/>
          <p:cNvSpPr/>
          <p:nvPr/>
        </p:nvSpPr>
        <p:spPr>
          <a:xfrm>
            <a:off x="6192011" y="9797795"/>
            <a:ext cx="477011" cy="160019"/>
          </a:xfrm>
          <a:prstGeom prst="rect">
            <a:avLst/>
          </a:prstGeom>
          <a:blipFill>
            <a:blip r:embed="rId5" cstate="print"/>
            <a:stretch>
              <a:fillRect/>
            </a:stretch>
          </a:blipFill>
        </p:spPr>
        <p:txBody>
          <a:bodyPr wrap="square" lIns="0" tIns="0" rIns="0" bIns="0" rtlCol="0"/>
          <a:lstStyle/>
          <a:p>
            <a:endParaRPr/>
          </a:p>
        </p:txBody>
      </p:sp>
      <p:sp>
        <p:nvSpPr>
          <p:cNvPr id="56" name="object 56"/>
          <p:cNvSpPr txBox="1"/>
          <p:nvPr/>
        </p:nvSpPr>
        <p:spPr>
          <a:xfrm>
            <a:off x="75947" y="9437110"/>
            <a:ext cx="5466715" cy="570865"/>
          </a:xfrm>
          <a:prstGeom prst="rect">
            <a:avLst/>
          </a:prstGeom>
        </p:spPr>
        <p:txBody>
          <a:bodyPr vert="horz" wrap="square" lIns="0" tIns="29845" rIns="0" bIns="0" rtlCol="0">
            <a:spAutoFit/>
          </a:bodyPr>
          <a:lstStyle/>
          <a:p>
            <a:pPr marL="12700" marR="5080" indent="-635">
              <a:lnSpc>
                <a:spcPts val="1200"/>
              </a:lnSpc>
              <a:spcBef>
                <a:spcPts val="235"/>
              </a:spcBef>
            </a:pPr>
            <a:r>
              <a:rPr lang="de-de" sz="1100" i="1" spc="-10">
                <a:solidFill>
                  <a:srgbClr val="777879"/>
                </a:solidFill>
                <a:latin typeface="AdobeClean-LightIt"/>
                <a:cs typeface="AdobeClean-LightIt"/>
              </a:rPr>
              <a:t>如需</a:t>
            </a:r>
            <a:r>
              <a:rPr lang="de-de" sz="1100" i="1" spc="-15">
                <a:solidFill>
                  <a:srgbClr val="777879"/>
                </a:solidFill>
                <a:latin typeface="AdobeClean-LightIt"/>
                <a:cs typeface="AdobeClean-LightIt"/>
              </a:rPr>
              <a:t>了解</a:t>
            </a:r>
            <a:r>
              <a:rPr lang="de-de" sz="1100" i="1" spc="-40">
                <a:solidFill>
                  <a:srgbClr val="777879"/>
                </a:solidFill>
                <a:latin typeface="AdobeClean-LightIt"/>
                <a:cs typeface="AdobeClean-LightIt"/>
              </a:rPr>
              <a:t> </a:t>
            </a:r>
            <a:r>
              <a:rPr lang="de-de" sz="1100" i="1" spc="-45">
                <a:solidFill>
                  <a:srgbClr val="777879"/>
                </a:solidFill>
                <a:latin typeface="AdobeClean-LightIt"/>
                <a:cs typeface="AdobeClean-LightIt"/>
              </a:rPr>
              <a:t> </a:t>
            </a:r>
            <a:r>
              <a:rPr lang="de-de" sz="1100" i="1" spc="-15">
                <a:solidFill>
                  <a:srgbClr val="777879"/>
                </a:solidFill>
                <a:latin typeface="AdobeClean-LightIt"/>
                <a:cs typeface="AdobeClean-LightIt"/>
              </a:rPr>
              <a:t>Adobe</a:t>
            </a:r>
            <a:r>
              <a:rPr lang="de-de" sz="1100" i="1" spc="-60">
                <a:solidFill>
                  <a:srgbClr val="777879"/>
                </a:solidFill>
                <a:latin typeface="AdobeClean-LightIt"/>
                <a:cs typeface="AdobeClean-LightIt"/>
              </a:rPr>
              <a:t> </a:t>
            </a:r>
            <a:r>
              <a:rPr lang="de-de" sz="1100" i="1" spc="-15">
                <a:solidFill>
                  <a:srgbClr val="777879"/>
                </a:solidFill>
                <a:latin typeface="AdobeClean-LightIt"/>
                <a:cs typeface="AdobeClean-LightIt"/>
              </a:rPr>
              <a:t>支援方案</a:t>
            </a:r>
            <a:r>
              <a:rPr lang="de-de" sz="1100" i="1" spc="-75">
                <a:solidFill>
                  <a:srgbClr val="777879"/>
                </a:solidFill>
                <a:latin typeface="AdobeClean-LightIt"/>
                <a:cs typeface="AdobeClean-LightIt"/>
              </a:rPr>
              <a:t>的詳細資訊</a:t>
            </a:r>
            <a:r>
              <a:rPr lang="de-de" sz="1100" i="1" spc="-15">
                <a:solidFill>
                  <a:srgbClr val="777879"/>
                </a:solidFill>
                <a:latin typeface="AdobeClean-LightIt"/>
                <a:cs typeface="AdobeClean-LightIt"/>
              </a:rPr>
              <a:t>以及適合您的層級，請聯絡您指定的</a:t>
            </a:r>
            <a:r>
              <a:rPr lang="de-de" sz="1100" i="1" spc="-25">
                <a:solidFill>
                  <a:srgbClr val="777879"/>
                </a:solidFill>
                <a:latin typeface="AdobeClean-LightIt"/>
                <a:cs typeface="AdobeClean-LightIt"/>
              </a:rPr>
              <a:t>帳戶</a:t>
            </a:r>
            <a:r>
              <a:rPr lang="de-de" sz="1100" i="1" spc="-20">
                <a:solidFill>
                  <a:srgbClr val="777879"/>
                </a:solidFill>
                <a:latin typeface="AdobeClean-LightIt"/>
                <a:cs typeface="AdobeClean-LightIt"/>
              </a:rPr>
              <a:t>經理 </a:t>
            </a:r>
            <a:r>
              <a:rPr lang="de-de" sz="1100" i="1" spc="-15" dirty="0">
                <a:solidFill>
                  <a:srgbClr val="777879"/>
                </a:solidFill>
                <a:latin typeface="AdobeClean-LightIt"/>
                <a:cs typeface="AdobeClean-LightIt"/>
              </a:rPr>
              <a:t>(NAM</a:t>
            </a:r>
            <a:r>
              <a:rPr lang="de-de" sz="1100" i="1" spc="-15">
                <a:solidFill>
                  <a:srgbClr val="777879"/>
                </a:solidFill>
                <a:latin typeface="AdobeClean-LightIt"/>
                <a:cs typeface="AdobeClean-LightIt"/>
              </a:rPr>
              <a:t>) </a:t>
            </a:r>
            <a:r>
              <a:rPr lang="de-de" sz="1100" i="1" spc="-10">
                <a:solidFill>
                  <a:srgbClr val="777879"/>
                </a:solidFill>
                <a:latin typeface="AdobeClean-LightIt"/>
                <a:cs typeface="AdobeClean-LightIt"/>
              </a:rPr>
              <a:t>或</a:t>
            </a:r>
            <a:r>
              <a:rPr lang="de-de" sz="1100" i="1" spc="-15">
                <a:solidFill>
                  <a:srgbClr val="777879"/>
                </a:solidFill>
                <a:latin typeface="AdobeClean-LightIt"/>
                <a:cs typeface="AdobeClean-LightIt"/>
              </a:rPr>
              <a:t>客戶</a:t>
            </a:r>
            <a:r>
              <a:rPr lang="de-de" sz="1100" i="1" spc="-20">
                <a:solidFill>
                  <a:srgbClr val="777879"/>
                </a:solidFill>
                <a:latin typeface="AdobeClean-LightIt"/>
                <a:cs typeface="AdobeClean-LightIt"/>
              </a:rPr>
              <a:t>成功</a:t>
            </a:r>
            <a:r>
              <a:rPr lang="de-de" sz="1100" i="1" spc="-15">
                <a:solidFill>
                  <a:srgbClr val="777879"/>
                </a:solidFill>
                <a:latin typeface="AdobeClean-LightIt"/>
                <a:cs typeface="AdobeClean-LightIt"/>
              </a:rPr>
              <a:t>經理 </a:t>
            </a:r>
            <a:r>
              <a:rPr lang="de-de" sz="1100" i="1" spc="-15" dirty="0">
                <a:solidFill>
                  <a:srgbClr val="777879"/>
                </a:solidFill>
                <a:latin typeface="AdobeClean-LightIt"/>
                <a:cs typeface="AdobeClean-LightIt"/>
              </a:rPr>
              <a:t>(CSM)</a:t>
            </a:r>
            <a:endParaRPr sz="1100" dirty="0">
              <a:latin typeface="AdobeClean-LightIt"/>
              <a:cs typeface="AdobeClean-LightIt"/>
            </a:endParaRPr>
          </a:p>
          <a:p>
            <a:pPr marL="34290">
              <a:lnSpc>
                <a:spcPct val="100000"/>
              </a:lnSpc>
              <a:spcBef>
                <a:spcPts val="795"/>
              </a:spcBef>
            </a:pPr>
            <a:r>
              <a:rPr lang="de-de" sz="800" spc="-5" dirty="0">
                <a:solidFill>
                  <a:srgbClr val="6D6D6D"/>
                </a:solidFill>
                <a:latin typeface="Adobe Clean"/>
                <a:cs typeface="Adobe Clean"/>
              </a:rPr>
              <a:t>©2021 Adobe。All rights reserved.Adobe</a:t>
            </a:r>
            <a:r>
              <a:rPr lang="de-de" sz="800" spc="75" dirty="0">
                <a:solidFill>
                  <a:srgbClr val="6D6D6D"/>
                </a:solidFill>
                <a:latin typeface="Adobe Clean"/>
                <a:cs typeface="Adobe Clean"/>
              </a:rPr>
              <a:t> </a:t>
            </a:r>
            <a:r>
              <a:rPr lang="de-de" sz="800" spc="-5" dirty="0">
                <a:solidFill>
                  <a:srgbClr val="6D6D6D"/>
                </a:solidFill>
                <a:latin typeface="Adobe Clean"/>
                <a:cs typeface="Adobe Clean"/>
              </a:rPr>
              <a:t>機密資訊。</a:t>
            </a:r>
            <a:endParaRPr sz="800" dirty="0">
              <a:latin typeface="Adobe Clean"/>
              <a:cs typeface="Adobe Clean"/>
            </a:endParaRPr>
          </a:p>
        </p:txBody>
      </p:sp>
      <p:sp>
        <p:nvSpPr>
          <p:cNvPr id="64" name="object 23">
            <a:extLst>
              <a:ext uri="{FF2B5EF4-FFF2-40B4-BE49-F238E27FC236}">
                <a16:creationId xmlns:a16="http://schemas.microsoft.com/office/drawing/2014/main" id="{41467BDC-3D83-D844-B922-CD07E94E5AAB}"/>
              </a:ext>
            </a:extLst>
          </p:cNvPr>
          <p:cNvSpPr txBox="1"/>
          <p:nvPr/>
        </p:nvSpPr>
        <p:spPr>
          <a:xfrm>
            <a:off x="171129" y="5057379"/>
            <a:ext cx="6476646" cy="755976"/>
          </a:xfrm>
          <a:prstGeom prst="rect">
            <a:avLst/>
          </a:prstGeom>
        </p:spPr>
        <p:txBody>
          <a:bodyPr vert="horz" wrap="square" lIns="0" tIns="116205" rIns="0" bIns="0" rtlCol="0">
            <a:spAutoFit/>
          </a:bodyPr>
          <a:lstStyle/>
          <a:p>
            <a:pPr lvl="0">
              <a:spcBef>
                <a:spcPts val="915"/>
              </a:spcBef>
            </a:pPr>
            <a:r>
              <a:rPr lang="en-US" altLang="zh-TW" sz="1400" b="1" spc="-15" dirty="0">
                <a:solidFill>
                  <a:srgbClr val="020302"/>
                </a:solidFill>
                <a:latin typeface="Adobe Clean"/>
                <a:cs typeface="Adobe Clean"/>
              </a:rPr>
              <a:t>Adobe </a:t>
            </a:r>
            <a:r>
              <a:rPr lang="zh-TW" altLang="en-US" sz="1400" b="1" spc="-15" dirty="0">
                <a:solidFill>
                  <a:srgbClr val="020302"/>
                </a:solidFill>
                <a:latin typeface="Adobe Clean"/>
                <a:cs typeface="Adobe Clean"/>
              </a:rPr>
              <a:t>支援的區域範圍、當地營業時間和語言支援</a:t>
            </a:r>
            <a:endParaRPr lang="pl-PL" altLang="zh-TW" sz="1400" b="1" spc="-15" dirty="0">
              <a:solidFill>
                <a:srgbClr val="020302"/>
              </a:solidFill>
              <a:latin typeface="Adobe Clean"/>
              <a:cs typeface="Adobe Clean"/>
            </a:endParaRPr>
          </a:p>
          <a:p>
            <a:pPr lvl="0">
              <a:spcBef>
                <a:spcPts val="915"/>
              </a:spcBef>
            </a:pPr>
            <a:r>
              <a:rPr lang="en-US" altLang="zh-TW" sz="1000" spc="-15" dirty="0">
                <a:solidFill>
                  <a:srgbClr val="1F1F1F"/>
                </a:solidFill>
                <a:latin typeface="AdobeClean-Light"/>
              </a:rPr>
              <a:t>Adobe </a:t>
            </a:r>
            <a:r>
              <a:rPr lang="zh-TW" altLang="en-US" sz="1000" spc="-15" dirty="0">
                <a:solidFill>
                  <a:srgbClr val="1F1F1F"/>
                </a:solidFill>
                <a:latin typeface="AdobeClean-Light"/>
              </a:rPr>
              <a:t>支援的區域範圍是透過將客戶的帳單地址 </a:t>
            </a:r>
            <a:r>
              <a:rPr lang="en-US" altLang="zh-TW" sz="1000" spc="-15" dirty="0">
                <a:solidFill>
                  <a:srgbClr val="1F1F1F"/>
                </a:solidFill>
                <a:latin typeface="AdobeClean-Light"/>
              </a:rPr>
              <a:t>(</a:t>
            </a:r>
            <a:r>
              <a:rPr lang="zh-TW" altLang="en-US" sz="1000" spc="-15" dirty="0">
                <a:solidFill>
                  <a:srgbClr val="1F1F1F"/>
                </a:solidFill>
                <a:latin typeface="AdobeClean-Light"/>
              </a:rPr>
              <a:t>通過銷售訂單或其他 </a:t>
            </a:r>
            <a:r>
              <a:rPr lang="en-US" altLang="zh-TW" sz="1000" spc="-15" dirty="0">
                <a:solidFill>
                  <a:srgbClr val="1F1F1F"/>
                </a:solidFill>
                <a:latin typeface="AdobeClean-Light"/>
              </a:rPr>
              <a:t>Adobe </a:t>
            </a:r>
            <a:r>
              <a:rPr lang="zh-TW" altLang="en-US" sz="1000" spc="-15" dirty="0">
                <a:solidFill>
                  <a:srgbClr val="1F1F1F"/>
                </a:solidFill>
                <a:latin typeface="AdobeClean-Light"/>
              </a:rPr>
              <a:t>支援採購文件</a:t>
            </a:r>
            <a:r>
              <a:rPr lang="en-US" altLang="zh-TW" sz="1000" spc="-15" dirty="0">
                <a:solidFill>
                  <a:srgbClr val="1F1F1F"/>
                </a:solidFill>
                <a:latin typeface="AdobeClean-Light"/>
              </a:rPr>
              <a:t>) </a:t>
            </a:r>
            <a:r>
              <a:rPr lang="zh-TW" altLang="en-US" sz="1000" spc="-15" dirty="0">
                <a:solidFill>
                  <a:srgbClr val="1F1F1F"/>
                </a:solidFill>
                <a:latin typeface="AdobeClean-Light"/>
              </a:rPr>
              <a:t>歸納於以下區域之一來建立的：</a:t>
            </a:r>
            <a:endParaRPr lang="de-de" sz="1000" spc="-15" dirty="0">
              <a:solidFill>
                <a:srgbClr val="1F1F1F"/>
              </a:solidFill>
              <a:latin typeface="AdobeClean-Light"/>
            </a:endParaRPr>
          </a:p>
        </p:txBody>
      </p:sp>
      <p:graphicFrame>
        <p:nvGraphicFramePr>
          <p:cNvPr id="25" name="Table 6">
            <a:extLst>
              <a:ext uri="{FF2B5EF4-FFF2-40B4-BE49-F238E27FC236}">
                <a16:creationId xmlns:a16="http://schemas.microsoft.com/office/drawing/2014/main" id="{3A91F5B0-3974-A14D-A146-FB590F2AAD18}"/>
              </a:ext>
            </a:extLst>
          </p:cNvPr>
          <p:cNvGraphicFramePr>
            <a:graphicFrameLocks noGrp="1"/>
          </p:cNvGraphicFramePr>
          <p:nvPr>
            <p:extLst>
              <p:ext uri="{D42A27DB-BD31-4B8C-83A1-F6EECF244321}">
                <p14:modId xmlns:p14="http://schemas.microsoft.com/office/powerpoint/2010/main" val="3128037044"/>
              </p:ext>
            </p:extLst>
          </p:nvPr>
        </p:nvGraphicFramePr>
        <p:xfrm>
          <a:off x="171128" y="5907213"/>
          <a:ext cx="7391400" cy="1280160"/>
        </p:xfrm>
        <a:graphic>
          <a:graphicData uri="http://schemas.openxmlformats.org/drawingml/2006/table">
            <a:tbl>
              <a:tblPr firstRow="1" bandRow="1">
                <a:tableStyleId>{5C22544A-7EE6-4342-B048-85BDC9FD1C3A}</a:tableStyleId>
              </a:tblPr>
              <a:tblGrid>
                <a:gridCol w="1847850">
                  <a:extLst>
                    <a:ext uri="{9D8B030D-6E8A-4147-A177-3AD203B41FA5}">
                      <a16:colId xmlns:a16="http://schemas.microsoft.com/office/drawing/2014/main" val="2364693614"/>
                    </a:ext>
                  </a:extLst>
                </a:gridCol>
                <a:gridCol w="1847850">
                  <a:extLst>
                    <a:ext uri="{9D8B030D-6E8A-4147-A177-3AD203B41FA5}">
                      <a16:colId xmlns:a16="http://schemas.microsoft.com/office/drawing/2014/main" val="1545335406"/>
                    </a:ext>
                  </a:extLst>
                </a:gridCol>
                <a:gridCol w="1847850">
                  <a:extLst>
                    <a:ext uri="{9D8B030D-6E8A-4147-A177-3AD203B41FA5}">
                      <a16:colId xmlns:a16="http://schemas.microsoft.com/office/drawing/2014/main" val="4165218250"/>
                    </a:ext>
                  </a:extLst>
                </a:gridCol>
                <a:gridCol w="1847850">
                  <a:extLst>
                    <a:ext uri="{9D8B030D-6E8A-4147-A177-3AD203B41FA5}">
                      <a16:colId xmlns:a16="http://schemas.microsoft.com/office/drawing/2014/main" val="215044337"/>
                    </a:ext>
                  </a:extLst>
                </a:gridCol>
              </a:tblGrid>
              <a:tr h="370840">
                <a:tc>
                  <a:txBody>
                    <a:bodyPr/>
                    <a:lstStyle/>
                    <a:p>
                      <a:pPr algn="ctr"/>
                      <a:r>
                        <a:rPr lang="de-de" sz="1100" dirty="0">
                          <a:solidFill>
                            <a:schemeClr val="tx1"/>
                          </a:solidFill>
                          <a:latin typeface="Adobe Clean" panose="020B0503020404020204" pitchFamily="34" charset="0"/>
                        </a:rPr>
                        <a:t>美洲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歐洲、中東與非洲</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亞太地區</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日本 </a:t>
                      </a:r>
                      <a:r>
                        <a:rPr lang="de-de" sz="1100" baseline="30000" dirty="0">
                          <a:solidFill>
                            <a:schemeClr val="tx1"/>
                          </a:solidFill>
                          <a:latin typeface="Adobe Clean" panose="020B0503020404020204" pitchFamily="34" charset="0"/>
                        </a:rPr>
                        <a:t>1</a:t>
                      </a:r>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algn="ctr"/>
                      <a:r>
                        <a:rPr lang="de-de" sz="1100" dirty="0">
                          <a:solidFill>
                            <a:schemeClr val="tx1"/>
                          </a:solidFill>
                          <a:latin typeface="Adobe Clean" panose="020B0503020404020204" pitchFamily="34" charset="0"/>
                        </a:rPr>
                        <a:t>上午 6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 點</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algn="ctr"/>
                      <a:r>
                        <a:rPr lang="de-de" sz="1100" dirty="0">
                          <a:solidFill>
                            <a:schemeClr val="tx1"/>
                          </a:solidFill>
                          <a:latin typeface="Adobe Clean" panose="020B0503020404020204" pitchFamily="34" charset="0"/>
                        </a:rPr>
                        <a:t>上午 9 點 – 下午 5:30</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1574796478"/>
                  </a:ext>
                </a:extLst>
              </a:tr>
              <a:tr h="370840">
                <a:tc gridSpan="4">
                  <a:txBody>
                    <a:bodyPr/>
                    <a:lstStyle/>
                    <a:p>
                      <a:pPr marL="0" marR="0" lvl="0" indent="0" algn="ctr"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latin typeface="Adobe Clean" panose="020B0503020404020204" pitchFamily="34" charset="0"/>
                        </a:rPr>
                        <a:t>僅提供英文和日文的語言支援</a:t>
                      </a:r>
                    </a:p>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100" b="1" i="0" u="none" strike="noStrike" kern="0" cap="none" spc="0" normalizeH="0" baseline="30000" noProof="0" dirty="0">
                        <a:ln>
                          <a:noFill/>
                        </a:ln>
                        <a:solidFill>
                          <a:prstClr val="black"/>
                        </a:solidFill>
                        <a:effectLst/>
                        <a:uLnTx/>
                        <a:uFillTx/>
                        <a:latin typeface="Adobe Clean" panose="020B0503020404020204" pitchFamily="34" charset="0"/>
                        <a:ea typeface="+mn-ea"/>
                        <a:cs typeface="+mn-cs"/>
                      </a:endParaRPr>
                    </a:p>
                    <a:p>
                      <a:pPr algn="ctr"/>
                      <a:r>
                        <a:rPr lang="de-de" sz="1100" i="0" dirty="0">
                          <a:solidFill>
                            <a:schemeClr val="tx1"/>
                          </a:solidFill>
                          <a:latin typeface="Adobe Clean" panose="020B0503020404020204" pitchFamily="34" charset="0"/>
                        </a:rPr>
                        <a:t> </a:t>
                      </a:r>
                      <a:r>
                        <a:rPr lang="de-de" sz="1100" i="0" baseline="30000" dirty="0">
                          <a:solidFill>
                            <a:schemeClr val="tx1"/>
                          </a:solidFill>
                          <a:latin typeface="Adobe Clean" panose="020B0503020404020204" pitchFamily="34" charset="0"/>
                        </a:rPr>
                        <a:t>1 </a:t>
                      </a:r>
                      <a:r>
                        <a:rPr lang="de-de" sz="1100" i="0" dirty="0">
                          <a:solidFill>
                            <a:schemeClr val="tx1"/>
                          </a:solidFill>
                          <a:latin typeface="Adobe Clean" panose="020B0503020404020204" pitchFamily="34" charset="0"/>
                        </a:rPr>
                        <a:t>P2、P3、P4 </a:t>
                      </a:r>
                      <a:r>
                        <a:rPr lang="zh-TW" altLang="en-US" sz="1100" i="0">
                          <a:solidFill>
                            <a:schemeClr val="tx1"/>
                          </a:solidFill>
                          <a:latin typeface="Adobe Clean" panose="020B0503020404020204" pitchFamily="34" charset="0"/>
                        </a:rPr>
                        <a:t>案件僅限於在日本的營業時間提交。</a:t>
                      </a:r>
                      <a:endParaRPr lang="de-de" sz="1100" b="1" i="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hMerge="1">
                  <a:txBody>
                    <a:bodyPr/>
                    <a:lstStyle/>
                    <a:p>
                      <a:endParaRPr lang="en-US" sz="1100" dirty="0">
                        <a:solidFill>
                          <a:schemeClr val="tx1"/>
                        </a:solidFill>
                        <a:latin typeface="Adobe Clean" panose="020B0503020404020204" pitchFamily="34" charset="0"/>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6762220"/>
                  </a:ext>
                </a:extLst>
              </a:tr>
            </a:tbl>
          </a:graphicData>
        </a:graphic>
      </p:graphicFrame>
      <p:sp>
        <p:nvSpPr>
          <p:cNvPr id="50" name="object 30">
            <a:extLst>
              <a:ext uri="{FF2B5EF4-FFF2-40B4-BE49-F238E27FC236}">
                <a16:creationId xmlns:a16="http://schemas.microsoft.com/office/drawing/2014/main" id="{043050D0-21FC-0C42-8484-7FE7C0DB771F}"/>
              </a:ext>
            </a:extLst>
          </p:cNvPr>
          <p:cNvSpPr/>
          <p:nvPr/>
        </p:nvSpPr>
        <p:spPr>
          <a:xfrm>
            <a:off x="171128" y="7483367"/>
            <a:ext cx="7391400" cy="1610360"/>
          </a:xfrm>
          <a:custGeom>
            <a:avLst/>
            <a:gdLst/>
            <a:ahLst/>
            <a:cxnLst/>
            <a:rect l="l" t="t" r="r" b="b"/>
            <a:pathLst>
              <a:path w="7391400" h="1610359">
                <a:moveTo>
                  <a:pt x="7391400" y="0"/>
                </a:moveTo>
                <a:lnTo>
                  <a:pt x="0" y="0"/>
                </a:lnTo>
                <a:lnTo>
                  <a:pt x="0" y="1610361"/>
                </a:lnTo>
                <a:lnTo>
                  <a:pt x="7391400" y="1610361"/>
                </a:lnTo>
                <a:lnTo>
                  <a:pt x="7391400" y="0"/>
                </a:lnTo>
                <a:close/>
              </a:path>
            </a:pathLst>
          </a:custGeom>
          <a:solidFill>
            <a:srgbClr val="575757"/>
          </a:solidFill>
        </p:spPr>
        <p:txBody>
          <a:bodyPr wrap="square" lIns="0" tIns="0" rIns="0" bIns="0" rtlCol="0"/>
          <a:lstStyle/>
          <a:p>
            <a:endParaRPr/>
          </a:p>
        </p:txBody>
      </p:sp>
      <p:pic>
        <p:nvPicPr>
          <p:cNvPr id="83" name="object 56">
            <a:extLst>
              <a:ext uri="{FF2B5EF4-FFF2-40B4-BE49-F238E27FC236}">
                <a16:creationId xmlns:a16="http://schemas.microsoft.com/office/drawing/2014/main" id="{488FF0A5-3931-B14A-A256-9BD5C4AB39DA}"/>
              </a:ext>
            </a:extLst>
          </p:cNvPr>
          <p:cNvPicPr/>
          <p:nvPr/>
        </p:nvPicPr>
        <p:blipFill>
          <a:blip r:embed="rId6" cstate="print"/>
          <a:stretch>
            <a:fillRect/>
          </a:stretch>
        </p:blipFill>
        <p:spPr>
          <a:xfrm>
            <a:off x="177091" y="7483366"/>
            <a:ext cx="2212084" cy="1595099"/>
          </a:xfrm>
          <a:prstGeom prst="rect">
            <a:avLst/>
          </a:prstGeom>
        </p:spPr>
      </p:pic>
      <p:sp>
        <p:nvSpPr>
          <p:cNvPr id="84" name="object 64">
            <a:extLst>
              <a:ext uri="{FF2B5EF4-FFF2-40B4-BE49-F238E27FC236}">
                <a16:creationId xmlns:a16="http://schemas.microsoft.com/office/drawing/2014/main" id="{21E0A3A6-11B9-E44E-A4F0-18AED6E614AE}"/>
              </a:ext>
            </a:extLst>
          </p:cNvPr>
          <p:cNvSpPr txBox="1"/>
          <p:nvPr/>
        </p:nvSpPr>
        <p:spPr>
          <a:xfrm>
            <a:off x="2840871" y="8528519"/>
            <a:ext cx="810895" cy="385445"/>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無與倫比的</a:t>
            </a:r>
            <a:r>
              <a:rPr lang="de-de" sz="1200" b="1" spc="-20" dirty="0">
                <a:solidFill>
                  <a:srgbClr val="FFFFFF"/>
                </a:solidFill>
                <a:latin typeface="Adobe Clean"/>
                <a:cs typeface="Adobe Clean"/>
              </a:rPr>
              <a:t>專業知識</a:t>
            </a:r>
            <a:r>
              <a:rPr lang="de-de" sz="1200" b="1" dirty="0">
                <a:solidFill>
                  <a:srgbClr val="FFFFFF"/>
                </a:solidFill>
                <a:latin typeface="Adobe Clean"/>
                <a:cs typeface="Adobe Clean"/>
              </a:rPr>
              <a:t> </a:t>
            </a:r>
            <a:endParaRPr sz="1200" dirty="0">
              <a:latin typeface="Adobe Clean"/>
              <a:cs typeface="Adobe Clean"/>
            </a:endParaRPr>
          </a:p>
        </p:txBody>
      </p:sp>
      <p:sp>
        <p:nvSpPr>
          <p:cNvPr id="85" name="object 64">
            <a:extLst>
              <a:ext uri="{FF2B5EF4-FFF2-40B4-BE49-F238E27FC236}">
                <a16:creationId xmlns:a16="http://schemas.microsoft.com/office/drawing/2014/main" id="{3921F04C-B61B-A948-947F-C33BBFF39A32}"/>
              </a:ext>
            </a:extLst>
          </p:cNvPr>
          <p:cNvSpPr txBox="1"/>
          <p:nvPr/>
        </p:nvSpPr>
        <p:spPr>
          <a:xfrm>
            <a:off x="4732495" y="8541244"/>
            <a:ext cx="810895" cy="382797"/>
          </a:xfrm>
          <a:prstGeom prst="rect">
            <a:avLst/>
          </a:prstGeom>
        </p:spPr>
        <p:txBody>
          <a:bodyPr vert="horz" wrap="square" lIns="0" tIns="23495" rIns="0" bIns="0" rtlCol="0">
            <a:spAutoFit/>
          </a:bodyPr>
          <a:lstStyle/>
          <a:p>
            <a:pPr marL="139065" marR="5080" indent="-139065">
              <a:lnSpc>
                <a:spcPts val="1390"/>
              </a:lnSpc>
              <a:spcBef>
                <a:spcPts val="185"/>
              </a:spcBef>
            </a:pPr>
            <a:r>
              <a:rPr lang="de-de" sz="1200" b="1" spc="-15" dirty="0">
                <a:solidFill>
                  <a:srgbClr val="FFFFFF"/>
                </a:solidFill>
                <a:latin typeface="Adobe Clean"/>
                <a:cs typeface="Adobe Clean"/>
              </a:rPr>
              <a:t>加速支援</a:t>
            </a:r>
            <a:endParaRPr sz="1200" dirty="0">
              <a:latin typeface="Adobe Clean"/>
              <a:cs typeface="Adobe Clean"/>
            </a:endParaRPr>
          </a:p>
        </p:txBody>
      </p:sp>
      <p:sp>
        <p:nvSpPr>
          <p:cNvPr id="86" name="object 32">
            <a:extLst>
              <a:ext uri="{FF2B5EF4-FFF2-40B4-BE49-F238E27FC236}">
                <a16:creationId xmlns:a16="http://schemas.microsoft.com/office/drawing/2014/main" id="{73055FA1-8180-F44A-A86E-2B1D4C7C6B5E}"/>
              </a:ext>
            </a:extLst>
          </p:cNvPr>
          <p:cNvSpPr txBox="1"/>
          <p:nvPr/>
        </p:nvSpPr>
        <p:spPr>
          <a:xfrm>
            <a:off x="6624119" y="8543943"/>
            <a:ext cx="510540" cy="385445"/>
          </a:xfrm>
          <a:prstGeom prst="rect">
            <a:avLst/>
          </a:prstGeom>
        </p:spPr>
        <p:txBody>
          <a:bodyPr vert="horz" wrap="square" lIns="0" tIns="23495" rIns="0" bIns="0" rtlCol="0">
            <a:spAutoFit/>
          </a:bodyPr>
          <a:lstStyle/>
          <a:p>
            <a:pPr marL="50800" marR="5080" indent="-51435">
              <a:lnSpc>
                <a:spcPts val="1390"/>
              </a:lnSpc>
              <a:spcBef>
                <a:spcPts val="185"/>
              </a:spcBef>
            </a:pPr>
            <a:r>
              <a:rPr lang="de-de" sz="1200" b="1" spc="-50" dirty="0">
                <a:solidFill>
                  <a:srgbClr val="FFFFFF"/>
                </a:solidFill>
                <a:latin typeface="Adobe Clean"/>
                <a:cs typeface="Adobe Clean"/>
              </a:rPr>
              <a:t>策</a:t>
            </a:r>
            <a:r>
              <a:rPr lang="de-de" sz="1200" b="1" spc="-20" dirty="0">
                <a:solidFill>
                  <a:srgbClr val="FFFFFF"/>
                </a:solidFill>
                <a:latin typeface="Adobe Clean"/>
                <a:cs typeface="Adobe Clean"/>
              </a:rPr>
              <a:t>略</a:t>
            </a:r>
            <a:r>
              <a:rPr lang="de-de" sz="1200" b="1" spc="-75" dirty="0">
                <a:solidFill>
                  <a:srgbClr val="FFFFFF"/>
                </a:solidFill>
                <a:latin typeface="Adobe Clean"/>
                <a:cs typeface="Adobe Clean"/>
              </a:rPr>
              <a:t>性</a:t>
            </a:r>
            <a:r>
              <a:rPr lang="de-de" sz="1200" b="1" spc="-45" dirty="0">
                <a:solidFill>
                  <a:srgbClr val="FFFFFF"/>
                </a:solidFill>
                <a:latin typeface="Adobe Clean"/>
                <a:cs typeface="Adobe Clean"/>
              </a:rPr>
              <a:t>建議</a:t>
            </a:r>
            <a:endParaRPr sz="1200" dirty="0">
              <a:latin typeface="Adobe Clean"/>
              <a:cs typeface="Adobe Clean"/>
            </a:endParaRPr>
          </a:p>
        </p:txBody>
      </p:sp>
      <p:graphicFrame>
        <p:nvGraphicFramePr>
          <p:cNvPr id="111" name="Table 6">
            <a:extLst>
              <a:ext uri="{FF2B5EF4-FFF2-40B4-BE49-F238E27FC236}">
                <a16:creationId xmlns:a16="http://schemas.microsoft.com/office/drawing/2014/main" id="{D8653CEC-4213-DE40-9BAF-D1E3318FF89C}"/>
              </a:ext>
            </a:extLst>
          </p:cNvPr>
          <p:cNvGraphicFramePr>
            <a:graphicFrameLocks noGrp="1"/>
          </p:cNvGraphicFramePr>
          <p:nvPr>
            <p:extLst>
              <p:ext uri="{D42A27DB-BD31-4B8C-83A1-F6EECF244321}">
                <p14:modId xmlns:p14="http://schemas.microsoft.com/office/powerpoint/2010/main" val="1493671087"/>
              </p:ext>
            </p:extLst>
          </p:nvPr>
        </p:nvGraphicFramePr>
        <p:xfrm>
          <a:off x="194236" y="1059345"/>
          <a:ext cx="7368291" cy="2473960"/>
        </p:xfrm>
        <a:graphic>
          <a:graphicData uri="http://schemas.openxmlformats.org/drawingml/2006/table">
            <a:tbl>
              <a:tblPr firstRow="1" bandRow="1">
                <a:tableStyleId>{5C22544A-7EE6-4342-B048-85BDC9FD1C3A}</a:tableStyleId>
              </a:tblPr>
              <a:tblGrid>
                <a:gridCol w="3691964">
                  <a:extLst>
                    <a:ext uri="{9D8B030D-6E8A-4147-A177-3AD203B41FA5}">
                      <a16:colId xmlns:a16="http://schemas.microsoft.com/office/drawing/2014/main" val="2364693614"/>
                    </a:ext>
                  </a:extLst>
                </a:gridCol>
                <a:gridCol w="3676327">
                  <a:extLst>
                    <a:ext uri="{9D8B030D-6E8A-4147-A177-3AD203B41FA5}">
                      <a16:colId xmlns:a16="http://schemas.microsoft.com/office/drawing/2014/main" val="1545335406"/>
                    </a:ext>
                  </a:extLst>
                </a:gridCol>
              </a:tblGrid>
              <a:tr h="370840">
                <a:tc>
                  <a:txBody>
                    <a:bodyPr/>
                    <a:lstStyle/>
                    <a:p>
                      <a:r>
                        <a:rPr lang="de-de" sz="1100" b="0" dirty="0">
                          <a:solidFill>
                            <a:schemeClr val="tx1"/>
                          </a:solidFill>
                          <a:latin typeface="Adobe Clean" panose="020B0503020404020204" pitchFamily="34" charset="0"/>
                          <a:ea typeface="+mn-ea"/>
                          <a:cs typeface="+mn-cs"/>
                          <a:hlinkClick r:id="rId7"/>
                        </a:rPr>
                        <a:t>Experience League</a:t>
                      </a:r>
                      <a:endParaRPr lang="en-US" sz="1100" b="0" dirty="0">
                        <a:solidFill>
                          <a:schemeClr val="tx1"/>
                        </a:solidFill>
                        <a:latin typeface="Adobe Clean" panose="020B0503020404020204" pitchFamily="34" charset="0"/>
                        <a:ea typeface="+mn-ea"/>
                        <a:cs typeface="+mn-cs"/>
                      </a:endParaRPr>
                    </a:p>
                  </a:txBody>
                  <a:tcPr marL="47625" marR="47625" marT="0" marB="0"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b="0" kern="1200" dirty="0">
                          <a:solidFill>
                            <a:srgbClr val="000000"/>
                          </a:solidFill>
                          <a:latin typeface="Adobe Clean Light" panose="020B0303020404020204" pitchFamily="34" charset="0"/>
                          <a:ea typeface="+mn-ea"/>
                          <a:cs typeface="+mn-cs"/>
                        </a:rPr>
                        <a:t>Experience League 是 Adobe 幫助企業經由其所做的 Adobe 投資來實現預期價值的方式。這是一個統一的位置，客戶可以在這裡學習、交流並沿著個人化的成功路徑而成長，這裡有提供自助式教學課程、產品文件、由講師授課的培訓課程、社群及技術支援。</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4251285128"/>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dk1"/>
                          </a:solidFill>
                          <a:effectLst/>
                          <a:latin typeface="Adobe Clean" panose="020B0503020404020204" pitchFamily="34" charset="0"/>
                          <a:ea typeface="+mn-ea"/>
                          <a:cs typeface="+mn-cs"/>
                          <a:hlinkClick r:id="rId8"/>
                        </a:rPr>
                        <a:t>培訓</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您可以從 Experience League 存取 Adobe 數位學習服務課程。學習課程整合了隨需和教師指導的課程。在這裡，您可以習取市場公認價值的技能，並將其定位以促進貴組織獲致成功。</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312752217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9"/>
                        </a:rPr>
                        <a:t>生產問題與系統中斷</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000" kern="1200" dirty="0">
                          <a:solidFill>
                            <a:srgbClr val="000000"/>
                          </a:solidFill>
                          <a:latin typeface="Adobe Clean Light" panose="020B0303020404020204" pitchFamily="34" charset="0"/>
                          <a:ea typeface="+mn-ea"/>
                          <a:cs typeface="+mn-cs"/>
                        </a:rPr>
                        <a:t>Status.adobe.com 會傳達所有在多租用戶環境中部署的 Adobe 產品與服務的健康資訊。客戶可以選擇其訂閱偏好設定，以便在 Adobe 建立、更新或解決產品事件時收到電子郵件通知。這可以包括預定的維護或是不同嚴重性等級的服務問題。</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696233489"/>
                  </a:ext>
                </a:extLst>
              </a:tr>
              <a:tr h="370840">
                <a:tc>
                  <a:txBody>
                    <a:bodyPr/>
                    <a:lstStyle/>
                    <a:p>
                      <a:pPr marL="0" marR="0" lvl="0" indent="0" defTabSz="914400" eaLnBrk="1" fontAlgn="auto" latinLnBrk="0" hangingPunct="1">
                        <a:lnSpc>
                          <a:spcPct val="100000"/>
                        </a:lnSpc>
                        <a:spcBef>
                          <a:spcPts val="0"/>
                        </a:spcBef>
                        <a:spcAft>
                          <a:spcPts val="0"/>
                        </a:spcAft>
                        <a:buClrTx/>
                        <a:buSzTx/>
                        <a:buFontTx/>
                        <a:buNone/>
                        <a:tabLst/>
                        <a:defRPr/>
                      </a:pPr>
                      <a:r>
                        <a:rPr lang="de-de" sz="1100" dirty="0">
                          <a:solidFill>
                            <a:schemeClr val="tx1"/>
                          </a:solidFill>
                          <a:effectLst/>
                          <a:latin typeface="Adobe Clean" panose="020B0503020404020204" pitchFamily="34" charset="0"/>
                          <a:ea typeface="+mn-ea"/>
                          <a:cs typeface="+mn-cs"/>
                          <a:hlinkClick r:id="rId10"/>
                        </a:rPr>
                        <a:t>條款與條件</a:t>
                      </a:r>
                      <a:endParaRPr lang="en-US" sz="1100" dirty="0">
                        <a:solidFill>
                          <a:schemeClr val="tx1"/>
                        </a:solidFill>
                        <a:effectLst/>
                        <a:latin typeface="Adobe Clean" panose="020B0503020404020204" pitchFamily="34" charset="0"/>
                        <a:ea typeface="+mn-ea"/>
                        <a:cs typeface="+mn-cs"/>
                      </a:endParaRP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tc>
                  <a:txBody>
                    <a:bodyPr/>
                    <a:lstStyle/>
                    <a:p>
                      <a:r>
                        <a:rPr lang="de-de" sz="1000" kern="1200" dirty="0">
                          <a:solidFill>
                            <a:srgbClr val="000000"/>
                          </a:solidFill>
                          <a:latin typeface="Adobe Clean Light" panose="020B0303020404020204" pitchFamily="34" charset="0"/>
                          <a:ea typeface="+mn-ea"/>
                          <a:cs typeface="+mn-cs"/>
                        </a:rPr>
                        <a:t>詳述支援服務方案的條款與條件</a:t>
                      </a:r>
                    </a:p>
                  </a:txBody>
                  <a:tcPr anchor="ctr">
                    <a:lnL w="12700" cap="flat" cmpd="sng" algn="ctr">
                      <a:solidFill>
                        <a:schemeClr val="bg1">
                          <a:lumMod val="85000"/>
                        </a:schemeClr>
                      </a:solidFill>
                      <a:prstDash val="solid"/>
                      <a:round/>
                      <a:headEnd type="none" w="med" len="med"/>
                      <a:tailEnd type="none" w="med" len="med"/>
                    </a:lnL>
                    <a:lnR w="12700" cap="flat" cmpd="sng" algn="ctr">
                      <a:solidFill>
                        <a:schemeClr val="bg1">
                          <a:lumMod val="85000"/>
                        </a:schemeClr>
                      </a:solidFill>
                      <a:prstDash val="solid"/>
                      <a:round/>
                      <a:headEnd type="none" w="med" len="med"/>
                      <a:tailEnd type="none" w="med" len="med"/>
                    </a:lnR>
                    <a:lnT w="12700" cap="flat" cmpd="sng" algn="ctr">
                      <a:solidFill>
                        <a:schemeClr val="bg1">
                          <a:lumMod val="85000"/>
                        </a:schemeClr>
                      </a:solidFill>
                      <a:prstDash val="solid"/>
                      <a:round/>
                      <a:headEnd type="none" w="med" len="med"/>
                      <a:tailEnd type="none" w="med" len="med"/>
                    </a:lnT>
                    <a:lnB w="12700" cap="flat" cmpd="sng" algn="ctr">
                      <a:solidFill>
                        <a:schemeClr val="bg1">
                          <a:lumMod val="85000"/>
                        </a:schemeClr>
                      </a:solidFill>
                      <a:prstDash val="solid"/>
                      <a:round/>
                      <a:headEnd type="none" w="med" len="med"/>
                      <a:tailEnd type="none" w="med" len="med"/>
                    </a:lnB>
                    <a:noFill/>
                  </a:tcPr>
                </a:tc>
                <a:extLst>
                  <a:ext uri="{0D108BD9-81ED-4DB2-BD59-A6C34878D82A}">
                    <a16:rowId xmlns:a16="http://schemas.microsoft.com/office/drawing/2014/main" val="2083862379"/>
                  </a:ext>
                </a:extLst>
              </a:tr>
            </a:tbl>
          </a:graphicData>
        </a:graphic>
      </p:graphicFrame>
      <p:pic>
        <p:nvPicPr>
          <p:cNvPr id="8" name="Graphic 7" descr="目標大綱">
            <a:extLst>
              <a:ext uri="{FF2B5EF4-FFF2-40B4-BE49-F238E27FC236}">
                <a16:creationId xmlns:a16="http://schemas.microsoft.com/office/drawing/2014/main" id="{1EAA263E-04A7-0D46-952E-EA3033B45116}"/>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605069" y="7754465"/>
            <a:ext cx="548640" cy="548640"/>
          </a:xfrm>
          <a:prstGeom prst="rect">
            <a:avLst/>
          </a:prstGeom>
        </p:spPr>
      </p:pic>
      <p:pic>
        <p:nvPicPr>
          <p:cNvPr id="10" name="Graphic 9" descr="火箭大綱">
            <a:extLst>
              <a:ext uri="{FF2B5EF4-FFF2-40B4-BE49-F238E27FC236}">
                <a16:creationId xmlns:a16="http://schemas.microsoft.com/office/drawing/2014/main" id="{A068EBC3-B418-4E4A-A520-101CA4B39F2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812464" y="7751776"/>
            <a:ext cx="548640" cy="548640"/>
          </a:xfrm>
          <a:prstGeom prst="rect">
            <a:avLst/>
          </a:prstGeom>
        </p:spPr>
      </p:pic>
      <p:pic>
        <p:nvPicPr>
          <p:cNvPr id="12" name="Graphic 11" descr="獎章概述">
            <a:extLst>
              <a:ext uri="{FF2B5EF4-FFF2-40B4-BE49-F238E27FC236}">
                <a16:creationId xmlns:a16="http://schemas.microsoft.com/office/drawing/2014/main" id="{C7BEFC2D-0CA6-0448-B9FA-6E1581CA6D36}"/>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71998" y="7751776"/>
            <a:ext cx="548640" cy="548640"/>
          </a:xfrm>
          <a:prstGeom prst="rect">
            <a:avLst/>
          </a:prstGeom>
        </p:spPr>
      </p:pic>
    </p:spTree>
    <p:extLst>
      <p:ext uri="{BB962C8B-B14F-4D97-AF65-F5344CB8AC3E}">
        <p14:creationId xmlns:p14="http://schemas.microsoft.com/office/powerpoint/2010/main" val="105003780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5F5F5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E783BF6876BCC646A459363AF21A7736" ma:contentTypeVersion="10" ma:contentTypeDescription="Create a new document." ma:contentTypeScope="" ma:versionID="c4ffda7f4f415767600769e454c2ea87">
  <xsd:schema xmlns:xsd="http://www.w3.org/2001/XMLSchema" xmlns:xs="http://www.w3.org/2001/XMLSchema" xmlns:p="http://schemas.microsoft.com/office/2006/metadata/properties" xmlns:ns2="8a053bff-88be-49e4-9a87-e748e18b8b62" xmlns:ns3="6c8368ec-3776-49b5-a5bb-90648cf9530f" targetNamespace="http://schemas.microsoft.com/office/2006/metadata/properties" ma:root="true" ma:fieldsID="df3ec33bccc23e23bce7bc897fad43d1" ns2:_="" ns3:_="">
    <xsd:import namespace="8a053bff-88be-49e4-9a87-e748e18b8b62"/>
    <xsd:import namespace="6c8368ec-3776-49b5-a5bb-90648cf9530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AutoTags" minOccurs="0"/>
                <xsd:element ref="ns2:MediaServiceOCR" minOccurs="0"/>
                <xsd:element ref="ns2:MediaServiceGenerationTime" minOccurs="0"/>
                <xsd:element ref="ns2: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a053bff-88be-49e4-9a87-e748e18b8b6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4" nillable="true" ma:displayName="Tags" ma:internalName="MediaServiceAutoTags"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6c8368ec-3776-49b5-a5bb-90648cf9530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ED41536-010B-47B1-9229-B72BE4090090}">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669D9D3B-3229-44EE-9964-24A06AE66887}">
  <ds:schemaRefs>
    <ds:schemaRef ds:uri="http://schemas.microsoft.com/sharepoint/v3/contenttype/forms"/>
  </ds:schemaRefs>
</ds:datastoreItem>
</file>

<file path=customXml/itemProps3.xml><?xml version="1.0" encoding="utf-8"?>
<ds:datastoreItem xmlns:ds="http://schemas.openxmlformats.org/officeDocument/2006/customXml" ds:itemID="{75C1A8FD-3884-41A0-BE37-D15776C885D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a053bff-88be-49e4-9a87-e748e18b8b62"/>
    <ds:schemaRef ds:uri="6c8368ec-3776-49b5-a5bb-90648cf9530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2449</TotalTime>
  <Words>871</Words>
  <Application>Microsoft Macintosh PowerPoint</Application>
  <PresentationFormat>Custom</PresentationFormat>
  <Paragraphs>205</Paragraphs>
  <Slides>4</Slides>
  <Notes>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4</vt:i4>
      </vt:variant>
    </vt:vector>
  </HeadingPairs>
  <TitlesOfParts>
    <vt:vector size="15" baseType="lpstr">
      <vt:lpstr>Adobe Clean</vt:lpstr>
      <vt:lpstr>Adobe Clean Light</vt:lpstr>
      <vt:lpstr>Adobe Clean SemiLight</vt:lpstr>
      <vt:lpstr>AdobeClean-Light</vt:lpstr>
      <vt:lpstr>AdobeClean-LightIt</vt:lpstr>
      <vt:lpstr>AdobeClean-SemiLight</vt:lpstr>
      <vt:lpstr>Arial</vt:lpstr>
      <vt:lpstr>Calibri</vt:lpstr>
      <vt:lpstr>Times New Roman</vt:lpstr>
      <vt:lpstr>Wingdings</vt:lpstr>
      <vt:lpstr>Office Theme</vt:lpstr>
      <vt:lpstr>Adobe 支援計劃</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ADOBE SUPPORTOFFERINGS</dc:title>
  <cp:lastModifiedBy>Zabielski, Dawid (Contractor)</cp:lastModifiedBy>
  <cp:revision>36</cp:revision>
  <dcterms:created xsi:type="dcterms:W3CDTF">2021-08-02T18:14:51Z</dcterms:created>
  <dcterms:modified xsi:type="dcterms:W3CDTF">2021-11-18T14:50:56Z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2021-07-28T00:00:00Z</vt:filetime>
  </property>
  <property fmtid="{D5CDD505-2E9C-101B-9397-08002B2CF9AE}" pid="3" name="LastSaved">
    <vt:filetime>2021-08-02T00:00:00Z</vt:filetime>
  </property>
  <property fmtid="{D5CDD505-2E9C-101B-9397-08002B2CF9AE}" pid="4" name="ContentTypeId">
    <vt:lpwstr>0x010100E783BF6876BCC646A459363AF21A7736</vt:lpwstr>
  </property>
</Properties>
</file>