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13378-B080-7F0F-51A5-F9203CEE57ED}" v="370" dt="2021-08-25T22:26:24.850"/>
    <p1510:client id="{71D6CFBF-0EA2-99B0-93F4-22F19EF0AE4E}" v="2" dt="2021-09-22T19:06:58.732"/>
    <p1510:client id="{9E385600-BF81-FC49-9ED0-E33BC37F7908}" v="55" dt="2021-08-04T08:16:13.478"/>
    <p1510:client id="{AFB92C2B-405E-C597-0988-18F97C53104C}" v="37" dt="2021-09-22T18:53:28.028"/>
    <p1510:client id="{CA5D33DF-AE75-BCA1-B9BC-A7CD44D2F3C7}" v="2" dt="2021-08-25T22:38:18.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9/22/2021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5" y="7162363"/>
            <a:ext cx="2800350" cy="238760"/>
          </a:xfrm>
          <a:prstGeom prst="rect">
            <a:avLst/>
          </a:prstGeom>
        </p:spPr>
        <p:txBody>
          <a:bodyPr vert="horz" wrap="square" lIns="0" tIns="12065" rIns="0" bIns="0" rtlCol="0">
            <a:spAutoFit/>
          </a:bodyPr>
          <a:lstStyle/>
          <a:p>
            <a:pPr marL="12700">
              <a:lnSpc>
                <a:spcPct val="100000"/>
              </a:lnSpc>
              <a:spcBef>
                <a:spcPts val="95"/>
              </a:spcBef>
            </a:pPr>
            <a:r>
              <a:rPr sz="1400" b="1" u="heavy" spc="10">
                <a:solidFill>
                  <a:srgbClr val="020302"/>
                </a:solidFill>
                <a:uFill>
                  <a:solidFill>
                    <a:srgbClr val="020302"/>
                  </a:solidFill>
                </a:uFill>
                <a:latin typeface="Adobe Clean"/>
                <a:cs typeface="Adobe Clean"/>
              </a:rPr>
              <a:t>Service </a:t>
            </a:r>
            <a:r>
              <a:rPr sz="1400" b="1" u="heavy" spc="-10">
                <a:solidFill>
                  <a:srgbClr val="020302"/>
                </a:solidFill>
                <a:uFill>
                  <a:solidFill>
                    <a:srgbClr val="020302"/>
                  </a:solidFill>
                </a:uFill>
                <a:latin typeface="Adobe Clean"/>
                <a:cs typeface="Adobe Clean"/>
              </a:rPr>
              <a:t>Level </a:t>
            </a:r>
            <a:r>
              <a:rPr sz="1400" b="1" u="heavy" spc="-45">
                <a:solidFill>
                  <a:srgbClr val="020302"/>
                </a:solidFill>
                <a:uFill>
                  <a:solidFill>
                    <a:srgbClr val="020302"/>
                  </a:solidFill>
                </a:uFill>
                <a:latin typeface="Adobe Clean"/>
                <a:cs typeface="Adobe Clean"/>
              </a:rPr>
              <a:t>Targets: </a:t>
            </a:r>
            <a:r>
              <a:rPr sz="1400" b="1" u="heavy" spc="-10">
                <a:solidFill>
                  <a:srgbClr val="020302"/>
                </a:solidFill>
                <a:uFill>
                  <a:solidFill>
                    <a:srgbClr val="020302"/>
                  </a:solidFill>
                </a:uFill>
                <a:latin typeface="Adobe Clean"/>
                <a:cs typeface="Adobe Clean"/>
              </a:rPr>
              <a:t>Initial</a:t>
            </a:r>
            <a:r>
              <a:rPr sz="1400" b="1" u="heavy" spc="-140">
                <a:solidFill>
                  <a:srgbClr val="020302"/>
                </a:solidFill>
                <a:uFill>
                  <a:solidFill>
                    <a:srgbClr val="020302"/>
                  </a:solidFill>
                </a:uFill>
                <a:latin typeface="Adobe Clean"/>
                <a:cs typeface="Adobe Clean"/>
              </a:rPr>
              <a:t> </a:t>
            </a:r>
            <a:r>
              <a:rPr sz="1400" b="1" u="heavy" spc="-15">
                <a:solidFill>
                  <a:srgbClr val="020302"/>
                </a:solidFill>
                <a:uFill>
                  <a:solidFill>
                    <a:srgbClr val="020302"/>
                  </a:solidFill>
                </a:uFill>
                <a:latin typeface="Adobe Clean"/>
                <a:cs typeface="Adobe Clean"/>
              </a:rPr>
              <a:t>Response</a:t>
            </a:r>
            <a:endParaRPr sz="1400">
              <a:latin typeface="Adobe Clean"/>
              <a:cs typeface="Adobe Clean"/>
            </a:endParaRP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sz="2300">
                <a:latin typeface="Adobe Clean" panose="020B0503020404020204" pitchFamily="34" charset="0"/>
              </a:rPr>
              <a:t>ADOBE </a:t>
            </a:r>
            <a:r>
              <a:rPr lang="en-US" sz="2300">
                <a:latin typeface="Adobe Clean" panose="020B0503020404020204" pitchFamily="34" charset="0"/>
              </a:rPr>
              <a:t>SUPPORT OFFERINGS</a:t>
            </a:r>
            <a:endParaRPr sz="2300">
              <a:latin typeface="Adobe Clean" panose="020B0503020404020204" pitchFamily="34" charset="0"/>
            </a:endParaRPr>
          </a:p>
        </p:txBody>
      </p:sp>
      <p:sp>
        <p:nvSpPr>
          <p:cNvPr id="5" name="object 5"/>
          <p:cNvSpPr txBox="1"/>
          <p:nvPr/>
        </p:nvSpPr>
        <p:spPr>
          <a:xfrm>
            <a:off x="121147" y="635935"/>
            <a:ext cx="5865216" cy="1269065"/>
          </a:xfrm>
          <a:prstGeom prst="rect">
            <a:avLst/>
          </a:prstGeom>
        </p:spPr>
        <p:txBody>
          <a:bodyPr vert="horz" wrap="square" lIns="0" tIns="24130" rIns="0" bIns="0" rtlCol="0">
            <a:spAutoFit/>
          </a:bodyPr>
          <a:lstStyle/>
          <a:p>
            <a:pPr marL="12700" marR="5080">
              <a:lnSpc>
                <a:spcPts val="1200"/>
              </a:lnSpc>
              <a:spcBef>
                <a:spcPts val="240"/>
              </a:spcBef>
            </a:pPr>
            <a:r>
              <a:rPr lang="en-US" sz="900">
                <a:solidFill>
                  <a:schemeClr val="bg1"/>
                </a:solidFill>
                <a:latin typeface="Adobe Clean Light" panose="020B0303020404020204" pitchFamily="34" charset="0"/>
              </a:rPr>
              <a:t>Online | </a:t>
            </a:r>
            <a:r>
              <a:rPr lang="en-US" sz="900" b="1">
                <a:solidFill>
                  <a:schemeClr val="bg1"/>
                </a:solidFill>
                <a:latin typeface="Adobe Clean" panose="020B0503020404020204" pitchFamily="34" charset="0"/>
              </a:rPr>
              <a:t>Business</a:t>
            </a:r>
            <a:r>
              <a:rPr lang="en-US" sz="900">
                <a:solidFill>
                  <a:schemeClr val="bg1"/>
                </a:solidFill>
                <a:latin typeface="Adobe Clean Light" panose="020B0303020404020204" pitchFamily="34" charset="0"/>
              </a:rPr>
              <a:t> | Enterprise | Elite</a:t>
            </a:r>
          </a:p>
          <a:p>
            <a:pPr marL="12700" marR="5080">
              <a:lnSpc>
                <a:spcPts val="1200"/>
              </a:lnSpc>
              <a:spcBef>
                <a:spcPts val="240"/>
              </a:spcBef>
            </a:pPr>
            <a:r>
              <a:rPr lang="en-US" sz="900">
                <a:solidFill>
                  <a:schemeClr val="bg1"/>
                </a:solidFill>
                <a:latin typeface="Adobe Clean SemiLight" panose="020B0403020404020204" pitchFamily="34" charset="0"/>
              </a:rPr>
              <a:t>Adobe provides a comprehensive range of technical resources to help support your business, included as part of your Experience Cloud license subscription and enhanced in the BUSINESS support package. BUSINESS support includes access to personalized learning paths and monitored community forums via the Adobe Experience League. You can also take advantage of our detailed and in-depth technical product documentation and current release notes. BUSINESS customers also benefit from access to our technical support teams for any product query via either the telephone or the support web portal, to help protect your business at the most critical times. BUSINESS customers will receive regular communications and updates from their Account Support Lead in addition to support case escalation management for your most critical of support requests. </a:t>
            </a:r>
            <a:endParaRPr lang="en-US" sz="90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spc="-5"/>
              <a:t>©202</a:t>
            </a:r>
            <a:r>
              <a:rPr lang="en-US" spc="-5"/>
              <a:t>1</a:t>
            </a:r>
            <a:r>
              <a:rPr spc="-5"/>
              <a:t> Adobe. All Rights Reserved. Adobe</a:t>
            </a:r>
            <a:r>
              <a:rPr spc="60"/>
              <a:t> </a:t>
            </a:r>
            <a:r>
              <a:rPr spc="-5"/>
              <a:t>Confidential.</a:t>
            </a:r>
          </a:p>
        </p:txBody>
      </p:sp>
      <p:graphicFrame>
        <p:nvGraphicFramePr>
          <p:cNvPr id="9" name="object 9"/>
          <p:cNvGraphicFramePr>
            <a:graphicFrameLocks noGrp="1"/>
          </p:cNvGraphicFramePr>
          <p:nvPr>
            <p:extLst>
              <p:ext uri="{D42A27DB-BD31-4B8C-83A1-F6EECF244321}">
                <p14:modId xmlns:p14="http://schemas.microsoft.com/office/powerpoint/2010/main" val="2501956132"/>
              </p:ext>
            </p:extLst>
          </p:nvPr>
        </p:nvGraphicFramePr>
        <p:xfrm>
          <a:off x="121146" y="7475985"/>
          <a:ext cx="7498852" cy="2207759"/>
        </p:xfrm>
        <a:graphic>
          <a:graphicData uri="http://schemas.openxmlformats.org/drawingml/2006/table">
            <a:tbl>
              <a:tblPr firstRow="1" bandRow="1">
                <a:tableStyleId>{2D5ABB26-0587-4C30-8999-92F81FD0307C}</a:tableStyleId>
              </a:tblPr>
              <a:tblGrid>
                <a:gridCol w="4698745">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74318">
                <a:tc>
                  <a:txBody>
                    <a:bodyPr/>
                    <a:lstStyle/>
                    <a:p>
                      <a:pPr marL="50800">
                        <a:lnSpc>
                          <a:spcPct val="100000"/>
                        </a:lnSpc>
                        <a:spcBef>
                          <a:spcPts val="60"/>
                        </a:spcBef>
                      </a:pPr>
                      <a:r>
                        <a:rPr sz="900" spc="0">
                          <a:solidFill>
                            <a:srgbClr val="020302"/>
                          </a:solidFill>
                          <a:latin typeface="Adobe Clean"/>
                          <a:cs typeface="Adobe Clean"/>
                        </a:rPr>
                        <a:t>Priority</a:t>
                      </a:r>
                      <a:endParaRPr sz="900" spc="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sz="900" spc="0">
                          <a:solidFill>
                            <a:srgbClr val="020302"/>
                          </a:solidFill>
                          <a:latin typeface="Adobe Clean"/>
                          <a:cs typeface="Adobe Clean"/>
                        </a:rPr>
                        <a:t>Online Support</a:t>
                      </a:r>
                      <a:endParaRPr sz="900" spc="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sz="900" spc="0">
                          <a:solidFill>
                            <a:srgbClr val="FFFFFF"/>
                          </a:solidFill>
                          <a:latin typeface="Adobe Clean"/>
                          <a:cs typeface="Adobe Clean"/>
                        </a:rPr>
                        <a:t>Business</a:t>
                      </a:r>
                      <a:r>
                        <a:rPr lang="en-US" sz="900" spc="0">
                          <a:solidFill>
                            <a:srgbClr val="FFFFFF"/>
                          </a:solidFill>
                          <a:latin typeface="Adobe Clean"/>
                          <a:cs typeface="Adobe Clean"/>
                        </a:rPr>
                        <a:t> </a:t>
                      </a:r>
                      <a:r>
                        <a:rPr sz="900" spc="0">
                          <a:solidFill>
                            <a:srgbClr val="FFFFFF"/>
                          </a:solidFill>
                          <a:latin typeface="Adobe Clean"/>
                          <a:cs typeface="Adobe Clean"/>
                        </a:rPr>
                        <a:t>Support</a:t>
                      </a:r>
                      <a:endParaRPr sz="900" spc="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sz="900" b="1" spc="0">
                          <a:solidFill>
                            <a:srgbClr val="020302"/>
                          </a:solidFill>
                          <a:latin typeface="Adobe Clean"/>
                          <a:cs typeface="Adobe Clean"/>
                        </a:rPr>
                        <a:t>PRIORITY 1</a:t>
                      </a:r>
                      <a:endParaRPr sz="900" spc="0">
                        <a:latin typeface="Adobe Clean"/>
                        <a:cs typeface="Adobe Clean"/>
                      </a:endParaRPr>
                    </a:p>
                    <a:p>
                      <a:pPr marL="50800" marR="387985" lvl="0" indent="0" algn="l" defTabSz="914400" rtl="0" eaLnBrk="1" fontAlgn="auto" latinLnBrk="0" hangingPunct="1">
                        <a:lnSpc>
                          <a:spcPts val="1000"/>
                        </a:lnSpc>
                        <a:spcBef>
                          <a:spcPts val="420"/>
                        </a:spcBef>
                        <a:spcAft>
                          <a:spcPts val="0"/>
                        </a:spcAft>
                        <a:buClrTx/>
                        <a:buSzTx/>
                        <a:buFontTx/>
                        <a:buNone/>
                        <a:tabLst/>
                        <a:defRPr/>
                      </a:pPr>
                      <a:r>
                        <a:rPr lang="en-US" sz="900" b="0" i="0" spc="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1 hour</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 1 hour</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sz="900" b="1" spc="0">
                          <a:solidFill>
                            <a:srgbClr val="020302"/>
                          </a:solidFill>
                          <a:latin typeface="Adobe Clean"/>
                          <a:cs typeface="Adobe Clean"/>
                        </a:rPr>
                        <a:t>PRIORITY 2</a:t>
                      </a:r>
                      <a:endParaRPr sz="900" spc="0">
                        <a:latin typeface="Adobe Clean"/>
                        <a:cs typeface="Adobe Clean"/>
                      </a:endParaRPr>
                    </a:p>
                    <a:p>
                      <a:pPr marL="50165" marR="203200">
                        <a:lnSpc>
                          <a:spcPts val="1000"/>
                        </a:lnSpc>
                        <a:spcBef>
                          <a:spcPts val="415"/>
                        </a:spcBef>
                      </a:pPr>
                      <a:r>
                        <a:rPr lang="en-US" sz="900" b="0" i="0" spc="0">
                          <a:solidFill>
                            <a:srgbClr val="000000"/>
                          </a:solidFill>
                          <a:effectLst/>
                          <a:latin typeface="Adobe Clean Light" panose="020B0303020404020204" pitchFamily="34" charset="0"/>
                        </a:rPr>
                        <a:t>Customer's business functions have major service degradation or potential data loss, or a major feature is impacted </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4 hours</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2 hours</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sz="900" b="1" spc="0">
                          <a:solidFill>
                            <a:srgbClr val="020302"/>
                          </a:solidFill>
                          <a:latin typeface="Adobe Clean"/>
                          <a:cs typeface="Adobe Clean"/>
                        </a:rPr>
                        <a:t>PRIORITY 3</a:t>
                      </a:r>
                      <a:endParaRPr sz="900" spc="0">
                        <a:latin typeface="Adobe Clean"/>
                        <a:cs typeface="Adobe Clean"/>
                      </a:endParaRPr>
                    </a:p>
                    <a:p>
                      <a:pPr marL="49530" marR="212090" indent="-2540">
                        <a:lnSpc>
                          <a:spcPts val="1000"/>
                        </a:lnSpc>
                        <a:spcBef>
                          <a:spcPts val="415"/>
                        </a:spcBef>
                      </a:pPr>
                      <a:r>
                        <a:rPr kumimoji="0" lang="en-US"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6</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4</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sz="900" b="1" spc="0">
                          <a:solidFill>
                            <a:srgbClr val="020302"/>
                          </a:solidFill>
                          <a:latin typeface="Adobe Clean"/>
                          <a:cs typeface="Adobe Clean"/>
                        </a:rPr>
                        <a:t>PRIORITY 4</a:t>
                      </a:r>
                      <a:endParaRPr sz="900" spc="0">
                        <a:latin typeface="Adobe Clean"/>
                        <a:cs typeface="Adobe Clean"/>
                      </a:endParaRPr>
                    </a:p>
                    <a:p>
                      <a:pPr marL="48895" marR="0" lvl="0" indent="0" defTabSz="914400" eaLnBrk="1" fontAlgn="auto" latinLnBrk="0" hangingPunct="1">
                        <a:lnSpc>
                          <a:spcPct val="100000"/>
                        </a:lnSpc>
                        <a:spcBef>
                          <a:spcPts val="300"/>
                        </a:spcBef>
                        <a:spcAft>
                          <a:spcPts val="0"/>
                        </a:spcAft>
                        <a:buClrTx/>
                        <a:buSzTx/>
                        <a:buFontTx/>
                        <a:buNone/>
                        <a:tabLst/>
                        <a:defRPr/>
                      </a:pPr>
                      <a:r>
                        <a:rPr lang="en-US" sz="900" b="0" i="0" spc="0">
                          <a:solidFill>
                            <a:srgbClr val="000000"/>
                          </a:solidFill>
                          <a:effectLst/>
                          <a:latin typeface="Adobe Clean Light" panose="020B0303020404020204" pitchFamily="34" charset="0"/>
                        </a:rPr>
                        <a:t>General question regarding current product functionality or an enhancement request</a:t>
                      </a:r>
                      <a:endParaRPr lang="en-US" sz="900" b="0" i="0" spc="0">
                        <a:latin typeface="Adobe Clean Light" panose="020B0303020404020204" pitchFamily="34" charset="0"/>
                        <a:cs typeface="AdobeClean-Light"/>
                      </a:endParaRP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days</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3 days</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day</a:t>
                      </a:r>
                      <a:r>
                        <a:rPr lang="en-US" sz="900" spc="0">
                          <a:solidFill>
                            <a:srgbClr val="020302"/>
                          </a:solidFill>
                          <a:latin typeface="AdobeClean-Light"/>
                          <a:cs typeface="AdobeClean-Light"/>
                        </a:rPr>
                        <a:t>s </a:t>
                      </a:r>
                      <a:r>
                        <a:rPr sz="900" spc="0">
                          <a:solidFill>
                            <a:srgbClr val="020302"/>
                          </a:solidFill>
                          <a:latin typeface="AdobeClean-Light"/>
                          <a:cs typeface="AdobeClean-Light"/>
                        </a:rPr>
                        <a:t>/ </a:t>
                      </a:r>
                      <a:endParaRPr lang="en-US" sz="900" spc="0">
                        <a:solidFill>
                          <a:srgbClr val="020302"/>
                        </a:solidFill>
                        <a:latin typeface="AdobeClean-Light"/>
                        <a:cs typeface="AdobeClean-Light"/>
                      </a:endParaRPr>
                    </a:p>
                    <a:p>
                      <a:pPr marL="370840" marR="223520" indent="-202565" algn="ctr">
                        <a:lnSpc>
                          <a:spcPct val="100000"/>
                        </a:lnSpc>
                        <a:spcBef>
                          <a:spcPts val="155"/>
                        </a:spcBef>
                      </a:pP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1 day</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16851390"/>
              </p:ext>
            </p:extLst>
          </p:nvPr>
        </p:nvGraphicFramePr>
        <p:xfrm>
          <a:off x="121147" y="2120949"/>
          <a:ext cx="7498851" cy="4714546"/>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20">
                          <a:solidFill>
                            <a:srgbClr val="404040"/>
                          </a:solidFill>
                          <a:latin typeface="Adobe Clean"/>
                          <a:cs typeface="Adobe Clean"/>
                        </a:rPr>
                        <a:t>Online </a:t>
                      </a:r>
                      <a:r>
                        <a:rPr lang="en-US" sz="900" spc="-135">
                          <a:solidFill>
                            <a:srgbClr val="404040"/>
                          </a:solidFill>
                          <a:latin typeface="Adobe Clean"/>
                          <a:cs typeface="Adobe Clean"/>
                        </a:rPr>
                        <a:t> </a:t>
                      </a:r>
                      <a:r>
                        <a:rPr lang="en-US" sz="900" spc="-20">
                          <a:solidFill>
                            <a:srgbClr val="404040"/>
                          </a:solidFill>
                          <a:latin typeface="Adobe Clean"/>
                          <a:cs typeface="Adobe Clean"/>
                        </a:rPr>
                        <a:t>Support</a:t>
                      </a:r>
                      <a:endParaRPr lang="en-US" sz="90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sz="900" spc="-20">
                          <a:solidFill>
                            <a:srgbClr val="FFFFFF"/>
                          </a:solidFill>
                          <a:latin typeface="Adobe Clean"/>
                          <a:cs typeface="Adobe Clean"/>
                        </a:rPr>
                        <a:t>Business</a:t>
                      </a:r>
                      <a:r>
                        <a:rPr lang="en-US" sz="900" spc="-20">
                          <a:solidFill>
                            <a:srgbClr val="FFFFFF"/>
                          </a:solidFill>
                          <a:latin typeface="Adobe Clean"/>
                          <a:cs typeface="Adobe Clean"/>
                        </a:rPr>
                        <a:t> </a:t>
                      </a:r>
                      <a:r>
                        <a:rPr sz="900" spc="-20">
                          <a:solidFill>
                            <a:srgbClr val="FFFFFF"/>
                          </a:solidFill>
                          <a:latin typeface="Adobe Clean"/>
                          <a:cs typeface="Adobe Clean"/>
                        </a:rPr>
                        <a:t>Support</a:t>
                      </a:r>
                      <a:endParaRPr sz="90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Assigned Experts</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Account Support Lead</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a:solidFill>
                            <a:srgbClr val="020302"/>
                          </a:solidFill>
                          <a:latin typeface="AdobeClean-Light"/>
                          <a:cs typeface="AdobeClean-Light"/>
                        </a:rPr>
                        <a:t>Named Support Engineer</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a:solidFill>
                            <a:srgbClr val="020302"/>
                          </a:solidFill>
                          <a:latin typeface="AdobeClean-Light"/>
                          <a:cs typeface="AdobeClean-Light"/>
                        </a:rPr>
                        <a:t>Technical Account Manager</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a:solidFill>
                            <a:schemeClr val="bg1"/>
                          </a:solidFill>
                          <a:latin typeface="Adobe Clean" panose="020B0503020404020204" pitchFamily="34" charset="0"/>
                          <a:cs typeface="AdobeClean-Light"/>
                        </a:rPr>
                        <a:t>Support Services</a:t>
                      </a:r>
                      <a:endParaRPr sz="10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Online</a:t>
                      </a:r>
                      <a:r>
                        <a:rPr sz="900" spc="0">
                          <a:solidFill>
                            <a:srgbClr val="020302"/>
                          </a:solidFill>
                          <a:latin typeface="AdobeClean-Light"/>
                          <a:cs typeface="AdobeClean-Light"/>
                        </a:rPr>
                        <a:t> Support</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x365</a:t>
                      </a:r>
                      <a:r>
                        <a:rPr sz="900" spc="0">
                          <a:solidFill>
                            <a:srgbClr val="020302"/>
                          </a:solidFill>
                          <a:latin typeface="AdobeClean-Light"/>
                          <a:cs typeface="AdobeClean-Light"/>
                        </a:rPr>
                        <a:t> P1 Issue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Named Support Contacts (per product)</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sz="900">
                          <a:solidFill>
                            <a:srgbClr val="020302"/>
                          </a:solidFill>
                          <a:latin typeface="AdobeClean-Light"/>
                          <a:cs typeface="AdobeClean-Light"/>
                        </a:rPr>
                        <a:t>6</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Live Telephone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Escalation Management</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a:solidFill>
                            <a:srgbClr val="020302"/>
                          </a:solidFill>
                          <a:latin typeface="AdobeClean-Light"/>
                          <a:cs typeface="AdobeClean-Light"/>
                        </a:rPr>
                        <a:t>Service Reviews </a:t>
                      </a:r>
                      <a:r>
                        <a:rPr lang="en-US" sz="900" spc="0">
                          <a:solidFill>
                            <a:srgbClr val="020302"/>
                          </a:solidFill>
                          <a:latin typeface="AdobeClean-Light"/>
                          <a:cs typeface="AdobeClean-Light"/>
                        </a:rPr>
                        <a:t>per Year</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Expert Sessions per Year</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Case Reviews</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a:solidFill>
                            <a:srgbClr val="020302"/>
                          </a:solidFill>
                          <a:latin typeface="AdobeClean-Light"/>
                          <a:cs typeface="AdobeClean-Light"/>
                        </a:rPr>
                        <a:t>Event </a:t>
                      </a:r>
                      <a:r>
                        <a:rPr lang="en-US" sz="900" spc="0">
                          <a:solidFill>
                            <a:srgbClr val="020302"/>
                          </a:solidFill>
                          <a:latin typeface="AdobeClean-Light"/>
                          <a:cs typeface="AdobeClean-Light"/>
                        </a:rPr>
                        <a:t>Management</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a:solidFill>
                            <a:srgbClr val="020302"/>
                          </a:solidFill>
                          <a:latin typeface="AdobeClean-Light"/>
                          <a:cs typeface="AdobeClean-Light"/>
                        </a:rPr>
                        <a:t>Environment</a:t>
                      </a:r>
                      <a:r>
                        <a:rPr lang="en-US" sz="900" spc="0">
                          <a:solidFill>
                            <a:srgbClr val="020302"/>
                          </a:solidFill>
                          <a:latin typeface="AdobeClean-Light"/>
                          <a:cs typeface="AdobeClean-Light"/>
                        </a:rPr>
                        <a:t> </a:t>
                      </a:r>
                      <a:r>
                        <a:rPr sz="900" spc="0">
                          <a:solidFill>
                            <a:srgbClr val="020302"/>
                          </a:solidFill>
                          <a:latin typeface="AdobeClean-Light"/>
                          <a:cs typeface="AdobeClean-Light"/>
                        </a:rPr>
                        <a:t>Review, Maintenance &amp; Monitoring</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a:solidFill>
                            <a:srgbClr val="020302"/>
                          </a:solidFill>
                          <a:latin typeface="AdobeClean-Light"/>
                          <a:cs typeface="AdobeClean-Light"/>
                        </a:rPr>
                        <a:t>Release, Migration, Upgrade &amp; Product Roadmap Review</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en-US" sz="1000" b="1" i="0" spc="0">
                          <a:solidFill>
                            <a:schemeClr val="bg1"/>
                          </a:solidFill>
                          <a:latin typeface="Adobe Clean" panose="020B0503020404020204" pitchFamily="34" charset="0"/>
                          <a:cs typeface="AdobeClean-Light"/>
                        </a:rPr>
                        <a:t>Field Services</a:t>
                      </a:r>
                      <a:endParaRPr sz="1000" b="1" i="0" spc="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sz="900" spc="0">
                          <a:solidFill>
                            <a:srgbClr val="020302"/>
                          </a:solidFill>
                          <a:latin typeface="AdobeClean-Light"/>
                          <a:cs typeface="AdobeClean-Light"/>
                        </a:rPr>
                        <a:t>Launch Advisory Services – First Year of new solution</a:t>
                      </a:r>
                      <a:endParaRPr sz="900" spc="0">
                        <a:latin typeface="AdobeClean-Light"/>
                        <a:cs typeface="AdobeClean-Light"/>
                      </a:endParaRPr>
                    </a:p>
                    <a:p>
                      <a:pPr marL="48260" hangingPunct="0">
                        <a:lnSpc>
                          <a:spcPct val="100000"/>
                        </a:lnSpc>
                        <a:spcBef>
                          <a:spcPts val="830"/>
                        </a:spcBef>
                      </a:pPr>
                      <a:r>
                        <a:rPr sz="900" spc="0">
                          <a:latin typeface="AdobeClean-Light"/>
                          <a:cs typeface="AdobeClean-Light"/>
                        </a:rPr>
                        <a:t>Field Service Activities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nSpc>
                          <a:spcPct val="100000"/>
                        </a:lnSpc>
                      </a:pPr>
                      <a:endParaRPr sz="90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en-US"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289969"/>
          </a:xfrm>
          <a:prstGeom prst="rect">
            <a:avLst/>
          </a:prstGeom>
        </p:spPr>
        <p:txBody>
          <a:bodyPr vert="horz" wrap="square" lIns="0" tIns="35560" rIns="0" bIns="0" rtlCol="0">
            <a:spAutoFit/>
          </a:bodyPr>
          <a:lstStyle/>
          <a:p>
            <a:pPr marL="12700" marR="5080">
              <a:lnSpc>
                <a:spcPts val="1400"/>
              </a:lnSpc>
              <a:spcBef>
                <a:spcPts val="60"/>
              </a:spcBef>
            </a:pPr>
            <a:r>
              <a:rPr lang="en-US" sz="1000">
                <a:solidFill>
                  <a:srgbClr val="000000"/>
                </a:solidFill>
                <a:latin typeface="Adobe Clean Light" panose="020B0303020404020204" pitchFamily="34" charset="0"/>
              </a:rPr>
              <a:t>A designated Account Support Lead to proactively monitor cases, drive cross-team collaboration, deliver onboarding webinars, run service reports, provide non-technical support assistance, and function as your escalation point and internal advocate within Adobe Support.</a:t>
            </a:r>
            <a:endParaRPr lang="en-US" sz="1000">
              <a:latin typeface="Adobe Clean Light" panose="020B0303020404020204" pitchFamily="34" charset="0"/>
              <a:cs typeface="AdobeClean-Light"/>
            </a:endParaRPr>
          </a:p>
        </p:txBody>
      </p:sp>
      <p:sp>
        <p:nvSpPr>
          <p:cNvPr id="46" name="object 46"/>
          <p:cNvSpPr txBox="1"/>
          <p:nvPr/>
        </p:nvSpPr>
        <p:spPr>
          <a:xfrm>
            <a:off x="2836967" y="8618616"/>
            <a:ext cx="228600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sz="1000">
                <a:solidFill>
                  <a:srgbClr val="020302"/>
                </a:solidFill>
                <a:latin typeface="AdobeClean-Light"/>
                <a:cs typeface="AdobeClean-Light"/>
              </a:rPr>
              <a:t>Start a chat session to get answers</a:t>
            </a:r>
            <a:r>
              <a:rPr lang="en-US" sz="1000">
                <a:solidFill>
                  <a:srgbClr val="020302"/>
                </a:solidFill>
                <a:latin typeface="AdobeClean-Light"/>
                <a:cs typeface="AdobeClean-Light"/>
              </a:rPr>
              <a:t> &amp; </a:t>
            </a:r>
            <a:r>
              <a:rPr sz="1000">
                <a:solidFill>
                  <a:srgbClr val="020302"/>
                </a:solidFill>
                <a:latin typeface="AdobeClean-Light"/>
                <a:cs typeface="AdobeClean-Light"/>
              </a:rPr>
              <a:t>help with case submission</a:t>
            </a:r>
            <a:endParaRPr lang="en-US" sz="1000">
              <a:solidFill>
                <a:srgbClr val="020302"/>
              </a:solidFill>
              <a:latin typeface="AdobeClean-Light"/>
              <a:cs typeface="AdobeClean-Light"/>
            </a:endParaRPr>
          </a:p>
          <a:p>
            <a:pPr marL="33020" marR="159385">
              <a:lnSpc>
                <a:spcPct val="100000"/>
              </a:lnSpc>
              <a:spcBef>
                <a:spcPts val="100"/>
              </a:spcBef>
              <a:tabLst>
                <a:tab pos="1786889" algn="l"/>
              </a:tabLst>
            </a:pPr>
            <a:r>
              <a:rPr sz="1000" i="1">
                <a:solidFill>
                  <a:srgbClr val="7A7A7A"/>
                </a:solidFill>
                <a:latin typeface="AdobeClean-LightIt"/>
                <a:cs typeface="AdobeClean-LightIt"/>
              </a:rPr>
              <a:t>*Not all products have live chat support</a:t>
            </a:r>
            <a:r>
              <a:rPr sz="900" i="1">
                <a:solidFill>
                  <a:srgbClr val="7A7A7A"/>
                </a:solidFill>
                <a:latin typeface="AdobeClean-LightIt"/>
                <a:cs typeface="AdobeClean-LightIt"/>
              </a:rPr>
              <a:t>.  </a:t>
            </a:r>
            <a:endParaRPr sz="900">
              <a:latin typeface="AdobeClean-Light"/>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805349"/>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Continuous online access to a growing database of technical solutions, product documentation, FAQs and more. Thousands of customers can connect to share best practices and lessons learned.</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959237"/>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Account Support Lead</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006640" cy="307777"/>
          </a:xfrm>
          <a:prstGeom prst="rect">
            <a:avLst/>
          </a:prstGeom>
        </p:spPr>
        <p:txBody>
          <a:bodyPr wrap="none">
            <a:spAutoFit/>
          </a:bodyPr>
          <a:lstStyle/>
          <a:p>
            <a:pPr marL="12700">
              <a:lnSpc>
                <a:spcPct val="100000"/>
              </a:lnSpc>
              <a:spcBef>
                <a:spcPts val="280"/>
              </a:spcBef>
            </a:pPr>
            <a:r>
              <a:rPr lang="en-US" sz="1400" b="1" spc="-10">
                <a:solidFill>
                  <a:srgbClr val="020302"/>
                </a:solidFill>
                <a:latin typeface="Adobe Clean"/>
                <a:cs typeface="Adobe Clean"/>
              </a:rPr>
              <a:t>Online Support Features</a:t>
            </a:r>
            <a:endParaRPr lang="en-US" sz="1400">
              <a:latin typeface="Adobe Clean"/>
              <a:cs typeface="Adobe Clean"/>
            </a:endParaRP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en-US" sz="1400" b="1" spc="-10">
                <a:solidFill>
                  <a:srgbClr val="020302"/>
                </a:solidFill>
                <a:latin typeface="Adobe Clean"/>
                <a:cs typeface="Adobe Clean"/>
              </a:rPr>
              <a:t>Business  Support Features</a:t>
            </a:r>
            <a:endParaRPr lang="en-US" sz="1400">
              <a:latin typeface="Adobe Clean"/>
              <a:cs typeface="Adobe Clean"/>
            </a:endParaRP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7" y="1370913"/>
            <a:ext cx="2286000" cy="1456681"/>
          </a:xfrm>
          <a:prstGeom prst="rect">
            <a:avLst/>
          </a:prstGeom>
        </p:spPr>
        <p:txBody>
          <a:bodyPr vert="horz" wrap="square" lIns="0" tIns="35560" rIns="0" bIns="0" rtlCol="0">
            <a:spAutoFit/>
          </a:bodyPr>
          <a:lstStyle/>
          <a:p>
            <a:pPr marL="12700" marR="5080">
              <a:lnSpc>
                <a:spcPts val="1400"/>
              </a:lnSpc>
              <a:spcBef>
                <a:spcPts val="60"/>
              </a:spcBef>
            </a:pPr>
            <a:r>
              <a:rPr lang="en-US" sz="1000">
                <a:latin typeface="Adobe Clean Light" panose="020B0303020404020204" pitchFamily="34" charset="0"/>
              </a:rPr>
              <a:t>Customers can submit support cases via Phone for all P2, P3, P4 issues during regional support hours. There are no upper limits on the number of times you can call into support. Customers can also request a call back from support or request a meeting to demonstrate or work through an issue using a shared remote desktop session.</a:t>
            </a:r>
            <a:endParaRPr lang="en-US" sz="1000">
              <a:latin typeface="Adobe Clean Light" panose="020B0303020404020204" pitchFamily="34" charset="0"/>
              <a:cs typeface="AdobeClean-Light"/>
            </a:endParaRP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Live Telephone Support</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designated point of contact within Adobe who can provide escalation assistance, regular updates and ensure priority is given to your most critical open support requests.</a:t>
            </a:r>
            <a:endParaRPr lang="en-US" sz="100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Escalation Management</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1113125"/>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Office Hours is an initiative led by the Adobe Customer Support team. These sessions are designed to inform as well as help participants troubleshoot problems and provide tips and tricks to be successful with Adobe Experience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618616"/>
            <a:ext cx="2286000" cy="805349"/>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On-demand access to the online </a:t>
            </a:r>
            <a:br>
              <a:rPr lang="en-US" sz="1000">
                <a:solidFill>
                  <a:srgbClr val="000000"/>
                </a:solidFill>
                <a:latin typeface="Adobe Clean Light" panose="020B0303020404020204" pitchFamily="34" charset="0"/>
              </a:rPr>
            </a:br>
            <a:r>
              <a:rPr lang="en-US" sz="1000">
                <a:solidFill>
                  <a:srgbClr val="000000"/>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336142" cy="285247"/>
          </a:xfrm>
          <a:prstGeom prst="rect">
            <a:avLst/>
          </a:prstGeom>
          <a:noFill/>
        </p:spPr>
        <p:txBody>
          <a:bodyPr wrap="square" rtlCol="0">
            <a:spAutoFit/>
          </a:bodyPr>
          <a:lstStyle/>
          <a:p>
            <a:r>
              <a:rPr lang="en-US" sz="1200" b="1">
                <a:latin typeface="+mj-lt"/>
              </a:rPr>
              <a:t>Business Services</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en-US" sz="1000">
                <a:latin typeface="Adobe Clean Light" panose="020B0303020404020204" pitchFamily="34" charset="0"/>
              </a:rPr>
              <a:t>An Account Support Lead will host webinars covering an overview of business support services.  </a:t>
            </a:r>
            <a:endParaRPr lang="en-US" sz="1000">
              <a:latin typeface="Adobe Clean Light" panose="020B0303020404020204" pitchFamily="34" charset="0"/>
              <a:cs typeface="AdobeClean-Light"/>
            </a:endParaRP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Self– Help Portal</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a:solidFill>
                  <a:srgbClr val="777879"/>
                </a:solidFill>
                <a:latin typeface="AdobeClean-LightIt"/>
                <a:cs typeface="AdobeClean-LightIt"/>
              </a:rPr>
              <a:t>To</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learn</a:t>
            </a:r>
            <a:r>
              <a:rPr sz="1100" i="1" spc="-40">
                <a:solidFill>
                  <a:srgbClr val="777879"/>
                </a:solidFill>
                <a:latin typeface="AdobeClean-LightIt"/>
                <a:cs typeface="AdobeClean-LightIt"/>
              </a:rPr>
              <a:t> </a:t>
            </a:r>
            <a:r>
              <a:rPr sz="1100" i="1" spc="-15">
                <a:solidFill>
                  <a:srgbClr val="777879"/>
                </a:solidFill>
                <a:latin typeface="AdobeClean-LightIt"/>
                <a:cs typeface="AdobeClean-LightIt"/>
              </a:rPr>
              <a:t>more</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about</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Adobe</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Support</a:t>
            </a:r>
            <a:r>
              <a:rPr lang="en-US" sz="1100" i="1" spc="-15">
                <a:solidFill>
                  <a:srgbClr val="777879"/>
                </a:solidFill>
                <a:latin typeface="AdobeClean-LightIt"/>
                <a:cs typeface="AdobeClean-LightIt"/>
              </a:rPr>
              <a:t> Offerings</a:t>
            </a:r>
            <a:r>
              <a:rPr sz="1100" i="1" spc="-75">
                <a:solidFill>
                  <a:srgbClr val="777879"/>
                </a:solidFill>
                <a:latin typeface="AdobeClean-LightIt"/>
                <a:cs typeface="AdobeClean-LightIt"/>
              </a:rPr>
              <a:t> </a:t>
            </a:r>
            <a:r>
              <a:rPr sz="1100" i="1" spc="-15">
                <a:solidFill>
                  <a:srgbClr val="777879"/>
                </a:solidFill>
                <a:latin typeface="AdobeClean-LightIt"/>
                <a:cs typeface="AdobeClean-LightIt"/>
              </a:rPr>
              <a:t>and</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the</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right</a:t>
            </a:r>
            <a:r>
              <a:rPr sz="1100" i="1" spc="-95">
                <a:solidFill>
                  <a:srgbClr val="777879"/>
                </a:solidFill>
                <a:latin typeface="AdobeClean-LightIt"/>
                <a:cs typeface="AdobeClean-LightIt"/>
              </a:rPr>
              <a:t> </a:t>
            </a:r>
            <a:r>
              <a:rPr sz="1100" i="1" spc="-15">
                <a:solidFill>
                  <a:srgbClr val="777879"/>
                </a:solidFill>
                <a:latin typeface="AdobeClean-LightIt"/>
                <a:cs typeface="AdobeClean-LightIt"/>
              </a:rPr>
              <a:t>level</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for</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a:t>
            </a:r>
            <a:r>
              <a:rPr sz="1100" i="1" spc="-65">
                <a:solidFill>
                  <a:srgbClr val="777879"/>
                </a:solidFill>
                <a:latin typeface="AdobeClean-LightIt"/>
                <a:cs typeface="AdobeClean-LightIt"/>
              </a:rPr>
              <a:t> </a:t>
            </a:r>
            <a:r>
              <a:rPr sz="1100" i="1" spc="-15">
                <a:solidFill>
                  <a:srgbClr val="777879"/>
                </a:solidFill>
                <a:latin typeface="AdobeClean-LightIt"/>
                <a:cs typeface="AdobeClean-LightIt"/>
              </a:rPr>
              <a:t>contact</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your</a:t>
            </a:r>
            <a:r>
              <a:rPr sz="1100" i="1" spc="-70">
                <a:solidFill>
                  <a:srgbClr val="777879"/>
                </a:solidFill>
                <a:latin typeface="AdobeClean-LightIt"/>
                <a:cs typeface="AdobeClean-LightIt"/>
              </a:rPr>
              <a:t> </a:t>
            </a:r>
            <a:r>
              <a:rPr sz="1100" i="1" spc="-15">
                <a:solidFill>
                  <a:srgbClr val="777879"/>
                </a:solidFill>
                <a:latin typeface="AdobeClean-LightIt"/>
                <a:cs typeface="AdobeClean-LightIt"/>
              </a:rPr>
              <a:t>Named</a:t>
            </a:r>
            <a:r>
              <a:rPr sz="1100" i="1" spc="-55">
                <a:solidFill>
                  <a:srgbClr val="777879"/>
                </a:solidFill>
                <a:latin typeface="AdobeClean-LightIt"/>
                <a:cs typeface="AdobeClean-LightIt"/>
              </a:rPr>
              <a:t> </a:t>
            </a:r>
            <a:r>
              <a:rPr sz="1100" i="1" spc="-25">
                <a:solidFill>
                  <a:srgbClr val="777879"/>
                </a:solidFill>
                <a:latin typeface="AdobeClean-LightIt"/>
                <a:cs typeface="AdobeClean-LightIt"/>
              </a:rPr>
              <a:t>Account</a:t>
            </a:r>
            <a:r>
              <a:rPr sz="1100" i="1" spc="-120">
                <a:solidFill>
                  <a:srgbClr val="777879"/>
                </a:solidFill>
                <a:latin typeface="AdobeClean-LightIt"/>
                <a:cs typeface="AdobeClean-LightIt"/>
              </a:rPr>
              <a:t> </a:t>
            </a:r>
            <a:r>
              <a:rPr sz="1100" i="1" spc="-20">
                <a:solidFill>
                  <a:srgbClr val="777879"/>
                </a:solidFill>
                <a:latin typeface="AdobeClean-LightIt"/>
                <a:cs typeface="AdobeClean-LightIt"/>
              </a:rPr>
              <a:t>Manager  </a:t>
            </a:r>
            <a:r>
              <a:rPr sz="1100" i="1" spc="-15">
                <a:solidFill>
                  <a:srgbClr val="777879"/>
                </a:solidFill>
                <a:latin typeface="AdobeClean-LightIt"/>
                <a:cs typeface="AdobeClean-LightIt"/>
              </a:rPr>
              <a:t>(NAM) </a:t>
            </a:r>
            <a:r>
              <a:rPr sz="1100" i="1" spc="-10">
                <a:solidFill>
                  <a:srgbClr val="777879"/>
                </a:solidFill>
                <a:latin typeface="AdobeClean-LightIt"/>
                <a:cs typeface="AdobeClean-LightIt"/>
              </a:rPr>
              <a:t>or </a:t>
            </a:r>
            <a:r>
              <a:rPr sz="1100" i="1" spc="-15">
                <a:solidFill>
                  <a:srgbClr val="777879"/>
                </a:solidFill>
                <a:latin typeface="AdobeClean-LightIt"/>
                <a:cs typeface="AdobeClean-LightIt"/>
              </a:rPr>
              <a:t>Customer </a:t>
            </a:r>
            <a:r>
              <a:rPr sz="1100" i="1" spc="-20">
                <a:solidFill>
                  <a:srgbClr val="777879"/>
                </a:solidFill>
                <a:latin typeface="AdobeClean-LightIt"/>
                <a:cs typeface="AdobeClean-LightIt"/>
              </a:rPr>
              <a:t>Success</a:t>
            </a:r>
            <a:r>
              <a:rPr sz="1100" i="1" spc="-180">
                <a:solidFill>
                  <a:srgbClr val="777879"/>
                </a:solidFill>
                <a:latin typeface="AdobeClean-LightIt"/>
                <a:cs typeface="AdobeClean-LightIt"/>
              </a:rPr>
              <a:t> </a:t>
            </a:r>
            <a:r>
              <a:rPr sz="1100" i="1" spc="-15">
                <a:solidFill>
                  <a:srgbClr val="777879"/>
                </a:solidFill>
                <a:latin typeface="AdobeClean-LightIt"/>
                <a:cs typeface="AdobeClean-LightIt"/>
              </a:rPr>
              <a:t>Manager(CSM)</a:t>
            </a:r>
            <a:endParaRPr sz="1100">
              <a:latin typeface="AdobeClean-LightIt"/>
              <a:cs typeface="AdobeClean-LightIt"/>
            </a:endParaRPr>
          </a:p>
          <a:p>
            <a:pPr marL="34290">
              <a:lnSpc>
                <a:spcPct val="100000"/>
              </a:lnSpc>
              <a:spcBef>
                <a:spcPts val="795"/>
              </a:spcBef>
            </a:pPr>
            <a:r>
              <a:rPr sz="800" spc="-5">
                <a:solidFill>
                  <a:srgbClr val="6D6D6D"/>
                </a:solidFill>
                <a:latin typeface="Adobe Clean"/>
                <a:cs typeface="Adobe Clean"/>
              </a:rPr>
              <a:t>©202</a:t>
            </a:r>
            <a:r>
              <a:rPr lang="en-US" sz="800" spc="-5">
                <a:solidFill>
                  <a:srgbClr val="6D6D6D"/>
                </a:solidFill>
                <a:latin typeface="Adobe Clean"/>
                <a:cs typeface="Adobe Clean"/>
              </a:rPr>
              <a:t>1</a:t>
            </a:r>
            <a:r>
              <a:rPr sz="800" spc="-5">
                <a:solidFill>
                  <a:srgbClr val="6D6D6D"/>
                </a:solidFill>
                <a:latin typeface="Adobe Clean"/>
                <a:cs typeface="Adobe Clean"/>
              </a:rPr>
              <a:t>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7233" y="5031270"/>
            <a:ext cx="6476646" cy="755976"/>
          </a:xfrm>
          <a:prstGeom prst="rect">
            <a:avLst/>
          </a:prstGeom>
        </p:spPr>
        <p:txBody>
          <a:bodyPr vert="horz" wrap="square" lIns="0" tIns="116205" rIns="0" bIns="0" rtlCol="0" anchor="t">
            <a:spAutoFit/>
          </a:bodyPr>
          <a:lstStyle/>
          <a:p>
            <a:pPr>
              <a:spcBef>
                <a:spcPts val="915"/>
              </a:spcBef>
            </a:pPr>
            <a:r>
              <a:rPr lang="en-US" sz="1400" b="1" spc="-15">
                <a:solidFill>
                  <a:srgbClr val="020302"/>
                </a:solidFill>
                <a:latin typeface="Adobe Clean"/>
                <a:cs typeface="Adobe Clean"/>
              </a:rPr>
              <a:t>Regional scope of Adobe Support, Local Hours Of Operation And Language Support</a:t>
            </a:r>
            <a:endParaRPr lang="en-US" sz="1400" spc="-15">
              <a:ea typeface="+mn-lt"/>
              <a:cs typeface="+mn-lt"/>
            </a:endParaRPr>
          </a:p>
          <a:p>
            <a:pPr>
              <a:spcBef>
                <a:spcPts val="915"/>
              </a:spcBef>
            </a:pPr>
            <a:r>
              <a:rPr lang="en-US" sz="1000" spc="-15">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934872093"/>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panose="020B0503020404020204" pitchFamily="34" charset="0"/>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Japan </a:t>
                      </a:r>
                      <a:r>
                        <a:rPr lang="en-US" sz="1100" baseline="30000">
                          <a:solidFill>
                            <a:schemeClr val="tx1"/>
                          </a:solidFill>
                          <a:latin typeface="Adobe Clean" panose="020B0503020404020204" pitchFamily="34" charset="0"/>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panose="020B0503020404020204" pitchFamily="34" charset="0"/>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b="1" i="0" u="none" strike="noStrike" kern="0" cap="none" spc="0" normalizeH="0" baseline="30000" noProof="0">
                          <a:ln>
                            <a:noFill/>
                          </a:ln>
                          <a:effectLst/>
                          <a:uLnTx/>
                          <a:uFillTx/>
                          <a:latin typeface="Adobe Clean"/>
                          <a:ea typeface="+mn-ea"/>
                          <a:cs typeface="+mn-cs"/>
                        </a:rPr>
                        <a:t> </a:t>
                      </a:r>
                      <a:r>
                        <a:rPr lang="en-US" sz="1100">
                          <a:solidFill>
                            <a:schemeClr val="tx1"/>
                          </a:solidFill>
                          <a:latin typeface="Adobe Clean"/>
                        </a:rPr>
                        <a:t>Language support is only available in English and Japanese</a:t>
                      </a:r>
                      <a:endParaRPr lang="en-US">
                        <a:latin typeface="Adobe Clean"/>
                      </a:endParaRPr>
                    </a:p>
                    <a:p>
                      <a:pPr marL="0" marR="0" lvl="0" indent="0" algn="ctr">
                        <a:lnSpc>
                          <a:spcPct val="100000"/>
                        </a:lnSpc>
                        <a:spcBef>
                          <a:spcPts val="0"/>
                        </a:spcBef>
                        <a:spcAft>
                          <a:spcPts val="0"/>
                        </a:spcAft>
                        <a:buClrTx/>
                        <a:buSzTx/>
                        <a:buFontTx/>
                        <a:buNone/>
                      </a:pPr>
                      <a:r>
                        <a:rPr lang="en-US" sz="1100" i="1">
                          <a:solidFill>
                            <a:schemeClr val="tx1"/>
                          </a:solidFill>
                          <a:latin typeface="Adobe Clean"/>
                        </a:rPr>
                        <a:t>*Adobe Commerce excludes Japanese languages support</a:t>
                      </a:r>
                    </a:p>
                    <a:p>
                      <a:pPr algn="ctr"/>
                      <a:endParaRPr kumimoji="0" lang="en-US" sz="1100" b="1" i="0" u="none" strike="noStrike" kern="0" cap="none" spc="0" normalizeH="0" baseline="30000" noProof="0">
                        <a:ln>
                          <a:noFill/>
                        </a:ln>
                        <a:solidFill>
                          <a:prstClr val="black"/>
                        </a:solidFill>
                        <a:effectLst/>
                        <a:uLnTx/>
                        <a:uFillTx/>
                        <a:latin typeface="Adobe Clean" panose="020B0503020404020204" pitchFamily="34" charset="0"/>
                        <a:ea typeface="+mn-ea"/>
                        <a:cs typeface="+mn-cs"/>
                      </a:endParaRPr>
                    </a:p>
                    <a:p>
                      <a:pPr algn="ctr"/>
                      <a:r>
                        <a:rPr lang="en-US" sz="1100" i="0">
                          <a:solidFill>
                            <a:schemeClr val="tx1"/>
                          </a:solidFill>
                          <a:latin typeface="Adobe Clean"/>
                        </a:rPr>
                        <a:t> </a:t>
                      </a:r>
                      <a:r>
                        <a:rPr lang="en-US" sz="1100" i="0" baseline="30000">
                          <a:solidFill>
                            <a:schemeClr val="tx1"/>
                          </a:solidFill>
                          <a:latin typeface="Adobe Clean"/>
                        </a:rPr>
                        <a:t>1 </a:t>
                      </a:r>
                      <a:r>
                        <a:rPr lang="en-US" sz="1100" i="0">
                          <a:solidFill>
                            <a:schemeClr val="tx1"/>
                          </a:solidFill>
                          <a:latin typeface="Adobe Clean"/>
                        </a:rPr>
                        <a:t>P2, P3, P4 cases are limited to business hours only in Japan</a:t>
                      </a:r>
                      <a:endParaRPr lang="en-US" sz="1100" b="1" i="0">
                        <a:solidFill>
                          <a:schemeClr val="tx1"/>
                        </a:solidFill>
                        <a:latin typeface="Adobe Clean"/>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nvGraphicFramePr>
        <p:xfrm>
          <a:off x="194236" y="1059345"/>
          <a:ext cx="7368291" cy="36068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dk1"/>
                          </a:solidFill>
                          <a:effectLst/>
                          <a:latin typeface="Adobe Clean" panose="020B0503020404020204" pitchFamily="34" charset="0"/>
                          <a:ea typeface="+mn-ea"/>
                          <a:cs typeface="+mn-cs"/>
                          <a:hlinkClick r:id="rId8"/>
                        </a:rPr>
                        <a:t>Training</a:t>
                      </a:r>
                      <a:r>
                        <a:rPr lang="en-US"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9"/>
                        </a:rPr>
                        <a:t>Production Issues &amp; System Outages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a:solidFill>
                            <a:schemeClr val="dk1"/>
                          </a:solidFill>
                          <a:effectLst/>
                          <a:latin typeface="Adobe Clean" panose="020B0503020404020204" pitchFamily="34" charset="0"/>
                          <a:ea typeface="+mn-ea"/>
                          <a:cs typeface="+mn-cs"/>
                          <a:hlinkClick r:id="rId10" tooltip="https://helpx.adobe.com/support/programs/enterprise-support-programs/premier-support-business.html"/>
                        </a:rPr>
                        <a:t>Business Support Website</a:t>
                      </a:r>
                      <a:endParaRPr lang="en-US" sz="1100" b="0" i="0">
                        <a:solidFill>
                          <a:schemeClr val="dk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panose="020B0303020404020204" pitchFamily="34" charset="0"/>
                          <a:ea typeface="+mn-ea"/>
                          <a:cs typeface="+mn-cs"/>
                        </a:rPr>
                        <a:t>Adobe Business Support website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11"/>
                        </a:rPr>
                        <a:t>Terms and Conditions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FC3CAF-E6F1-40E3-87D4-6B781C97D6B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5AE3B0B-E909-400C-B0B3-909FB50E07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3</Slides>
  <Notes>3</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ADOBE SUPPORT OFFERINGS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created xsi:type="dcterms:W3CDTF">2020-11-03T06:32:09Z</dcterms:created>
  <dcterms:modified xsi:type="dcterms:W3CDTF">2021-09-22T19:07:18Z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