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C6A3A1-0788-C69A-5EFD-279F3FA2CF0F}" v="51" dt="2021-09-22T18:56:17.553"/>
    <p1510:client id="{112231ED-4F38-A856-2EFF-9D0F88AC9BDF}" v="3" dt="2021-09-22T19:11:31.474"/>
    <p1510:client id="{3CA2F123-FAC9-2CDD-7937-C83283BA7837}" v="1" dt="2021-09-16T20:58:19.458"/>
    <p1510:client id="{3F02B349-0406-AE51-D438-E7A0BE890230}" v="20" dt="2021-08-25T18:45:08.206"/>
    <p1510:client id="{BAC4F85F-6423-7248-85C4-44132DA97563}" v="77" dt="2021-08-07T08:51:03.45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42:10.630" idx="4">
    <p:pos x="-3291" y="2170"/>
    <p:text/>
    <p:extLst>
      <p:ext uri="{C676402C-5697-4E1C-873F-D02D1690AC5C}">
        <p15:threadingInfo xmlns:p15="http://schemas.microsoft.com/office/powerpoint/2012/main" timeZoneBias="420"/>
      </p:ext>
    </p:extLst>
  </p:cm>
  <p:cm authorId="1" dt="2021-08-04T14:42:19.668" idx="5">
    <p:pos x="4567" y="1502"/>
    <p:text>Can we add a darker blue line under 'Enterprise Support?'</p:text>
    <p:extLst>
      <p:ext uri="{C676402C-5697-4E1C-873F-D02D1690AC5C}">
        <p15:threadingInfo xmlns:p15="http://schemas.microsoft.com/office/powerpoint/2012/main" timeZoneBias="420"/>
      </p:ext>
    </p:extLst>
  </p:cm>
  <p:cm authorId="1" dt="2021-08-04T15:01:35.985" idx="8">
    <p:pos x="4567" y="1598"/>
    <p:text>Hi Ankita, I did my best to keep the formatting you already worked so hard on. I added a few comments on things I'll need your help with . Thank again so much!</p:text>
    <p:extLst>
      <p:ext uri="{C676402C-5697-4E1C-873F-D02D1690AC5C}">
        <p15:threadingInfo xmlns:p15="http://schemas.microsoft.com/office/powerpoint/2012/main" timeZoneBias="420">
          <p15:parentCm authorId="1" idx="5"/>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9/22/2021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9/22/2021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2.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spAutoFit/>
          </a:bodyPr>
          <a:lstStyle/>
          <a:p>
            <a:pPr marL="12700">
              <a:lnSpc>
                <a:spcPct val="100000"/>
              </a:lnSpc>
              <a:spcBef>
                <a:spcPts val="100"/>
              </a:spcBef>
            </a:pPr>
            <a:r>
              <a:rPr sz="2300" spc="-229">
                <a:latin typeface="Adobe Clean" panose="020B0503020404020204" pitchFamily="34" charset="0"/>
              </a:rPr>
              <a:t>ADOBE</a:t>
            </a:r>
            <a:r>
              <a:rPr lang="en-US" sz="2300" spc="-229">
                <a:latin typeface="Adobe Clean" panose="020B0503020404020204" pitchFamily="34" charset="0"/>
              </a:rPr>
              <a:t>   </a:t>
            </a:r>
            <a:r>
              <a:rPr sz="2300" spc="-229">
                <a:latin typeface="Adobe Clean" panose="020B0503020404020204" pitchFamily="34" charset="0"/>
              </a:rPr>
              <a:t>SUPPORT</a:t>
            </a:r>
            <a:r>
              <a:rPr lang="en-US" sz="2300" spc="-229">
                <a:latin typeface="Adobe Clean" panose="020B0503020404020204" pitchFamily="34" charset="0"/>
              </a:rPr>
              <a:t>  OFFERINGS</a:t>
            </a:r>
            <a:endParaRPr sz="2300" spc="-229">
              <a:latin typeface="Adobe Clean" panose="020B0503020404020204" pitchFamily="34" charset="0"/>
            </a:endParaRPr>
          </a:p>
        </p:txBody>
      </p:sp>
      <p:sp>
        <p:nvSpPr>
          <p:cNvPr id="4" name="object 4"/>
          <p:cNvSpPr txBox="1"/>
          <p:nvPr/>
        </p:nvSpPr>
        <p:spPr>
          <a:xfrm>
            <a:off x="125148" y="7013546"/>
            <a:ext cx="2785110" cy="228268"/>
          </a:xfrm>
          <a:prstGeom prst="rect">
            <a:avLst/>
          </a:prstGeom>
        </p:spPr>
        <p:txBody>
          <a:bodyPr vert="horz" wrap="square" lIns="0" tIns="12700" rIns="0" bIns="0" rtlCol="0">
            <a:spAutoFit/>
          </a:bodyPr>
          <a:lstStyle/>
          <a:p>
            <a:pPr marL="12700">
              <a:lnSpc>
                <a:spcPct val="100000"/>
              </a:lnSpc>
              <a:spcBef>
                <a:spcPts val="100"/>
              </a:spcBef>
            </a:pPr>
            <a:r>
              <a:rPr sz="1400" b="1" u="sng" spc="15">
                <a:solidFill>
                  <a:srgbClr val="020302"/>
                </a:solidFill>
                <a:uFill>
                  <a:solidFill>
                    <a:srgbClr val="020302"/>
                  </a:solidFill>
                </a:uFill>
                <a:latin typeface="Adobe Clean"/>
                <a:cs typeface="Adobe Clean"/>
              </a:rPr>
              <a:t>S</a:t>
            </a:r>
            <a:r>
              <a:rPr sz="1400" b="1" u="sng" spc="5">
                <a:solidFill>
                  <a:srgbClr val="020302"/>
                </a:solidFill>
                <a:uFill>
                  <a:solidFill>
                    <a:srgbClr val="020302"/>
                  </a:solidFill>
                </a:uFill>
                <a:latin typeface="Adobe Clean"/>
                <a:cs typeface="Adobe Clean"/>
              </a:rPr>
              <a:t>er</a:t>
            </a:r>
            <a:r>
              <a:rPr sz="1400" b="1" u="sng" spc="10">
                <a:solidFill>
                  <a:srgbClr val="020302"/>
                </a:solidFill>
                <a:uFill>
                  <a:solidFill>
                    <a:srgbClr val="020302"/>
                  </a:solidFill>
                </a:uFill>
                <a:latin typeface="Adobe Clean"/>
                <a:cs typeface="Adobe Clean"/>
              </a:rPr>
              <a:t>vi</a:t>
            </a:r>
            <a:r>
              <a:rPr sz="1400" b="1" u="sng" spc="5">
                <a:solidFill>
                  <a:srgbClr val="020302"/>
                </a:solidFill>
                <a:uFill>
                  <a:solidFill>
                    <a:srgbClr val="020302"/>
                  </a:solidFill>
                </a:uFill>
                <a:latin typeface="Adobe Clean"/>
                <a:cs typeface="Adobe Clean"/>
              </a:rPr>
              <a:t>c</a:t>
            </a:r>
            <a:r>
              <a:rPr sz="1400" b="1" u="sng">
                <a:solidFill>
                  <a:srgbClr val="020302"/>
                </a:solidFill>
                <a:uFill>
                  <a:solidFill>
                    <a:srgbClr val="020302"/>
                  </a:solidFill>
                </a:uFill>
                <a:latin typeface="Adobe Clean"/>
                <a:cs typeface="Adobe Clean"/>
              </a:rPr>
              <a:t>e</a:t>
            </a:r>
            <a:r>
              <a:rPr sz="1400" b="1" u="sng" spc="20">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Le</a:t>
            </a:r>
            <a:r>
              <a:rPr sz="1400" b="1" u="sng" spc="-10">
                <a:solidFill>
                  <a:srgbClr val="020302"/>
                </a:solidFill>
                <a:uFill>
                  <a:solidFill>
                    <a:srgbClr val="020302"/>
                  </a:solidFill>
                </a:uFill>
                <a:latin typeface="Adobe Clean"/>
                <a:cs typeface="Adobe Clean"/>
              </a:rPr>
              <a:t>v</a:t>
            </a:r>
            <a:r>
              <a:rPr sz="1400" b="1" u="sng" spc="-15">
                <a:solidFill>
                  <a:srgbClr val="020302"/>
                </a:solidFill>
                <a:uFill>
                  <a:solidFill>
                    <a:srgbClr val="020302"/>
                  </a:solidFill>
                </a:uFill>
                <a:latin typeface="Adobe Clean"/>
                <a:cs typeface="Adobe Clean"/>
              </a:rPr>
              <a:t>e</a:t>
            </a:r>
            <a:r>
              <a:rPr sz="1400" b="1" u="sng">
                <a:solidFill>
                  <a:srgbClr val="020302"/>
                </a:solidFill>
                <a:uFill>
                  <a:solidFill>
                    <a:srgbClr val="020302"/>
                  </a:solidFill>
                </a:uFill>
                <a:latin typeface="Adobe Clean"/>
                <a:cs typeface="Adobe Clean"/>
              </a:rPr>
              <a:t>l</a:t>
            </a:r>
            <a:r>
              <a:rPr sz="1400" b="1" u="sng" spc="-15">
                <a:solidFill>
                  <a:srgbClr val="020302"/>
                </a:solidFill>
                <a:uFill>
                  <a:solidFill>
                    <a:srgbClr val="020302"/>
                  </a:solidFill>
                </a:uFill>
                <a:latin typeface="Adobe Clean"/>
                <a:cs typeface="Adobe Clean"/>
              </a:rPr>
              <a:t> </a:t>
            </a:r>
            <a:r>
              <a:rPr sz="1400" b="1" u="sng" spc="-55">
                <a:solidFill>
                  <a:srgbClr val="020302"/>
                </a:solidFill>
                <a:uFill>
                  <a:solidFill>
                    <a:srgbClr val="020302"/>
                  </a:solidFill>
                </a:uFill>
                <a:latin typeface="Adobe Clean"/>
                <a:cs typeface="Adobe Clean"/>
              </a:rPr>
              <a:t>T</a:t>
            </a:r>
            <a:r>
              <a:rPr sz="1400" b="1" u="sng" spc="-40">
                <a:solidFill>
                  <a:srgbClr val="020302"/>
                </a:solidFill>
                <a:uFill>
                  <a:solidFill>
                    <a:srgbClr val="020302"/>
                  </a:solidFill>
                </a:uFill>
                <a:latin typeface="Adobe Clean"/>
                <a:cs typeface="Adobe Clean"/>
              </a:rPr>
              <a:t>a</a:t>
            </a:r>
            <a:r>
              <a:rPr sz="1400" b="1" u="sng" spc="-45">
                <a:solidFill>
                  <a:srgbClr val="020302"/>
                </a:solidFill>
                <a:uFill>
                  <a:solidFill>
                    <a:srgbClr val="020302"/>
                  </a:solidFill>
                </a:uFill>
                <a:latin typeface="Adobe Clean"/>
                <a:cs typeface="Adobe Clean"/>
              </a:rPr>
              <a:t>r</a:t>
            </a:r>
            <a:r>
              <a:rPr sz="1400" b="1" u="sng" spc="-40">
                <a:solidFill>
                  <a:srgbClr val="020302"/>
                </a:solidFill>
                <a:uFill>
                  <a:solidFill>
                    <a:srgbClr val="020302"/>
                  </a:solidFill>
                </a:uFill>
                <a:latin typeface="Adobe Clean"/>
                <a:cs typeface="Adobe Clean"/>
              </a:rPr>
              <a:t>g</a:t>
            </a:r>
            <a:r>
              <a:rPr sz="1400" b="1" u="sng" spc="-50">
                <a:solidFill>
                  <a:srgbClr val="020302"/>
                </a:solidFill>
                <a:uFill>
                  <a:solidFill>
                    <a:srgbClr val="020302"/>
                  </a:solidFill>
                </a:uFill>
                <a:latin typeface="Adobe Clean"/>
                <a:cs typeface="Adobe Clean"/>
              </a:rPr>
              <a:t>et</a:t>
            </a:r>
            <a:r>
              <a:rPr sz="1400" b="1" u="sng" spc="-45">
                <a:solidFill>
                  <a:srgbClr val="020302"/>
                </a:solidFill>
                <a:uFill>
                  <a:solidFill>
                    <a:srgbClr val="020302"/>
                  </a:solidFill>
                </a:uFill>
                <a:latin typeface="Adobe Clean"/>
                <a:cs typeface="Adobe Clean"/>
              </a:rPr>
              <a:t>s</a:t>
            </a:r>
            <a:r>
              <a:rPr sz="1400" b="1" u="sng">
                <a:solidFill>
                  <a:srgbClr val="020302"/>
                </a:solidFill>
                <a:uFill>
                  <a:solidFill>
                    <a:srgbClr val="020302"/>
                  </a:solidFill>
                </a:uFill>
                <a:latin typeface="Adobe Clean"/>
                <a:cs typeface="Adobe Clean"/>
              </a:rPr>
              <a:t>:</a:t>
            </a:r>
            <a:r>
              <a:rPr sz="1400" b="1" u="sng" spc="-8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I</a:t>
            </a:r>
            <a:r>
              <a:rPr sz="1400" b="1" u="sng" spc="-10">
                <a:solidFill>
                  <a:srgbClr val="020302"/>
                </a:solidFill>
                <a:uFill>
                  <a:solidFill>
                    <a:srgbClr val="020302"/>
                  </a:solidFill>
                </a:uFill>
                <a:latin typeface="Adobe Clean"/>
                <a:cs typeface="Adobe Clean"/>
              </a:rPr>
              <a:t>ni</a:t>
            </a:r>
            <a:r>
              <a:rPr sz="1400" b="1" u="sng" spc="-15">
                <a:solidFill>
                  <a:srgbClr val="020302"/>
                </a:solidFill>
                <a:uFill>
                  <a:solidFill>
                    <a:srgbClr val="020302"/>
                  </a:solidFill>
                </a:uFill>
                <a:latin typeface="Adobe Clean"/>
                <a:cs typeface="Adobe Clean"/>
              </a:rPr>
              <a:t>t</a:t>
            </a:r>
            <a:r>
              <a:rPr sz="1400" b="1" u="sng" spc="-10">
                <a:solidFill>
                  <a:srgbClr val="020302"/>
                </a:solidFill>
                <a:uFill>
                  <a:solidFill>
                    <a:srgbClr val="020302"/>
                  </a:solidFill>
                </a:uFill>
                <a:latin typeface="Adobe Clean"/>
                <a:cs typeface="Adobe Clean"/>
              </a:rPr>
              <a:t>i</a:t>
            </a:r>
            <a:r>
              <a:rPr sz="1400" b="1" u="sng" spc="-5">
                <a:solidFill>
                  <a:srgbClr val="020302"/>
                </a:solidFill>
                <a:uFill>
                  <a:solidFill>
                    <a:srgbClr val="020302"/>
                  </a:solidFill>
                </a:uFill>
                <a:latin typeface="Adobe Clean"/>
                <a:cs typeface="Adobe Clean"/>
              </a:rPr>
              <a:t>a</a:t>
            </a:r>
            <a:r>
              <a:rPr sz="1400" b="1" u="sng">
                <a:solidFill>
                  <a:srgbClr val="020302"/>
                </a:solidFill>
                <a:uFill>
                  <a:solidFill>
                    <a:srgbClr val="020302"/>
                  </a:solidFill>
                </a:uFill>
                <a:latin typeface="Adobe Clean"/>
                <a:cs typeface="Adobe Clean"/>
              </a:rPr>
              <a:t>l</a:t>
            </a:r>
            <a:r>
              <a:rPr sz="1400" b="1" u="sng" spc="-145">
                <a:solidFill>
                  <a:srgbClr val="020302"/>
                </a:solidFill>
                <a:uFill>
                  <a:solidFill>
                    <a:srgbClr val="020302"/>
                  </a:solidFill>
                </a:uFill>
                <a:latin typeface="Adobe Clean"/>
                <a:cs typeface="Adobe Clean"/>
              </a:rPr>
              <a:t> </a:t>
            </a:r>
            <a:r>
              <a:rPr sz="1400" b="1" u="sng" spc="-15">
                <a:solidFill>
                  <a:srgbClr val="020302"/>
                </a:solidFill>
                <a:uFill>
                  <a:solidFill>
                    <a:srgbClr val="020302"/>
                  </a:solidFill>
                </a:uFill>
                <a:latin typeface="Adobe Clean"/>
                <a:cs typeface="Adobe Clean"/>
              </a:rPr>
              <a:t>R</a:t>
            </a:r>
            <a:r>
              <a:rPr sz="1400" b="1" u="sng" spc="-20">
                <a:solidFill>
                  <a:srgbClr val="020302"/>
                </a:solidFill>
                <a:uFill>
                  <a:solidFill>
                    <a:srgbClr val="020302"/>
                  </a:solidFill>
                </a:uFill>
                <a:latin typeface="Adobe Clean"/>
                <a:cs typeface="Adobe Clean"/>
              </a:rPr>
              <a:t>e</a:t>
            </a:r>
            <a:r>
              <a:rPr sz="1400" b="1" u="sng" spc="-15">
                <a:solidFill>
                  <a:srgbClr val="020302"/>
                </a:solidFill>
                <a:uFill>
                  <a:solidFill>
                    <a:srgbClr val="020302"/>
                  </a:solidFill>
                </a:uFill>
                <a:latin typeface="Adobe Clean"/>
                <a:cs typeface="Adobe Clean"/>
              </a:rPr>
              <a:t>s</a:t>
            </a:r>
            <a:r>
              <a:rPr sz="1400" b="1" u="sng" spc="-20">
                <a:solidFill>
                  <a:srgbClr val="020302"/>
                </a:solidFill>
                <a:uFill>
                  <a:solidFill>
                    <a:srgbClr val="020302"/>
                  </a:solidFill>
                </a:uFill>
                <a:latin typeface="Adobe Clean"/>
                <a:cs typeface="Adobe Clean"/>
              </a:rPr>
              <a:t>p</a:t>
            </a:r>
            <a:r>
              <a:rPr sz="1400" b="1" u="sng" spc="-15">
                <a:solidFill>
                  <a:srgbClr val="020302"/>
                </a:solidFill>
                <a:uFill>
                  <a:solidFill>
                    <a:srgbClr val="020302"/>
                  </a:solidFill>
                </a:uFill>
                <a:latin typeface="Adobe Clean"/>
                <a:cs typeface="Adobe Clean"/>
              </a:rPr>
              <a:t>ons</a:t>
            </a:r>
            <a:r>
              <a:rPr sz="1400" b="1" u="sng">
                <a:solidFill>
                  <a:srgbClr val="020302"/>
                </a:solidFill>
                <a:uFill>
                  <a:solidFill>
                    <a:srgbClr val="020302"/>
                  </a:solidFill>
                </a:uFill>
                <a:latin typeface="Adobe Clean"/>
                <a:cs typeface="Adobe Clean"/>
              </a:rPr>
              <a:t>e</a:t>
            </a:r>
            <a:endParaRPr sz="1400" u="sng">
              <a:latin typeface="Adobe Clean"/>
              <a:cs typeface="Adobe Clean"/>
            </a:endParaRPr>
          </a:p>
        </p:txBody>
      </p:sp>
      <p:graphicFrame>
        <p:nvGraphicFramePr>
          <p:cNvPr id="9" name="object 9"/>
          <p:cNvGraphicFramePr>
            <a:graphicFrameLocks noGrp="1"/>
          </p:cNvGraphicFramePr>
          <p:nvPr>
            <p:extLst>
              <p:ext uri="{D42A27DB-BD31-4B8C-83A1-F6EECF244321}">
                <p14:modId xmlns:p14="http://schemas.microsoft.com/office/powerpoint/2010/main" val="1841332714"/>
              </p:ext>
            </p:extLst>
          </p:nvPr>
        </p:nvGraphicFramePr>
        <p:xfrm>
          <a:off x="146919" y="7473158"/>
          <a:ext cx="7477080" cy="2387453"/>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509294">
                  <a:extLst>
                    <a:ext uri="{9D8B030D-6E8A-4147-A177-3AD203B41FA5}">
                      <a16:colId xmlns:a16="http://schemas.microsoft.com/office/drawing/2014/main" val="20001"/>
                    </a:ext>
                  </a:extLst>
                </a:gridCol>
                <a:gridCol w="1314105">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sz="900" spc="-20">
                          <a:solidFill>
                            <a:srgbClr val="020302"/>
                          </a:solidFill>
                          <a:latin typeface="Adobe Clean"/>
                          <a:cs typeface="Adobe Clean"/>
                        </a:rPr>
                        <a:t>Priority</a:t>
                      </a:r>
                      <a:endParaRPr sz="90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sz="900" spc="0">
                          <a:solidFill>
                            <a:srgbClr val="020302"/>
                          </a:solidFill>
                          <a:latin typeface="Adobe Clean"/>
                          <a:cs typeface="Adobe Clean"/>
                        </a:rPr>
                        <a:t>Online Support</a:t>
                      </a:r>
                      <a:endParaRPr sz="900" spc="0">
                        <a:latin typeface="Adobe Clean"/>
                        <a:cs typeface="Adobe Clean"/>
                      </a:endParaRP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76200">
                      <a:solidFill>
                        <a:srgbClr val="B3B3B3"/>
                      </a:solidFill>
                      <a:prstDash val="solid"/>
                    </a:lnB>
                    <a:solidFill>
                      <a:srgbClr val="D9D9D9"/>
                    </a:solidFill>
                  </a:tcPr>
                </a:tc>
                <a:tc>
                  <a:txBody>
                    <a:bodyPr/>
                    <a:lstStyle/>
                    <a:p>
                      <a:pPr marL="260985">
                        <a:lnSpc>
                          <a:spcPct val="100000"/>
                        </a:lnSpc>
                        <a:spcBef>
                          <a:spcPts val="80"/>
                        </a:spcBef>
                      </a:pPr>
                      <a:r>
                        <a:rPr sz="900" spc="0">
                          <a:solidFill>
                            <a:srgbClr val="FFFFFF"/>
                          </a:solidFill>
                          <a:latin typeface="Adobe Clean"/>
                          <a:cs typeface="Adobe Clean"/>
                        </a:rPr>
                        <a:t>Enterprise Support</a:t>
                      </a:r>
                      <a:endParaRPr sz="900" spc="0">
                        <a:latin typeface="Adobe Clean"/>
                        <a:cs typeface="Adobe Clean"/>
                      </a:endParaRPr>
                    </a:p>
                  </a:txBody>
                  <a:tcPr marL="0" marR="0" marT="1016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484756">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1</a:t>
                      </a:r>
                      <a:endParaRPr sz="900">
                        <a:latin typeface="Adobe Clean"/>
                        <a:cs typeface="Adobe Clean"/>
                      </a:endParaRPr>
                    </a:p>
                    <a:p>
                      <a:pPr marL="50800" marR="387985" lvl="0" indent="0" defTabSz="914400" eaLnBrk="1" fontAlgn="auto" latinLnBrk="0" hangingPunct="1">
                        <a:lnSpc>
                          <a:spcPts val="1000"/>
                        </a:lnSpc>
                        <a:spcBef>
                          <a:spcPts val="420"/>
                        </a:spcBef>
                        <a:spcAft>
                          <a:spcPts val="0"/>
                        </a:spcAft>
                        <a:buClrTx/>
                        <a:buSzTx/>
                        <a:buFontTx/>
                        <a:buNone/>
                        <a:tabLst/>
                        <a:defRPr/>
                      </a:pPr>
                      <a:r>
                        <a:rPr lang="en-US" sz="900" b="0" i="0" spc="-130">
                          <a:solidFill>
                            <a:srgbClr val="020302"/>
                          </a:solidFill>
                          <a:latin typeface="Adobe Clean Light" panose="020B0303020404020204" pitchFamily="34" charset="0"/>
                          <a:cs typeface="Adobe Clean"/>
                        </a:rPr>
                        <a:t> </a:t>
                      </a:r>
                      <a:r>
                        <a:rPr lang="en-US" sz="900" b="0" i="0" u="none" strike="noStrike">
                          <a:solidFill>
                            <a:schemeClr val="tx1"/>
                          </a:solidFill>
                          <a:effectLst/>
                          <a:latin typeface="Adobe Clean Light" panose="020B0303020404020204" pitchFamily="34" charset="0"/>
                          <a:ea typeface="+mn-ea"/>
                          <a:cs typeface="+mn-cs"/>
                        </a:rPr>
                        <a:t>Customer's production business functions are down or has significant data loss or degradation of services and immediate attention is required to restore functionality and usability</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sz="900" spc="-15">
                          <a:solidFill>
                            <a:srgbClr val="020302"/>
                          </a:solidFill>
                          <a:latin typeface="AdobeClean-Light"/>
                          <a:cs typeface="AdobeClean-Light"/>
                        </a:rPr>
                        <a:t>24x7</a:t>
                      </a:r>
                      <a:r>
                        <a:rPr lang="en-US" sz="900" spc="-15">
                          <a:solidFill>
                            <a:srgbClr val="020302"/>
                          </a:solidFill>
                          <a:latin typeface="AdobeClean-Light"/>
                          <a:cs typeface="AdobeClean-Light"/>
                        </a:rPr>
                        <a:t> </a:t>
                      </a:r>
                      <a:r>
                        <a:rPr sz="900" spc="-15">
                          <a:solidFill>
                            <a:srgbClr val="020302"/>
                          </a:solidFill>
                          <a:latin typeface="AdobeClean-Light"/>
                          <a:cs typeface="AdobeClean-Light"/>
                        </a:rPr>
                        <a:t>/</a:t>
                      </a:r>
                      <a:r>
                        <a:rPr lang="en-US" sz="900" spc="-15">
                          <a:solidFill>
                            <a:srgbClr val="020302"/>
                          </a:solidFill>
                          <a:latin typeface="AdobeClean-Light"/>
                          <a:cs typeface="AdobeClean-Light"/>
                        </a:rPr>
                        <a:t>         </a:t>
                      </a:r>
                      <a:r>
                        <a:rPr sz="900" spc="-15">
                          <a:solidFill>
                            <a:srgbClr val="020302"/>
                          </a:solidFill>
                          <a:latin typeface="AdobeClean-Light"/>
                          <a:cs typeface="AdobeClean-Light"/>
                        </a:rPr>
                        <a:t> </a:t>
                      </a:r>
                      <a:r>
                        <a:rPr sz="900" spc="-200">
                          <a:solidFill>
                            <a:srgbClr val="020302"/>
                          </a:solidFill>
                          <a:latin typeface="AdobeClean-Light"/>
                          <a:cs typeface="AdobeClean-Light"/>
                        </a:rPr>
                        <a:t> </a:t>
                      </a:r>
                      <a:r>
                        <a:rPr sz="900">
                          <a:solidFill>
                            <a:srgbClr val="020302"/>
                          </a:solidFill>
                          <a:latin typeface="AdobeClean-Light"/>
                          <a:cs typeface="AdobeClean-Light"/>
                        </a:rPr>
                        <a:t>1</a:t>
                      </a:r>
                      <a:r>
                        <a:rPr sz="900" spc="-9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a:t>
                      </a:r>
                      <a:r>
                        <a:rPr sz="900">
                          <a:solidFill>
                            <a:srgbClr val="020302"/>
                          </a:solidFill>
                          <a:latin typeface="AdobeClean-Light"/>
                          <a:cs typeface="AdobeClean-Light"/>
                        </a:rPr>
                        <a:t>r</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76200">
                      <a:solidFill>
                        <a:srgbClr val="B3B3B3"/>
                      </a:solidFill>
                      <a:prstDash val="solid"/>
                    </a:lnT>
                    <a:lnB w="6350">
                      <a:solidFill>
                        <a:srgbClr val="B7B8B8"/>
                      </a:solidFill>
                      <a:prstDash val="solid"/>
                    </a:lnB>
                  </a:tcPr>
                </a:tc>
                <a:tc>
                  <a:txBody>
                    <a:bodyPr/>
                    <a:lstStyle/>
                    <a:p>
                      <a:pPr marL="352425" marR="476250" indent="111125">
                        <a:lnSpc>
                          <a:spcPct val="100000"/>
                        </a:lnSpc>
                        <a:spcBef>
                          <a:spcPts val="700"/>
                        </a:spcBef>
                      </a:pPr>
                      <a:r>
                        <a:rPr sz="900" spc="-25">
                          <a:solidFill>
                            <a:srgbClr val="020302"/>
                          </a:solidFill>
                          <a:latin typeface="AdobeClean-Light"/>
                          <a:cs typeface="AdobeClean-Light"/>
                        </a:rPr>
                        <a:t>24</a:t>
                      </a:r>
                      <a:r>
                        <a:rPr sz="900" spc="-20">
                          <a:solidFill>
                            <a:srgbClr val="020302"/>
                          </a:solidFill>
                          <a:latin typeface="AdobeClean-Light"/>
                          <a:cs typeface="AdobeClean-Light"/>
                        </a:rPr>
                        <a:t>x</a:t>
                      </a:r>
                      <a:r>
                        <a:rPr sz="900">
                          <a:solidFill>
                            <a:srgbClr val="020302"/>
                          </a:solidFill>
                          <a:latin typeface="AdobeClean-Light"/>
                          <a:cs typeface="AdobeClean-Light"/>
                        </a:rPr>
                        <a:t>7</a:t>
                      </a:r>
                      <a:r>
                        <a:rPr sz="900" spc="-35">
                          <a:solidFill>
                            <a:srgbClr val="020302"/>
                          </a:solidFill>
                          <a:latin typeface="AdobeClean-Light"/>
                          <a:cs typeface="AdobeClean-Light"/>
                        </a:rPr>
                        <a:t> </a:t>
                      </a:r>
                      <a:r>
                        <a:rPr sz="900">
                          <a:solidFill>
                            <a:srgbClr val="020302"/>
                          </a:solidFill>
                          <a:latin typeface="AdobeClean-Light"/>
                          <a:cs typeface="AdobeClean-Light"/>
                        </a:rPr>
                        <a:t>/  </a:t>
                      </a:r>
                      <a:r>
                        <a:rPr sz="900" spc="-20">
                          <a:solidFill>
                            <a:srgbClr val="020302"/>
                          </a:solidFill>
                          <a:latin typeface="AdobeClean-Light"/>
                          <a:cs typeface="AdobeClean-Light"/>
                        </a:rPr>
                        <a:t>3</a:t>
                      </a:r>
                      <a:r>
                        <a:rPr sz="900" spc="50">
                          <a:solidFill>
                            <a:srgbClr val="020302"/>
                          </a:solidFill>
                          <a:latin typeface="AdobeClean-Light"/>
                          <a:cs typeface="AdobeClean-Light"/>
                        </a:rPr>
                        <a:t>0</a:t>
                      </a:r>
                      <a:r>
                        <a:rPr sz="900" spc="-20">
                          <a:solidFill>
                            <a:srgbClr val="020302"/>
                          </a:solidFill>
                          <a:latin typeface="AdobeClean-Light"/>
                          <a:cs typeface="AdobeClean-Light"/>
                        </a:rPr>
                        <a:t>m</a:t>
                      </a:r>
                      <a:r>
                        <a:rPr sz="900" spc="-35">
                          <a:solidFill>
                            <a:srgbClr val="020302"/>
                          </a:solidFill>
                          <a:latin typeface="AdobeClean-Light"/>
                          <a:cs typeface="AdobeClean-Light"/>
                        </a:rPr>
                        <a:t>i</a:t>
                      </a:r>
                      <a:r>
                        <a:rPr sz="900" spc="-30">
                          <a:solidFill>
                            <a:srgbClr val="020302"/>
                          </a:solidFill>
                          <a:latin typeface="AdobeClean-Light"/>
                          <a:cs typeface="AdobeClean-Light"/>
                        </a:rPr>
                        <a:t>n</a:t>
                      </a:r>
                      <a:r>
                        <a:rPr sz="900" spc="-20">
                          <a:solidFill>
                            <a:srgbClr val="020302"/>
                          </a:solidFill>
                          <a:latin typeface="AdobeClean-Light"/>
                          <a:cs typeface="AdobeClean-Light"/>
                        </a:rPr>
                        <a:t>u</a:t>
                      </a:r>
                      <a:r>
                        <a:rPr sz="900" spc="-15">
                          <a:solidFill>
                            <a:srgbClr val="020302"/>
                          </a:solidFill>
                          <a:latin typeface="AdobeClean-Light"/>
                          <a:cs typeface="AdobeClean-Light"/>
                        </a:rPr>
                        <a:t>t</a:t>
                      </a:r>
                      <a:r>
                        <a:rPr sz="900" spc="-25">
                          <a:solidFill>
                            <a:srgbClr val="020302"/>
                          </a:solidFill>
                          <a:latin typeface="AdobeClean-Light"/>
                          <a:cs typeface="AdobeClean-Light"/>
                        </a:rPr>
                        <a:t>e</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484755">
                <a:tc>
                  <a:txBody>
                    <a:bodyPr/>
                    <a:lstStyle/>
                    <a:p>
                      <a:pPr marL="50800">
                        <a:lnSpc>
                          <a:spcPct val="100000"/>
                        </a:lnSpc>
                        <a:spcBef>
                          <a:spcPts val="12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2</a:t>
                      </a:r>
                      <a:endParaRPr sz="900">
                        <a:latin typeface="Adobe Clean"/>
                        <a:cs typeface="Adobe Clean"/>
                      </a:endParaRPr>
                    </a:p>
                    <a:p>
                      <a:pPr marL="50165" marR="20320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major degradation of services, or potential of data loss or unavailability of services, or a major feature is impacted</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sz="900" spc="-30">
                          <a:solidFill>
                            <a:srgbClr val="020302"/>
                          </a:solidFill>
                          <a:latin typeface="AdobeClean-Light"/>
                          <a:cs typeface="AdobeClean-Light"/>
                        </a:rPr>
                        <a:t>Business hours</a:t>
                      </a:r>
                      <a:r>
                        <a:rPr lang="en-US" sz="900" spc="-30">
                          <a:solidFill>
                            <a:srgbClr val="020302"/>
                          </a:solidFill>
                          <a:latin typeface="AdobeClean-Light"/>
                          <a:cs typeface="AdobeClean-Light"/>
                        </a:rPr>
                        <a:t> </a:t>
                      </a:r>
                      <a:r>
                        <a:rPr sz="900">
                          <a:solidFill>
                            <a:srgbClr val="020302"/>
                          </a:solidFill>
                          <a:latin typeface="AdobeClean-Light"/>
                          <a:cs typeface="AdobeClean-Light"/>
                        </a:rPr>
                        <a:t>/  </a:t>
                      </a:r>
                      <a:r>
                        <a:rPr lang="en-US" sz="900">
                          <a:solidFill>
                            <a:srgbClr val="020302"/>
                          </a:solidFill>
                          <a:latin typeface="AdobeClean-Light"/>
                          <a:cs typeface="AdobeClean-Light"/>
                        </a:rPr>
                        <a:t>     </a:t>
                      </a:r>
                      <a:r>
                        <a:rPr sz="900">
                          <a:solidFill>
                            <a:srgbClr val="020302"/>
                          </a:solidFill>
                          <a:latin typeface="AdobeClean-Light"/>
                          <a:cs typeface="AdobeClean-Light"/>
                        </a:rPr>
                        <a:t>4</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42925" marR="492125" algn="l">
                        <a:lnSpc>
                          <a:spcPct val="102200"/>
                        </a:lnSpc>
                      </a:pPr>
                      <a:r>
                        <a:rPr lang="en-US" sz="900" spc="-15">
                          <a:solidFill>
                            <a:srgbClr val="020302"/>
                          </a:solidFill>
                          <a:latin typeface="AdobeClean-Light"/>
                          <a:ea typeface="+mn-ea"/>
                          <a:cs typeface="AdobeClean-Light"/>
                        </a:rPr>
                        <a:t>24x5 /           1 hour</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66928">
                <a:tc>
                  <a:txBody>
                    <a:bodyPr/>
                    <a:lstStyle/>
                    <a:p>
                      <a:pPr marL="50800">
                        <a:lnSpc>
                          <a:spcPct val="100000"/>
                        </a:lnSpc>
                        <a:spcBef>
                          <a:spcPts val="630"/>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3</a:t>
                      </a:r>
                      <a:endParaRPr sz="900">
                        <a:latin typeface="Adobe Clean"/>
                        <a:cs typeface="Adobe Clean"/>
                      </a:endParaRPr>
                    </a:p>
                    <a:p>
                      <a:pPr marL="49530" marR="212090" indent="-2540">
                        <a:lnSpc>
                          <a:spcPts val="1000"/>
                        </a:lnSpc>
                        <a:spcBef>
                          <a:spcPts val="415"/>
                        </a:spcBef>
                      </a:pPr>
                      <a:r>
                        <a:rPr lang="en-US" sz="900" b="0" i="0" u="none" strike="noStrike">
                          <a:solidFill>
                            <a:schemeClr val="tx1"/>
                          </a:solidFill>
                          <a:effectLst/>
                          <a:latin typeface="Adobe Clean Light" panose="020B0303020404020204" pitchFamily="34" charset="0"/>
                          <a:ea typeface="+mn-ea"/>
                          <a:cs typeface="+mn-cs"/>
                        </a:rPr>
                        <a:t>Customer's business functions has minor to no degradation of services with a solution/workaround allowing business functions to continue.  </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hours </a:t>
                      </a:r>
                      <a:r>
                        <a:rPr lang="en-US" sz="900">
                          <a:solidFill>
                            <a:srgbClr val="020302"/>
                          </a:solidFill>
                          <a:latin typeface="AdobeClean-Light"/>
                          <a:cs typeface="AdobeClean-Light"/>
                        </a:rPr>
                        <a:t>/       6</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h</a:t>
                      </a:r>
                      <a:r>
                        <a:rPr lang="en-US" sz="900" spc="-20">
                          <a:solidFill>
                            <a:srgbClr val="020302"/>
                          </a:solidFill>
                          <a:latin typeface="AdobeClean-Light"/>
                          <a:cs typeface="AdobeClean-Light"/>
                        </a:rPr>
                        <a:t>our</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28625" marR="398780" indent="-198120">
                        <a:lnSpc>
                          <a:spcPct val="102200"/>
                        </a:lnSpc>
                        <a:spcBef>
                          <a:spcPts val="675"/>
                        </a:spcBef>
                      </a:pPr>
                      <a:r>
                        <a:rPr sz="900" spc="-30">
                          <a:solidFill>
                            <a:srgbClr val="020302"/>
                          </a:solidFill>
                          <a:latin typeface="AdobeClean-Light"/>
                          <a:cs typeface="AdobeClean-Light"/>
                        </a:rPr>
                        <a:t>B</a:t>
                      </a:r>
                      <a:r>
                        <a:rPr sz="900" spc="-20">
                          <a:solidFill>
                            <a:srgbClr val="020302"/>
                          </a:solidFill>
                          <a:latin typeface="AdobeClean-Light"/>
                          <a:cs typeface="AdobeClean-Light"/>
                        </a:rPr>
                        <a:t>us</a:t>
                      </a:r>
                      <a:r>
                        <a:rPr sz="900" spc="-15">
                          <a:solidFill>
                            <a:srgbClr val="020302"/>
                          </a:solidFill>
                          <a:latin typeface="AdobeClean-Light"/>
                          <a:cs typeface="AdobeClean-Light"/>
                        </a:rPr>
                        <a:t>i</a:t>
                      </a:r>
                      <a:r>
                        <a:rPr sz="900" spc="-30">
                          <a:solidFill>
                            <a:srgbClr val="020302"/>
                          </a:solidFill>
                          <a:latin typeface="AdobeClean-Light"/>
                          <a:cs typeface="AdobeClean-Light"/>
                        </a:rPr>
                        <a:t>n</a:t>
                      </a:r>
                      <a:r>
                        <a:rPr sz="900" spc="-25">
                          <a:solidFill>
                            <a:srgbClr val="020302"/>
                          </a:solidFill>
                          <a:latin typeface="AdobeClean-Light"/>
                          <a:cs typeface="AdobeClean-Light"/>
                        </a:rPr>
                        <a:t>e</a:t>
                      </a:r>
                      <a:r>
                        <a:rPr sz="900" spc="-20">
                          <a:solidFill>
                            <a:srgbClr val="020302"/>
                          </a:solidFill>
                          <a:latin typeface="AdobeClean-Light"/>
                          <a:cs typeface="AdobeClean-Light"/>
                        </a:rPr>
                        <a:t>s</a:t>
                      </a:r>
                      <a:r>
                        <a:rPr sz="900">
                          <a:solidFill>
                            <a:srgbClr val="020302"/>
                          </a:solidFill>
                          <a:latin typeface="AdobeClean-Light"/>
                          <a:cs typeface="AdobeClean-Light"/>
                        </a:rPr>
                        <a:t>s</a:t>
                      </a:r>
                      <a:r>
                        <a:rPr lang="en-US" sz="900" spc="-120">
                          <a:solidFill>
                            <a:srgbClr val="020302"/>
                          </a:solidFill>
                          <a:latin typeface="AdobeClean-Light"/>
                          <a:cs typeface="AdobeClean-Light"/>
                        </a:rPr>
                        <a:t> </a:t>
                      </a:r>
                      <a:r>
                        <a:rPr sz="900">
                          <a:solidFill>
                            <a:srgbClr val="020302"/>
                          </a:solidFill>
                          <a:latin typeface="AdobeClean-Light"/>
                          <a:cs typeface="AdobeClean-Light"/>
                        </a:rPr>
                        <a:t>h</a:t>
                      </a:r>
                      <a:r>
                        <a:rPr sz="900" spc="-5">
                          <a:solidFill>
                            <a:srgbClr val="020302"/>
                          </a:solidFill>
                          <a:latin typeface="AdobeClean-Light"/>
                          <a:cs typeface="AdobeClean-Light"/>
                        </a:rPr>
                        <a:t>ours</a:t>
                      </a:r>
                      <a:r>
                        <a:rPr lang="en-US" sz="900" spc="-5">
                          <a:solidFill>
                            <a:srgbClr val="020302"/>
                          </a:solidFill>
                          <a:latin typeface="AdobeClean-Light"/>
                          <a:cs typeface="AdobeClean-Light"/>
                        </a:rPr>
                        <a:t> </a:t>
                      </a:r>
                      <a:r>
                        <a:rPr sz="900">
                          <a:solidFill>
                            <a:srgbClr val="020302"/>
                          </a:solidFill>
                          <a:latin typeface="AdobeClean-Light"/>
                          <a:cs typeface="AdobeClean-Light"/>
                        </a:rPr>
                        <a:t>/  2</a:t>
                      </a:r>
                      <a:r>
                        <a:rPr sz="900" spc="-100">
                          <a:solidFill>
                            <a:srgbClr val="020302"/>
                          </a:solidFill>
                          <a:latin typeface="AdobeClean-Light"/>
                          <a:cs typeface="AdobeClean-Light"/>
                        </a:rPr>
                        <a:t> </a:t>
                      </a:r>
                      <a:r>
                        <a:rPr sz="900" spc="-15">
                          <a:solidFill>
                            <a:srgbClr val="020302"/>
                          </a:solidFill>
                          <a:latin typeface="AdobeClean-Light"/>
                          <a:cs typeface="AdobeClean-Light"/>
                        </a:rPr>
                        <a:t>h</a:t>
                      </a:r>
                      <a:r>
                        <a:rPr sz="900" spc="-20">
                          <a:solidFill>
                            <a:srgbClr val="020302"/>
                          </a:solidFill>
                          <a:latin typeface="AdobeClean-Light"/>
                          <a:cs typeface="AdobeClean-Light"/>
                        </a:rPr>
                        <a:t>our</a:t>
                      </a:r>
                      <a:r>
                        <a:rPr sz="900">
                          <a:solidFill>
                            <a:srgbClr val="020302"/>
                          </a:solidFill>
                          <a:latin typeface="AdobeClean-Light"/>
                          <a:cs typeface="AdobeClean-Light"/>
                        </a:rPr>
                        <a:t>s</a:t>
                      </a:r>
                      <a:endParaRPr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sz="900" b="1" spc="-15">
                          <a:solidFill>
                            <a:srgbClr val="020302"/>
                          </a:solidFill>
                          <a:latin typeface="Adobe Clean"/>
                          <a:cs typeface="Adobe Clean"/>
                        </a:rPr>
                        <a:t>P</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O</a:t>
                      </a:r>
                      <a:r>
                        <a:rPr sz="900" b="1" spc="-20">
                          <a:solidFill>
                            <a:srgbClr val="020302"/>
                          </a:solidFill>
                          <a:latin typeface="Adobe Clean"/>
                          <a:cs typeface="Adobe Clean"/>
                        </a:rPr>
                        <a:t>R</a:t>
                      </a:r>
                      <a:r>
                        <a:rPr sz="900" b="1" spc="-25">
                          <a:solidFill>
                            <a:srgbClr val="020302"/>
                          </a:solidFill>
                          <a:latin typeface="Adobe Clean"/>
                          <a:cs typeface="Adobe Clean"/>
                        </a:rPr>
                        <a:t>I</a:t>
                      </a:r>
                      <a:r>
                        <a:rPr sz="900" b="1" spc="-15">
                          <a:solidFill>
                            <a:srgbClr val="020302"/>
                          </a:solidFill>
                          <a:latin typeface="Adobe Clean"/>
                          <a:cs typeface="Adobe Clean"/>
                        </a:rPr>
                        <a:t>T</a:t>
                      </a:r>
                      <a:r>
                        <a:rPr sz="900" b="1">
                          <a:solidFill>
                            <a:srgbClr val="020302"/>
                          </a:solidFill>
                          <a:latin typeface="Adobe Clean"/>
                          <a:cs typeface="Adobe Clean"/>
                        </a:rPr>
                        <a:t>Y</a:t>
                      </a:r>
                      <a:r>
                        <a:rPr sz="900" b="1" spc="-40">
                          <a:solidFill>
                            <a:srgbClr val="020302"/>
                          </a:solidFill>
                          <a:latin typeface="Adobe Clean"/>
                          <a:cs typeface="Adobe Clean"/>
                        </a:rPr>
                        <a:t> </a:t>
                      </a:r>
                      <a:r>
                        <a:rPr sz="900" b="1">
                          <a:solidFill>
                            <a:srgbClr val="020302"/>
                          </a:solidFill>
                          <a:latin typeface="Adobe Clean"/>
                          <a:cs typeface="Adobe Clean"/>
                        </a:rPr>
                        <a:t>4</a:t>
                      </a:r>
                      <a:endParaRPr sz="900">
                        <a:latin typeface="Adobe Clean"/>
                        <a:cs typeface="Adobe Clean"/>
                      </a:endParaRPr>
                    </a:p>
                    <a:p>
                      <a:pPr marL="49530">
                        <a:lnSpc>
                          <a:spcPct val="100000"/>
                        </a:lnSpc>
                        <a:spcBef>
                          <a:spcPts val="145"/>
                        </a:spcBef>
                      </a:pPr>
                      <a:r>
                        <a:rPr lang="en-US" sz="900" b="1" spc="-90">
                          <a:solidFill>
                            <a:srgbClr val="020302"/>
                          </a:solidFill>
                          <a:latin typeface="Adobe Clean"/>
                          <a:cs typeface="Adobe Clean"/>
                        </a:rPr>
                        <a:t> </a:t>
                      </a:r>
                      <a:r>
                        <a:rPr lang="en-US" sz="900" b="0" i="0" u="none" strike="noStrike">
                          <a:solidFill>
                            <a:schemeClr val="tx1"/>
                          </a:solidFill>
                          <a:effectLst/>
                          <a:latin typeface="Adobe Clean Light" panose="020B0303020404020204" pitchFamily="34" charset="0"/>
                          <a:ea typeface="+mn-ea"/>
                          <a:cs typeface="+mn-cs"/>
                        </a:rPr>
                        <a:t>General question regarding current product functionality or an enhancement request</a:t>
                      </a:r>
                      <a:endParaRPr lang="en-US" sz="900" b="0" i="0">
                        <a:latin typeface="Adobe Clean Light" panose="020B0303020404020204" pitchFamily="34" charset="0"/>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3</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r>
                        <a:rPr lang="en-US" sz="900">
                          <a:solidFill>
                            <a:srgbClr val="020302"/>
                          </a:solidFill>
                          <a:latin typeface="AdobeClean-Light"/>
                          <a:cs typeface="AdobeClean-Light"/>
                        </a:rPr>
                        <a:t>s</a:t>
                      </a:r>
                      <a:endParaRPr lang="en-US" sz="90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nSpc>
                          <a:spcPct val="102200"/>
                        </a:lnSpc>
                      </a:pPr>
                      <a:r>
                        <a:rPr lang="en-US" sz="900" spc="-30">
                          <a:solidFill>
                            <a:srgbClr val="020302"/>
                          </a:solidFill>
                          <a:latin typeface="AdobeClean-Light"/>
                          <a:cs typeface="AdobeClean-Light"/>
                        </a:rPr>
                        <a:t>Business days </a:t>
                      </a:r>
                      <a:r>
                        <a:rPr lang="en-US" sz="900">
                          <a:solidFill>
                            <a:srgbClr val="020302"/>
                          </a:solidFill>
                          <a:latin typeface="AdobeClean-Light"/>
                          <a:cs typeface="AdobeClean-Light"/>
                        </a:rPr>
                        <a:t>/       1</a:t>
                      </a:r>
                      <a:r>
                        <a:rPr lang="en-US" sz="900" spc="-100">
                          <a:solidFill>
                            <a:srgbClr val="020302"/>
                          </a:solidFill>
                          <a:latin typeface="AdobeClean-Light"/>
                          <a:cs typeface="AdobeClean-Light"/>
                        </a:rPr>
                        <a:t> </a:t>
                      </a:r>
                      <a:r>
                        <a:rPr lang="en-US" sz="900" spc="-15">
                          <a:solidFill>
                            <a:srgbClr val="020302"/>
                          </a:solidFill>
                          <a:latin typeface="AdobeClean-Light"/>
                          <a:cs typeface="AdobeClean-Light"/>
                        </a:rPr>
                        <a:t>day</a:t>
                      </a:r>
                      <a:endParaRPr lang="en-US" sz="90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2245360" cy="133370"/>
          </a:xfrm>
          <a:prstGeom prst="rect">
            <a:avLst/>
          </a:prstGeom>
        </p:spPr>
        <p:txBody>
          <a:bodyPr vert="horz" wrap="square" lIns="0" tIns="10160" rIns="0" bIns="0" rtlCol="0">
            <a:spAutoFit/>
          </a:bodyPr>
          <a:lstStyle/>
          <a:p>
            <a:pPr marL="12700">
              <a:lnSpc>
                <a:spcPct val="100000"/>
              </a:lnSpc>
              <a:spcBef>
                <a:spcPts val="80"/>
              </a:spcBef>
            </a:pPr>
            <a:r>
              <a:rPr spc="-10"/>
              <a:t>©202</a:t>
            </a:r>
            <a:r>
              <a:rPr lang="en-US" spc="-10"/>
              <a:t>1</a:t>
            </a:r>
            <a:r>
              <a:rPr spc="-5"/>
              <a:t> Adobe. All</a:t>
            </a:r>
            <a:r>
              <a:rPr spc="-10"/>
              <a:t> Rights</a:t>
            </a:r>
            <a:r>
              <a:rPr spc="-5"/>
              <a:t> </a:t>
            </a:r>
            <a:r>
              <a:rPr spc="-10"/>
              <a:t>Reserved.</a:t>
            </a:r>
            <a:r>
              <a:rPr spc="-5"/>
              <a:t> Adobe</a:t>
            </a:r>
            <a:r>
              <a:rPr spc="60"/>
              <a:t> </a:t>
            </a:r>
            <a:r>
              <a:rPr spc="-10"/>
              <a:t>Confidential.</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en-US"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19" y="756605"/>
            <a:ext cx="6035427" cy="1243417"/>
          </a:xfrm>
          <a:prstGeom prst="rect">
            <a:avLst/>
          </a:prstGeom>
        </p:spPr>
        <p:txBody>
          <a:bodyPr vert="horz" wrap="square" lIns="0" tIns="24130" rIns="0" bIns="0" rtlCol="0">
            <a:spAutoFit/>
          </a:bodyPr>
          <a:lstStyle/>
          <a:p>
            <a:pPr marL="12700" marR="5080">
              <a:lnSpc>
                <a:spcPts val="1200"/>
              </a:lnSpc>
              <a:spcBef>
                <a:spcPts val="240"/>
              </a:spcBef>
            </a:pPr>
            <a:r>
              <a:rPr lang="en-US" sz="1200">
                <a:solidFill>
                  <a:schemeClr val="bg1"/>
                </a:solidFill>
                <a:latin typeface="Adobe Clean Light" panose="020B0303020404020204" pitchFamily="34" charset="0"/>
              </a:rPr>
              <a:t>Online | Business |</a:t>
            </a:r>
            <a:r>
              <a:rPr lang="en-US" sz="1200" b="1">
                <a:solidFill>
                  <a:schemeClr val="bg1"/>
                </a:solidFill>
                <a:latin typeface="Adobe Clean Light" panose="020B0303020404020204" pitchFamily="34" charset="0"/>
              </a:rPr>
              <a:t> </a:t>
            </a:r>
            <a:r>
              <a:rPr lang="en-US" sz="1200" b="1">
                <a:solidFill>
                  <a:schemeClr val="bg1"/>
                </a:solidFill>
              </a:rPr>
              <a:t>Enterprise</a:t>
            </a:r>
            <a:r>
              <a:rPr lang="en-US" sz="1200" b="1">
                <a:solidFill>
                  <a:schemeClr val="bg1"/>
                </a:solidFill>
                <a:latin typeface="Adobe Clean Light" panose="020B0303020404020204" pitchFamily="34" charset="0"/>
              </a:rPr>
              <a:t> </a:t>
            </a:r>
            <a:r>
              <a:rPr lang="en-US" sz="1200">
                <a:solidFill>
                  <a:schemeClr val="bg1"/>
                </a:solidFill>
                <a:latin typeface="Adobe Clean Light" panose="020B0303020404020204" pitchFamily="34" charset="0"/>
              </a:rPr>
              <a:t>| Elite</a:t>
            </a:r>
            <a:br>
              <a:rPr lang="en-US" sz="900">
                <a:solidFill>
                  <a:schemeClr val="bg1"/>
                </a:solidFill>
                <a:latin typeface="Adobe Clean Light" panose="020B0303020404020204" pitchFamily="34" charset="0"/>
              </a:rPr>
            </a:br>
            <a:r>
              <a:rPr lang="en-US" sz="900">
                <a:solidFill>
                  <a:schemeClr val="bg1"/>
                </a:solidFill>
                <a:latin typeface="Adobe Clean SemiLight" panose="020B0403020404020204" pitchFamily="34" charset="0"/>
              </a:rPr>
              <a:t>ENTERPRISE support includes access to personalized learning paths and monitored community forums via the Adobe Experience League. You can also take advantage of our detailed and in-depth technical product documentation and current release notes. ENTERPRISE customers will also be provided with a Named Support Engineer who acts as your designated technical contact in the Adobe Support Team. With deep experience in your designated Experience Cloud solution, your support team will work in partnership with you and your technical teams to ensure timely resolution of all support requests. Your support team can also help coordinate and arrange delivery of the additional ENTERPRISE benefits ensuring minimal disruption to your business at the most critical time. </a:t>
            </a:r>
            <a:endParaRPr lang="en-US" sz="900">
              <a:solidFill>
                <a:schemeClr val="bg1"/>
              </a:solidFill>
              <a:latin typeface="Adobe Clean Light" panose="020B0303020404020204" pitchFamily="34" charset="0"/>
              <a:cs typeface="AdobeClean-Light"/>
            </a:endParaRP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2813555721"/>
              </p:ext>
            </p:extLst>
          </p:nvPr>
        </p:nvGraphicFramePr>
        <p:xfrm>
          <a:off x="125148" y="2159576"/>
          <a:ext cx="7498851" cy="4675190"/>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0">
                          <a:solidFill>
                            <a:srgbClr val="404040"/>
                          </a:solidFill>
                          <a:latin typeface="Adobe Clean"/>
                          <a:cs typeface="Adobe Clean"/>
                        </a:rPr>
                        <a:t>Online  Support</a:t>
                      </a:r>
                      <a:endParaRPr lang="en-US" sz="900" spc="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en-US" sz="900" spc="0">
                          <a:solidFill>
                            <a:srgbClr val="FFFFFF"/>
                          </a:solidFill>
                          <a:latin typeface="Adobe Clean"/>
                          <a:cs typeface="Adobe Clean"/>
                        </a:rPr>
                        <a:t>Enterprise </a:t>
                      </a:r>
                      <a:r>
                        <a:rPr sz="900" spc="0">
                          <a:solidFill>
                            <a:srgbClr val="FFFFFF"/>
                          </a:solidFill>
                          <a:latin typeface="Adobe Clean"/>
                          <a:cs typeface="Adobe Clean"/>
                        </a:rPr>
                        <a:t>Support</a:t>
                      </a:r>
                      <a:endParaRPr sz="900" spc="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en-US" sz="900" spc="-25">
                          <a:solidFill>
                            <a:srgbClr val="020302"/>
                          </a:solidFill>
                          <a:latin typeface="AdobeClean-Light"/>
                          <a:cs typeface="AdobeClean-Light"/>
                        </a:rPr>
                        <a:t>24x5</a:t>
                      </a:r>
                      <a:endParaRPr sz="900">
                        <a:latin typeface="AdobeClean-Light"/>
                        <a:cs typeface="AdobeClean-Light"/>
                      </a:endParaRP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en-US" sz="900">
                          <a:solidFill>
                            <a:srgbClr val="020302"/>
                          </a:solidFill>
                          <a:latin typeface="AdobeClean-Light"/>
                          <a:cs typeface="AdobeClean-Light"/>
                        </a:rPr>
                        <a:t>10</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en-US" sz="900">
                          <a:latin typeface="Times New Roman"/>
                          <a:cs typeface="Times New Roman"/>
                        </a:rPr>
                        <a:t>2</a:t>
                      </a: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solidFill>
                      <a:schemeClr val="bg1">
                        <a:lumMod val="95000"/>
                      </a:schemeClr>
                    </a:solidFill>
                  </a:tcPr>
                </a:tc>
                <a:extLst>
                  <a:ext uri="{0D108BD9-81ED-4DB2-BD59-A6C34878D82A}">
                    <a16:rowId xmlns:a16="http://schemas.microsoft.com/office/drawing/2014/main" val="4193451537"/>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3">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900">
                          <a:solidFill>
                            <a:srgbClr val="020302"/>
                          </a:solidFill>
                          <a:latin typeface="Wingdings"/>
                          <a:cs typeface="Wingdings"/>
                        </a:rPr>
                        <a:t></a:t>
                      </a:r>
                      <a:endParaRPr lang="en-US" sz="900">
                        <a:latin typeface="Wingdings"/>
                        <a:cs typeface="Wingdings"/>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95234">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en-US" sz="900" spc="0">
                          <a:latin typeface="AdobeClean-Light"/>
                          <a:cs typeface="AdobeClean-Light"/>
                        </a:rPr>
                        <a:t>Field Service Activities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9021041"/>
            <a:ext cx="2194560" cy="487313"/>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sz="1000" spc="-20">
                <a:solidFill>
                  <a:srgbClr val="020302"/>
                </a:solidFill>
                <a:latin typeface="AdobeClean-Light"/>
                <a:cs typeface="AdobeClean-Light"/>
              </a:rPr>
              <a:t>Start </a:t>
            </a:r>
            <a:r>
              <a:rPr sz="1000">
                <a:solidFill>
                  <a:srgbClr val="020302"/>
                </a:solidFill>
                <a:latin typeface="AdobeClean-Light"/>
                <a:cs typeface="AdobeClean-Light"/>
              </a:rPr>
              <a:t>a </a:t>
            </a:r>
            <a:r>
              <a:rPr sz="1000" spc="-15">
                <a:solidFill>
                  <a:srgbClr val="020302"/>
                </a:solidFill>
                <a:latin typeface="AdobeClean-Light"/>
                <a:cs typeface="AdobeClean-Light"/>
              </a:rPr>
              <a:t>chat </a:t>
            </a:r>
            <a:r>
              <a:rPr sz="1000" spc="-10">
                <a:solidFill>
                  <a:srgbClr val="020302"/>
                </a:solidFill>
                <a:latin typeface="AdobeClean-Light"/>
                <a:cs typeface="AdobeClean-Light"/>
              </a:rPr>
              <a:t>session </a:t>
            </a:r>
            <a:r>
              <a:rPr sz="1000" spc="-5">
                <a:solidFill>
                  <a:srgbClr val="020302"/>
                </a:solidFill>
                <a:latin typeface="AdobeClean-Light"/>
                <a:cs typeface="AdobeClean-Light"/>
              </a:rPr>
              <a:t>to </a:t>
            </a:r>
            <a:r>
              <a:rPr sz="1000" spc="-10">
                <a:solidFill>
                  <a:srgbClr val="020302"/>
                </a:solidFill>
                <a:latin typeface="AdobeClean-Light"/>
                <a:cs typeface="AdobeClean-Light"/>
              </a:rPr>
              <a:t>get </a:t>
            </a:r>
            <a:r>
              <a:rPr sz="1000" spc="-20">
                <a:solidFill>
                  <a:srgbClr val="020302"/>
                </a:solidFill>
                <a:latin typeface="AdobeClean-Light"/>
                <a:cs typeface="AdobeClean-Light"/>
              </a:rPr>
              <a:t>answers</a:t>
            </a:r>
            <a:r>
              <a:rPr lang="en-US" sz="1000" spc="-45">
                <a:solidFill>
                  <a:srgbClr val="020302"/>
                </a:solidFill>
                <a:latin typeface="AdobeClean-Light"/>
                <a:cs typeface="AdobeClean-Light"/>
              </a:rPr>
              <a:t> </a:t>
            </a:r>
            <a:r>
              <a:rPr lang="en-US" sz="1000">
                <a:solidFill>
                  <a:srgbClr val="020302"/>
                </a:solidFill>
                <a:latin typeface="AdobeClean-Light"/>
                <a:cs typeface="AdobeClean-Light"/>
              </a:rPr>
              <a:t>&amp; </a:t>
            </a:r>
            <a:r>
              <a:rPr sz="1000" spc="-15">
                <a:solidFill>
                  <a:srgbClr val="020302"/>
                </a:solidFill>
                <a:latin typeface="AdobeClean-Light"/>
                <a:cs typeface="AdobeClean-Light"/>
              </a:rPr>
              <a:t>help </a:t>
            </a:r>
            <a:r>
              <a:rPr sz="1000" spc="-10">
                <a:solidFill>
                  <a:srgbClr val="020302"/>
                </a:solidFill>
                <a:latin typeface="AdobeClean-Light"/>
                <a:cs typeface="AdobeClean-Light"/>
              </a:rPr>
              <a:t>with</a:t>
            </a:r>
            <a:r>
              <a:rPr sz="1000" spc="85">
                <a:solidFill>
                  <a:srgbClr val="020302"/>
                </a:solidFill>
                <a:latin typeface="AdobeClean-Light"/>
                <a:cs typeface="AdobeClean-Light"/>
              </a:rPr>
              <a:t> </a:t>
            </a:r>
            <a:r>
              <a:rPr sz="1000" spc="-10">
                <a:solidFill>
                  <a:srgbClr val="020302"/>
                </a:solidFill>
                <a:latin typeface="AdobeClean-Light"/>
                <a:cs typeface="AdobeClean-Light"/>
              </a:rPr>
              <a:t>case </a:t>
            </a:r>
            <a:r>
              <a:rPr sz="1000" spc="-20">
                <a:solidFill>
                  <a:srgbClr val="020302"/>
                </a:solidFill>
                <a:latin typeface="AdobeClean-Light"/>
                <a:cs typeface="AdobeClean-Light"/>
              </a:rPr>
              <a:t>submission</a:t>
            </a:r>
            <a:endParaRPr lang="en-US" sz="1000" spc="-20">
              <a:solidFill>
                <a:srgbClr val="020302"/>
              </a:solidFill>
              <a:latin typeface="AdobeClean-Light"/>
              <a:cs typeface="AdobeClean-Light"/>
            </a:endParaRPr>
          </a:p>
          <a:p>
            <a:pPr marL="33020" marR="159385">
              <a:lnSpc>
                <a:spcPct val="100000"/>
              </a:lnSpc>
              <a:spcBef>
                <a:spcPts val="100"/>
              </a:spcBef>
              <a:tabLst>
                <a:tab pos="1786889" algn="l"/>
              </a:tabLst>
            </a:pPr>
            <a:r>
              <a:rPr sz="1000" i="1" spc="-10">
                <a:solidFill>
                  <a:srgbClr val="7A7A7A"/>
                </a:solidFill>
                <a:latin typeface="AdobeClean-LightIt"/>
                <a:cs typeface="AdobeClean-LightIt"/>
              </a:rPr>
              <a:t>*Not all </a:t>
            </a:r>
            <a:r>
              <a:rPr sz="1000" i="1" spc="-20">
                <a:solidFill>
                  <a:srgbClr val="7A7A7A"/>
                </a:solidFill>
                <a:latin typeface="AdobeClean-LightIt"/>
                <a:cs typeface="AdobeClean-LightIt"/>
              </a:rPr>
              <a:t>products have live chat support</a:t>
            </a:r>
            <a:r>
              <a:rPr sz="900" i="1" spc="-20">
                <a:solidFill>
                  <a:srgbClr val="7A7A7A"/>
                </a:solidFill>
                <a:latin typeface="AdobeClean-LightIt"/>
                <a:cs typeface="AdobeClean-LightIt"/>
              </a:rPr>
              <a:t>.  </a:t>
            </a:r>
            <a:endParaRPr sz="900">
              <a:latin typeface="AdobeClean-Light"/>
              <a:cs typeface="AdobeClean-Light"/>
            </a:endParaRP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7" y="666483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7" y="6868024"/>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7102087"/>
            <a:ext cx="2194560" cy="959237"/>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Continuous online access to a growing database of technical solutions, product documentation, FAQs and more. Connect with practitioners and other customers on Adobe Community to share best practices and lessons learned</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664838"/>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868024"/>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7060285"/>
            <a:ext cx="2194560" cy="1113125"/>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520784"/>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70200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66483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868024"/>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7097788"/>
            <a:ext cx="219456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a:t>
            </a:r>
            <a:r>
              <a:rPr lang="en-US" sz="1000" b="1">
                <a:solidFill>
                  <a:srgbClr val="020302"/>
                </a:solidFill>
                <a:latin typeface="AdobeClean-Light"/>
              </a:rPr>
              <a:t>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93" name="object 26">
            <a:extLst>
              <a:ext uri="{FF2B5EF4-FFF2-40B4-BE49-F238E27FC236}">
                <a16:creationId xmlns:a16="http://schemas.microsoft.com/office/drawing/2014/main" id="{6307748F-6B2D-4E41-94EB-D9DC8442AE48}"/>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6124178"/>
            <a:ext cx="1901483"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520784"/>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70200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986613"/>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Office Hours led by the Adobe Customer Support team includes sessions designed to inform as well as help participants troubleshoot problems and provide tips and tricks for success with Adobe solutions.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520784"/>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en-US" sz="1200">
                <a:solidFill>
                  <a:srgbClr val="000000"/>
                </a:solidFill>
              </a:rPr>
              <a:t>Self-help Portals</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70200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947635"/>
            <a:ext cx="2194560" cy="805349"/>
          </a:xfrm>
          <a:prstGeom prst="rect">
            <a:avLst/>
          </a:prstGeom>
        </p:spPr>
        <p:txBody>
          <a:bodyPr vert="horz" wrap="square" lIns="0" tIns="35560" rIns="0" bIns="0" rtlCol="0">
            <a:spAutoFit/>
          </a:bodyPr>
          <a:lstStyle/>
          <a:p>
            <a:r>
              <a:rPr lang="en-US" sz="1000">
                <a:solidFill>
                  <a:srgbClr val="4B4B4B"/>
                </a:solidFill>
                <a:latin typeface="Adobe Clean Light" panose="020B0303020404020204" pitchFamily="34" charset="0"/>
              </a:rPr>
              <a:t>On-demand access to the online </a:t>
            </a:r>
            <a:br>
              <a:rPr lang="en-US" sz="1000">
                <a:solidFill>
                  <a:srgbClr val="4B4B4B"/>
                </a:solidFill>
                <a:latin typeface="Adobe Clean Light" panose="020B0303020404020204" pitchFamily="34" charset="0"/>
              </a:rPr>
            </a:br>
            <a:r>
              <a:rPr lang="en-US" sz="1000">
                <a:solidFill>
                  <a:srgbClr val="4B4B4B"/>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8" y="9888626"/>
            <a:ext cx="2245360"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en-US" spc="-10"/>
              <a:t>©2021</a:t>
            </a:r>
            <a:r>
              <a:rPr lang="en-US" spc="-5"/>
              <a:t> Adobe. All</a:t>
            </a:r>
            <a:r>
              <a:rPr lang="en-US" spc="-10"/>
              <a:t> Rights</a:t>
            </a:r>
            <a:r>
              <a:rPr lang="en-US" spc="-5"/>
              <a:t> </a:t>
            </a:r>
            <a:r>
              <a:rPr lang="en-US" spc="-10"/>
              <a:t>Reserved.</a:t>
            </a:r>
            <a:r>
              <a:rPr lang="en-US" spc="-5"/>
              <a:t> Adobe</a:t>
            </a:r>
            <a:r>
              <a:rPr lang="en-US" spc="60"/>
              <a:t> </a:t>
            </a:r>
            <a:r>
              <a:rPr lang="en-US" spc="-10"/>
              <a:t>Confidential.</a:t>
            </a:r>
          </a:p>
        </p:txBody>
      </p:sp>
      <p:sp>
        <p:nvSpPr>
          <p:cNvPr id="114" name="object 26">
            <a:extLst>
              <a:ext uri="{FF2B5EF4-FFF2-40B4-BE49-F238E27FC236}">
                <a16:creationId xmlns:a16="http://schemas.microsoft.com/office/drawing/2014/main" id="{408C2D8F-392B-584D-B818-DDD728EB2211}"/>
              </a:ext>
            </a:extLst>
          </p:cNvPr>
          <p:cNvSpPr/>
          <p:nvPr/>
        </p:nvSpPr>
        <p:spPr>
          <a:xfrm>
            <a:off x="214971" y="868681"/>
            <a:ext cx="210312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530261"/>
            <a:ext cx="2159245"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Enterprise Support Features</a:t>
            </a:r>
            <a:endParaRPr lang="en-US" sz="1400">
              <a:latin typeface="Adobe Clean"/>
              <a:cs typeface="Adobe Clean"/>
            </a:endParaRP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603192"/>
            <a:ext cx="1555491" cy="197490"/>
          </a:xfrm>
          <a:prstGeom prst="rect">
            <a:avLst/>
          </a:prstGeom>
        </p:spPr>
        <p:txBody>
          <a:bodyPr vert="horz" wrap="square" lIns="0" tIns="12700" rIns="0" bIns="0" rtlCol="0">
            <a:spAutoFit/>
          </a:bodyPr>
          <a:lstStyle/>
          <a:p>
            <a:pPr marL="12700">
              <a:lnSpc>
                <a:spcPct val="100000"/>
              </a:lnSpc>
              <a:spcBef>
                <a:spcPts val="100"/>
              </a:spcBef>
            </a:pPr>
            <a:r>
              <a:rPr sz="1200" b="1" spc="-25">
                <a:solidFill>
                  <a:srgbClr val="020302"/>
                </a:solidFill>
                <a:latin typeface="Adobe Clean"/>
                <a:cs typeface="Adobe Clean"/>
              </a:rPr>
              <a:t>E</a:t>
            </a:r>
            <a:r>
              <a:rPr sz="1200" b="1" spc="-20">
                <a:solidFill>
                  <a:srgbClr val="020302"/>
                </a:solidFill>
                <a:latin typeface="Adobe Clean"/>
                <a:cs typeface="Adobe Clean"/>
              </a:rPr>
              <a:t>s</a:t>
            </a:r>
            <a:r>
              <a:rPr sz="1200" b="1" spc="-30">
                <a:solidFill>
                  <a:srgbClr val="020302"/>
                </a:solidFill>
                <a:latin typeface="Adobe Clean"/>
                <a:cs typeface="Adobe Clean"/>
              </a:rPr>
              <a:t>c</a:t>
            </a:r>
            <a:r>
              <a:rPr sz="1200" b="1" spc="-20">
                <a:solidFill>
                  <a:srgbClr val="020302"/>
                </a:solidFill>
                <a:latin typeface="Adobe Clean"/>
                <a:cs typeface="Adobe Clean"/>
              </a:rPr>
              <a:t>a</a:t>
            </a:r>
            <a:r>
              <a:rPr sz="1200" b="1" spc="-25">
                <a:solidFill>
                  <a:srgbClr val="020302"/>
                </a:solidFill>
                <a:latin typeface="Adobe Clean"/>
                <a:cs typeface="Adobe Clean"/>
              </a:rPr>
              <a:t>l</a:t>
            </a:r>
            <a:r>
              <a:rPr sz="1200" b="1" spc="-20">
                <a:solidFill>
                  <a:srgbClr val="020302"/>
                </a:solidFill>
                <a:latin typeface="Adobe Clean"/>
                <a:cs typeface="Adobe Clean"/>
              </a:rPr>
              <a:t>a</a:t>
            </a:r>
            <a:r>
              <a:rPr sz="1200" b="1" spc="-25">
                <a:solidFill>
                  <a:srgbClr val="020302"/>
                </a:solidFill>
                <a:latin typeface="Adobe Clean"/>
                <a:cs typeface="Adobe Clean"/>
              </a:rPr>
              <a:t>t</a:t>
            </a:r>
            <a:r>
              <a:rPr sz="1200" b="1" spc="-20">
                <a:solidFill>
                  <a:srgbClr val="020302"/>
                </a:solidFill>
                <a:latin typeface="Adobe Clean"/>
                <a:cs typeface="Adobe Clean"/>
              </a:rPr>
              <a:t>i</a:t>
            </a:r>
            <a:r>
              <a:rPr sz="1200" b="1" spc="-15">
                <a:solidFill>
                  <a:srgbClr val="020302"/>
                </a:solidFill>
                <a:latin typeface="Adobe Clean"/>
                <a:cs typeface="Adobe Clean"/>
              </a:rPr>
              <a:t>o</a:t>
            </a:r>
            <a:r>
              <a:rPr sz="1200" b="1">
                <a:solidFill>
                  <a:srgbClr val="020302"/>
                </a:solidFill>
                <a:latin typeface="Adobe Clean"/>
                <a:cs typeface="Adobe Clean"/>
              </a:rPr>
              <a:t>n</a:t>
            </a:r>
            <a:r>
              <a:rPr sz="1200" b="1" spc="-55">
                <a:solidFill>
                  <a:srgbClr val="020302"/>
                </a:solidFill>
                <a:latin typeface="Adobe Clean"/>
                <a:cs typeface="Adobe Clean"/>
              </a:rPr>
              <a:t> </a:t>
            </a:r>
            <a:r>
              <a:rPr sz="1200" b="1" spc="-35">
                <a:solidFill>
                  <a:srgbClr val="020302"/>
                </a:solidFill>
                <a:latin typeface="Adobe Clean"/>
                <a:cs typeface="Adobe Clean"/>
              </a:rPr>
              <a:t>M</a:t>
            </a:r>
            <a:r>
              <a:rPr sz="1200" b="1" spc="-25">
                <a:solidFill>
                  <a:srgbClr val="020302"/>
                </a:solidFill>
                <a:latin typeface="Adobe Clean"/>
                <a:cs typeface="Adobe Clean"/>
              </a:rPr>
              <a:t>a</a:t>
            </a:r>
            <a:r>
              <a:rPr sz="1200" b="1" spc="-30">
                <a:solidFill>
                  <a:srgbClr val="020302"/>
                </a:solidFill>
                <a:latin typeface="Adobe Clean"/>
                <a:cs typeface="Adobe Clean"/>
              </a:rPr>
              <a:t>n</a:t>
            </a:r>
            <a:r>
              <a:rPr sz="1200" b="1" spc="-25">
                <a:solidFill>
                  <a:srgbClr val="020302"/>
                </a:solidFill>
                <a:latin typeface="Adobe Clean"/>
                <a:cs typeface="Adobe Clean"/>
              </a:rPr>
              <a:t>a</a:t>
            </a:r>
            <a:r>
              <a:rPr sz="1200" b="1" spc="-30">
                <a:solidFill>
                  <a:srgbClr val="020302"/>
                </a:solidFill>
                <a:latin typeface="Adobe Clean"/>
                <a:cs typeface="Adobe Clean"/>
              </a:rPr>
              <a:t>ge</a:t>
            </a:r>
            <a:r>
              <a:rPr sz="1200" b="1" spc="-25">
                <a:solidFill>
                  <a:srgbClr val="020302"/>
                </a:solidFill>
                <a:latin typeface="Adobe Clean"/>
                <a:cs typeface="Adobe Clean"/>
              </a:rPr>
              <a:t>m</a:t>
            </a:r>
            <a:r>
              <a:rPr sz="1200" b="1" spc="-30">
                <a:solidFill>
                  <a:srgbClr val="020302"/>
                </a:solidFill>
                <a:latin typeface="Adobe Clean"/>
                <a:cs typeface="Adobe Clean"/>
              </a:rPr>
              <a:t>en</a:t>
            </a:r>
            <a:r>
              <a:rPr sz="1200" b="1">
                <a:solidFill>
                  <a:srgbClr val="020302"/>
                </a:solidFill>
                <a:latin typeface="Adobe Clean"/>
                <a:cs typeface="Adobe Clean"/>
              </a:rPr>
              <a:t>t</a:t>
            </a:r>
            <a:endParaRPr sz="1200">
              <a:latin typeface="Adobe Clean"/>
              <a:cs typeface="Adobe Clean"/>
            </a:endParaRP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923693"/>
            <a:ext cx="2194560" cy="782265"/>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sz="1000">
              <a:latin typeface="Adobe Clean Light" panose="020B0303020404020204" pitchFamily="34" charset="0"/>
              <a:cs typeface="AdobeClean-Light"/>
            </a:endParaRPr>
          </a:p>
        </p:txBody>
      </p:sp>
      <p:sp>
        <p:nvSpPr>
          <p:cNvPr id="120" name="object 62">
            <a:extLst>
              <a:ext uri="{FF2B5EF4-FFF2-40B4-BE49-F238E27FC236}">
                <a16:creationId xmlns:a16="http://schemas.microsoft.com/office/drawing/2014/main" id="{1DE9F4C6-6FBC-7048-980D-2E4B9151D17A}"/>
              </a:ext>
            </a:extLst>
          </p:cNvPr>
          <p:cNvSpPr txBox="1"/>
          <p:nvPr/>
        </p:nvSpPr>
        <p:spPr>
          <a:xfrm>
            <a:off x="3201544" y="2592995"/>
            <a:ext cx="1036205" cy="197490"/>
          </a:xfrm>
          <a:prstGeom prst="rect">
            <a:avLst/>
          </a:prstGeom>
        </p:spPr>
        <p:txBody>
          <a:bodyPr vert="horz" wrap="square" lIns="0" tIns="12700" rIns="0" bIns="0" rtlCol="0">
            <a:spAutoFit/>
          </a:bodyPr>
          <a:lstStyle/>
          <a:p>
            <a:pPr marL="12700">
              <a:lnSpc>
                <a:spcPct val="100000"/>
              </a:lnSpc>
              <a:spcBef>
                <a:spcPts val="100"/>
              </a:spcBef>
            </a:pPr>
            <a:r>
              <a:rPr sz="1200" b="1" spc="-20">
                <a:solidFill>
                  <a:srgbClr val="020302"/>
                </a:solidFill>
                <a:latin typeface="Adobe Clean"/>
                <a:cs typeface="Adobe Clean"/>
              </a:rPr>
              <a:t>S</a:t>
            </a:r>
            <a:r>
              <a:rPr sz="1200" b="1" spc="-25">
                <a:solidFill>
                  <a:srgbClr val="020302"/>
                </a:solidFill>
                <a:latin typeface="Adobe Clean"/>
                <a:cs typeface="Adobe Clean"/>
              </a:rPr>
              <a:t>e</a:t>
            </a:r>
            <a:r>
              <a:rPr sz="1200" b="1" spc="-20">
                <a:solidFill>
                  <a:srgbClr val="020302"/>
                </a:solidFill>
                <a:latin typeface="Adobe Clean"/>
                <a:cs typeface="Adobe Clean"/>
              </a:rPr>
              <a:t>r</a:t>
            </a:r>
            <a:r>
              <a:rPr sz="1200" b="1" spc="-25">
                <a:solidFill>
                  <a:srgbClr val="020302"/>
                </a:solidFill>
                <a:latin typeface="Adobe Clean"/>
                <a:cs typeface="Adobe Clean"/>
              </a:rPr>
              <a:t>v</a:t>
            </a:r>
            <a:r>
              <a:rPr sz="1200" b="1" spc="-20">
                <a:solidFill>
                  <a:srgbClr val="020302"/>
                </a:solidFill>
                <a:latin typeface="Adobe Clean"/>
                <a:cs typeface="Adobe Clean"/>
              </a:rPr>
              <a:t>i</a:t>
            </a:r>
            <a:r>
              <a:rPr sz="1200" b="1" spc="-30">
                <a:solidFill>
                  <a:srgbClr val="020302"/>
                </a:solidFill>
                <a:latin typeface="Adobe Clean"/>
                <a:cs typeface="Adobe Clean"/>
              </a:rPr>
              <a:t>c</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sp>
        <p:nvSpPr>
          <p:cNvPr id="121" name="object 63">
            <a:extLst>
              <a:ext uri="{FF2B5EF4-FFF2-40B4-BE49-F238E27FC236}">
                <a16:creationId xmlns:a16="http://schemas.microsoft.com/office/drawing/2014/main" id="{3419AAD6-8F78-6A4E-92B4-499B303969C2}"/>
              </a:ext>
            </a:extLst>
          </p:cNvPr>
          <p:cNvSpPr txBox="1"/>
          <p:nvPr/>
        </p:nvSpPr>
        <p:spPr>
          <a:xfrm>
            <a:off x="2835999" y="2921585"/>
            <a:ext cx="2194560" cy="474489"/>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bi-annual comprehensive review of  Enterprise program services, benefits and support metrics.</a:t>
            </a:r>
            <a:endParaRPr sz="1000">
              <a:latin typeface="Adobe Clean Light" panose="020B0303020404020204" pitchFamily="34" charset="0"/>
              <a:cs typeface="AdobeClean-Light"/>
            </a:endParaRPr>
          </a:p>
        </p:txBody>
      </p:sp>
      <p:sp>
        <p:nvSpPr>
          <p:cNvPr id="123" name="object 65">
            <a:extLst>
              <a:ext uri="{FF2B5EF4-FFF2-40B4-BE49-F238E27FC236}">
                <a16:creationId xmlns:a16="http://schemas.microsoft.com/office/drawing/2014/main" id="{A68C77C5-EF3C-7143-9359-14C6A26D1276}"/>
              </a:ext>
            </a:extLst>
          </p:cNvPr>
          <p:cNvSpPr txBox="1"/>
          <p:nvPr/>
        </p:nvSpPr>
        <p:spPr>
          <a:xfrm>
            <a:off x="5265661" y="1426694"/>
            <a:ext cx="2194560" cy="628377"/>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60-minute session focusing on a specific product feature and how it can be utilized to solve common business problems.</a:t>
            </a:r>
            <a:endParaRPr sz="1000">
              <a:latin typeface="Adobe Clean Light" panose="020B0303020404020204" pitchFamily="34" charset="0"/>
              <a:cs typeface="AdobeClean-Light"/>
            </a:endParaRPr>
          </a:p>
        </p:txBody>
      </p:sp>
      <p:sp>
        <p:nvSpPr>
          <p:cNvPr id="124" name="object 66">
            <a:extLst>
              <a:ext uri="{FF2B5EF4-FFF2-40B4-BE49-F238E27FC236}">
                <a16:creationId xmlns:a16="http://schemas.microsoft.com/office/drawing/2014/main" id="{14AAF776-9013-4C40-92F9-FFFE22C4038F}"/>
              </a:ext>
            </a:extLst>
          </p:cNvPr>
          <p:cNvSpPr txBox="1"/>
          <p:nvPr/>
        </p:nvSpPr>
        <p:spPr>
          <a:xfrm>
            <a:off x="5265661" y="5001737"/>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en-US" sz="1000">
                <a:solidFill>
                  <a:srgbClr val="4B4B4B"/>
                </a:solidFill>
                <a:latin typeface="Adobe Clean Light" panose="020B0303020404020204" pitchFamily="34" charset="0"/>
              </a:rPr>
              <a:t>Drive adoption of customization best practices and core components in AEM as a Cloud Service</a:t>
            </a:r>
            <a:endParaRPr sz="1000">
              <a:solidFill>
                <a:srgbClr val="4B4B4B"/>
              </a:solidFill>
              <a:latin typeface="Adobe Clean Light" panose="020B0303020404020204" pitchFamily="34" charset="0"/>
            </a:endParaRPr>
          </a:p>
        </p:txBody>
      </p:sp>
      <p:sp>
        <p:nvSpPr>
          <p:cNvPr id="125" name="object 67">
            <a:extLst>
              <a:ext uri="{FF2B5EF4-FFF2-40B4-BE49-F238E27FC236}">
                <a16:creationId xmlns:a16="http://schemas.microsoft.com/office/drawing/2014/main" id="{AF4EBBF5-5438-A043-B9AA-3822381D52EE}"/>
              </a:ext>
            </a:extLst>
          </p:cNvPr>
          <p:cNvSpPr txBox="1"/>
          <p:nvPr/>
        </p:nvSpPr>
        <p:spPr>
          <a:xfrm>
            <a:off x="2835999" y="4994097"/>
            <a:ext cx="2194560" cy="720903"/>
          </a:xfrm>
          <a:prstGeom prst="rect">
            <a:avLst/>
          </a:prstGeom>
        </p:spPr>
        <p:txBody>
          <a:bodyPr vert="horz" wrap="square" lIns="0" tIns="12700" rIns="0" bIns="0" rtlCol="0">
            <a:spAutoFit/>
          </a:bodyPr>
          <a:lstStyle/>
          <a:p>
            <a:pPr marL="14604" marR="5080" indent="-1905">
              <a:lnSpc>
                <a:spcPct val="117000"/>
              </a:lnSpc>
              <a:spcBef>
                <a:spcPts val="900"/>
              </a:spcBef>
            </a:pPr>
            <a:r>
              <a:rPr lang="en-US" sz="1000">
                <a:solidFill>
                  <a:srgbClr val="4B4B4B"/>
                </a:solidFill>
                <a:latin typeface="Adobe Clean Light" panose="020B0303020404020204" pitchFamily="34" charset="0"/>
              </a:rPr>
              <a:t>Identify, review and provide recommendations on customized solution adoption areas that have opportunities for optimization</a:t>
            </a:r>
            <a:endParaRPr sz="1000">
              <a:solidFill>
                <a:srgbClr val="4B4B4B"/>
              </a:solidFill>
              <a:latin typeface="Adobe Clean Light" panose="020B0303020404020204" pitchFamily="34" charset="0"/>
            </a:endParaRP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en-US" sz="1000">
                <a:solidFill>
                  <a:srgbClr val="4B4B4B"/>
                </a:solidFill>
                <a:latin typeface="Adobe Clean Light" panose="020B0303020404020204" pitchFamily="34" charset="0"/>
              </a:rPr>
              <a:t>Technical &amp; operational governance to assist AEM as a Cloud Service Customers in adhering to industry standards and best practices for AEM as a Cloud Service</a:t>
            </a:r>
            <a:endParaRPr sz="1000">
              <a:solidFill>
                <a:srgbClr val="4B4B4B"/>
              </a:solidFill>
              <a:latin typeface="Adobe Clean Light" panose="020B0303020404020204" pitchFamily="34" charset="0"/>
            </a:endParaRPr>
          </a:p>
        </p:txBody>
      </p:sp>
      <p:sp>
        <p:nvSpPr>
          <p:cNvPr id="127" name="object 39">
            <a:extLst>
              <a:ext uri="{FF2B5EF4-FFF2-40B4-BE49-F238E27FC236}">
                <a16:creationId xmlns:a16="http://schemas.microsoft.com/office/drawing/2014/main" id="{BB896A03-8E7E-344F-BDE1-37C49461FF04}"/>
              </a:ext>
            </a:extLst>
          </p:cNvPr>
          <p:cNvSpPr txBox="1"/>
          <p:nvPr/>
        </p:nvSpPr>
        <p:spPr>
          <a:xfrm>
            <a:off x="2835999" y="1401973"/>
            <a:ext cx="2194560" cy="959237"/>
          </a:xfrm>
          <a:prstGeom prst="rect">
            <a:avLst/>
          </a:prstGeom>
        </p:spPr>
        <p:txBody>
          <a:bodyPr vert="horz" wrap="square" lIns="0" tIns="35560" rIns="0" bIns="0" rtlCol="0">
            <a:spAutoFit/>
          </a:bodyPr>
          <a:lstStyle/>
          <a:p>
            <a:pPr>
              <a:spcBef>
                <a:spcPts val="190"/>
              </a:spcBef>
            </a:pPr>
            <a:r>
              <a:rPr lang="en-US" sz="1000">
                <a:solidFill>
                  <a:srgbClr val="4B4B4B"/>
                </a:solidFill>
                <a:latin typeface="Adobe Clean Light" panose="020B0303020404020204" pitchFamily="34" charset="0"/>
              </a:rPr>
              <a:t>A designated support engineer who becomes familiar with your solution environment and business goals. The NSE is an experienced support engineer that helps coordinate your Enterprise Support experience..</a:t>
            </a:r>
            <a:endParaRPr lang="en-US" sz="1000">
              <a:solidFill>
                <a:srgbClr val="000000"/>
              </a:solidFill>
              <a:latin typeface="Adobe Clean Light" panose="020B0303020404020204" pitchFamily="34" charset="0"/>
            </a:endParaRP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201544" y="112742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Named Support Engineer</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3" y="1015953"/>
            <a:ext cx="365760"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723508" y="1099976"/>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Expert Sessions</a:t>
            </a:r>
            <a:endParaRPr sz="1200">
              <a:latin typeface="Adobe Clean"/>
              <a:cs typeface="Adobe Clean"/>
            </a:endParaRPr>
          </a:p>
        </p:txBody>
      </p:sp>
      <p:sp>
        <p:nvSpPr>
          <p:cNvPr id="147" name="Rectangle 146">
            <a:extLst>
              <a:ext uri="{FF2B5EF4-FFF2-40B4-BE49-F238E27FC236}">
                <a16:creationId xmlns:a16="http://schemas.microsoft.com/office/drawing/2014/main" id="{98139763-3864-EE42-90B0-5D0834D69657}"/>
              </a:ext>
            </a:extLst>
          </p:cNvPr>
          <p:cNvSpPr/>
          <p:nvPr/>
        </p:nvSpPr>
        <p:spPr>
          <a:xfrm>
            <a:off x="5181600" y="4466703"/>
            <a:ext cx="1972258" cy="461665"/>
          </a:xfrm>
          <a:prstGeom prst="rect">
            <a:avLst/>
          </a:prstGeom>
        </p:spPr>
        <p:txBody>
          <a:bodyPr wrap="square">
            <a:spAutoFit/>
          </a:bodyPr>
          <a:lstStyle/>
          <a:p>
            <a:pPr marL="12700">
              <a:lnSpc>
                <a:spcPct val="100000"/>
              </a:lnSpc>
              <a:spcBef>
                <a:spcPts val="100"/>
              </a:spcBef>
            </a:pPr>
            <a:r>
              <a:rPr lang="en-US" sz="1200" b="1" spc="-15">
                <a:solidFill>
                  <a:srgbClr val="020302"/>
                </a:solidFill>
                <a:latin typeface="Adobe Clean"/>
                <a:cs typeface="Adobe Clean"/>
              </a:rPr>
              <a:t>C</a:t>
            </a:r>
            <a:r>
              <a:rPr lang="en-US" sz="1200" b="1" spc="-20">
                <a:solidFill>
                  <a:srgbClr val="020302"/>
                </a:solidFill>
                <a:latin typeface="Adobe Clean"/>
                <a:cs typeface="Adobe Clean"/>
              </a:rPr>
              <a:t>u</a:t>
            </a:r>
            <a:r>
              <a:rPr lang="en-US" sz="1200" b="1" spc="-25">
                <a:solidFill>
                  <a:srgbClr val="020302"/>
                </a:solidFill>
                <a:latin typeface="Adobe Clean"/>
                <a:cs typeface="Adobe Clean"/>
              </a:rPr>
              <a:t>st</a:t>
            </a:r>
            <a:r>
              <a:rPr lang="en-US" sz="1200" b="1" spc="-15">
                <a:solidFill>
                  <a:srgbClr val="020302"/>
                </a:solidFill>
                <a:latin typeface="Adobe Clean"/>
                <a:cs typeface="Adobe Clean"/>
              </a:rPr>
              <a:t>o</a:t>
            </a:r>
            <a:r>
              <a:rPr lang="en-US" sz="1200" b="1" spc="-20">
                <a:solidFill>
                  <a:srgbClr val="020302"/>
                </a:solidFill>
                <a:latin typeface="Adobe Clean"/>
                <a:cs typeface="Adobe Clean"/>
              </a:rPr>
              <a:t>miza</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15">
                <a:solidFill>
                  <a:srgbClr val="020302"/>
                </a:solidFill>
                <a:latin typeface="Adobe Clean"/>
                <a:cs typeface="Adobe Clean"/>
              </a:rPr>
              <a:t>o</a:t>
            </a:r>
            <a:r>
              <a:rPr lang="en-US" sz="1200" b="1">
                <a:solidFill>
                  <a:srgbClr val="020302"/>
                </a:solidFill>
                <a:latin typeface="Adobe Clean"/>
                <a:cs typeface="Adobe Clean"/>
              </a:rPr>
              <a:t>n</a:t>
            </a:r>
            <a:r>
              <a:rPr lang="en-US" sz="1200" b="1" spc="-50">
                <a:solidFill>
                  <a:srgbClr val="020302"/>
                </a:solidFill>
                <a:latin typeface="Adobe Clean"/>
                <a:cs typeface="Adobe Clean"/>
              </a:rPr>
              <a:t> </a:t>
            </a:r>
            <a:r>
              <a:rPr lang="en-US" sz="1200" b="1" spc="-20">
                <a:solidFill>
                  <a:srgbClr val="020302"/>
                </a:solidFill>
                <a:latin typeface="Adobe Clean"/>
                <a:cs typeface="Adobe Clean"/>
              </a:rPr>
              <a:t>B</a:t>
            </a:r>
            <a:r>
              <a:rPr lang="en-US" sz="1200" b="1" spc="-25">
                <a:solidFill>
                  <a:srgbClr val="020302"/>
                </a:solidFill>
                <a:latin typeface="Adobe Clean"/>
                <a:cs typeface="Adobe Clean"/>
              </a:rPr>
              <a:t>es</a:t>
            </a:r>
            <a:r>
              <a:rPr lang="en-US" sz="1200" b="1">
                <a:solidFill>
                  <a:srgbClr val="020302"/>
                </a:solidFill>
                <a:latin typeface="Adobe Clean"/>
                <a:cs typeface="Adobe Clean"/>
              </a:rPr>
              <a:t>t</a:t>
            </a:r>
            <a:r>
              <a:rPr lang="en-US" sz="1200" b="1" spc="-50">
                <a:solidFill>
                  <a:srgbClr val="020302"/>
                </a:solidFill>
                <a:latin typeface="Adobe Clean"/>
                <a:cs typeface="Adobe Clean"/>
              </a:rPr>
              <a:t> </a:t>
            </a:r>
            <a:r>
              <a:rPr lang="en-US" sz="1200" b="1" spc="-25">
                <a:solidFill>
                  <a:srgbClr val="020302"/>
                </a:solidFill>
                <a:latin typeface="Adobe Clean"/>
                <a:cs typeface="Adobe Clean"/>
              </a:rPr>
              <a:t>P</a:t>
            </a:r>
            <a:r>
              <a:rPr lang="en-US" sz="1200" b="1" spc="-20">
                <a:solidFill>
                  <a:srgbClr val="020302"/>
                </a:solidFill>
                <a:latin typeface="Adobe Clean"/>
                <a:cs typeface="Adobe Clean"/>
              </a:rPr>
              <a:t>ra</a:t>
            </a:r>
            <a:r>
              <a:rPr lang="en-US" sz="1200" b="1" spc="-30">
                <a:solidFill>
                  <a:srgbClr val="020302"/>
                </a:solidFill>
                <a:latin typeface="Adobe Clean"/>
                <a:cs typeface="Adobe Clean"/>
              </a:rPr>
              <a:t>c</a:t>
            </a:r>
            <a:r>
              <a:rPr lang="en-US" sz="1200" b="1" spc="-25">
                <a:solidFill>
                  <a:srgbClr val="020302"/>
                </a:solidFill>
                <a:latin typeface="Adobe Clean"/>
                <a:cs typeface="Adobe Clean"/>
              </a:rPr>
              <a:t>t</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spc="-25">
                <a:solidFill>
                  <a:srgbClr val="020302"/>
                </a:solidFill>
                <a:latin typeface="Adobe Clean"/>
                <a:cs typeface="Adobe Clean"/>
              </a:rPr>
              <a:t>e</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AE</a:t>
            </a:r>
            <a:r>
              <a:rPr lang="en-US" sz="1200" b="1">
                <a:solidFill>
                  <a:srgbClr val="020302"/>
                </a:solidFill>
                <a:latin typeface="Adobe Clean"/>
                <a:cs typeface="Adobe Clean"/>
              </a:rPr>
              <a:t>M</a:t>
            </a:r>
            <a:r>
              <a:rPr lang="en-US" sz="1200" b="1" spc="-55">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5">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a:t>
            </a:r>
            <a:r>
              <a:rPr lang="en-US" sz="1200" b="1" spc="-20">
                <a:solidFill>
                  <a:srgbClr val="020302"/>
                </a:solidFill>
                <a:latin typeface="Adobe Clean"/>
                <a:cs typeface="Adobe Clean"/>
              </a:rPr>
              <a:t>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30">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sp>
        <p:nvSpPr>
          <p:cNvPr id="148" name="Rectangle 147">
            <a:extLst>
              <a:ext uri="{FF2B5EF4-FFF2-40B4-BE49-F238E27FC236}">
                <a16:creationId xmlns:a16="http://schemas.microsoft.com/office/drawing/2014/main" id="{E46486FF-98E8-104F-B880-5545084769D6}"/>
              </a:ext>
            </a:extLst>
          </p:cNvPr>
          <p:cNvSpPr/>
          <p:nvPr/>
        </p:nvSpPr>
        <p:spPr>
          <a:xfrm>
            <a:off x="2752588" y="4438393"/>
            <a:ext cx="1708650" cy="461665"/>
          </a:xfrm>
          <a:prstGeom prst="rect">
            <a:avLst/>
          </a:prstGeom>
        </p:spPr>
        <p:txBody>
          <a:bodyPr wrap="square">
            <a:spAutoFit/>
          </a:bodyPr>
          <a:lstStyle/>
          <a:p>
            <a:pPr marL="12700">
              <a:lnSpc>
                <a:spcPct val="100000"/>
              </a:lnSpc>
              <a:spcBef>
                <a:spcPts val="100"/>
              </a:spcBef>
            </a:pPr>
            <a:r>
              <a:rPr lang="en-US" sz="1200" b="1" spc="-25">
                <a:solidFill>
                  <a:srgbClr val="020302"/>
                </a:solidFill>
                <a:latin typeface="Adobe Clean"/>
                <a:cs typeface="Adobe Clean"/>
              </a:rPr>
              <a:t>Value-added Services for AEM as a Cloud Service</a:t>
            </a:r>
            <a:endParaRPr lang="en-US" sz="1200">
              <a:latin typeface="Adobe Clean"/>
              <a:cs typeface="Adobe Clean"/>
            </a:endParaRP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en-US" sz="1200" b="1" spc="-20">
                <a:solidFill>
                  <a:srgbClr val="020302"/>
                </a:solidFill>
                <a:latin typeface="Adobe Clean"/>
                <a:cs typeface="Adobe Clean"/>
              </a:rPr>
              <a:t>G</a:t>
            </a:r>
            <a:r>
              <a:rPr lang="en-US" sz="1200" b="1" spc="-15">
                <a:solidFill>
                  <a:srgbClr val="020302"/>
                </a:solidFill>
                <a:latin typeface="Adobe Clean"/>
                <a:cs typeface="Adobe Clean"/>
              </a:rPr>
              <a:t>o</a:t>
            </a:r>
            <a:r>
              <a:rPr lang="en-US" sz="1200" b="1" spc="-25">
                <a:solidFill>
                  <a:srgbClr val="020302"/>
                </a:solidFill>
                <a:latin typeface="Adobe Clean"/>
                <a:cs typeface="Adobe Clean"/>
              </a:rPr>
              <a:t>ve</a:t>
            </a:r>
            <a:r>
              <a:rPr lang="en-US" sz="1200" b="1" spc="-20">
                <a:solidFill>
                  <a:srgbClr val="020302"/>
                </a:solidFill>
                <a:latin typeface="Adobe Clean"/>
                <a:cs typeface="Adobe Clean"/>
              </a:rPr>
              <a:t>r</a:t>
            </a:r>
            <a:r>
              <a:rPr lang="en-US" sz="1200" b="1" spc="-25">
                <a:solidFill>
                  <a:srgbClr val="020302"/>
                </a:solidFill>
                <a:latin typeface="Adobe Clean"/>
                <a:cs typeface="Adobe Clean"/>
              </a:rPr>
              <a:t>n</a:t>
            </a:r>
            <a:r>
              <a:rPr lang="en-US" sz="1200" b="1" spc="-20">
                <a:solidFill>
                  <a:srgbClr val="020302"/>
                </a:solidFill>
                <a:latin typeface="Adobe Clean"/>
                <a:cs typeface="Adobe Clean"/>
              </a:rPr>
              <a:t>a</a:t>
            </a:r>
            <a:r>
              <a:rPr lang="en-US" sz="1200" b="1" spc="-25">
                <a:solidFill>
                  <a:srgbClr val="020302"/>
                </a:solidFill>
                <a:latin typeface="Adobe Clean"/>
                <a:cs typeface="Adobe Clean"/>
              </a:rPr>
              <a:t>n</a:t>
            </a:r>
            <a:r>
              <a:rPr lang="en-US" sz="1200" b="1" spc="-30">
                <a:solidFill>
                  <a:srgbClr val="020302"/>
                </a:solidFill>
                <a:latin typeface="Adobe Clean"/>
                <a:cs typeface="Adobe Clean"/>
              </a:rPr>
              <a:t>c</a:t>
            </a:r>
            <a:r>
              <a:rPr lang="en-US" sz="1200" b="1">
                <a:solidFill>
                  <a:srgbClr val="020302"/>
                </a:solidFill>
                <a:latin typeface="Adobe Clean"/>
                <a:cs typeface="Adobe Clean"/>
              </a:rPr>
              <a:t>e</a:t>
            </a:r>
            <a:r>
              <a:rPr lang="en-US" sz="1200" b="1" spc="-50">
                <a:solidFill>
                  <a:srgbClr val="020302"/>
                </a:solidFill>
                <a:latin typeface="Adobe Clean"/>
                <a:cs typeface="Adobe Clean"/>
              </a:rPr>
              <a:t> </a:t>
            </a:r>
            <a:r>
              <a:rPr lang="en-US" sz="1200" b="1" spc="-25">
                <a:solidFill>
                  <a:srgbClr val="020302"/>
                </a:solidFill>
                <a:latin typeface="Adobe Clean"/>
                <a:cs typeface="Adobe Clean"/>
              </a:rPr>
              <a:t>f</a:t>
            </a:r>
            <a:r>
              <a:rPr lang="en-US" sz="1200" b="1" spc="-15">
                <a:solidFill>
                  <a:srgbClr val="020302"/>
                </a:solidFill>
                <a:latin typeface="Adobe Clean"/>
                <a:cs typeface="Adobe Clean"/>
              </a:rPr>
              <a:t>o</a:t>
            </a:r>
            <a:r>
              <a:rPr lang="en-US" sz="1200" b="1">
                <a:solidFill>
                  <a:srgbClr val="020302"/>
                </a:solidFill>
                <a:latin typeface="Adobe Clean"/>
                <a:cs typeface="Adobe Clean"/>
              </a:rPr>
              <a:t>r</a:t>
            </a:r>
            <a:r>
              <a:rPr lang="en-US" sz="1200" b="1" spc="-45">
                <a:solidFill>
                  <a:srgbClr val="020302"/>
                </a:solidFill>
                <a:latin typeface="Adobe Clean"/>
                <a:cs typeface="Adobe Clean"/>
              </a:rPr>
              <a:t> </a:t>
            </a:r>
            <a:r>
              <a:rPr lang="en-US" sz="1200" b="1" spc="-30">
                <a:solidFill>
                  <a:srgbClr val="020302"/>
                </a:solidFill>
                <a:latin typeface="Adobe Clean"/>
                <a:cs typeface="Adobe Clean"/>
              </a:rPr>
              <a:t>A</a:t>
            </a:r>
            <a:r>
              <a:rPr lang="en-US" sz="1200" b="1" spc="-25">
                <a:solidFill>
                  <a:srgbClr val="020302"/>
                </a:solidFill>
                <a:latin typeface="Adobe Clean"/>
                <a:cs typeface="Adobe Clean"/>
              </a:rPr>
              <a:t>E</a:t>
            </a:r>
            <a:r>
              <a:rPr lang="en-US" sz="1200" b="1">
                <a:solidFill>
                  <a:srgbClr val="020302"/>
                </a:solidFill>
                <a:latin typeface="Adobe Clean"/>
                <a:cs typeface="Adobe Clean"/>
              </a:rPr>
              <a:t>M</a:t>
            </a:r>
            <a:r>
              <a:rPr lang="en-US" sz="1200" b="1" spc="-50">
                <a:solidFill>
                  <a:srgbClr val="020302"/>
                </a:solidFill>
                <a:latin typeface="Adobe Clean"/>
                <a:cs typeface="Adobe Clean"/>
              </a:rPr>
              <a:t> </a:t>
            </a:r>
            <a:r>
              <a:rPr lang="en-US" sz="1200" b="1" spc="-20">
                <a:solidFill>
                  <a:srgbClr val="020302"/>
                </a:solidFill>
                <a:latin typeface="Adobe Clean"/>
                <a:cs typeface="Adobe Clean"/>
              </a:rPr>
              <a:t>a</a:t>
            </a:r>
            <a:r>
              <a:rPr lang="en-US" sz="1200" b="1">
                <a:solidFill>
                  <a:srgbClr val="020302"/>
                </a:solidFill>
                <a:latin typeface="Adobe Clean"/>
                <a:cs typeface="Adobe Clean"/>
              </a:rPr>
              <a:t>s</a:t>
            </a:r>
            <a:r>
              <a:rPr lang="en-US" sz="1200" b="1" spc="-45">
                <a:solidFill>
                  <a:srgbClr val="020302"/>
                </a:solidFill>
                <a:latin typeface="Adobe Clean"/>
                <a:cs typeface="Adobe Clean"/>
              </a:rPr>
              <a:t> </a:t>
            </a:r>
            <a:r>
              <a:rPr lang="en-US" sz="1200" b="1">
                <a:solidFill>
                  <a:srgbClr val="020302"/>
                </a:solidFill>
                <a:latin typeface="Adobe Clean"/>
                <a:cs typeface="Adobe Clean"/>
              </a:rPr>
              <a:t>a</a:t>
            </a:r>
            <a:r>
              <a:rPr lang="en-US" sz="1200" b="1" spc="-40">
                <a:solidFill>
                  <a:srgbClr val="020302"/>
                </a:solidFill>
                <a:latin typeface="Adobe Clean"/>
                <a:cs typeface="Adobe Clean"/>
              </a:rPr>
              <a:t> </a:t>
            </a:r>
            <a:r>
              <a:rPr lang="en-US" sz="1200" b="1" spc="-15">
                <a:solidFill>
                  <a:srgbClr val="020302"/>
                </a:solidFill>
                <a:latin typeface="Adobe Clean"/>
                <a:cs typeface="Adobe Clean"/>
              </a:rPr>
              <a:t>C</a:t>
            </a:r>
            <a:r>
              <a:rPr lang="en-US" sz="1200" b="1" spc="-25">
                <a:solidFill>
                  <a:srgbClr val="020302"/>
                </a:solidFill>
                <a:latin typeface="Adobe Clean"/>
                <a:cs typeface="Adobe Clean"/>
              </a:rPr>
              <a:t>l</a:t>
            </a:r>
            <a:r>
              <a:rPr lang="en-US" sz="1200" b="1" spc="-15">
                <a:solidFill>
                  <a:srgbClr val="020302"/>
                </a:solidFill>
                <a:latin typeface="Adobe Clean"/>
                <a:cs typeface="Adobe Clean"/>
              </a:rPr>
              <a:t>ou</a:t>
            </a:r>
            <a:r>
              <a:rPr lang="en-US" sz="1200" b="1">
                <a:solidFill>
                  <a:srgbClr val="020302"/>
                </a:solidFill>
                <a:latin typeface="Adobe Clean"/>
                <a:cs typeface="Adobe Clean"/>
              </a:rPr>
              <a:t>d</a:t>
            </a:r>
            <a:r>
              <a:rPr lang="en-US" sz="1200" b="1" spc="-50">
                <a:solidFill>
                  <a:srgbClr val="020302"/>
                </a:solidFill>
                <a:latin typeface="Adobe Clean"/>
                <a:cs typeface="Adobe Clean"/>
              </a:rPr>
              <a:t> </a:t>
            </a:r>
            <a:r>
              <a:rPr lang="en-US" sz="1200" b="1" spc="-20">
                <a:solidFill>
                  <a:srgbClr val="020302"/>
                </a:solidFill>
                <a:latin typeface="Adobe Clean"/>
                <a:cs typeface="Adobe Clean"/>
              </a:rPr>
              <a:t>S</a:t>
            </a:r>
            <a:r>
              <a:rPr lang="en-US" sz="1200" b="1" spc="-25">
                <a:solidFill>
                  <a:srgbClr val="020302"/>
                </a:solidFill>
                <a:latin typeface="Adobe Clean"/>
                <a:cs typeface="Adobe Clean"/>
              </a:rPr>
              <a:t>e</a:t>
            </a:r>
            <a:r>
              <a:rPr lang="en-US" sz="1200" b="1" spc="-20">
                <a:solidFill>
                  <a:srgbClr val="020302"/>
                </a:solidFill>
                <a:latin typeface="Adobe Clean"/>
                <a:cs typeface="Adobe Clean"/>
              </a:rPr>
              <a:t>r</a:t>
            </a:r>
            <a:r>
              <a:rPr lang="en-US" sz="1200" b="1" spc="-25">
                <a:solidFill>
                  <a:srgbClr val="020302"/>
                </a:solidFill>
                <a:latin typeface="Adobe Clean"/>
                <a:cs typeface="Adobe Clean"/>
              </a:rPr>
              <a:t>v</a:t>
            </a:r>
            <a:r>
              <a:rPr lang="en-US" sz="1200" b="1" spc="-20">
                <a:solidFill>
                  <a:srgbClr val="020302"/>
                </a:solidFill>
                <a:latin typeface="Adobe Clean"/>
                <a:cs typeface="Adobe Clean"/>
              </a:rPr>
              <a:t>i</a:t>
            </a:r>
            <a:r>
              <a:rPr lang="en-US" sz="1200" b="1" spc="-30">
                <a:solidFill>
                  <a:srgbClr val="020302"/>
                </a:solidFill>
                <a:latin typeface="Adobe Clean"/>
                <a:cs typeface="Adobe Clean"/>
              </a:rPr>
              <a:t>c</a:t>
            </a:r>
            <a:r>
              <a:rPr lang="en-US" sz="1200" b="1">
                <a:solidFill>
                  <a:srgbClr val="020302"/>
                </a:solidFill>
                <a:latin typeface="Adobe Clean"/>
                <a:cs typeface="Adobe Clean"/>
              </a:rPr>
              <a:t>e</a:t>
            </a:r>
            <a:endParaRPr lang="en-US" sz="1200">
              <a:latin typeface="Adobe Clean"/>
              <a:cs typeface="Adobe Clean"/>
            </a:endParaRP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57799" y="1015952"/>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76853" y="2514600"/>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1102554"/>
            <a:ext cx="1036205" cy="197490"/>
          </a:xfrm>
          <a:prstGeom prst="rect">
            <a:avLst/>
          </a:prstGeom>
        </p:spPr>
        <p:txBody>
          <a:bodyPr vert="horz" wrap="square" lIns="0" tIns="12700" rIns="0" bIns="0" rtlCol="0">
            <a:spAutoFit/>
          </a:bodyPr>
          <a:lstStyle/>
          <a:p>
            <a:pPr marL="12700">
              <a:lnSpc>
                <a:spcPct val="100000"/>
              </a:lnSpc>
              <a:spcBef>
                <a:spcPts val="100"/>
              </a:spcBef>
            </a:pPr>
            <a:r>
              <a:rPr lang="en-US" sz="1200" b="1" spc="-20">
                <a:solidFill>
                  <a:srgbClr val="020302"/>
                </a:solidFill>
                <a:latin typeface="Adobe Clean"/>
                <a:cs typeface="Adobe Clean"/>
              </a:rPr>
              <a:t>Cas</a:t>
            </a:r>
            <a:r>
              <a:rPr sz="1200" b="1">
                <a:solidFill>
                  <a:srgbClr val="020302"/>
                </a:solidFill>
                <a:latin typeface="Adobe Clean"/>
                <a:cs typeface="Adobe Clean"/>
              </a:rPr>
              <a:t>e</a:t>
            </a:r>
            <a:r>
              <a:rPr sz="1200" b="1" spc="-80">
                <a:solidFill>
                  <a:srgbClr val="020302"/>
                </a:solidFill>
                <a:latin typeface="Adobe Clean"/>
                <a:cs typeface="Adobe Clean"/>
              </a:rPr>
              <a:t> </a:t>
            </a:r>
            <a:r>
              <a:rPr sz="1200" b="1" spc="-20">
                <a:solidFill>
                  <a:srgbClr val="020302"/>
                </a:solidFill>
                <a:latin typeface="Adobe Clean"/>
                <a:cs typeface="Adobe Clean"/>
              </a:rPr>
              <a:t>R</a:t>
            </a:r>
            <a:r>
              <a:rPr sz="1200" b="1" spc="-25">
                <a:solidFill>
                  <a:srgbClr val="020302"/>
                </a:solidFill>
                <a:latin typeface="Adobe Clean"/>
                <a:cs typeface="Adobe Clean"/>
              </a:rPr>
              <a:t>e</a:t>
            </a:r>
            <a:r>
              <a:rPr sz="1200" b="1" spc="-30">
                <a:solidFill>
                  <a:srgbClr val="020302"/>
                </a:solidFill>
                <a:latin typeface="Adobe Clean"/>
                <a:cs typeface="Adobe Clean"/>
              </a:rPr>
              <a:t>v</a:t>
            </a:r>
            <a:r>
              <a:rPr sz="1200" b="1" spc="-20">
                <a:solidFill>
                  <a:srgbClr val="020302"/>
                </a:solidFill>
                <a:latin typeface="Adobe Clean"/>
                <a:cs typeface="Adobe Clean"/>
              </a:rPr>
              <a:t>i</a:t>
            </a:r>
            <a:r>
              <a:rPr sz="1200" b="1" spc="-25">
                <a:solidFill>
                  <a:srgbClr val="020302"/>
                </a:solidFill>
                <a:latin typeface="Adobe Clean"/>
                <a:cs typeface="Adobe Clean"/>
              </a:rPr>
              <a:t>ew</a:t>
            </a:r>
            <a:r>
              <a:rPr sz="1200" b="1">
                <a:solidFill>
                  <a:srgbClr val="020302"/>
                </a:solidFill>
                <a:latin typeface="Adobe Clean"/>
                <a:cs typeface="Adobe Clean"/>
              </a:rPr>
              <a:t>s</a:t>
            </a:r>
            <a:endParaRPr sz="1200">
              <a:latin typeface="Adobe Clean"/>
              <a:cs typeface="Adobe Clean"/>
            </a:endParaRP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1015953"/>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426046"/>
            <a:ext cx="2194560" cy="936154"/>
          </a:xfrm>
          <a:prstGeom prst="rect">
            <a:avLst/>
          </a:prstGeom>
        </p:spPr>
        <p:txBody>
          <a:bodyPr vert="horz" wrap="square" lIns="0" tIns="1270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Regular scheduled review of open support requests, ensuring customer alignment on case description, business impact, status, priority and agreement on next steps required to ensure an expedient resolution.</a:t>
            </a:r>
            <a:endParaRPr sz="1000">
              <a:latin typeface="Adobe Clean Light" panose="020B0303020404020204" pitchFamily="34" charset="0"/>
              <a:cs typeface="AdobeClean-Light"/>
            </a:endParaRP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en-US" sz="1400" b="1" spc="-10">
                <a:solidFill>
                  <a:srgbClr val="020302"/>
                </a:solidFill>
                <a:latin typeface="Adobe Clean"/>
                <a:cs typeface="Adobe Clean"/>
              </a:rPr>
              <a:t>Cloud Support Activities - AEM</a:t>
            </a:r>
            <a:endParaRPr lang="en-US" sz="1400">
              <a:latin typeface="Adobe Clean"/>
              <a:cs typeface="Adobe Clean"/>
            </a:endParaRPr>
          </a:p>
        </p:txBody>
      </p:sp>
      <p:sp>
        <p:nvSpPr>
          <p:cNvPr id="69" name="object 26">
            <a:extLst>
              <a:ext uri="{FF2B5EF4-FFF2-40B4-BE49-F238E27FC236}">
                <a16:creationId xmlns:a16="http://schemas.microsoft.com/office/drawing/2014/main" id="{6A102D56-C83F-964F-8477-EC69A0596922}"/>
              </a:ext>
            </a:extLst>
          </p:cNvPr>
          <p:cNvSpPr/>
          <p:nvPr/>
        </p:nvSpPr>
        <p:spPr>
          <a:xfrm>
            <a:off x="214971" y="4310484"/>
            <a:ext cx="2286000"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569142"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679878"/>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520784"/>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641210"/>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629400"/>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520784"/>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520784"/>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517951"/>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86533"/>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514588"/>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grpSp>
        <p:nvGrpSpPr>
          <p:cNvPr id="62" name="object 3">
            <a:extLst>
              <a:ext uri="{FF2B5EF4-FFF2-40B4-BE49-F238E27FC236}">
                <a16:creationId xmlns:a16="http://schemas.microsoft.com/office/drawing/2014/main" id="{C539739D-1D3E-204D-9819-C44D9AE36DE8}"/>
              </a:ext>
            </a:extLst>
          </p:cNvPr>
          <p:cNvGrpSpPr/>
          <p:nvPr/>
        </p:nvGrpSpPr>
        <p:grpSpPr>
          <a:xfrm rot="5400000">
            <a:off x="1154159" y="-868525"/>
            <a:ext cx="5661921" cy="7931849"/>
            <a:chOff x="-247019" y="421767"/>
            <a:chExt cx="3875281" cy="7641336"/>
          </a:xfrm>
        </p:grpSpPr>
        <p:sp>
          <p:nvSpPr>
            <p:cNvPr id="63" name="object 4">
              <a:extLst>
                <a:ext uri="{FF2B5EF4-FFF2-40B4-BE49-F238E27FC236}">
                  <a16:creationId xmlns:a16="http://schemas.microsoft.com/office/drawing/2014/main" id="{F41DD51E-EC9C-7B44-BE42-FA9C42B94675}"/>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64" name="object 5">
              <a:extLst>
                <a:ext uri="{FF2B5EF4-FFF2-40B4-BE49-F238E27FC236}">
                  <a16:creationId xmlns:a16="http://schemas.microsoft.com/office/drawing/2014/main" id="{6E97A2E1-56BC-2B46-9873-F675D66FF621}"/>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sz="800" spc="-10">
                <a:solidFill>
                  <a:srgbClr val="6D6D6D"/>
                </a:solidFill>
                <a:latin typeface="Adobe Clean"/>
                <a:cs typeface="Adobe Clean"/>
              </a:rPr>
              <a:t>©202</a:t>
            </a:r>
            <a:r>
              <a:rPr lang="en-US" sz="800" spc="-10">
                <a:solidFill>
                  <a:srgbClr val="6D6D6D"/>
                </a:solidFill>
                <a:latin typeface="Adobe Clean"/>
                <a:cs typeface="Adobe Clean"/>
              </a:rPr>
              <a:t>1</a:t>
            </a:r>
            <a:r>
              <a:rPr sz="800" spc="-5">
                <a:solidFill>
                  <a:srgbClr val="6D6D6D"/>
                </a:solidFill>
                <a:latin typeface="Adobe Clean"/>
                <a:cs typeface="Adobe Clean"/>
              </a:rPr>
              <a:t> Adobe. All</a:t>
            </a:r>
            <a:r>
              <a:rPr sz="800" spc="-15">
                <a:solidFill>
                  <a:srgbClr val="6D6D6D"/>
                </a:solidFill>
                <a:latin typeface="Adobe Clean"/>
                <a:cs typeface="Adobe Clean"/>
              </a:rPr>
              <a:t> </a:t>
            </a:r>
            <a:r>
              <a:rPr sz="800" spc="-10">
                <a:solidFill>
                  <a:srgbClr val="6D6D6D"/>
                </a:solidFill>
                <a:latin typeface="Adobe Clean"/>
                <a:cs typeface="Adobe Clean"/>
              </a:rPr>
              <a:t>Rights</a:t>
            </a:r>
            <a:r>
              <a:rPr sz="800" spc="-5">
                <a:solidFill>
                  <a:srgbClr val="6D6D6D"/>
                </a:solidFill>
                <a:latin typeface="Adobe Clean"/>
                <a:cs typeface="Adobe Clean"/>
              </a:rPr>
              <a:t> </a:t>
            </a:r>
            <a:r>
              <a:rPr sz="800" spc="-10">
                <a:solidFill>
                  <a:srgbClr val="6D6D6D"/>
                </a:solidFill>
                <a:latin typeface="Adobe Clean"/>
                <a:cs typeface="Adobe Clean"/>
              </a:rPr>
              <a:t>Reserved.</a:t>
            </a:r>
            <a:r>
              <a:rPr sz="800" spc="-5">
                <a:solidFill>
                  <a:srgbClr val="6D6D6D"/>
                </a:solidFill>
                <a:latin typeface="Adobe Clean"/>
                <a:cs typeface="Adobe Clean"/>
              </a:rPr>
              <a:t> Adobe</a:t>
            </a:r>
            <a:r>
              <a:rPr sz="800" spc="75">
                <a:solidFill>
                  <a:srgbClr val="6D6D6D"/>
                </a:solidFill>
                <a:latin typeface="Adobe Clean"/>
                <a:cs typeface="Adobe Clean"/>
              </a:rPr>
              <a:t> </a:t>
            </a:r>
            <a:r>
              <a:rPr sz="800" spc="-10">
                <a:solidFill>
                  <a:srgbClr val="6D6D6D"/>
                </a:solidFill>
                <a:latin typeface="Adobe Clean"/>
                <a:cs typeface="Adobe Clean"/>
              </a:rPr>
              <a:t>Confidential.</a:t>
            </a:r>
            <a:endParaRPr sz="800">
              <a:latin typeface="Adobe Clean"/>
              <a:cs typeface="Adobe Clean"/>
            </a:endParaRPr>
          </a:p>
        </p:txBody>
      </p:sp>
      <p:sp>
        <p:nvSpPr>
          <p:cNvPr id="8" name="object 8"/>
          <p:cNvSpPr/>
          <p:nvPr/>
        </p:nvSpPr>
        <p:spPr>
          <a:xfrm>
            <a:off x="4724780" y="914778"/>
            <a:ext cx="1954230" cy="57597"/>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843270" y="589788"/>
            <a:ext cx="2588260" cy="228268"/>
          </a:xfrm>
          <a:prstGeom prst="rect">
            <a:avLst/>
          </a:prstGeom>
        </p:spPr>
        <p:txBody>
          <a:bodyPr vert="horz" wrap="square" lIns="0" tIns="12700" rIns="0" bIns="0" rtlCol="0">
            <a:spAutoFit/>
          </a:bodyPr>
          <a:lstStyle/>
          <a:p>
            <a:pPr marL="12700">
              <a:lnSpc>
                <a:spcPct val="100000"/>
              </a:lnSpc>
              <a:spcBef>
                <a:spcPts val="100"/>
              </a:spcBef>
            </a:pPr>
            <a:r>
              <a:rPr sz="1400" b="1" spc="-25">
                <a:solidFill>
                  <a:srgbClr val="020302"/>
                </a:solidFill>
                <a:latin typeface="Adobe Clean"/>
                <a:cs typeface="Adobe Clean"/>
              </a:rPr>
              <a:t>Fi</a:t>
            </a:r>
            <a:r>
              <a:rPr sz="1400" b="1" spc="-30">
                <a:solidFill>
                  <a:srgbClr val="020302"/>
                </a:solidFill>
                <a:latin typeface="Adobe Clean"/>
                <a:cs typeface="Adobe Clean"/>
              </a:rPr>
              <a:t>e</a:t>
            </a:r>
            <a:r>
              <a:rPr sz="1400" b="1" spc="-25">
                <a:solidFill>
                  <a:srgbClr val="020302"/>
                </a:solidFill>
                <a:latin typeface="Adobe Clean"/>
                <a:cs typeface="Adobe Clean"/>
              </a:rPr>
              <a:t>l</a:t>
            </a:r>
            <a:r>
              <a:rPr sz="1400" b="1">
                <a:solidFill>
                  <a:srgbClr val="020302"/>
                </a:solidFill>
                <a:latin typeface="Adobe Clean"/>
                <a:cs typeface="Adobe Clean"/>
              </a:rPr>
              <a:t>d</a:t>
            </a:r>
            <a:r>
              <a:rPr sz="1400" b="1" spc="-45">
                <a:solidFill>
                  <a:srgbClr val="020302"/>
                </a:solidFill>
                <a:latin typeface="Adobe Clean"/>
                <a:cs typeface="Adobe Clean"/>
              </a:rPr>
              <a:t> </a:t>
            </a:r>
            <a:r>
              <a:rPr sz="1400" b="1" spc="20">
                <a:solidFill>
                  <a:srgbClr val="020302"/>
                </a:solidFill>
                <a:latin typeface="Adobe Clean"/>
                <a:cs typeface="Adobe Clean"/>
              </a:rPr>
              <a:t>S</a:t>
            </a:r>
            <a:r>
              <a:rPr sz="1400" b="1" spc="10">
                <a:solidFill>
                  <a:srgbClr val="020302"/>
                </a:solidFill>
                <a:latin typeface="Adobe Clean"/>
                <a:cs typeface="Adobe Clean"/>
              </a:rPr>
              <a:t>e</a:t>
            </a:r>
            <a:r>
              <a:rPr sz="1400" b="1" spc="15">
                <a:solidFill>
                  <a:srgbClr val="020302"/>
                </a:solidFill>
                <a:latin typeface="Adobe Clean"/>
                <a:cs typeface="Adobe Clean"/>
              </a:rPr>
              <a:t>rvi</a:t>
            </a:r>
            <a:r>
              <a:rPr sz="1400" b="1" spc="10">
                <a:solidFill>
                  <a:srgbClr val="020302"/>
                </a:solidFill>
                <a:latin typeface="Adobe Clean"/>
                <a:cs typeface="Adobe Clean"/>
              </a:rPr>
              <a:t>c</a:t>
            </a:r>
            <a:r>
              <a:rPr sz="1400" b="1">
                <a:solidFill>
                  <a:srgbClr val="020302"/>
                </a:solidFill>
                <a:latin typeface="Adobe Clean"/>
                <a:cs typeface="Adobe Clean"/>
              </a:rPr>
              <a:t>e</a:t>
            </a:r>
            <a:r>
              <a:rPr sz="1400" b="1" spc="-190">
                <a:solidFill>
                  <a:srgbClr val="020302"/>
                </a:solidFill>
                <a:latin typeface="Adobe Clean"/>
                <a:cs typeface="Adobe Clean"/>
              </a:rPr>
              <a:t> </a:t>
            </a:r>
            <a:r>
              <a:rPr sz="1400" b="1" spc="5">
                <a:solidFill>
                  <a:srgbClr val="020302"/>
                </a:solidFill>
                <a:latin typeface="Adobe Clean"/>
                <a:cs typeface="Adobe Clean"/>
              </a:rPr>
              <a:t>A</a:t>
            </a:r>
            <a:r>
              <a:rPr sz="1400" b="1">
                <a:solidFill>
                  <a:srgbClr val="020302"/>
                </a:solidFill>
                <a:latin typeface="Adobe Clean"/>
                <a:cs typeface="Adobe Clean"/>
              </a:rPr>
              <a:t>ct</a:t>
            </a:r>
            <a:r>
              <a:rPr sz="1400" b="1" spc="5">
                <a:solidFill>
                  <a:srgbClr val="020302"/>
                </a:solidFill>
                <a:latin typeface="Adobe Clean"/>
                <a:cs typeface="Adobe Clean"/>
              </a:rPr>
              <a:t>ivi</a:t>
            </a:r>
            <a:r>
              <a:rPr sz="1400" b="1">
                <a:solidFill>
                  <a:srgbClr val="020302"/>
                </a:solidFill>
                <a:latin typeface="Adobe Clean"/>
                <a:cs typeface="Adobe Clean"/>
              </a:rPr>
              <a:t>t</a:t>
            </a:r>
            <a:r>
              <a:rPr sz="1400" b="1" spc="5">
                <a:solidFill>
                  <a:srgbClr val="020302"/>
                </a:solidFill>
                <a:latin typeface="Adobe Clean"/>
                <a:cs typeface="Adobe Clean"/>
              </a:rPr>
              <a:t>i</a:t>
            </a:r>
            <a:r>
              <a:rPr sz="1400" b="1">
                <a:solidFill>
                  <a:srgbClr val="020302"/>
                </a:solidFill>
                <a:latin typeface="Adobe Clean"/>
                <a:cs typeface="Adobe Clean"/>
              </a:rPr>
              <a:t>es</a:t>
            </a:r>
            <a:endParaRPr sz="1400">
              <a:latin typeface="Adobe Clean"/>
              <a:cs typeface="Adobe Clean"/>
            </a:endParaRP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sz="1400" b="1" spc="-20">
                <a:solidFill>
                  <a:srgbClr val="020302"/>
                </a:solidFill>
                <a:latin typeface="Adobe Clean"/>
                <a:cs typeface="Adobe Clean"/>
              </a:rPr>
              <a:t>L</a:t>
            </a:r>
            <a:r>
              <a:rPr sz="1400" b="1" spc="-10">
                <a:solidFill>
                  <a:srgbClr val="020302"/>
                </a:solidFill>
                <a:latin typeface="Adobe Clean"/>
                <a:cs typeface="Adobe Clean"/>
              </a:rPr>
              <a:t>a</a:t>
            </a:r>
            <a:r>
              <a:rPr sz="1400" b="1" spc="-15">
                <a:solidFill>
                  <a:srgbClr val="020302"/>
                </a:solidFill>
                <a:latin typeface="Adobe Clean"/>
                <a:cs typeface="Adobe Clean"/>
              </a:rPr>
              <a:t>un</a:t>
            </a:r>
            <a:r>
              <a:rPr sz="1400" b="1" spc="-20">
                <a:solidFill>
                  <a:srgbClr val="020302"/>
                </a:solidFill>
                <a:latin typeface="Adobe Clean"/>
                <a:cs typeface="Adobe Clean"/>
              </a:rPr>
              <a:t>c</a:t>
            </a:r>
            <a:r>
              <a:rPr sz="1400" b="1">
                <a:solidFill>
                  <a:srgbClr val="020302"/>
                </a:solidFill>
                <a:latin typeface="Adobe Clean"/>
                <a:cs typeface="Adobe Clean"/>
              </a:rPr>
              <a:t>h</a:t>
            </a:r>
            <a:r>
              <a:rPr sz="1400" b="1" spc="-30">
                <a:solidFill>
                  <a:srgbClr val="020302"/>
                </a:solidFill>
                <a:latin typeface="Adobe Clean"/>
                <a:cs typeface="Adobe Clean"/>
              </a:rPr>
              <a:t> </a:t>
            </a:r>
            <a:r>
              <a:rPr sz="1400" b="1" spc="-10">
                <a:solidFill>
                  <a:srgbClr val="020302"/>
                </a:solidFill>
                <a:latin typeface="Adobe Clean"/>
                <a:cs typeface="Adobe Clean"/>
              </a:rPr>
              <a:t>Advisor</a:t>
            </a:r>
            <a:r>
              <a:rPr sz="1400" b="1">
                <a:solidFill>
                  <a:srgbClr val="020302"/>
                </a:solidFill>
                <a:latin typeface="Adobe Clean"/>
                <a:cs typeface="Adobe Clean"/>
              </a:rPr>
              <a:t>y</a:t>
            </a:r>
            <a:r>
              <a:rPr sz="1400" b="1" spc="-60">
                <a:solidFill>
                  <a:srgbClr val="020302"/>
                </a:solidFill>
                <a:latin typeface="Adobe Clean"/>
                <a:cs typeface="Adobe Clean"/>
              </a:rPr>
              <a:t> </a:t>
            </a:r>
            <a:endParaRPr sz="1400">
              <a:latin typeface="Adobe Clean"/>
              <a:cs typeface="Adobe Clean"/>
            </a:endParaRP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en-US" sz="1000">
                <a:solidFill>
                  <a:srgbClr val="1F1F1F"/>
                </a:solidFill>
                <a:latin typeface="AdobeClean-Light"/>
                <a:cs typeface="AdobeClean-Light"/>
              </a:rPr>
              <a:t>For customers </a:t>
            </a:r>
            <a:r>
              <a:rPr sz="1000">
                <a:solidFill>
                  <a:srgbClr val="1F1F1F"/>
                </a:solidFill>
                <a:latin typeface="AdobeClean-Light"/>
                <a:cs typeface="AdobeClean-Light"/>
              </a:rPr>
              <a:t>implementing a </a:t>
            </a:r>
            <a:r>
              <a:rPr sz="1000" b="1">
                <a:solidFill>
                  <a:srgbClr val="1F1F1F"/>
                </a:solidFill>
                <a:latin typeface="Adobe Clean"/>
                <a:cs typeface="Adobe Clean"/>
              </a:rPr>
              <a:t>new Adobe Experience Cloud solution</a:t>
            </a:r>
            <a:r>
              <a:rPr lang="en-US" sz="1000" b="1">
                <a:solidFill>
                  <a:srgbClr val="1F1F1F"/>
                </a:solidFill>
                <a:latin typeface="Adobe Clean"/>
                <a:cs typeface="Adobe Clean"/>
              </a:rPr>
              <a:t>, </a:t>
            </a:r>
            <a:r>
              <a:rPr lang="en-US" sz="1000">
                <a:latin typeface="Adobe Clean Light" charset="0"/>
                <a:ea typeface="Adobe Clean Light" charset="0"/>
                <a:cs typeface="Adobe Clean Light" charset="0"/>
              </a:rPr>
              <a:t>Launch Advisory </a:t>
            </a:r>
            <a:r>
              <a:rPr lang="en-US" sz="1000">
                <a:solidFill>
                  <a:srgbClr val="000000"/>
                </a:solidFill>
                <a:latin typeface="Adobe Clean SemiLight" panose="020B0403020404020204" pitchFamily="34" charset="0"/>
              </a:rPr>
              <a:t>is a </a:t>
            </a:r>
            <a:r>
              <a:rPr lang="en-US" sz="1000" b="1">
                <a:solidFill>
                  <a:srgbClr val="000000"/>
                </a:solidFill>
                <a:latin typeface="Adobe Clean SemiLight" panose="020B0403020404020204" pitchFamily="34" charset="0"/>
              </a:rPr>
              <a:t>core set of advisory services </a:t>
            </a:r>
            <a:r>
              <a:rPr lang="en-US" sz="1000">
                <a:latin typeface="Adobe Clean Light" charset="0"/>
                <a:ea typeface="Adobe Clean Light" charset="0"/>
                <a:cs typeface="Adobe Clean Light" charset="0"/>
              </a:rPr>
              <a:t>and recommendations that </a:t>
            </a:r>
            <a:r>
              <a:rPr lang="en-US" sz="1000">
                <a:latin typeface="Adobe Clean Light" charset="0"/>
              </a:rPr>
              <a:t>are proven to </a:t>
            </a:r>
            <a:r>
              <a:rPr lang="en-US" sz="1000" b="1">
                <a:latin typeface="Adobe Clean Light" charset="0"/>
              </a:rPr>
              <a:t>support successful deployments </a:t>
            </a:r>
            <a:r>
              <a:rPr lang="en-US" sz="1000">
                <a:latin typeface="Adobe Clean Light" charset="0"/>
              </a:rPr>
              <a:t>and </a:t>
            </a:r>
            <a:r>
              <a:rPr lang="en-US" sz="1000" b="1">
                <a:latin typeface="Adobe Clean Light" charset="0"/>
              </a:rPr>
              <a:t>accelerate time-to-value</a:t>
            </a:r>
            <a:r>
              <a:rPr lang="en-US" sz="1000">
                <a:latin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603474" cy="859210"/>
          </a:xfrm>
          <a:prstGeom prst="rect">
            <a:avLst/>
          </a:prstGeom>
        </p:spPr>
        <p:txBody>
          <a:bodyPr vert="horz" wrap="square" lIns="0" tIns="12700" rIns="0" bIns="0" rtlCol="0">
            <a:spAutoFit/>
          </a:bodyPr>
          <a:lstStyle/>
          <a:p>
            <a:pPr marL="24130" marR="5080">
              <a:spcBef>
                <a:spcPts val="600"/>
              </a:spcBef>
            </a:pPr>
            <a:r>
              <a:rPr lang="en-US" sz="1000">
                <a:solidFill>
                  <a:srgbClr val="4B4B4B"/>
                </a:solidFill>
                <a:latin typeface="Adobe Clean Light" panose="020B0303020404020204" pitchFamily="34" charset="0"/>
              </a:rPr>
              <a:t>Field Services are used for </a:t>
            </a:r>
            <a:r>
              <a:rPr lang="en-US" sz="1000" b="1">
                <a:solidFill>
                  <a:srgbClr val="4B4B4B"/>
                </a:solidFill>
                <a:latin typeface="Adobe Clean" panose="020B0503020404020204" pitchFamily="34" charset="0"/>
              </a:rPr>
              <a:t>quick resolution</a:t>
            </a:r>
            <a:r>
              <a:rPr lang="en-US" sz="1000">
                <a:solidFill>
                  <a:srgbClr val="4B4B4B"/>
                </a:solidFill>
                <a:latin typeface="Adobe Clean Light" panose="020B0303020404020204" pitchFamily="34" charset="0"/>
              </a:rPr>
              <a:t>, focused customer success and accelerated</a:t>
            </a:r>
            <a:r>
              <a:rPr lang="en-US" sz="1000" b="1">
                <a:solidFill>
                  <a:srgbClr val="4B4B4B"/>
                </a:solidFill>
                <a:latin typeface="Adobe Clean" panose="020B0503020404020204" pitchFamily="34" charset="0"/>
              </a:rPr>
              <a:t> time-to-value</a:t>
            </a:r>
            <a:r>
              <a:rPr lang="en-US" sz="1000">
                <a:solidFill>
                  <a:srgbClr val="4B4B4B"/>
                </a:solidFill>
                <a:latin typeface="Adobe Clean Light" panose="020B0303020404020204" pitchFamily="34" charset="0"/>
              </a:rPr>
              <a:t>. If Launch advisory is active there will be </a:t>
            </a:r>
            <a:r>
              <a:rPr lang="en-US" sz="1000" b="1">
                <a:solidFill>
                  <a:srgbClr val="4B4B4B"/>
                </a:solidFill>
                <a:latin typeface="Adobe Clean" panose="020B0503020404020204" pitchFamily="34" charset="0"/>
              </a:rPr>
              <a:t>no Field Services in year 1 </a:t>
            </a:r>
            <a:r>
              <a:rPr lang="en-US" sz="1000">
                <a:solidFill>
                  <a:srgbClr val="4B4B4B"/>
                </a:solidFill>
                <a:latin typeface="Adobe Clean Light" panose="020B0303020404020204" pitchFamily="34" charset="0"/>
              </a:rPr>
              <a:t>for any solution product covered by an Adobe Support contract. </a:t>
            </a:r>
            <a:endParaRPr lang="en-US" sz="1000">
              <a:solidFill>
                <a:srgbClr val="1F1F1F"/>
              </a:solidFill>
              <a:latin typeface="Adobe Clean Light" panose="020B0303020404020204" pitchFamily="34" charset="0"/>
              <a:cs typeface="Adobe Clean"/>
            </a:endParaRPr>
          </a:p>
          <a:p>
            <a:pPr marL="24130" marR="5080">
              <a:spcBef>
                <a:spcPts val="600"/>
              </a:spcBef>
            </a:pPr>
            <a:endParaRPr lang="en-US" sz="1000" b="1">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867961"/>
            <a:ext cx="3525469" cy="2336537"/>
          </a:xfrm>
          <a:prstGeom prst="rect">
            <a:avLst/>
          </a:prstGeom>
        </p:spPr>
        <p:txBody>
          <a:bodyPr wrap="square">
            <a:spAutoFit/>
          </a:bodyPr>
          <a:lstStyle/>
          <a:p>
            <a:pPr marL="12700" marR="5080">
              <a:spcBef>
                <a:spcPts val="100"/>
              </a:spcBef>
            </a:pPr>
            <a:r>
              <a:rPr lang="en-US" sz="1000">
                <a:latin typeface="Adobe Clean Light" charset="0"/>
              </a:rPr>
              <a:t>Adobe solution experts help validate requirements, architecture, development process, and launch readiness reviews </a:t>
            </a:r>
            <a:r>
              <a:rPr lang="en-US" sz="1000">
                <a:solidFill>
                  <a:srgbClr val="000000"/>
                </a:solidFill>
                <a:latin typeface="Adobe Clean SemiLight" panose="020B0403020404020204" pitchFamily="34" charset="0"/>
              </a:rPr>
              <a:t>with </a:t>
            </a:r>
            <a:r>
              <a:rPr lang="en-US" sz="1000" b="1">
                <a:solidFill>
                  <a:srgbClr val="000000"/>
                </a:solidFill>
                <a:latin typeface="Adobe Clean SemiLight" panose="020B0403020404020204" pitchFamily="34" charset="0"/>
              </a:rPr>
              <a:t>best practice-based guidance </a:t>
            </a:r>
            <a:r>
              <a:rPr lang="en-US" sz="1000">
                <a:solidFill>
                  <a:srgbClr val="000000"/>
                </a:solidFill>
                <a:latin typeface="Adobe Clean SemiLight" panose="020B0403020404020204" pitchFamily="34" charset="0"/>
              </a:rPr>
              <a:t>to customers and implementation partners.</a:t>
            </a:r>
          </a:p>
          <a:p>
            <a:pPr marL="12700" marR="5080">
              <a:spcBef>
                <a:spcPts val="100"/>
              </a:spcBef>
            </a:pPr>
            <a:endParaRPr lang="en-US" sz="1000">
              <a:solidFill>
                <a:srgbClr val="1F1F1F"/>
              </a:solidFill>
              <a:latin typeface="Adobe Clean"/>
              <a:cs typeface="Adobe Clean"/>
            </a:endParaRPr>
          </a:p>
          <a:p>
            <a:pPr marL="12700" marR="5080">
              <a:spcBef>
                <a:spcPts val="100"/>
              </a:spcBef>
            </a:pPr>
            <a:r>
              <a:rPr lang="en-US" sz="1000">
                <a:latin typeface="Adobe Clean Light" charset="0"/>
              </a:rPr>
              <a:t>Launch Advisory will align with your project schedule through common milestones (</a:t>
            </a:r>
            <a:r>
              <a:rPr lang="en-US" sz="1000" b="1">
                <a:latin typeface="Adobe Clean Light" charset="0"/>
              </a:rPr>
              <a:t>Kickoff, Define, Design, Go-live and Post Launch</a:t>
            </a:r>
            <a:r>
              <a:rPr lang="en-US" sz="1000">
                <a:latin typeface="Adobe Clean Light" charset="0"/>
              </a:rPr>
              <a:t>) to guide, validate, assess and make recommendations.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Key Deliverables include:</a:t>
            </a:r>
          </a:p>
          <a:p>
            <a:pPr marL="184150" marR="5080" indent="-171450">
              <a:spcBef>
                <a:spcPts val="700"/>
              </a:spcBef>
              <a:buFont typeface="Arial" panose="020B0604020202020204" pitchFamily="34" charset="0"/>
              <a:buChar char="•"/>
            </a:pPr>
            <a:r>
              <a:rPr lang="en-US" sz="1000"/>
              <a:t>Kickoff (including project collaboration plan) deck</a:t>
            </a:r>
          </a:p>
          <a:p>
            <a:pPr marL="184150" marR="5080" indent="-171450">
              <a:spcBef>
                <a:spcPts val="400"/>
              </a:spcBef>
              <a:buFont typeface="Arial" panose="020B0604020202020204" pitchFamily="34" charset="0"/>
              <a:buChar char="•"/>
            </a:pPr>
            <a:r>
              <a:rPr lang="en-US" sz="1000"/>
              <a:t>Assessment &amp; recommendations document(s)</a:t>
            </a:r>
          </a:p>
          <a:p>
            <a:pPr marL="184150" marR="5080" indent="-171450">
              <a:spcBef>
                <a:spcPts val="400"/>
              </a:spcBef>
              <a:buFont typeface="Arial" panose="020B0604020202020204" pitchFamily="34" charset="0"/>
              <a:buChar char="•"/>
            </a:pPr>
            <a:r>
              <a:rPr lang="en-US" sz="1000"/>
              <a:t>Engagement summary</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840480"/>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Run &amp; Operate</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Implementation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918286" y="2317134"/>
            <a:ext cx="933111" cy="261610"/>
          </a:xfrm>
          <a:prstGeom prst="rect">
            <a:avLst/>
          </a:prstGeom>
          <a:noFill/>
        </p:spPr>
        <p:txBody>
          <a:bodyPr wrap="square" rtlCol="0">
            <a:spAutoFit/>
          </a:bodyPr>
          <a:lstStyle/>
          <a:p>
            <a:pPr algn="ctr"/>
            <a:r>
              <a:rPr lang="en-US" sz="1100"/>
              <a:t>Post Launch</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a:stretch>
            <a:fillRect/>
          </a:stretch>
        </p:blipFill>
        <p:spPr>
          <a:xfrm>
            <a:off x="333965" y="6379881"/>
            <a:ext cx="3097872"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694431"/>
            <a:ext cx="3525469" cy="2310889"/>
          </a:xfrm>
          <a:prstGeom prst="rect">
            <a:avLst/>
          </a:prstGeom>
        </p:spPr>
        <p:txBody>
          <a:bodyPr wrap="square">
            <a:spAutoFit/>
          </a:bodyPr>
          <a:lstStyle/>
          <a:p>
            <a:pPr marL="12700" marR="5080">
              <a:spcBef>
                <a:spcPts val="100"/>
              </a:spcBef>
            </a:pPr>
            <a:r>
              <a:rPr lang="en-US" sz="1000" b="1">
                <a:solidFill>
                  <a:srgbClr val="000000"/>
                </a:solidFill>
                <a:latin typeface="+mj-lt"/>
              </a:rPr>
              <a:t>Technical Track Activities </a:t>
            </a:r>
            <a:r>
              <a:rPr lang="en-US" sz="1000">
                <a:solidFill>
                  <a:srgbClr val="000000"/>
                </a:solidFill>
                <a:latin typeface="Adobe Clean Light" panose="020B0303020404020204" pitchFamily="34" charset="0"/>
              </a:rPr>
              <a:t>ensure customers are technically sound and maximizing their tool adoption. Specifically, these types of activities include support and recommendations related to platform configurations, integrations and troubleshooting</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technical activities available::</a:t>
            </a:r>
          </a:p>
          <a:p>
            <a:pPr marL="184150" marR="5080" indent="-171450">
              <a:spcBef>
                <a:spcPts val="700"/>
              </a:spcBef>
              <a:buClr>
                <a:srgbClr val="FA0E00"/>
              </a:buClr>
              <a:buFont typeface="Wingdings" pitchFamily="2" charset="2"/>
              <a:buChar char="ü"/>
            </a:pPr>
            <a:r>
              <a:rPr lang="en-US" sz="1000"/>
              <a:t>Health audit</a:t>
            </a:r>
          </a:p>
          <a:p>
            <a:pPr marL="184150" marR="5080" indent="-171450">
              <a:spcBef>
                <a:spcPts val="400"/>
              </a:spcBef>
              <a:buClr>
                <a:srgbClr val="FA0E00"/>
              </a:buClr>
              <a:buFont typeface="Wingdings" pitchFamily="2" charset="2"/>
              <a:buChar char="ü"/>
            </a:pPr>
            <a:r>
              <a:rPr lang="en-US" sz="1000"/>
              <a:t>Platform audit</a:t>
            </a:r>
          </a:p>
          <a:p>
            <a:pPr marL="184150" marR="5080" indent="-171450">
              <a:spcBef>
                <a:spcPts val="400"/>
              </a:spcBef>
              <a:buClr>
                <a:srgbClr val="FA0E00"/>
              </a:buClr>
              <a:buFont typeface="Wingdings" pitchFamily="2" charset="2"/>
              <a:buChar char="ü"/>
            </a:pPr>
            <a:r>
              <a:rPr lang="en-US" sz="1000"/>
              <a:t>Feature set enablement</a:t>
            </a:r>
          </a:p>
          <a:p>
            <a:pPr marL="184150" marR="5080" indent="-171450">
              <a:spcBef>
                <a:spcPts val="400"/>
              </a:spcBef>
              <a:buClr>
                <a:srgbClr val="FA0E00"/>
              </a:buClr>
              <a:buFont typeface="Wingdings" pitchFamily="2" charset="2"/>
              <a:buChar char="ü"/>
            </a:pPr>
            <a:r>
              <a:rPr lang="en-US" sz="1000"/>
              <a:t>Basic integrations and configurations</a:t>
            </a:r>
          </a:p>
          <a:p>
            <a:pPr marL="184150" marR="5080" indent="-171450">
              <a:spcBef>
                <a:spcPts val="400"/>
              </a:spcBef>
              <a:buClr>
                <a:srgbClr val="FA0E00"/>
              </a:buClr>
              <a:buFont typeface="Wingdings" pitchFamily="2" charset="2"/>
              <a:buChar char="ü"/>
            </a:pPr>
            <a:r>
              <a:rPr lang="en-US" sz="1000"/>
              <a:t>Customer solution troubleshooting</a:t>
            </a:r>
          </a:p>
          <a:p>
            <a:pPr marL="184150" marR="5080" indent="-171450">
              <a:spcBef>
                <a:spcPts val="400"/>
              </a:spcBef>
              <a:buClr>
                <a:srgbClr val="FA0E00"/>
              </a:buClr>
              <a:buFont typeface="Wingdings" pitchFamily="2" charset="2"/>
              <a:buChar char="ü"/>
            </a:pPr>
            <a:r>
              <a:rPr lang="en-US" sz="1000"/>
              <a:t>Cloud service support</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7249456"/>
            <a:ext cx="3525469" cy="2054409"/>
          </a:xfrm>
          <a:prstGeom prst="rect">
            <a:avLst/>
          </a:prstGeom>
        </p:spPr>
        <p:txBody>
          <a:bodyPr wrap="square">
            <a:spAutoFit/>
          </a:bodyPr>
          <a:lstStyle/>
          <a:p>
            <a:pPr marL="12700" marR="5080">
              <a:spcBef>
                <a:spcPts val="100"/>
              </a:spcBef>
            </a:pPr>
            <a:r>
              <a:rPr lang="en-US" sz="1000" b="1">
                <a:solidFill>
                  <a:srgbClr val="000000"/>
                </a:solidFill>
                <a:latin typeface="+mj-lt"/>
              </a:rPr>
              <a:t>Strategic Track Activities </a:t>
            </a:r>
            <a:r>
              <a:rPr lang="en-US" sz="1000">
                <a:solidFill>
                  <a:srgbClr val="000000"/>
                </a:solidFill>
                <a:latin typeface="Adobe Clean Light" panose="020B0303020404020204" pitchFamily="34" charset="0"/>
              </a:rPr>
              <a:t>locate opportunities to ensure value is being realized from a customer’s Adobe solutions. They include support recommendations related to strategy, measurement and maturity to drive value realization across one or more Adobe solutions.</a:t>
            </a:r>
          </a:p>
          <a:p>
            <a:pPr marL="12700" marR="5080">
              <a:spcBef>
                <a:spcPts val="100"/>
              </a:spcBef>
            </a:pPr>
            <a:endParaRPr lang="en-US" sz="1000">
              <a:latin typeface="Adobe Clean Light" charset="0"/>
            </a:endParaRPr>
          </a:p>
          <a:p>
            <a:pPr marL="12700" marR="5080">
              <a:spcBef>
                <a:spcPts val="100"/>
              </a:spcBef>
            </a:pPr>
            <a:r>
              <a:rPr lang="en-US" sz="1000">
                <a:latin typeface="Adobe Clean Light" charset="0"/>
              </a:rPr>
              <a:t>Types of strategic activities available::</a:t>
            </a:r>
          </a:p>
          <a:p>
            <a:pPr marL="241300" marR="5080" indent="-228600">
              <a:spcBef>
                <a:spcPts val="700"/>
              </a:spcBef>
              <a:buClr>
                <a:srgbClr val="FA0E00"/>
              </a:buClr>
              <a:buFont typeface="Wingdings" pitchFamily="2" charset="2"/>
              <a:buChar char="ü"/>
            </a:pPr>
            <a:r>
              <a:rPr lang="en-US" sz="1000"/>
              <a:t>Maturity Roadmap</a:t>
            </a:r>
          </a:p>
          <a:p>
            <a:pPr marL="241300" marR="5080" indent="-228600">
              <a:spcBef>
                <a:spcPts val="400"/>
              </a:spcBef>
              <a:buClr>
                <a:srgbClr val="FA0E00"/>
              </a:buClr>
              <a:buFont typeface="Wingdings" pitchFamily="2" charset="2"/>
              <a:buChar char="ü"/>
            </a:pPr>
            <a:r>
              <a:rPr lang="en-US" sz="1000"/>
              <a:t>Use case development/measurement</a:t>
            </a:r>
          </a:p>
          <a:p>
            <a:pPr marL="241300" marR="5080" indent="-228600">
              <a:spcBef>
                <a:spcPts val="400"/>
              </a:spcBef>
              <a:buClr>
                <a:srgbClr val="FA0E00"/>
              </a:buClr>
              <a:buFont typeface="Wingdings" pitchFamily="2" charset="2"/>
              <a:buChar char="ü"/>
            </a:pPr>
            <a:r>
              <a:rPr lang="en-US" sz="1000"/>
              <a:t>Reporting &amp; analysis</a:t>
            </a:r>
          </a:p>
          <a:p>
            <a:pPr marL="241300" marR="5080" indent="-228600">
              <a:spcBef>
                <a:spcPts val="400"/>
              </a:spcBef>
              <a:buClr>
                <a:srgbClr val="FA0E00"/>
              </a:buClr>
              <a:buFont typeface="Wingdings" pitchFamily="2" charset="2"/>
              <a:buChar char="ü"/>
            </a:pPr>
            <a:r>
              <a:rPr lang="en-US" sz="1000"/>
              <a:t>Best practices enablement</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891661"/>
            <a:ext cx="3525468" cy="430887"/>
          </a:xfrm>
          <a:prstGeom prst="rect">
            <a:avLst/>
          </a:prstGeom>
          <a:noFill/>
        </p:spPr>
        <p:txBody>
          <a:bodyPr wrap="square" rtlCol="0">
            <a:spAutoFit/>
          </a:bodyPr>
          <a:lstStyle/>
          <a:p>
            <a:pPr marL="12700" marR="5080" lvl="0">
              <a:spcBef>
                <a:spcPts val="100"/>
              </a:spcBef>
            </a:pPr>
            <a:r>
              <a:rPr lang="en-US" sz="1000">
                <a:solidFill>
                  <a:srgbClr val="1F1F1F"/>
                </a:solidFill>
                <a:latin typeface="Adobe Clean" panose="020B0503020404020204" pitchFamily="34" charset="0"/>
                <a:cs typeface="AdobeClean-Light"/>
              </a:rPr>
              <a:t>As an Enterprise customer, you are eligible for</a:t>
            </a:r>
            <a:r>
              <a:rPr lang="en-US" sz="1200" b="1" u="sng">
                <a:solidFill>
                  <a:srgbClr val="1F1F1F"/>
                </a:solidFill>
                <a:cs typeface="AdobeClean-Light"/>
              </a:rPr>
              <a:t> 2 </a:t>
            </a:r>
            <a:r>
              <a:rPr lang="en-US" sz="1000" b="1" u="sng">
                <a:solidFill>
                  <a:srgbClr val="1F1F1F"/>
                </a:solidFill>
                <a:cs typeface="AdobeClean-Light"/>
              </a:rPr>
              <a:t>activities per year </a:t>
            </a:r>
            <a:r>
              <a:rPr lang="en-US" sz="1000">
                <a:solidFill>
                  <a:srgbClr val="1F1F1F"/>
                </a:solidFill>
                <a:latin typeface="Adobe Clean" panose="020B0503020404020204" pitchFamily="34" charset="0"/>
                <a:cs typeface="AdobeClean-Light"/>
              </a:rPr>
              <a:t>from the following two tracks:</a:t>
            </a:r>
            <a:r>
              <a:rPr lang="en-US" sz="1000" b="1">
                <a:solidFill>
                  <a:srgbClr val="1F1F1F"/>
                </a:solidFill>
                <a:cs typeface="AdobeClean-Light"/>
              </a:rPr>
              <a:t> Technical </a:t>
            </a:r>
            <a:r>
              <a:rPr lang="en-US" sz="1000">
                <a:solidFill>
                  <a:srgbClr val="1F1F1F"/>
                </a:solidFill>
                <a:latin typeface="Adobe Clean" panose="020B0503020404020204" pitchFamily="34" charset="0"/>
                <a:cs typeface="AdobeClean-Light"/>
              </a:rPr>
              <a:t>and/or </a:t>
            </a:r>
            <a:r>
              <a:rPr lang="en-US" sz="1000" b="1">
                <a:solidFill>
                  <a:srgbClr val="1F1F1F"/>
                </a:solidFill>
                <a:cs typeface="AdobeClean-Light"/>
              </a:rPr>
              <a:t>Strategic</a:t>
            </a:r>
            <a:r>
              <a:rPr lang="en-US" sz="1000">
                <a:solidFill>
                  <a:srgbClr val="1F1F1F"/>
                </a:solidFill>
                <a:latin typeface="Adobe Clean Light" panose="020B0303020404020204" pitchFamily="34" charset="0"/>
                <a:cs typeface="AdobeClean-Light"/>
              </a:rPr>
              <a:t>.</a:t>
            </a:r>
            <a:endParaRPr lang="en-US" sz="1000" b="1">
              <a:solidFill>
                <a:prstClr val="black"/>
              </a:solidFill>
              <a:cs typeface="AdobeClean-Light"/>
            </a:endParaRP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61610"/>
          </a:xfrm>
          <a:prstGeom prst="rect">
            <a:avLst/>
          </a:prstGeom>
          <a:noFill/>
        </p:spPr>
        <p:txBody>
          <a:bodyPr wrap="square" rtlCol="0">
            <a:spAutoFit/>
          </a:bodyPr>
          <a:lstStyle/>
          <a:p>
            <a:pPr algn="ctr"/>
            <a:r>
              <a:rPr lang="en-US" sz="1100"/>
              <a:t>Go-Live</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61610"/>
          </a:xfrm>
          <a:prstGeom prst="rect">
            <a:avLst/>
          </a:prstGeom>
          <a:noFill/>
        </p:spPr>
        <p:txBody>
          <a:bodyPr wrap="square" rtlCol="0">
            <a:spAutoFit/>
          </a:bodyPr>
          <a:lstStyle/>
          <a:p>
            <a:pPr algn="ctr"/>
            <a:r>
              <a:rPr lang="en-US" sz="1100"/>
              <a:t>Define</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61610"/>
          </a:xfrm>
          <a:prstGeom prst="rect">
            <a:avLst/>
          </a:prstGeom>
          <a:noFill/>
        </p:spPr>
        <p:txBody>
          <a:bodyPr wrap="square" rtlCol="0">
            <a:spAutoFit/>
          </a:bodyPr>
          <a:lstStyle/>
          <a:p>
            <a:pPr algn="ctr"/>
            <a:r>
              <a:rPr lang="en-US" sz="1100"/>
              <a:t>Kickoff</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61610"/>
          </a:xfrm>
          <a:prstGeom prst="rect">
            <a:avLst/>
          </a:prstGeom>
          <a:noFill/>
        </p:spPr>
        <p:txBody>
          <a:bodyPr wrap="square" rtlCol="0">
            <a:spAutoFit/>
          </a:bodyPr>
          <a:lstStyle/>
          <a:p>
            <a:pPr algn="ctr"/>
            <a:r>
              <a:rPr lang="en-US" sz="1100"/>
              <a:t>Design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accent1">
                    <a:lumMod val="50000"/>
                  </a:schemeClr>
                </a:solidFill>
              </a:rPr>
              <a:t>2 Activities per Year</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 </a:t>
            </a:r>
            <a:r>
              <a:rPr sz="1100" i="1" spc="-20">
                <a:solidFill>
                  <a:srgbClr val="777879"/>
                </a:solidFill>
                <a:latin typeface="AdobeClean-LightIt"/>
                <a:cs typeface="AdobeClean-LightIt"/>
              </a:rPr>
              <a:t>Success</a:t>
            </a:r>
            <a:r>
              <a:rPr sz="1100" i="1" spc="-180">
                <a:solidFill>
                  <a:srgbClr val="777879"/>
                </a:solidFill>
                <a:latin typeface="AdobeClean-LightIt"/>
                <a:cs typeface="AdobeClean-LightIt"/>
              </a:rPr>
              <a:t> </a:t>
            </a:r>
            <a:r>
              <a:rPr sz="1100" i="1" spc="-15">
                <a:solidFill>
                  <a:srgbClr val="777879"/>
                </a:solidFill>
                <a:latin typeface="AdobeClean-LightIt"/>
                <a:cs typeface="AdobeClean-LightIt"/>
              </a:rPr>
              <a:t>Manager(CSM)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0707" y="4913781"/>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sz="1000">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1476132606"/>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en-US" sz="1100" b="0" i="0" u="none" strike="noStrike" noProof="0"/>
                        <a:t>Language support is only available in English and Japanese </a:t>
                      </a:r>
                      <a:endParaRPr lang="en-US"/>
                    </a:p>
                    <a:p>
                      <a:pPr lvl="0" algn="ctr">
                        <a:lnSpc>
                          <a:spcPct val="100000"/>
                        </a:lnSpc>
                        <a:spcBef>
                          <a:spcPts val="0"/>
                        </a:spcBef>
                        <a:spcAft>
                          <a:spcPts val="0"/>
                        </a:spcAft>
                        <a:buNone/>
                      </a:pPr>
                      <a:endParaRPr lang="en-US" sz="1100" b="0" i="0" u="none" strike="noStrike" noProof="0"/>
                    </a:p>
                    <a:p>
                      <a:pPr lvl="0" algn="ctr">
                        <a:lnSpc>
                          <a:spcPct val="100000"/>
                        </a:lnSpc>
                        <a:spcBef>
                          <a:spcPts val="0"/>
                        </a:spcBef>
                        <a:spcAft>
                          <a:spcPts val="0"/>
                        </a:spcAft>
                        <a:buNone/>
                      </a:pPr>
                      <a:r>
                        <a:rPr lang="en-US" sz="1100" b="0" i="0" u="none" strike="noStrike" noProof="0"/>
                        <a:t> </a:t>
                      </a:r>
                      <a:r>
                        <a:rPr lang="en-US" sz="1100" b="0" i="0" u="none" strike="noStrike" baseline="30000" noProof="0"/>
                        <a:t>1 </a:t>
                      </a:r>
                      <a:r>
                        <a:rPr lang="en-US" sz="1100" b="0" i="0" u="none" strike="noStrike" noProof="0"/>
                        <a:t>P2, P3, P4 cases are limited to business hours only in Japan</a:t>
                      </a:r>
                      <a:endParaRPr lang="en-US" sz="1100" b="1" i="0" u="none" strike="noStrike" noProof="0"/>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502969284"/>
              </p:ext>
            </p:extLst>
          </p:nvPr>
        </p:nvGraphicFramePr>
        <p:xfrm>
          <a:off x="194237" y="1272353"/>
          <a:ext cx="7368291" cy="3235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panose="020B0503020404020204" pitchFamily="34" charset="0"/>
                          <a:ea typeface="+mn-ea"/>
                          <a:cs typeface="+mn-cs"/>
                          <a:hlinkClick r:id="rId7"/>
                        </a:rPr>
                        <a:t>Experience League</a:t>
                      </a:r>
                      <a:endParaRPr lang="en-US" sz="1100" b="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0" kern="1200">
                          <a:solidFill>
                            <a:srgbClr val="000000"/>
                          </a:solidFill>
                          <a:latin typeface="Adobe Clean Light" panose="020B0303020404020204" pitchFamily="34" charset="0"/>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panose="020B0503020404020204" pitchFamily="34" charset="0"/>
                          <a:ea typeface="+mn-ea"/>
                          <a:cs typeface="+mn-cs"/>
                          <a:hlinkClick r:id="rId8"/>
                        </a:rPr>
                        <a:t>Training</a:t>
                      </a:r>
                      <a:r>
                        <a:rPr lang="en-US" sz="1100">
                          <a:solidFill>
                            <a:schemeClr val="dk1"/>
                          </a:solidFill>
                          <a:effectLst/>
                          <a:latin typeface="Adobe Clean" panose="020B0503020404020204" pitchFamily="34" charset="0"/>
                          <a:ea typeface="+mn-ea"/>
                          <a:cs typeface="+mn-cs"/>
                        </a:rPr>
                        <a:t> </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9"/>
                        </a:rPr>
                        <a:t>Production Issues &amp; System Outages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panose="020B0303020404020204" pitchFamily="34" charset="0"/>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panose="020B0503020404020204" pitchFamily="34" charset="0"/>
                          <a:ea typeface="+mn-ea"/>
                          <a:cs typeface="+mn-cs"/>
                          <a:hlinkClick r:id="rId10"/>
                        </a:rPr>
                        <a:t>Terms and Conditions</a:t>
                      </a:r>
                      <a:endParaRPr lang="en-US" sz="110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panose="020B0303020404020204" pitchFamily="34" charset="0"/>
                          <a:ea typeface="+mn-ea"/>
                          <a:cs typeface="+mn-cs"/>
                        </a:rPr>
                        <a:t>Terms and conditions detailing Support Services offerings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4099BE-EDEC-4FF1-8378-446617236015}">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941989CE-20BB-4A6A-A33F-71A1AE469C3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ADOBE   SUPPORT  OFFERINGS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revision>1</cp:revision>
  <dcterms:created xsi:type="dcterms:W3CDTF">2021-05-05T02:01:37Z</dcterms:created>
  <dcterms:modified xsi:type="dcterms:W3CDTF">2021-09-22T19:11:52Z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