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0"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43DD59-8FB2-7AAD-1875-255EDB54B98D}" v="367" dt="2021-09-22T18:47:16.48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044"/>
    <p:restoredTop sz="94762"/>
  </p:normalViewPr>
  <p:slideViewPr>
    <p:cSldViewPr>
      <p:cViewPr varScale="1">
        <p:scale>
          <a:sx n="74" d="100"/>
          <a:sy n="74" d="100"/>
        </p:scale>
        <p:origin x="3072"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S::akjohnso@adobe.com::2fa3aa60-0c9c-4d06-bae2-795983241227" providerId="AD" clId="Web-{5343DD59-8FB2-7AAD-1875-255EDB54B98D}"/>
    <pc:docChg chg="modSld">
      <pc:chgData name="Akilah Johnson" userId="S::akjohnso@adobe.com::2fa3aa60-0c9c-4d06-bae2-795983241227" providerId="AD" clId="Web-{5343DD59-8FB2-7AAD-1875-255EDB54B98D}" dt="2021-09-22T18:47:16.489" v="185"/>
      <pc:docMkLst>
        <pc:docMk/>
      </pc:docMkLst>
      <pc:sldChg chg="modSp">
        <pc:chgData name="Akilah Johnson" userId="S::akjohnso@adobe.com::2fa3aa60-0c9c-4d06-bae2-795983241227" providerId="AD" clId="Web-{5343DD59-8FB2-7AAD-1875-255EDB54B98D}" dt="2021-09-22T18:47:16.489" v="185"/>
        <pc:sldMkLst>
          <pc:docMk/>
          <pc:sldMk cId="799510854" sldId="260"/>
        </pc:sldMkLst>
        <pc:spChg chg="mod">
          <ac:chgData name="Akilah Johnson" userId="S::akjohnso@adobe.com::2fa3aa60-0c9c-4d06-bae2-795983241227" providerId="AD" clId="Web-{5343DD59-8FB2-7AAD-1875-255EDB54B98D}" dt="2021-09-22T18:45:44.427" v="153" actId="20577"/>
          <ac:spMkLst>
            <pc:docMk/>
            <pc:sldMk cId="799510854" sldId="260"/>
            <ac:spMk id="64" creationId="{41467BDC-3D83-D844-B922-CD07E94E5AAB}"/>
          </ac:spMkLst>
        </pc:spChg>
        <pc:graphicFrameChg chg="mod modGraphic">
          <ac:chgData name="Akilah Johnson" userId="S::akjohnso@adobe.com::2fa3aa60-0c9c-4d06-bae2-795983241227" providerId="AD" clId="Web-{5343DD59-8FB2-7AAD-1875-255EDB54B98D}" dt="2021-09-22T18:47:16.489" v="185"/>
          <ac:graphicFrameMkLst>
            <pc:docMk/>
            <pc:sldMk cId="799510854" sldId="260"/>
            <ac:graphicFrameMk id="25" creationId="{3A91F5B0-3974-A14D-A146-FB590F2AAD1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A438815C-EDE5-F947-A55F-7634403F36C4}" type="datetimeFigureOut">
              <a:rPr lang="en-US" smtClean="0"/>
              <a:t>9/22/2021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B915456A-CFED-AD4E-BEFF-9A08095B3EE2}" type="slidenum">
              <a:rPr lang="en-US" smtClean="0"/>
              <a:t>‹#›</a:t>
            </a:fld>
            <a:endParaRPr lang="en-US"/>
          </a:p>
        </p:txBody>
      </p:sp>
    </p:spTree>
    <p:extLst>
      <p:ext uri="{BB962C8B-B14F-4D97-AF65-F5344CB8AC3E}">
        <p14:creationId xmlns:p14="http://schemas.microsoft.com/office/powerpoint/2010/main" val="2745251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5456A-CFED-AD4E-BEFF-9A08095B3EE2}" type="slidenum">
              <a:rPr lang="en-US" smtClean="0"/>
              <a:t>1</a:t>
            </a:fld>
            <a:endParaRPr lang="en-US"/>
          </a:p>
        </p:txBody>
      </p:sp>
    </p:spTree>
    <p:extLst>
      <p:ext uri="{BB962C8B-B14F-4D97-AF65-F5344CB8AC3E}">
        <p14:creationId xmlns:p14="http://schemas.microsoft.com/office/powerpoint/2010/main" val="3301348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5456A-CFED-AD4E-BEFF-9A08095B3EE2}" type="slidenum">
              <a:rPr lang="en-US" smtClean="0"/>
              <a:t>2</a:t>
            </a:fld>
            <a:endParaRPr lang="en-US"/>
          </a:p>
        </p:txBody>
      </p:sp>
    </p:spTree>
    <p:extLst>
      <p:ext uri="{BB962C8B-B14F-4D97-AF65-F5344CB8AC3E}">
        <p14:creationId xmlns:p14="http://schemas.microsoft.com/office/powerpoint/2010/main" val="3367891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pic>
        <p:nvPicPr>
          <p:cNvPr id="12" name="Picture 11">
            <a:extLst>
              <a:ext uri="{FF2B5EF4-FFF2-40B4-BE49-F238E27FC236}">
                <a16:creationId xmlns:a16="http://schemas.microsoft.com/office/drawing/2014/main" id="{4388883E-79D4-2047-8C5E-37999ED2475C}"/>
              </a:ext>
            </a:extLst>
          </p:cNvPr>
          <p:cNvPicPr>
            <a:picLocks noChangeAspect="1"/>
          </p:cNvPicPr>
          <p:nvPr userDrawn="1"/>
        </p:nvPicPr>
        <p:blipFill>
          <a:blip r:embed="rId2"/>
          <a:stretch>
            <a:fillRect/>
          </a:stretch>
        </p:blipFill>
        <p:spPr>
          <a:xfrm>
            <a:off x="378923" y="9865060"/>
            <a:ext cx="566078" cy="147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9" name="Picture 8">
            <a:extLst>
              <a:ext uri="{FF2B5EF4-FFF2-40B4-BE49-F238E27FC236}">
                <a16:creationId xmlns:a16="http://schemas.microsoft.com/office/drawing/2014/main" id="{40B595D3-F8FC-DA44-B170-015BD0590CFB}"/>
              </a:ext>
            </a:extLst>
          </p:cNvPr>
          <p:cNvPicPr>
            <a:picLocks noChangeAspect="1"/>
          </p:cNvPicPr>
          <p:nvPr userDrawn="1"/>
        </p:nvPicPr>
        <p:blipFill>
          <a:blip r:embed="rId4"/>
          <a:stretch>
            <a:fillRect/>
          </a:stretch>
        </p:blipFill>
        <p:spPr>
          <a:xfrm>
            <a:off x="378923" y="9865060"/>
            <a:ext cx="566078" cy="147131"/>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www.adobe.com/"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jp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21.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support" TargetMode="External"/><Relationship Id="rId12" Type="http://schemas.openxmlformats.org/officeDocument/2006/relationships/image" Target="../media/image20.svg"/><Relationship Id="rId2" Type="http://schemas.openxmlformats.org/officeDocument/2006/relationships/notesSlide" Target="../notesSlides/notesSlide3.xml"/><Relationship Id="rId16" Type="http://schemas.openxmlformats.org/officeDocument/2006/relationships/image" Target="../media/image24.svg"/><Relationship Id="rId1" Type="http://schemas.openxmlformats.org/officeDocument/2006/relationships/slideLayout" Target="../slideLayouts/slideLayout2.xml"/><Relationship Id="rId6" Type="http://schemas.openxmlformats.org/officeDocument/2006/relationships/image" Target="../media/image18.jpg"/><Relationship Id="rId11" Type="http://schemas.openxmlformats.org/officeDocument/2006/relationships/image" Target="../media/image19.png"/><Relationship Id="rId5" Type="http://schemas.openxmlformats.org/officeDocument/2006/relationships/image" Target="../media/image17.png"/><Relationship Id="rId15" Type="http://schemas.openxmlformats.org/officeDocument/2006/relationships/image" Target="../media/image23.png"/><Relationship Id="rId10" Type="http://schemas.openxmlformats.org/officeDocument/2006/relationships/hyperlink" Target="https://helpx.adobe.com/support/programs/support-policies-terms-conditions.html" TargetMode="External"/><Relationship Id="rId4" Type="http://schemas.openxmlformats.org/officeDocument/2006/relationships/image" Target="../media/image4.jpg"/><Relationship Id="rId9" Type="http://schemas.openxmlformats.org/officeDocument/2006/relationships/hyperlink" Target="https://status.adobe.com/" TargetMode="External"/><Relationship Id="rId1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250" y="7228840"/>
            <a:ext cx="2800350" cy="238760"/>
          </a:xfrm>
          <a:prstGeom prst="rect">
            <a:avLst/>
          </a:prstGeom>
        </p:spPr>
        <p:txBody>
          <a:bodyPr vert="horz" wrap="square" lIns="0" tIns="12065" rIns="0" bIns="0" rtlCol="0">
            <a:spAutoFit/>
          </a:bodyPr>
          <a:lstStyle/>
          <a:p>
            <a:pPr marL="12700">
              <a:lnSpc>
                <a:spcPct val="100000"/>
              </a:lnSpc>
              <a:spcBef>
                <a:spcPts val="95"/>
              </a:spcBef>
            </a:pPr>
            <a:r>
              <a:rPr sz="1400" b="1" u="heavy" spc="10" dirty="0">
                <a:solidFill>
                  <a:srgbClr val="020302"/>
                </a:solidFill>
                <a:uFill>
                  <a:solidFill>
                    <a:srgbClr val="020302"/>
                  </a:solidFill>
                </a:uFill>
                <a:latin typeface="Adobe Clean"/>
                <a:cs typeface="Adobe Clean"/>
              </a:rPr>
              <a:t>Service </a:t>
            </a:r>
            <a:r>
              <a:rPr sz="1400" b="1" u="heavy" spc="-10" dirty="0">
                <a:solidFill>
                  <a:srgbClr val="020302"/>
                </a:solidFill>
                <a:uFill>
                  <a:solidFill>
                    <a:srgbClr val="020302"/>
                  </a:solidFill>
                </a:uFill>
                <a:latin typeface="Adobe Clean"/>
                <a:cs typeface="Adobe Clean"/>
              </a:rPr>
              <a:t>Level </a:t>
            </a:r>
            <a:r>
              <a:rPr sz="1400" b="1" u="heavy" spc="-45" dirty="0">
                <a:solidFill>
                  <a:srgbClr val="020302"/>
                </a:solidFill>
                <a:uFill>
                  <a:solidFill>
                    <a:srgbClr val="020302"/>
                  </a:solidFill>
                </a:uFill>
                <a:latin typeface="Adobe Clean"/>
                <a:cs typeface="Adobe Clean"/>
              </a:rPr>
              <a:t>Targets: </a:t>
            </a:r>
            <a:r>
              <a:rPr sz="1400" b="1" u="heavy" spc="-10" dirty="0">
                <a:solidFill>
                  <a:srgbClr val="020302"/>
                </a:solidFill>
                <a:uFill>
                  <a:solidFill>
                    <a:srgbClr val="020302"/>
                  </a:solidFill>
                </a:uFill>
                <a:latin typeface="Adobe Clean"/>
                <a:cs typeface="Adobe Clean"/>
              </a:rPr>
              <a:t>Initial</a:t>
            </a:r>
            <a:r>
              <a:rPr sz="1400" b="1" u="heavy" spc="-140" dirty="0">
                <a:solidFill>
                  <a:srgbClr val="020302"/>
                </a:solidFill>
                <a:uFill>
                  <a:solidFill>
                    <a:srgbClr val="020302"/>
                  </a:solidFill>
                </a:uFill>
                <a:latin typeface="Adobe Clean"/>
                <a:cs typeface="Adobe Clean"/>
              </a:rPr>
              <a:t> </a:t>
            </a:r>
            <a:r>
              <a:rPr sz="1400" b="1" u="heavy" spc="-15" dirty="0">
                <a:solidFill>
                  <a:srgbClr val="020302"/>
                </a:solidFill>
                <a:uFill>
                  <a:solidFill>
                    <a:srgbClr val="020302"/>
                  </a:solidFill>
                </a:uFill>
                <a:latin typeface="Adobe Clean"/>
                <a:cs typeface="Adobe Clean"/>
              </a:rPr>
              <a:t>Response</a:t>
            </a:r>
            <a:endParaRPr sz="1400" dirty="0">
              <a:latin typeface="Adobe Clean"/>
              <a:cs typeface="Adobe Clean"/>
            </a:endParaRPr>
          </a:p>
        </p:txBody>
      </p:sp>
      <p:sp>
        <p:nvSpPr>
          <p:cNvPr id="3" name="object 3"/>
          <p:cNvSpPr/>
          <p:nvPr/>
        </p:nvSpPr>
        <p:spPr>
          <a:xfrm>
            <a:off x="0" y="1"/>
            <a:ext cx="7772399" cy="190289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36772" y="813361"/>
            <a:ext cx="6035427" cy="1089529"/>
          </a:xfrm>
          <a:prstGeom prst="rect">
            <a:avLst/>
          </a:prstGeom>
        </p:spPr>
        <p:txBody>
          <a:bodyPr vert="horz" wrap="square" lIns="0" tIns="24130" rIns="0" bIns="0" rtlCol="0">
            <a:spAutoFit/>
          </a:bodyPr>
          <a:lstStyle/>
          <a:p>
            <a:pPr marL="12700" marR="5080">
              <a:lnSpc>
                <a:spcPts val="1200"/>
              </a:lnSpc>
              <a:spcBef>
                <a:spcPts val="240"/>
              </a:spcBef>
            </a:pPr>
            <a:r>
              <a:rPr lang="en-US" sz="1200" b="1" dirty="0">
                <a:solidFill>
                  <a:schemeClr val="bg1"/>
                </a:solidFill>
              </a:rPr>
              <a:t>Online</a:t>
            </a:r>
            <a:r>
              <a:rPr lang="en-US" sz="1200" dirty="0">
                <a:solidFill>
                  <a:schemeClr val="bg1"/>
                </a:solidFill>
                <a:latin typeface="Adobe Clean Light" panose="020B0303020404020204" pitchFamily="34" charset="0"/>
              </a:rPr>
              <a:t> | Business | Enterprise | Elite</a:t>
            </a:r>
            <a:br>
              <a:rPr lang="en-US" sz="900" dirty="0">
                <a:solidFill>
                  <a:schemeClr val="bg1"/>
                </a:solidFill>
                <a:latin typeface="Adobe Clean Light" panose="020B0303020404020204" pitchFamily="34" charset="0"/>
              </a:rPr>
            </a:br>
            <a:r>
              <a:rPr lang="en-US" sz="900" dirty="0">
                <a:solidFill>
                  <a:schemeClr val="bg1"/>
                </a:solidFill>
                <a:latin typeface="Adobe Clean SemiLight" panose="020B0403020404020204" pitchFamily="34" charset="0"/>
              </a:rPr>
              <a:t>Adobe provides a comprehensive range of technical resources to help support your business included as part of your Experience Cloud license subscription. Online support includes access to personalized learning paths and monitored community forums via the Adobe Experience League. You can take advantage of our detailed and in-depth technical product documentation and current release notes published on </a:t>
            </a:r>
            <a:r>
              <a:rPr lang="en-US" sz="900" u="sng" dirty="0">
                <a:solidFill>
                  <a:schemeClr val="bg1"/>
                </a:solidFill>
                <a:latin typeface="Adobe Clean SemiLight" panose="020B0403020404020204" pitchFamily="34" charset="0"/>
                <a:hlinkClick r:id="rId4">
                  <a:extLst>
                    <a:ext uri="{A12FA001-AC4F-418D-AE19-62706E023703}">
                      <ahyp:hlinkClr xmlns:ahyp="http://schemas.microsoft.com/office/drawing/2018/hyperlinkcolor" val="tx"/>
                    </a:ext>
                  </a:extLst>
                </a:hlinkClick>
              </a:rPr>
              <a:t>http://www.adobe.com</a:t>
            </a:r>
            <a:r>
              <a:rPr lang="en-US" sz="900" dirty="0">
                <a:solidFill>
                  <a:schemeClr val="bg1"/>
                </a:solidFill>
                <a:latin typeface="Adobe Clean SemiLight" panose="020B0403020404020204" pitchFamily="34" charset="0"/>
              </a:rPr>
              <a:t> Our Online package also includes access to our technical support teams for any critical P1 product issues via telephone to help protect your business at the most critical times as well as providing the ability to log lower priority requests for assistance via support web portal.</a:t>
            </a:r>
            <a:endParaRPr lang="en-US" sz="900" dirty="0">
              <a:solidFill>
                <a:schemeClr val="bg1"/>
              </a:solidFill>
              <a:latin typeface="Adobe Clean Light" panose="020B0303020404020204" pitchFamily="34" charset="0"/>
              <a:cs typeface="AdobeClean-Light"/>
            </a:endParaRPr>
          </a:p>
        </p:txBody>
      </p:sp>
      <p:sp>
        <p:nvSpPr>
          <p:cNvPr id="7" name="object 7"/>
          <p:cNvSpPr/>
          <p:nvPr/>
        </p:nvSpPr>
        <p:spPr>
          <a:xfrm>
            <a:off x="67056" y="108204"/>
            <a:ext cx="289559" cy="395477"/>
          </a:xfrm>
          <a:prstGeom prst="rect">
            <a:avLst/>
          </a:prstGeom>
          <a:blipFill>
            <a:blip r:embed="rId5" cstate="print"/>
            <a:stretch>
              <a:fillRect/>
            </a:stretch>
          </a:blipFill>
        </p:spPr>
        <p:txBody>
          <a:bodyPr wrap="square" lIns="0" tIns="0" rIns="0" bIns="0" rtlCol="0"/>
          <a:lstStyle/>
          <a:p>
            <a:endParaRPr/>
          </a:p>
        </p:txBody>
      </p:sp>
      <p:graphicFrame>
        <p:nvGraphicFramePr>
          <p:cNvPr id="8" name="object 8"/>
          <p:cNvGraphicFramePr>
            <a:graphicFrameLocks noGrp="1"/>
          </p:cNvGraphicFramePr>
          <p:nvPr>
            <p:extLst>
              <p:ext uri="{D42A27DB-BD31-4B8C-83A1-F6EECF244321}">
                <p14:modId xmlns:p14="http://schemas.microsoft.com/office/powerpoint/2010/main" val="1019627915"/>
              </p:ext>
            </p:extLst>
          </p:nvPr>
        </p:nvGraphicFramePr>
        <p:xfrm>
          <a:off x="0" y="1938946"/>
          <a:ext cx="7705343" cy="5227197"/>
        </p:xfrm>
        <a:graphic>
          <a:graphicData uri="http://schemas.openxmlformats.org/drawingml/2006/table">
            <a:tbl>
              <a:tblPr firstRow="1" bandRow="1">
                <a:tableStyleId>{2D5ABB26-0587-4C30-8999-92F81FD0307C}</a:tableStyleId>
              </a:tblPr>
              <a:tblGrid>
                <a:gridCol w="1192779">
                  <a:extLst>
                    <a:ext uri="{9D8B030D-6E8A-4147-A177-3AD203B41FA5}">
                      <a16:colId xmlns:a16="http://schemas.microsoft.com/office/drawing/2014/main" val="1674920574"/>
                    </a:ext>
                  </a:extLst>
                </a:gridCol>
                <a:gridCol w="2703630">
                  <a:extLst>
                    <a:ext uri="{9D8B030D-6E8A-4147-A177-3AD203B41FA5}">
                      <a16:colId xmlns:a16="http://schemas.microsoft.com/office/drawing/2014/main" val="20001"/>
                    </a:ext>
                  </a:extLst>
                </a:gridCol>
                <a:gridCol w="1033741">
                  <a:extLst>
                    <a:ext uri="{9D8B030D-6E8A-4147-A177-3AD203B41FA5}">
                      <a16:colId xmlns:a16="http://schemas.microsoft.com/office/drawing/2014/main" val="20002"/>
                    </a:ext>
                  </a:extLst>
                </a:gridCol>
                <a:gridCol w="954222">
                  <a:extLst>
                    <a:ext uri="{9D8B030D-6E8A-4147-A177-3AD203B41FA5}">
                      <a16:colId xmlns:a16="http://schemas.microsoft.com/office/drawing/2014/main" val="20003"/>
                    </a:ext>
                  </a:extLst>
                </a:gridCol>
                <a:gridCol w="177515">
                  <a:extLst>
                    <a:ext uri="{9D8B030D-6E8A-4147-A177-3AD203B41FA5}">
                      <a16:colId xmlns:a16="http://schemas.microsoft.com/office/drawing/2014/main" val="4086914696"/>
                    </a:ext>
                  </a:extLst>
                </a:gridCol>
                <a:gridCol w="821728">
                  <a:extLst>
                    <a:ext uri="{9D8B030D-6E8A-4147-A177-3AD203B41FA5}">
                      <a16:colId xmlns:a16="http://schemas.microsoft.com/office/drawing/2014/main" val="20004"/>
                    </a:ext>
                  </a:extLst>
                </a:gridCol>
                <a:gridCol w="821728">
                  <a:extLst>
                    <a:ext uri="{9D8B030D-6E8A-4147-A177-3AD203B41FA5}">
                      <a16:colId xmlns:a16="http://schemas.microsoft.com/office/drawing/2014/main" val="20005"/>
                    </a:ext>
                  </a:extLst>
                </a:gridCol>
              </a:tblGrid>
              <a:tr h="218820">
                <a:tc gridSpan="2">
                  <a:txBody>
                    <a:bodyPr/>
                    <a:lstStyle/>
                    <a:p>
                      <a:endParaRPr lang="en-US" spc="0" dirty="0"/>
                    </a:p>
                  </a:txBody>
                  <a:tcPr/>
                </a:tc>
                <a:tc hMerge="1">
                  <a:txBody>
                    <a:bodyPr/>
                    <a:lstStyle/>
                    <a:p>
                      <a:endParaRPr/>
                    </a:p>
                  </a:txBody>
                  <a:tcPr marL="0" marR="0" marT="0" marB="0"/>
                </a:tc>
                <a:tc>
                  <a:txBody>
                    <a:bodyPr/>
                    <a:lstStyle/>
                    <a:p>
                      <a:pPr algn="ctr">
                        <a:lnSpc>
                          <a:spcPct val="100000"/>
                        </a:lnSpc>
                        <a:spcBef>
                          <a:spcPts val="60"/>
                        </a:spcBef>
                      </a:pPr>
                      <a:r>
                        <a:rPr sz="900" spc="0" dirty="0">
                          <a:solidFill>
                            <a:srgbClr val="404040"/>
                          </a:solidFill>
                          <a:latin typeface="Adobe Clean"/>
                          <a:cs typeface="Adobe Clean"/>
                        </a:rPr>
                        <a:t>Online</a:t>
                      </a:r>
                      <a:r>
                        <a:rPr lang="en-US" sz="900" spc="0" dirty="0">
                          <a:solidFill>
                            <a:srgbClr val="404040"/>
                          </a:solidFill>
                          <a:latin typeface="Adobe Clean"/>
                          <a:cs typeface="Adobe Clean"/>
                        </a:rPr>
                        <a:t> </a:t>
                      </a:r>
                      <a:r>
                        <a:rPr sz="900" spc="0" dirty="0">
                          <a:solidFill>
                            <a:srgbClr val="404040"/>
                          </a:solidFill>
                          <a:latin typeface="Adobe Clean"/>
                          <a:cs typeface="Adobe Clean"/>
                        </a:rPr>
                        <a:t>Support</a:t>
                      </a:r>
                      <a:endParaRPr sz="900" spc="0" dirty="0">
                        <a:latin typeface="Adobe Clean"/>
                        <a:cs typeface="Adobe Clean"/>
                      </a:endParaRPr>
                    </a:p>
                  </a:txBody>
                  <a:tcPr marL="0" marR="0" marT="7620" marB="0" anchor="ctr">
                    <a:lnR w="3175">
                      <a:solidFill>
                        <a:srgbClr val="B7B8B8"/>
                      </a:solidFill>
                      <a:prstDash val="solid"/>
                    </a:lnR>
                    <a:lnB w="76200">
                      <a:solidFill>
                        <a:srgbClr val="858585"/>
                      </a:solidFill>
                      <a:prstDash val="solid"/>
                    </a:lnB>
                    <a:solidFill>
                      <a:srgbClr val="D9D9D9"/>
                    </a:solidFill>
                  </a:tcPr>
                </a:tc>
                <a:tc>
                  <a:txBody>
                    <a:bodyPr/>
                    <a:lstStyle/>
                    <a:p>
                      <a:pPr marL="2540" algn="ctr">
                        <a:lnSpc>
                          <a:spcPct val="100000"/>
                        </a:lnSpc>
                        <a:spcBef>
                          <a:spcPts val="60"/>
                        </a:spcBef>
                      </a:pPr>
                      <a:r>
                        <a:rPr sz="900" spc="0" dirty="0">
                          <a:solidFill>
                            <a:srgbClr val="FFFFFF"/>
                          </a:solidFill>
                          <a:latin typeface="Adobe Clean"/>
                          <a:cs typeface="Adobe Clean"/>
                        </a:rPr>
                        <a:t>Business</a:t>
                      </a:r>
                      <a:r>
                        <a:rPr lang="en-US" sz="900" spc="0" dirty="0">
                          <a:solidFill>
                            <a:srgbClr val="FFFFFF"/>
                          </a:solidFill>
                          <a:latin typeface="Adobe Clean"/>
                          <a:cs typeface="Adobe Clean"/>
                        </a:rPr>
                        <a:t> </a:t>
                      </a:r>
                      <a:r>
                        <a:rPr sz="900" spc="0" dirty="0">
                          <a:solidFill>
                            <a:srgbClr val="FFFFFF"/>
                          </a:solidFill>
                          <a:latin typeface="Adobe Clean"/>
                          <a:cs typeface="Adobe Clean"/>
                        </a:rPr>
                        <a:t>Support</a:t>
                      </a:r>
                      <a:endParaRPr sz="900" spc="0" dirty="0">
                        <a:latin typeface="Adobe Clean"/>
                        <a:cs typeface="Adobe Clean"/>
                      </a:endParaRPr>
                    </a:p>
                  </a:txBody>
                  <a:tcPr marL="0" marR="0" marT="7620" marB="0" anchor="ctr">
                    <a:lnL w="3175">
                      <a:solidFill>
                        <a:srgbClr val="B7B8B8"/>
                      </a:solidFill>
                      <a:prstDash val="solid"/>
                    </a:lnL>
                    <a:lnR w="3175">
                      <a:solidFill>
                        <a:srgbClr val="B7B8B8"/>
                      </a:solidFill>
                      <a:prstDash val="solid"/>
                    </a:lnR>
                    <a:lnB w="76200">
                      <a:solidFill>
                        <a:srgbClr val="ACD2FF"/>
                      </a:solidFill>
                      <a:prstDash val="solid"/>
                    </a:lnB>
                    <a:solidFill>
                      <a:srgbClr val="7D7D7D"/>
                    </a:solidFill>
                  </a:tcPr>
                </a:tc>
                <a:tc gridSpan="2">
                  <a:txBody>
                    <a:bodyPr/>
                    <a:lstStyle/>
                    <a:p>
                      <a:pPr marL="2540" algn="ctr">
                        <a:lnSpc>
                          <a:spcPct val="100000"/>
                        </a:lnSpc>
                        <a:spcBef>
                          <a:spcPts val="60"/>
                        </a:spcBef>
                      </a:pPr>
                      <a:r>
                        <a:rPr lang="en-US" sz="900" spc="0" dirty="0">
                          <a:solidFill>
                            <a:srgbClr val="FFFFFF"/>
                          </a:solidFill>
                          <a:latin typeface="Adobe Clean"/>
                          <a:cs typeface="Adobe Clean"/>
                        </a:rPr>
                        <a:t>Enterprise Support</a:t>
                      </a:r>
                      <a:endParaRPr sz="900" spc="0" dirty="0">
                        <a:latin typeface="Adobe Clean"/>
                        <a:cs typeface="Adobe Clean"/>
                      </a:endParaRPr>
                    </a:p>
                  </a:txBody>
                  <a:tcPr marL="0" marR="0" marT="7620" marB="0" anchor="ctr">
                    <a:lnL w="3175">
                      <a:solidFill>
                        <a:srgbClr val="B7B8B8"/>
                      </a:solidFill>
                      <a:prstDash val="solid"/>
                    </a:lnL>
                    <a:lnR w="3175">
                      <a:solidFill>
                        <a:srgbClr val="B7B8B8"/>
                      </a:solidFill>
                      <a:prstDash val="solid"/>
                    </a:lnR>
                    <a:lnB w="76200">
                      <a:solidFill>
                        <a:srgbClr val="2E8FFF"/>
                      </a:solidFill>
                      <a:prstDash val="solid"/>
                    </a:lnB>
                    <a:solidFill>
                      <a:srgbClr val="404040"/>
                    </a:solidFill>
                  </a:tcPr>
                </a:tc>
                <a:tc hMerge="1">
                  <a:txBody>
                    <a:bodyPr/>
                    <a:lstStyle/>
                    <a:p>
                      <a:pPr marL="635" algn="ctr">
                        <a:lnSpc>
                          <a:spcPct val="100000"/>
                        </a:lnSpc>
                        <a:spcBef>
                          <a:spcPts val="60"/>
                        </a:spcBef>
                      </a:pPr>
                      <a:r>
                        <a:rPr sz="900" spc="-20" dirty="0">
                          <a:solidFill>
                            <a:srgbClr val="FFFFFF"/>
                          </a:solidFill>
                          <a:latin typeface="Adobe Clean"/>
                          <a:cs typeface="Adobe Clean"/>
                        </a:rPr>
                        <a:t>Enterprise</a:t>
                      </a:r>
                      <a:r>
                        <a:rPr lang="en-US" sz="900" spc="-20" dirty="0">
                          <a:solidFill>
                            <a:srgbClr val="FFFFFF"/>
                          </a:solidFill>
                          <a:latin typeface="Adobe Clean"/>
                          <a:cs typeface="Adobe Clean"/>
                        </a:rPr>
                        <a:t> </a:t>
                      </a:r>
                      <a:r>
                        <a:rPr sz="900" spc="-20" dirty="0">
                          <a:solidFill>
                            <a:srgbClr val="FFFFFF"/>
                          </a:solidFill>
                          <a:latin typeface="Adobe Clean"/>
                          <a:cs typeface="Adobe Clean"/>
                        </a:rPr>
                        <a:t>Support</a:t>
                      </a:r>
                      <a:endParaRPr sz="900" dirty="0">
                        <a:latin typeface="Adobe Clean"/>
                        <a:cs typeface="Adobe Clean"/>
                      </a:endParaRPr>
                    </a:p>
                  </a:txBody>
                  <a:tcPr marL="0" marR="0" marT="7620" marB="0" anchor="ctr">
                    <a:lnL w="3175">
                      <a:solidFill>
                        <a:srgbClr val="B7B8B8"/>
                      </a:solidFill>
                      <a:prstDash val="solid"/>
                    </a:lnL>
                    <a:lnR w="3175">
                      <a:solidFill>
                        <a:srgbClr val="B7B8B8"/>
                      </a:solidFill>
                      <a:prstDash val="solid"/>
                    </a:lnR>
                    <a:lnB w="76200">
                      <a:solidFill>
                        <a:srgbClr val="2E8FFF"/>
                      </a:solidFill>
                      <a:prstDash val="solid"/>
                    </a:lnB>
                    <a:solidFill>
                      <a:srgbClr val="404040"/>
                    </a:solidFill>
                  </a:tcPr>
                </a:tc>
                <a:tc>
                  <a:txBody>
                    <a:bodyPr/>
                    <a:lstStyle/>
                    <a:p>
                      <a:pPr marL="635" algn="ctr">
                        <a:lnSpc>
                          <a:spcPct val="100000"/>
                        </a:lnSpc>
                        <a:spcBef>
                          <a:spcPts val="60"/>
                        </a:spcBef>
                      </a:pPr>
                      <a:r>
                        <a:rPr sz="900" spc="0" dirty="0">
                          <a:solidFill>
                            <a:srgbClr val="FFFFFF"/>
                          </a:solidFill>
                          <a:latin typeface="Adobe Clean"/>
                          <a:cs typeface="Adobe Clean"/>
                        </a:rPr>
                        <a:t>Elite</a:t>
                      </a:r>
                      <a:r>
                        <a:rPr lang="en-US" sz="900" spc="0" dirty="0">
                          <a:solidFill>
                            <a:srgbClr val="FFFFFF"/>
                          </a:solidFill>
                          <a:latin typeface="Adobe Clean"/>
                          <a:cs typeface="Adobe Clean"/>
                        </a:rPr>
                        <a:t> </a:t>
                      </a:r>
                      <a:r>
                        <a:rPr sz="900" spc="0" dirty="0">
                          <a:solidFill>
                            <a:srgbClr val="FFFFFF"/>
                          </a:solidFill>
                          <a:latin typeface="Adobe Clean"/>
                          <a:cs typeface="Adobe Clean"/>
                        </a:rPr>
                        <a:t>Support</a:t>
                      </a:r>
                      <a:endParaRPr sz="900" spc="0" dirty="0">
                        <a:latin typeface="Adobe Clean"/>
                        <a:cs typeface="Adobe Clean"/>
                      </a:endParaRPr>
                    </a:p>
                  </a:txBody>
                  <a:tcPr marL="0" marR="0" marT="7620" marB="0" anchor="ctr">
                    <a:lnL w="3175">
                      <a:solidFill>
                        <a:srgbClr val="B7B8B8"/>
                      </a:solidFill>
                      <a:prstDash val="solid"/>
                    </a:lnL>
                    <a:lnB w="76200">
                      <a:solidFill>
                        <a:srgbClr val="0068E1"/>
                      </a:solidFill>
                      <a:prstDash val="solid"/>
                    </a:lnB>
                    <a:solidFill>
                      <a:schemeClr val="tx1"/>
                    </a:solidFill>
                  </a:tcPr>
                </a:tc>
                <a:extLst>
                  <a:ext uri="{0D108BD9-81ED-4DB2-BD59-A6C34878D82A}">
                    <a16:rowId xmlns:a16="http://schemas.microsoft.com/office/drawing/2014/main" val="10000"/>
                  </a:ext>
                </a:extLst>
              </a:tr>
              <a:tr h="0">
                <a:tc gridSpan="2">
                  <a:txBody>
                    <a:bodyPr/>
                    <a:lstStyle/>
                    <a:p>
                      <a:endParaRPr lang="en-US" spc="0" dirty="0"/>
                    </a:p>
                  </a:txBody>
                  <a:tcPr/>
                </a:tc>
                <a:tc hMerge="1">
                  <a:txBody>
                    <a:bodyPr/>
                    <a:lstStyle/>
                    <a:p>
                      <a:endParaRPr/>
                    </a:p>
                  </a:txBody>
                  <a:tcPr marL="0" marR="0" marT="0" marB="0"/>
                </a:tc>
                <a:tc>
                  <a:txBody>
                    <a:bodyPr/>
                    <a:lstStyle/>
                    <a:p>
                      <a:pPr marL="255904" marR="248920" indent="-25400">
                        <a:lnSpc>
                          <a:spcPct val="100000"/>
                        </a:lnSpc>
                        <a:spcBef>
                          <a:spcPts val="170"/>
                        </a:spcBef>
                      </a:pPr>
                      <a:endParaRPr sz="800" spc="0" dirty="0">
                        <a:latin typeface="AdobeClean-LightIt"/>
                        <a:cs typeface="AdobeClean-LightIt"/>
                      </a:endParaRPr>
                    </a:p>
                  </a:txBody>
                  <a:tcPr marL="0" marR="0" marT="21590" marB="0" anchor="ctr">
                    <a:lnR w="3175">
                      <a:solidFill>
                        <a:srgbClr val="B7B8B8"/>
                      </a:solidFill>
                      <a:prstDash val="solid"/>
                    </a:lnR>
                    <a:lnT w="76200">
                      <a:solidFill>
                        <a:srgbClr val="858585"/>
                      </a:solidFill>
                      <a:prstDash val="solid"/>
                    </a:lnT>
                    <a:lnB w="12700">
                      <a:solidFill>
                        <a:srgbClr val="F0F0F0"/>
                      </a:solidFill>
                      <a:prstDash val="solid"/>
                    </a:lnB>
                    <a:solidFill>
                      <a:schemeClr val="bg1">
                        <a:lumMod val="95000"/>
                      </a:schemeClr>
                    </a:solidFill>
                  </a:tcPr>
                </a:tc>
                <a:tc gridSpan="4">
                  <a:txBody>
                    <a:bodyPr/>
                    <a:lstStyle/>
                    <a:p>
                      <a:pPr marL="934085">
                        <a:lnSpc>
                          <a:spcPct val="100000"/>
                        </a:lnSpc>
                        <a:spcBef>
                          <a:spcPts val="650"/>
                        </a:spcBef>
                      </a:pPr>
                      <a:r>
                        <a:rPr lang="en-US" sz="800" i="1" spc="0" dirty="0">
                          <a:solidFill>
                            <a:srgbClr val="FFFFFF"/>
                          </a:solidFill>
                          <a:latin typeface="Adobe Clean"/>
                          <a:cs typeface="Adobe Clean"/>
                        </a:rPr>
                        <a:t>Paid</a:t>
                      </a:r>
                      <a:r>
                        <a:rPr sz="800" i="1" spc="0" dirty="0">
                          <a:solidFill>
                            <a:srgbClr val="FFFFFF"/>
                          </a:solidFill>
                          <a:latin typeface="Adobe Clean"/>
                          <a:cs typeface="Adobe Clean"/>
                        </a:rPr>
                        <a:t> Support Levels($)</a:t>
                      </a:r>
                      <a:endParaRPr sz="800" spc="0" dirty="0">
                        <a:latin typeface="Adobe Clean"/>
                        <a:cs typeface="Adobe Clean"/>
                      </a:endParaRPr>
                    </a:p>
                  </a:txBody>
                  <a:tcPr marL="0" marR="0" marT="82550" marB="0" anchor="ctr">
                    <a:lnL w="3175">
                      <a:solidFill>
                        <a:srgbClr val="B7B8B8"/>
                      </a:solidFill>
                      <a:prstDash val="solid"/>
                    </a:lnL>
                    <a:lnR w="3175">
                      <a:solidFill>
                        <a:srgbClr val="B7B8B8"/>
                      </a:solidFill>
                      <a:prstDash val="solid"/>
                    </a:lnR>
                    <a:lnT w="76200" cap="flat" cmpd="sng" algn="ctr">
                      <a:solidFill>
                        <a:srgbClr val="ACD2FF"/>
                      </a:solidFill>
                      <a:prstDash val="solid"/>
                      <a:round/>
                      <a:headEnd type="none" w="med" len="med"/>
                      <a:tailEnd type="none" w="med" len="med"/>
                    </a:lnT>
                    <a:lnB w="12700">
                      <a:solidFill>
                        <a:srgbClr val="F0F0F0"/>
                      </a:solidFill>
                      <a:prstDash val="solid"/>
                    </a:lnB>
                    <a:solidFill>
                      <a:srgbClr val="FF0000"/>
                    </a:solidFill>
                  </a:tcPr>
                </a:tc>
                <a:tc hMerge="1">
                  <a:txBody>
                    <a:bodyPr/>
                    <a:lstStyle/>
                    <a:p>
                      <a:endParaRPr lang="en-US"/>
                    </a:p>
                  </a:txBody>
                  <a:tcPr/>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1"/>
                  </a:ext>
                </a:extLst>
              </a:tr>
              <a:tr h="264424">
                <a:tc rowSpan="3">
                  <a:txBody>
                    <a:bodyPr/>
                    <a:lstStyle/>
                    <a:p>
                      <a:pPr marL="50800">
                        <a:lnSpc>
                          <a:spcPct val="100000"/>
                        </a:lnSpc>
                        <a:spcBef>
                          <a:spcPts val="500"/>
                        </a:spcBef>
                      </a:pPr>
                      <a:r>
                        <a:rPr lang="en-US" sz="1000" b="1" i="0" spc="0" dirty="0">
                          <a:solidFill>
                            <a:schemeClr val="bg1"/>
                          </a:solidFill>
                          <a:latin typeface="Adobe Clean" panose="020B0503020404020204" pitchFamily="34" charset="0"/>
                          <a:cs typeface="AdobeClean-Light"/>
                        </a:rPr>
                        <a:t>Assigned Experts</a:t>
                      </a:r>
                      <a:endParaRPr sz="1000" b="1" i="0" spc="0" dirty="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9"/>
                        </a:spcBef>
                      </a:pPr>
                      <a:r>
                        <a:rPr sz="900" spc="0" dirty="0">
                          <a:solidFill>
                            <a:srgbClr val="020302"/>
                          </a:solidFill>
                          <a:latin typeface="AdobeClean-Light"/>
                          <a:cs typeface="AdobeClean-Light"/>
                        </a:rPr>
                        <a:t>Account Support Lead</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lnT w="12700">
                      <a:solidFill>
                        <a:srgbClr val="F0F0F0"/>
                      </a:solidFill>
                      <a:prstDash val="solid"/>
                    </a:lnT>
                    <a:solidFill>
                      <a:schemeClr val="bg1">
                        <a:lumMod val="95000"/>
                      </a:schemeClr>
                    </a:solidFill>
                  </a:tcPr>
                </a:tc>
                <a:tc gridSpan="2">
                  <a:txBody>
                    <a:bodyPr/>
                    <a:lstStyle/>
                    <a:p>
                      <a:pPr algn="ctr">
                        <a:lnSpc>
                          <a:spcPct val="100000"/>
                        </a:lnSpc>
                        <a:spcBef>
                          <a:spcPts val="470"/>
                        </a:spcBef>
                      </a:pPr>
                      <a:r>
                        <a:rPr sz="900" spc="0" dirty="0">
                          <a:solidFill>
                            <a:srgbClr val="020302"/>
                          </a:solidFill>
                          <a:latin typeface="Wingdings"/>
                          <a:cs typeface="Wingdings"/>
                        </a:rPr>
                        <a:t></a:t>
                      </a:r>
                      <a:endParaRPr sz="900" spc="0" dirty="0">
                        <a:latin typeface="Wingdings"/>
                        <a:cs typeface="Wingdings"/>
                      </a:endParaRPr>
                    </a:p>
                  </a:txBody>
                  <a:tcPr marL="0" marR="0" marT="59690" marB="0">
                    <a:lnT w="12700">
                      <a:solidFill>
                        <a:srgbClr val="F0F0F0"/>
                      </a:solidFill>
                      <a:prstDash val="solid"/>
                    </a:lnT>
                  </a:tcPr>
                </a:tc>
                <a:tc hMerge="1">
                  <a:txBody>
                    <a:bodyPr/>
                    <a:lstStyle/>
                    <a:p>
                      <a:pPr algn="ctr">
                        <a:lnSpc>
                          <a:spcPct val="100000"/>
                        </a:lnSpc>
                        <a:spcBef>
                          <a:spcPts val="470"/>
                        </a:spcBef>
                      </a:pPr>
                      <a:endParaRPr sz="900" dirty="0">
                        <a:latin typeface="Wingdings"/>
                        <a:cs typeface="Wingdings"/>
                      </a:endParaRPr>
                    </a:p>
                  </a:txBody>
                  <a:tcPr marL="0" marR="0" marT="59690" marB="0">
                    <a:lnT w="12700" cap="flat" cmpd="sng" algn="ctr">
                      <a:solidFill>
                        <a:srgbClr val="F0F0F0"/>
                      </a:solidFill>
                      <a:prstDash val="solid"/>
                      <a:round/>
                      <a:headEnd type="none" w="med" len="med"/>
                      <a:tailEnd type="none" w="med" len="med"/>
                    </a:lnT>
                  </a:tcPr>
                </a:tc>
                <a:tc>
                  <a:txBody>
                    <a:bodyPr/>
                    <a:lstStyle/>
                    <a:p>
                      <a:pPr>
                        <a:lnSpc>
                          <a:spcPct val="100000"/>
                        </a:lnSpc>
                      </a:pPr>
                      <a:endParaRPr sz="900" spc="0">
                        <a:latin typeface="Times New Roman"/>
                        <a:cs typeface="Times New Roman"/>
                      </a:endParaRPr>
                    </a:p>
                  </a:txBody>
                  <a:tcPr marL="0" marR="0" marT="0" marB="0">
                    <a:lnT w="12700">
                      <a:solidFill>
                        <a:srgbClr val="F0F0F0"/>
                      </a:solidFill>
                      <a:prstDash val="solid"/>
                    </a:lnT>
                  </a:tcPr>
                </a:tc>
                <a:tc>
                  <a:txBody>
                    <a:bodyPr/>
                    <a:lstStyle/>
                    <a:p>
                      <a:pPr>
                        <a:lnSpc>
                          <a:spcPct val="100000"/>
                        </a:lnSpc>
                      </a:pPr>
                      <a:endParaRPr sz="900" spc="0" dirty="0">
                        <a:latin typeface="Times New Roman"/>
                        <a:cs typeface="Times New Roman"/>
                      </a:endParaRPr>
                    </a:p>
                  </a:txBody>
                  <a:tcPr marL="0" marR="0" marT="0" marB="0">
                    <a:lnR w="12700">
                      <a:solidFill>
                        <a:srgbClr val="F0F0F0"/>
                      </a:solidFill>
                      <a:prstDash val="solid"/>
                    </a:lnR>
                    <a:lnT w="12700">
                      <a:solidFill>
                        <a:srgbClr val="F0F0F0"/>
                      </a:solidFill>
                      <a:prstDash val="solid"/>
                    </a:lnT>
                  </a:tcPr>
                </a:tc>
                <a:extLst>
                  <a:ext uri="{0D108BD9-81ED-4DB2-BD59-A6C34878D82A}">
                    <a16:rowId xmlns:a16="http://schemas.microsoft.com/office/drawing/2014/main" val="10002"/>
                  </a:ext>
                </a:extLst>
              </a:tr>
              <a:tr h="264424">
                <a:tc vMerge="1">
                  <a:txBody>
                    <a:bodyPr/>
                    <a:lstStyle/>
                    <a:p>
                      <a:pPr marL="5080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a:lnSpc>
                          <a:spcPct val="100000"/>
                        </a:lnSpc>
                        <a:spcBef>
                          <a:spcPts val="459"/>
                        </a:spcBef>
                      </a:pPr>
                      <a:r>
                        <a:rPr sz="900" spc="0" dirty="0">
                          <a:solidFill>
                            <a:srgbClr val="020302"/>
                          </a:solidFill>
                          <a:latin typeface="AdobeClean-Light"/>
                          <a:cs typeface="AdobeClean-Light"/>
                        </a:rPr>
                        <a:t>Named Support Engineer</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nSpc>
                          <a:spcPct val="100000"/>
                        </a:lnSpc>
                      </a:pPr>
                      <a:endParaRPr sz="900" spc="0" dirty="0">
                        <a:latin typeface="Times New Roman"/>
                        <a:cs typeface="Times New Roman"/>
                      </a:endParaRPr>
                    </a:p>
                  </a:txBody>
                  <a:tcPr marL="0" marR="0" marT="0" marB="0"/>
                </a:tc>
                <a:tc hMerge="1">
                  <a:txBody>
                    <a:bodyPr/>
                    <a:lstStyle/>
                    <a:p>
                      <a:pPr>
                        <a:lnSpc>
                          <a:spcPct val="100000"/>
                        </a:lnSpc>
                      </a:pPr>
                      <a:endParaRPr sz="900">
                        <a:latin typeface="Times New Roman"/>
                        <a:cs typeface="Times New Roman"/>
                      </a:endParaRPr>
                    </a:p>
                  </a:txBody>
                  <a:tcPr marL="0" marR="0" marT="0" marB="0"/>
                </a:tc>
                <a:tc>
                  <a:txBody>
                    <a:bodyPr/>
                    <a:lstStyle/>
                    <a:p>
                      <a:pPr algn="ctr">
                        <a:lnSpc>
                          <a:spcPct val="100000"/>
                        </a:lnSpc>
                        <a:spcBef>
                          <a:spcPts val="465"/>
                        </a:spcBef>
                      </a:pPr>
                      <a:r>
                        <a:rPr sz="900" spc="0" dirty="0">
                          <a:solidFill>
                            <a:srgbClr val="020302"/>
                          </a:solidFill>
                          <a:latin typeface="Wingdings"/>
                          <a:cs typeface="Wingdings"/>
                        </a:rPr>
                        <a:t></a:t>
                      </a:r>
                      <a:endParaRPr sz="900" spc="0" dirty="0">
                        <a:latin typeface="Wingdings"/>
                        <a:cs typeface="Wingdings"/>
                      </a:endParaRPr>
                    </a:p>
                  </a:txBody>
                  <a:tcPr marL="0" marR="0" marT="59055" marB="0"/>
                </a:tc>
                <a:tc>
                  <a:txBody>
                    <a:bodyPr/>
                    <a:lstStyle/>
                    <a:p>
                      <a:pPr algn="ctr">
                        <a:lnSpc>
                          <a:spcPct val="100000"/>
                        </a:lnSpc>
                        <a:spcBef>
                          <a:spcPts val="465"/>
                        </a:spcBef>
                      </a:pPr>
                      <a:r>
                        <a:rPr sz="900" spc="0" dirty="0">
                          <a:solidFill>
                            <a:srgbClr val="020302"/>
                          </a:solidFill>
                          <a:latin typeface="Wingdings"/>
                          <a:cs typeface="Wingdings"/>
                        </a:rPr>
                        <a:t></a:t>
                      </a:r>
                      <a:endParaRPr sz="900" spc="0" dirty="0">
                        <a:latin typeface="Wingdings"/>
                        <a:cs typeface="Wingdings"/>
                      </a:endParaRPr>
                    </a:p>
                  </a:txBody>
                  <a:tcPr marL="0" marR="0" marT="59055" marB="0">
                    <a:lnR w="12700">
                      <a:solidFill>
                        <a:srgbClr val="F0F0F0"/>
                      </a:solidFill>
                      <a:prstDash val="solid"/>
                    </a:lnR>
                  </a:tcPr>
                </a:tc>
                <a:extLst>
                  <a:ext uri="{0D108BD9-81ED-4DB2-BD59-A6C34878D82A}">
                    <a16:rowId xmlns:a16="http://schemas.microsoft.com/office/drawing/2014/main" val="10003"/>
                  </a:ext>
                </a:extLst>
              </a:tr>
              <a:tr h="264424">
                <a:tc vMerge="1">
                  <a:txBody>
                    <a:bodyPr/>
                    <a:lstStyle/>
                    <a:p>
                      <a:pPr marL="5080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500"/>
                        </a:spcBef>
                      </a:pPr>
                      <a:r>
                        <a:rPr sz="900" spc="0" dirty="0">
                          <a:solidFill>
                            <a:srgbClr val="020302"/>
                          </a:solidFill>
                          <a:latin typeface="AdobeClean-Light"/>
                          <a:cs typeface="AdobeClean-Light"/>
                        </a:rPr>
                        <a:t>Technical Account Manager</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lnB w="12700">
                      <a:solidFill>
                        <a:srgbClr val="F0F0F0"/>
                      </a:solidFill>
                      <a:prstDash val="solid"/>
                    </a:lnB>
                    <a:solidFill>
                      <a:schemeClr val="bg1">
                        <a:lumMod val="95000"/>
                      </a:schemeClr>
                    </a:solidFill>
                  </a:tcPr>
                </a:tc>
                <a:tc gridSpan="2">
                  <a:txBody>
                    <a:bodyPr/>
                    <a:lstStyle/>
                    <a:p>
                      <a:pPr>
                        <a:lnSpc>
                          <a:spcPct val="100000"/>
                        </a:lnSpc>
                      </a:pPr>
                      <a:endParaRPr sz="900" spc="0" dirty="0">
                        <a:latin typeface="Times New Roman"/>
                        <a:cs typeface="Times New Roman"/>
                      </a:endParaRPr>
                    </a:p>
                  </a:txBody>
                  <a:tcPr marL="0" marR="0" marT="0" marB="0">
                    <a:lnB w="12700">
                      <a:solidFill>
                        <a:srgbClr val="F0F0F0"/>
                      </a:solidFill>
                      <a:prstDash val="solid"/>
                    </a:lnB>
                  </a:tcPr>
                </a:tc>
                <a:tc hMerge="1">
                  <a:txBody>
                    <a:bodyPr/>
                    <a:lstStyle/>
                    <a:p>
                      <a:pPr>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tcPr>
                </a:tc>
                <a:tc>
                  <a:txBody>
                    <a:bodyPr/>
                    <a:lstStyle/>
                    <a:p>
                      <a:pPr>
                        <a:lnSpc>
                          <a:spcPct val="100000"/>
                        </a:lnSpc>
                      </a:pPr>
                      <a:endParaRPr sz="900" spc="0">
                        <a:latin typeface="Times New Roman"/>
                        <a:cs typeface="Times New Roman"/>
                      </a:endParaRPr>
                    </a:p>
                  </a:txBody>
                  <a:tcPr marL="0" marR="0" marT="0" marB="0">
                    <a:lnB w="12700">
                      <a:solidFill>
                        <a:srgbClr val="F0F0F0"/>
                      </a:solidFill>
                      <a:prstDash val="solid"/>
                    </a:lnB>
                  </a:tcPr>
                </a:tc>
                <a:tc>
                  <a:txBody>
                    <a:bodyPr/>
                    <a:lstStyle/>
                    <a:p>
                      <a:pPr algn="ctr">
                        <a:lnSpc>
                          <a:spcPct val="100000"/>
                        </a:lnSpc>
                        <a:spcBef>
                          <a:spcPts val="505"/>
                        </a:spcBef>
                      </a:pPr>
                      <a:r>
                        <a:rPr sz="900" spc="0" dirty="0">
                          <a:solidFill>
                            <a:srgbClr val="020302"/>
                          </a:solidFill>
                          <a:latin typeface="Wingdings"/>
                          <a:cs typeface="Wingdings"/>
                        </a:rPr>
                        <a:t></a:t>
                      </a:r>
                      <a:endParaRPr sz="900" spc="0">
                        <a:latin typeface="Wingdings"/>
                        <a:cs typeface="Wingdings"/>
                      </a:endParaRPr>
                    </a:p>
                  </a:txBody>
                  <a:tcPr marL="0" marR="0" marT="64135" marB="0">
                    <a:lnR w="12700">
                      <a:solidFill>
                        <a:srgbClr val="F0F0F0"/>
                      </a:solidFill>
                      <a:prstDash val="solid"/>
                    </a:lnR>
                    <a:lnB w="12700">
                      <a:solidFill>
                        <a:srgbClr val="F0F0F0"/>
                      </a:solidFill>
                      <a:prstDash val="solid"/>
                    </a:lnB>
                  </a:tcPr>
                </a:tc>
                <a:extLst>
                  <a:ext uri="{0D108BD9-81ED-4DB2-BD59-A6C34878D82A}">
                    <a16:rowId xmlns:a16="http://schemas.microsoft.com/office/drawing/2014/main" val="10004"/>
                  </a:ext>
                </a:extLst>
              </a:tr>
              <a:tr h="264424">
                <a:tc rowSpan="12">
                  <a:txBody>
                    <a:bodyPr/>
                    <a:lstStyle/>
                    <a:p>
                      <a:pPr marL="50800">
                        <a:lnSpc>
                          <a:spcPct val="100000"/>
                        </a:lnSpc>
                        <a:spcBef>
                          <a:spcPts val="459"/>
                        </a:spcBef>
                      </a:pPr>
                      <a:r>
                        <a:rPr lang="en-US" sz="1000" b="1" i="0" spc="0" dirty="0">
                          <a:solidFill>
                            <a:schemeClr val="bg1"/>
                          </a:solidFill>
                          <a:latin typeface="Adobe Clean" panose="020B0503020404020204" pitchFamily="34" charset="0"/>
                          <a:cs typeface="AdobeClean-Light"/>
                        </a:rPr>
                        <a:t>Support Services</a:t>
                      </a:r>
                      <a:endParaRPr sz="1000" b="1" i="0" spc="0" dirty="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0"/>
                        </a:spcBef>
                      </a:pPr>
                      <a:r>
                        <a:rPr lang="en-US" sz="900" spc="0" dirty="0">
                          <a:solidFill>
                            <a:srgbClr val="020302"/>
                          </a:solidFill>
                          <a:latin typeface="AdobeClean-Light"/>
                          <a:cs typeface="AdobeClean-Light"/>
                        </a:rPr>
                        <a:t>Online </a:t>
                      </a:r>
                      <a:r>
                        <a:rPr sz="900" spc="0" dirty="0">
                          <a:solidFill>
                            <a:srgbClr val="020302"/>
                          </a:solidFill>
                          <a:latin typeface="AdobeClean-Light"/>
                          <a:cs typeface="AdobeClean-Light"/>
                        </a:rPr>
                        <a:t> Support</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sz="800" spc="0" dirty="0">
                          <a:solidFill>
                            <a:srgbClr val="020302"/>
                          </a:solidFill>
                          <a:latin typeface="AdobeClean-Light"/>
                          <a:cs typeface="AdobeClean-Light"/>
                        </a:rPr>
                        <a:t>Business hours</a:t>
                      </a:r>
                      <a:endParaRPr sz="800" spc="0" dirty="0">
                        <a:latin typeface="AdobeClean-Light"/>
                        <a:cs typeface="AdobeClean-Light"/>
                      </a:endParaRPr>
                    </a:p>
                  </a:txBody>
                  <a:tcPr marL="0" marR="0" marT="67945" marB="0">
                    <a:lnL w="12700">
                      <a:solidFill>
                        <a:srgbClr val="F0F0F0"/>
                      </a:solidFill>
                      <a:prstDash val="solid"/>
                    </a:lnL>
                    <a:lnT w="12700">
                      <a:solidFill>
                        <a:srgbClr val="F0F0F0"/>
                      </a:solidFill>
                      <a:prstDash val="solid"/>
                    </a:lnT>
                    <a:solidFill>
                      <a:schemeClr val="bg1">
                        <a:lumMod val="95000"/>
                      </a:schemeClr>
                    </a:solidFill>
                  </a:tcPr>
                </a:tc>
                <a:tc gridSpan="2">
                  <a:txBody>
                    <a:bodyPr/>
                    <a:lstStyle/>
                    <a:p>
                      <a:pPr algn="ctr">
                        <a:lnSpc>
                          <a:spcPct val="100000"/>
                        </a:lnSpc>
                        <a:spcBef>
                          <a:spcPts val="535"/>
                        </a:spcBef>
                      </a:pPr>
                      <a:r>
                        <a:rPr sz="800" spc="0" dirty="0">
                          <a:solidFill>
                            <a:srgbClr val="020302"/>
                          </a:solidFill>
                          <a:latin typeface="AdobeClean-Light"/>
                          <a:cs typeface="AdobeClean-Light"/>
                        </a:rPr>
                        <a:t>Business hours</a:t>
                      </a:r>
                      <a:endParaRPr sz="800" spc="0" dirty="0">
                        <a:latin typeface="AdobeClean-Light"/>
                        <a:cs typeface="AdobeClean-Light"/>
                      </a:endParaRPr>
                    </a:p>
                  </a:txBody>
                  <a:tcPr marL="0" marR="0" marT="67945" marB="0">
                    <a:lnT w="12700">
                      <a:solidFill>
                        <a:srgbClr val="F0F0F0"/>
                      </a:solidFill>
                      <a:prstDash val="solid"/>
                    </a:lnT>
                  </a:tcPr>
                </a:tc>
                <a:tc hMerge="1">
                  <a:txBody>
                    <a:bodyPr/>
                    <a:lstStyle/>
                    <a:p>
                      <a:pPr algn="ctr">
                        <a:lnSpc>
                          <a:spcPct val="100000"/>
                        </a:lnSpc>
                        <a:spcBef>
                          <a:spcPts val="535"/>
                        </a:spcBef>
                      </a:pPr>
                      <a:endParaRPr sz="800">
                        <a:latin typeface="AdobeClean-Light"/>
                        <a:cs typeface="AdobeClean-Light"/>
                      </a:endParaRPr>
                    </a:p>
                  </a:txBody>
                  <a:tcPr marL="0" marR="0" marT="67945" marB="0">
                    <a:lnT w="12700" cap="flat" cmpd="sng" algn="ctr">
                      <a:solidFill>
                        <a:srgbClr val="F0F0F0"/>
                      </a:solidFill>
                      <a:prstDash val="solid"/>
                      <a:round/>
                      <a:headEnd type="none" w="med" len="med"/>
                      <a:tailEnd type="none" w="med" len="med"/>
                    </a:lnT>
                  </a:tcPr>
                </a:tc>
                <a:tc>
                  <a:txBody>
                    <a:bodyPr/>
                    <a:lstStyle/>
                    <a:p>
                      <a:pPr algn="ctr">
                        <a:lnSpc>
                          <a:spcPct val="100000"/>
                        </a:lnSpc>
                        <a:spcBef>
                          <a:spcPts val="535"/>
                        </a:spcBef>
                      </a:pPr>
                      <a:r>
                        <a:rPr sz="800" spc="0" dirty="0">
                          <a:solidFill>
                            <a:srgbClr val="020302"/>
                          </a:solidFill>
                          <a:latin typeface="AdobeClean-Light"/>
                          <a:cs typeface="AdobeClean-Light"/>
                        </a:rPr>
                        <a:t>24X5</a:t>
                      </a:r>
                      <a:endParaRPr sz="800" spc="0">
                        <a:latin typeface="AdobeClean-Light"/>
                        <a:cs typeface="AdobeClean-Light"/>
                      </a:endParaRPr>
                    </a:p>
                  </a:txBody>
                  <a:tcPr marL="0" marR="0" marT="67945" marB="0">
                    <a:lnT w="12700">
                      <a:solidFill>
                        <a:srgbClr val="F0F0F0"/>
                      </a:solidFill>
                      <a:prstDash val="solid"/>
                    </a:lnT>
                  </a:tcPr>
                </a:tc>
                <a:tc>
                  <a:txBody>
                    <a:bodyPr/>
                    <a:lstStyle/>
                    <a:p>
                      <a:pPr algn="ctr">
                        <a:lnSpc>
                          <a:spcPct val="100000"/>
                        </a:lnSpc>
                        <a:spcBef>
                          <a:spcPts val="535"/>
                        </a:spcBef>
                      </a:pPr>
                      <a:r>
                        <a:rPr sz="800" spc="0" dirty="0">
                          <a:solidFill>
                            <a:srgbClr val="020302"/>
                          </a:solidFill>
                          <a:latin typeface="AdobeClean-Light"/>
                          <a:cs typeface="AdobeClean-Light"/>
                        </a:rPr>
                        <a:t>24X5</a:t>
                      </a:r>
                      <a:endParaRPr sz="800" spc="0" dirty="0">
                        <a:latin typeface="AdobeClean-Light"/>
                        <a:cs typeface="AdobeClean-Light"/>
                      </a:endParaRPr>
                    </a:p>
                  </a:txBody>
                  <a:tcPr marL="0" marR="0" marT="67945" marB="0">
                    <a:lnR w="12700">
                      <a:solidFill>
                        <a:srgbClr val="F0F0F0"/>
                      </a:solidFill>
                      <a:prstDash val="solid"/>
                    </a:lnR>
                    <a:lnT w="12700">
                      <a:solidFill>
                        <a:srgbClr val="F0F0F0"/>
                      </a:solidFill>
                      <a:prstDash val="solid"/>
                    </a:lnT>
                  </a:tcPr>
                </a:tc>
                <a:extLst>
                  <a:ext uri="{0D108BD9-81ED-4DB2-BD59-A6C34878D82A}">
                    <a16:rowId xmlns:a16="http://schemas.microsoft.com/office/drawing/2014/main" val="10005"/>
                  </a:ext>
                </a:extLst>
              </a:tr>
              <a:tr h="264424">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sz="900" spc="0" dirty="0">
                          <a:solidFill>
                            <a:srgbClr val="020302"/>
                          </a:solidFill>
                          <a:latin typeface="AdobeClean-Light"/>
                          <a:cs typeface="AdobeClean-Light"/>
                        </a:rPr>
                        <a:t>24x7</a:t>
                      </a:r>
                      <a:r>
                        <a:rPr lang="en-US" sz="900" spc="0" dirty="0">
                          <a:solidFill>
                            <a:srgbClr val="020302"/>
                          </a:solidFill>
                          <a:latin typeface="AdobeClean-Light"/>
                          <a:cs typeface="AdobeClean-Light"/>
                        </a:rPr>
                        <a:t>x365</a:t>
                      </a:r>
                      <a:r>
                        <a:rPr sz="900" spc="0" dirty="0">
                          <a:solidFill>
                            <a:srgbClr val="020302"/>
                          </a:solidFill>
                          <a:latin typeface="AdobeClean-Light"/>
                          <a:cs typeface="AdobeClean-Light"/>
                        </a:rPr>
                        <a:t> P1 Issue Support</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sz="900" spc="0" dirty="0">
                          <a:solidFill>
                            <a:srgbClr val="020302"/>
                          </a:solidFill>
                          <a:latin typeface="Wingdings"/>
                          <a:cs typeface="Wingdings"/>
                        </a:rPr>
                        <a:t></a:t>
                      </a:r>
                      <a:endParaRPr sz="900" spc="0">
                        <a:latin typeface="Wingdings"/>
                        <a:cs typeface="Wingdings"/>
                      </a:endParaRPr>
                    </a:p>
                  </a:txBody>
                  <a:tcPr marL="0" marR="0" marT="58419" marB="0">
                    <a:lnL w="12700">
                      <a:solidFill>
                        <a:srgbClr val="F0F0F0"/>
                      </a:solidFill>
                      <a:prstDash val="solid"/>
                    </a:lnL>
                    <a:solidFill>
                      <a:schemeClr val="bg1">
                        <a:lumMod val="95000"/>
                      </a:schemeClr>
                    </a:solidFill>
                  </a:tcPr>
                </a:tc>
                <a:tc gridSpan="2">
                  <a:txBody>
                    <a:bodyPr/>
                    <a:lstStyle/>
                    <a:p>
                      <a:pPr algn="ctr">
                        <a:lnSpc>
                          <a:spcPct val="100000"/>
                        </a:lnSpc>
                        <a:spcBef>
                          <a:spcPts val="459"/>
                        </a:spcBef>
                      </a:pPr>
                      <a:r>
                        <a:rPr sz="900" spc="0" dirty="0">
                          <a:solidFill>
                            <a:srgbClr val="020302"/>
                          </a:solidFill>
                          <a:latin typeface="Wingdings"/>
                          <a:cs typeface="Wingdings"/>
                        </a:rPr>
                        <a:t></a:t>
                      </a:r>
                      <a:endParaRPr sz="900" spc="0">
                        <a:latin typeface="Wingdings"/>
                        <a:cs typeface="Wingdings"/>
                      </a:endParaRPr>
                    </a:p>
                  </a:txBody>
                  <a:tcPr marL="0" marR="0" marT="58419" marB="0"/>
                </a:tc>
                <a:tc hMerge="1">
                  <a:txBody>
                    <a:bodyPr/>
                    <a:lstStyle/>
                    <a:p>
                      <a:pPr algn="ctr">
                        <a:lnSpc>
                          <a:spcPct val="100000"/>
                        </a:lnSpc>
                        <a:spcBef>
                          <a:spcPts val="459"/>
                        </a:spcBef>
                      </a:pPr>
                      <a:endParaRPr sz="900">
                        <a:latin typeface="Wingdings"/>
                        <a:cs typeface="Wingdings"/>
                      </a:endParaRPr>
                    </a:p>
                  </a:txBody>
                  <a:tcPr marL="0" marR="0" marT="58419" marB="0"/>
                </a:tc>
                <a:tc>
                  <a:txBody>
                    <a:bodyPr/>
                    <a:lstStyle/>
                    <a:p>
                      <a:pPr algn="ctr">
                        <a:lnSpc>
                          <a:spcPct val="100000"/>
                        </a:lnSpc>
                        <a:spcBef>
                          <a:spcPts val="459"/>
                        </a:spcBef>
                      </a:pPr>
                      <a:r>
                        <a:rPr sz="900" spc="0" dirty="0">
                          <a:solidFill>
                            <a:srgbClr val="020302"/>
                          </a:solidFill>
                          <a:latin typeface="Wingdings"/>
                          <a:cs typeface="Wingdings"/>
                        </a:rPr>
                        <a:t></a:t>
                      </a:r>
                      <a:endParaRPr sz="900" spc="0">
                        <a:latin typeface="Wingdings"/>
                        <a:cs typeface="Wingdings"/>
                      </a:endParaRPr>
                    </a:p>
                  </a:txBody>
                  <a:tcPr marL="0" marR="0" marT="58419" marB="0"/>
                </a:tc>
                <a:tc>
                  <a:txBody>
                    <a:bodyPr/>
                    <a:lstStyle/>
                    <a:p>
                      <a:pPr algn="ctr">
                        <a:lnSpc>
                          <a:spcPct val="100000"/>
                        </a:lnSpc>
                        <a:spcBef>
                          <a:spcPts val="459"/>
                        </a:spcBef>
                      </a:pPr>
                      <a:r>
                        <a:rPr sz="900" spc="0" dirty="0">
                          <a:solidFill>
                            <a:srgbClr val="020302"/>
                          </a:solidFill>
                          <a:latin typeface="Wingdings"/>
                          <a:cs typeface="Wingdings"/>
                        </a:rPr>
                        <a:t></a:t>
                      </a:r>
                      <a:endParaRPr sz="900" spc="0">
                        <a:latin typeface="Wingdings"/>
                        <a:cs typeface="Wingdings"/>
                      </a:endParaRPr>
                    </a:p>
                  </a:txBody>
                  <a:tcPr marL="0" marR="0" marT="58419" marB="0">
                    <a:lnR w="12700">
                      <a:solidFill>
                        <a:srgbClr val="F0F0F0"/>
                      </a:solidFill>
                      <a:prstDash val="solid"/>
                    </a:lnR>
                  </a:tcPr>
                </a:tc>
                <a:extLst>
                  <a:ext uri="{0D108BD9-81ED-4DB2-BD59-A6C34878D82A}">
                    <a16:rowId xmlns:a16="http://schemas.microsoft.com/office/drawing/2014/main" val="10006"/>
                  </a:ext>
                </a:extLst>
              </a:tr>
              <a:tr h="264424">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en-US" sz="900" spc="0" dirty="0">
                          <a:solidFill>
                            <a:srgbClr val="020302"/>
                          </a:solidFill>
                          <a:latin typeface="AdobeClean-Light"/>
                          <a:cs typeface="AdobeClean-Light"/>
                        </a:rPr>
                        <a:t>Named Support Contacts (per product)</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5"/>
                        </a:spcBef>
                      </a:pPr>
                      <a:r>
                        <a:rPr sz="900" spc="0" dirty="0">
                          <a:solidFill>
                            <a:srgbClr val="020302"/>
                          </a:solidFill>
                          <a:latin typeface="AdobeClean-Light"/>
                          <a:cs typeface="AdobeClean-Light"/>
                        </a:rPr>
                        <a:t>4</a:t>
                      </a:r>
                      <a:endParaRPr sz="900" spc="0" dirty="0">
                        <a:latin typeface="AdobeClean-Light"/>
                        <a:cs typeface="AdobeClean-Light"/>
                      </a:endParaRPr>
                    </a:p>
                  </a:txBody>
                  <a:tcPr marL="0" marR="0" marT="57785" marB="0">
                    <a:lnL w="12700">
                      <a:solidFill>
                        <a:srgbClr val="F0F0F0"/>
                      </a:solidFill>
                      <a:prstDash val="solid"/>
                    </a:lnL>
                    <a:solidFill>
                      <a:schemeClr val="bg1">
                        <a:lumMod val="95000"/>
                      </a:schemeClr>
                    </a:solidFill>
                  </a:tcPr>
                </a:tc>
                <a:tc gridSpan="2">
                  <a:txBody>
                    <a:bodyPr/>
                    <a:lstStyle/>
                    <a:p>
                      <a:pPr algn="ctr">
                        <a:lnSpc>
                          <a:spcPct val="100000"/>
                        </a:lnSpc>
                        <a:spcBef>
                          <a:spcPts val="455"/>
                        </a:spcBef>
                      </a:pPr>
                      <a:r>
                        <a:rPr sz="900" spc="0" dirty="0">
                          <a:solidFill>
                            <a:srgbClr val="020302"/>
                          </a:solidFill>
                          <a:latin typeface="AdobeClean-Light"/>
                          <a:cs typeface="AdobeClean-Light"/>
                        </a:rPr>
                        <a:t>6</a:t>
                      </a:r>
                      <a:endParaRPr sz="900" spc="0">
                        <a:latin typeface="AdobeClean-Light"/>
                        <a:cs typeface="AdobeClean-Light"/>
                      </a:endParaRPr>
                    </a:p>
                  </a:txBody>
                  <a:tcPr marL="0" marR="0" marT="57785" marB="0"/>
                </a:tc>
                <a:tc hMerge="1">
                  <a:txBody>
                    <a:bodyPr/>
                    <a:lstStyle/>
                    <a:p>
                      <a:pPr algn="ctr">
                        <a:lnSpc>
                          <a:spcPct val="100000"/>
                        </a:lnSpc>
                        <a:spcBef>
                          <a:spcPts val="455"/>
                        </a:spcBef>
                      </a:pPr>
                      <a:endParaRPr sz="900">
                        <a:latin typeface="AdobeClean-Light"/>
                        <a:cs typeface="AdobeClean-Light"/>
                      </a:endParaRPr>
                    </a:p>
                  </a:txBody>
                  <a:tcPr marL="0" marR="0" marT="57785" marB="0"/>
                </a:tc>
                <a:tc>
                  <a:txBody>
                    <a:bodyPr/>
                    <a:lstStyle/>
                    <a:p>
                      <a:pPr algn="ctr">
                        <a:lnSpc>
                          <a:spcPct val="100000"/>
                        </a:lnSpc>
                        <a:spcBef>
                          <a:spcPts val="455"/>
                        </a:spcBef>
                      </a:pPr>
                      <a:r>
                        <a:rPr sz="900" spc="0" dirty="0">
                          <a:solidFill>
                            <a:srgbClr val="020302"/>
                          </a:solidFill>
                          <a:latin typeface="AdobeClean-Light"/>
                          <a:cs typeface="AdobeClean-Light"/>
                        </a:rPr>
                        <a:t>10</a:t>
                      </a:r>
                      <a:endParaRPr sz="900" spc="0">
                        <a:latin typeface="AdobeClean-Light"/>
                        <a:cs typeface="AdobeClean-Light"/>
                      </a:endParaRPr>
                    </a:p>
                  </a:txBody>
                  <a:tcPr marL="0" marR="0" marT="57785" marB="0"/>
                </a:tc>
                <a:tc>
                  <a:txBody>
                    <a:bodyPr/>
                    <a:lstStyle/>
                    <a:p>
                      <a:pPr algn="ctr">
                        <a:lnSpc>
                          <a:spcPct val="100000"/>
                        </a:lnSpc>
                        <a:spcBef>
                          <a:spcPts val="455"/>
                        </a:spcBef>
                      </a:pPr>
                      <a:r>
                        <a:rPr sz="900" spc="0" dirty="0">
                          <a:solidFill>
                            <a:srgbClr val="020302"/>
                          </a:solidFill>
                          <a:latin typeface="AdobeClean-Light"/>
                          <a:cs typeface="AdobeClean-Light"/>
                        </a:rPr>
                        <a:t>15</a:t>
                      </a:r>
                      <a:endParaRPr sz="900" spc="0">
                        <a:latin typeface="AdobeClean-Light"/>
                        <a:cs typeface="AdobeClean-Light"/>
                      </a:endParaRPr>
                    </a:p>
                  </a:txBody>
                  <a:tcPr marL="0" marR="0" marT="57785" marB="0">
                    <a:lnR w="12700">
                      <a:solidFill>
                        <a:srgbClr val="F0F0F0"/>
                      </a:solidFill>
                      <a:prstDash val="solid"/>
                    </a:lnR>
                  </a:tcPr>
                </a:tc>
                <a:extLst>
                  <a:ext uri="{0D108BD9-81ED-4DB2-BD59-A6C34878D82A}">
                    <a16:rowId xmlns:a16="http://schemas.microsoft.com/office/drawing/2014/main" val="10007"/>
                  </a:ext>
                </a:extLst>
              </a:tr>
              <a:tr h="264424">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en-US" sz="900" spc="0" dirty="0">
                          <a:solidFill>
                            <a:srgbClr val="020302"/>
                          </a:solidFill>
                          <a:latin typeface="AdobeClean-Light"/>
                          <a:cs typeface="AdobeClean-Light"/>
                        </a:rPr>
                        <a:t>Live Telephone Support</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ctr">
                        <a:lnSpc>
                          <a:spcPct val="100000"/>
                        </a:lnSpc>
                        <a:spcBef>
                          <a:spcPts val="464"/>
                        </a:spcBef>
                      </a:pPr>
                      <a:r>
                        <a:rPr sz="900" spc="0" dirty="0">
                          <a:solidFill>
                            <a:srgbClr val="020302"/>
                          </a:solidFill>
                          <a:latin typeface="Wingdings"/>
                          <a:cs typeface="Wingdings"/>
                        </a:rPr>
                        <a:t></a:t>
                      </a:r>
                      <a:endParaRPr sz="900" spc="0">
                        <a:latin typeface="Wingdings"/>
                        <a:cs typeface="Wingdings"/>
                      </a:endParaRPr>
                    </a:p>
                  </a:txBody>
                  <a:tcPr marL="0" marR="0" marT="59054" marB="0"/>
                </a:tc>
                <a:tc hMerge="1">
                  <a:txBody>
                    <a:bodyPr/>
                    <a:lstStyle/>
                    <a:p>
                      <a:pPr algn="ctr">
                        <a:lnSpc>
                          <a:spcPct val="100000"/>
                        </a:lnSpc>
                        <a:spcBef>
                          <a:spcPts val="464"/>
                        </a:spcBef>
                      </a:pPr>
                      <a:endParaRPr sz="900">
                        <a:latin typeface="Wingdings"/>
                        <a:cs typeface="Wingdings"/>
                      </a:endParaRPr>
                    </a:p>
                  </a:txBody>
                  <a:tcPr marL="0" marR="0" marT="59054" marB="0"/>
                </a:tc>
                <a:tc>
                  <a:txBody>
                    <a:bodyPr/>
                    <a:lstStyle/>
                    <a:p>
                      <a:pPr algn="ctr">
                        <a:lnSpc>
                          <a:spcPct val="100000"/>
                        </a:lnSpc>
                        <a:spcBef>
                          <a:spcPts val="464"/>
                        </a:spcBef>
                      </a:pPr>
                      <a:r>
                        <a:rPr sz="900" spc="0" dirty="0">
                          <a:solidFill>
                            <a:srgbClr val="020302"/>
                          </a:solidFill>
                          <a:latin typeface="Wingdings"/>
                          <a:cs typeface="Wingdings"/>
                        </a:rPr>
                        <a:t></a:t>
                      </a:r>
                      <a:endParaRPr sz="900" spc="0">
                        <a:latin typeface="Wingdings"/>
                        <a:cs typeface="Wingdings"/>
                      </a:endParaRPr>
                    </a:p>
                  </a:txBody>
                  <a:tcPr marL="0" marR="0" marT="59054" marB="0"/>
                </a:tc>
                <a:tc>
                  <a:txBody>
                    <a:bodyPr/>
                    <a:lstStyle/>
                    <a:p>
                      <a:pPr algn="ctr">
                        <a:lnSpc>
                          <a:spcPct val="100000"/>
                        </a:lnSpc>
                        <a:spcBef>
                          <a:spcPts val="464"/>
                        </a:spcBef>
                      </a:pPr>
                      <a:r>
                        <a:rPr sz="900" spc="0" dirty="0">
                          <a:solidFill>
                            <a:srgbClr val="020302"/>
                          </a:solidFill>
                          <a:latin typeface="Wingdings"/>
                          <a:cs typeface="Wingdings"/>
                        </a:rPr>
                        <a:t></a:t>
                      </a:r>
                      <a:endParaRPr sz="900" spc="0">
                        <a:latin typeface="Wingdings"/>
                        <a:cs typeface="Wingdings"/>
                      </a:endParaRPr>
                    </a:p>
                  </a:txBody>
                  <a:tcPr marL="0" marR="0" marT="59054" marB="0">
                    <a:lnR w="12700">
                      <a:solidFill>
                        <a:srgbClr val="F0F0F0"/>
                      </a:solidFill>
                      <a:prstDash val="solid"/>
                    </a:lnR>
                  </a:tcPr>
                </a:tc>
                <a:extLst>
                  <a:ext uri="{0D108BD9-81ED-4DB2-BD59-A6C34878D82A}">
                    <a16:rowId xmlns:a16="http://schemas.microsoft.com/office/drawing/2014/main" val="10008"/>
                  </a:ext>
                </a:extLst>
              </a:tr>
              <a:tr h="264424">
                <a:tc vMerge="1">
                  <a:txBody>
                    <a:bodyPr/>
                    <a:lstStyle/>
                    <a:p>
                      <a:pPr marL="5080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9"/>
                        </a:spcBef>
                      </a:pPr>
                      <a:r>
                        <a:rPr sz="900" spc="0" dirty="0">
                          <a:solidFill>
                            <a:srgbClr val="020302"/>
                          </a:solidFill>
                          <a:latin typeface="AdobeClean-Light"/>
                          <a:cs typeface="AdobeClean-Light"/>
                        </a:rPr>
                        <a:t>Escalation Management</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gn="ctr">
                        <a:lnSpc>
                          <a:spcPct val="100000"/>
                        </a:lnSpc>
                        <a:spcBef>
                          <a:spcPts val="470"/>
                        </a:spcBef>
                      </a:pPr>
                      <a:r>
                        <a:rPr sz="900" spc="0" dirty="0">
                          <a:solidFill>
                            <a:srgbClr val="020302"/>
                          </a:solidFill>
                          <a:latin typeface="Wingdings"/>
                          <a:cs typeface="Wingdings"/>
                        </a:rPr>
                        <a:t></a:t>
                      </a:r>
                      <a:endParaRPr sz="900" spc="0" dirty="0">
                        <a:latin typeface="Wingdings"/>
                        <a:cs typeface="Wingdings"/>
                      </a:endParaRPr>
                    </a:p>
                  </a:txBody>
                  <a:tcPr marL="0" marR="0" marT="59690" marB="0"/>
                </a:tc>
                <a:tc hMerge="1">
                  <a:txBody>
                    <a:bodyPr/>
                    <a:lstStyle/>
                    <a:p>
                      <a:pPr algn="ctr">
                        <a:lnSpc>
                          <a:spcPct val="100000"/>
                        </a:lnSpc>
                        <a:spcBef>
                          <a:spcPts val="470"/>
                        </a:spcBef>
                      </a:pPr>
                      <a:endParaRPr sz="900">
                        <a:latin typeface="Wingdings"/>
                        <a:cs typeface="Wingdings"/>
                      </a:endParaRPr>
                    </a:p>
                  </a:txBody>
                  <a:tcPr marL="0" marR="0" marT="59690" marB="0"/>
                </a:tc>
                <a:tc>
                  <a:txBody>
                    <a:bodyPr/>
                    <a:lstStyle/>
                    <a:p>
                      <a:pPr algn="ctr">
                        <a:lnSpc>
                          <a:spcPct val="100000"/>
                        </a:lnSpc>
                        <a:spcBef>
                          <a:spcPts val="470"/>
                        </a:spcBef>
                      </a:pPr>
                      <a:r>
                        <a:rPr sz="900" spc="0" dirty="0">
                          <a:solidFill>
                            <a:srgbClr val="020302"/>
                          </a:solidFill>
                          <a:latin typeface="Wingdings"/>
                          <a:cs typeface="Wingdings"/>
                        </a:rPr>
                        <a:t></a:t>
                      </a:r>
                      <a:endParaRPr sz="900" spc="0">
                        <a:latin typeface="Wingdings"/>
                        <a:cs typeface="Wingdings"/>
                      </a:endParaRPr>
                    </a:p>
                  </a:txBody>
                  <a:tcPr marL="0" marR="0" marT="59690" marB="0"/>
                </a:tc>
                <a:tc>
                  <a:txBody>
                    <a:bodyPr/>
                    <a:lstStyle/>
                    <a:p>
                      <a:pPr algn="ctr">
                        <a:lnSpc>
                          <a:spcPct val="100000"/>
                        </a:lnSpc>
                        <a:spcBef>
                          <a:spcPts val="470"/>
                        </a:spcBef>
                      </a:pPr>
                      <a:r>
                        <a:rPr sz="900" spc="0" dirty="0">
                          <a:solidFill>
                            <a:srgbClr val="020302"/>
                          </a:solidFill>
                          <a:latin typeface="Wingdings"/>
                          <a:cs typeface="Wingdings"/>
                        </a:rPr>
                        <a:t></a:t>
                      </a:r>
                      <a:endParaRPr sz="900" spc="0" dirty="0">
                        <a:latin typeface="Wingdings"/>
                        <a:cs typeface="Wingdings"/>
                      </a:endParaRPr>
                    </a:p>
                  </a:txBody>
                  <a:tcPr marL="0" marR="0" marT="59690" marB="0">
                    <a:lnR w="12700">
                      <a:solidFill>
                        <a:srgbClr val="F0F0F0"/>
                      </a:solidFill>
                      <a:prstDash val="solid"/>
                    </a:lnR>
                  </a:tcPr>
                </a:tc>
                <a:extLst>
                  <a:ext uri="{0D108BD9-81ED-4DB2-BD59-A6C34878D82A}">
                    <a16:rowId xmlns:a16="http://schemas.microsoft.com/office/drawing/2014/main" val="10009"/>
                  </a:ext>
                </a:extLst>
              </a:tr>
              <a:tr h="264424">
                <a:tc vMerge="1">
                  <a:txBody>
                    <a:bodyPr/>
                    <a:lstStyle/>
                    <a:p>
                      <a:pPr marL="50800">
                        <a:lnSpc>
                          <a:spcPct val="100000"/>
                        </a:lnSpc>
                        <a:spcBef>
                          <a:spcPts val="450"/>
                        </a:spcBef>
                      </a:pPr>
                      <a:endParaRPr sz="900" dirty="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sz="900" spc="0" dirty="0">
                          <a:solidFill>
                            <a:srgbClr val="020302"/>
                          </a:solidFill>
                          <a:latin typeface="AdobeClean-Light"/>
                          <a:cs typeface="AdobeClean-Light"/>
                        </a:rPr>
                        <a:t>Service Reviews  per Year</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nSpc>
                          <a:spcPct val="100000"/>
                        </a:lnSpc>
                      </a:pPr>
                      <a:endParaRPr sz="900" spc="0">
                        <a:latin typeface="Times New Roman"/>
                        <a:cs typeface="Times New Roman"/>
                      </a:endParaRPr>
                    </a:p>
                  </a:txBody>
                  <a:tcPr marL="0" marR="0" marT="0" marB="0"/>
                </a:tc>
                <a:tc hMerge="1">
                  <a:txBody>
                    <a:bodyPr/>
                    <a:lstStyle/>
                    <a:p>
                      <a:pPr>
                        <a:lnSpc>
                          <a:spcPct val="100000"/>
                        </a:lnSpc>
                      </a:pPr>
                      <a:endParaRPr sz="900">
                        <a:latin typeface="Times New Roman"/>
                        <a:cs typeface="Times New Roman"/>
                      </a:endParaRPr>
                    </a:p>
                  </a:txBody>
                  <a:tcPr marL="0" marR="0" marT="0" marB="0"/>
                </a:tc>
                <a:tc>
                  <a:txBody>
                    <a:bodyPr/>
                    <a:lstStyle/>
                    <a:p>
                      <a:pPr algn="ctr">
                        <a:lnSpc>
                          <a:spcPct val="100000"/>
                        </a:lnSpc>
                        <a:spcBef>
                          <a:spcPts val="450"/>
                        </a:spcBef>
                      </a:pPr>
                      <a:r>
                        <a:rPr sz="900" spc="0" dirty="0">
                          <a:solidFill>
                            <a:srgbClr val="020302"/>
                          </a:solidFill>
                          <a:latin typeface="AdobeClean-Light"/>
                          <a:cs typeface="AdobeClean-Light"/>
                        </a:rPr>
                        <a:t>2</a:t>
                      </a:r>
                      <a:endParaRPr sz="900" spc="0" dirty="0">
                        <a:latin typeface="AdobeClean-Light"/>
                        <a:cs typeface="AdobeClean-Light"/>
                      </a:endParaRPr>
                    </a:p>
                  </a:txBody>
                  <a:tcPr marL="0" marR="0" marT="57150" marB="0"/>
                </a:tc>
                <a:tc>
                  <a:txBody>
                    <a:bodyPr/>
                    <a:lstStyle/>
                    <a:p>
                      <a:pPr algn="ctr">
                        <a:lnSpc>
                          <a:spcPct val="100000"/>
                        </a:lnSpc>
                        <a:spcBef>
                          <a:spcPts val="450"/>
                        </a:spcBef>
                      </a:pPr>
                      <a:r>
                        <a:rPr sz="900" spc="0" dirty="0">
                          <a:solidFill>
                            <a:srgbClr val="020302"/>
                          </a:solidFill>
                          <a:latin typeface="AdobeClean-Light"/>
                          <a:cs typeface="AdobeClean-Light"/>
                        </a:rPr>
                        <a:t>4</a:t>
                      </a:r>
                      <a:endParaRPr sz="900" spc="0" dirty="0">
                        <a:latin typeface="AdobeClean-Light"/>
                        <a:cs typeface="AdobeClean-Light"/>
                      </a:endParaRPr>
                    </a:p>
                  </a:txBody>
                  <a:tcPr marL="0" marR="0" marT="57150" marB="0">
                    <a:lnR w="12700">
                      <a:solidFill>
                        <a:srgbClr val="F0F0F0"/>
                      </a:solidFill>
                      <a:prstDash val="solid"/>
                    </a:lnR>
                  </a:tcPr>
                </a:tc>
                <a:extLst>
                  <a:ext uri="{0D108BD9-81ED-4DB2-BD59-A6C34878D82A}">
                    <a16:rowId xmlns:a16="http://schemas.microsoft.com/office/drawing/2014/main" val="10010"/>
                  </a:ext>
                </a:extLst>
              </a:tr>
              <a:tr h="264424">
                <a:tc vMerge="1">
                  <a:txBody>
                    <a:bodyPr/>
                    <a:lstStyle/>
                    <a:p>
                      <a:endParaRPr lang="en-US"/>
                    </a:p>
                  </a:txBody>
                  <a:tcPr/>
                </a:tc>
                <a:tc>
                  <a:txBody>
                    <a:bodyPr/>
                    <a:lstStyle/>
                    <a:p>
                      <a:pPr marL="50800">
                        <a:lnSpc>
                          <a:spcPct val="100000"/>
                        </a:lnSpc>
                        <a:spcBef>
                          <a:spcPts val="450"/>
                        </a:spcBef>
                      </a:pPr>
                      <a:r>
                        <a:rPr lang="en-US" sz="900" spc="0" dirty="0">
                          <a:latin typeface="AdobeClean-Light"/>
                          <a:cs typeface="AdobeClean-Light"/>
                        </a:rPr>
                        <a:t>Expert Sessions per Year</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nSpc>
                          <a:spcPct val="100000"/>
                        </a:lnSpc>
                      </a:pPr>
                      <a:endParaRPr sz="900" spc="0" dirty="0">
                        <a:latin typeface="Times New Roman"/>
                        <a:cs typeface="Times New Roman"/>
                      </a:endParaRPr>
                    </a:p>
                  </a:txBody>
                  <a:tcPr marL="0" marR="0" marT="0" marB="0"/>
                </a:tc>
                <a:tc hMerge="1">
                  <a:txBody>
                    <a:bodyPr/>
                    <a:lstStyle/>
                    <a:p>
                      <a:endParaRPr lang="en-US"/>
                    </a:p>
                  </a:txBody>
                  <a:tcPr/>
                </a:tc>
                <a:tc>
                  <a:txBody>
                    <a:bodyPr/>
                    <a:lstStyle/>
                    <a:p>
                      <a:pPr algn="ctr">
                        <a:lnSpc>
                          <a:spcPct val="100000"/>
                        </a:lnSpc>
                        <a:spcBef>
                          <a:spcPts val="450"/>
                        </a:spcBef>
                      </a:pPr>
                      <a:r>
                        <a:rPr lang="en-US" sz="900" spc="0" dirty="0">
                          <a:latin typeface="AdobeClean-Light"/>
                          <a:cs typeface="AdobeClean-Light"/>
                        </a:rPr>
                        <a:t>2</a:t>
                      </a:r>
                      <a:endParaRPr sz="900" spc="0" dirty="0">
                        <a:latin typeface="AdobeClean-Light"/>
                        <a:cs typeface="AdobeClean-Light"/>
                      </a:endParaRPr>
                    </a:p>
                  </a:txBody>
                  <a:tcPr marL="0" marR="0" marT="57150" marB="0"/>
                </a:tc>
                <a:tc>
                  <a:txBody>
                    <a:bodyPr/>
                    <a:lstStyle/>
                    <a:p>
                      <a:pPr algn="ctr">
                        <a:lnSpc>
                          <a:spcPct val="100000"/>
                        </a:lnSpc>
                        <a:spcBef>
                          <a:spcPts val="450"/>
                        </a:spcBef>
                      </a:pPr>
                      <a:r>
                        <a:rPr lang="en-US" sz="900" spc="0" dirty="0">
                          <a:latin typeface="AdobeClean-Light"/>
                          <a:cs typeface="AdobeClean-Light"/>
                        </a:rPr>
                        <a:t>4</a:t>
                      </a:r>
                      <a:endParaRPr sz="900" spc="0" dirty="0">
                        <a:latin typeface="AdobeClean-Light"/>
                        <a:cs typeface="AdobeClean-Light"/>
                      </a:endParaRPr>
                    </a:p>
                  </a:txBody>
                  <a:tcPr marL="0" marR="0" marT="57150" marB="0">
                    <a:lnR w="12700">
                      <a:solidFill>
                        <a:srgbClr val="F0F0F0"/>
                      </a:solidFill>
                      <a:prstDash val="solid"/>
                    </a:lnR>
                  </a:tcPr>
                </a:tc>
                <a:extLst>
                  <a:ext uri="{0D108BD9-81ED-4DB2-BD59-A6C34878D82A}">
                    <a16:rowId xmlns:a16="http://schemas.microsoft.com/office/drawing/2014/main" val="2737097922"/>
                  </a:ext>
                </a:extLst>
              </a:tr>
              <a:tr h="264424">
                <a:tc vMerge="1">
                  <a:txBody>
                    <a:bodyPr/>
                    <a:lstStyle/>
                    <a:p>
                      <a:endParaRPr lang="en-US"/>
                    </a:p>
                  </a:txBody>
                  <a:tcPr/>
                </a:tc>
                <a:tc>
                  <a:txBody>
                    <a:bodyPr/>
                    <a:lstStyle/>
                    <a:p>
                      <a:pPr marL="50800">
                        <a:lnSpc>
                          <a:spcPct val="100000"/>
                        </a:lnSpc>
                        <a:spcBef>
                          <a:spcPts val="450"/>
                        </a:spcBef>
                      </a:pPr>
                      <a:r>
                        <a:rPr lang="en-US" sz="900" spc="0" dirty="0">
                          <a:latin typeface="AdobeClean-Light"/>
                          <a:cs typeface="AdobeClean-Light"/>
                        </a:rPr>
                        <a:t>Case Reviews</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nSpc>
                          <a:spcPct val="100000"/>
                        </a:lnSpc>
                      </a:pPr>
                      <a:endParaRPr sz="900" spc="0" dirty="0">
                        <a:latin typeface="Times New Roman"/>
                        <a:cs typeface="Times New Roman"/>
                      </a:endParaRPr>
                    </a:p>
                  </a:txBody>
                  <a:tcPr marL="0" marR="0" marT="0" marB="0"/>
                </a:tc>
                <a:tc hMerge="1">
                  <a:txBody>
                    <a:bodyPr/>
                    <a:lstStyle/>
                    <a:p>
                      <a:endParaRPr lang="en-US"/>
                    </a:p>
                  </a:txBody>
                  <a:tcPr/>
                </a:tc>
                <a:tc>
                  <a:txBody>
                    <a:bodyPr/>
                    <a:lstStyle/>
                    <a:p>
                      <a:pPr marL="0" marR="0" lvl="0" indent="0" algn="ctr" defTabSz="914400" eaLnBrk="1" fontAlgn="auto" latinLnBrk="0" hangingPunct="1">
                        <a:lnSpc>
                          <a:spcPct val="100000"/>
                        </a:lnSpc>
                        <a:spcBef>
                          <a:spcPts val="450"/>
                        </a:spcBef>
                        <a:spcAft>
                          <a:spcPts val="0"/>
                        </a:spcAft>
                        <a:buClrTx/>
                        <a:buSzTx/>
                        <a:buFontTx/>
                        <a:buNone/>
                        <a:tabLst/>
                        <a:defRPr/>
                      </a:pPr>
                      <a:r>
                        <a:rPr lang="en-US" sz="900" spc="0" dirty="0">
                          <a:solidFill>
                            <a:srgbClr val="020302"/>
                          </a:solidFill>
                          <a:latin typeface="Wingdings"/>
                          <a:cs typeface="Wingdings"/>
                        </a:rPr>
                        <a:t></a:t>
                      </a:r>
                      <a:endParaRPr lang="en-US" sz="900" spc="0" dirty="0">
                        <a:latin typeface="Wingdings"/>
                        <a:cs typeface="Wingdings"/>
                      </a:endParaRPr>
                    </a:p>
                  </a:txBody>
                  <a:tcPr marL="0" marR="0" marT="57150" marB="0"/>
                </a:tc>
                <a:tc>
                  <a:txBody>
                    <a:bodyPr/>
                    <a:lstStyle/>
                    <a:p>
                      <a:pPr marL="0" marR="0" lvl="0" indent="0" algn="ctr" defTabSz="914400" eaLnBrk="1" fontAlgn="auto" latinLnBrk="0" hangingPunct="1">
                        <a:lnSpc>
                          <a:spcPct val="100000"/>
                        </a:lnSpc>
                        <a:spcBef>
                          <a:spcPts val="450"/>
                        </a:spcBef>
                        <a:spcAft>
                          <a:spcPts val="0"/>
                        </a:spcAft>
                        <a:buClrTx/>
                        <a:buSzTx/>
                        <a:buFontTx/>
                        <a:buNone/>
                        <a:tabLst/>
                        <a:defRPr/>
                      </a:pPr>
                      <a:r>
                        <a:rPr lang="en-US" sz="900" spc="0">
                          <a:solidFill>
                            <a:srgbClr val="020302"/>
                          </a:solidFill>
                          <a:latin typeface="Wingdings"/>
                          <a:cs typeface="Wingdings"/>
                        </a:rPr>
                        <a:t></a:t>
                      </a:r>
                      <a:endParaRPr lang="en-US" sz="900" spc="0" dirty="0">
                        <a:latin typeface="Wingdings"/>
                        <a:cs typeface="Wingdings"/>
                      </a:endParaRPr>
                    </a:p>
                  </a:txBody>
                  <a:tcPr marL="0" marR="0" marT="57150" marB="0">
                    <a:lnR w="12700">
                      <a:solidFill>
                        <a:srgbClr val="F0F0F0"/>
                      </a:solidFill>
                      <a:prstDash val="solid"/>
                    </a:lnR>
                  </a:tcPr>
                </a:tc>
                <a:extLst>
                  <a:ext uri="{0D108BD9-81ED-4DB2-BD59-A6C34878D82A}">
                    <a16:rowId xmlns:a16="http://schemas.microsoft.com/office/drawing/2014/main" val="295226743"/>
                  </a:ext>
                </a:extLst>
              </a:tr>
              <a:tr h="264424">
                <a:tc vMerge="1">
                  <a:txBody>
                    <a:bodyPr/>
                    <a:lstStyle/>
                    <a:p>
                      <a:pPr marL="48895">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a:lnSpc>
                          <a:spcPct val="100000"/>
                        </a:lnSpc>
                        <a:spcBef>
                          <a:spcPts val="459"/>
                        </a:spcBef>
                      </a:pPr>
                      <a:r>
                        <a:rPr sz="900" spc="0" dirty="0">
                          <a:solidFill>
                            <a:srgbClr val="020302"/>
                          </a:solidFill>
                          <a:latin typeface="AdobeClean-Light"/>
                          <a:cs typeface="AdobeClean-Light"/>
                        </a:rPr>
                        <a:t>Event Management</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nSpc>
                          <a:spcPct val="100000"/>
                        </a:lnSpc>
                      </a:pPr>
                      <a:endParaRPr sz="900" spc="0">
                        <a:latin typeface="Times New Roman"/>
                        <a:cs typeface="Times New Roman"/>
                      </a:endParaRPr>
                    </a:p>
                  </a:txBody>
                  <a:tcPr marL="0" marR="0" marT="0" marB="0"/>
                </a:tc>
                <a:tc hMerge="1">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spc="0" dirty="0">
                        <a:latin typeface="Times New Roman"/>
                        <a:cs typeface="Times New Roman"/>
                      </a:endParaRPr>
                    </a:p>
                  </a:txBody>
                  <a:tcPr marL="0" marR="0" marT="0" marB="0"/>
                </a:tc>
                <a:tc>
                  <a:txBody>
                    <a:bodyPr/>
                    <a:lstStyle/>
                    <a:p>
                      <a:pPr algn="ctr">
                        <a:lnSpc>
                          <a:spcPct val="100000"/>
                        </a:lnSpc>
                        <a:spcBef>
                          <a:spcPts val="465"/>
                        </a:spcBef>
                      </a:pPr>
                      <a:r>
                        <a:rPr sz="900" spc="0" dirty="0">
                          <a:solidFill>
                            <a:srgbClr val="020302"/>
                          </a:solidFill>
                          <a:latin typeface="Wingdings"/>
                          <a:cs typeface="Wingdings"/>
                        </a:rPr>
                        <a:t></a:t>
                      </a:r>
                      <a:endParaRPr sz="900" spc="0" dirty="0">
                        <a:latin typeface="Wingdings"/>
                        <a:cs typeface="Wingdings"/>
                      </a:endParaRPr>
                    </a:p>
                  </a:txBody>
                  <a:tcPr marL="0" marR="0" marT="59055" marB="0">
                    <a:lnR w="12700">
                      <a:solidFill>
                        <a:srgbClr val="F0F0F0"/>
                      </a:solidFill>
                      <a:prstDash val="solid"/>
                    </a:lnR>
                  </a:tcPr>
                </a:tc>
                <a:extLst>
                  <a:ext uri="{0D108BD9-81ED-4DB2-BD59-A6C34878D82A}">
                    <a16:rowId xmlns:a16="http://schemas.microsoft.com/office/drawing/2014/main" val="10011"/>
                  </a:ext>
                </a:extLst>
              </a:tr>
              <a:tr h="264424">
                <a:tc vMerge="1">
                  <a:txBody>
                    <a:bodyPr/>
                    <a:lstStyle/>
                    <a:p>
                      <a:pPr marL="48895">
                        <a:lnSpc>
                          <a:spcPct val="100000"/>
                        </a:lnSpc>
                        <a:spcBef>
                          <a:spcPts val="465"/>
                        </a:spcBef>
                      </a:pPr>
                      <a:endParaRPr sz="900" dirty="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a:lnSpc>
                          <a:spcPct val="100000"/>
                        </a:lnSpc>
                        <a:spcBef>
                          <a:spcPts val="465"/>
                        </a:spcBef>
                      </a:pPr>
                      <a:r>
                        <a:rPr sz="900" spc="0" dirty="0">
                          <a:solidFill>
                            <a:srgbClr val="020302"/>
                          </a:solidFill>
                          <a:latin typeface="AdobeClean-Light"/>
                          <a:cs typeface="AdobeClean-Light"/>
                        </a:rPr>
                        <a:t>Environment</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Review, Maintenance &amp; Monitoring</a:t>
                      </a:r>
                      <a:r>
                        <a:rPr lang="en-US" sz="900" spc="0" dirty="0">
                          <a:solidFill>
                            <a:srgbClr val="020302"/>
                          </a:solidFill>
                          <a:latin typeface="AdobeClean-Light"/>
                          <a:cs typeface="AdobeClean-Light"/>
                        </a:rPr>
                        <a:t>,</a:t>
                      </a:r>
                      <a:endParaRPr sz="900" spc="0" dirty="0">
                        <a:latin typeface="AdobeClean-Light"/>
                        <a:cs typeface="AdobeClean-Light"/>
                      </a:endParaRPr>
                    </a:p>
                  </a:txBody>
                  <a:tcPr marL="0" marR="0" marT="5905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gridSpan="2">
                  <a:txBody>
                    <a:bodyPr/>
                    <a:lstStyle/>
                    <a:p>
                      <a:pPr>
                        <a:lnSpc>
                          <a:spcPct val="100000"/>
                        </a:lnSpc>
                      </a:pPr>
                      <a:endParaRPr sz="900" spc="0">
                        <a:latin typeface="Times New Roman"/>
                        <a:cs typeface="Times New Roman"/>
                      </a:endParaRPr>
                    </a:p>
                  </a:txBody>
                  <a:tcPr marL="0" marR="0" marT="0" marB="0"/>
                </a:tc>
                <a:tc hMerge="1">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spc="0">
                        <a:latin typeface="Times New Roman"/>
                        <a:cs typeface="Times New Roman"/>
                      </a:endParaRPr>
                    </a:p>
                  </a:txBody>
                  <a:tcPr marL="0" marR="0" marT="0" marB="0"/>
                </a:tc>
                <a:tc>
                  <a:txBody>
                    <a:bodyPr/>
                    <a:lstStyle/>
                    <a:p>
                      <a:pPr algn="ctr">
                        <a:lnSpc>
                          <a:spcPct val="100000"/>
                        </a:lnSpc>
                        <a:spcBef>
                          <a:spcPts val="475"/>
                        </a:spcBef>
                      </a:pPr>
                      <a:r>
                        <a:rPr sz="900" spc="0" dirty="0">
                          <a:solidFill>
                            <a:srgbClr val="020302"/>
                          </a:solidFill>
                          <a:latin typeface="Wingdings"/>
                          <a:cs typeface="Wingdings"/>
                        </a:rPr>
                        <a:t></a:t>
                      </a:r>
                      <a:endParaRPr sz="900" spc="0" dirty="0">
                        <a:latin typeface="Wingdings"/>
                        <a:cs typeface="Wingdings"/>
                      </a:endParaRPr>
                    </a:p>
                  </a:txBody>
                  <a:tcPr marL="0" marR="0" marT="60325" marB="0">
                    <a:lnR w="12700">
                      <a:solidFill>
                        <a:srgbClr val="F0F0F0"/>
                      </a:solidFill>
                      <a:prstDash val="solid"/>
                    </a:lnR>
                  </a:tcPr>
                </a:tc>
                <a:extLst>
                  <a:ext uri="{0D108BD9-81ED-4DB2-BD59-A6C34878D82A}">
                    <a16:rowId xmlns:a16="http://schemas.microsoft.com/office/drawing/2014/main" val="10012"/>
                  </a:ext>
                </a:extLst>
              </a:tr>
              <a:tr h="264424">
                <a:tc vMerge="1">
                  <a:txBody>
                    <a:bodyPr/>
                    <a:lstStyle/>
                    <a:p>
                      <a:pPr marL="4953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a:lnSpc>
                          <a:spcPct val="100000"/>
                        </a:lnSpc>
                        <a:spcBef>
                          <a:spcPts val="500"/>
                        </a:spcBef>
                      </a:pPr>
                      <a:r>
                        <a:rPr sz="900" spc="0" dirty="0">
                          <a:solidFill>
                            <a:srgbClr val="020302"/>
                          </a:solidFill>
                          <a:latin typeface="AdobeClean-Light"/>
                          <a:cs typeface="AdobeClean-Light"/>
                        </a:rPr>
                        <a:t>Release, Migration, Upgrade &amp; Product Roadmap Review</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gridSpan="2">
                  <a:txBody>
                    <a:bodyPr/>
                    <a:lstStyle/>
                    <a:p>
                      <a:pPr>
                        <a:lnSpc>
                          <a:spcPct val="100000"/>
                        </a:lnSpc>
                      </a:pPr>
                      <a:endParaRPr sz="900" spc="0">
                        <a:latin typeface="Times New Roman"/>
                        <a:cs typeface="Times New Roman"/>
                      </a:endParaRPr>
                    </a:p>
                  </a:txBody>
                  <a:tcPr marL="0" marR="0" marT="0" marB="0"/>
                </a:tc>
                <a:tc hMerge="1">
                  <a:txBody>
                    <a:bodyPr/>
                    <a:lstStyle/>
                    <a:p>
                      <a:pPr>
                        <a:lnSpc>
                          <a:spcPct val="100000"/>
                        </a:lnSpc>
                      </a:pPr>
                      <a:endParaRPr sz="900">
                        <a:latin typeface="Times New Roman"/>
                        <a:cs typeface="Times New Roman"/>
                      </a:endParaRPr>
                    </a:p>
                  </a:txBody>
                  <a:tcPr marL="0" marR="0" marT="0" marB="0"/>
                </a:tc>
                <a:tc>
                  <a:txBody>
                    <a:bodyPr/>
                    <a:lstStyle/>
                    <a:p>
                      <a:pPr>
                        <a:lnSpc>
                          <a:spcPct val="100000"/>
                        </a:lnSpc>
                      </a:pPr>
                      <a:endParaRPr sz="900" spc="0" dirty="0">
                        <a:latin typeface="Times New Roman"/>
                        <a:cs typeface="Times New Roman"/>
                      </a:endParaRPr>
                    </a:p>
                  </a:txBody>
                  <a:tcPr marL="0" marR="0" marT="0" marB="0"/>
                </a:tc>
                <a:tc>
                  <a:txBody>
                    <a:bodyPr/>
                    <a:lstStyle/>
                    <a:p>
                      <a:pPr algn="ctr">
                        <a:lnSpc>
                          <a:spcPct val="100000"/>
                        </a:lnSpc>
                        <a:spcBef>
                          <a:spcPts val="505"/>
                        </a:spcBef>
                      </a:pPr>
                      <a:r>
                        <a:rPr sz="900" spc="0" dirty="0">
                          <a:solidFill>
                            <a:srgbClr val="020302"/>
                          </a:solidFill>
                          <a:latin typeface="Wingdings"/>
                          <a:cs typeface="Wingdings"/>
                        </a:rPr>
                        <a:t></a:t>
                      </a:r>
                      <a:endParaRPr sz="900" spc="0">
                        <a:latin typeface="Wingdings"/>
                        <a:cs typeface="Wingdings"/>
                      </a:endParaRPr>
                    </a:p>
                  </a:txBody>
                  <a:tcPr marL="0" marR="0" marT="64135" marB="0">
                    <a:lnR w="12700">
                      <a:solidFill>
                        <a:srgbClr val="F0F0F0"/>
                      </a:solidFill>
                      <a:prstDash val="solid"/>
                    </a:lnR>
                  </a:tcPr>
                </a:tc>
                <a:extLst>
                  <a:ext uri="{0D108BD9-81ED-4DB2-BD59-A6C34878D82A}">
                    <a16:rowId xmlns:a16="http://schemas.microsoft.com/office/drawing/2014/main" val="10013"/>
                  </a:ext>
                </a:extLst>
              </a:tr>
              <a:tr h="264424">
                <a:tc vMerge="1">
                  <a:txBody>
                    <a:bodyPr/>
                    <a:lstStyle/>
                    <a:p>
                      <a:pPr marL="49530">
                        <a:lnSpc>
                          <a:spcPct val="100000"/>
                        </a:lnSpc>
                        <a:spcBef>
                          <a:spcPts val="530"/>
                        </a:spcBef>
                      </a:pPr>
                      <a:endParaRPr sz="900" dirty="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30"/>
                        </a:spcBef>
                      </a:pPr>
                      <a:r>
                        <a:rPr sz="900" spc="0" dirty="0">
                          <a:latin typeface="AdobeClean-Light"/>
                          <a:cs typeface="AdobeClean-Light"/>
                        </a:rPr>
                        <a:t>Cloud Support Activities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lnB w="12700">
                      <a:solidFill>
                        <a:srgbClr val="F0F0F0"/>
                      </a:solidFill>
                      <a:prstDash val="solid"/>
                    </a:lnB>
                    <a:solidFill>
                      <a:schemeClr val="bg1">
                        <a:lumMod val="95000"/>
                      </a:schemeClr>
                    </a:solidFill>
                  </a:tcPr>
                </a:tc>
                <a:tc gridSpan="2">
                  <a:txBody>
                    <a:bodyPr/>
                    <a:lstStyle/>
                    <a:p>
                      <a:pPr>
                        <a:lnSpc>
                          <a:spcPct val="100000"/>
                        </a:lnSpc>
                      </a:pPr>
                      <a:endParaRPr sz="900" spc="0" dirty="0">
                        <a:latin typeface="Times New Roman"/>
                        <a:cs typeface="Times New Roman"/>
                      </a:endParaRPr>
                    </a:p>
                  </a:txBody>
                  <a:tcPr marL="0" marR="0" marT="0" marB="0">
                    <a:lnB w="12700">
                      <a:solidFill>
                        <a:srgbClr val="F0F0F0"/>
                      </a:solidFill>
                      <a:prstDash val="solid"/>
                    </a:lnB>
                  </a:tcPr>
                </a:tc>
                <a:tc hMerge="1">
                  <a:txBody>
                    <a:bodyPr/>
                    <a:lstStyle/>
                    <a:p>
                      <a:pPr>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tcPr>
                </a:tc>
                <a:tc>
                  <a:txBody>
                    <a:bodyPr/>
                    <a:lstStyle/>
                    <a:p>
                      <a:pPr algn="ctr">
                        <a:lnSpc>
                          <a:spcPct val="100000"/>
                        </a:lnSpc>
                        <a:spcBef>
                          <a:spcPts val="490"/>
                        </a:spcBef>
                      </a:pPr>
                      <a:r>
                        <a:rPr sz="900" spc="0" dirty="0">
                          <a:solidFill>
                            <a:srgbClr val="020302"/>
                          </a:solidFill>
                          <a:latin typeface="Wingdings"/>
                          <a:cs typeface="Wingdings"/>
                        </a:rPr>
                        <a:t></a:t>
                      </a:r>
                      <a:endParaRPr sz="900" spc="0" dirty="0">
                        <a:latin typeface="Wingdings"/>
                        <a:cs typeface="Wingdings"/>
                      </a:endParaRPr>
                    </a:p>
                  </a:txBody>
                  <a:tcPr marL="0" marR="0" marT="62230" marB="0">
                    <a:lnB w="12700">
                      <a:solidFill>
                        <a:srgbClr val="F0F0F0"/>
                      </a:solidFill>
                      <a:prstDash val="solid"/>
                    </a:lnB>
                  </a:tcPr>
                </a:tc>
                <a:tc>
                  <a:txBody>
                    <a:bodyPr/>
                    <a:lstStyle/>
                    <a:p>
                      <a:pPr algn="ctr">
                        <a:lnSpc>
                          <a:spcPct val="100000"/>
                        </a:lnSpc>
                        <a:spcBef>
                          <a:spcPts val="490"/>
                        </a:spcBef>
                      </a:pPr>
                      <a:r>
                        <a:rPr sz="900" spc="0" dirty="0">
                          <a:solidFill>
                            <a:srgbClr val="020302"/>
                          </a:solidFill>
                          <a:latin typeface="Wingdings"/>
                          <a:cs typeface="Wingdings"/>
                        </a:rPr>
                        <a:t></a:t>
                      </a:r>
                      <a:endParaRPr sz="900" spc="0" dirty="0">
                        <a:latin typeface="Wingdings"/>
                        <a:cs typeface="Wingdings"/>
                      </a:endParaRPr>
                    </a:p>
                  </a:txBody>
                  <a:tcPr marL="0" marR="0" marT="62230" marB="0">
                    <a:lnR w="12700">
                      <a:solidFill>
                        <a:srgbClr val="F0F0F0"/>
                      </a:solidFill>
                      <a:prstDash val="solid"/>
                    </a:lnR>
                    <a:lnB w="12700">
                      <a:solidFill>
                        <a:srgbClr val="F0F0F0"/>
                      </a:solidFill>
                      <a:prstDash val="solid"/>
                    </a:lnB>
                  </a:tcPr>
                </a:tc>
                <a:extLst>
                  <a:ext uri="{0D108BD9-81ED-4DB2-BD59-A6C34878D82A}">
                    <a16:rowId xmlns:a16="http://schemas.microsoft.com/office/drawing/2014/main" val="10014"/>
                  </a:ext>
                </a:extLst>
              </a:tr>
              <a:tr h="264424">
                <a:tc rowSpan="2">
                  <a:txBody>
                    <a:bodyPr/>
                    <a:lstStyle/>
                    <a:p>
                      <a:pPr marL="48260">
                        <a:lnSpc>
                          <a:spcPct val="100000"/>
                        </a:lnSpc>
                        <a:spcBef>
                          <a:spcPts val="830"/>
                        </a:spcBef>
                      </a:pPr>
                      <a:r>
                        <a:rPr lang="en-US" sz="1000" b="1" i="0" spc="0" dirty="0">
                          <a:solidFill>
                            <a:schemeClr val="bg1"/>
                          </a:solidFill>
                          <a:latin typeface="Adobe Clean" panose="020B0503020404020204" pitchFamily="34" charset="0"/>
                          <a:cs typeface="AdobeClean-Light"/>
                        </a:rPr>
                        <a:t>Field Services</a:t>
                      </a:r>
                      <a:endParaRPr sz="1000" b="1" i="0" spc="0" dirty="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a:lnSpc>
                          <a:spcPct val="100000"/>
                        </a:lnSpc>
                        <a:spcBef>
                          <a:spcPts val="380"/>
                        </a:spcBef>
                      </a:pPr>
                      <a:r>
                        <a:rPr sz="900" spc="0" dirty="0">
                          <a:solidFill>
                            <a:srgbClr val="020302"/>
                          </a:solidFill>
                          <a:latin typeface="AdobeClean-Light"/>
                          <a:cs typeface="AdobeClean-Light"/>
                        </a:rPr>
                        <a:t>Launch Advisory Services – First Year of </a:t>
                      </a:r>
                      <a:r>
                        <a:rPr lang="en-US" sz="900" spc="0" dirty="0">
                          <a:solidFill>
                            <a:srgbClr val="020302"/>
                          </a:solidFill>
                          <a:latin typeface="AdobeClean-Light"/>
                          <a:cs typeface="AdobeClean-Light"/>
                        </a:rPr>
                        <a:t>a </a:t>
                      </a:r>
                      <a:r>
                        <a:rPr sz="900" spc="0" dirty="0">
                          <a:solidFill>
                            <a:srgbClr val="020302"/>
                          </a:solidFill>
                          <a:latin typeface="AdobeClean-Light"/>
                          <a:cs typeface="AdobeClean-Light"/>
                        </a:rPr>
                        <a:t>new solution</a:t>
                      </a:r>
                      <a:endParaRPr sz="900" spc="0" dirty="0">
                        <a:latin typeface="AdobeClean-Light"/>
                        <a:cs typeface="AdobeClean-Light"/>
                      </a:endParaRPr>
                    </a:p>
                    <a:p>
                      <a:pPr marL="48260">
                        <a:lnSpc>
                          <a:spcPct val="100000"/>
                        </a:lnSpc>
                        <a:spcBef>
                          <a:spcPts val="830"/>
                        </a:spcBef>
                      </a:pPr>
                      <a:r>
                        <a:rPr sz="900" spc="0" dirty="0">
                          <a:latin typeface="AdobeClean-Light"/>
                          <a:cs typeface="AdobeClean-Light"/>
                        </a:rPr>
                        <a:t>Field Service Activities</a:t>
                      </a: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lnT w="12700">
                      <a:solidFill>
                        <a:srgbClr val="F0F0F0"/>
                      </a:solidFill>
                      <a:prstDash val="solid"/>
                    </a:lnT>
                    <a:solidFill>
                      <a:schemeClr val="bg1">
                        <a:lumMod val="95000"/>
                      </a:schemeClr>
                    </a:solidFill>
                  </a:tcPr>
                </a:tc>
                <a:tc gridSpan="2">
                  <a:txBody>
                    <a:bodyPr/>
                    <a:lstStyle/>
                    <a:p>
                      <a:pPr>
                        <a:lnSpc>
                          <a:spcPct val="100000"/>
                        </a:lnSpc>
                      </a:pPr>
                      <a:endParaRPr sz="900" spc="0">
                        <a:latin typeface="Times New Roman"/>
                        <a:cs typeface="Times New Roman"/>
                      </a:endParaRPr>
                    </a:p>
                  </a:txBody>
                  <a:tcPr marL="0" marR="0" marT="0" marB="0">
                    <a:lnT w="12700">
                      <a:solidFill>
                        <a:srgbClr val="F0F0F0"/>
                      </a:solidFill>
                      <a:prstDash val="solid"/>
                    </a:lnT>
                  </a:tcPr>
                </a:tc>
                <a:tc hMerge="1">
                  <a:txBody>
                    <a:bodyPr/>
                    <a:lstStyle/>
                    <a:p>
                      <a:pPr>
                        <a:lnSpc>
                          <a:spcPct val="100000"/>
                        </a:lnSpc>
                      </a:pPr>
                      <a:endParaRPr sz="90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tcPr>
                </a:tc>
                <a:tc>
                  <a:txBody>
                    <a:bodyPr/>
                    <a:lstStyle/>
                    <a:p>
                      <a:pPr algn="ctr">
                        <a:lnSpc>
                          <a:spcPct val="100000"/>
                        </a:lnSpc>
                        <a:spcBef>
                          <a:spcPts val="445"/>
                        </a:spcBef>
                      </a:pPr>
                      <a:r>
                        <a:rPr sz="900" spc="0" dirty="0">
                          <a:solidFill>
                            <a:srgbClr val="020302"/>
                          </a:solidFill>
                          <a:latin typeface="Wingdings"/>
                          <a:cs typeface="Wingdings"/>
                        </a:rPr>
                        <a:t></a:t>
                      </a:r>
                      <a:endParaRPr sz="900" spc="0">
                        <a:latin typeface="Wingdings"/>
                        <a:cs typeface="Wingdings"/>
                      </a:endParaRPr>
                    </a:p>
                  </a:txBody>
                  <a:tcPr marL="0" marR="0" marT="56515" marB="0">
                    <a:lnT w="12700">
                      <a:solidFill>
                        <a:srgbClr val="F0F0F0"/>
                      </a:solidFill>
                      <a:prstDash val="solid"/>
                    </a:lnT>
                  </a:tcPr>
                </a:tc>
                <a:tc>
                  <a:txBody>
                    <a:bodyPr/>
                    <a:lstStyle/>
                    <a:p>
                      <a:pPr algn="ctr">
                        <a:lnSpc>
                          <a:spcPct val="100000"/>
                        </a:lnSpc>
                        <a:spcBef>
                          <a:spcPts val="445"/>
                        </a:spcBef>
                      </a:pPr>
                      <a:r>
                        <a:rPr sz="900" spc="0" dirty="0">
                          <a:solidFill>
                            <a:srgbClr val="020302"/>
                          </a:solidFill>
                          <a:latin typeface="Wingdings"/>
                          <a:cs typeface="Wingdings"/>
                        </a:rPr>
                        <a:t></a:t>
                      </a:r>
                      <a:endParaRPr sz="900" spc="0" dirty="0">
                        <a:latin typeface="Wingdings"/>
                        <a:cs typeface="Wingdings"/>
                      </a:endParaRPr>
                    </a:p>
                  </a:txBody>
                  <a:tcPr marL="0" marR="0" marT="56515" marB="0">
                    <a:lnR w="12700">
                      <a:solidFill>
                        <a:srgbClr val="F0F0F0"/>
                      </a:solidFill>
                      <a:prstDash val="solid"/>
                    </a:lnR>
                    <a:lnT w="12700">
                      <a:solidFill>
                        <a:srgbClr val="F0F0F0"/>
                      </a:solidFill>
                      <a:prstDash val="solid"/>
                    </a:lnT>
                  </a:tcPr>
                </a:tc>
                <a:extLst>
                  <a:ext uri="{0D108BD9-81ED-4DB2-BD59-A6C34878D82A}">
                    <a16:rowId xmlns:a16="http://schemas.microsoft.com/office/drawing/2014/main" val="10015"/>
                  </a:ext>
                </a:extLst>
              </a:tr>
              <a:tr h="264893">
                <a:tc vMerge="1">
                  <a:txBody>
                    <a:bodyPr/>
                    <a:lstStyle/>
                    <a:p>
                      <a:endParaRPr lang="en-US"/>
                    </a:p>
                  </a:txBody>
                  <a:tcPr/>
                </a:tc>
                <a:tc vMerge="1">
                  <a:txBody>
                    <a:bodyPr/>
                    <a:lstStyle/>
                    <a:p>
                      <a:endParaRP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lnB w="12700">
                      <a:solidFill>
                        <a:srgbClr val="F1F1F1"/>
                      </a:solidFill>
                      <a:prstDash val="solid"/>
                    </a:lnB>
                    <a:solidFill>
                      <a:schemeClr val="bg1">
                        <a:lumMod val="95000"/>
                      </a:schemeClr>
                    </a:solidFill>
                  </a:tcPr>
                </a:tc>
                <a:tc gridSpan="2">
                  <a:txBody>
                    <a:bodyPr/>
                    <a:lstStyle/>
                    <a:p>
                      <a:pPr>
                        <a:lnSpc>
                          <a:spcPct val="100000"/>
                        </a:lnSpc>
                      </a:pPr>
                      <a:endParaRPr sz="900" spc="0">
                        <a:latin typeface="Times New Roman"/>
                        <a:cs typeface="Times New Roman"/>
                      </a:endParaRPr>
                    </a:p>
                  </a:txBody>
                  <a:tcPr marL="0" marR="0" marT="0" marB="0">
                    <a:lnB w="12700">
                      <a:solidFill>
                        <a:srgbClr val="F1F1F1"/>
                      </a:solidFill>
                      <a:prstDash val="solid"/>
                    </a:lnB>
                  </a:tcPr>
                </a:tc>
                <a:tc hMerge="1">
                  <a:txBody>
                    <a:bodyPr/>
                    <a:lstStyle/>
                    <a:p>
                      <a:pPr>
                        <a:lnSpc>
                          <a:spcPct val="100000"/>
                        </a:lnSpc>
                      </a:pPr>
                      <a:endParaRPr sz="900">
                        <a:latin typeface="Times New Roman"/>
                        <a:cs typeface="Times New Roman"/>
                      </a:endParaRPr>
                    </a:p>
                  </a:txBody>
                  <a:tcPr marL="0" marR="0" marT="0" marB="0">
                    <a:lnB w="12700">
                      <a:solidFill>
                        <a:srgbClr val="F1F1F1"/>
                      </a:solidFill>
                      <a:prstDash val="solid"/>
                    </a:lnB>
                  </a:tcPr>
                </a:tc>
                <a:tc>
                  <a:txBody>
                    <a:bodyPr/>
                    <a:lstStyle/>
                    <a:p>
                      <a:pPr algn="ctr">
                        <a:lnSpc>
                          <a:spcPct val="100000"/>
                        </a:lnSpc>
                        <a:spcBef>
                          <a:spcPts val="400"/>
                        </a:spcBef>
                      </a:pPr>
                      <a:r>
                        <a:rPr sz="900" spc="0" dirty="0">
                          <a:solidFill>
                            <a:srgbClr val="020302"/>
                          </a:solidFill>
                          <a:latin typeface="AdobeClean-Light"/>
                          <a:cs typeface="AdobeClean-Light"/>
                        </a:rPr>
                        <a:t>2</a:t>
                      </a:r>
                      <a:endParaRPr sz="900" spc="0">
                        <a:latin typeface="AdobeClean-Light"/>
                        <a:cs typeface="AdobeClean-Light"/>
                      </a:endParaRPr>
                    </a:p>
                  </a:txBody>
                  <a:tcPr marL="0" marR="0" marT="50800" marB="0">
                    <a:lnB w="12700">
                      <a:solidFill>
                        <a:srgbClr val="F1F1F1"/>
                      </a:solidFill>
                      <a:prstDash val="solid"/>
                    </a:lnB>
                  </a:tcPr>
                </a:tc>
                <a:tc>
                  <a:txBody>
                    <a:bodyPr/>
                    <a:lstStyle/>
                    <a:p>
                      <a:pPr algn="ctr">
                        <a:lnSpc>
                          <a:spcPct val="100000"/>
                        </a:lnSpc>
                        <a:spcBef>
                          <a:spcPts val="400"/>
                        </a:spcBef>
                      </a:pPr>
                      <a:r>
                        <a:rPr sz="900" spc="0" dirty="0">
                          <a:solidFill>
                            <a:srgbClr val="020302"/>
                          </a:solidFill>
                          <a:latin typeface="AdobeClean-Light"/>
                          <a:cs typeface="AdobeClean-Light"/>
                        </a:rPr>
                        <a:t>4</a:t>
                      </a:r>
                      <a:endParaRPr sz="900" spc="0" dirty="0">
                        <a:latin typeface="AdobeClean-Light"/>
                        <a:cs typeface="AdobeClean-Light"/>
                      </a:endParaRPr>
                    </a:p>
                  </a:txBody>
                  <a:tcPr marL="0" marR="0" marT="50800" marB="0">
                    <a:lnR w="12700">
                      <a:solidFill>
                        <a:srgbClr val="F0F0F0"/>
                      </a:solidFill>
                      <a:prstDash val="solid"/>
                    </a:lnR>
                    <a:lnB w="12700">
                      <a:solidFill>
                        <a:srgbClr val="F1F1F1"/>
                      </a:solidFill>
                      <a:prstDash val="solid"/>
                    </a:lnB>
                  </a:tcPr>
                </a:tc>
                <a:extLst>
                  <a:ext uri="{0D108BD9-81ED-4DB2-BD59-A6C34878D82A}">
                    <a16:rowId xmlns:a16="http://schemas.microsoft.com/office/drawing/2014/main" val="10016"/>
                  </a:ext>
                </a:extLst>
              </a:tr>
            </a:tbl>
          </a:graphicData>
        </a:graphic>
      </p:graphicFrame>
      <p:sp>
        <p:nvSpPr>
          <p:cNvPr id="10" name="object 10"/>
          <p:cNvSpPr txBox="1">
            <a:spLocks noGrp="1"/>
          </p:cNvSpPr>
          <p:nvPr>
            <p:ph type="ftr" sz="quarter" idx="5"/>
          </p:nvPr>
        </p:nvSpPr>
        <p:spPr>
          <a:xfrm>
            <a:off x="5307201" y="9862966"/>
            <a:ext cx="2270125" cy="132729"/>
          </a:xfrm>
          <a:prstGeom prst="rect">
            <a:avLst/>
          </a:prstGeom>
        </p:spPr>
        <p:txBody>
          <a:bodyPr vert="horz" wrap="square" lIns="0" tIns="9525" rIns="0" bIns="0" rtlCol="0">
            <a:spAutoFit/>
          </a:bodyPr>
          <a:lstStyle/>
          <a:p>
            <a:pPr marL="12700">
              <a:lnSpc>
                <a:spcPct val="100000"/>
              </a:lnSpc>
              <a:spcBef>
                <a:spcPts val="75"/>
              </a:spcBef>
            </a:pPr>
            <a:r>
              <a:rPr spc="-5" dirty="0"/>
              <a:t>©202</a:t>
            </a:r>
            <a:r>
              <a:rPr lang="en-US" spc="-5" dirty="0"/>
              <a:t>1</a:t>
            </a:r>
            <a:r>
              <a:rPr spc="-5" dirty="0"/>
              <a:t> Adobe. All Rights Reserved. Adobe</a:t>
            </a:r>
            <a:r>
              <a:rPr spc="60" dirty="0"/>
              <a:t> </a:t>
            </a:r>
            <a:r>
              <a:rPr spc="-5" dirty="0"/>
              <a:t>Confidential.</a:t>
            </a:r>
          </a:p>
        </p:txBody>
      </p:sp>
      <p:graphicFrame>
        <p:nvGraphicFramePr>
          <p:cNvPr id="9" name="object 9"/>
          <p:cNvGraphicFramePr>
            <a:graphicFrameLocks noGrp="1"/>
          </p:cNvGraphicFramePr>
          <p:nvPr>
            <p:extLst>
              <p:ext uri="{D42A27DB-BD31-4B8C-83A1-F6EECF244321}">
                <p14:modId xmlns:p14="http://schemas.microsoft.com/office/powerpoint/2010/main" val="4076912474"/>
              </p:ext>
            </p:extLst>
          </p:nvPr>
        </p:nvGraphicFramePr>
        <p:xfrm>
          <a:off x="33527" y="7483227"/>
          <a:ext cx="7705343" cy="2346573"/>
        </p:xfrm>
        <a:graphic>
          <a:graphicData uri="http://schemas.openxmlformats.org/drawingml/2006/table">
            <a:tbl>
              <a:tblPr firstRow="1" bandRow="1">
                <a:tableStyleId>{2D5ABB26-0587-4C30-8999-92F81FD0307C}</a:tableStyleId>
              </a:tblPr>
              <a:tblGrid>
                <a:gridCol w="3852673">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57070">
                  <a:extLst>
                    <a:ext uri="{9D8B030D-6E8A-4147-A177-3AD203B41FA5}">
                      <a16:colId xmlns:a16="http://schemas.microsoft.com/office/drawing/2014/main" val="20004"/>
                    </a:ext>
                  </a:extLst>
                </a:gridCol>
              </a:tblGrid>
              <a:tr h="274318">
                <a:tc>
                  <a:txBody>
                    <a:bodyPr/>
                    <a:lstStyle/>
                    <a:p>
                      <a:pPr marL="50800">
                        <a:lnSpc>
                          <a:spcPct val="100000"/>
                        </a:lnSpc>
                        <a:spcBef>
                          <a:spcPts val="60"/>
                        </a:spcBef>
                      </a:pPr>
                      <a:r>
                        <a:rPr sz="900" spc="0" dirty="0">
                          <a:solidFill>
                            <a:srgbClr val="020302"/>
                          </a:solidFill>
                          <a:latin typeface="Adobe Clean"/>
                          <a:cs typeface="Adobe Clean"/>
                        </a:rPr>
                        <a:t>Priority</a:t>
                      </a:r>
                      <a:endParaRPr sz="900" spc="0" dirty="0">
                        <a:latin typeface="Adobe Clean"/>
                        <a:cs typeface="Adobe Clean"/>
                      </a:endParaRP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0" algn="ctr">
                        <a:lnSpc>
                          <a:spcPct val="100000"/>
                        </a:lnSpc>
                        <a:spcBef>
                          <a:spcPts val="60"/>
                        </a:spcBef>
                      </a:pPr>
                      <a:r>
                        <a:rPr sz="900" spc="0" dirty="0">
                          <a:solidFill>
                            <a:srgbClr val="020302"/>
                          </a:solidFill>
                          <a:latin typeface="Adobe Clean"/>
                          <a:cs typeface="Adobe Clean"/>
                        </a:rPr>
                        <a:t>Online </a:t>
                      </a:r>
                      <a:r>
                        <a:rPr lang="en-US" sz="900" spc="0" dirty="0">
                          <a:solidFill>
                            <a:srgbClr val="020302"/>
                          </a:solidFill>
                          <a:latin typeface="Adobe Clean"/>
                          <a:cs typeface="Adobe Clean"/>
                        </a:rPr>
                        <a:t> </a:t>
                      </a:r>
                      <a:r>
                        <a:rPr sz="900" spc="0" dirty="0">
                          <a:solidFill>
                            <a:srgbClr val="020302"/>
                          </a:solidFill>
                          <a:latin typeface="Adobe Clean"/>
                          <a:cs typeface="Adobe Clean"/>
                        </a:rPr>
                        <a:t>Support</a:t>
                      </a:r>
                      <a:endParaRPr sz="900" spc="0" dirty="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858585"/>
                      </a:solidFill>
                      <a:prstDash val="solid"/>
                    </a:lnB>
                    <a:solidFill>
                      <a:srgbClr val="D9D9D9"/>
                    </a:solidFill>
                  </a:tcPr>
                </a:tc>
                <a:tc>
                  <a:txBody>
                    <a:bodyPr/>
                    <a:lstStyle/>
                    <a:p>
                      <a:pPr marL="0" algn="ctr">
                        <a:lnSpc>
                          <a:spcPct val="100000"/>
                        </a:lnSpc>
                        <a:spcBef>
                          <a:spcPts val="60"/>
                        </a:spcBef>
                      </a:pPr>
                      <a:r>
                        <a:rPr sz="900" spc="0" dirty="0">
                          <a:solidFill>
                            <a:srgbClr val="FFFFFF"/>
                          </a:solidFill>
                          <a:latin typeface="Adobe Clean"/>
                          <a:cs typeface="Adobe Clean"/>
                        </a:rPr>
                        <a:t>Business</a:t>
                      </a:r>
                      <a:r>
                        <a:rPr lang="en-US" sz="900" spc="0" dirty="0">
                          <a:solidFill>
                            <a:srgbClr val="FFFFFF"/>
                          </a:solidFill>
                          <a:latin typeface="Adobe Clean"/>
                          <a:cs typeface="Adobe Clean"/>
                        </a:rPr>
                        <a:t> </a:t>
                      </a:r>
                      <a:r>
                        <a:rPr sz="900" spc="0" dirty="0">
                          <a:solidFill>
                            <a:srgbClr val="FFFFFF"/>
                          </a:solidFill>
                          <a:latin typeface="Adobe Clean"/>
                          <a:cs typeface="Adobe Clean"/>
                        </a:rPr>
                        <a:t>Support</a:t>
                      </a:r>
                      <a:endParaRPr sz="900" spc="0" dirty="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tc>
                  <a:txBody>
                    <a:bodyPr/>
                    <a:lstStyle/>
                    <a:p>
                      <a:pPr marL="0" algn="ctr">
                        <a:lnSpc>
                          <a:spcPct val="100000"/>
                        </a:lnSpc>
                        <a:spcBef>
                          <a:spcPts val="60"/>
                        </a:spcBef>
                      </a:pPr>
                      <a:r>
                        <a:rPr sz="900" spc="0" dirty="0">
                          <a:solidFill>
                            <a:srgbClr val="FFFFFF"/>
                          </a:solidFill>
                          <a:latin typeface="Adobe Clean"/>
                          <a:cs typeface="Adobe Clean"/>
                        </a:rPr>
                        <a:t>Enterprise </a:t>
                      </a:r>
                      <a:r>
                        <a:rPr lang="en-US" sz="900" spc="0" dirty="0">
                          <a:solidFill>
                            <a:srgbClr val="FFFFFF"/>
                          </a:solidFill>
                          <a:latin typeface="Adobe Clean"/>
                          <a:cs typeface="Adobe Clean"/>
                        </a:rPr>
                        <a:t> </a:t>
                      </a:r>
                      <a:r>
                        <a:rPr sz="900" spc="0" dirty="0">
                          <a:solidFill>
                            <a:srgbClr val="FFFFFF"/>
                          </a:solidFill>
                          <a:latin typeface="Adobe Clean"/>
                          <a:cs typeface="Adobe Clean"/>
                        </a:rPr>
                        <a:t>Support</a:t>
                      </a:r>
                      <a:endParaRPr sz="900" spc="0" dirty="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2E8FFF"/>
                      </a:solidFill>
                      <a:prstDash val="solid"/>
                    </a:lnB>
                    <a:solidFill>
                      <a:srgbClr val="404040"/>
                    </a:solidFill>
                  </a:tcPr>
                </a:tc>
                <a:tc>
                  <a:txBody>
                    <a:bodyPr/>
                    <a:lstStyle/>
                    <a:p>
                      <a:pPr marL="0" algn="ctr">
                        <a:lnSpc>
                          <a:spcPct val="100000"/>
                        </a:lnSpc>
                        <a:spcBef>
                          <a:spcPts val="60"/>
                        </a:spcBef>
                      </a:pPr>
                      <a:r>
                        <a:rPr sz="900" spc="0" dirty="0">
                          <a:solidFill>
                            <a:srgbClr val="FFFFFF"/>
                          </a:solidFill>
                          <a:latin typeface="Adobe Clean"/>
                          <a:cs typeface="Adobe Clean"/>
                        </a:rPr>
                        <a:t>Elite</a:t>
                      </a:r>
                      <a:r>
                        <a:rPr lang="en-US" sz="900" spc="0" dirty="0">
                          <a:solidFill>
                            <a:srgbClr val="FFFFFF"/>
                          </a:solidFill>
                          <a:latin typeface="Adobe Clean"/>
                          <a:cs typeface="Adobe Clean"/>
                        </a:rPr>
                        <a:t> </a:t>
                      </a:r>
                      <a:r>
                        <a:rPr sz="900" spc="0" dirty="0">
                          <a:solidFill>
                            <a:srgbClr val="FFFFFF"/>
                          </a:solidFill>
                          <a:latin typeface="Adobe Clean"/>
                          <a:cs typeface="Adobe Clean"/>
                        </a:rPr>
                        <a:t>Support</a:t>
                      </a:r>
                      <a:endParaRPr sz="900" spc="0" dirty="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a:solidFill>
                        <a:srgbClr val="0068E1"/>
                      </a:solidFill>
                      <a:prstDash val="solid"/>
                    </a:lnB>
                    <a:solidFill>
                      <a:srgbClr val="000000"/>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sz="900" b="1" spc="0" dirty="0">
                          <a:solidFill>
                            <a:srgbClr val="020302"/>
                          </a:solidFill>
                          <a:latin typeface="Adobe Clean"/>
                          <a:cs typeface="Adobe Clean"/>
                        </a:rPr>
                        <a:t>PRIORITY 1</a:t>
                      </a:r>
                      <a:endParaRPr sz="900" spc="0" dirty="0">
                        <a:latin typeface="Adobe Clean"/>
                        <a:cs typeface="Adobe Clean"/>
                      </a:endParaRPr>
                    </a:p>
                    <a:p>
                      <a:pPr marL="50800" marR="387985">
                        <a:lnSpc>
                          <a:spcPts val="1000"/>
                        </a:lnSpc>
                        <a:spcBef>
                          <a:spcPts val="420"/>
                        </a:spcBef>
                      </a:pPr>
                      <a:r>
                        <a:rPr lang="en-US" sz="900" b="0" i="0" spc="0" dirty="0">
                          <a:solidFill>
                            <a:srgbClr val="000000"/>
                          </a:solidFill>
                          <a:effectLst/>
                          <a:latin typeface="Adobe Clean Light" panose="020B0303020404020204" pitchFamily="34" charset="0"/>
                        </a:rPr>
                        <a:t>Customer's production business functions are down or have significant data loss or service degradation and immediate attention is required to restore functionality and usability. </a:t>
                      </a:r>
                      <a:endParaRPr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325120" indent="-3810" algn="ctr">
                        <a:lnSpc>
                          <a:spcPct val="100000"/>
                        </a:lnSpc>
                        <a:spcBef>
                          <a:spcPts val="670"/>
                        </a:spcBef>
                      </a:pPr>
                      <a:r>
                        <a:rPr sz="900" spc="0" dirty="0">
                          <a:solidFill>
                            <a:srgbClr val="020302"/>
                          </a:solidFill>
                          <a:latin typeface="AdobeClean-Light"/>
                          <a:cs typeface="AdobeClean-Light"/>
                        </a:rPr>
                        <a:t>24x7</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1</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hour</a:t>
                      </a:r>
                      <a:endParaRPr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a:txBody>
                    <a:bodyPr/>
                    <a:lstStyle/>
                    <a:p>
                      <a:pPr marL="0" marR="325755" indent="-3810" algn="ctr">
                        <a:lnSpc>
                          <a:spcPct val="100000"/>
                        </a:lnSpc>
                        <a:spcBef>
                          <a:spcPts val="670"/>
                        </a:spcBef>
                      </a:pPr>
                      <a:r>
                        <a:rPr sz="900" spc="0" dirty="0">
                          <a:solidFill>
                            <a:srgbClr val="020302"/>
                          </a:solidFill>
                          <a:latin typeface="AdobeClean-Light"/>
                          <a:cs typeface="AdobeClean-Light"/>
                        </a:rPr>
                        <a:t>24x7</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  </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1 hour</a:t>
                      </a:r>
                      <a:endParaRPr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76200">
                      <a:solidFill>
                        <a:srgbClr val="ACD2FF"/>
                      </a:solidFill>
                      <a:prstDash val="solid"/>
                    </a:lnT>
                    <a:lnB w="3175">
                      <a:solidFill>
                        <a:srgbClr val="B7B8B8"/>
                      </a:solidFill>
                      <a:prstDash val="solid"/>
                    </a:lnB>
                  </a:tcPr>
                </a:tc>
                <a:tc>
                  <a:txBody>
                    <a:bodyPr/>
                    <a:lstStyle/>
                    <a:p>
                      <a:pPr marL="0" marR="258445" indent="115570" algn="ctr">
                        <a:lnSpc>
                          <a:spcPct val="100000"/>
                        </a:lnSpc>
                        <a:spcBef>
                          <a:spcPts val="670"/>
                        </a:spcBef>
                      </a:pPr>
                      <a:r>
                        <a:rPr sz="900" spc="0" dirty="0">
                          <a:solidFill>
                            <a:srgbClr val="020302"/>
                          </a:solidFill>
                          <a:latin typeface="AdobeClean-Light"/>
                          <a:cs typeface="AdobeClean-Light"/>
                        </a:rPr>
                        <a:t>24x7 /  </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30</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minutes</a:t>
                      </a:r>
                      <a:endParaRPr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76200">
                      <a:solidFill>
                        <a:srgbClr val="2E8FFF"/>
                      </a:solidFill>
                      <a:prstDash val="solid"/>
                    </a:lnT>
                    <a:lnB w="3175">
                      <a:solidFill>
                        <a:srgbClr val="B7B8B8"/>
                      </a:solidFill>
                      <a:prstDash val="solid"/>
                    </a:lnB>
                  </a:tcPr>
                </a:tc>
                <a:tc>
                  <a:txBody>
                    <a:bodyPr/>
                    <a:lstStyle/>
                    <a:p>
                      <a:pPr marL="0" marR="271780" indent="103505" algn="ctr">
                        <a:lnSpc>
                          <a:spcPct val="100000"/>
                        </a:lnSpc>
                        <a:spcBef>
                          <a:spcPts val="670"/>
                        </a:spcBef>
                      </a:pPr>
                      <a:r>
                        <a:rPr sz="900" spc="0" dirty="0">
                          <a:solidFill>
                            <a:srgbClr val="020302"/>
                          </a:solidFill>
                          <a:latin typeface="AdobeClean-Light"/>
                          <a:cs typeface="AdobeClean-Light"/>
                        </a:rPr>
                        <a:t>24x7 / </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 15</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minutes</a:t>
                      </a:r>
                      <a:endParaRPr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76200">
                      <a:solidFill>
                        <a:srgbClr val="0068E1"/>
                      </a:solidFill>
                      <a:prstDash val="solid"/>
                    </a:lnT>
                    <a:lnB w="3175">
                      <a:solidFill>
                        <a:srgbClr val="B7B8B8"/>
                      </a:solidFill>
                      <a:prstDash val="solid"/>
                    </a:lnB>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sz="900" b="1" spc="0" dirty="0">
                          <a:solidFill>
                            <a:srgbClr val="020302"/>
                          </a:solidFill>
                          <a:latin typeface="Adobe Clean"/>
                          <a:cs typeface="Adobe Clean"/>
                        </a:rPr>
                        <a:t>PRIORITY 2</a:t>
                      </a:r>
                      <a:endParaRPr sz="900" spc="0" dirty="0">
                        <a:latin typeface="Adobe Clean"/>
                        <a:cs typeface="Adobe Clean"/>
                      </a:endParaRPr>
                    </a:p>
                    <a:p>
                      <a:pPr marL="50165" marR="203200" indent="0" defTabSz="914400" eaLnBrk="1" fontAlgn="auto" latinLnBrk="0" hangingPunct="1">
                        <a:lnSpc>
                          <a:spcPts val="1000"/>
                        </a:lnSpc>
                        <a:spcBef>
                          <a:spcPts val="415"/>
                        </a:spcBef>
                        <a:spcAft>
                          <a:spcPts val="0"/>
                        </a:spcAft>
                        <a:buClrTx/>
                        <a:buSzTx/>
                        <a:buFontTx/>
                        <a:buNone/>
                        <a:tabLst/>
                        <a:defRPr/>
                      </a:pPr>
                      <a:r>
                        <a:rPr lang="en-US" sz="900" b="0" i="0" spc="0" dirty="0">
                          <a:solidFill>
                            <a:srgbClr val="000000"/>
                          </a:solidFill>
                          <a:effectLst/>
                          <a:latin typeface="Adobe Clean Light" panose="020B0303020404020204" pitchFamily="34" charset="0"/>
                        </a:rPr>
                        <a:t>Customer's business functions have major service degradation or potential data loss, or a major feature is impacted </a:t>
                      </a:r>
                      <a:endParaRPr sz="900" b="0" i="0" spc="0" dirty="0">
                        <a:latin typeface="Adobe Clean Light" panose="020B0303020404020204" pitchFamily="34" charset="0"/>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184785" indent="-193675" algn="ctr">
                        <a:lnSpc>
                          <a:spcPct val="100000"/>
                        </a:lnSpc>
                        <a:spcBef>
                          <a:spcPts val="670"/>
                        </a:spcBef>
                      </a:pPr>
                      <a:r>
                        <a:rPr sz="900" spc="0" dirty="0">
                          <a:solidFill>
                            <a:srgbClr val="020302"/>
                          </a:solidFill>
                          <a:latin typeface="AdobeClean-Light"/>
                          <a:cs typeface="AdobeClean-Light"/>
                        </a:rPr>
                        <a:t>Business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hours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  </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4 hours</a:t>
                      </a:r>
                      <a:endParaRPr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184785" indent="-194310" algn="ctr">
                        <a:lnSpc>
                          <a:spcPct val="100000"/>
                        </a:lnSpc>
                        <a:spcBef>
                          <a:spcPts val="670"/>
                        </a:spcBef>
                      </a:pPr>
                      <a:r>
                        <a:rPr sz="900" spc="0" dirty="0">
                          <a:solidFill>
                            <a:srgbClr val="020302"/>
                          </a:solidFill>
                          <a:latin typeface="AdobeClean-Light"/>
                          <a:cs typeface="AdobeClean-Light"/>
                        </a:rPr>
                        <a:t>Business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hours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  </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2 hours</a:t>
                      </a:r>
                      <a:endParaRPr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325755" indent="-5715" algn="ctr">
                        <a:lnSpc>
                          <a:spcPct val="100000"/>
                        </a:lnSpc>
                        <a:spcBef>
                          <a:spcPts val="670"/>
                        </a:spcBef>
                      </a:pPr>
                      <a:r>
                        <a:rPr sz="900" spc="0" dirty="0">
                          <a:solidFill>
                            <a:srgbClr val="020302"/>
                          </a:solidFill>
                          <a:latin typeface="AdobeClean-Light"/>
                          <a:cs typeface="AdobeClean-Light"/>
                        </a:rPr>
                        <a:t>24x5</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  </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1 hour</a:t>
                      </a:r>
                      <a:endParaRPr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259079" indent="111760" algn="ctr">
                        <a:lnSpc>
                          <a:spcPct val="100000"/>
                        </a:lnSpc>
                        <a:spcBef>
                          <a:spcPts val="670"/>
                        </a:spcBef>
                      </a:pPr>
                      <a:r>
                        <a:rPr sz="900" spc="0" dirty="0">
                          <a:solidFill>
                            <a:srgbClr val="020302"/>
                          </a:solidFill>
                          <a:latin typeface="AdobeClean-Light"/>
                          <a:cs typeface="AdobeClean-Light"/>
                        </a:rPr>
                        <a:t>24x5 /  </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30</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minutes</a:t>
                      </a:r>
                      <a:endParaRPr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sz="900" b="1" spc="0" dirty="0">
                          <a:solidFill>
                            <a:srgbClr val="020302"/>
                          </a:solidFill>
                          <a:latin typeface="Adobe Clean"/>
                          <a:cs typeface="Adobe Clean"/>
                        </a:rPr>
                        <a:t>PRIORITY</a:t>
                      </a:r>
                      <a:r>
                        <a:rPr lang="en-US" sz="900" b="1" spc="0" dirty="0">
                          <a:solidFill>
                            <a:srgbClr val="020302"/>
                          </a:solidFill>
                          <a:latin typeface="Adobe Clean"/>
                          <a:cs typeface="Adobe Clean"/>
                        </a:rPr>
                        <a:t> 3</a:t>
                      </a:r>
                      <a:endParaRPr lang="en-US" sz="900" spc="0" dirty="0">
                        <a:latin typeface="Adobe Clean"/>
                        <a:cs typeface="Adobe Clean"/>
                      </a:endParaRPr>
                    </a:p>
                    <a:p>
                      <a:pPr marL="49530" marR="212090" indent="-2540" defTabSz="914400" eaLnBrk="1" fontAlgn="auto" latinLnBrk="0" hangingPunct="1">
                        <a:lnSpc>
                          <a:spcPts val="1000"/>
                        </a:lnSpc>
                        <a:spcBef>
                          <a:spcPts val="415"/>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dobe Clean Light" panose="020B0303020404020204" pitchFamily="34" charset="0"/>
                          <a:ea typeface="+mn-ea"/>
                          <a:cs typeface="+mn-cs"/>
                        </a:rPr>
                        <a:t>Customer's business functions have minor service degradation but there exists a solution/workaround allowing business functions to continue normally </a:t>
                      </a:r>
                      <a:endParaRPr lang="en-US" sz="900" b="0" i="0" spc="0" dirty="0">
                        <a:latin typeface="Adobe Clean Light" panose="020B0303020404020204" pitchFamily="34" charset="0"/>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184150" indent="-189865" algn="ctr">
                        <a:lnSpc>
                          <a:spcPct val="100000"/>
                        </a:lnSpc>
                        <a:spcBef>
                          <a:spcPts val="645"/>
                        </a:spcBef>
                      </a:pPr>
                      <a:r>
                        <a:rPr sz="900" spc="0" dirty="0">
                          <a:solidFill>
                            <a:srgbClr val="020302"/>
                          </a:solidFill>
                          <a:latin typeface="AdobeClean-Light"/>
                          <a:cs typeface="AdobeClean-Light"/>
                        </a:rPr>
                        <a:t>Business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hours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  </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6 hours</a:t>
                      </a:r>
                      <a:endParaRPr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185420" indent="-193675" algn="ctr">
                        <a:lnSpc>
                          <a:spcPct val="100000"/>
                        </a:lnSpc>
                        <a:spcBef>
                          <a:spcPts val="645"/>
                        </a:spcBef>
                      </a:pPr>
                      <a:r>
                        <a:rPr sz="900" spc="0" dirty="0">
                          <a:solidFill>
                            <a:srgbClr val="020302"/>
                          </a:solidFill>
                          <a:latin typeface="AdobeClean-Light"/>
                          <a:cs typeface="AdobeClean-Light"/>
                        </a:rPr>
                        <a:t>Business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hours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  4 hours</a:t>
                      </a:r>
                      <a:endParaRPr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184785" indent="-194310" algn="ctr">
                        <a:lnSpc>
                          <a:spcPct val="100000"/>
                        </a:lnSpc>
                        <a:spcBef>
                          <a:spcPts val="645"/>
                        </a:spcBef>
                      </a:pPr>
                      <a:r>
                        <a:rPr sz="900" spc="0" dirty="0">
                          <a:solidFill>
                            <a:srgbClr val="020302"/>
                          </a:solidFill>
                          <a:latin typeface="AdobeClean-Light"/>
                          <a:cs typeface="AdobeClean-Light"/>
                        </a:rPr>
                        <a:t>Business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hours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  </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2 hours</a:t>
                      </a:r>
                      <a:endParaRPr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326390" indent="-5715" algn="ctr">
                        <a:lnSpc>
                          <a:spcPct val="100000"/>
                        </a:lnSpc>
                        <a:spcBef>
                          <a:spcPts val="645"/>
                        </a:spcBef>
                      </a:pPr>
                      <a:r>
                        <a:rPr sz="900" spc="0" dirty="0">
                          <a:solidFill>
                            <a:srgbClr val="020302"/>
                          </a:solidFill>
                          <a:latin typeface="AdobeClean-Light"/>
                          <a:cs typeface="AdobeClean-Light"/>
                        </a:rPr>
                        <a:t>24x5</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  </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1 hour</a:t>
                      </a:r>
                      <a:endParaRPr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sz="900" b="1" spc="0" dirty="0">
                          <a:solidFill>
                            <a:srgbClr val="020302"/>
                          </a:solidFill>
                          <a:latin typeface="Adobe Clean"/>
                          <a:cs typeface="Adobe Clean"/>
                        </a:rPr>
                        <a:t>PRIORITY 4</a:t>
                      </a:r>
                      <a:endParaRPr sz="900" spc="0" dirty="0">
                        <a:latin typeface="Adobe Clean"/>
                        <a:cs typeface="Adobe Clean"/>
                      </a:endParaRPr>
                    </a:p>
                    <a:p>
                      <a:pPr marL="48895" marR="0" indent="0" defTabSz="914400" eaLnBrk="1" fontAlgn="auto" latinLnBrk="0" hangingPunct="1">
                        <a:lnSpc>
                          <a:spcPct val="100000"/>
                        </a:lnSpc>
                        <a:spcBef>
                          <a:spcPts val="300"/>
                        </a:spcBef>
                        <a:spcAft>
                          <a:spcPts val="0"/>
                        </a:spcAft>
                        <a:buClrTx/>
                        <a:buSzTx/>
                        <a:buFontTx/>
                        <a:buNone/>
                        <a:tabLst/>
                        <a:defRPr/>
                      </a:pPr>
                      <a:r>
                        <a:rPr lang="en-US" sz="900" b="0" i="0" spc="0" dirty="0">
                          <a:solidFill>
                            <a:srgbClr val="000000"/>
                          </a:solidFill>
                          <a:effectLst/>
                          <a:latin typeface="Adobe Clean Light" panose="020B0303020404020204" pitchFamily="34" charset="0"/>
                        </a:rPr>
                        <a:t>General question regarding current product functionality or an enhancement request </a:t>
                      </a:r>
                      <a:endParaRPr sz="900" b="0" i="0" spc="0" dirty="0">
                        <a:latin typeface="Adobe Clean Light" panose="020B0303020404020204" pitchFamily="34" charset="0"/>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203200" indent="-193040" algn="ctr">
                        <a:lnSpc>
                          <a:spcPct val="100000"/>
                        </a:lnSpc>
                        <a:spcBef>
                          <a:spcPts val="155"/>
                        </a:spcBef>
                      </a:pPr>
                      <a:r>
                        <a:rPr sz="900" spc="0" dirty="0">
                          <a:solidFill>
                            <a:srgbClr val="020302"/>
                          </a:solidFill>
                          <a:latin typeface="AdobeClean-Light"/>
                          <a:cs typeface="AdobeClean-Light"/>
                        </a:rPr>
                        <a:t>Business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days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  </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3 days</a:t>
                      </a:r>
                      <a:endParaRPr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223520" indent="-202565" algn="ctr">
                        <a:lnSpc>
                          <a:spcPct val="100000"/>
                        </a:lnSpc>
                        <a:spcBef>
                          <a:spcPts val="155"/>
                        </a:spcBef>
                      </a:pPr>
                      <a:r>
                        <a:rPr sz="900" spc="0" dirty="0">
                          <a:solidFill>
                            <a:srgbClr val="020302"/>
                          </a:solidFill>
                          <a:latin typeface="AdobeClean-Light"/>
                          <a:cs typeface="AdobeClean-Light"/>
                        </a:rPr>
                        <a:t>Business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day</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  </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1 day</a:t>
                      </a:r>
                      <a:endParaRPr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223520" indent="-202565" algn="ctr">
                        <a:lnSpc>
                          <a:spcPct val="100000"/>
                        </a:lnSpc>
                        <a:spcBef>
                          <a:spcPts val="155"/>
                        </a:spcBef>
                      </a:pPr>
                      <a:r>
                        <a:rPr sz="900" spc="0" dirty="0">
                          <a:solidFill>
                            <a:srgbClr val="020302"/>
                          </a:solidFill>
                          <a:latin typeface="AdobeClean-Light"/>
                          <a:cs typeface="AdobeClean-Light"/>
                        </a:rPr>
                        <a:t>Business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day</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  </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1 day</a:t>
                      </a:r>
                      <a:endParaRPr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0" marR="223520" indent="-202565" algn="ctr">
                        <a:lnSpc>
                          <a:spcPct val="100000"/>
                        </a:lnSpc>
                        <a:spcBef>
                          <a:spcPts val="155"/>
                        </a:spcBef>
                      </a:pPr>
                      <a:r>
                        <a:rPr sz="900" spc="0" dirty="0">
                          <a:solidFill>
                            <a:srgbClr val="020302"/>
                          </a:solidFill>
                          <a:latin typeface="AdobeClean-Light"/>
                          <a:cs typeface="AdobeClean-Light"/>
                        </a:rPr>
                        <a:t>Business</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day</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  </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1 day</a:t>
                      </a:r>
                      <a:endParaRPr sz="900" spc="0" dirty="0">
                        <a:latin typeface="AdobeClean-Light"/>
                        <a:cs typeface="AdobeClean-Light"/>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4"/>
                  </a:ext>
                </a:extLst>
              </a:tr>
            </a:tbl>
          </a:graphicData>
        </a:graphic>
      </p:graphicFrame>
      <p:sp>
        <p:nvSpPr>
          <p:cNvPr id="13" name="object 4">
            <a:extLst>
              <a:ext uri="{FF2B5EF4-FFF2-40B4-BE49-F238E27FC236}">
                <a16:creationId xmlns:a16="http://schemas.microsoft.com/office/drawing/2014/main" id="{7979C0CC-523E-844A-96DC-75FC662E01AB}"/>
              </a:ext>
            </a:extLst>
          </p:cNvPr>
          <p:cNvSpPr txBox="1">
            <a:spLocks noGrp="1"/>
          </p:cNvSpPr>
          <p:nvPr>
            <p:ph type="title"/>
          </p:nvPr>
        </p:nvSpPr>
        <p:spPr>
          <a:xfrm>
            <a:off x="439022" y="54646"/>
            <a:ext cx="5229466" cy="366767"/>
          </a:xfrm>
          <a:prstGeom prst="rect">
            <a:avLst/>
          </a:prstGeom>
        </p:spPr>
        <p:txBody>
          <a:bodyPr vert="horz" wrap="square" lIns="0" tIns="12700" rIns="0" bIns="0" rtlCol="0">
            <a:spAutoFit/>
          </a:bodyPr>
          <a:lstStyle/>
          <a:p>
            <a:pPr marL="12700">
              <a:lnSpc>
                <a:spcPct val="100000"/>
              </a:lnSpc>
              <a:spcBef>
                <a:spcPts val="100"/>
              </a:spcBef>
            </a:pPr>
            <a:r>
              <a:rPr sz="2300" dirty="0">
                <a:latin typeface="Adobe Clean" panose="020B0503020404020204" pitchFamily="34" charset="0"/>
              </a:rPr>
              <a:t>ADOBE </a:t>
            </a:r>
            <a:r>
              <a:rPr lang="en-US" sz="2300" dirty="0">
                <a:latin typeface="Adobe Clean" panose="020B0503020404020204" pitchFamily="34" charset="0"/>
              </a:rPr>
              <a:t>SUPPORT OFFERINGS</a:t>
            </a:r>
            <a:endParaRPr sz="2300" dirty="0">
              <a:latin typeface="Adobe Clean" panose="020B0503020404020204" pitchFamily="34" charset="0"/>
            </a:endParaRPr>
          </a:p>
        </p:txBody>
      </p:sp>
      <p:sp>
        <p:nvSpPr>
          <p:cNvPr id="14" name="TextBox 13">
            <a:extLst>
              <a:ext uri="{FF2B5EF4-FFF2-40B4-BE49-F238E27FC236}">
                <a16:creationId xmlns:a16="http://schemas.microsoft.com/office/drawing/2014/main" id="{BC4E055B-62C1-4041-84B5-EEB041BE12EF}"/>
              </a:ext>
            </a:extLst>
          </p:cNvPr>
          <p:cNvSpPr txBox="1"/>
          <p:nvPr/>
        </p:nvSpPr>
        <p:spPr>
          <a:xfrm>
            <a:off x="356615" y="358817"/>
            <a:ext cx="2717050" cy="200055"/>
          </a:xfrm>
          <a:prstGeom prst="rect">
            <a:avLst/>
          </a:prstGeom>
          <a:noFill/>
        </p:spPr>
        <p:txBody>
          <a:bodyPr wrap="square" rtlCol="0">
            <a:spAutoFit/>
          </a:bodyPr>
          <a:lstStyle/>
          <a:p>
            <a:r>
              <a:rPr lang="en-US" sz="700" i="1" dirty="0">
                <a:solidFill>
                  <a:schemeClr val="bg1"/>
                </a:solidFill>
              </a:rPr>
              <a:t>Adobe Experience Cloud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6200" y="533400"/>
            <a:ext cx="7489615" cy="8991600"/>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26" name="object 26"/>
          <p:cNvSpPr/>
          <p:nvPr/>
        </p:nvSpPr>
        <p:spPr>
          <a:xfrm>
            <a:off x="296036" y="1370614"/>
            <a:ext cx="137160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38" name="object 38"/>
          <p:cNvSpPr/>
          <p:nvPr/>
        </p:nvSpPr>
        <p:spPr>
          <a:xfrm>
            <a:off x="3733800" y="2664034"/>
            <a:ext cx="0" cy="548640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39" name="object 39"/>
          <p:cNvSpPr txBox="1"/>
          <p:nvPr/>
        </p:nvSpPr>
        <p:spPr>
          <a:xfrm>
            <a:off x="244598" y="1844378"/>
            <a:ext cx="7070597" cy="379463"/>
          </a:xfrm>
          <a:prstGeom prst="rect">
            <a:avLst/>
          </a:prstGeom>
        </p:spPr>
        <p:txBody>
          <a:bodyPr vert="horz" wrap="square" lIns="0" tIns="35560" rIns="0" bIns="0" rtlCol="0">
            <a:spAutoFit/>
          </a:bodyPr>
          <a:lstStyle/>
          <a:p>
            <a:pPr marL="12700" marR="5080">
              <a:lnSpc>
                <a:spcPts val="1400"/>
              </a:lnSpc>
              <a:spcBef>
                <a:spcPts val="60"/>
              </a:spcBef>
            </a:pPr>
            <a:r>
              <a:rPr lang="en-US" sz="1000" spc="-20" dirty="0">
                <a:solidFill>
                  <a:srgbClr val="020302"/>
                </a:solidFill>
                <a:latin typeface="AdobeClean-Light"/>
                <a:cs typeface="AdobeClean-Light"/>
              </a:rPr>
              <a:t>Adobe Customer Support offers a</a:t>
            </a:r>
            <a:r>
              <a:rPr sz="1000" spc="-20" dirty="0">
                <a:solidFill>
                  <a:srgbClr val="020302"/>
                </a:solidFill>
                <a:latin typeface="AdobeClean-Light"/>
                <a:cs typeface="AdobeClean-Light"/>
              </a:rPr>
              <a:t>ccess</a:t>
            </a:r>
            <a:r>
              <a:rPr sz="1000" spc="-90" dirty="0">
                <a:solidFill>
                  <a:srgbClr val="020302"/>
                </a:solidFill>
                <a:latin typeface="AdobeClean-Light"/>
                <a:cs typeface="AdobeClean-Light"/>
              </a:rPr>
              <a:t> </a:t>
            </a:r>
            <a:r>
              <a:rPr sz="1000" spc="-10" dirty="0">
                <a:solidFill>
                  <a:srgbClr val="020302"/>
                </a:solidFill>
                <a:latin typeface="AdobeClean-Light"/>
                <a:cs typeface="AdobeClean-Light"/>
              </a:rPr>
              <a:t>to</a:t>
            </a:r>
            <a:r>
              <a:rPr sz="1000" spc="10" dirty="0">
                <a:solidFill>
                  <a:srgbClr val="020302"/>
                </a:solidFill>
                <a:latin typeface="AdobeClean-Light"/>
                <a:cs typeface="AdobeClean-Light"/>
              </a:rPr>
              <a:t> </a:t>
            </a:r>
            <a:r>
              <a:rPr sz="1000" spc="-20" dirty="0">
                <a:solidFill>
                  <a:srgbClr val="020302"/>
                </a:solidFill>
                <a:latin typeface="AdobeClean-Light"/>
                <a:cs typeface="AdobeClean-Light"/>
              </a:rPr>
              <a:t>online</a:t>
            </a:r>
            <a:r>
              <a:rPr sz="1000" spc="-125" dirty="0">
                <a:solidFill>
                  <a:srgbClr val="020302"/>
                </a:solidFill>
                <a:latin typeface="AdobeClean-Light"/>
                <a:cs typeface="AdobeClean-Light"/>
              </a:rPr>
              <a:t> </a:t>
            </a:r>
            <a:r>
              <a:rPr sz="1000" spc="-20" dirty="0">
                <a:solidFill>
                  <a:srgbClr val="020302"/>
                </a:solidFill>
                <a:latin typeface="AdobeClean-Light"/>
                <a:cs typeface="AdobeClean-Light"/>
              </a:rPr>
              <a:t>resources</a:t>
            </a:r>
            <a:r>
              <a:rPr sz="1000" spc="-120" dirty="0">
                <a:solidFill>
                  <a:srgbClr val="020302"/>
                </a:solidFill>
                <a:latin typeface="AdobeClean-Light"/>
                <a:cs typeface="AdobeClean-Light"/>
              </a:rPr>
              <a:t> </a:t>
            </a:r>
            <a:r>
              <a:rPr sz="1000" spc="-15" dirty="0">
                <a:solidFill>
                  <a:srgbClr val="020302"/>
                </a:solidFill>
                <a:latin typeface="AdobeClean-Light"/>
                <a:cs typeface="AdobeClean-Light"/>
              </a:rPr>
              <a:t>for</a:t>
            </a:r>
            <a:r>
              <a:rPr sz="1000" spc="-30" dirty="0">
                <a:solidFill>
                  <a:srgbClr val="020302"/>
                </a:solidFill>
                <a:latin typeface="AdobeClean-Light"/>
                <a:cs typeface="AdobeClean-Light"/>
              </a:rPr>
              <a:t> </a:t>
            </a:r>
            <a:r>
              <a:rPr sz="1000" spc="-15" dirty="0">
                <a:solidFill>
                  <a:srgbClr val="020302"/>
                </a:solidFill>
                <a:latin typeface="AdobeClean-Light"/>
                <a:cs typeface="AdobeClean-Light"/>
              </a:rPr>
              <a:t>documentation,</a:t>
            </a:r>
            <a:r>
              <a:rPr lang="en-US" sz="1000" spc="-15" dirty="0">
                <a:solidFill>
                  <a:srgbClr val="020302"/>
                </a:solidFill>
                <a:latin typeface="AdobeClean-Light"/>
                <a:cs typeface="AdobeClean-Light"/>
              </a:rPr>
              <a:t> </a:t>
            </a:r>
            <a:r>
              <a:rPr sz="1000" spc="-15" dirty="0">
                <a:solidFill>
                  <a:srgbClr val="020302"/>
                </a:solidFill>
                <a:latin typeface="AdobeClean-Light"/>
                <a:cs typeface="AdobeClean-Light"/>
              </a:rPr>
              <a:t>engagement</a:t>
            </a:r>
            <a:r>
              <a:rPr lang="en-US" sz="1000" spc="-15" dirty="0">
                <a:solidFill>
                  <a:srgbClr val="020302"/>
                </a:solidFill>
                <a:latin typeface="AdobeClean-Light"/>
                <a:cs typeface="AdobeClean-Light"/>
              </a:rPr>
              <a:t> </a:t>
            </a:r>
            <a:r>
              <a:rPr sz="1000" spc="-15" dirty="0">
                <a:solidFill>
                  <a:srgbClr val="020302"/>
                </a:solidFill>
                <a:latin typeface="AdobeClean-Light"/>
                <a:cs typeface="AdobeClean-Light"/>
              </a:rPr>
              <a:t>with</a:t>
            </a:r>
            <a:r>
              <a:rPr sz="1000" spc="-35" dirty="0">
                <a:solidFill>
                  <a:srgbClr val="020302"/>
                </a:solidFill>
                <a:latin typeface="AdobeClean-Light"/>
                <a:cs typeface="AdobeClean-Light"/>
              </a:rPr>
              <a:t> </a:t>
            </a:r>
            <a:r>
              <a:rPr sz="1000" spc="-20" dirty="0">
                <a:solidFill>
                  <a:srgbClr val="020302"/>
                </a:solidFill>
                <a:latin typeface="AdobeClean-Light"/>
                <a:cs typeface="AdobeClean-Light"/>
              </a:rPr>
              <a:t>other experts </a:t>
            </a:r>
            <a:r>
              <a:rPr sz="1000" spc="-15" dirty="0">
                <a:solidFill>
                  <a:srgbClr val="020302"/>
                </a:solidFill>
                <a:latin typeface="AdobeClean-Light"/>
                <a:cs typeface="AdobeClean-Light"/>
              </a:rPr>
              <a:t>and </a:t>
            </a:r>
            <a:r>
              <a:rPr sz="1000" spc="-20" dirty="0">
                <a:solidFill>
                  <a:srgbClr val="020302"/>
                </a:solidFill>
                <a:latin typeface="AdobeClean-Light"/>
                <a:cs typeface="AdobeClean-Light"/>
              </a:rPr>
              <a:t>customers </a:t>
            </a:r>
            <a:r>
              <a:rPr sz="1000" spc="-15" dirty="0">
                <a:solidFill>
                  <a:srgbClr val="020302"/>
                </a:solidFill>
                <a:latin typeface="AdobeClean-Light"/>
                <a:cs typeface="AdobeClean-Light"/>
              </a:rPr>
              <a:t>for best </a:t>
            </a:r>
            <a:r>
              <a:rPr sz="1000" spc="-20" dirty="0">
                <a:solidFill>
                  <a:srgbClr val="020302"/>
                </a:solidFill>
                <a:latin typeface="AdobeClean-Light"/>
                <a:cs typeface="AdobeClean-Light"/>
              </a:rPr>
              <a:t>practices, </a:t>
            </a:r>
            <a:r>
              <a:rPr sz="1000" spc="-15" dirty="0">
                <a:solidFill>
                  <a:srgbClr val="020302"/>
                </a:solidFill>
                <a:latin typeface="AdobeClean-Light"/>
                <a:cs typeface="AdobeClean-Light"/>
              </a:rPr>
              <a:t>and </a:t>
            </a:r>
            <a:r>
              <a:rPr sz="1000" spc="-20" dirty="0">
                <a:solidFill>
                  <a:srgbClr val="020302"/>
                </a:solidFill>
                <a:latin typeface="AdobeClean-Light"/>
                <a:cs typeface="AdobeClean-Light"/>
              </a:rPr>
              <a:t>webinar series (Office  </a:t>
            </a:r>
            <a:r>
              <a:rPr sz="1000" spc="-15" dirty="0">
                <a:solidFill>
                  <a:srgbClr val="020302"/>
                </a:solidFill>
                <a:latin typeface="AdobeClean-Light"/>
                <a:cs typeface="AdobeClean-Light"/>
              </a:rPr>
              <a:t>Hours) for </a:t>
            </a:r>
            <a:r>
              <a:rPr sz="1000" spc="-20" dirty="0">
                <a:solidFill>
                  <a:srgbClr val="020302"/>
                </a:solidFill>
                <a:latin typeface="AdobeClean-Light"/>
                <a:cs typeface="AdobeClean-Light"/>
              </a:rPr>
              <a:t>troubleshooting </a:t>
            </a:r>
            <a:r>
              <a:rPr sz="1000" spc="-15" dirty="0">
                <a:solidFill>
                  <a:srgbClr val="020302"/>
                </a:solidFill>
                <a:latin typeface="AdobeClean-Light"/>
                <a:cs typeface="AdobeClean-Light"/>
              </a:rPr>
              <a:t>tips and </a:t>
            </a:r>
            <a:r>
              <a:rPr sz="1000" spc="-20" dirty="0">
                <a:solidFill>
                  <a:srgbClr val="020302"/>
                </a:solidFill>
                <a:latin typeface="AdobeClean-Light"/>
                <a:cs typeface="AdobeClean-Light"/>
              </a:rPr>
              <a:t>tricks. Several channels </a:t>
            </a:r>
            <a:r>
              <a:rPr sz="1000" spc="-15" dirty="0">
                <a:solidFill>
                  <a:srgbClr val="020302"/>
                </a:solidFill>
                <a:latin typeface="AdobeClean-Light"/>
                <a:cs typeface="AdobeClean-Light"/>
              </a:rPr>
              <a:t>are</a:t>
            </a:r>
            <a:r>
              <a:rPr sz="1000" spc="-140" dirty="0">
                <a:solidFill>
                  <a:srgbClr val="020302"/>
                </a:solidFill>
                <a:latin typeface="AdobeClean-Light"/>
                <a:cs typeface="AdobeClean-Light"/>
              </a:rPr>
              <a:t> </a:t>
            </a:r>
            <a:r>
              <a:rPr sz="1000" spc="-20" dirty="0">
                <a:solidFill>
                  <a:srgbClr val="020302"/>
                </a:solidFill>
                <a:latin typeface="AdobeClean-Light"/>
                <a:cs typeface="AdobeClean-Light"/>
              </a:rPr>
              <a:t>also</a:t>
            </a:r>
            <a:r>
              <a:rPr lang="en-US" sz="1000" dirty="0">
                <a:latin typeface="AdobeClean-Light"/>
                <a:cs typeface="AdobeClean-Light"/>
              </a:rPr>
              <a:t> </a:t>
            </a:r>
            <a:r>
              <a:rPr sz="1000" spc="-25" dirty="0">
                <a:solidFill>
                  <a:srgbClr val="020302"/>
                </a:solidFill>
                <a:latin typeface="AdobeClean-Light"/>
                <a:cs typeface="AdobeClean-Light"/>
              </a:rPr>
              <a:t>available</a:t>
            </a:r>
            <a:r>
              <a:rPr sz="1000" spc="-65" dirty="0">
                <a:solidFill>
                  <a:srgbClr val="020302"/>
                </a:solidFill>
                <a:latin typeface="AdobeClean-Light"/>
                <a:cs typeface="AdobeClean-Light"/>
              </a:rPr>
              <a:t> </a:t>
            </a:r>
            <a:r>
              <a:rPr sz="1000" spc="-15" dirty="0">
                <a:solidFill>
                  <a:srgbClr val="020302"/>
                </a:solidFill>
                <a:latin typeface="AdobeClean-Light"/>
                <a:cs typeface="AdobeClean-Light"/>
              </a:rPr>
              <a:t>for</a:t>
            </a:r>
            <a:r>
              <a:rPr sz="1000" spc="-25" dirty="0">
                <a:solidFill>
                  <a:srgbClr val="020302"/>
                </a:solidFill>
                <a:latin typeface="AdobeClean-Light"/>
                <a:cs typeface="AdobeClean-Light"/>
              </a:rPr>
              <a:t> </a:t>
            </a:r>
            <a:r>
              <a:rPr sz="1000" spc="-20" dirty="0">
                <a:solidFill>
                  <a:srgbClr val="020302"/>
                </a:solidFill>
                <a:latin typeface="AdobeClean-Light"/>
                <a:cs typeface="AdobeClean-Light"/>
              </a:rPr>
              <a:t>questions</a:t>
            </a:r>
            <a:r>
              <a:rPr sz="1000" spc="-114" dirty="0">
                <a:solidFill>
                  <a:srgbClr val="020302"/>
                </a:solidFill>
                <a:latin typeface="AdobeClean-Light"/>
                <a:cs typeface="AdobeClean-Light"/>
              </a:rPr>
              <a:t> </a:t>
            </a:r>
            <a:r>
              <a:rPr sz="1000" spc="-15" dirty="0">
                <a:solidFill>
                  <a:srgbClr val="020302"/>
                </a:solidFill>
                <a:latin typeface="AdobeClean-Light"/>
                <a:cs typeface="AdobeClean-Light"/>
              </a:rPr>
              <a:t>and</a:t>
            </a:r>
            <a:r>
              <a:rPr sz="1000" spc="-45" dirty="0">
                <a:solidFill>
                  <a:srgbClr val="020302"/>
                </a:solidFill>
                <a:latin typeface="AdobeClean-Light"/>
                <a:cs typeface="AdobeClean-Light"/>
              </a:rPr>
              <a:t> </a:t>
            </a:r>
            <a:r>
              <a:rPr sz="1000" spc="-20" dirty="0">
                <a:solidFill>
                  <a:srgbClr val="020302"/>
                </a:solidFill>
                <a:latin typeface="AdobeClean-Light"/>
                <a:cs typeface="AdobeClean-Light"/>
              </a:rPr>
              <a:t>case</a:t>
            </a:r>
            <a:r>
              <a:rPr sz="1000" spc="-35" dirty="0">
                <a:solidFill>
                  <a:srgbClr val="020302"/>
                </a:solidFill>
                <a:latin typeface="AdobeClean-Light"/>
                <a:cs typeface="AdobeClean-Light"/>
              </a:rPr>
              <a:t> </a:t>
            </a:r>
            <a:r>
              <a:rPr sz="1000" spc="-20" dirty="0">
                <a:solidFill>
                  <a:srgbClr val="020302"/>
                </a:solidFill>
                <a:latin typeface="AdobeClean-Light"/>
                <a:cs typeface="AdobeClean-Light"/>
              </a:rPr>
              <a:t>submissions</a:t>
            </a:r>
            <a:endParaRPr sz="1000" dirty="0">
              <a:latin typeface="AdobeClean-Light"/>
              <a:cs typeface="AdobeClean-Light"/>
            </a:endParaRPr>
          </a:p>
        </p:txBody>
      </p:sp>
      <p:sp>
        <p:nvSpPr>
          <p:cNvPr id="46" name="object 46"/>
          <p:cNvSpPr txBox="1"/>
          <p:nvPr/>
        </p:nvSpPr>
        <p:spPr>
          <a:xfrm>
            <a:off x="206585" y="8494028"/>
            <a:ext cx="3270885" cy="302647"/>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sz="900" spc="-20" dirty="0">
                <a:solidFill>
                  <a:srgbClr val="020302"/>
                </a:solidFill>
                <a:latin typeface="AdobeClean-Light"/>
                <a:cs typeface="AdobeClean-Light"/>
              </a:rPr>
              <a:t>Start </a:t>
            </a:r>
            <a:r>
              <a:rPr sz="900" dirty="0">
                <a:solidFill>
                  <a:srgbClr val="020302"/>
                </a:solidFill>
                <a:latin typeface="AdobeClean-Light"/>
                <a:cs typeface="AdobeClean-Light"/>
              </a:rPr>
              <a:t>a </a:t>
            </a:r>
            <a:r>
              <a:rPr sz="900" spc="-15" dirty="0">
                <a:solidFill>
                  <a:srgbClr val="020302"/>
                </a:solidFill>
                <a:latin typeface="AdobeClean-Light"/>
                <a:cs typeface="AdobeClean-Light"/>
              </a:rPr>
              <a:t>chat </a:t>
            </a:r>
            <a:r>
              <a:rPr sz="900" spc="-10" dirty="0">
                <a:solidFill>
                  <a:srgbClr val="020302"/>
                </a:solidFill>
                <a:latin typeface="AdobeClean-Light"/>
                <a:cs typeface="AdobeClean-Light"/>
              </a:rPr>
              <a:t>session </a:t>
            </a:r>
            <a:r>
              <a:rPr sz="900" spc="-5" dirty="0">
                <a:solidFill>
                  <a:srgbClr val="020302"/>
                </a:solidFill>
                <a:latin typeface="AdobeClean-Light"/>
                <a:cs typeface="AdobeClean-Light"/>
              </a:rPr>
              <a:t>to </a:t>
            </a:r>
            <a:r>
              <a:rPr sz="900" spc="-10" dirty="0">
                <a:solidFill>
                  <a:srgbClr val="020302"/>
                </a:solidFill>
                <a:latin typeface="AdobeClean-Light"/>
                <a:cs typeface="AdobeClean-Light"/>
              </a:rPr>
              <a:t>get </a:t>
            </a:r>
            <a:r>
              <a:rPr sz="900" spc="30" dirty="0">
                <a:solidFill>
                  <a:srgbClr val="020302"/>
                </a:solidFill>
                <a:latin typeface="AdobeClean-Light"/>
                <a:cs typeface="AdobeClean-Light"/>
              </a:rPr>
              <a:t> </a:t>
            </a:r>
            <a:r>
              <a:rPr sz="900" spc="-20" dirty="0">
                <a:solidFill>
                  <a:srgbClr val="020302"/>
                </a:solidFill>
                <a:latin typeface="AdobeClean-Light"/>
                <a:cs typeface="AdobeClean-Light"/>
              </a:rPr>
              <a:t>answers</a:t>
            </a:r>
            <a:r>
              <a:rPr lang="en-US" sz="900" spc="-45" dirty="0">
                <a:solidFill>
                  <a:srgbClr val="020302"/>
                </a:solidFill>
                <a:latin typeface="AdobeClean-Light"/>
                <a:cs typeface="AdobeClean-Light"/>
              </a:rPr>
              <a:t> </a:t>
            </a:r>
            <a:r>
              <a:rPr lang="en-US" sz="900" dirty="0">
                <a:solidFill>
                  <a:srgbClr val="020302"/>
                </a:solidFill>
                <a:latin typeface="AdobeClean-Light"/>
                <a:cs typeface="AdobeClean-Light"/>
              </a:rPr>
              <a:t>&amp; </a:t>
            </a:r>
            <a:r>
              <a:rPr sz="900" spc="-15" dirty="0">
                <a:solidFill>
                  <a:srgbClr val="020302"/>
                </a:solidFill>
                <a:latin typeface="AdobeClean-Light"/>
                <a:cs typeface="AdobeClean-Light"/>
              </a:rPr>
              <a:t>help </a:t>
            </a:r>
            <a:r>
              <a:rPr sz="900" spc="-10" dirty="0">
                <a:solidFill>
                  <a:srgbClr val="020302"/>
                </a:solidFill>
                <a:latin typeface="AdobeClean-Light"/>
                <a:cs typeface="AdobeClean-Light"/>
              </a:rPr>
              <a:t>with</a:t>
            </a:r>
            <a:r>
              <a:rPr sz="900" spc="85" dirty="0">
                <a:solidFill>
                  <a:srgbClr val="020302"/>
                </a:solidFill>
                <a:latin typeface="AdobeClean-Light"/>
                <a:cs typeface="AdobeClean-Light"/>
              </a:rPr>
              <a:t> </a:t>
            </a:r>
            <a:r>
              <a:rPr sz="900" spc="-10" dirty="0">
                <a:solidFill>
                  <a:srgbClr val="020302"/>
                </a:solidFill>
                <a:latin typeface="AdobeClean-Light"/>
                <a:cs typeface="AdobeClean-Light"/>
              </a:rPr>
              <a:t>case </a:t>
            </a:r>
            <a:r>
              <a:rPr sz="900" spc="-20" dirty="0">
                <a:solidFill>
                  <a:srgbClr val="020302"/>
                </a:solidFill>
                <a:latin typeface="AdobeClean-Light"/>
                <a:cs typeface="AdobeClean-Light"/>
              </a:rPr>
              <a:t>submission</a:t>
            </a:r>
            <a:endParaRPr lang="en-US" sz="900" spc="-20" dirty="0">
              <a:solidFill>
                <a:srgbClr val="020302"/>
              </a:solidFill>
              <a:latin typeface="AdobeClean-Light"/>
              <a:cs typeface="AdobeClean-Light"/>
            </a:endParaRPr>
          </a:p>
          <a:p>
            <a:pPr marL="33020" marR="159385">
              <a:lnSpc>
                <a:spcPct val="100000"/>
              </a:lnSpc>
              <a:spcBef>
                <a:spcPts val="100"/>
              </a:spcBef>
              <a:tabLst>
                <a:tab pos="1786889" algn="l"/>
              </a:tabLst>
            </a:pPr>
            <a:r>
              <a:rPr sz="900" i="1" spc="-10" dirty="0">
                <a:solidFill>
                  <a:srgbClr val="7A7A7A"/>
                </a:solidFill>
                <a:latin typeface="AdobeClean-LightIt"/>
                <a:cs typeface="AdobeClean-LightIt"/>
              </a:rPr>
              <a:t>*Not all </a:t>
            </a:r>
            <a:r>
              <a:rPr sz="900" i="1" spc="-20" dirty="0">
                <a:solidFill>
                  <a:srgbClr val="7A7A7A"/>
                </a:solidFill>
                <a:latin typeface="AdobeClean-LightIt"/>
                <a:cs typeface="AdobeClean-LightIt"/>
              </a:rPr>
              <a:t>products have live chat support.  </a:t>
            </a:r>
            <a:endParaRPr sz="900" dirty="0">
              <a:latin typeface="AdobeClean-Light"/>
              <a:cs typeface="AdobeClean-Light"/>
            </a:endParaRPr>
          </a:p>
        </p:txBody>
      </p:sp>
      <p:sp>
        <p:nvSpPr>
          <p:cNvPr id="52" name="object 52"/>
          <p:cNvSpPr/>
          <p:nvPr/>
        </p:nvSpPr>
        <p:spPr>
          <a:xfrm>
            <a:off x="0" y="0"/>
            <a:ext cx="7772400" cy="294131"/>
          </a:xfrm>
          <a:prstGeom prst="rect">
            <a:avLst/>
          </a:prstGeom>
          <a:blipFill>
            <a:blip r:embed="rId3" cstate="print"/>
            <a:stretch>
              <a:fillRect/>
            </a:stretch>
          </a:blipFill>
        </p:spPr>
        <p:txBody>
          <a:bodyPr wrap="square" lIns="0" tIns="0" rIns="0" bIns="0" rtlCol="0"/>
          <a:lstStyle/>
          <a:p>
            <a:endParaRPr/>
          </a:p>
        </p:txBody>
      </p:sp>
      <p:sp>
        <p:nvSpPr>
          <p:cNvPr id="58" name="Rectangle 57">
            <a:extLst>
              <a:ext uri="{FF2B5EF4-FFF2-40B4-BE49-F238E27FC236}">
                <a16:creationId xmlns:a16="http://schemas.microsoft.com/office/drawing/2014/main" id="{B557BBA0-B07E-174D-93A4-C6FF07571950}"/>
              </a:ext>
            </a:extLst>
          </p:cNvPr>
          <p:cNvSpPr/>
          <p:nvPr/>
        </p:nvSpPr>
        <p:spPr>
          <a:xfrm>
            <a:off x="244599" y="1037692"/>
            <a:ext cx="1327286" cy="307777"/>
          </a:xfrm>
          <a:prstGeom prst="rect">
            <a:avLst/>
          </a:prstGeom>
        </p:spPr>
        <p:txBody>
          <a:bodyPr wrap="none">
            <a:spAutoFit/>
          </a:bodyPr>
          <a:lstStyle/>
          <a:p>
            <a:pPr marL="12700">
              <a:lnSpc>
                <a:spcPct val="100000"/>
              </a:lnSpc>
              <a:spcBef>
                <a:spcPts val="280"/>
              </a:spcBef>
            </a:pPr>
            <a:r>
              <a:rPr lang="en-US" sz="1400" b="1" spc="-10" dirty="0">
                <a:solidFill>
                  <a:srgbClr val="020302"/>
                </a:solidFill>
                <a:latin typeface="Adobe Clean"/>
                <a:cs typeface="Adobe Clean"/>
              </a:rPr>
              <a:t>Online Support</a:t>
            </a:r>
            <a:endParaRPr lang="en-US" sz="1400" dirty="0">
              <a:latin typeface="Adobe Clean"/>
              <a:cs typeface="Adobe Clean"/>
            </a:endParaRPr>
          </a:p>
        </p:txBody>
      </p:sp>
      <p:sp>
        <p:nvSpPr>
          <p:cNvPr id="60" name="TextBox 59">
            <a:extLst>
              <a:ext uri="{FF2B5EF4-FFF2-40B4-BE49-F238E27FC236}">
                <a16:creationId xmlns:a16="http://schemas.microsoft.com/office/drawing/2014/main" id="{294BFC9C-CB48-FE4C-887D-D38E0BAE6627}"/>
              </a:ext>
            </a:extLst>
          </p:cNvPr>
          <p:cNvSpPr txBox="1">
            <a:spLocks/>
          </p:cNvSpPr>
          <p:nvPr/>
        </p:nvSpPr>
        <p:spPr>
          <a:xfrm>
            <a:off x="296036" y="3364174"/>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Community Forums</a:t>
            </a:r>
          </a:p>
        </p:txBody>
      </p:sp>
      <p:sp>
        <p:nvSpPr>
          <p:cNvPr id="61" name="Rectangle 60">
            <a:extLst>
              <a:ext uri="{FF2B5EF4-FFF2-40B4-BE49-F238E27FC236}">
                <a16:creationId xmlns:a16="http://schemas.microsoft.com/office/drawing/2014/main" id="{8F4C73CC-314D-8744-A9C8-6CE3C69810AD}"/>
              </a:ext>
            </a:extLst>
          </p:cNvPr>
          <p:cNvSpPr>
            <a:spLocks/>
          </p:cNvSpPr>
          <p:nvPr/>
        </p:nvSpPr>
        <p:spPr>
          <a:xfrm>
            <a:off x="296036" y="3607329"/>
            <a:ext cx="959314" cy="184666"/>
          </a:xfrm>
          <a:prstGeom prst="rect">
            <a:avLst/>
          </a:prstGeom>
        </p:spPr>
        <p:txBody>
          <a:bodyPr wrap="squar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Online Forums</a:t>
            </a:r>
          </a:p>
        </p:txBody>
      </p:sp>
      <p:sp>
        <p:nvSpPr>
          <p:cNvPr id="63" name="object 39">
            <a:extLst>
              <a:ext uri="{FF2B5EF4-FFF2-40B4-BE49-F238E27FC236}">
                <a16:creationId xmlns:a16="http://schemas.microsoft.com/office/drawing/2014/main" id="{5FDB276C-3505-C748-B612-64E8B08A71CB}"/>
              </a:ext>
            </a:extLst>
          </p:cNvPr>
          <p:cNvSpPr txBox="1"/>
          <p:nvPr/>
        </p:nvSpPr>
        <p:spPr>
          <a:xfrm>
            <a:off x="244599" y="3893151"/>
            <a:ext cx="3413002" cy="651460"/>
          </a:xfrm>
          <a:prstGeom prst="rect">
            <a:avLst/>
          </a:prstGeom>
        </p:spPr>
        <p:txBody>
          <a:bodyPr vert="horz" wrap="square" lIns="0" tIns="35560" rIns="0" bIns="0" rtlCol="0">
            <a:spAutoFit/>
          </a:bodyPr>
          <a:lstStyle/>
          <a:p>
            <a:r>
              <a:rPr lang="en-US" sz="1000" dirty="0">
                <a:solidFill>
                  <a:srgbClr val="000000"/>
                </a:solidFill>
                <a:latin typeface="Adobe Clean Light" panose="020B0303020404020204" pitchFamily="34" charset="0"/>
              </a:rPr>
              <a:t>Continuous online access to a growing database of technical solutions, product documentation, FAQs and more. Connect with practitioners and other customers on Adobe Community to share best practices and lessons learned.</a:t>
            </a:r>
          </a:p>
        </p:txBody>
      </p:sp>
      <p:sp>
        <p:nvSpPr>
          <p:cNvPr id="64" name="TextBox 63">
            <a:extLst>
              <a:ext uri="{FF2B5EF4-FFF2-40B4-BE49-F238E27FC236}">
                <a16:creationId xmlns:a16="http://schemas.microsoft.com/office/drawing/2014/main" id="{307D5718-D08A-9540-BB33-65BD23443E9E}"/>
              </a:ext>
            </a:extLst>
          </p:cNvPr>
          <p:cNvSpPr txBox="1">
            <a:spLocks/>
          </p:cNvSpPr>
          <p:nvPr/>
        </p:nvSpPr>
        <p:spPr>
          <a:xfrm>
            <a:off x="244598" y="560584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Experience League</a:t>
            </a:r>
          </a:p>
        </p:txBody>
      </p:sp>
      <p:sp>
        <p:nvSpPr>
          <p:cNvPr id="65" name="Rectangle 64">
            <a:extLst>
              <a:ext uri="{FF2B5EF4-FFF2-40B4-BE49-F238E27FC236}">
                <a16:creationId xmlns:a16="http://schemas.microsoft.com/office/drawing/2014/main" id="{6E1B1B00-5842-3A4E-A250-97EC5CF16C89}"/>
              </a:ext>
            </a:extLst>
          </p:cNvPr>
          <p:cNvSpPr>
            <a:spLocks/>
          </p:cNvSpPr>
          <p:nvPr/>
        </p:nvSpPr>
        <p:spPr>
          <a:xfrm>
            <a:off x="235430" y="5871701"/>
            <a:ext cx="1316707"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Self-guided Journeys</a:t>
            </a:r>
          </a:p>
        </p:txBody>
      </p:sp>
      <p:sp>
        <p:nvSpPr>
          <p:cNvPr id="67" name="object 39">
            <a:extLst>
              <a:ext uri="{FF2B5EF4-FFF2-40B4-BE49-F238E27FC236}">
                <a16:creationId xmlns:a16="http://schemas.microsoft.com/office/drawing/2014/main" id="{22816550-445E-B945-8FBC-36EF6779CB5A}"/>
              </a:ext>
            </a:extLst>
          </p:cNvPr>
          <p:cNvSpPr txBox="1"/>
          <p:nvPr/>
        </p:nvSpPr>
        <p:spPr>
          <a:xfrm>
            <a:off x="257325" y="6132567"/>
            <a:ext cx="3413002" cy="651460"/>
          </a:xfrm>
          <a:prstGeom prst="rect">
            <a:avLst/>
          </a:prstGeom>
        </p:spPr>
        <p:txBody>
          <a:bodyPr vert="horz" wrap="square" lIns="0" tIns="35560" rIns="0" bIns="0" rtlCol="0">
            <a:spAutoFit/>
          </a:bodyPr>
          <a:lstStyle/>
          <a:p>
            <a:r>
              <a:rPr lang="en-US" sz="1000" dirty="0">
                <a:solidFill>
                  <a:srgbClr val="000000"/>
                </a:solidFill>
                <a:latin typeface="Adobe Clean Light" panose="020B0303020404020204" pitchFamily="34" charset="0"/>
              </a:rPr>
              <a:t>Experience Makers are made with Experience League. Customers can kickstart their Customer Experience Management abilities with personalized learning to develop skills, engage with a global community of peers, and earn career advancing recognition. </a:t>
            </a:r>
          </a:p>
        </p:txBody>
      </p:sp>
      <p:sp>
        <p:nvSpPr>
          <p:cNvPr id="68" name="TextBox 67">
            <a:extLst>
              <a:ext uri="{FF2B5EF4-FFF2-40B4-BE49-F238E27FC236}">
                <a16:creationId xmlns:a16="http://schemas.microsoft.com/office/drawing/2014/main" id="{9ECD1BA6-CEEE-844E-AF6F-559A8A63D75E}"/>
              </a:ext>
            </a:extLst>
          </p:cNvPr>
          <p:cNvSpPr txBox="1">
            <a:spLocks/>
          </p:cNvSpPr>
          <p:nvPr/>
        </p:nvSpPr>
        <p:spPr>
          <a:xfrm>
            <a:off x="3855715" y="336417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Office Hours</a:t>
            </a:r>
          </a:p>
        </p:txBody>
      </p:sp>
      <p:sp>
        <p:nvSpPr>
          <p:cNvPr id="69" name="Rectangle 68">
            <a:extLst>
              <a:ext uri="{FF2B5EF4-FFF2-40B4-BE49-F238E27FC236}">
                <a16:creationId xmlns:a16="http://schemas.microsoft.com/office/drawing/2014/main" id="{7DA7CB19-F565-574F-B3FA-E89DD1FA6586}"/>
              </a:ext>
            </a:extLst>
          </p:cNvPr>
          <p:cNvSpPr>
            <a:spLocks/>
          </p:cNvSpPr>
          <p:nvPr/>
        </p:nvSpPr>
        <p:spPr>
          <a:xfrm>
            <a:off x="3846881" y="3607329"/>
            <a:ext cx="604974"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Webinars</a:t>
            </a:r>
          </a:p>
        </p:txBody>
      </p:sp>
      <p:sp>
        <p:nvSpPr>
          <p:cNvPr id="71" name="object 39">
            <a:extLst>
              <a:ext uri="{FF2B5EF4-FFF2-40B4-BE49-F238E27FC236}">
                <a16:creationId xmlns:a16="http://schemas.microsoft.com/office/drawing/2014/main" id="{10E2A620-85A0-BF43-9C3B-EBFDC57F1C94}"/>
              </a:ext>
            </a:extLst>
          </p:cNvPr>
          <p:cNvSpPr txBox="1"/>
          <p:nvPr/>
        </p:nvSpPr>
        <p:spPr>
          <a:xfrm>
            <a:off x="3810000" y="3893151"/>
            <a:ext cx="3413002" cy="651460"/>
          </a:xfrm>
          <a:prstGeom prst="rect">
            <a:avLst/>
          </a:prstGeom>
        </p:spPr>
        <p:txBody>
          <a:bodyPr vert="horz" wrap="square" lIns="0" tIns="35560" rIns="0" bIns="0" rtlCol="0">
            <a:spAutoFit/>
          </a:bodyPr>
          <a:lstStyle/>
          <a:p>
            <a:r>
              <a:rPr lang="en-US" sz="1000" dirty="0">
                <a:solidFill>
                  <a:srgbClr val="000000"/>
                </a:solidFill>
                <a:latin typeface="Adobe Clean Light" panose="020B0303020404020204" pitchFamily="34" charset="0"/>
              </a:rPr>
              <a:t>Office  Hours  led  by  the  Adobe  Customer Support  team  includes  sessions  designed to  inform  as  well  as  help  participants troubleshoot  problems  and  provide  tips and  tricks  for  success  with  Adobe  solutions.</a:t>
            </a:r>
          </a:p>
        </p:txBody>
      </p:sp>
      <p:sp>
        <p:nvSpPr>
          <p:cNvPr id="72" name="TextBox 71">
            <a:extLst>
              <a:ext uri="{FF2B5EF4-FFF2-40B4-BE49-F238E27FC236}">
                <a16:creationId xmlns:a16="http://schemas.microsoft.com/office/drawing/2014/main" id="{0393F152-F7E3-7D4B-B649-5A22771A6CDC}"/>
              </a:ext>
            </a:extLst>
          </p:cNvPr>
          <p:cNvSpPr txBox="1">
            <a:spLocks/>
          </p:cNvSpPr>
          <p:nvPr/>
        </p:nvSpPr>
        <p:spPr>
          <a:xfrm>
            <a:off x="3827103" y="560584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en-US" sz="1200" dirty="0">
                <a:solidFill>
                  <a:srgbClr val="000000"/>
                </a:solidFill>
              </a:rPr>
              <a:t>Self-help Portals</a:t>
            </a:r>
          </a:p>
        </p:txBody>
      </p:sp>
      <p:sp>
        <p:nvSpPr>
          <p:cNvPr id="73" name="Rectangle 72">
            <a:extLst>
              <a:ext uri="{FF2B5EF4-FFF2-40B4-BE49-F238E27FC236}">
                <a16:creationId xmlns:a16="http://schemas.microsoft.com/office/drawing/2014/main" id="{54CB0472-0ABB-194C-8704-0BEA64FA03BF}"/>
              </a:ext>
            </a:extLst>
          </p:cNvPr>
          <p:cNvSpPr>
            <a:spLocks/>
          </p:cNvSpPr>
          <p:nvPr/>
        </p:nvSpPr>
        <p:spPr>
          <a:xfrm>
            <a:off x="3827103" y="5871701"/>
            <a:ext cx="1267206"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24/7 Support Portal</a:t>
            </a:r>
          </a:p>
        </p:txBody>
      </p:sp>
      <p:sp>
        <p:nvSpPr>
          <p:cNvPr id="75" name="object 39">
            <a:extLst>
              <a:ext uri="{FF2B5EF4-FFF2-40B4-BE49-F238E27FC236}">
                <a16:creationId xmlns:a16="http://schemas.microsoft.com/office/drawing/2014/main" id="{C2C0178A-612A-E74E-A0F8-532A89A66F0C}"/>
              </a:ext>
            </a:extLst>
          </p:cNvPr>
          <p:cNvSpPr txBox="1"/>
          <p:nvPr/>
        </p:nvSpPr>
        <p:spPr>
          <a:xfrm>
            <a:off x="3849036" y="6132567"/>
            <a:ext cx="3413002" cy="497572"/>
          </a:xfrm>
          <a:prstGeom prst="rect">
            <a:avLst/>
          </a:prstGeom>
        </p:spPr>
        <p:txBody>
          <a:bodyPr vert="horz" wrap="square" lIns="0" tIns="35560" rIns="0" bIns="0" rtlCol="0">
            <a:spAutoFit/>
          </a:bodyPr>
          <a:lstStyle/>
          <a:p>
            <a:r>
              <a:rPr lang="en-US" sz="1000" dirty="0">
                <a:solidFill>
                  <a:srgbClr val="000000"/>
                </a:solidFill>
                <a:latin typeface="Adobe Clean Light" panose="020B0303020404020204" pitchFamily="34" charset="0"/>
              </a:rPr>
              <a:t>On-demand access to the online Self-help Support Portal to submit support requests, review case status, and browse other resources, like our knowledgebase, news and alerts, featured tips, and more.</a:t>
            </a:r>
          </a:p>
        </p:txBody>
      </p:sp>
      <p:sp>
        <p:nvSpPr>
          <p:cNvPr id="77" name="TextBox 76">
            <a:extLst>
              <a:ext uri="{FF2B5EF4-FFF2-40B4-BE49-F238E27FC236}">
                <a16:creationId xmlns:a16="http://schemas.microsoft.com/office/drawing/2014/main" id="{3C8012AA-ACFC-F14A-9871-8C8BC94B3109}"/>
              </a:ext>
            </a:extLst>
          </p:cNvPr>
          <p:cNvSpPr txBox="1">
            <a:spLocks/>
          </p:cNvSpPr>
          <p:nvPr/>
        </p:nvSpPr>
        <p:spPr>
          <a:xfrm>
            <a:off x="221179" y="799472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Live Chat  Support*</a:t>
            </a:r>
          </a:p>
        </p:txBody>
      </p:sp>
      <p:sp>
        <p:nvSpPr>
          <p:cNvPr id="78" name="Rectangle 77">
            <a:extLst>
              <a:ext uri="{FF2B5EF4-FFF2-40B4-BE49-F238E27FC236}">
                <a16:creationId xmlns:a16="http://schemas.microsoft.com/office/drawing/2014/main" id="{3FD5E5E8-A228-E646-A72D-9542B6773A8E}"/>
              </a:ext>
            </a:extLst>
          </p:cNvPr>
          <p:cNvSpPr>
            <a:spLocks/>
          </p:cNvSpPr>
          <p:nvPr/>
        </p:nvSpPr>
        <p:spPr>
          <a:xfrm>
            <a:off x="221179" y="8234650"/>
            <a:ext cx="840166"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Chat Support</a:t>
            </a:r>
          </a:p>
        </p:txBody>
      </p:sp>
      <p:sp>
        <p:nvSpPr>
          <p:cNvPr id="80" name="TextBox 79">
            <a:extLst>
              <a:ext uri="{FF2B5EF4-FFF2-40B4-BE49-F238E27FC236}">
                <a16:creationId xmlns:a16="http://schemas.microsoft.com/office/drawing/2014/main" id="{DAF3EBEF-0B3F-B542-A30E-3B7228432027}"/>
              </a:ext>
            </a:extLst>
          </p:cNvPr>
          <p:cNvSpPr txBox="1">
            <a:spLocks/>
          </p:cNvSpPr>
          <p:nvPr/>
        </p:nvSpPr>
        <p:spPr>
          <a:xfrm>
            <a:off x="3868478" y="799472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24 X 7 X 365 P1 </a:t>
            </a:r>
          </a:p>
        </p:txBody>
      </p:sp>
      <p:sp>
        <p:nvSpPr>
          <p:cNvPr id="81" name="Rectangle 80">
            <a:extLst>
              <a:ext uri="{FF2B5EF4-FFF2-40B4-BE49-F238E27FC236}">
                <a16:creationId xmlns:a16="http://schemas.microsoft.com/office/drawing/2014/main" id="{075E4356-C31F-674D-B927-91CC2C099FA3}"/>
              </a:ext>
            </a:extLst>
          </p:cNvPr>
          <p:cNvSpPr>
            <a:spLocks/>
          </p:cNvSpPr>
          <p:nvPr/>
        </p:nvSpPr>
        <p:spPr>
          <a:xfrm>
            <a:off x="3844036" y="8234650"/>
            <a:ext cx="992259"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Phone  Support</a:t>
            </a:r>
          </a:p>
        </p:txBody>
      </p:sp>
      <p:sp>
        <p:nvSpPr>
          <p:cNvPr id="82" name="object 39">
            <a:extLst>
              <a:ext uri="{FF2B5EF4-FFF2-40B4-BE49-F238E27FC236}">
                <a16:creationId xmlns:a16="http://schemas.microsoft.com/office/drawing/2014/main" id="{95A83EB9-E8E1-7547-BBE3-E1F42C56BF6A}"/>
              </a:ext>
            </a:extLst>
          </p:cNvPr>
          <p:cNvSpPr txBox="1"/>
          <p:nvPr/>
        </p:nvSpPr>
        <p:spPr>
          <a:xfrm>
            <a:off x="3833993" y="8494028"/>
            <a:ext cx="3413002" cy="497572"/>
          </a:xfrm>
          <a:prstGeom prst="rect">
            <a:avLst/>
          </a:prstGeom>
        </p:spPr>
        <p:txBody>
          <a:bodyPr vert="horz" wrap="square" lIns="0" tIns="35560" rIns="0" bIns="0" rtlCol="0">
            <a:spAutoFit/>
          </a:bodyPr>
          <a:lstStyle/>
          <a:p>
            <a:r>
              <a:rPr lang="en-US" sz="1000" dirty="0">
                <a:solidFill>
                  <a:srgbClr val="020302"/>
                </a:solidFill>
                <a:latin typeface="AdobeClean-Light"/>
              </a:rPr>
              <a:t>Authorized users or Named Support Contacts </a:t>
            </a:r>
            <a:r>
              <a:rPr lang="en-US" sz="1000" dirty="0">
                <a:latin typeface="Adobe Clean Light" panose="020B0303020404020204" pitchFamily="34" charset="0"/>
              </a:rPr>
              <a:t>can submit issues through all available  channels (including phone for P1) and interact with our technical support team on behalf of your company. </a:t>
            </a:r>
            <a:endParaRPr lang="en-US" sz="1000" dirty="0">
              <a:solidFill>
                <a:srgbClr val="000000"/>
              </a:solidFill>
              <a:latin typeface="Adobe Clean Light" panose="020B0303020404020204" pitchFamily="34" charset="0"/>
            </a:endParaRPr>
          </a:p>
        </p:txBody>
      </p:sp>
      <p:sp>
        <p:nvSpPr>
          <p:cNvPr id="84" name="object 10">
            <a:extLst>
              <a:ext uri="{FF2B5EF4-FFF2-40B4-BE49-F238E27FC236}">
                <a16:creationId xmlns:a16="http://schemas.microsoft.com/office/drawing/2014/main" id="{CBCF4964-CAC8-F146-B2E2-51ED8B3DC99A}"/>
              </a:ext>
            </a:extLst>
          </p:cNvPr>
          <p:cNvSpPr txBox="1">
            <a:spLocks noGrp="1"/>
          </p:cNvSpPr>
          <p:nvPr>
            <p:ph type="ftr" sz="quarter" idx="5"/>
          </p:nvPr>
        </p:nvSpPr>
        <p:spPr>
          <a:xfrm>
            <a:off x="5253416" y="9862966"/>
            <a:ext cx="2270125" cy="132729"/>
          </a:xfrm>
          <a:prstGeom prst="rect">
            <a:avLst/>
          </a:prstGeom>
        </p:spPr>
        <p:txBody>
          <a:bodyPr vert="horz" wrap="square" lIns="0" tIns="9525" rIns="0" bIns="0" rtlCol="0">
            <a:spAutoFit/>
          </a:bodyPr>
          <a:lstStyle/>
          <a:p>
            <a:pPr marL="12700">
              <a:lnSpc>
                <a:spcPct val="100000"/>
              </a:lnSpc>
              <a:spcBef>
                <a:spcPts val="75"/>
              </a:spcBef>
            </a:pPr>
            <a:r>
              <a:rPr spc="-5" dirty="0"/>
              <a:t>©202</a:t>
            </a:r>
            <a:r>
              <a:rPr lang="en-US" spc="-5" dirty="0"/>
              <a:t>1</a:t>
            </a:r>
            <a:r>
              <a:rPr spc="-5" dirty="0"/>
              <a:t> Adobe. All Rights Reserved. Adobe</a:t>
            </a:r>
            <a:r>
              <a:rPr spc="60" dirty="0"/>
              <a:t> </a:t>
            </a:r>
            <a:r>
              <a:rPr spc="-5" dirty="0"/>
              <a:t>Confidential.</a:t>
            </a:r>
          </a:p>
        </p:txBody>
      </p:sp>
      <p:pic>
        <p:nvPicPr>
          <p:cNvPr id="40" name="Graphic 39" descr="Customer review outline">
            <a:extLst>
              <a:ext uri="{FF2B5EF4-FFF2-40B4-BE49-F238E27FC236}">
                <a16:creationId xmlns:a16="http://schemas.microsoft.com/office/drawing/2014/main" id="{4E262C55-4C32-2544-98DA-C02B8E971D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4598" y="2901829"/>
            <a:ext cx="411480" cy="411480"/>
          </a:xfrm>
          <a:prstGeom prst="rect">
            <a:avLst/>
          </a:prstGeom>
        </p:spPr>
      </p:pic>
      <p:pic>
        <p:nvPicPr>
          <p:cNvPr id="43" name="Graphic 42" descr="Remote learning language outline">
            <a:extLst>
              <a:ext uri="{FF2B5EF4-FFF2-40B4-BE49-F238E27FC236}">
                <a16:creationId xmlns:a16="http://schemas.microsoft.com/office/drawing/2014/main" id="{E6296687-6BD9-6048-A379-6D8F8F04D1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27103" y="2901829"/>
            <a:ext cx="411480" cy="411480"/>
          </a:xfrm>
          <a:prstGeom prst="rect">
            <a:avLst/>
          </a:prstGeom>
        </p:spPr>
      </p:pic>
      <p:pic>
        <p:nvPicPr>
          <p:cNvPr id="44" name="Graphic 43" descr="Signpost outline">
            <a:extLst>
              <a:ext uri="{FF2B5EF4-FFF2-40B4-BE49-F238E27FC236}">
                <a16:creationId xmlns:a16="http://schemas.microsoft.com/office/drawing/2014/main" id="{A7AEBE03-711D-0D45-9260-22F215047C1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4598" y="5118314"/>
            <a:ext cx="411480" cy="411480"/>
          </a:xfrm>
          <a:prstGeom prst="rect">
            <a:avLst/>
          </a:prstGeom>
        </p:spPr>
      </p:pic>
      <p:pic>
        <p:nvPicPr>
          <p:cNvPr id="45" name="Graphic 44" descr="Internet outline">
            <a:extLst>
              <a:ext uri="{FF2B5EF4-FFF2-40B4-BE49-F238E27FC236}">
                <a16:creationId xmlns:a16="http://schemas.microsoft.com/office/drawing/2014/main" id="{53393DA1-2F49-204A-98D0-CC1953C765F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20982" y="5118314"/>
            <a:ext cx="411480" cy="411480"/>
          </a:xfrm>
          <a:prstGeom prst="rect">
            <a:avLst/>
          </a:prstGeom>
        </p:spPr>
      </p:pic>
      <p:pic>
        <p:nvPicPr>
          <p:cNvPr id="47" name="Graphic 46" descr="Chat bubble outline">
            <a:extLst>
              <a:ext uri="{FF2B5EF4-FFF2-40B4-BE49-F238E27FC236}">
                <a16:creationId xmlns:a16="http://schemas.microsoft.com/office/drawing/2014/main" id="{FE42C6EE-710B-DF4A-BC9E-4EF15D56E0B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48832" y="7562116"/>
            <a:ext cx="411480" cy="411480"/>
          </a:xfrm>
          <a:prstGeom prst="rect">
            <a:avLst/>
          </a:prstGeom>
        </p:spPr>
      </p:pic>
      <p:pic>
        <p:nvPicPr>
          <p:cNvPr id="51" name="Graphic 50" descr="Speaker phone outline">
            <a:extLst>
              <a:ext uri="{FF2B5EF4-FFF2-40B4-BE49-F238E27FC236}">
                <a16:creationId xmlns:a16="http://schemas.microsoft.com/office/drawing/2014/main" id="{38A761D0-3F50-2A48-8BEE-9A284E614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53627" y="7546349"/>
            <a:ext cx="411480" cy="4114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sz="500" spc="-5" dirty="0">
                <a:solidFill>
                  <a:srgbClr val="6C6C6C"/>
                </a:solidFill>
                <a:latin typeface="Adobe Clean"/>
                <a:cs typeface="Adobe Clean"/>
              </a:rPr>
              <a:t>©2020 Adobe. All Rights Reserved. </a:t>
            </a:r>
            <a:r>
              <a:rPr sz="500" dirty="0">
                <a:solidFill>
                  <a:srgbClr val="6C6C6C"/>
                </a:solidFill>
                <a:latin typeface="Adobe Clean"/>
                <a:cs typeface="Adobe Clean"/>
              </a:rPr>
              <a:t>Adobe</a:t>
            </a:r>
            <a:r>
              <a:rPr sz="500" spc="5" dirty="0">
                <a:solidFill>
                  <a:srgbClr val="6C6C6C"/>
                </a:solidFill>
                <a:latin typeface="Adobe Clean"/>
                <a:cs typeface="Adobe Clean"/>
              </a:rPr>
              <a:t> </a:t>
            </a:r>
            <a:r>
              <a:rPr sz="500" spc="-5" dirty="0">
                <a:solidFill>
                  <a:srgbClr val="6C6C6C"/>
                </a:solidFill>
                <a:latin typeface="Adobe Clean"/>
                <a:cs typeface="Adobe Clean"/>
              </a:rPr>
              <a:t>Confidential.</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sz="800" spc="-5" dirty="0">
                <a:solidFill>
                  <a:srgbClr val="6D6D6D"/>
                </a:solidFill>
                <a:latin typeface="Adobe Clean"/>
                <a:cs typeface="Adobe Clean"/>
              </a:rPr>
              <a:t>©2020 Adobe. All Rights Reserved. Adobe</a:t>
            </a:r>
            <a:r>
              <a:rPr sz="800" spc="75" dirty="0">
                <a:solidFill>
                  <a:srgbClr val="6D6D6D"/>
                </a:solidFill>
                <a:latin typeface="Adobe Clean"/>
                <a:cs typeface="Adobe Clean"/>
              </a:rPr>
              <a:t> </a:t>
            </a:r>
            <a:r>
              <a:rPr sz="800" spc="-5" dirty="0">
                <a:solidFill>
                  <a:srgbClr val="6D6D6D"/>
                </a:solidFill>
                <a:latin typeface="Adobe Clean"/>
                <a:cs typeface="Adobe Clean"/>
              </a:rPr>
              <a:t>Confidential.</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en-US" sz="1400" b="1" spc="-15" dirty="0">
                <a:solidFill>
                  <a:srgbClr val="020302"/>
                </a:solidFill>
                <a:latin typeface="Adobe Clean"/>
                <a:cs typeface="Adobe Clean"/>
              </a:rPr>
              <a:t>Resources</a:t>
            </a:r>
            <a:endParaRPr sz="1400" dirty="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sz="800" spc="-15" dirty="0">
                <a:solidFill>
                  <a:srgbClr val="777879"/>
                </a:solidFill>
                <a:latin typeface="Adobe Clean"/>
                <a:cs typeface="Adobe Clean"/>
              </a:rPr>
              <a:t>Adobe</a:t>
            </a:r>
            <a:endParaRPr sz="800">
              <a:latin typeface="Adobe Clean"/>
              <a:cs typeface="Adobe Clean"/>
            </a:endParaRPr>
          </a:p>
          <a:p>
            <a:pPr marL="12700">
              <a:lnSpc>
                <a:spcPts val="915"/>
              </a:lnSpc>
            </a:pPr>
            <a:r>
              <a:rPr sz="800" spc="-15" dirty="0">
                <a:solidFill>
                  <a:srgbClr val="777879"/>
                </a:solidFill>
                <a:latin typeface="Adobe Clean"/>
                <a:cs typeface="Adobe Clean"/>
              </a:rPr>
              <a:t>345 Park</a:t>
            </a:r>
            <a:r>
              <a:rPr sz="800" spc="-100" dirty="0">
                <a:solidFill>
                  <a:srgbClr val="777879"/>
                </a:solidFill>
                <a:latin typeface="Adobe Clean"/>
                <a:cs typeface="Adobe Clean"/>
              </a:rPr>
              <a:t> </a:t>
            </a:r>
            <a:r>
              <a:rPr sz="800" spc="-15" dirty="0">
                <a:solidFill>
                  <a:srgbClr val="777879"/>
                </a:solidFill>
                <a:latin typeface="Adobe Clean"/>
                <a:cs typeface="Adobe Clean"/>
              </a:rPr>
              <a:t>Avenue</a:t>
            </a:r>
            <a:endParaRPr sz="800">
              <a:latin typeface="Adobe Clean"/>
              <a:cs typeface="Adobe Clean"/>
            </a:endParaRPr>
          </a:p>
          <a:p>
            <a:pPr marL="12700">
              <a:lnSpc>
                <a:spcPts val="944"/>
              </a:lnSpc>
            </a:pPr>
            <a:r>
              <a:rPr sz="800" spc="-10" dirty="0">
                <a:solidFill>
                  <a:srgbClr val="777879"/>
                </a:solidFill>
                <a:latin typeface="Adobe Clean"/>
                <a:cs typeface="Adobe Clean"/>
              </a:rPr>
              <a:t>San </a:t>
            </a:r>
            <a:r>
              <a:rPr sz="800" spc="-15" dirty="0">
                <a:solidFill>
                  <a:srgbClr val="777879"/>
                </a:solidFill>
                <a:latin typeface="Adobe Clean"/>
                <a:cs typeface="Adobe Clean"/>
              </a:rPr>
              <a:t>Jose,</a:t>
            </a:r>
            <a:r>
              <a:rPr sz="800" spc="-140" dirty="0">
                <a:solidFill>
                  <a:srgbClr val="777879"/>
                </a:solidFill>
                <a:latin typeface="Adobe Clean"/>
                <a:cs typeface="Adobe Clean"/>
              </a:rPr>
              <a:t> </a:t>
            </a:r>
            <a:r>
              <a:rPr sz="800" spc="-20" dirty="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sz="800" spc="-10" dirty="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sz="800" u="sng" spc="-25" dirty="0">
                <a:solidFill>
                  <a:srgbClr val="5F5F5F"/>
                </a:solidFill>
                <a:uFill>
                  <a:solidFill>
                    <a:srgbClr val="0000FF"/>
                  </a:solidFill>
                </a:uFill>
                <a:latin typeface="Adobe Clean"/>
                <a:cs typeface="Adobe Clean"/>
                <a:hlinkClick r:id="rId3"/>
              </a:rPr>
              <a:t>www.adobe.com</a:t>
            </a:r>
            <a:endParaRPr sz="800">
              <a:latin typeface="Adobe Clean"/>
              <a:cs typeface="Adobe Clean"/>
            </a:endParaRP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sz="1100" i="1" spc="-10" dirty="0">
                <a:solidFill>
                  <a:srgbClr val="777879"/>
                </a:solidFill>
                <a:latin typeface="AdobeClean-LightIt"/>
                <a:cs typeface="AdobeClean-LightIt"/>
              </a:rPr>
              <a:t>To</a:t>
            </a:r>
            <a:r>
              <a:rPr sz="1100" i="1" spc="-50" dirty="0">
                <a:solidFill>
                  <a:srgbClr val="777879"/>
                </a:solidFill>
                <a:latin typeface="AdobeClean-LightIt"/>
                <a:cs typeface="AdobeClean-LightIt"/>
              </a:rPr>
              <a:t> </a:t>
            </a:r>
            <a:r>
              <a:rPr sz="1100" i="1" spc="-15" dirty="0">
                <a:solidFill>
                  <a:srgbClr val="777879"/>
                </a:solidFill>
                <a:latin typeface="AdobeClean-LightIt"/>
                <a:cs typeface="AdobeClean-LightIt"/>
              </a:rPr>
              <a:t>learn</a:t>
            </a:r>
            <a:r>
              <a:rPr sz="1100" i="1" spc="-40" dirty="0">
                <a:solidFill>
                  <a:srgbClr val="777879"/>
                </a:solidFill>
                <a:latin typeface="AdobeClean-LightIt"/>
                <a:cs typeface="AdobeClean-LightIt"/>
              </a:rPr>
              <a:t> </a:t>
            </a:r>
            <a:r>
              <a:rPr sz="1100" i="1" spc="-15" dirty="0">
                <a:solidFill>
                  <a:srgbClr val="777879"/>
                </a:solidFill>
                <a:latin typeface="AdobeClean-LightIt"/>
                <a:cs typeface="AdobeClean-LightIt"/>
              </a:rPr>
              <a:t>more</a:t>
            </a:r>
            <a:r>
              <a:rPr sz="1100" i="1" spc="-45" dirty="0">
                <a:solidFill>
                  <a:srgbClr val="777879"/>
                </a:solidFill>
                <a:latin typeface="AdobeClean-LightIt"/>
                <a:cs typeface="AdobeClean-LightIt"/>
              </a:rPr>
              <a:t> </a:t>
            </a:r>
            <a:r>
              <a:rPr sz="1100" i="1" spc="-15" dirty="0">
                <a:solidFill>
                  <a:srgbClr val="777879"/>
                </a:solidFill>
                <a:latin typeface="AdobeClean-LightIt"/>
                <a:cs typeface="AdobeClean-LightIt"/>
              </a:rPr>
              <a:t>about</a:t>
            </a:r>
            <a:r>
              <a:rPr sz="1100" i="1" spc="-45" dirty="0">
                <a:solidFill>
                  <a:srgbClr val="777879"/>
                </a:solidFill>
                <a:latin typeface="AdobeClean-LightIt"/>
                <a:cs typeface="AdobeClean-LightIt"/>
              </a:rPr>
              <a:t> </a:t>
            </a:r>
            <a:r>
              <a:rPr sz="1100" i="1" spc="-15" dirty="0">
                <a:solidFill>
                  <a:srgbClr val="777879"/>
                </a:solidFill>
                <a:latin typeface="AdobeClean-LightIt"/>
                <a:cs typeface="AdobeClean-LightIt"/>
              </a:rPr>
              <a:t>Adobe</a:t>
            </a:r>
            <a:r>
              <a:rPr sz="1100" i="1" spc="-60" dirty="0">
                <a:solidFill>
                  <a:srgbClr val="777879"/>
                </a:solidFill>
                <a:latin typeface="AdobeClean-LightIt"/>
                <a:cs typeface="AdobeClean-LightIt"/>
              </a:rPr>
              <a:t> </a:t>
            </a:r>
            <a:r>
              <a:rPr sz="1100" i="1" spc="-15" dirty="0">
                <a:solidFill>
                  <a:srgbClr val="777879"/>
                </a:solidFill>
                <a:latin typeface="AdobeClean-LightIt"/>
                <a:cs typeface="AdobeClean-LightIt"/>
              </a:rPr>
              <a:t>Support</a:t>
            </a:r>
            <a:r>
              <a:rPr lang="en-US" sz="1100" i="1" spc="-15" dirty="0">
                <a:solidFill>
                  <a:srgbClr val="777879"/>
                </a:solidFill>
                <a:latin typeface="AdobeClean-LightIt"/>
                <a:cs typeface="AdobeClean-LightIt"/>
              </a:rPr>
              <a:t> Offerings</a:t>
            </a:r>
            <a:r>
              <a:rPr sz="1100" i="1" spc="-75" dirty="0">
                <a:solidFill>
                  <a:srgbClr val="777879"/>
                </a:solidFill>
                <a:latin typeface="AdobeClean-LightIt"/>
                <a:cs typeface="AdobeClean-LightIt"/>
              </a:rPr>
              <a:t> </a:t>
            </a:r>
            <a:r>
              <a:rPr sz="1100" i="1" spc="-15" dirty="0">
                <a:solidFill>
                  <a:srgbClr val="777879"/>
                </a:solidFill>
                <a:latin typeface="AdobeClean-LightIt"/>
                <a:cs typeface="AdobeClean-LightIt"/>
              </a:rPr>
              <a:t>and</a:t>
            </a:r>
            <a:r>
              <a:rPr sz="1100" i="1" spc="-50" dirty="0">
                <a:solidFill>
                  <a:srgbClr val="777879"/>
                </a:solidFill>
                <a:latin typeface="AdobeClean-LightIt"/>
                <a:cs typeface="AdobeClean-LightIt"/>
              </a:rPr>
              <a:t> </a:t>
            </a:r>
            <a:r>
              <a:rPr sz="1100" i="1" spc="-15" dirty="0">
                <a:solidFill>
                  <a:srgbClr val="777879"/>
                </a:solidFill>
                <a:latin typeface="AdobeClean-LightIt"/>
                <a:cs typeface="AdobeClean-LightIt"/>
              </a:rPr>
              <a:t>the</a:t>
            </a:r>
            <a:r>
              <a:rPr sz="1100" i="1" spc="-55" dirty="0">
                <a:solidFill>
                  <a:srgbClr val="777879"/>
                </a:solidFill>
                <a:latin typeface="AdobeClean-LightIt"/>
                <a:cs typeface="AdobeClean-LightIt"/>
              </a:rPr>
              <a:t> </a:t>
            </a:r>
            <a:r>
              <a:rPr sz="1100" i="1" spc="-15" dirty="0">
                <a:solidFill>
                  <a:srgbClr val="777879"/>
                </a:solidFill>
                <a:latin typeface="AdobeClean-LightIt"/>
                <a:cs typeface="AdobeClean-LightIt"/>
              </a:rPr>
              <a:t>right</a:t>
            </a:r>
            <a:r>
              <a:rPr sz="1100" i="1" spc="-95" dirty="0">
                <a:solidFill>
                  <a:srgbClr val="777879"/>
                </a:solidFill>
                <a:latin typeface="AdobeClean-LightIt"/>
                <a:cs typeface="AdobeClean-LightIt"/>
              </a:rPr>
              <a:t> </a:t>
            </a:r>
            <a:r>
              <a:rPr sz="1100" i="1" spc="-15" dirty="0">
                <a:solidFill>
                  <a:srgbClr val="777879"/>
                </a:solidFill>
                <a:latin typeface="AdobeClean-LightIt"/>
                <a:cs typeface="AdobeClean-LightIt"/>
              </a:rPr>
              <a:t>level</a:t>
            </a:r>
            <a:r>
              <a:rPr sz="1100" i="1" spc="-55" dirty="0">
                <a:solidFill>
                  <a:srgbClr val="777879"/>
                </a:solidFill>
                <a:latin typeface="AdobeClean-LightIt"/>
                <a:cs typeface="AdobeClean-LightIt"/>
              </a:rPr>
              <a:t> </a:t>
            </a:r>
            <a:r>
              <a:rPr sz="1100" i="1" spc="-15" dirty="0">
                <a:solidFill>
                  <a:srgbClr val="777879"/>
                </a:solidFill>
                <a:latin typeface="AdobeClean-LightIt"/>
                <a:cs typeface="AdobeClean-LightIt"/>
              </a:rPr>
              <a:t>for</a:t>
            </a:r>
            <a:r>
              <a:rPr sz="1100" i="1" spc="-85" dirty="0">
                <a:solidFill>
                  <a:srgbClr val="777879"/>
                </a:solidFill>
                <a:latin typeface="AdobeClean-LightIt"/>
                <a:cs typeface="AdobeClean-LightIt"/>
              </a:rPr>
              <a:t> </a:t>
            </a:r>
            <a:r>
              <a:rPr sz="1100" i="1" spc="-15" dirty="0">
                <a:solidFill>
                  <a:srgbClr val="777879"/>
                </a:solidFill>
                <a:latin typeface="AdobeClean-LightIt"/>
                <a:cs typeface="AdobeClean-LightIt"/>
              </a:rPr>
              <a:t>you,</a:t>
            </a:r>
            <a:r>
              <a:rPr sz="1100" i="1" spc="-65" dirty="0">
                <a:solidFill>
                  <a:srgbClr val="777879"/>
                </a:solidFill>
                <a:latin typeface="AdobeClean-LightIt"/>
                <a:cs typeface="AdobeClean-LightIt"/>
              </a:rPr>
              <a:t> </a:t>
            </a:r>
            <a:r>
              <a:rPr sz="1100" i="1" spc="-15" dirty="0">
                <a:solidFill>
                  <a:srgbClr val="777879"/>
                </a:solidFill>
                <a:latin typeface="AdobeClean-LightIt"/>
                <a:cs typeface="AdobeClean-LightIt"/>
              </a:rPr>
              <a:t>contact</a:t>
            </a:r>
            <a:r>
              <a:rPr sz="1100" i="1" spc="-85" dirty="0">
                <a:solidFill>
                  <a:srgbClr val="777879"/>
                </a:solidFill>
                <a:latin typeface="AdobeClean-LightIt"/>
                <a:cs typeface="AdobeClean-LightIt"/>
              </a:rPr>
              <a:t> </a:t>
            </a:r>
            <a:r>
              <a:rPr sz="1100" i="1" spc="-15" dirty="0">
                <a:solidFill>
                  <a:srgbClr val="777879"/>
                </a:solidFill>
                <a:latin typeface="AdobeClean-LightIt"/>
                <a:cs typeface="AdobeClean-LightIt"/>
              </a:rPr>
              <a:t>your</a:t>
            </a:r>
            <a:r>
              <a:rPr sz="1100" i="1" spc="-70" dirty="0">
                <a:solidFill>
                  <a:srgbClr val="777879"/>
                </a:solidFill>
                <a:latin typeface="AdobeClean-LightIt"/>
                <a:cs typeface="AdobeClean-LightIt"/>
              </a:rPr>
              <a:t> </a:t>
            </a:r>
            <a:r>
              <a:rPr sz="1100" i="1" spc="-15" dirty="0">
                <a:solidFill>
                  <a:srgbClr val="777879"/>
                </a:solidFill>
                <a:latin typeface="AdobeClean-LightIt"/>
                <a:cs typeface="AdobeClean-LightIt"/>
              </a:rPr>
              <a:t>Named</a:t>
            </a:r>
            <a:r>
              <a:rPr sz="1100" i="1" spc="-55" dirty="0">
                <a:solidFill>
                  <a:srgbClr val="777879"/>
                </a:solidFill>
                <a:latin typeface="AdobeClean-LightIt"/>
                <a:cs typeface="AdobeClean-LightIt"/>
              </a:rPr>
              <a:t> </a:t>
            </a:r>
            <a:r>
              <a:rPr sz="1100" i="1" spc="-25" dirty="0">
                <a:solidFill>
                  <a:srgbClr val="777879"/>
                </a:solidFill>
                <a:latin typeface="AdobeClean-LightIt"/>
                <a:cs typeface="AdobeClean-LightIt"/>
              </a:rPr>
              <a:t>Account</a:t>
            </a:r>
            <a:r>
              <a:rPr sz="1100" i="1" spc="-120" dirty="0">
                <a:solidFill>
                  <a:srgbClr val="777879"/>
                </a:solidFill>
                <a:latin typeface="AdobeClean-LightIt"/>
                <a:cs typeface="AdobeClean-LightIt"/>
              </a:rPr>
              <a:t> </a:t>
            </a:r>
            <a:r>
              <a:rPr sz="1100" i="1" spc="-20" dirty="0">
                <a:solidFill>
                  <a:srgbClr val="777879"/>
                </a:solidFill>
                <a:latin typeface="AdobeClean-LightIt"/>
                <a:cs typeface="AdobeClean-LightIt"/>
              </a:rPr>
              <a:t>Manager  </a:t>
            </a:r>
            <a:r>
              <a:rPr sz="1100" i="1" spc="-15" dirty="0">
                <a:solidFill>
                  <a:srgbClr val="777879"/>
                </a:solidFill>
                <a:latin typeface="AdobeClean-LightIt"/>
                <a:cs typeface="AdobeClean-LightIt"/>
              </a:rPr>
              <a:t>(NAM) </a:t>
            </a:r>
            <a:r>
              <a:rPr sz="1100" i="1" spc="-10" dirty="0">
                <a:solidFill>
                  <a:srgbClr val="777879"/>
                </a:solidFill>
                <a:latin typeface="AdobeClean-LightIt"/>
                <a:cs typeface="AdobeClean-LightIt"/>
              </a:rPr>
              <a:t>or </a:t>
            </a:r>
            <a:r>
              <a:rPr sz="1100" i="1" spc="-15" dirty="0">
                <a:solidFill>
                  <a:srgbClr val="777879"/>
                </a:solidFill>
                <a:latin typeface="AdobeClean-LightIt"/>
                <a:cs typeface="AdobeClean-LightIt"/>
              </a:rPr>
              <a:t>Customer </a:t>
            </a:r>
            <a:r>
              <a:rPr sz="1100" i="1" spc="-20" dirty="0">
                <a:solidFill>
                  <a:srgbClr val="777879"/>
                </a:solidFill>
                <a:latin typeface="AdobeClean-LightIt"/>
                <a:cs typeface="AdobeClean-LightIt"/>
              </a:rPr>
              <a:t>Success</a:t>
            </a:r>
            <a:r>
              <a:rPr sz="1100" i="1" spc="-180" dirty="0">
                <a:solidFill>
                  <a:srgbClr val="777879"/>
                </a:solidFill>
                <a:latin typeface="AdobeClean-LightIt"/>
                <a:cs typeface="AdobeClean-LightIt"/>
              </a:rPr>
              <a:t> </a:t>
            </a:r>
            <a:r>
              <a:rPr sz="1100" i="1" spc="-15" dirty="0">
                <a:solidFill>
                  <a:srgbClr val="777879"/>
                </a:solidFill>
                <a:latin typeface="AdobeClean-LightIt"/>
                <a:cs typeface="AdobeClean-LightIt"/>
              </a:rPr>
              <a:t>Manager(CSM)</a:t>
            </a:r>
            <a:endParaRPr sz="1100" dirty="0">
              <a:latin typeface="AdobeClean-LightIt"/>
              <a:cs typeface="AdobeClean-LightIt"/>
            </a:endParaRPr>
          </a:p>
          <a:p>
            <a:pPr marL="34290">
              <a:lnSpc>
                <a:spcPct val="100000"/>
              </a:lnSpc>
              <a:spcBef>
                <a:spcPts val="795"/>
              </a:spcBef>
            </a:pPr>
            <a:r>
              <a:rPr sz="800" spc="-5" dirty="0">
                <a:solidFill>
                  <a:srgbClr val="6D6D6D"/>
                </a:solidFill>
                <a:latin typeface="Adobe Clean"/>
                <a:cs typeface="Adobe Clean"/>
              </a:rPr>
              <a:t>©202</a:t>
            </a:r>
            <a:r>
              <a:rPr lang="en-US" sz="800" spc="-5" dirty="0">
                <a:solidFill>
                  <a:srgbClr val="6D6D6D"/>
                </a:solidFill>
                <a:latin typeface="Adobe Clean"/>
                <a:cs typeface="Adobe Clean"/>
              </a:rPr>
              <a:t>1</a:t>
            </a:r>
            <a:r>
              <a:rPr sz="800" spc="-5" dirty="0">
                <a:solidFill>
                  <a:srgbClr val="6D6D6D"/>
                </a:solidFill>
                <a:latin typeface="Adobe Clean"/>
                <a:cs typeface="Adobe Clean"/>
              </a:rPr>
              <a:t> Adobe. All Rights Reserved. Adobe</a:t>
            </a:r>
            <a:r>
              <a:rPr sz="800" spc="75" dirty="0">
                <a:solidFill>
                  <a:srgbClr val="6D6D6D"/>
                </a:solidFill>
                <a:latin typeface="Adobe Clean"/>
                <a:cs typeface="Adobe Clean"/>
              </a:rPr>
              <a:t> </a:t>
            </a:r>
            <a:r>
              <a:rPr sz="800" spc="-5" dirty="0">
                <a:solidFill>
                  <a:srgbClr val="6D6D6D"/>
                </a:solidFill>
                <a:latin typeface="Adobe Clean"/>
                <a:cs typeface="Adobe Clean"/>
              </a:rPr>
              <a:t>Confidential.</a:t>
            </a:r>
            <a:endParaRPr sz="800" dirty="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71129" y="5057379"/>
            <a:ext cx="6476646" cy="755976"/>
          </a:xfrm>
          <a:prstGeom prst="rect">
            <a:avLst/>
          </a:prstGeom>
        </p:spPr>
        <p:txBody>
          <a:bodyPr vert="horz" wrap="square" lIns="0" tIns="116205" rIns="0" bIns="0" rtlCol="0" anchor="t">
            <a:spAutoFit/>
          </a:bodyPr>
          <a:lstStyle/>
          <a:p>
            <a:pPr>
              <a:spcBef>
                <a:spcPts val="915"/>
              </a:spcBef>
            </a:pPr>
            <a:r>
              <a:rPr lang="en-US" sz="1400" b="1" spc="-15" dirty="0">
                <a:solidFill>
                  <a:srgbClr val="020302"/>
                </a:solidFill>
                <a:latin typeface="Adobe Clean"/>
                <a:cs typeface="Adobe Clean"/>
              </a:rPr>
              <a:t>Regional scope of Adobe Support, Local Hours Of Operation And Language Support</a:t>
            </a:r>
          </a:p>
          <a:p>
            <a:pPr>
              <a:spcBef>
                <a:spcPts val="915"/>
              </a:spcBef>
            </a:pPr>
            <a:r>
              <a:rPr lang="en-US" sz="1000" spc="-15" dirty="0">
                <a:solidFill>
                  <a:srgbClr val="1F1F1F"/>
                </a:solidFill>
                <a:latin typeface="AdobeClean-Light"/>
              </a:rPr>
              <a:t>The Regional scope of Adobe Support is established by aligning the customer's billing address (via the Sales Order or other Adobe Support purchasing document) to one of the following regions:</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2846210228"/>
              </p:ext>
            </p:extLst>
          </p:nvPr>
        </p:nvGraphicFramePr>
        <p:xfrm>
          <a:off x="171128" y="5907213"/>
          <a:ext cx="7391400" cy="167132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en-US" sz="1100" dirty="0">
                          <a:solidFill>
                            <a:schemeClr val="tx1"/>
                          </a:solidFill>
                          <a:latin typeface="Adobe Clean" panose="020B0503020404020204" pitchFamily="34" charset="0"/>
                        </a:rPr>
                        <a:t>Americas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Europe, Middle East &amp; Africa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Asia Pacific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a:rPr>
                        <a:t>Japan </a:t>
                      </a:r>
                      <a:r>
                        <a:rPr lang="en-US" sz="1100" baseline="30000" dirty="0">
                          <a:solidFill>
                            <a:schemeClr val="tx1"/>
                          </a:solidFill>
                          <a:latin typeface="Adobe Clean"/>
                        </a:rPr>
                        <a:t>1 </a:t>
                      </a:r>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en-US" sz="1100" dirty="0">
                          <a:solidFill>
                            <a:schemeClr val="tx1"/>
                          </a:solidFill>
                          <a:latin typeface="Adobe Clean" panose="020B0503020404020204" pitchFamily="34" charset="0"/>
                        </a:rPr>
                        <a:t>6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9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ctr" eaLnBrk="1" fontAlgn="auto" latinLnBrk="0" hangingPunct="1">
                        <a:lnSpc>
                          <a:spcPct val="100000"/>
                        </a:lnSpc>
                        <a:spcBef>
                          <a:spcPts val="0"/>
                        </a:spcBef>
                        <a:spcAft>
                          <a:spcPts val="0"/>
                        </a:spcAft>
                        <a:buClrTx/>
                        <a:buSzTx/>
                        <a:buFontTx/>
                        <a:buNone/>
                      </a:pPr>
                      <a:r>
                        <a:rPr lang="en-US" sz="1100" dirty="0">
                          <a:solidFill>
                            <a:schemeClr val="tx1"/>
                          </a:solidFill>
                          <a:latin typeface="Adobe Clean"/>
                        </a:rPr>
                        <a:t>Language support is only available in English and Japanese.</a:t>
                      </a:r>
                      <a:endParaRPr lang="en-US" sz="1100" dirty="0">
                        <a:solidFill>
                          <a:schemeClr val="tx1"/>
                        </a:solidFill>
                        <a:latin typeface="Adobe Clean" panose="020B0503020404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100" i="1" dirty="0">
                          <a:solidFill>
                            <a:schemeClr val="tx1"/>
                          </a:solidFill>
                          <a:latin typeface="Adobe Clean"/>
                        </a:rPr>
                        <a:t>*Adobe Commerce excludes Japanese language support.</a:t>
                      </a:r>
                    </a:p>
                    <a:p>
                      <a:pPr algn="ct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en-US" sz="1100" i="0" dirty="0">
                          <a:solidFill>
                            <a:schemeClr val="tx1"/>
                          </a:solidFill>
                          <a:latin typeface="Adobe Clean"/>
                        </a:rPr>
                        <a:t> </a:t>
                      </a:r>
                      <a:r>
                        <a:rPr lang="en-US" sz="1100" i="0" baseline="30000" dirty="0">
                          <a:solidFill>
                            <a:schemeClr val="tx1"/>
                          </a:solidFill>
                          <a:latin typeface="Adobe Clean"/>
                        </a:rPr>
                        <a:t>1 </a:t>
                      </a:r>
                      <a:r>
                        <a:rPr lang="en-US" sz="1100" i="0" dirty="0">
                          <a:solidFill>
                            <a:schemeClr val="tx1"/>
                          </a:solidFill>
                          <a:latin typeface="Adobe Clean"/>
                        </a:rPr>
                        <a:t>P2, P3, P4 cases are limited to business hours only in Japan.</a:t>
                      </a:r>
                      <a:endParaRPr lang="en-US" sz="1100" b="1" i="0" dirty="0">
                        <a:solidFill>
                          <a:schemeClr val="tx1"/>
                        </a:solidFill>
                        <a:latin typeface="Adobe Clean"/>
                      </a:endParaRPr>
                    </a:p>
                    <a:p>
                      <a:pPr algn="ctr"/>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sz="1200" b="1" spc="-15" dirty="0">
                <a:solidFill>
                  <a:srgbClr val="FFFFFF"/>
                </a:solidFill>
                <a:latin typeface="Adobe Clean"/>
                <a:cs typeface="Adobe Clean"/>
              </a:rPr>
              <a:t>U</a:t>
            </a:r>
            <a:r>
              <a:rPr sz="1200" b="1" spc="-20" dirty="0">
                <a:solidFill>
                  <a:srgbClr val="FFFFFF"/>
                </a:solidFill>
                <a:latin typeface="Adobe Clean"/>
                <a:cs typeface="Adobe Clean"/>
              </a:rPr>
              <a:t>n</a:t>
            </a:r>
            <a:r>
              <a:rPr sz="1200" b="1" spc="-25" dirty="0">
                <a:solidFill>
                  <a:srgbClr val="FFFFFF"/>
                </a:solidFill>
                <a:latin typeface="Adobe Clean"/>
                <a:cs typeface="Adobe Clean"/>
              </a:rPr>
              <a:t>p</a:t>
            </a:r>
            <a:r>
              <a:rPr sz="1200" b="1" spc="-15" dirty="0">
                <a:solidFill>
                  <a:srgbClr val="FFFFFF"/>
                </a:solidFill>
                <a:latin typeface="Adobe Clean"/>
                <a:cs typeface="Adobe Clean"/>
              </a:rPr>
              <a:t>a</a:t>
            </a:r>
            <a:r>
              <a:rPr sz="1200" b="1" spc="-25" dirty="0">
                <a:solidFill>
                  <a:srgbClr val="FFFFFF"/>
                </a:solidFill>
                <a:latin typeface="Adobe Clean"/>
                <a:cs typeface="Adobe Clean"/>
              </a:rPr>
              <a:t>r</a:t>
            </a:r>
            <a:r>
              <a:rPr sz="1200" b="1" spc="-15" dirty="0">
                <a:solidFill>
                  <a:srgbClr val="FFFFFF"/>
                </a:solidFill>
                <a:latin typeface="Adobe Clean"/>
                <a:cs typeface="Adobe Clean"/>
              </a:rPr>
              <a:t>a</a:t>
            </a:r>
            <a:r>
              <a:rPr sz="1200" b="1" spc="-30" dirty="0">
                <a:solidFill>
                  <a:srgbClr val="FFFFFF"/>
                </a:solidFill>
                <a:latin typeface="Adobe Clean"/>
                <a:cs typeface="Adobe Clean"/>
              </a:rPr>
              <a:t>ll</a:t>
            </a:r>
            <a:r>
              <a:rPr sz="1200" b="1" spc="-25" dirty="0">
                <a:solidFill>
                  <a:srgbClr val="FFFFFF"/>
                </a:solidFill>
                <a:latin typeface="Adobe Clean"/>
                <a:cs typeface="Adobe Clean"/>
              </a:rPr>
              <a:t>e</a:t>
            </a:r>
            <a:r>
              <a:rPr sz="1200" b="1" spc="-30" dirty="0">
                <a:solidFill>
                  <a:srgbClr val="FFFFFF"/>
                </a:solidFill>
                <a:latin typeface="Adobe Clean"/>
                <a:cs typeface="Adobe Clean"/>
              </a:rPr>
              <a:t>l</a:t>
            </a:r>
            <a:r>
              <a:rPr sz="1200" b="1" spc="-25" dirty="0">
                <a:solidFill>
                  <a:srgbClr val="FFFFFF"/>
                </a:solidFill>
                <a:latin typeface="Adobe Clean"/>
                <a:cs typeface="Adobe Clean"/>
              </a:rPr>
              <a:t>e</a:t>
            </a:r>
            <a:r>
              <a:rPr sz="1200" b="1" dirty="0">
                <a:solidFill>
                  <a:srgbClr val="FFFFFF"/>
                </a:solidFill>
                <a:latin typeface="Adobe Clean"/>
                <a:cs typeface="Adobe Clean"/>
              </a:rPr>
              <a:t>d  </a:t>
            </a:r>
            <a:r>
              <a:rPr sz="1200" b="1" spc="-25" dirty="0">
                <a:solidFill>
                  <a:srgbClr val="FFFFFF"/>
                </a:solidFill>
                <a:latin typeface="Adobe Clean"/>
                <a:cs typeface="Adobe Clean"/>
              </a:rPr>
              <a:t>Expertise</a:t>
            </a:r>
            <a:endParaRPr sz="1200" dirty="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en-US" sz="1200" b="1" spc="-15" dirty="0">
                <a:solidFill>
                  <a:srgbClr val="FFFFFF"/>
                </a:solidFill>
                <a:latin typeface="Adobe Clean"/>
                <a:cs typeface="Adobe Clean"/>
              </a:rPr>
              <a:t>Accelerated Support</a:t>
            </a:r>
            <a:endParaRPr sz="1200" dirty="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sz="1200" b="1" spc="-50" dirty="0">
                <a:solidFill>
                  <a:srgbClr val="FFFFFF"/>
                </a:solidFill>
                <a:latin typeface="Adobe Clean"/>
                <a:cs typeface="Adobe Clean"/>
              </a:rPr>
              <a:t>S</a:t>
            </a:r>
            <a:r>
              <a:rPr sz="1200" b="1" spc="-20" dirty="0">
                <a:solidFill>
                  <a:srgbClr val="FFFFFF"/>
                </a:solidFill>
                <a:latin typeface="Adobe Clean"/>
                <a:cs typeface="Adobe Clean"/>
              </a:rPr>
              <a:t>t</a:t>
            </a:r>
            <a:r>
              <a:rPr sz="1200" b="1" spc="-75" dirty="0">
                <a:solidFill>
                  <a:srgbClr val="FFFFFF"/>
                </a:solidFill>
                <a:latin typeface="Adobe Clean"/>
                <a:cs typeface="Adobe Clean"/>
              </a:rPr>
              <a:t>r</a:t>
            </a:r>
            <a:r>
              <a:rPr sz="1200" b="1" spc="-90" dirty="0">
                <a:solidFill>
                  <a:srgbClr val="FFFFFF"/>
                </a:solidFill>
                <a:latin typeface="Adobe Clean"/>
                <a:cs typeface="Adobe Clean"/>
              </a:rPr>
              <a:t>a</a:t>
            </a:r>
            <a:r>
              <a:rPr sz="1200" b="1" spc="-55" dirty="0">
                <a:solidFill>
                  <a:srgbClr val="FFFFFF"/>
                </a:solidFill>
                <a:latin typeface="Adobe Clean"/>
                <a:cs typeface="Adobe Clean"/>
              </a:rPr>
              <a:t>t</a:t>
            </a:r>
            <a:r>
              <a:rPr sz="1200" b="1" spc="-100" dirty="0">
                <a:solidFill>
                  <a:srgbClr val="FFFFFF"/>
                </a:solidFill>
                <a:latin typeface="Adobe Clean"/>
                <a:cs typeface="Adobe Clean"/>
              </a:rPr>
              <a:t>e</a:t>
            </a:r>
            <a:r>
              <a:rPr sz="1200" b="1" spc="-80" dirty="0">
                <a:solidFill>
                  <a:srgbClr val="FFFFFF"/>
                </a:solidFill>
                <a:latin typeface="Adobe Clean"/>
                <a:cs typeface="Adobe Clean"/>
              </a:rPr>
              <a:t>g</a:t>
            </a:r>
            <a:r>
              <a:rPr sz="1200" b="1" spc="-35" dirty="0">
                <a:solidFill>
                  <a:srgbClr val="FFFFFF"/>
                </a:solidFill>
                <a:latin typeface="Adobe Clean"/>
                <a:cs typeface="Adobe Clean"/>
              </a:rPr>
              <a:t>i</a:t>
            </a:r>
            <a:r>
              <a:rPr sz="1200" b="1" dirty="0">
                <a:solidFill>
                  <a:srgbClr val="FFFFFF"/>
                </a:solidFill>
                <a:latin typeface="Adobe Clean"/>
                <a:cs typeface="Adobe Clean"/>
              </a:rPr>
              <a:t>c  </a:t>
            </a:r>
            <a:r>
              <a:rPr sz="1200" b="1" spc="-45" dirty="0">
                <a:solidFill>
                  <a:srgbClr val="FFFFFF"/>
                </a:solidFill>
                <a:latin typeface="Adobe Clean"/>
                <a:cs typeface="Adobe Clean"/>
              </a:rPr>
              <a:t>Advice</a:t>
            </a:r>
            <a:endParaRPr sz="1200" dirty="0">
              <a:latin typeface="Adobe Clean"/>
              <a:cs typeface="Adobe Clean"/>
            </a:endParaRP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375036756"/>
              </p:ext>
            </p:extLst>
          </p:nvPr>
        </p:nvGraphicFramePr>
        <p:xfrm>
          <a:off x="194236" y="1059345"/>
          <a:ext cx="7368291" cy="32359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en-US" sz="1100" b="0" dirty="0">
                          <a:solidFill>
                            <a:schemeClr val="tx1"/>
                          </a:solidFill>
                          <a:latin typeface="Adobe Clean" panose="020B0503020404020204" pitchFamily="34" charset="0"/>
                          <a:ea typeface="+mn-ea"/>
                          <a:cs typeface="+mn-cs"/>
                          <a:hlinkClick r:id="rId7"/>
                        </a:rPr>
                        <a:t>Experience League</a:t>
                      </a:r>
                      <a:endParaRPr lang="en-US" sz="1100" b="0" dirty="0">
                        <a:solidFill>
                          <a:schemeClr val="tx1"/>
                        </a:solidFill>
                        <a:latin typeface="Adobe Clean" panose="020B0503020404020204" pitchFamily="34" charset="0"/>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b="0" kern="1200" dirty="0">
                          <a:solidFill>
                            <a:srgbClr val="000000"/>
                          </a:solidFill>
                          <a:latin typeface="Adobe Clean Light" panose="020B0303020404020204" pitchFamily="34" charset="0"/>
                          <a:ea typeface="+mn-ea"/>
                          <a:cs typeface="+mn-cs"/>
                        </a:rPr>
                        <a:t>Experience League is how Adobe helps businesses achieve the value they expect from their Adobe investment. It’s the unified place where customers can learn, connect, and grow along a personalized path to success that includes self-help tutorials, product documentation, instructor-led training, community and technical support.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solidFill>
                            <a:schemeClr val="dk1"/>
                          </a:solidFill>
                          <a:effectLst/>
                          <a:latin typeface="Adobe Clean" panose="020B0503020404020204" pitchFamily="34" charset="0"/>
                          <a:ea typeface="+mn-ea"/>
                          <a:cs typeface="+mn-cs"/>
                          <a:hlinkClick r:id="rId8"/>
                        </a:rPr>
                        <a:t>Training</a:t>
                      </a:r>
                      <a:r>
                        <a:rPr lang="en-US" sz="1100" dirty="0">
                          <a:solidFill>
                            <a:schemeClr val="dk1"/>
                          </a:solidFill>
                          <a:effectLst/>
                          <a:latin typeface="Adobe Clean" panose="020B0503020404020204" pitchFamily="34" charset="0"/>
                          <a:ea typeface="+mn-ea"/>
                          <a:cs typeface="+mn-cs"/>
                        </a:rPr>
                        <a:t> </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1200" dirty="0">
                          <a:solidFill>
                            <a:srgbClr val="000000"/>
                          </a:solidFill>
                          <a:latin typeface="Adobe Clean Light" panose="020B0303020404020204" pitchFamily="34" charset="0"/>
                          <a:ea typeface="+mn-ea"/>
                          <a:cs typeface="+mn-cs"/>
                        </a:rPr>
                        <a:t>Adobe Digital Learning Services courses are accessible from Experience League. Learning courses integrate both on-demand and instructor-led lessons.  Here you can accrue skills that have recognized market value and position them to drive success in your organizations.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solidFill>
                            <a:schemeClr val="tx1"/>
                          </a:solidFill>
                          <a:effectLst/>
                          <a:latin typeface="Adobe Clean" panose="020B0503020404020204" pitchFamily="34" charset="0"/>
                          <a:ea typeface="+mn-ea"/>
                          <a:cs typeface="+mn-cs"/>
                          <a:hlinkClick r:id="rId9"/>
                        </a:rPr>
                        <a:t>Production Issues &amp; System Outages</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1200" dirty="0">
                          <a:solidFill>
                            <a:srgbClr val="000000"/>
                          </a:solidFill>
                          <a:latin typeface="Adobe Clean Light" panose="020B0303020404020204" pitchFamily="34" charset="0"/>
                          <a:ea typeface="+mn-ea"/>
                          <a:cs typeface="+mn-cs"/>
                        </a:rPr>
                        <a:t>Status.adobe.com conveys the health information of all Adobe products and services that are deployed in multi-tenant environments. Customers can choose their subscription preferences to get email notifications whenever Adobe creates, updates or resolves a product event. This can include scheduled maintenance or service issues of varying levels of severity.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solidFill>
                            <a:schemeClr val="tx1"/>
                          </a:solidFill>
                          <a:effectLst/>
                          <a:latin typeface="Adobe Clean" panose="020B0503020404020204" pitchFamily="34" charset="0"/>
                          <a:ea typeface="+mn-ea"/>
                          <a:cs typeface="+mn-cs"/>
                          <a:hlinkClick r:id="rId10"/>
                        </a:rPr>
                        <a:t>Terms and Conditions</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dirty="0">
                          <a:solidFill>
                            <a:srgbClr val="000000"/>
                          </a:solidFill>
                          <a:latin typeface="Adobe Clean Light" panose="020B0303020404020204" pitchFamily="34" charset="0"/>
                          <a:ea typeface="+mn-ea"/>
                          <a:cs typeface="+mn-cs"/>
                        </a:rPr>
                        <a:t>Terms and conditions detailing Support Services offerings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799510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12BD98-169B-4BEE-86DF-4C9641DF23C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4863498-7BB7-4F09-9F4A-B99E97FDB0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053bff-88be-49e4-9a87-e748e18b8b62"/>
    <ds:schemaRef ds:uri="6c8368ec-3776-49b5-a5bb-90648cf953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C92E7FA-19A2-4675-9C77-2C92D8A268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27612</TotalTime>
  <Words>1058</Words>
  <Application>Microsoft Office PowerPoint</Application>
  <PresentationFormat>Custom</PresentationFormat>
  <Paragraphs>157</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ADOBE SUPPORT OFFERINGS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Witt</dc:creator>
  <cp:lastModifiedBy>Andy Witt</cp:lastModifiedBy>
  <cp:revision>98</cp:revision>
  <dcterms:created xsi:type="dcterms:W3CDTF">2020-11-03T06:32:09Z</dcterms:created>
  <dcterms:modified xsi:type="dcterms:W3CDTF">2021-09-22T18:49:51Z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0x010100E783BF6876BCC646A459363AF21A7736</vt:lpwstr>
  </property>
</Properties>
</file>