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554207-FA81-638A-220E-C39F63BF408A}" v="13" dt="2021-11-23T23:51:45.0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26"/>
  </p:normalViewPr>
  <p:slideViewPr>
    <p:cSldViewPr snapToGrid="0">
      <p:cViewPr>
        <p:scale>
          <a:sx n="100" d="100"/>
          <a:sy n="100" d="100"/>
        </p:scale>
        <p:origin x="2936" y="-38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A40C3D7D-993B-38B2-2DDA-C562505A1054}"/>
    <pc:docChg chg="modSld">
      <pc:chgData name="Akilah Johnson" userId="S::akjohnso@adobe.com::2fa3aa60-0c9c-4d06-bae2-795983241227" providerId="AD" clId="Web-{A40C3D7D-993B-38B2-2DDA-C562505A1054}" dt="2021-09-22T23:00:46.860" v="3"/>
      <pc:docMkLst>
        <pc:docMk/>
      </pc:docMkLst>
      <pc:sldChg chg="modSp">
        <pc:chgData name="Akilah Johnson" userId="S::akjohnso@adobe.com::2fa3aa60-0c9c-4d06-bae2-795983241227" providerId="AD" clId="Web-{A40C3D7D-993B-38B2-2DDA-C562505A1054}" dt="2021-09-22T23:00:46.860" v="3"/>
        <pc:sldMkLst>
          <pc:docMk/>
          <pc:sldMk cId="1050037809" sldId="261"/>
        </pc:sldMkLst>
        <pc:graphicFrameChg chg="mod modGraphic">
          <ac:chgData name="Akilah Johnson" userId="S::akjohnso@adobe.com::2fa3aa60-0c9c-4d06-bae2-795983241227" providerId="AD" clId="Web-{A40C3D7D-993B-38B2-2DDA-C562505A1054}" dt="2021-09-22T23:00:46.860" v="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112231ED-4F38-A856-2EFF-9D0F88AC9BDF}"/>
    <pc:docChg chg="modSld">
      <pc:chgData name="Akilah Johnson" userId="S::akjohnso@adobe.com::2fa3aa60-0c9c-4d06-bae2-795983241227" providerId="AD" clId="Web-{112231ED-4F38-A856-2EFF-9D0F88AC9BDF}" dt="2021-09-22T19:11:31.474" v="2" actId="1076"/>
      <pc:docMkLst>
        <pc:docMk/>
      </pc:docMkLst>
      <pc:sldChg chg="modSp">
        <pc:chgData name="Akilah Johnson" userId="S::akjohnso@adobe.com::2fa3aa60-0c9c-4d06-bae2-795983241227" providerId="AD" clId="Web-{112231ED-4F38-A856-2EFF-9D0F88AC9BDF}" dt="2021-09-22T19:11:31.474" v="2" actId="1076"/>
        <pc:sldMkLst>
          <pc:docMk/>
          <pc:sldMk cId="1050037809" sldId="261"/>
        </pc:sldMkLst>
        <pc:spChg chg="mod">
          <ac:chgData name="Akilah Johnson" userId="S::akjohnso@adobe.com::2fa3aa60-0c9c-4d06-bae2-795983241227" providerId="AD" clId="Web-{112231ED-4F38-A856-2EFF-9D0F88AC9BDF}" dt="2021-09-22T19:11:31.474" v="2" actId="1076"/>
          <ac:spMkLst>
            <pc:docMk/>
            <pc:sldMk cId="1050037809" sldId="261"/>
            <ac:spMk id="23" creationId="{00000000-0000-0000-0000-000000000000}"/>
          </ac:spMkLst>
        </pc:spChg>
        <pc:spChg chg="mod">
          <ac:chgData name="Akilah Johnson" userId="S::akjohnso@adobe.com::2fa3aa60-0c9c-4d06-bae2-795983241227" providerId="AD" clId="Web-{112231ED-4F38-A856-2EFF-9D0F88AC9BDF}" dt="2021-09-22T19:08:28.879" v="0" actId="1076"/>
          <ac:spMkLst>
            <pc:docMk/>
            <pc:sldMk cId="1050037809" sldId="261"/>
            <ac:spMk id="64" creationId="{41467BDC-3D83-D844-B922-CD07E94E5AAB}"/>
          </ac:spMkLst>
        </pc:spChg>
      </pc:sldChg>
    </pc:docChg>
  </pc:docChgLst>
  <pc:docChgLst>
    <pc:chgData name="Akilah Johnson" userId="S::akjohnso@adobe.com::2fa3aa60-0c9c-4d06-bae2-795983241227" providerId="AD" clId="Web-{0AC6A3A1-0788-C69A-5EFD-279F3FA2CF0F}"/>
    <pc:docChg chg="modSld">
      <pc:chgData name="Akilah Johnson" userId="S::akjohnso@adobe.com::2fa3aa60-0c9c-4d06-bae2-795983241227" providerId="AD" clId="Web-{0AC6A3A1-0788-C69A-5EFD-279F3FA2CF0F}" dt="2021-09-22T18:56:17.553" v="29"/>
      <pc:docMkLst>
        <pc:docMk/>
      </pc:docMkLst>
      <pc:sldChg chg="modSp delCm">
        <pc:chgData name="Akilah Johnson" userId="S::akjohnso@adobe.com::2fa3aa60-0c9c-4d06-bae2-795983241227" providerId="AD" clId="Web-{0AC6A3A1-0788-C69A-5EFD-279F3FA2CF0F}" dt="2021-09-22T18:56:17.553" v="29"/>
        <pc:sldMkLst>
          <pc:docMk/>
          <pc:sldMk cId="1050037809" sldId="261"/>
        </pc:sldMkLst>
        <pc:spChg chg="mod">
          <ac:chgData name="Akilah Johnson" userId="S::akjohnso@adobe.com::2fa3aa60-0c9c-4d06-bae2-795983241227" providerId="AD" clId="Web-{0AC6A3A1-0788-C69A-5EFD-279F3FA2CF0F}" dt="2021-09-22T18:55:46.585" v="16" actId="20577"/>
          <ac:spMkLst>
            <pc:docMk/>
            <pc:sldMk cId="1050037809" sldId="261"/>
            <ac:spMk id="64" creationId="{41467BDC-3D83-D844-B922-CD07E94E5AAB}"/>
          </ac:spMkLst>
        </pc:spChg>
        <pc:graphicFrameChg chg="mod modGraphic">
          <ac:chgData name="Akilah Johnson" userId="S::akjohnso@adobe.com::2fa3aa60-0c9c-4d06-bae2-795983241227" providerId="AD" clId="Web-{0AC6A3A1-0788-C69A-5EFD-279F3FA2CF0F}" dt="2021-09-22T18:55:59.928" v="28"/>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DC554207-FA81-638A-220E-C39F63BF408A}"/>
    <pc:docChg chg="modSld">
      <pc:chgData name="Akilah Johnson" userId="S::akjohnso@adobe.com::2fa3aa60-0c9c-4d06-bae2-795983241227" providerId="AD" clId="Web-{DC554207-FA81-638A-220E-C39F63BF408A}" dt="2021-11-23T23:50:17.249" v="7"/>
      <pc:docMkLst>
        <pc:docMk/>
      </pc:docMkLst>
      <pc:sldChg chg="modSp">
        <pc:chgData name="Akilah Johnson" userId="S::akjohnso@adobe.com::2fa3aa60-0c9c-4d06-bae2-795983241227" providerId="AD" clId="Web-{DC554207-FA81-638A-220E-C39F63BF408A}" dt="2021-11-23T23:50:17.249" v="7"/>
        <pc:sldMkLst>
          <pc:docMk/>
          <pc:sldMk cId="2161849182" sldId="267"/>
        </pc:sldMkLst>
        <pc:graphicFrameChg chg="mod modGraphic">
          <ac:chgData name="Akilah Johnson" userId="S::akjohnso@adobe.com::2fa3aa60-0c9c-4d06-bae2-795983241227" providerId="AD" clId="Web-{DC554207-FA81-638A-220E-C39F63BF408A}" dt="2021-11-23T23:50:17.249" v="7"/>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D02E726A-82A5-CF13-9EBE-9B674D878D37}"/>
    <pc:docChg chg="modSld">
      <pc:chgData name="Akilah Johnson" userId="S::akjohnso@adobe.com::2fa3aa60-0c9c-4d06-bae2-795983241227" providerId="AD" clId="Web-{D02E726A-82A5-CF13-9EBE-9B674D878D37}" dt="2021-10-12T19:51:27.470" v="10"/>
      <pc:docMkLst>
        <pc:docMk/>
      </pc:docMkLst>
      <pc:sldChg chg="modSp delCm">
        <pc:chgData name="Akilah Johnson" userId="S::akjohnso@adobe.com::2fa3aa60-0c9c-4d06-bae2-795983241227" providerId="AD" clId="Web-{D02E726A-82A5-CF13-9EBE-9B674D878D37}" dt="2021-10-12T19:51:27.470" v="10"/>
        <pc:sldMkLst>
          <pc:docMk/>
          <pc:sldMk cId="2161849182" sldId="267"/>
        </pc:sldMkLst>
        <pc:spChg chg="mod">
          <ac:chgData name="Akilah Johnson" userId="S::akjohnso@adobe.com::2fa3aa60-0c9c-4d06-bae2-795983241227" providerId="AD" clId="Web-{D02E726A-82A5-CF13-9EBE-9B674D878D37}" dt="2021-10-12T19:51:04.127" v="8" actId="20577"/>
          <ac:spMkLst>
            <pc:docMk/>
            <pc:sldMk cId="2161849182" sldId="267"/>
            <ac:spMk id="2" creationId="{00000000-0000-0000-0000-000000000000}"/>
          </ac:spMkLst>
        </pc:spChg>
      </pc:sldChg>
    </pc:docChg>
  </pc:docChgLst>
  <pc:docChgLst>
    <pc:chgData name="Akilah Johnson" userId="S::akjohnso@adobe.com::2fa3aa60-0c9c-4d06-bae2-795983241227" providerId="AD" clId="Web-{0AB2EF93-BE08-D205-D43E-3B568BB37DAA}"/>
    <pc:docChg chg="modSld">
      <pc:chgData name="Akilah Johnson" userId="S::akjohnso@adobe.com::2fa3aa60-0c9c-4d06-bae2-795983241227" providerId="AD" clId="Web-{0AB2EF93-BE08-D205-D43E-3B568BB37DAA}" dt="2021-09-22T23:01:45.877" v="13"/>
      <pc:docMkLst>
        <pc:docMk/>
      </pc:docMkLst>
      <pc:sldChg chg="modSp">
        <pc:chgData name="Akilah Johnson" userId="S::akjohnso@adobe.com::2fa3aa60-0c9c-4d06-bae2-795983241227" providerId="AD" clId="Web-{0AB2EF93-BE08-D205-D43E-3B568BB37DAA}" dt="2021-09-22T23:01:45.877" v="13"/>
        <pc:sldMkLst>
          <pc:docMk/>
          <pc:sldMk cId="1050037809" sldId="261"/>
        </pc:sldMkLst>
        <pc:graphicFrameChg chg="mod modGraphic">
          <ac:chgData name="Akilah Johnson" userId="S::akjohnso@adobe.com::2fa3aa60-0c9c-4d06-bae2-795983241227" providerId="AD" clId="Web-{0AB2EF93-BE08-D205-D43E-3B568BB37DAA}" dt="2021-09-22T23:01:45.877" v="13"/>
          <ac:graphicFrameMkLst>
            <pc:docMk/>
            <pc:sldMk cId="1050037809" sldId="261"/>
            <ac:graphicFrameMk id="25" creationId="{3A91F5B0-3974-A14D-A146-FB590F2AAD18}"/>
          </ac:graphicFrameMkLst>
        </pc:graphicFrameChg>
      </pc:sldChg>
    </pc:docChg>
  </pc:docChgLst>
  <pc:docChgLst>
    <pc:chgData name="Akilah Johnson" userId="2fa3aa60-0c9c-4d06-bae2-795983241227" providerId="ADAL" clId="{7598C71F-6B67-2947-B18A-AD3AFAF83B9E}"/>
    <pc:docChg chg="modSld">
      <pc:chgData name="Akilah Johnson" userId="2fa3aa60-0c9c-4d06-bae2-795983241227" providerId="ADAL" clId="{7598C71F-6B67-2947-B18A-AD3AFAF83B9E}" dt="2021-11-24T00:03:04.956" v="14" actId="20577"/>
      <pc:docMkLst>
        <pc:docMk/>
      </pc:docMkLst>
      <pc:sldChg chg="modSp mod">
        <pc:chgData name="Akilah Johnson" userId="2fa3aa60-0c9c-4d06-bae2-795983241227" providerId="ADAL" clId="{7598C71F-6B67-2947-B18A-AD3AFAF83B9E}" dt="2021-11-24T00:03:04.956" v="14" actId="20577"/>
        <pc:sldMkLst>
          <pc:docMk/>
          <pc:sldMk cId="2161849182" sldId="267"/>
        </pc:sldMkLst>
        <pc:graphicFrameChg chg="modGraphic">
          <ac:chgData name="Akilah Johnson" userId="2fa3aa60-0c9c-4d06-bae2-795983241227" providerId="ADAL" clId="{7598C71F-6B67-2947-B18A-AD3AFAF83B9E}" dt="2021-11-24T00:03:04.956" v="14" actId="20577"/>
          <ac:graphicFrameMkLst>
            <pc:docMk/>
            <pc:sldMk cId="2161849182" sldId="267"/>
            <ac:graphicFrameMk id="9" creationId="{00000000-0000-0000-0000-000000000000}"/>
          </ac:graphicFrameMkLst>
        </pc:graphicFrameChg>
      </pc:sldChg>
    </pc:docChg>
  </pc:docChgLst>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docChgLst>
    <pc:chgData name="Lauren Schutte" userId="6e08b2d3-447a-4d66-86be-444d50df187f" providerId="ADAL" clId="{1A3D389F-0E00-444F-BDF7-5C174E20EEC2}"/>
    <pc:docChg chg="undo custSel modSld">
      <pc:chgData name="Lauren Schutte" userId="6e08b2d3-447a-4d66-86be-444d50df187f" providerId="ADAL" clId="{1A3D389F-0E00-444F-BDF7-5C174E20EEC2}" dt="2021-10-13T19:40:59.066" v="67" actId="20577"/>
      <pc:docMkLst>
        <pc:docMk/>
      </pc:docMkLst>
      <pc:sldChg chg="delSp modSp mod">
        <pc:chgData name="Lauren Schutte" userId="6e08b2d3-447a-4d66-86be-444d50df187f" providerId="ADAL" clId="{1A3D389F-0E00-444F-BDF7-5C174E20EEC2}" dt="2021-10-13T19:40:25.578" v="61" actId="478"/>
        <pc:sldMkLst>
          <pc:docMk/>
          <pc:sldMk cId="5960377" sldId="259"/>
        </pc:sldMkLst>
        <pc:spChg chg="mod">
          <ac:chgData name="Lauren Schutte" userId="6e08b2d3-447a-4d66-86be-444d50df187f" providerId="ADAL" clId="{1A3D389F-0E00-444F-BDF7-5C174E20EEC2}" dt="2021-10-13T19:33:45.182" v="59" actId="20577"/>
          <ac:spMkLst>
            <pc:docMk/>
            <pc:sldMk cId="5960377" sldId="259"/>
            <ac:spMk id="127" creationId="{BB896A03-8E7E-344F-BDE1-37C49461FF04}"/>
          </ac:spMkLst>
        </pc:spChg>
        <pc:grpChg chg="del mod">
          <ac:chgData name="Lauren Schutte" userId="6e08b2d3-447a-4d66-86be-444d50df187f" providerId="ADAL" clId="{1A3D389F-0E00-444F-BDF7-5C174E20EEC2}" dt="2021-10-13T19:40:25.578" v="61" actId="478"/>
          <ac:grpSpMkLst>
            <pc:docMk/>
            <pc:sldMk cId="5960377" sldId="259"/>
            <ac:grpSpMk id="62" creationId="{C539739D-1D3E-204D-9819-C44D9AE36DE8}"/>
          </ac:grpSpMkLst>
        </pc:grpChg>
      </pc:sldChg>
      <pc:sldChg chg="modSp mod">
        <pc:chgData name="Lauren Schutte" userId="6e08b2d3-447a-4d66-86be-444d50df187f" providerId="ADAL" clId="{1A3D389F-0E00-444F-BDF7-5C174E20EEC2}" dt="2021-10-13T19:40:59.066" v="67" actId="20577"/>
        <pc:sldMkLst>
          <pc:docMk/>
          <pc:sldMk cId="2161849182" sldId="267"/>
        </pc:sldMkLst>
        <pc:spChg chg="mod">
          <ac:chgData name="Lauren Schutte" userId="6e08b2d3-447a-4d66-86be-444d50df187f" providerId="ADAL" clId="{1A3D389F-0E00-444F-BDF7-5C174E20EEC2}" dt="2021-10-13T19:40:59.066" v="67" actId="20577"/>
          <ac:spMkLst>
            <pc:docMk/>
            <pc:sldMk cId="2161849182" sldId="267"/>
            <ac:spMk id="2" creationId="{00000000-0000-0000-0000-000000000000}"/>
          </ac:spMkLst>
        </pc:spChg>
        <pc:graphicFrameChg chg="mod modGraphic">
          <ac:chgData name="Lauren Schutte" userId="6e08b2d3-447a-4d66-86be-444d50df187f" providerId="ADAL" clId="{1A3D389F-0E00-444F-BDF7-5C174E20EEC2}" dt="2021-10-13T19:33:05.183" v="58"/>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3CA2F123-FAC9-2CDD-7937-C83283BA7837}"/>
    <pc:docChg chg="modSld">
      <pc:chgData name="Akilah Johnson" userId="S::akjohnso@adobe.com::2fa3aa60-0c9c-4d06-bae2-795983241227" providerId="AD" clId="Web-{3CA2F123-FAC9-2CDD-7937-C83283BA7837}" dt="2021-09-16T20:58:19.458" v="0" actId="1076"/>
      <pc:docMkLst>
        <pc:docMk/>
      </pc:docMkLst>
      <pc:sldChg chg="modSp">
        <pc:chgData name="Akilah Johnson" userId="S::akjohnso@adobe.com::2fa3aa60-0c9c-4d06-bae2-795983241227" providerId="AD" clId="Web-{3CA2F123-FAC9-2CDD-7937-C83283BA7837}" dt="2021-09-16T20:58:19.458" v="0" actId="1076"/>
        <pc:sldMkLst>
          <pc:docMk/>
          <pc:sldMk cId="717026355" sldId="266"/>
        </pc:sldMkLst>
        <pc:spChg chg="mod">
          <ac:chgData name="Akilah Johnson" userId="S::akjohnso@adobe.com::2fa3aa60-0c9c-4d06-bae2-795983241227" providerId="AD" clId="Web-{3CA2F123-FAC9-2CDD-7937-C83283BA7837}" dt="2021-09-16T20:58:19.458" v="0" actId="1076"/>
          <ac:spMkLst>
            <pc:docMk/>
            <pc:sldMk cId="717026355" sldId="266"/>
            <ac:spMk id="83" creationId="{BB34E685-A734-974B-A33A-BE51D1A8BC0D}"/>
          </ac:spMkLst>
        </pc:spChg>
      </pc:sldChg>
    </pc:docChg>
  </pc:docChgLst>
  <pc:docChgLst>
    <pc:chgData name="Akilah Johnson" userId="S::akjohnso@adobe.com::2fa3aa60-0c9c-4d06-bae2-795983241227" providerId="AD" clId="Web-{19826C17-B3F5-53A1-AAFF-C7771804C7A7}"/>
    <pc:docChg chg="modSld">
      <pc:chgData name="Akilah Johnson" userId="S::akjohnso@adobe.com::2fa3aa60-0c9c-4d06-bae2-795983241227" providerId="AD" clId="Web-{19826C17-B3F5-53A1-AAFF-C7771804C7A7}" dt="2021-10-13T18:50:21.160" v="67"/>
      <pc:docMkLst>
        <pc:docMk/>
      </pc:docMkLst>
      <pc:sldChg chg="modSp">
        <pc:chgData name="Akilah Johnson" userId="S::akjohnso@adobe.com::2fa3aa60-0c9c-4d06-bae2-795983241227" providerId="AD" clId="Web-{19826C17-B3F5-53A1-AAFF-C7771804C7A7}" dt="2021-10-13T18:38:26.810" v="9" actId="20577"/>
        <pc:sldMkLst>
          <pc:docMk/>
          <pc:sldMk cId="5960377" sldId="259"/>
        </pc:sldMkLst>
        <pc:spChg chg="mod">
          <ac:chgData name="Akilah Johnson" userId="S::akjohnso@adobe.com::2fa3aa60-0c9c-4d06-bae2-795983241227" providerId="AD" clId="Web-{19826C17-B3F5-53A1-AAFF-C7771804C7A7}" dt="2021-10-13T18:38:26.810" v="9" actId="20577"/>
          <ac:spMkLst>
            <pc:docMk/>
            <pc:sldMk cId="5960377" sldId="259"/>
            <ac:spMk id="75" creationId="{4602CC83-B0C7-8445-9007-87E67CDDD9D0}"/>
          </ac:spMkLst>
        </pc:spChg>
        <pc:spChg chg="mod">
          <ac:chgData name="Akilah Johnson" userId="S::akjohnso@adobe.com::2fa3aa60-0c9c-4d06-bae2-795983241227" providerId="AD" clId="Web-{19826C17-B3F5-53A1-AAFF-C7771804C7A7}" dt="2021-10-13T18:38:17.716" v="5" actId="20577"/>
          <ac:spMkLst>
            <pc:docMk/>
            <pc:sldMk cId="5960377" sldId="259"/>
            <ac:spMk id="83" creationId="{7A016ADC-2A30-8A4B-BE07-A9AB6C1898A7}"/>
          </ac:spMkLst>
        </pc:spChg>
        <pc:spChg chg="mod">
          <ac:chgData name="Akilah Johnson" userId="S::akjohnso@adobe.com::2fa3aa60-0c9c-4d06-bae2-795983241227" providerId="AD" clId="Web-{19826C17-B3F5-53A1-AAFF-C7771804C7A7}" dt="2021-10-13T18:38:19.654" v="6" actId="20577"/>
          <ac:spMkLst>
            <pc:docMk/>
            <pc:sldMk cId="5960377" sldId="259"/>
            <ac:spMk id="87" creationId="{57C0C871-6516-F145-97DA-27A143E6185C}"/>
          </ac:spMkLst>
        </pc:spChg>
        <pc:spChg chg="mod">
          <ac:chgData name="Akilah Johnson" userId="S::akjohnso@adobe.com::2fa3aa60-0c9c-4d06-bae2-795983241227" providerId="AD" clId="Web-{19826C17-B3F5-53A1-AAFF-C7771804C7A7}" dt="2021-10-13T18:38:14.044" v="4" actId="20577"/>
          <ac:spMkLst>
            <pc:docMk/>
            <pc:sldMk cId="5960377" sldId="259"/>
            <ac:spMk id="124" creationId="{14AAF776-9013-4C40-92F9-FFFE22C4038F}"/>
          </ac:spMkLst>
        </pc:spChg>
        <pc:spChg chg="mod">
          <ac:chgData name="Akilah Johnson" userId="S::akjohnso@adobe.com::2fa3aa60-0c9c-4d06-bae2-795983241227" providerId="AD" clId="Web-{19826C17-B3F5-53A1-AAFF-C7771804C7A7}" dt="2021-10-13T18:38:10.013" v="2" actId="20577"/>
          <ac:spMkLst>
            <pc:docMk/>
            <pc:sldMk cId="5960377" sldId="259"/>
            <ac:spMk id="125" creationId="{AF4EBBF5-5438-A043-B9AA-3822381D52EE}"/>
          </ac:spMkLst>
        </pc:spChg>
        <pc:spChg chg="mod">
          <ac:chgData name="Akilah Johnson" userId="S::akjohnso@adobe.com::2fa3aa60-0c9c-4d06-bae2-795983241227" providerId="AD" clId="Web-{19826C17-B3F5-53A1-AAFF-C7771804C7A7}" dt="2021-10-13T18:38:12.263" v="3" actId="20577"/>
          <ac:spMkLst>
            <pc:docMk/>
            <pc:sldMk cId="5960377" sldId="259"/>
            <ac:spMk id="126" creationId="{7F65676D-32E4-7B4B-BB85-4D504B5882BD}"/>
          </ac:spMkLst>
        </pc:spChg>
      </pc:sldChg>
      <pc:sldChg chg="modSp">
        <pc:chgData name="Akilah Johnson" userId="S::akjohnso@adobe.com::2fa3aa60-0c9c-4d06-bae2-795983241227" providerId="AD" clId="Web-{19826C17-B3F5-53A1-AAFF-C7771804C7A7}" dt="2021-10-13T18:40:23.717" v="19" actId="20577"/>
        <pc:sldMkLst>
          <pc:docMk/>
          <pc:sldMk cId="1050037809" sldId="261"/>
        </pc:sldMkLst>
        <pc:spChg chg="mod">
          <ac:chgData name="Akilah Johnson" userId="S::akjohnso@adobe.com::2fa3aa60-0c9c-4d06-bae2-795983241227" providerId="AD" clId="Web-{19826C17-B3F5-53A1-AAFF-C7771804C7A7}" dt="2021-10-13T18:40:23.717" v="19" actId="20577"/>
          <ac:spMkLst>
            <pc:docMk/>
            <pc:sldMk cId="1050037809" sldId="261"/>
            <ac:spMk id="56" creationId="{00000000-0000-0000-0000-000000000000}"/>
          </ac:spMkLst>
        </pc:spChg>
        <pc:graphicFrameChg chg="mod modGraphic">
          <ac:chgData name="Akilah Johnson" userId="S::akjohnso@adobe.com::2fa3aa60-0c9c-4d06-bae2-795983241227" providerId="AD" clId="Web-{19826C17-B3F5-53A1-AAFF-C7771804C7A7}" dt="2021-10-13T18:39:38.154" v="17"/>
          <ac:graphicFrameMkLst>
            <pc:docMk/>
            <pc:sldMk cId="1050037809" sldId="261"/>
            <ac:graphicFrameMk id="111" creationId="{D8653CEC-4213-DE40-9BAF-D1E3318FF89C}"/>
          </ac:graphicFrameMkLst>
        </pc:graphicFrameChg>
      </pc:sldChg>
      <pc:sldChg chg="modSp">
        <pc:chgData name="Akilah Johnson" userId="S::akjohnso@adobe.com::2fa3aa60-0c9c-4d06-bae2-795983241227" providerId="AD" clId="Web-{19826C17-B3F5-53A1-AAFF-C7771804C7A7}" dt="2021-10-13T18:39:10.373" v="15" actId="20577"/>
        <pc:sldMkLst>
          <pc:docMk/>
          <pc:sldMk cId="717026355" sldId="266"/>
        </pc:sldMkLst>
        <pc:spChg chg="mod">
          <ac:chgData name="Akilah Johnson" userId="S::akjohnso@adobe.com::2fa3aa60-0c9c-4d06-bae2-795983241227" providerId="AD" clId="Web-{19826C17-B3F5-53A1-AAFF-C7771804C7A7}" dt="2021-10-13T18:39:10.373" v="15" actId="20577"/>
          <ac:spMkLst>
            <pc:docMk/>
            <pc:sldMk cId="717026355" sldId="266"/>
            <ac:spMk id="9" creationId="{00000000-0000-0000-0000-000000000000}"/>
          </ac:spMkLst>
        </pc:spChg>
        <pc:spChg chg="mod">
          <ac:chgData name="Akilah Johnson" userId="S::akjohnso@adobe.com::2fa3aa60-0c9c-4d06-bae2-795983241227" providerId="AD" clId="Web-{19826C17-B3F5-53A1-AAFF-C7771804C7A7}" dt="2021-10-13T18:38:44.029" v="11" actId="20577"/>
          <ac:spMkLst>
            <pc:docMk/>
            <pc:sldMk cId="717026355" sldId="266"/>
            <ac:spMk id="82" creationId="{F6061E8D-9723-464D-AA49-7A3A3A02BE92}"/>
          </ac:spMkLst>
        </pc:spChg>
        <pc:spChg chg="mod">
          <ac:chgData name="Akilah Johnson" userId="S::akjohnso@adobe.com::2fa3aa60-0c9c-4d06-bae2-795983241227" providerId="AD" clId="Web-{19826C17-B3F5-53A1-AAFF-C7771804C7A7}" dt="2021-10-13T18:39:00.638" v="13" actId="20577"/>
          <ac:spMkLst>
            <pc:docMk/>
            <pc:sldMk cId="717026355" sldId="266"/>
            <ac:spMk id="83" creationId="{BB34E685-A734-974B-A33A-BE51D1A8BC0D}"/>
          </ac:spMkLst>
        </pc:spChg>
      </pc:sldChg>
      <pc:sldChg chg="modSp">
        <pc:chgData name="Akilah Johnson" userId="S::akjohnso@adobe.com::2fa3aa60-0c9c-4d06-bae2-795983241227" providerId="AD" clId="Web-{19826C17-B3F5-53A1-AAFF-C7771804C7A7}" dt="2021-10-13T18:50:21.160" v="67"/>
        <pc:sldMkLst>
          <pc:docMk/>
          <pc:sldMk cId="2161849182" sldId="267"/>
        </pc:sldMkLst>
        <pc:graphicFrameChg chg="mod modGraphic">
          <ac:chgData name="Akilah Johnson" userId="S::akjohnso@adobe.com::2fa3aa60-0c9c-4d06-bae2-795983241227" providerId="AD" clId="Web-{19826C17-B3F5-53A1-AAFF-C7771804C7A7}" dt="2021-10-13T18:50:21.160" v="67"/>
          <ac:graphicFrameMkLst>
            <pc:docMk/>
            <pc:sldMk cId="2161849182" sldId="267"/>
            <ac:graphicFrameMk id="9" creationId="{00000000-0000-0000-0000-000000000000}"/>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11/23/21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11/23/21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1.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nchor="t">
            <a:spAutoFit/>
          </a:bodyPr>
          <a:lstStyle/>
          <a:p>
            <a:pPr marL="12700">
              <a:spcBef>
                <a:spcPts val="100"/>
              </a:spcBef>
            </a:pPr>
            <a:r>
              <a:rPr sz="2300" dirty="0">
                <a:latin typeface="Adobe Clean"/>
              </a:rPr>
              <a:t>ADOBE</a:t>
            </a:r>
            <a:r>
              <a:rPr lang="en-US" sz="2300" dirty="0">
                <a:latin typeface="Adobe Clean"/>
              </a:rPr>
              <a:t> </a:t>
            </a:r>
            <a:r>
              <a:rPr sz="2300" dirty="0">
                <a:latin typeface="Adobe Clean"/>
              </a:rPr>
              <a:t>SUPPORT</a:t>
            </a:r>
            <a:r>
              <a:rPr lang="en-US" sz="2300" dirty="0">
                <a:latin typeface="Adobe Clean"/>
              </a:rPr>
              <a:t> PLANS</a:t>
            </a:r>
            <a:endParaRPr sz="2300" dirty="0">
              <a:latin typeface="Adobe Clean" panose="020B0503020404020204" pitchFamily="34" charset="0"/>
            </a:endParaRPr>
          </a:p>
        </p:txBody>
      </p:sp>
      <p:sp>
        <p:nvSpPr>
          <p:cNvPr id="4" name="object 4"/>
          <p:cNvSpPr txBox="1"/>
          <p:nvPr/>
        </p:nvSpPr>
        <p:spPr>
          <a:xfrm>
            <a:off x="125148" y="7013546"/>
            <a:ext cx="2785110" cy="228268"/>
          </a:xfrm>
          <a:prstGeom prst="rect">
            <a:avLst/>
          </a:prstGeom>
        </p:spPr>
        <p:txBody>
          <a:bodyPr vert="horz" wrap="square" lIns="0" tIns="12700" rIns="0" bIns="0" rtlCol="0">
            <a:spAutoFit/>
          </a:bodyPr>
          <a:lstStyle/>
          <a:p>
            <a:pPr marL="12700">
              <a:lnSpc>
                <a:spcPct val="100000"/>
              </a:lnSpc>
              <a:spcBef>
                <a:spcPts val="100"/>
              </a:spcBef>
            </a:pPr>
            <a:r>
              <a:rPr sz="1400" b="1" u="sng" spc="15">
                <a:solidFill>
                  <a:srgbClr val="020302"/>
                </a:solidFill>
                <a:uFill>
                  <a:solidFill>
                    <a:srgbClr val="020302"/>
                  </a:solidFill>
                </a:uFill>
                <a:latin typeface="Adobe Clean"/>
                <a:cs typeface="Adobe Clean"/>
              </a:rPr>
              <a:t>S</a:t>
            </a:r>
            <a:r>
              <a:rPr sz="1400" b="1" u="sng" spc="5">
                <a:solidFill>
                  <a:srgbClr val="020302"/>
                </a:solidFill>
                <a:uFill>
                  <a:solidFill>
                    <a:srgbClr val="020302"/>
                  </a:solidFill>
                </a:uFill>
                <a:latin typeface="Adobe Clean"/>
                <a:cs typeface="Adobe Clean"/>
              </a:rPr>
              <a:t>er</a:t>
            </a:r>
            <a:r>
              <a:rPr sz="1400" b="1" u="sng" spc="10">
                <a:solidFill>
                  <a:srgbClr val="020302"/>
                </a:solidFill>
                <a:uFill>
                  <a:solidFill>
                    <a:srgbClr val="020302"/>
                  </a:solidFill>
                </a:uFill>
                <a:latin typeface="Adobe Clean"/>
                <a:cs typeface="Adobe Clean"/>
              </a:rPr>
              <a:t>vi</a:t>
            </a:r>
            <a:r>
              <a:rPr sz="1400" b="1" u="sng" spc="5">
                <a:solidFill>
                  <a:srgbClr val="020302"/>
                </a:solidFill>
                <a:uFill>
                  <a:solidFill>
                    <a:srgbClr val="020302"/>
                  </a:solidFill>
                </a:uFill>
                <a:latin typeface="Adobe Clean"/>
                <a:cs typeface="Adobe Clean"/>
              </a:rPr>
              <a:t>c</a:t>
            </a:r>
            <a:r>
              <a:rPr sz="1400" b="1" u="sng">
                <a:solidFill>
                  <a:srgbClr val="020302"/>
                </a:solidFill>
                <a:uFill>
                  <a:solidFill>
                    <a:srgbClr val="020302"/>
                  </a:solidFill>
                </a:uFill>
                <a:latin typeface="Adobe Clean"/>
                <a:cs typeface="Adobe Clean"/>
              </a:rPr>
              <a:t>e</a:t>
            </a:r>
            <a:r>
              <a:rPr sz="1400" b="1" u="sng" spc="20">
                <a:solidFill>
                  <a:srgbClr val="020302"/>
                </a:solidFill>
                <a:uFill>
                  <a:solidFill>
                    <a:srgbClr val="020302"/>
                  </a:solidFill>
                </a:uFill>
                <a:latin typeface="Adobe Clean"/>
                <a:cs typeface="Adobe Clean"/>
              </a:rPr>
              <a:t> </a:t>
            </a:r>
            <a:r>
              <a:rPr sz="1400" b="1" u="sng" spc="-15">
                <a:solidFill>
                  <a:srgbClr val="020302"/>
                </a:solidFill>
                <a:uFill>
                  <a:solidFill>
                    <a:srgbClr val="020302"/>
                  </a:solidFill>
                </a:uFill>
                <a:latin typeface="Adobe Clean"/>
                <a:cs typeface="Adobe Clean"/>
              </a:rPr>
              <a:t>Le</a:t>
            </a:r>
            <a:r>
              <a:rPr sz="1400" b="1" u="sng" spc="-10">
                <a:solidFill>
                  <a:srgbClr val="020302"/>
                </a:solidFill>
                <a:uFill>
                  <a:solidFill>
                    <a:srgbClr val="020302"/>
                  </a:solidFill>
                </a:uFill>
                <a:latin typeface="Adobe Clean"/>
                <a:cs typeface="Adobe Clean"/>
              </a:rPr>
              <a:t>v</a:t>
            </a:r>
            <a:r>
              <a:rPr sz="1400" b="1" u="sng" spc="-15">
                <a:solidFill>
                  <a:srgbClr val="020302"/>
                </a:solidFill>
                <a:uFill>
                  <a:solidFill>
                    <a:srgbClr val="020302"/>
                  </a:solidFill>
                </a:uFill>
                <a:latin typeface="Adobe Clean"/>
                <a:cs typeface="Adobe Clean"/>
              </a:rPr>
              <a:t>e</a:t>
            </a:r>
            <a:r>
              <a:rPr sz="1400" b="1" u="sng">
                <a:solidFill>
                  <a:srgbClr val="020302"/>
                </a:solidFill>
                <a:uFill>
                  <a:solidFill>
                    <a:srgbClr val="020302"/>
                  </a:solidFill>
                </a:uFill>
                <a:latin typeface="Adobe Clean"/>
                <a:cs typeface="Adobe Clean"/>
              </a:rPr>
              <a:t>l</a:t>
            </a:r>
            <a:r>
              <a:rPr sz="1400" b="1" u="sng" spc="-15">
                <a:solidFill>
                  <a:srgbClr val="020302"/>
                </a:solidFill>
                <a:uFill>
                  <a:solidFill>
                    <a:srgbClr val="020302"/>
                  </a:solidFill>
                </a:uFill>
                <a:latin typeface="Adobe Clean"/>
                <a:cs typeface="Adobe Clean"/>
              </a:rPr>
              <a:t> </a:t>
            </a:r>
            <a:r>
              <a:rPr sz="1400" b="1" u="sng" spc="-55">
                <a:solidFill>
                  <a:srgbClr val="020302"/>
                </a:solidFill>
                <a:uFill>
                  <a:solidFill>
                    <a:srgbClr val="020302"/>
                  </a:solidFill>
                </a:uFill>
                <a:latin typeface="Adobe Clean"/>
                <a:cs typeface="Adobe Clean"/>
              </a:rPr>
              <a:t>T</a:t>
            </a:r>
            <a:r>
              <a:rPr sz="1400" b="1" u="sng" spc="-40">
                <a:solidFill>
                  <a:srgbClr val="020302"/>
                </a:solidFill>
                <a:uFill>
                  <a:solidFill>
                    <a:srgbClr val="020302"/>
                  </a:solidFill>
                </a:uFill>
                <a:latin typeface="Adobe Clean"/>
                <a:cs typeface="Adobe Clean"/>
              </a:rPr>
              <a:t>a</a:t>
            </a:r>
            <a:r>
              <a:rPr sz="1400" b="1" u="sng" spc="-45">
                <a:solidFill>
                  <a:srgbClr val="020302"/>
                </a:solidFill>
                <a:uFill>
                  <a:solidFill>
                    <a:srgbClr val="020302"/>
                  </a:solidFill>
                </a:uFill>
                <a:latin typeface="Adobe Clean"/>
                <a:cs typeface="Adobe Clean"/>
              </a:rPr>
              <a:t>r</a:t>
            </a:r>
            <a:r>
              <a:rPr sz="1400" b="1" u="sng" spc="-40">
                <a:solidFill>
                  <a:srgbClr val="020302"/>
                </a:solidFill>
                <a:uFill>
                  <a:solidFill>
                    <a:srgbClr val="020302"/>
                  </a:solidFill>
                </a:uFill>
                <a:latin typeface="Adobe Clean"/>
                <a:cs typeface="Adobe Clean"/>
              </a:rPr>
              <a:t>g</a:t>
            </a:r>
            <a:r>
              <a:rPr sz="1400" b="1" u="sng" spc="-50">
                <a:solidFill>
                  <a:srgbClr val="020302"/>
                </a:solidFill>
                <a:uFill>
                  <a:solidFill>
                    <a:srgbClr val="020302"/>
                  </a:solidFill>
                </a:uFill>
                <a:latin typeface="Adobe Clean"/>
                <a:cs typeface="Adobe Clean"/>
              </a:rPr>
              <a:t>et</a:t>
            </a:r>
            <a:r>
              <a:rPr sz="1400" b="1" u="sng" spc="-45">
                <a:solidFill>
                  <a:srgbClr val="020302"/>
                </a:solidFill>
                <a:uFill>
                  <a:solidFill>
                    <a:srgbClr val="020302"/>
                  </a:solidFill>
                </a:uFill>
                <a:latin typeface="Adobe Clean"/>
                <a:cs typeface="Adobe Clean"/>
              </a:rPr>
              <a:t>s</a:t>
            </a:r>
            <a:r>
              <a:rPr sz="1400" b="1" u="sng">
                <a:solidFill>
                  <a:srgbClr val="020302"/>
                </a:solidFill>
                <a:uFill>
                  <a:solidFill>
                    <a:srgbClr val="020302"/>
                  </a:solidFill>
                </a:uFill>
                <a:latin typeface="Adobe Clean"/>
                <a:cs typeface="Adobe Clean"/>
              </a:rPr>
              <a:t>:</a:t>
            </a:r>
            <a:r>
              <a:rPr sz="1400" b="1" u="sng" spc="-85">
                <a:solidFill>
                  <a:srgbClr val="020302"/>
                </a:solidFill>
                <a:uFill>
                  <a:solidFill>
                    <a:srgbClr val="020302"/>
                  </a:solidFill>
                </a:uFill>
                <a:latin typeface="Adobe Clean"/>
                <a:cs typeface="Adobe Clean"/>
              </a:rPr>
              <a:t> </a:t>
            </a:r>
            <a:r>
              <a:rPr sz="1400" b="1" u="sng" spc="-15">
                <a:solidFill>
                  <a:srgbClr val="020302"/>
                </a:solidFill>
                <a:uFill>
                  <a:solidFill>
                    <a:srgbClr val="020302"/>
                  </a:solidFill>
                </a:uFill>
                <a:latin typeface="Adobe Clean"/>
                <a:cs typeface="Adobe Clean"/>
              </a:rPr>
              <a:t>I</a:t>
            </a:r>
            <a:r>
              <a:rPr sz="1400" b="1" u="sng" spc="-10">
                <a:solidFill>
                  <a:srgbClr val="020302"/>
                </a:solidFill>
                <a:uFill>
                  <a:solidFill>
                    <a:srgbClr val="020302"/>
                  </a:solidFill>
                </a:uFill>
                <a:latin typeface="Adobe Clean"/>
                <a:cs typeface="Adobe Clean"/>
              </a:rPr>
              <a:t>ni</a:t>
            </a:r>
            <a:r>
              <a:rPr sz="1400" b="1" u="sng" spc="-15">
                <a:solidFill>
                  <a:srgbClr val="020302"/>
                </a:solidFill>
                <a:uFill>
                  <a:solidFill>
                    <a:srgbClr val="020302"/>
                  </a:solidFill>
                </a:uFill>
                <a:latin typeface="Adobe Clean"/>
                <a:cs typeface="Adobe Clean"/>
              </a:rPr>
              <a:t>t</a:t>
            </a:r>
            <a:r>
              <a:rPr sz="1400" b="1" u="sng" spc="-10">
                <a:solidFill>
                  <a:srgbClr val="020302"/>
                </a:solidFill>
                <a:uFill>
                  <a:solidFill>
                    <a:srgbClr val="020302"/>
                  </a:solidFill>
                </a:uFill>
                <a:latin typeface="Adobe Clean"/>
                <a:cs typeface="Adobe Clean"/>
              </a:rPr>
              <a:t>i</a:t>
            </a:r>
            <a:r>
              <a:rPr sz="1400" b="1" u="sng" spc="-5">
                <a:solidFill>
                  <a:srgbClr val="020302"/>
                </a:solidFill>
                <a:uFill>
                  <a:solidFill>
                    <a:srgbClr val="020302"/>
                  </a:solidFill>
                </a:uFill>
                <a:latin typeface="Adobe Clean"/>
                <a:cs typeface="Adobe Clean"/>
              </a:rPr>
              <a:t>a</a:t>
            </a:r>
            <a:r>
              <a:rPr sz="1400" b="1" u="sng">
                <a:solidFill>
                  <a:srgbClr val="020302"/>
                </a:solidFill>
                <a:uFill>
                  <a:solidFill>
                    <a:srgbClr val="020302"/>
                  </a:solidFill>
                </a:uFill>
                <a:latin typeface="Adobe Clean"/>
                <a:cs typeface="Adobe Clean"/>
              </a:rPr>
              <a:t>l</a:t>
            </a:r>
            <a:r>
              <a:rPr sz="1400" b="1" u="sng" spc="-145">
                <a:solidFill>
                  <a:srgbClr val="020302"/>
                </a:solidFill>
                <a:uFill>
                  <a:solidFill>
                    <a:srgbClr val="020302"/>
                  </a:solidFill>
                </a:uFill>
                <a:latin typeface="Adobe Clean"/>
                <a:cs typeface="Adobe Clean"/>
              </a:rPr>
              <a:t> </a:t>
            </a:r>
            <a:r>
              <a:rPr sz="1400" b="1" u="sng" spc="-15">
                <a:solidFill>
                  <a:srgbClr val="020302"/>
                </a:solidFill>
                <a:uFill>
                  <a:solidFill>
                    <a:srgbClr val="020302"/>
                  </a:solidFill>
                </a:uFill>
                <a:latin typeface="Adobe Clean"/>
                <a:cs typeface="Adobe Clean"/>
              </a:rPr>
              <a:t>R</a:t>
            </a:r>
            <a:r>
              <a:rPr sz="1400" b="1" u="sng" spc="-20">
                <a:solidFill>
                  <a:srgbClr val="020302"/>
                </a:solidFill>
                <a:uFill>
                  <a:solidFill>
                    <a:srgbClr val="020302"/>
                  </a:solidFill>
                </a:uFill>
                <a:latin typeface="Adobe Clean"/>
                <a:cs typeface="Adobe Clean"/>
              </a:rPr>
              <a:t>e</a:t>
            </a:r>
            <a:r>
              <a:rPr sz="1400" b="1" u="sng" spc="-15">
                <a:solidFill>
                  <a:srgbClr val="020302"/>
                </a:solidFill>
                <a:uFill>
                  <a:solidFill>
                    <a:srgbClr val="020302"/>
                  </a:solidFill>
                </a:uFill>
                <a:latin typeface="Adobe Clean"/>
                <a:cs typeface="Adobe Clean"/>
              </a:rPr>
              <a:t>s</a:t>
            </a:r>
            <a:r>
              <a:rPr sz="1400" b="1" u="sng" spc="-20">
                <a:solidFill>
                  <a:srgbClr val="020302"/>
                </a:solidFill>
                <a:uFill>
                  <a:solidFill>
                    <a:srgbClr val="020302"/>
                  </a:solidFill>
                </a:uFill>
                <a:latin typeface="Adobe Clean"/>
                <a:cs typeface="Adobe Clean"/>
              </a:rPr>
              <a:t>p</a:t>
            </a:r>
            <a:r>
              <a:rPr sz="1400" b="1" u="sng" spc="-15">
                <a:solidFill>
                  <a:srgbClr val="020302"/>
                </a:solidFill>
                <a:uFill>
                  <a:solidFill>
                    <a:srgbClr val="020302"/>
                  </a:solidFill>
                </a:uFill>
                <a:latin typeface="Adobe Clean"/>
                <a:cs typeface="Adobe Clean"/>
              </a:rPr>
              <a:t>ons</a:t>
            </a:r>
            <a:r>
              <a:rPr sz="1400" b="1" u="sng">
                <a:solidFill>
                  <a:srgbClr val="020302"/>
                </a:solidFill>
                <a:uFill>
                  <a:solidFill>
                    <a:srgbClr val="020302"/>
                  </a:solidFill>
                </a:uFill>
                <a:latin typeface="Adobe Clean"/>
                <a:cs typeface="Adobe Clean"/>
              </a:rPr>
              <a:t>e</a:t>
            </a:r>
            <a:endParaRPr sz="1400" u="sng">
              <a:latin typeface="Adobe Clean"/>
              <a:cs typeface="Adobe Clean"/>
            </a:endParaRPr>
          </a:p>
        </p:txBody>
      </p:sp>
      <p:graphicFrame>
        <p:nvGraphicFramePr>
          <p:cNvPr id="9" name="object 9"/>
          <p:cNvGraphicFramePr>
            <a:graphicFrameLocks noGrp="1"/>
          </p:cNvGraphicFramePr>
          <p:nvPr>
            <p:extLst>
              <p:ext uri="{D42A27DB-BD31-4B8C-83A1-F6EECF244321}">
                <p14:modId xmlns:p14="http://schemas.microsoft.com/office/powerpoint/2010/main" val="2035938553"/>
              </p:ext>
            </p:extLst>
          </p:nvPr>
        </p:nvGraphicFramePr>
        <p:xfrm>
          <a:off x="146919" y="7473158"/>
          <a:ext cx="7477080" cy="2190409"/>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sz="900" spc="-20" dirty="0">
                          <a:solidFill>
                            <a:srgbClr val="020302"/>
                          </a:solidFill>
                          <a:latin typeface="Adobe Clean"/>
                          <a:cs typeface="Adobe Clean"/>
                        </a:rPr>
                        <a:t>Priority</a:t>
                      </a:r>
                      <a:endParaRPr sz="900" dirty="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sz="900" spc="0" dirty="0">
                          <a:solidFill>
                            <a:srgbClr val="020302"/>
                          </a:solidFill>
                          <a:latin typeface="Adobe Clean"/>
                          <a:cs typeface="Adobe Clean"/>
                        </a:rPr>
                        <a:t>Online Support</a:t>
                      </a:r>
                      <a:endParaRPr sz="900" spc="0" dirty="0">
                        <a:latin typeface="Adobe Clean"/>
                        <a:cs typeface="Adobe Clean"/>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76200" cap="flat" cmpd="sng" algn="ctr">
                      <a:solidFill>
                        <a:srgbClr val="B3B3B3"/>
                      </a:solidFill>
                      <a:prstDash val="solid"/>
                      <a:round/>
                      <a:headEnd type="none" w="med" len="med"/>
                      <a:tailEnd type="none" w="med" len="med"/>
                    </a:lnB>
                    <a:solidFill>
                      <a:srgbClr val="D9D9D9"/>
                    </a:solidFill>
                  </a:tcPr>
                </a:tc>
                <a:tc>
                  <a:txBody>
                    <a:bodyPr/>
                    <a:lstStyle/>
                    <a:p>
                      <a:pPr marL="260985">
                        <a:lnSpc>
                          <a:spcPct val="100000"/>
                        </a:lnSpc>
                        <a:spcBef>
                          <a:spcPts val="80"/>
                        </a:spcBef>
                      </a:pPr>
                      <a:r>
                        <a:rPr sz="900" spc="0" dirty="0">
                          <a:solidFill>
                            <a:srgbClr val="FFFFFF"/>
                          </a:solidFill>
                          <a:latin typeface="Adobe Clean"/>
                          <a:cs typeface="Adobe Clean"/>
                        </a:rPr>
                        <a:t>Enterprise Support</a:t>
                      </a:r>
                      <a:endParaRPr sz="900" spc="0" dirty="0">
                        <a:latin typeface="Adobe Clean"/>
                        <a:cs typeface="Adobe Clean"/>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sz="900" b="1" spc="-15" dirty="0">
                          <a:solidFill>
                            <a:srgbClr val="020302"/>
                          </a:solidFill>
                          <a:latin typeface="Adobe Clean"/>
                          <a:cs typeface="Adobe Clean"/>
                        </a:rPr>
                        <a:t>P</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O</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T</a:t>
                      </a:r>
                      <a:r>
                        <a:rPr sz="900" b="1" dirty="0">
                          <a:solidFill>
                            <a:srgbClr val="020302"/>
                          </a:solidFill>
                          <a:latin typeface="Adobe Clean"/>
                          <a:cs typeface="Adobe Clean"/>
                        </a:rPr>
                        <a:t>Y</a:t>
                      </a:r>
                      <a:r>
                        <a:rPr sz="900" b="1" spc="-40" dirty="0">
                          <a:solidFill>
                            <a:srgbClr val="020302"/>
                          </a:solidFill>
                          <a:latin typeface="Adobe Clean"/>
                          <a:cs typeface="Adobe Clean"/>
                        </a:rPr>
                        <a:t> </a:t>
                      </a:r>
                      <a:r>
                        <a:rPr sz="900" b="1" dirty="0">
                          <a:solidFill>
                            <a:srgbClr val="020302"/>
                          </a:solidFill>
                          <a:latin typeface="Adobe Clean"/>
                          <a:cs typeface="Adobe Clean"/>
                        </a:rPr>
                        <a:t>1</a:t>
                      </a:r>
                      <a:endParaRPr sz="900" dirty="0">
                        <a:latin typeface="Adobe Clean"/>
                        <a:cs typeface="Adobe Clean"/>
                      </a:endParaRPr>
                    </a:p>
                    <a:p>
                      <a:pPr marL="50800" marR="387985" lvl="0" indent="0" eaLnBrk="1" fontAlgn="auto" latinLnBrk="0" hangingPunct="1">
                        <a:lnSpc>
                          <a:spcPts val="1000"/>
                        </a:lnSpc>
                        <a:spcBef>
                          <a:spcPts val="420"/>
                        </a:spcBef>
                        <a:spcAft>
                          <a:spcPts val="0"/>
                        </a:spcAft>
                        <a:buClrTx/>
                        <a:buSzTx/>
                        <a:buFontTx/>
                        <a:buNone/>
                      </a:pPr>
                      <a:r>
                        <a:rPr lang="en-US" sz="900" b="0" i="0" spc="-130" dirty="0">
                          <a:solidFill>
                            <a:srgbClr val="020302"/>
                          </a:solidFill>
                          <a:latin typeface="Adobe Clean Light"/>
                          <a:cs typeface="+mn-cs"/>
                        </a:rPr>
                        <a:t> </a:t>
                      </a:r>
                      <a:r>
                        <a:rPr lang="en-US" sz="900" b="0" i="0" u="none" strike="noStrike" dirty="0">
                          <a:solidFill>
                            <a:schemeClr val="tx1"/>
                          </a:solidFill>
                          <a:effectLst/>
                          <a:latin typeface="Adobe Clean Light"/>
                          <a:ea typeface="+mn-ea"/>
                          <a:cs typeface="+mn-cs"/>
                        </a:rPr>
                        <a:t>Customer's production business functions are down or have significant data loss or degradation of services and immediate attention is required to restore functionality and usability</a:t>
                      </a:r>
                      <a:endParaRPr lang="en-US" sz="900" b="0" i="0" dirty="0">
                        <a:latin typeface="Adobe Clean 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panose="020B0503020404020204" pitchFamily="34" charset="0"/>
                        </a:rPr>
                        <a:t>24x7 /  1 hour</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76200">
                      <a:solidFill>
                        <a:srgbClr val="B3B3B3"/>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a:rPr>
                        <a:t>24x7 / 30 minutes</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0">
                <a:tc>
                  <a:txBody>
                    <a:bodyPr/>
                    <a:lstStyle/>
                    <a:p>
                      <a:pPr marL="50800">
                        <a:lnSpc>
                          <a:spcPct val="100000"/>
                        </a:lnSpc>
                        <a:spcBef>
                          <a:spcPts val="125"/>
                        </a:spcBef>
                      </a:pPr>
                      <a:r>
                        <a:rPr sz="900" b="1" spc="-15" dirty="0">
                          <a:solidFill>
                            <a:srgbClr val="020302"/>
                          </a:solidFill>
                          <a:latin typeface="Adobe Clean"/>
                          <a:cs typeface="Adobe Clean"/>
                        </a:rPr>
                        <a:t>P</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O</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T</a:t>
                      </a:r>
                      <a:r>
                        <a:rPr sz="900" b="1" dirty="0">
                          <a:solidFill>
                            <a:srgbClr val="020302"/>
                          </a:solidFill>
                          <a:latin typeface="Adobe Clean"/>
                          <a:cs typeface="Adobe Clean"/>
                        </a:rPr>
                        <a:t>Y</a:t>
                      </a:r>
                      <a:r>
                        <a:rPr sz="900" b="1" spc="-40" dirty="0">
                          <a:solidFill>
                            <a:srgbClr val="020302"/>
                          </a:solidFill>
                          <a:latin typeface="Adobe Clean"/>
                          <a:cs typeface="Adobe Clean"/>
                        </a:rPr>
                        <a:t> </a:t>
                      </a:r>
                      <a:r>
                        <a:rPr sz="900" b="1" dirty="0">
                          <a:solidFill>
                            <a:srgbClr val="020302"/>
                          </a:solidFill>
                          <a:latin typeface="Adobe Clean"/>
                          <a:cs typeface="Adobe Clean"/>
                        </a:rPr>
                        <a:t>2</a:t>
                      </a:r>
                      <a:endParaRPr sz="900" dirty="0">
                        <a:latin typeface="Adobe Clean"/>
                        <a:cs typeface="Adobe Clean"/>
                      </a:endParaRPr>
                    </a:p>
                    <a:p>
                      <a:pPr marL="50165" marR="203200">
                        <a:lnSpc>
                          <a:spcPts val="1000"/>
                        </a:lnSpc>
                        <a:spcBef>
                          <a:spcPts val="415"/>
                        </a:spcBef>
                      </a:pPr>
                      <a:r>
                        <a:rPr lang="en-US" sz="900" b="0" i="0" u="none" strike="noStrike" dirty="0">
                          <a:solidFill>
                            <a:schemeClr val="tx1"/>
                          </a:solidFill>
                          <a:effectLst/>
                          <a:latin typeface="Adobe Clean Light"/>
                          <a:ea typeface="+mn-ea"/>
                          <a:cs typeface="+mn-cs"/>
                        </a:rPr>
                        <a:t>Customer's business functions have major degradation of services, or potential of data loss or a major feature is impacted</a:t>
                      </a:r>
                      <a:endParaRPr lang="en-US" sz="900" b="0" i="0" dirty="0">
                        <a:latin typeface="Adobe Clean 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panose="020B0503020404020204" pitchFamily="34" charset="0"/>
                        </a:rPr>
                        <a:t>Business hours / 4 hours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a:rPr>
                        <a:t>24x5 / 1 hour</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sz="900" b="1" spc="-15" dirty="0">
                          <a:solidFill>
                            <a:srgbClr val="020302"/>
                          </a:solidFill>
                          <a:latin typeface="Adobe Clean"/>
                          <a:cs typeface="Adobe Clean"/>
                        </a:rPr>
                        <a:t>P</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O</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T</a:t>
                      </a:r>
                      <a:r>
                        <a:rPr sz="900" b="1" dirty="0">
                          <a:solidFill>
                            <a:srgbClr val="020302"/>
                          </a:solidFill>
                          <a:latin typeface="Adobe Clean"/>
                          <a:cs typeface="Adobe Clean"/>
                        </a:rPr>
                        <a:t>Y</a:t>
                      </a:r>
                      <a:r>
                        <a:rPr sz="900" b="1" spc="-40" dirty="0">
                          <a:solidFill>
                            <a:srgbClr val="020302"/>
                          </a:solidFill>
                          <a:latin typeface="Adobe Clean"/>
                          <a:cs typeface="Adobe Clean"/>
                        </a:rPr>
                        <a:t> </a:t>
                      </a:r>
                      <a:r>
                        <a:rPr sz="900" b="1" dirty="0">
                          <a:solidFill>
                            <a:srgbClr val="020302"/>
                          </a:solidFill>
                          <a:latin typeface="Adobe Clean"/>
                          <a:cs typeface="Adobe Clean"/>
                        </a:rPr>
                        <a:t>3</a:t>
                      </a:r>
                      <a:endParaRPr sz="900" dirty="0">
                        <a:latin typeface="Adobe Clean"/>
                        <a:cs typeface="Adobe Clean"/>
                      </a:endParaRPr>
                    </a:p>
                    <a:p>
                      <a:pPr marL="49530" marR="212090" indent="-2540">
                        <a:lnSpc>
                          <a:spcPts val="1000"/>
                        </a:lnSpc>
                        <a:spcBef>
                          <a:spcPts val="415"/>
                        </a:spcBef>
                      </a:pPr>
                      <a:r>
                        <a:rPr lang="en-US" sz="900" b="0" i="0" u="none" strike="noStrike" dirty="0">
                          <a:solidFill>
                            <a:schemeClr val="tx1"/>
                          </a:solidFill>
                          <a:effectLst/>
                          <a:latin typeface="Adobe Clean Light"/>
                          <a:ea typeface="+mn-ea"/>
                          <a:cs typeface="+mn-cs"/>
                        </a:rPr>
                        <a:t>Customer's business </a:t>
                      </a:r>
                      <a:r>
                        <a:rPr lang="en-US" sz="900" b="0" i="0" u="none" strike="noStrike">
                          <a:solidFill>
                            <a:schemeClr val="tx1"/>
                          </a:solidFill>
                          <a:effectLst/>
                          <a:latin typeface="Adobe Clean Light"/>
                          <a:ea typeface="+mn-ea"/>
                          <a:cs typeface="+mn-cs"/>
                        </a:rPr>
                        <a:t>functions have </a:t>
                      </a:r>
                      <a:r>
                        <a:rPr lang="en-US" sz="900" b="0" i="0" u="none" strike="noStrike" dirty="0">
                          <a:solidFill>
                            <a:schemeClr val="tx1"/>
                          </a:solidFill>
                          <a:effectLst/>
                          <a:latin typeface="Adobe Clean Light"/>
                          <a:ea typeface="+mn-ea"/>
                          <a:cs typeface="+mn-cs"/>
                        </a:rPr>
                        <a:t>minor to no degradation of services with a solution/workaround allowing business functions to continue </a:t>
                      </a:r>
                      <a:endParaRPr lang="en-US" sz="900" b="0" i="0" dirty="0">
                        <a:latin typeface="Adobe Clean 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panose="020B0503020404020204" pitchFamily="34" charset="0"/>
                        </a:rPr>
                        <a:t>Business hours / 6 hours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a:rPr>
                        <a:t>Business hours / 2 hours</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sz="900" b="1" spc="-15" dirty="0">
                          <a:solidFill>
                            <a:srgbClr val="020302"/>
                          </a:solidFill>
                          <a:latin typeface="Adobe Clean"/>
                          <a:cs typeface="Adobe Clean"/>
                        </a:rPr>
                        <a:t>P</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O</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T</a:t>
                      </a:r>
                      <a:r>
                        <a:rPr sz="900" b="1" dirty="0">
                          <a:solidFill>
                            <a:srgbClr val="020302"/>
                          </a:solidFill>
                          <a:latin typeface="Adobe Clean"/>
                          <a:cs typeface="Adobe Clean"/>
                        </a:rPr>
                        <a:t>Y</a:t>
                      </a:r>
                      <a:r>
                        <a:rPr sz="900" b="1" spc="-40" dirty="0">
                          <a:solidFill>
                            <a:srgbClr val="020302"/>
                          </a:solidFill>
                          <a:latin typeface="Adobe Clean"/>
                          <a:cs typeface="Adobe Clean"/>
                        </a:rPr>
                        <a:t> </a:t>
                      </a:r>
                      <a:r>
                        <a:rPr sz="900" b="1" dirty="0">
                          <a:solidFill>
                            <a:srgbClr val="020302"/>
                          </a:solidFill>
                          <a:latin typeface="Adobe Clean"/>
                          <a:cs typeface="Adobe Clean"/>
                        </a:rPr>
                        <a:t>4</a:t>
                      </a:r>
                      <a:endParaRPr sz="900" dirty="0">
                        <a:latin typeface="Adobe Clean"/>
                        <a:cs typeface="Adobe Clean"/>
                      </a:endParaRPr>
                    </a:p>
                    <a:p>
                      <a:pPr marL="49530">
                        <a:lnSpc>
                          <a:spcPct val="100000"/>
                        </a:lnSpc>
                        <a:spcBef>
                          <a:spcPts val="145"/>
                        </a:spcBef>
                      </a:pPr>
                      <a:r>
                        <a:rPr lang="en-US" sz="900" b="1" spc="-90" dirty="0">
                          <a:solidFill>
                            <a:srgbClr val="020302"/>
                          </a:solidFill>
                          <a:latin typeface="Adobe Clean"/>
                          <a:cs typeface="+mn-cs"/>
                        </a:rPr>
                        <a:t> </a:t>
                      </a:r>
                      <a:r>
                        <a:rPr lang="en-US" sz="900" b="0" i="0" u="none" strike="noStrike" dirty="0">
                          <a:solidFill>
                            <a:schemeClr val="tx1"/>
                          </a:solidFill>
                          <a:effectLst/>
                          <a:latin typeface="Adobe Clean Light"/>
                          <a:ea typeface="+mn-ea"/>
                          <a:cs typeface="+mn-cs"/>
                        </a:rPr>
                        <a:t>General question regarding current product functionality or an enhancement request</a:t>
                      </a:r>
                      <a:endParaRPr lang="en-US" sz="900" b="0" i="0" dirty="0">
                        <a:latin typeface="Adobe Clean 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panose="020B0503020404020204" pitchFamily="34" charset="0"/>
                        </a:rPr>
                        <a:t>Business days / 3 days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panose="020B0503020404020204" pitchFamily="34" charset="0"/>
                        </a:rPr>
                        <a:t>Business days / 1 day</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2245360" cy="133370"/>
          </a:xfrm>
          <a:prstGeom prst="rect">
            <a:avLst/>
          </a:prstGeom>
        </p:spPr>
        <p:txBody>
          <a:bodyPr vert="horz" wrap="square" lIns="0" tIns="10160" rIns="0" bIns="0" rtlCol="0">
            <a:spAutoFit/>
          </a:bodyPr>
          <a:lstStyle/>
          <a:p>
            <a:pPr marL="12700">
              <a:lnSpc>
                <a:spcPct val="100000"/>
              </a:lnSpc>
              <a:spcBef>
                <a:spcPts val="80"/>
              </a:spcBef>
            </a:pPr>
            <a:r>
              <a:rPr spc="-10"/>
              <a:t>©202</a:t>
            </a:r>
            <a:r>
              <a:rPr lang="en-US" spc="-10"/>
              <a:t>1</a:t>
            </a:r>
            <a:r>
              <a:rPr spc="-5"/>
              <a:t> Adobe. All</a:t>
            </a:r>
            <a:r>
              <a:rPr spc="-10"/>
              <a:t> Rights</a:t>
            </a:r>
            <a:r>
              <a:rPr spc="-5"/>
              <a:t> </a:t>
            </a:r>
            <a:r>
              <a:rPr spc="-10"/>
              <a:t>Reserved.</a:t>
            </a:r>
            <a:r>
              <a:rPr spc="-5"/>
              <a:t> Adobe</a:t>
            </a:r>
            <a:r>
              <a:rPr spc="60"/>
              <a:t> </a:t>
            </a:r>
            <a:r>
              <a:rPr spc="-10"/>
              <a:t>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en-US"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3417"/>
          </a:xfrm>
          <a:prstGeom prst="rect">
            <a:avLst/>
          </a:prstGeom>
        </p:spPr>
        <p:txBody>
          <a:bodyPr vert="horz" wrap="square" lIns="0" tIns="24130" rIns="0" bIns="0" rtlCol="0">
            <a:spAutoFit/>
          </a:bodyPr>
          <a:lstStyle/>
          <a:p>
            <a:pPr marL="12700" marR="5080">
              <a:lnSpc>
                <a:spcPts val="1200"/>
              </a:lnSpc>
              <a:spcBef>
                <a:spcPts val="240"/>
              </a:spcBef>
            </a:pPr>
            <a:r>
              <a:rPr lang="en-US" sz="1200" dirty="0">
                <a:solidFill>
                  <a:schemeClr val="bg1"/>
                </a:solidFill>
                <a:latin typeface="Adobe Clean Light" panose="020B0303020404020204" pitchFamily="34" charset="0"/>
              </a:rPr>
              <a:t>Online | Business |</a:t>
            </a:r>
            <a:r>
              <a:rPr lang="en-US" sz="1200" b="1" dirty="0">
                <a:solidFill>
                  <a:schemeClr val="bg1"/>
                </a:solidFill>
                <a:latin typeface="Adobe Clean Light" panose="020B0303020404020204" pitchFamily="34" charset="0"/>
              </a:rPr>
              <a:t> </a:t>
            </a:r>
            <a:r>
              <a:rPr lang="en-US" sz="1200" b="1" dirty="0">
                <a:solidFill>
                  <a:schemeClr val="bg1"/>
                </a:solidFill>
              </a:rPr>
              <a:t>Enterprise</a:t>
            </a:r>
            <a:r>
              <a:rPr lang="en-US" sz="1200" b="1" dirty="0">
                <a:solidFill>
                  <a:schemeClr val="bg1"/>
                </a:solidFill>
                <a:latin typeface="Adobe Clean Light" panose="020B0303020404020204" pitchFamily="34" charset="0"/>
              </a:rPr>
              <a:t> </a:t>
            </a:r>
            <a:r>
              <a:rPr lang="en-US" sz="1200" dirty="0">
                <a:solidFill>
                  <a:schemeClr val="bg1"/>
                </a:solidFill>
                <a:latin typeface="Adobe Clean Light" panose="020B0303020404020204" pitchFamily="34" charset="0"/>
              </a:rPr>
              <a:t>| Elite</a:t>
            </a:r>
            <a:br>
              <a:rPr lang="en-US" sz="900" dirty="0">
                <a:solidFill>
                  <a:schemeClr val="bg1"/>
                </a:solidFill>
                <a:latin typeface="Adobe Clean Light" panose="020B0303020404020204" pitchFamily="34" charset="0"/>
              </a:rPr>
            </a:br>
            <a:r>
              <a:rPr lang="en-US" sz="900" dirty="0">
                <a:solidFill>
                  <a:schemeClr val="bg1"/>
                </a:solidFill>
                <a:latin typeface="Adobe Clean SemiLight" panose="020B0403020404020204" pitchFamily="34" charset="0"/>
              </a:rPr>
              <a:t>ENTERPRISE support includes access to personalized learning paths and monitored community forums via the Adobe Experience League. You can also take advantage of our detailed and in-depth technical product documentation and current release notes. ENTERPRISE customers will also be provided with a Named Support Engineer who acts as your designated technical contact in the Adobe Support Team. With deep experience in your designated Experience Cloud solution, your support team will work in partnership with you and your technical teams to ensure timely resolution of all support requests. Your support team can also help coordinate and arrange delivery of the additional ENTERPRISE benefits ensuring minimal disruption to your business at the most critical time. </a:t>
            </a:r>
            <a:endParaRPr lang="en-US" sz="900" dirty="0">
              <a:solidFill>
                <a:schemeClr val="bg1"/>
              </a:solidFill>
              <a:latin typeface="Adobe Clean Light" panose="020B0303020404020204" pitchFamily="34" charset="0"/>
              <a:cs typeface="AdobeClean-Light"/>
            </a:endParaRP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2813555721"/>
              </p:ext>
            </p:extLst>
          </p:nvPr>
        </p:nvGraphicFramePr>
        <p:xfrm>
          <a:off x="125148" y="2159576"/>
          <a:ext cx="7498851" cy="467519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n-US" sz="900" spc="0">
                          <a:solidFill>
                            <a:srgbClr val="404040"/>
                          </a:solidFill>
                          <a:latin typeface="Adobe Clean"/>
                          <a:cs typeface="Adobe Clean"/>
                        </a:rPr>
                        <a:t>Online  Support</a:t>
                      </a:r>
                      <a:endParaRPr lang="en-US" sz="900" spc="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900" spc="0">
                          <a:solidFill>
                            <a:srgbClr val="FFFFFF"/>
                          </a:solidFill>
                          <a:latin typeface="Adobe Clean"/>
                          <a:cs typeface="Adobe Clean"/>
                        </a:rPr>
                        <a:t>Enterprise </a:t>
                      </a:r>
                      <a:r>
                        <a:rPr sz="900" spc="0">
                          <a:solidFill>
                            <a:srgbClr val="FFFFFF"/>
                          </a:solidFill>
                          <a:latin typeface="Adobe Clean"/>
                          <a:cs typeface="Adobe Clean"/>
                        </a:rPr>
                        <a:t>Support</a:t>
                      </a:r>
                      <a:endParaRPr sz="900" spc="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n-US" sz="800" i="1">
                          <a:solidFill>
                            <a:schemeClr val="bg1"/>
                          </a:solidFill>
                          <a:latin typeface="Adobe Clean Light" panose="020B0303020404020204" pitchFamily="34" charset="0"/>
                        </a:rPr>
                        <a:t>Paid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a:solidFill>
                            <a:schemeClr val="bg1"/>
                          </a:solidFill>
                          <a:latin typeface="Adobe Clean" panose="020B0503020404020204" pitchFamily="34" charset="0"/>
                          <a:cs typeface="AdobeClean-Light"/>
                        </a:rPr>
                        <a:t>Assigned Experts</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Account Support Lead</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sz="900" spc="0">
                          <a:solidFill>
                            <a:srgbClr val="020302"/>
                          </a:solidFill>
                          <a:latin typeface="AdobeClean-Light"/>
                          <a:cs typeface="AdobeClean-Light"/>
                        </a:rPr>
                        <a:t>Named Support Engineer</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sz="900" spc="0">
                          <a:solidFill>
                            <a:srgbClr val="020302"/>
                          </a:solidFill>
                          <a:latin typeface="AdobeClean-Light"/>
                          <a:cs typeface="AdobeClean-Light"/>
                        </a:rPr>
                        <a:t>Technical Account Manager</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n-US" sz="1000" b="1" i="0" spc="0">
                          <a:solidFill>
                            <a:schemeClr val="bg1"/>
                          </a:solidFill>
                          <a:latin typeface="Adobe Clean" panose="020B0503020404020204" pitchFamily="34" charset="0"/>
                          <a:cs typeface="AdobeClean-Light"/>
                        </a:rPr>
                        <a:t>Support Services</a:t>
                      </a:r>
                      <a:endParaRPr sz="1000" b="1" i="0" spc="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a:solidFill>
                            <a:srgbClr val="020302"/>
                          </a:solidFill>
                          <a:latin typeface="AdobeClean-Light"/>
                          <a:cs typeface="AdobeClean-Light"/>
                        </a:rPr>
                        <a:t>Online</a:t>
                      </a:r>
                      <a:r>
                        <a:rPr sz="900" spc="0">
                          <a:solidFill>
                            <a:srgbClr val="020302"/>
                          </a:solidFill>
                          <a:latin typeface="AdobeClean-Light"/>
                          <a:cs typeface="AdobeClean-Light"/>
                        </a:rPr>
                        <a:t> Support</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sz="900" spc="-25">
                          <a:solidFill>
                            <a:srgbClr val="020302"/>
                          </a:solidFill>
                          <a:latin typeface="AdobeClean-Light"/>
                          <a:cs typeface="AdobeClean-Light"/>
                        </a:rPr>
                        <a:t>Business</a:t>
                      </a:r>
                      <a:r>
                        <a:rPr sz="900" spc="-15">
                          <a:solidFill>
                            <a:srgbClr val="020302"/>
                          </a:solidFill>
                          <a:latin typeface="AdobeClean-Light"/>
                          <a:cs typeface="AdobeClean-Light"/>
                        </a:rPr>
                        <a:t> </a:t>
                      </a:r>
                      <a:r>
                        <a:rPr sz="900" spc="-30">
                          <a:solidFill>
                            <a:srgbClr val="020302"/>
                          </a:solidFill>
                          <a:latin typeface="AdobeClean-Light"/>
                          <a:cs typeface="AdobeClean-Light"/>
                        </a:rPr>
                        <a:t>hours</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n-US" sz="900" spc="-25">
                          <a:solidFill>
                            <a:srgbClr val="020302"/>
                          </a:solidFill>
                          <a:latin typeface="AdobeClean-Light"/>
                          <a:cs typeface="AdobeClean-Light"/>
                        </a:rPr>
                        <a:t>24x5</a:t>
                      </a:r>
                      <a:endParaRPr sz="900">
                        <a:latin typeface="AdobeClean-Light"/>
                        <a:cs typeface="AdobeClean-Light"/>
                      </a:endParaRP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x365</a:t>
                      </a:r>
                      <a:r>
                        <a:rPr sz="900" spc="0">
                          <a:solidFill>
                            <a:srgbClr val="020302"/>
                          </a:solidFill>
                          <a:latin typeface="AdobeClean-Light"/>
                          <a:cs typeface="AdobeClean-Light"/>
                        </a:rPr>
                        <a:t> P1 Issue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Named Support Contacts (per product)</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sz="900">
                          <a:solidFill>
                            <a:srgbClr val="020302"/>
                          </a:solidFill>
                          <a:latin typeface="AdobeClean-Light"/>
                          <a:cs typeface="AdobeClean-Light"/>
                        </a:rPr>
                        <a:t>10</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Live Telephone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sz="900">
                          <a:solidFill>
                            <a:srgbClr val="020302"/>
                          </a:solidFill>
                          <a:latin typeface="Wingdings"/>
                          <a:cs typeface="Wingdings"/>
                        </a:rPr>
                        <a:t></a:t>
                      </a:r>
                      <a:endParaRPr sz="90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Escalation Management</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a:solidFill>
                            <a:srgbClr val="020302"/>
                          </a:solidFill>
                          <a:latin typeface="Wingdings"/>
                          <a:cs typeface="Wingdings"/>
                        </a:rPr>
                        <a:t></a:t>
                      </a:r>
                      <a:endParaRPr sz="9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sz="900" spc="0">
                          <a:solidFill>
                            <a:srgbClr val="020302"/>
                          </a:solidFill>
                          <a:latin typeface="AdobeClean-Light"/>
                          <a:cs typeface="AdobeClean-Light"/>
                        </a:rPr>
                        <a:t>Service Reviews </a:t>
                      </a:r>
                      <a:r>
                        <a:rPr lang="en-US" sz="900" spc="0">
                          <a:solidFill>
                            <a:srgbClr val="020302"/>
                          </a:solidFill>
                          <a:latin typeface="AdobeClean-Light"/>
                          <a:cs typeface="AdobeClean-Light"/>
                        </a:rPr>
                        <a:t>per Year</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Expert Sessions per Year</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Case Reviews</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sz="900" spc="0">
                          <a:solidFill>
                            <a:srgbClr val="020302"/>
                          </a:solidFill>
                          <a:latin typeface="AdobeClean-Light"/>
                          <a:cs typeface="AdobeClean-Light"/>
                        </a:rPr>
                        <a:t>Event </a:t>
                      </a:r>
                      <a:r>
                        <a:rPr lang="en-US" sz="900" spc="0">
                          <a:solidFill>
                            <a:srgbClr val="020302"/>
                          </a:solidFill>
                          <a:latin typeface="AdobeClean-Light"/>
                          <a:cs typeface="AdobeClean-Light"/>
                        </a:rPr>
                        <a:t>Management</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sz="900" spc="0">
                          <a:solidFill>
                            <a:srgbClr val="020302"/>
                          </a:solidFill>
                          <a:latin typeface="AdobeClean-Light"/>
                          <a:cs typeface="AdobeClean-Light"/>
                        </a:rPr>
                        <a:t>Environment</a:t>
                      </a:r>
                      <a:r>
                        <a:rPr lang="en-US" sz="900" spc="0">
                          <a:solidFill>
                            <a:srgbClr val="020302"/>
                          </a:solidFill>
                          <a:latin typeface="AdobeClean-Light"/>
                          <a:cs typeface="AdobeClean-Light"/>
                        </a:rPr>
                        <a:t> </a:t>
                      </a:r>
                      <a:r>
                        <a:rPr sz="900" spc="0">
                          <a:solidFill>
                            <a:srgbClr val="020302"/>
                          </a:solidFill>
                          <a:latin typeface="AdobeClean-Light"/>
                          <a:cs typeface="AdobeClean-Light"/>
                        </a:rPr>
                        <a:t>Review, Maintenance &amp; Monitoring</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sz="900" spc="0">
                          <a:solidFill>
                            <a:srgbClr val="020302"/>
                          </a:solidFill>
                          <a:latin typeface="AdobeClean-Light"/>
                          <a:cs typeface="AdobeClean-Light"/>
                        </a:rPr>
                        <a:t>Release, Migration, Upgrade &amp; Product Roadmap Review</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sz="900" spc="0">
                          <a:latin typeface="AdobeClean-Light"/>
                          <a:cs typeface="AdobeClean-Light"/>
                        </a:rPr>
                        <a:t>Cloud Support Activities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en-US" sz="1000" b="1" i="0" spc="0">
                          <a:solidFill>
                            <a:schemeClr val="bg1"/>
                          </a:solidFill>
                          <a:latin typeface="Adobe Clean" panose="020B0503020404020204" pitchFamily="34" charset="0"/>
                          <a:cs typeface="AdobeClean-Light"/>
                        </a:rPr>
                        <a:t>Field Services</a:t>
                      </a:r>
                      <a:endParaRPr sz="1000" b="1" i="0" spc="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sz="900" spc="0">
                          <a:solidFill>
                            <a:srgbClr val="020302"/>
                          </a:solidFill>
                          <a:latin typeface="AdobeClean-Light"/>
                          <a:cs typeface="AdobeClean-Light"/>
                        </a:rPr>
                        <a:t>Launch Advisory Services – First Year of new solution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en-US" sz="900" spc="0">
                          <a:latin typeface="AdobeClean-Light"/>
                          <a:cs typeface="AdobeClean-Light"/>
                        </a:rPr>
                        <a:t>Field Service Activities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9021041"/>
            <a:ext cx="2194560" cy="641201"/>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sz="1000" spc="-20" dirty="0">
                <a:solidFill>
                  <a:srgbClr val="020302"/>
                </a:solidFill>
                <a:latin typeface="AdobeClean-Light"/>
                <a:cs typeface="AdobeClean-Light"/>
              </a:rPr>
              <a:t>Start </a:t>
            </a:r>
            <a:r>
              <a:rPr sz="1000" dirty="0">
                <a:solidFill>
                  <a:srgbClr val="020302"/>
                </a:solidFill>
                <a:latin typeface="AdobeClean-Light"/>
                <a:cs typeface="AdobeClean-Light"/>
              </a:rPr>
              <a:t>a </a:t>
            </a:r>
            <a:r>
              <a:rPr sz="1000" spc="-15" dirty="0">
                <a:solidFill>
                  <a:srgbClr val="020302"/>
                </a:solidFill>
                <a:latin typeface="AdobeClean-Light"/>
                <a:cs typeface="AdobeClean-Light"/>
              </a:rPr>
              <a:t>chat </a:t>
            </a:r>
            <a:r>
              <a:rPr sz="1000" spc="-10" dirty="0">
                <a:solidFill>
                  <a:srgbClr val="020302"/>
                </a:solidFill>
                <a:latin typeface="AdobeClean-Light"/>
                <a:cs typeface="AdobeClean-Light"/>
              </a:rPr>
              <a:t>session </a:t>
            </a:r>
            <a:r>
              <a:rPr sz="1000" spc="-5" dirty="0">
                <a:solidFill>
                  <a:srgbClr val="020302"/>
                </a:solidFill>
                <a:latin typeface="AdobeClean-Light"/>
                <a:cs typeface="AdobeClean-Light"/>
              </a:rPr>
              <a:t>to </a:t>
            </a:r>
            <a:r>
              <a:rPr sz="1000" spc="-10" dirty="0">
                <a:solidFill>
                  <a:srgbClr val="020302"/>
                </a:solidFill>
                <a:latin typeface="AdobeClean-Light"/>
                <a:cs typeface="AdobeClean-Light"/>
              </a:rPr>
              <a:t>get </a:t>
            </a:r>
            <a:r>
              <a:rPr sz="1000" spc="-20" dirty="0">
                <a:solidFill>
                  <a:srgbClr val="020302"/>
                </a:solidFill>
                <a:latin typeface="AdobeClean-Light"/>
                <a:cs typeface="AdobeClean-Light"/>
              </a:rPr>
              <a:t>answers</a:t>
            </a:r>
            <a:r>
              <a:rPr lang="en-US" sz="1000" spc="-45" dirty="0">
                <a:solidFill>
                  <a:srgbClr val="020302"/>
                </a:solidFill>
                <a:latin typeface="AdobeClean-Light"/>
                <a:cs typeface="AdobeClean-Light"/>
              </a:rPr>
              <a:t> </a:t>
            </a:r>
            <a:r>
              <a:rPr lang="en-US" sz="1000" dirty="0">
                <a:solidFill>
                  <a:srgbClr val="020302"/>
                </a:solidFill>
                <a:latin typeface="AdobeClean-Light"/>
                <a:cs typeface="AdobeClean-Light"/>
              </a:rPr>
              <a:t>&amp; </a:t>
            </a:r>
            <a:r>
              <a:rPr sz="1000" spc="-15" dirty="0">
                <a:solidFill>
                  <a:srgbClr val="020302"/>
                </a:solidFill>
                <a:latin typeface="AdobeClean-Light"/>
                <a:cs typeface="AdobeClean-Light"/>
              </a:rPr>
              <a:t>help </a:t>
            </a:r>
            <a:r>
              <a:rPr sz="1000" spc="-10" dirty="0">
                <a:solidFill>
                  <a:srgbClr val="020302"/>
                </a:solidFill>
                <a:latin typeface="AdobeClean-Light"/>
                <a:cs typeface="AdobeClean-Light"/>
              </a:rPr>
              <a:t>with</a:t>
            </a:r>
            <a:r>
              <a:rPr sz="1000" spc="85" dirty="0">
                <a:solidFill>
                  <a:srgbClr val="020302"/>
                </a:solidFill>
                <a:latin typeface="AdobeClean-Light"/>
                <a:cs typeface="AdobeClean-Light"/>
              </a:rPr>
              <a:t> </a:t>
            </a:r>
            <a:r>
              <a:rPr sz="1000" spc="-10" dirty="0">
                <a:solidFill>
                  <a:srgbClr val="020302"/>
                </a:solidFill>
                <a:latin typeface="AdobeClean-Light"/>
                <a:cs typeface="AdobeClean-Light"/>
              </a:rPr>
              <a:t>case </a:t>
            </a:r>
            <a:r>
              <a:rPr sz="1000" spc="-20">
                <a:solidFill>
                  <a:srgbClr val="020302"/>
                </a:solidFill>
                <a:latin typeface="AdobeClean-Light"/>
                <a:cs typeface="AdobeClean-Light"/>
              </a:rPr>
              <a:t>submission</a:t>
            </a:r>
            <a:r>
              <a:rPr lang="en-US" sz="1000" spc="-20">
                <a:solidFill>
                  <a:srgbClr val="020302"/>
                </a:solidFill>
                <a:latin typeface="AdobeClean-Light"/>
                <a:cs typeface="AdobeClean-Light"/>
              </a:rPr>
              <a:t>.</a:t>
            </a:r>
          </a:p>
          <a:p>
            <a:pPr marL="33020" marR="159385">
              <a:spcBef>
                <a:spcPts val="100"/>
              </a:spcBef>
              <a:tabLst>
                <a:tab pos="1786889" algn="l"/>
              </a:tabLst>
            </a:pPr>
            <a:r>
              <a:rPr sz="1000" i="1" spc="-10" dirty="0">
                <a:solidFill>
                  <a:srgbClr val="7A7A7A"/>
                </a:solidFill>
                <a:latin typeface="AdobeClean-LightIt"/>
                <a:cs typeface="AdobeClean-LightIt"/>
              </a:rPr>
              <a:t>*Not all </a:t>
            </a:r>
            <a:r>
              <a:rPr sz="1000" i="1" spc="-20" dirty="0">
                <a:solidFill>
                  <a:srgbClr val="7A7A7A"/>
                </a:solidFill>
                <a:latin typeface="AdobeClean-LightIt"/>
                <a:cs typeface="AdobeClean-LightIt"/>
              </a:rPr>
              <a:t>products have live chat support</a:t>
            </a:r>
            <a:r>
              <a:rPr sz="900" i="1" spc="-20" dirty="0">
                <a:solidFill>
                  <a:srgbClr val="7A7A7A"/>
                </a:solidFill>
                <a:latin typeface="AdobeClean-LightIt"/>
                <a:cs typeface="AdobeClean-LightIt"/>
              </a:rPr>
              <a:t>.</a:t>
            </a:r>
            <a:r>
              <a:rPr lang="en-US" sz="900" i="1" spc="-20" dirty="0">
                <a:solidFill>
                  <a:srgbClr val="7A7A7A"/>
                </a:solidFill>
                <a:latin typeface="AdobeClean-LightIt"/>
                <a:cs typeface="AdobeClean-LightIt"/>
              </a:rPr>
              <a:t>  </a:t>
            </a:r>
            <a:endParaRPr sz="900">
              <a:latin typeface="AdobeClean-Light"/>
              <a:cs typeface="AdobeClean-Light"/>
            </a:endParaRP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Community Forums</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en-US" sz="1200" b="1">
                <a:latin typeface="+mj-lt"/>
                <a:ea typeface="Open Sans" pitchFamily="34" charset="0"/>
                <a:cs typeface="Open Sans" pitchFamily="34" charset="0"/>
              </a:rPr>
              <a:t>Online Forums</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194560" cy="959237"/>
          </a:xfrm>
          <a:prstGeom prst="rect">
            <a:avLst/>
          </a:prstGeom>
        </p:spPr>
        <p:txBody>
          <a:bodyPr vert="horz" wrap="square" lIns="0" tIns="35560" rIns="0" bIns="0" rtlCol="0" anchor="t">
            <a:spAutoFit/>
          </a:bodyPr>
          <a:lstStyle/>
          <a:p>
            <a:r>
              <a:rPr lang="en-US" sz="1000" dirty="0">
                <a:solidFill>
                  <a:srgbClr val="4B4B4B"/>
                </a:solidFill>
                <a:latin typeface="Adobe Clean Light"/>
              </a:rPr>
              <a:t>Continuous online access to a growing database of technical solutions, product documentation, FAQs and more. Connect with practitioners and other customers on Adobe Community to share best practices and lessons learned.</a:t>
            </a:r>
            <a:endParaRPr lang="en-US" sz="1000" dirty="0">
              <a:solidFill>
                <a:srgbClr val="4B4B4B"/>
              </a:solidFill>
              <a:latin typeface="Adobe Clean Light" panose="020B0303020404020204" pitchFamily="34" charset="0"/>
            </a:endParaRP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Self-guided Journeys</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7060285"/>
            <a:ext cx="2194560" cy="1113125"/>
          </a:xfrm>
          <a:prstGeom prst="rect">
            <a:avLst/>
          </a:prstGeom>
        </p:spPr>
        <p:txBody>
          <a:bodyPr vert="horz" wrap="square" lIns="0" tIns="35560" rIns="0" bIns="0" rtlCol="0" anchor="t">
            <a:spAutoFit/>
          </a:bodyPr>
          <a:lstStyle/>
          <a:p>
            <a:r>
              <a:rPr lang="en-US" sz="1000" dirty="0">
                <a:solidFill>
                  <a:srgbClr val="4B4B4B"/>
                </a:solidFill>
                <a:latin typeface="Adobe Clean Light"/>
              </a:rPr>
              <a:t>Experience Makers are made with Experience League. Customers can kickstart their Customer Experience Management abilities with personalized learning to develop skills, engage with a global community of peers, and earn career advancing recognition.</a:t>
            </a:r>
            <a:endParaRPr lang="en-US" sz="1000" dirty="0">
              <a:solidFill>
                <a:srgbClr val="4B4B4B"/>
              </a:solidFill>
              <a:latin typeface="Adobe Clean Light" panose="020B0303020404020204" pitchFamily="34" charset="0"/>
            </a:endParaRP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520784"/>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Live Chat  Support*</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702003"/>
            <a:ext cx="84016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Chat Support</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24X7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Phone  Support</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97788"/>
            <a:ext cx="2194560" cy="805349"/>
          </a:xfrm>
          <a:prstGeom prst="rect">
            <a:avLst/>
          </a:prstGeom>
        </p:spPr>
        <p:txBody>
          <a:bodyPr vert="horz" wrap="square" lIns="0" tIns="35560" rIns="0" bIns="0" rtlCol="0">
            <a:spAutoFit/>
          </a:bodyPr>
          <a:lstStyle/>
          <a:p>
            <a:r>
              <a:rPr lang="en-US" sz="1000">
                <a:solidFill>
                  <a:srgbClr val="020302"/>
                </a:solidFill>
                <a:latin typeface="AdobeClean-Light"/>
              </a:rPr>
              <a:t>Authorized users or </a:t>
            </a:r>
            <a:r>
              <a:rPr lang="en-US" sz="1000" b="1">
                <a:solidFill>
                  <a:srgbClr val="020302"/>
                </a:solidFill>
                <a:latin typeface="AdobeClean-Light"/>
              </a:rPr>
              <a:t>Named Support Contacts </a:t>
            </a:r>
            <a:r>
              <a:rPr lang="en-US" sz="1000">
                <a:latin typeface="Adobe Clean Light" panose="020B0303020404020204" pitchFamily="34" charset="0"/>
              </a:rPr>
              <a:t>can submit issues through all available  channels (including phone for P1) and interact with our technical support team on behalf of your company. </a:t>
            </a:r>
            <a:endParaRPr lang="en-US" sz="1000">
              <a:solidFill>
                <a:srgbClr val="000000"/>
              </a:solidFill>
              <a:latin typeface="Adobe Clean Light" panose="020B0303020404020204" pitchFamily="34" charset="0"/>
            </a:endParaRP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1901483"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Online Support Features</a:t>
            </a:r>
            <a:endParaRPr lang="en-US" sz="1400">
              <a:latin typeface="Adobe Clean"/>
              <a:cs typeface="Adobe Clean"/>
            </a:endParaRP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52078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Office Hours</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702003"/>
            <a:ext cx="604974"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Webinars</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986613"/>
            <a:ext cx="2194560" cy="805349"/>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Office Hours led by the Adobe Customer Support team includes sessions designed to inform as well as help participants troubleshoot problems and provide tips and tricks for success with Adobe solutions.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520784"/>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n-US" sz="1200">
                <a:solidFill>
                  <a:srgbClr val="000000"/>
                </a:solidFill>
              </a:rPr>
              <a:t>Self-help Portals</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702003"/>
            <a:ext cx="126720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24/7 Support Portal</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947635"/>
            <a:ext cx="2194560" cy="805349"/>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On-demand access to the online </a:t>
            </a:r>
            <a:br>
              <a:rPr lang="en-US" sz="1000">
                <a:solidFill>
                  <a:srgbClr val="4B4B4B"/>
                </a:solidFill>
                <a:latin typeface="Adobe Clean Light" panose="020B0303020404020204" pitchFamily="34" charset="0"/>
              </a:rPr>
            </a:br>
            <a:r>
              <a:rPr lang="en-US" sz="1000">
                <a:solidFill>
                  <a:srgbClr val="4B4B4B"/>
                </a:solidFill>
                <a:latin typeface="Adobe Clean Light" panose="020B0303020404020204" pitchFamily="34" charset="0"/>
              </a:rPr>
              <a:t>Self-help Support Portal to submit support requests, review case status, and browse other resources, like our knowledgebase, news and alerts, featured tips, and more.</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6"/>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en-US" spc="-10"/>
              <a:t>©2021</a:t>
            </a:r>
            <a:r>
              <a:rPr lang="en-US" spc="-5"/>
              <a:t> Adobe. All</a:t>
            </a:r>
            <a:r>
              <a:rPr lang="en-US" spc="-10"/>
              <a:t> Rights</a:t>
            </a:r>
            <a:r>
              <a:rPr lang="en-US" spc="-5"/>
              <a:t> </a:t>
            </a:r>
            <a:r>
              <a:rPr lang="en-US" spc="-10"/>
              <a:t>Reserved.</a:t>
            </a:r>
            <a:r>
              <a:rPr lang="en-US" spc="-5"/>
              <a:t> Adobe</a:t>
            </a:r>
            <a:r>
              <a:rPr lang="en-US" spc="60"/>
              <a:t> </a:t>
            </a:r>
            <a:r>
              <a:rPr lang="en-US" spc="-10"/>
              <a:t>Confidential.</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Enterprise Support Features</a:t>
            </a:r>
            <a:endParaRPr lang="en-US" sz="1400">
              <a:latin typeface="Adobe Clean"/>
              <a:cs typeface="Adobe Clean"/>
            </a:endParaRP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2"/>
            <a:ext cx="1555491" cy="197490"/>
          </a:xfrm>
          <a:prstGeom prst="rect">
            <a:avLst/>
          </a:prstGeom>
        </p:spPr>
        <p:txBody>
          <a:bodyPr vert="horz" wrap="square" lIns="0" tIns="12700" rIns="0" bIns="0" rtlCol="0">
            <a:spAutoFit/>
          </a:bodyPr>
          <a:lstStyle/>
          <a:p>
            <a:pPr marL="12700">
              <a:lnSpc>
                <a:spcPct val="100000"/>
              </a:lnSpc>
              <a:spcBef>
                <a:spcPts val="100"/>
              </a:spcBef>
            </a:pPr>
            <a:r>
              <a:rPr sz="1200" b="1" spc="-25">
                <a:solidFill>
                  <a:srgbClr val="020302"/>
                </a:solidFill>
                <a:latin typeface="Adobe Clean"/>
                <a:cs typeface="Adobe Clean"/>
              </a:rPr>
              <a:t>E</a:t>
            </a:r>
            <a:r>
              <a:rPr sz="1200" b="1" spc="-20">
                <a:solidFill>
                  <a:srgbClr val="020302"/>
                </a:solidFill>
                <a:latin typeface="Adobe Clean"/>
                <a:cs typeface="Adobe Clean"/>
              </a:rPr>
              <a:t>s</a:t>
            </a:r>
            <a:r>
              <a:rPr sz="1200" b="1" spc="-30">
                <a:solidFill>
                  <a:srgbClr val="020302"/>
                </a:solidFill>
                <a:latin typeface="Adobe Clean"/>
                <a:cs typeface="Adobe Clean"/>
              </a:rPr>
              <a:t>c</a:t>
            </a:r>
            <a:r>
              <a:rPr sz="1200" b="1" spc="-20">
                <a:solidFill>
                  <a:srgbClr val="020302"/>
                </a:solidFill>
                <a:latin typeface="Adobe Clean"/>
                <a:cs typeface="Adobe Clean"/>
              </a:rPr>
              <a:t>a</a:t>
            </a:r>
            <a:r>
              <a:rPr sz="1200" b="1" spc="-25">
                <a:solidFill>
                  <a:srgbClr val="020302"/>
                </a:solidFill>
                <a:latin typeface="Adobe Clean"/>
                <a:cs typeface="Adobe Clean"/>
              </a:rPr>
              <a:t>l</a:t>
            </a:r>
            <a:r>
              <a:rPr sz="1200" b="1" spc="-20">
                <a:solidFill>
                  <a:srgbClr val="020302"/>
                </a:solidFill>
                <a:latin typeface="Adobe Clean"/>
                <a:cs typeface="Adobe Clean"/>
              </a:rPr>
              <a:t>a</a:t>
            </a:r>
            <a:r>
              <a:rPr sz="1200" b="1" spc="-25">
                <a:solidFill>
                  <a:srgbClr val="020302"/>
                </a:solidFill>
                <a:latin typeface="Adobe Clean"/>
                <a:cs typeface="Adobe Clean"/>
              </a:rPr>
              <a:t>t</a:t>
            </a:r>
            <a:r>
              <a:rPr sz="1200" b="1" spc="-20">
                <a:solidFill>
                  <a:srgbClr val="020302"/>
                </a:solidFill>
                <a:latin typeface="Adobe Clean"/>
                <a:cs typeface="Adobe Clean"/>
              </a:rPr>
              <a:t>i</a:t>
            </a:r>
            <a:r>
              <a:rPr sz="1200" b="1" spc="-15">
                <a:solidFill>
                  <a:srgbClr val="020302"/>
                </a:solidFill>
                <a:latin typeface="Adobe Clean"/>
                <a:cs typeface="Adobe Clean"/>
              </a:rPr>
              <a:t>o</a:t>
            </a:r>
            <a:r>
              <a:rPr sz="1200" b="1">
                <a:solidFill>
                  <a:srgbClr val="020302"/>
                </a:solidFill>
                <a:latin typeface="Adobe Clean"/>
                <a:cs typeface="Adobe Clean"/>
              </a:rPr>
              <a:t>n</a:t>
            </a:r>
            <a:r>
              <a:rPr sz="1200" b="1" spc="-55">
                <a:solidFill>
                  <a:srgbClr val="020302"/>
                </a:solidFill>
                <a:latin typeface="Adobe Clean"/>
                <a:cs typeface="Adobe Clean"/>
              </a:rPr>
              <a:t> </a:t>
            </a:r>
            <a:r>
              <a:rPr sz="1200" b="1" spc="-35">
                <a:solidFill>
                  <a:srgbClr val="020302"/>
                </a:solidFill>
                <a:latin typeface="Adobe Clean"/>
                <a:cs typeface="Adobe Clean"/>
              </a:rPr>
              <a:t>M</a:t>
            </a:r>
            <a:r>
              <a:rPr sz="1200" b="1" spc="-25">
                <a:solidFill>
                  <a:srgbClr val="020302"/>
                </a:solidFill>
                <a:latin typeface="Adobe Clean"/>
                <a:cs typeface="Adobe Clean"/>
              </a:rPr>
              <a:t>a</a:t>
            </a:r>
            <a:r>
              <a:rPr sz="1200" b="1" spc="-30">
                <a:solidFill>
                  <a:srgbClr val="020302"/>
                </a:solidFill>
                <a:latin typeface="Adobe Clean"/>
                <a:cs typeface="Adobe Clean"/>
              </a:rPr>
              <a:t>n</a:t>
            </a:r>
            <a:r>
              <a:rPr sz="1200" b="1" spc="-25">
                <a:solidFill>
                  <a:srgbClr val="020302"/>
                </a:solidFill>
                <a:latin typeface="Adobe Clean"/>
                <a:cs typeface="Adobe Clean"/>
              </a:rPr>
              <a:t>a</a:t>
            </a:r>
            <a:r>
              <a:rPr sz="1200" b="1" spc="-30">
                <a:solidFill>
                  <a:srgbClr val="020302"/>
                </a:solidFill>
                <a:latin typeface="Adobe Clean"/>
                <a:cs typeface="Adobe Clean"/>
              </a:rPr>
              <a:t>ge</a:t>
            </a:r>
            <a:r>
              <a:rPr sz="1200" b="1" spc="-25">
                <a:solidFill>
                  <a:srgbClr val="020302"/>
                </a:solidFill>
                <a:latin typeface="Adobe Clean"/>
                <a:cs typeface="Adobe Clean"/>
              </a:rPr>
              <a:t>m</a:t>
            </a:r>
            <a:r>
              <a:rPr sz="1200" b="1" spc="-30">
                <a:solidFill>
                  <a:srgbClr val="020302"/>
                </a:solidFill>
                <a:latin typeface="Adobe Clean"/>
                <a:cs typeface="Adobe Clean"/>
              </a:rPr>
              <a:t>en</a:t>
            </a:r>
            <a:r>
              <a:rPr sz="1200" b="1">
                <a:solidFill>
                  <a:srgbClr val="020302"/>
                </a:solidFill>
                <a:latin typeface="Adobe Clean"/>
                <a:cs typeface="Adobe Clean"/>
              </a:rPr>
              <a:t>t</a:t>
            </a:r>
            <a:endParaRPr sz="1200">
              <a:latin typeface="Adobe Clean"/>
              <a:cs typeface="Adobe Clean"/>
            </a:endParaRP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designated point of contact within Adobe who can provide escalation assistance, regular updates and ensure priority is given to your most critical open support requests.</a:t>
            </a:r>
            <a:endParaRPr sz="1000">
              <a:latin typeface="Adobe Clean Light" panose="020B0303020404020204" pitchFamily="34" charset="0"/>
              <a:cs typeface="AdobeClean-Light"/>
            </a:endParaRP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036205" cy="197490"/>
          </a:xfrm>
          <a:prstGeom prst="rect">
            <a:avLst/>
          </a:prstGeom>
        </p:spPr>
        <p:txBody>
          <a:bodyPr vert="horz" wrap="square" lIns="0" tIns="12700" rIns="0" bIns="0" rtlCol="0">
            <a:spAutoFit/>
          </a:bodyPr>
          <a:lstStyle/>
          <a:p>
            <a:pPr marL="12700">
              <a:lnSpc>
                <a:spcPct val="100000"/>
              </a:lnSpc>
              <a:spcBef>
                <a:spcPts val="100"/>
              </a:spcBef>
            </a:pPr>
            <a:r>
              <a:rPr sz="1200" b="1" spc="-20">
                <a:solidFill>
                  <a:srgbClr val="020302"/>
                </a:solidFill>
                <a:latin typeface="Adobe Clean"/>
                <a:cs typeface="Adobe Clean"/>
              </a:rPr>
              <a:t>S</a:t>
            </a:r>
            <a:r>
              <a:rPr sz="1200" b="1" spc="-25">
                <a:solidFill>
                  <a:srgbClr val="020302"/>
                </a:solidFill>
                <a:latin typeface="Adobe Clean"/>
                <a:cs typeface="Adobe Clean"/>
              </a:rPr>
              <a:t>e</a:t>
            </a:r>
            <a:r>
              <a:rPr sz="1200" b="1" spc="-20">
                <a:solidFill>
                  <a:srgbClr val="020302"/>
                </a:solidFill>
                <a:latin typeface="Adobe Clean"/>
                <a:cs typeface="Adobe Clean"/>
              </a:rPr>
              <a:t>r</a:t>
            </a:r>
            <a:r>
              <a:rPr sz="1200" b="1" spc="-25">
                <a:solidFill>
                  <a:srgbClr val="020302"/>
                </a:solidFill>
                <a:latin typeface="Adobe Clean"/>
                <a:cs typeface="Adobe Clean"/>
              </a:rPr>
              <a:t>v</a:t>
            </a:r>
            <a:r>
              <a:rPr sz="1200" b="1" spc="-20">
                <a:solidFill>
                  <a:srgbClr val="020302"/>
                </a:solidFill>
                <a:latin typeface="Adobe Clean"/>
                <a:cs typeface="Adobe Clean"/>
              </a:rPr>
              <a:t>i</a:t>
            </a:r>
            <a:r>
              <a:rPr sz="1200" b="1" spc="-30">
                <a:solidFill>
                  <a:srgbClr val="020302"/>
                </a:solidFill>
                <a:latin typeface="Adobe Clean"/>
                <a:cs typeface="Adobe Clean"/>
              </a:rPr>
              <a:t>c</a:t>
            </a:r>
            <a:r>
              <a:rPr sz="1200" b="1">
                <a:solidFill>
                  <a:srgbClr val="020302"/>
                </a:solidFill>
                <a:latin typeface="Adobe Clean"/>
                <a:cs typeface="Adobe Clean"/>
              </a:rPr>
              <a:t>e</a:t>
            </a:r>
            <a:r>
              <a:rPr sz="1200" b="1" spc="-80">
                <a:solidFill>
                  <a:srgbClr val="020302"/>
                </a:solidFill>
                <a:latin typeface="Adobe Clean"/>
                <a:cs typeface="Adobe Clean"/>
              </a:rPr>
              <a:t> </a:t>
            </a:r>
            <a:r>
              <a:rPr sz="1200" b="1" spc="-20">
                <a:solidFill>
                  <a:srgbClr val="020302"/>
                </a:solidFill>
                <a:latin typeface="Adobe Clean"/>
                <a:cs typeface="Adobe Clean"/>
              </a:rPr>
              <a:t>R</a:t>
            </a:r>
            <a:r>
              <a:rPr sz="1200" b="1" spc="-25">
                <a:solidFill>
                  <a:srgbClr val="020302"/>
                </a:solidFill>
                <a:latin typeface="Adobe Clean"/>
                <a:cs typeface="Adobe Clean"/>
              </a:rPr>
              <a:t>e</a:t>
            </a:r>
            <a:r>
              <a:rPr sz="1200" b="1" spc="-30">
                <a:solidFill>
                  <a:srgbClr val="020302"/>
                </a:solidFill>
                <a:latin typeface="Adobe Clean"/>
                <a:cs typeface="Adobe Clean"/>
              </a:rPr>
              <a:t>v</a:t>
            </a:r>
            <a:r>
              <a:rPr sz="1200" b="1" spc="-20">
                <a:solidFill>
                  <a:srgbClr val="020302"/>
                </a:solidFill>
                <a:latin typeface="Adobe Clean"/>
                <a:cs typeface="Adobe Clean"/>
              </a:rPr>
              <a:t>i</a:t>
            </a:r>
            <a:r>
              <a:rPr sz="1200" b="1" spc="-25">
                <a:solidFill>
                  <a:srgbClr val="020302"/>
                </a:solidFill>
                <a:latin typeface="Adobe Clean"/>
                <a:cs typeface="Adobe Clean"/>
              </a:rPr>
              <a:t>ew</a:t>
            </a:r>
            <a:r>
              <a:rPr sz="1200" b="1">
                <a:solidFill>
                  <a:srgbClr val="020302"/>
                </a:solidFill>
                <a:latin typeface="Adobe Clean"/>
                <a:cs typeface="Adobe Clean"/>
              </a:rPr>
              <a:t>s</a:t>
            </a:r>
            <a:endParaRPr sz="1200">
              <a:latin typeface="Adobe Clean"/>
              <a:cs typeface="Adobe Clean"/>
            </a:endParaRP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bi-annual comprehensive review of  Enterprise program services, benefits and support metrics.</a:t>
            </a:r>
            <a:endParaRPr sz="1000">
              <a:latin typeface="Adobe Clean Light" panose="020B0303020404020204" pitchFamily="34" charset="0"/>
              <a:cs typeface="AdobeClean-Light"/>
            </a:endParaRP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60-minute session focusing on a specific product feature and how it can be utilized to solve common business problems.</a:t>
            </a:r>
            <a:endParaRPr sz="1000">
              <a:latin typeface="Adobe Clean Light" panose="020B0303020404020204" pitchFamily="34" charset="0"/>
              <a:cs typeface="AdobeClean-Light"/>
            </a:endParaRP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01737"/>
            <a:ext cx="2194560" cy="536622"/>
          </a:xfrm>
          <a:prstGeom prst="rect">
            <a:avLst/>
          </a:prstGeom>
        </p:spPr>
        <p:txBody>
          <a:bodyPr vert="horz" wrap="square" lIns="0" tIns="12700" rIns="0" bIns="0" rtlCol="0" anchor="t">
            <a:spAutoFit/>
          </a:bodyPr>
          <a:lstStyle/>
          <a:p>
            <a:pPr marL="12700" marR="5080">
              <a:lnSpc>
                <a:spcPct val="115999"/>
              </a:lnSpc>
              <a:spcBef>
                <a:spcPts val="600"/>
              </a:spcBef>
            </a:pPr>
            <a:r>
              <a:rPr lang="en-US" sz="1000" dirty="0">
                <a:solidFill>
                  <a:srgbClr val="4B4B4B"/>
                </a:solidFill>
                <a:latin typeface="Adobe Clean Light"/>
              </a:rPr>
              <a:t>Drive adoption of customization best practices and core components in AEM as a Cloud Service.</a:t>
            </a:r>
            <a:endParaRPr sz="1000" dirty="0">
              <a:solidFill>
                <a:srgbClr val="4B4B4B"/>
              </a:solidFill>
              <a:latin typeface="Adobe Clean Light" panose="020B0303020404020204" pitchFamily="34" charset="0"/>
            </a:endParaRP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720903"/>
          </a:xfrm>
          <a:prstGeom prst="rect">
            <a:avLst/>
          </a:prstGeom>
        </p:spPr>
        <p:txBody>
          <a:bodyPr vert="horz" wrap="square" lIns="0" tIns="12700" rIns="0" bIns="0" rtlCol="0" anchor="t">
            <a:spAutoFit/>
          </a:bodyPr>
          <a:lstStyle/>
          <a:p>
            <a:pPr marL="13970" marR="5080" indent="-1905">
              <a:lnSpc>
                <a:spcPct val="117000"/>
              </a:lnSpc>
              <a:spcBef>
                <a:spcPts val="900"/>
              </a:spcBef>
            </a:pPr>
            <a:r>
              <a:rPr lang="en-US" sz="1000" dirty="0">
                <a:solidFill>
                  <a:srgbClr val="4B4B4B"/>
                </a:solidFill>
                <a:latin typeface="Adobe Clean Light"/>
              </a:rPr>
              <a:t>Identify, review and provide recommendations on customized solution adoption areas that have opportunities for optimization.</a:t>
            </a:r>
            <a:endParaRPr lang="en-US" sz="1000" dirty="0">
              <a:solidFill>
                <a:srgbClr val="4B4B4B"/>
              </a:solidFill>
              <a:latin typeface="Adobe Clean Light" panose="020B0303020404020204" pitchFamily="34" charset="0"/>
            </a:endParaRP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717376"/>
          </a:xfrm>
          <a:prstGeom prst="rect">
            <a:avLst/>
          </a:prstGeom>
        </p:spPr>
        <p:txBody>
          <a:bodyPr vert="horz" wrap="square" lIns="0" tIns="12700" rIns="0" bIns="0" rtlCol="0" anchor="t">
            <a:spAutoFit/>
          </a:bodyPr>
          <a:lstStyle/>
          <a:p>
            <a:pPr marL="12700" marR="5080">
              <a:lnSpc>
                <a:spcPct val="117000"/>
              </a:lnSpc>
              <a:spcBef>
                <a:spcPts val="685"/>
              </a:spcBef>
            </a:pPr>
            <a:r>
              <a:rPr lang="en-US" sz="1000" dirty="0">
                <a:solidFill>
                  <a:srgbClr val="4B4B4B"/>
                </a:solidFill>
                <a:latin typeface="Adobe Clean Light"/>
              </a:rPr>
              <a:t>Technical &amp; operational governance to assist AEM as a Cloud Service Customers in adhering to industry standards and best practices for AEM as a Cloud Service.</a:t>
            </a:r>
            <a:endParaRPr sz="1000" dirty="0">
              <a:solidFill>
                <a:srgbClr val="4B4B4B"/>
              </a:solidFill>
              <a:latin typeface="Adobe Clean Light" panose="020B0303020404020204" pitchFamily="34" charset="0"/>
            </a:endParaRP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959237"/>
          </a:xfrm>
          <a:prstGeom prst="rect">
            <a:avLst/>
          </a:prstGeom>
        </p:spPr>
        <p:txBody>
          <a:bodyPr vert="horz" wrap="square" lIns="0" tIns="35560" rIns="0" bIns="0" rtlCol="0">
            <a:spAutoFit/>
          </a:bodyPr>
          <a:lstStyle/>
          <a:p>
            <a:pPr>
              <a:spcBef>
                <a:spcPts val="190"/>
              </a:spcBef>
            </a:pPr>
            <a:r>
              <a:rPr lang="en-US" sz="1000" dirty="0">
                <a:solidFill>
                  <a:srgbClr val="4B4B4B"/>
                </a:solidFill>
                <a:latin typeface="Adobe Clean Light" panose="020B0303020404020204" pitchFamily="34" charset="0"/>
              </a:rPr>
              <a:t>A designated support engineer who becomes familiar with your solution environment and business goals. The NSE is an experienced support engineer that helps coordinate your Enterprise Support experience.</a:t>
            </a:r>
            <a:endParaRPr lang="en-US" sz="1000" dirty="0">
              <a:solidFill>
                <a:srgbClr val="000000"/>
              </a:solidFill>
              <a:latin typeface="Adobe Clean Light" panose="020B0303020404020204" pitchFamily="34" charset="0"/>
            </a:endParaRP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Named Support Engineer</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Expert Sessions</a:t>
            </a:r>
            <a:endParaRPr sz="1200">
              <a:latin typeface="Adobe Clean"/>
              <a:cs typeface="Adobe Clean"/>
            </a:endParaRP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1972258" cy="461665"/>
          </a:xfrm>
          <a:prstGeom prst="rect">
            <a:avLst/>
          </a:prstGeom>
        </p:spPr>
        <p:txBody>
          <a:bodyPr wrap="square">
            <a:spAutoFit/>
          </a:bodyPr>
          <a:lstStyle/>
          <a:p>
            <a:pPr marL="12700">
              <a:lnSpc>
                <a:spcPct val="100000"/>
              </a:lnSpc>
              <a:spcBef>
                <a:spcPts val="100"/>
              </a:spcBef>
            </a:pPr>
            <a:r>
              <a:rPr lang="en-US" sz="1200" b="1" spc="-15">
                <a:solidFill>
                  <a:srgbClr val="020302"/>
                </a:solidFill>
                <a:latin typeface="Adobe Clean"/>
                <a:cs typeface="Adobe Clean"/>
              </a:rPr>
              <a:t>C</a:t>
            </a:r>
            <a:r>
              <a:rPr lang="en-US" sz="1200" b="1" spc="-20">
                <a:solidFill>
                  <a:srgbClr val="020302"/>
                </a:solidFill>
                <a:latin typeface="Adobe Clean"/>
                <a:cs typeface="Adobe Clean"/>
              </a:rPr>
              <a:t>u</a:t>
            </a:r>
            <a:r>
              <a:rPr lang="en-US" sz="1200" b="1" spc="-25">
                <a:solidFill>
                  <a:srgbClr val="020302"/>
                </a:solidFill>
                <a:latin typeface="Adobe Clean"/>
                <a:cs typeface="Adobe Clean"/>
              </a:rPr>
              <a:t>st</a:t>
            </a:r>
            <a:r>
              <a:rPr lang="en-US" sz="1200" b="1" spc="-15">
                <a:solidFill>
                  <a:srgbClr val="020302"/>
                </a:solidFill>
                <a:latin typeface="Adobe Clean"/>
                <a:cs typeface="Adobe Clean"/>
              </a:rPr>
              <a:t>o</a:t>
            </a:r>
            <a:r>
              <a:rPr lang="en-US" sz="1200" b="1" spc="-20">
                <a:solidFill>
                  <a:srgbClr val="020302"/>
                </a:solidFill>
                <a:latin typeface="Adobe Clean"/>
                <a:cs typeface="Adobe Clean"/>
              </a:rPr>
              <a:t>miza</a:t>
            </a:r>
            <a:r>
              <a:rPr lang="en-US" sz="1200" b="1" spc="-25">
                <a:solidFill>
                  <a:srgbClr val="020302"/>
                </a:solidFill>
                <a:latin typeface="Adobe Clean"/>
                <a:cs typeface="Adobe Clean"/>
              </a:rPr>
              <a:t>t</a:t>
            </a:r>
            <a:r>
              <a:rPr lang="en-US" sz="1200" b="1" spc="-20">
                <a:solidFill>
                  <a:srgbClr val="020302"/>
                </a:solidFill>
                <a:latin typeface="Adobe Clean"/>
                <a:cs typeface="Adobe Clean"/>
              </a:rPr>
              <a:t>i</a:t>
            </a:r>
            <a:r>
              <a:rPr lang="en-US" sz="1200" b="1" spc="-15">
                <a:solidFill>
                  <a:srgbClr val="020302"/>
                </a:solidFill>
                <a:latin typeface="Adobe Clean"/>
                <a:cs typeface="Adobe Clean"/>
              </a:rPr>
              <a:t>o</a:t>
            </a:r>
            <a:r>
              <a:rPr lang="en-US" sz="1200" b="1">
                <a:solidFill>
                  <a:srgbClr val="020302"/>
                </a:solidFill>
                <a:latin typeface="Adobe Clean"/>
                <a:cs typeface="Adobe Clean"/>
              </a:rPr>
              <a:t>n</a:t>
            </a:r>
            <a:r>
              <a:rPr lang="en-US" sz="1200" b="1" spc="-50">
                <a:solidFill>
                  <a:srgbClr val="020302"/>
                </a:solidFill>
                <a:latin typeface="Adobe Clean"/>
                <a:cs typeface="Adobe Clean"/>
              </a:rPr>
              <a:t> </a:t>
            </a:r>
            <a:r>
              <a:rPr lang="en-US" sz="1200" b="1" spc="-20">
                <a:solidFill>
                  <a:srgbClr val="020302"/>
                </a:solidFill>
                <a:latin typeface="Adobe Clean"/>
                <a:cs typeface="Adobe Clean"/>
              </a:rPr>
              <a:t>B</a:t>
            </a:r>
            <a:r>
              <a:rPr lang="en-US" sz="1200" b="1" spc="-25">
                <a:solidFill>
                  <a:srgbClr val="020302"/>
                </a:solidFill>
                <a:latin typeface="Adobe Clean"/>
                <a:cs typeface="Adobe Clean"/>
              </a:rPr>
              <a:t>es</a:t>
            </a:r>
            <a:r>
              <a:rPr lang="en-US" sz="1200" b="1">
                <a:solidFill>
                  <a:srgbClr val="020302"/>
                </a:solidFill>
                <a:latin typeface="Adobe Clean"/>
                <a:cs typeface="Adobe Clean"/>
              </a:rPr>
              <a:t>t</a:t>
            </a:r>
            <a:r>
              <a:rPr lang="en-US" sz="1200" b="1" spc="-50">
                <a:solidFill>
                  <a:srgbClr val="020302"/>
                </a:solidFill>
                <a:latin typeface="Adobe Clean"/>
                <a:cs typeface="Adobe Clean"/>
              </a:rPr>
              <a:t> </a:t>
            </a:r>
            <a:r>
              <a:rPr lang="en-US" sz="1200" b="1" spc="-25">
                <a:solidFill>
                  <a:srgbClr val="020302"/>
                </a:solidFill>
                <a:latin typeface="Adobe Clean"/>
                <a:cs typeface="Adobe Clean"/>
              </a:rPr>
              <a:t>P</a:t>
            </a:r>
            <a:r>
              <a:rPr lang="en-US" sz="1200" b="1" spc="-20">
                <a:solidFill>
                  <a:srgbClr val="020302"/>
                </a:solidFill>
                <a:latin typeface="Adobe Clean"/>
                <a:cs typeface="Adobe Clean"/>
              </a:rPr>
              <a:t>ra</a:t>
            </a:r>
            <a:r>
              <a:rPr lang="en-US" sz="1200" b="1" spc="-30">
                <a:solidFill>
                  <a:srgbClr val="020302"/>
                </a:solidFill>
                <a:latin typeface="Adobe Clean"/>
                <a:cs typeface="Adobe Clean"/>
              </a:rPr>
              <a:t>c</a:t>
            </a:r>
            <a:r>
              <a:rPr lang="en-US" sz="1200" b="1" spc="-25">
                <a:solidFill>
                  <a:srgbClr val="020302"/>
                </a:solidFill>
                <a:latin typeface="Adobe Clean"/>
                <a:cs typeface="Adobe Clean"/>
              </a:rPr>
              <a:t>t</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spc="-25">
                <a:solidFill>
                  <a:srgbClr val="020302"/>
                </a:solidFill>
                <a:latin typeface="Adobe Clean"/>
                <a:cs typeface="Adobe Clean"/>
              </a:rPr>
              <a:t>e</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spc="-25">
                <a:solidFill>
                  <a:srgbClr val="020302"/>
                </a:solidFill>
                <a:latin typeface="Adobe Clean"/>
                <a:cs typeface="Adobe Clean"/>
              </a:rPr>
              <a:t>f</a:t>
            </a:r>
            <a:r>
              <a:rPr lang="en-US" sz="1200" b="1" spc="-15">
                <a:solidFill>
                  <a:srgbClr val="020302"/>
                </a:solidFill>
                <a:latin typeface="Adobe Clean"/>
                <a:cs typeface="Adobe Clean"/>
              </a:rPr>
              <a:t>o</a:t>
            </a:r>
            <a:r>
              <a:rPr lang="en-US" sz="1200" b="1">
                <a:solidFill>
                  <a:srgbClr val="020302"/>
                </a:solidFill>
                <a:latin typeface="Adobe Clean"/>
                <a:cs typeface="Adobe Clean"/>
              </a:rPr>
              <a:t>r</a:t>
            </a:r>
            <a:r>
              <a:rPr lang="en-US" sz="1200" b="1" spc="-45">
                <a:solidFill>
                  <a:srgbClr val="020302"/>
                </a:solidFill>
                <a:latin typeface="Adobe Clean"/>
                <a:cs typeface="Adobe Clean"/>
              </a:rPr>
              <a:t> </a:t>
            </a:r>
            <a:r>
              <a:rPr lang="en-US" sz="1200" b="1" spc="-30">
                <a:solidFill>
                  <a:srgbClr val="020302"/>
                </a:solidFill>
                <a:latin typeface="Adobe Clean"/>
                <a:cs typeface="Adobe Clean"/>
              </a:rPr>
              <a:t>AE</a:t>
            </a:r>
            <a:r>
              <a:rPr lang="en-US" sz="1200" b="1">
                <a:solidFill>
                  <a:srgbClr val="020302"/>
                </a:solidFill>
                <a:latin typeface="Adobe Clean"/>
                <a:cs typeface="Adobe Clean"/>
              </a:rPr>
              <a:t>M</a:t>
            </a:r>
            <a:r>
              <a:rPr lang="en-US" sz="1200" b="1" spc="-55">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5">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a:t>
            </a:r>
            <a:r>
              <a:rPr lang="en-US" sz="1200" b="1" spc="-20">
                <a:solidFill>
                  <a:srgbClr val="020302"/>
                </a:solidFill>
                <a:latin typeface="Adobe Clean"/>
                <a:cs typeface="Adobe Clean"/>
              </a:rPr>
              <a:t>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30">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endParaRPr lang="en-US" sz="1200">
              <a:latin typeface="Adobe Clean"/>
              <a:cs typeface="Adobe Clean"/>
            </a:endParaRP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38393"/>
            <a:ext cx="1708650" cy="461665"/>
          </a:xfrm>
          <a:prstGeom prst="rect">
            <a:avLst/>
          </a:prstGeom>
        </p:spPr>
        <p:txBody>
          <a:bodyPr wrap="square">
            <a:spAutoFit/>
          </a:bodyPr>
          <a:lstStyle/>
          <a:p>
            <a:pPr marL="12700">
              <a:lnSpc>
                <a:spcPct val="100000"/>
              </a:lnSpc>
              <a:spcBef>
                <a:spcPts val="100"/>
              </a:spcBef>
            </a:pPr>
            <a:r>
              <a:rPr lang="en-US" sz="1200" b="1" spc="-25">
                <a:solidFill>
                  <a:srgbClr val="020302"/>
                </a:solidFill>
                <a:latin typeface="Adobe Clean"/>
                <a:cs typeface="Adobe Clean"/>
              </a:rPr>
              <a:t>Value-added Services for AEM as a Cloud Service</a:t>
            </a:r>
            <a:endParaRPr lang="en-US" sz="1200">
              <a:latin typeface="Adobe Clean"/>
              <a:cs typeface="Adobe Clean"/>
            </a:endParaRP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en-US" sz="1200" b="1" spc="-20">
                <a:solidFill>
                  <a:srgbClr val="020302"/>
                </a:solidFill>
                <a:latin typeface="Adobe Clean"/>
                <a:cs typeface="Adobe Clean"/>
              </a:rPr>
              <a:t>G</a:t>
            </a:r>
            <a:r>
              <a:rPr lang="en-US" sz="1200" b="1" spc="-15">
                <a:solidFill>
                  <a:srgbClr val="020302"/>
                </a:solidFill>
                <a:latin typeface="Adobe Clean"/>
                <a:cs typeface="Adobe Clean"/>
              </a:rPr>
              <a:t>o</a:t>
            </a:r>
            <a:r>
              <a:rPr lang="en-US" sz="1200" b="1" spc="-25">
                <a:solidFill>
                  <a:srgbClr val="020302"/>
                </a:solidFill>
                <a:latin typeface="Adobe Clean"/>
                <a:cs typeface="Adobe Clean"/>
              </a:rPr>
              <a:t>ve</a:t>
            </a:r>
            <a:r>
              <a:rPr lang="en-US" sz="1200" b="1" spc="-20">
                <a:solidFill>
                  <a:srgbClr val="020302"/>
                </a:solidFill>
                <a:latin typeface="Adobe Clean"/>
                <a:cs typeface="Adobe Clean"/>
              </a:rPr>
              <a:t>r</a:t>
            </a:r>
            <a:r>
              <a:rPr lang="en-US" sz="1200" b="1" spc="-25">
                <a:solidFill>
                  <a:srgbClr val="020302"/>
                </a:solidFill>
                <a:latin typeface="Adobe Clean"/>
                <a:cs typeface="Adobe Clean"/>
              </a:rPr>
              <a:t>n</a:t>
            </a:r>
            <a:r>
              <a:rPr lang="en-US" sz="1200" b="1" spc="-20">
                <a:solidFill>
                  <a:srgbClr val="020302"/>
                </a:solidFill>
                <a:latin typeface="Adobe Clean"/>
                <a:cs typeface="Adobe Clean"/>
              </a:rPr>
              <a:t>a</a:t>
            </a:r>
            <a:r>
              <a:rPr lang="en-US" sz="1200" b="1" spc="-25">
                <a:solidFill>
                  <a:srgbClr val="020302"/>
                </a:solidFill>
                <a:latin typeface="Adobe Clean"/>
                <a:cs typeface="Adobe Clean"/>
              </a:rPr>
              <a:t>n</a:t>
            </a:r>
            <a:r>
              <a:rPr lang="en-US" sz="1200" b="1" spc="-30">
                <a:solidFill>
                  <a:srgbClr val="020302"/>
                </a:solidFill>
                <a:latin typeface="Adobe Clean"/>
                <a:cs typeface="Adobe Clean"/>
              </a:rPr>
              <a:t>c</a:t>
            </a:r>
            <a:r>
              <a:rPr lang="en-US" sz="1200" b="1">
                <a:solidFill>
                  <a:srgbClr val="020302"/>
                </a:solidFill>
                <a:latin typeface="Adobe Clean"/>
                <a:cs typeface="Adobe Clean"/>
              </a:rPr>
              <a:t>e</a:t>
            </a:r>
            <a:r>
              <a:rPr lang="en-US" sz="1200" b="1" spc="-50">
                <a:solidFill>
                  <a:srgbClr val="020302"/>
                </a:solidFill>
                <a:latin typeface="Adobe Clean"/>
                <a:cs typeface="Adobe Clean"/>
              </a:rPr>
              <a:t> </a:t>
            </a:r>
            <a:r>
              <a:rPr lang="en-US" sz="1200" b="1" spc="-25">
                <a:solidFill>
                  <a:srgbClr val="020302"/>
                </a:solidFill>
                <a:latin typeface="Adobe Clean"/>
                <a:cs typeface="Adobe Clean"/>
              </a:rPr>
              <a:t>f</a:t>
            </a:r>
            <a:r>
              <a:rPr lang="en-US" sz="1200" b="1" spc="-15">
                <a:solidFill>
                  <a:srgbClr val="020302"/>
                </a:solidFill>
                <a:latin typeface="Adobe Clean"/>
                <a:cs typeface="Adobe Clean"/>
              </a:rPr>
              <a:t>o</a:t>
            </a:r>
            <a:r>
              <a:rPr lang="en-US" sz="1200" b="1">
                <a:solidFill>
                  <a:srgbClr val="020302"/>
                </a:solidFill>
                <a:latin typeface="Adobe Clean"/>
                <a:cs typeface="Adobe Clean"/>
              </a:rPr>
              <a:t>r</a:t>
            </a:r>
            <a:r>
              <a:rPr lang="en-US" sz="1200" b="1" spc="-45">
                <a:solidFill>
                  <a:srgbClr val="020302"/>
                </a:solidFill>
                <a:latin typeface="Adobe Clean"/>
                <a:cs typeface="Adobe Clean"/>
              </a:rPr>
              <a:t> </a:t>
            </a:r>
            <a:r>
              <a:rPr lang="en-US" sz="1200" b="1" spc="-30">
                <a:solidFill>
                  <a:srgbClr val="020302"/>
                </a:solidFill>
                <a:latin typeface="Adobe Clean"/>
                <a:cs typeface="Adobe Clean"/>
              </a:rPr>
              <a:t>A</a:t>
            </a:r>
            <a:r>
              <a:rPr lang="en-US" sz="1200" b="1" spc="-25">
                <a:solidFill>
                  <a:srgbClr val="020302"/>
                </a:solidFill>
                <a:latin typeface="Adobe Clean"/>
                <a:cs typeface="Adobe Clean"/>
              </a:rPr>
              <a:t>E</a:t>
            </a:r>
            <a:r>
              <a:rPr lang="en-US" sz="1200" b="1">
                <a:solidFill>
                  <a:srgbClr val="020302"/>
                </a:solidFill>
                <a:latin typeface="Adobe Clean"/>
                <a:cs typeface="Adobe Clean"/>
              </a:rPr>
              <a:t>M</a:t>
            </a:r>
            <a:r>
              <a:rPr lang="en-US" sz="1200" b="1" spc="-50">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0">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25">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endParaRPr lang="en-US" sz="1200">
              <a:latin typeface="Adobe Clean"/>
              <a:cs typeface="Adobe Clean"/>
            </a:endParaRP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Cas</a:t>
            </a:r>
            <a:r>
              <a:rPr sz="1200" b="1">
                <a:solidFill>
                  <a:srgbClr val="020302"/>
                </a:solidFill>
                <a:latin typeface="Adobe Clean"/>
                <a:cs typeface="Adobe Clean"/>
              </a:rPr>
              <a:t>e</a:t>
            </a:r>
            <a:r>
              <a:rPr sz="1200" b="1" spc="-80">
                <a:solidFill>
                  <a:srgbClr val="020302"/>
                </a:solidFill>
                <a:latin typeface="Adobe Clean"/>
                <a:cs typeface="Adobe Clean"/>
              </a:rPr>
              <a:t> </a:t>
            </a:r>
            <a:r>
              <a:rPr sz="1200" b="1" spc="-20">
                <a:solidFill>
                  <a:srgbClr val="020302"/>
                </a:solidFill>
                <a:latin typeface="Adobe Clean"/>
                <a:cs typeface="Adobe Clean"/>
              </a:rPr>
              <a:t>R</a:t>
            </a:r>
            <a:r>
              <a:rPr sz="1200" b="1" spc="-25">
                <a:solidFill>
                  <a:srgbClr val="020302"/>
                </a:solidFill>
                <a:latin typeface="Adobe Clean"/>
                <a:cs typeface="Adobe Clean"/>
              </a:rPr>
              <a:t>e</a:t>
            </a:r>
            <a:r>
              <a:rPr sz="1200" b="1" spc="-30">
                <a:solidFill>
                  <a:srgbClr val="020302"/>
                </a:solidFill>
                <a:latin typeface="Adobe Clean"/>
                <a:cs typeface="Adobe Clean"/>
              </a:rPr>
              <a:t>v</a:t>
            </a:r>
            <a:r>
              <a:rPr sz="1200" b="1" spc="-20">
                <a:solidFill>
                  <a:srgbClr val="020302"/>
                </a:solidFill>
                <a:latin typeface="Adobe Clean"/>
                <a:cs typeface="Adobe Clean"/>
              </a:rPr>
              <a:t>i</a:t>
            </a:r>
            <a:r>
              <a:rPr sz="1200" b="1" spc="-25">
                <a:solidFill>
                  <a:srgbClr val="020302"/>
                </a:solidFill>
                <a:latin typeface="Adobe Clean"/>
                <a:cs typeface="Adobe Clean"/>
              </a:rPr>
              <a:t>ew</a:t>
            </a:r>
            <a:r>
              <a:rPr sz="1200" b="1">
                <a:solidFill>
                  <a:srgbClr val="020302"/>
                </a:solidFill>
                <a:latin typeface="Adobe Clean"/>
                <a:cs typeface="Adobe Clean"/>
              </a:rPr>
              <a:t>s</a:t>
            </a:r>
            <a:endParaRPr sz="1200">
              <a:latin typeface="Adobe Clean"/>
              <a:cs typeface="Adobe Clean"/>
            </a:endParaRP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936154"/>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Regular scheduled review of open support requests, ensuring customer alignment on case description, business impact, status, priority and agreement on next steps required to ensure an expedient resolution.</a:t>
            </a:r>
            <a:endParaRPr sz="1000">
              <a:latin typeface="Adobe Clean Light" panose="020B0303020404020204" pitchFamily="34" charset="0"/>
              <a:cs typeface="AdobeClean-Light"/>
            </a:endParaRP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Cloud Support Activities - AEM</a:t>
            </a:r>
            <a:endParaRPr lang="en-US" sz="1400">
              <a:latin typeface="Adobe Clean"/>
              <a:cs typeface="Adobe Clean"/>
            </a:endParaRP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9142" y="3892352"/>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5145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sz="800" spc="-10">
                <a:solidFill>
                  <a:srgbClr val="6D6D6D"/>
                </a:solidFill>
                <a:latin typeface="Adobe Clean"/>
                <a:cs typeface="Adobe Clean"/>
              </a:rPr>
              <a:t>©202</a:t>
            </a:r>
            <a:r>
              <a:rPr lang="en-US" sz="800" spc="-10">
                <a:solidFill>
                  <a:srgbClr val="6D6D6D"/>
                </a:solidFill>
                <a:latin typeface="Adobe Clean"/>
                <a:cs typeface="Adobe Clean"/>
              </a:rPr>
              <a:t>1</a:t>
            </a:r>
            <a:r>
              <a:rPr sz="800" spc="-5">
                <a:solidFill>
                  <a:srgbClr val="6D6D6D"/>
                </a:solidFill>
                <a:latin typeface="Adobe Clean"/>
                <a:cs typeface="Adobe Clean"/>
              </a:rPr>
              <a:t> Adobe. All</a:t>
            </a:r>
            <a:r>
              <a:rPr sz="800" spc="-15">
                <a:solidFill>
                  <a:srgbClr val="6D6D6D"/>
                </a:solidFill>
                <a:latin typeface="Adobe Clean"/>
                <a:cs typeface="Adobe Clean"/>
              </a:rPr>
              <a:t> </a:t>
            </a:r>
            <a:r>
              <a:rPr sz="800" spc="-10">
                <a:solidFill>
                  <a:srgbClr val="6D6D6D"/>
                </a:solidFill>
                <a:latin typeface="Adobe Clean"/>
                <a:cs typeface="Adobe Clean"/>
              </a:rPr>
              <a:t>Rights</a:t>
            </a:r>
            <a:r>
              <a:rPr sz="800" spc="-5">
                <a:solidFill>
                  <a:srgbClr val="6D6D6D"/>
                </a:solidFill>
                <a:latin typeface="Adobe Clean"/>
                <a:cs typeface="Adobe Clean"/>
              </a:rPr>
              <a:t> </a:t>
            </a:r>
            <a:r>
              <a:rPr sz="800" spc="-10">
                <a:solidFill>
                  <a:srgbClr val="6D6D6D"/>
                </a:solidFill>
                <a:latin typeface="Adobe Clean"/>
                <a:cs typeface="Adobe Clean"/>
              </a:rPr>
              <a:t>Reserved.</a:t>
            </a:r>
            <a:r>
              <a:rPr sz="800" spc="-5">
                <a:solidFill>
                  <a:srgbClr val="6D6D6D"/>
                </a:solidFill>
                <a:latin typeface="Adobe Clean"/>
                <a:cs typeface="Adobe Clean"/>
              </a:rPr>
              <a:t> Adobe</a:t>
            </a:r>
            <a:r>
              <a:rPr sz="800" spc="75">
                <a:solidFill>
                  <a:srgbClr val="6D6D6D"/>
                </a:solidFill>
                <a:latin typeface="Adobe Clean"/>
                <a:cs typeface="Adobe Clean"/>
              </a:rPr>
              <a:t> </a:t>
            </a:r>
            <a:r>
              <a:rPr sz="800" spc="-10">
                <a:solidFill>
                  <a:srgbClr val="6D6D6D"/>
                </a:solidFill>
                <a:latin typeface="Adobe Clean"/>
                <a:cs typeface="Adobe Clean"/>
              </a:rPr>
              <a:t>Confidential.</a:t>
            </a:r>
            <a:endParaRPr sz="800">
              <a:latin typeface="Adobe Clean"/>
              <a:cs typeface="Adobe Clean"/>
            </a:endParaRP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843270" y="589788"/>
            <a:ext cx="2588260" cy="228268"/>
          </a:xfrm>
          <a:prstGeom prst="rect">
            <a:avLst/>
          </a:prstGeom>
        </p:spPr>
        <p:txBody>
          <a:bodyPr vert="horz" wrap="square" lIns="0" tIns="12700" rIns="0" bIns="0" rtlCol="0" anchor="t">
            <a:spAutoFit/>
          </a:bodyPr>
          <a:lstStyle/>
          <a:p>
            <a:pPr marL="12700">
              <a:spcBef>
                <a:spcPts val="100"/>
              </a:spcBef>
            </a:pPr>
            <a:r>
              <a:rPr sz="1400" b="1" spc="-25" dirty="0">
                <a:solidFill>
                  <a:srgbClr val="020302"/>
                </a:solidFill>
                <a:latin typeface="Adobe Clean"/>
                <a:cs typeface="Adobe Clean"/>
              </a:rPr>
              <a:t>Fi</a:t>
            </a:r>
            <a:r>
              <a:rPr sz="1400" b="1" spc="-30" dirty="0">
                <a:solidFill>
                  <a:srgbClr val="020302"/>
                </a:solidFill>
                <a:latin typeface="Adobe Clean"/>
                <a:cs typeface="Adobe Clean"/>
              </a:rPr>
              <a:t>e</a:t>
            </a:r>
            <a:r>
              <a:rPr sz="1400" b="1" spc="-25" dirty="0">
                <a:solidFill>
                  <a:srgbClr val="020302"/>
                </a:solidFill>
                <a:latin typeface="Adobe Clean"/>
                <a:cs typeface="Adobe Clean"/>
              </a:rPr>
              <a:t>l</a:t>
            </a:r>
            <a:r>
              <a:rPr sz="1400" b="1" dirty="0">
                <a:solidFill>
                  <a:srgbClr val="020302"/>
                </a:solidFill>
                <a:latin typeface="Adobe Clean"/>
                <a:cs typeface="Adobe Clean"/>
              </a:rPr>
              <a:t>d</a:t>
            </a:r>
            <a:r>
              <a:rPr sz="1400" b="1" spc="-45" dirty="0">
                <a:solidFill>
                  <a:srgbClr val="020302"/>
                </a:solidFill>
                <a:latin typeface="Adobe Clean"/>
                <a:cs typeface="Adobe Clean"/>
              </a:rPr>
              <a:t> </a:t>
            </a:r>
            <a:r>
              <a:rPr sz="1400" b="1" spc="20" dirty="0">
                <a:solidFill>
                  <a:srgbClr val="020302"/>
                </a:solidFill>
                <a:latin typeface="Adobe Clean"/>
                <a:cs typeface="Adobe Clean"/>
              </a:rPr>
              <a:t>S</a:t>
            </a:r>
            <a:r>
              <a:rPr sz="1400" b="1" spc="10" dirty="0">
                <a:solidFill>
                  <a:srgbClr val="020302"/>
                </a:solidFill>
                <a:latin typeface="Adobe Clean"/>
                <a:cs typeface="Adobe Clean"/>
              </a:rPr>
              <a:t>e</a:t>
            </a:r>
            <a:r>
              <a:rPr sz="1400" b="1" spc="15" dirty="0">
                <a:solidFill>
                  <a:srgbClr val="020302"/>
                </a:solidFill>
                <a:latin typeface="Adobe Clean"/>
                <a:cs typeface="Adobe Clean"/>
              </a:rPr>
              <a:t>rvi</a:t>
            </a:r>
            <a:r>
              <a:rPr sz="1400" b="1" spc="10" dirty="0">
                <a:solidFill>
                  <a:srgbClr val="020302"/>
                </a:solidFill>
                <a:latin typeface="Adobe Clean"/>
                <a:cs typeface="Adobe Clean"/>
              </a:rPr>
              <a:t>c</a:t>
            </a:r>
            <a:r>
              <a:rPr sz="1400" b="1" dirty="0">
                <a:solidFill>
                  <a:srgbClr val="020302"/>
                </a:solidFill>
                <a:latin typeface="Adobe Clean"/>
                <a:cs typeface="Adobe Clean"/>
              </a:rPr>
              <a:t>e</a:t>
            </a:r>
            <a:r>
              <a:rPr lang="en-US" sz="1400" b="1" dirty="0">
                <a:solidFill>
                  <a:srgbClr val="020302"/>
                </a:solidFill>
                <a:latin typeface="Adobe Clean"/>
                <a:cs typeface="Adobe Clean"/>
              </a:rPr>
              <a:t> </a:t>
            </a:r>
            <a:r>
              <a:rPr sz="1400" b="1" spc="5" dirty="0">
                <a:solidFill>
                  <a:srgbClr val="020302"/>
                </a:solidFill>
                <a:latin typeface="Adobe Clean"/>
                <a:cs typeface="Adobe Clean"/>
              </a:rPr>
              <a:t>A</a:t>
            </a:r>
            <a:r>
              <a:rPr sz="1400" b="1" dirty="0">
                <a:solidFill>
                  <a:srgbClr val="020302"/>
                </a:solidFill>
                <a:latin typeface="Adobe Clean"/>
                <a:cs typeface="Adobe Clean"/>
              </a:rPr>
              <a:t>ct</a:t>
            </a:r>
            <a:r>
              <a:rPr sz="1400" b="1" spc="5" dirty="0">
                <a:solidFill>
                  <a:srgbClr val="020302"/>
                </a:solidFill>
                <a:latin typeface="Adobe Clean"/>
                <a:cs typeface="Adobe Clean"/>
              </a:rPr>
              <a:t>ivi</a:t>
            </a:r>
            <a:r>
              <a:rPr sz="1400" b="1" dirty="0">
                <a:solidFill>
                  <a:srgbClr val="020302"/>
                </a:solidFill>
                <a:latin typeface="Adobe Clean"/>
                <a:cs typeface="Adobe Clean"/>
              </a:rPr>
              <a:t>t</a:t>
            </a:r>
            <a:r>
              <a:rPr sz="1400" b="1" spc="5" dirty="0">
                <a:solidFill>
                  <a:srgbClr val="020302"/>
                </a:solidFill>
                <a:latin typeface="Adobe Clean"/>
                <a:cs typeface="Adobe Clean"/>
              </a:rPr>
              <a:t>i</a:t>
            </a:r>
            <a:r>
              <a:rPr sz="1400" b="1" dirty="0">
                <a:solidFill>
                  <a:srgbClr val="020302"/>
                </a:solidFill>
                <a:latin typeface="Adobe Clean"/>
                <a:cs typeface="Adobe Clean"/>
              </a:rPr>
              <a:t>es</a:t>
            </a:r>
            <a:endParaRPr sz="1400" dirty="0">
              <a:latin typeface="Adobe Clean"/>
              <a:cs typeface="Adobe Clean"/>
            </a:endParaRP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sz="1400" b="1" spc="-20">
                <a:solidFill>
                  <a:srgbClr val="020302"/>
                </a:solidFill>
                <a:latin typeface="Adobe Clean"/>
                <a:cs typeface="Adobe Clean"/>
              </a:rPr>
              <a:t>L</a:t>
            </a:r>
            <a:r>
              <a:rPr sz="1400" b="1" spc="-10">
                <a:solidFill>
                  <a:srgbClr val="020302"/>
                </a:solidFill>
                <a:latin typeface="Adobe Clean"/>
                <a:cs typeface="Adobe Clean"/>
              </a:rPr>
              <a:t>a</a:t>
            </a:r>
            <a:r>
              <a:rPr sz="1400" b="1" spc="-15">
                <a:solidFill>
                  <a:srgbClr val="020302"/>
                </a:solidFill>
                <a:latin typeface="Adobe Clean"/>
                <a:cs typeface="Adobe Clean"/>
              </a:rPr>
              <a:t>un</a:t>
            </a:r>
            <a:r>
              <a:rPr sz="1400" b="1" spc="-20">
                <a:solidFill>
                  <a:srgbClr val="020302"/>
                </a:solidFill>
                <a:latin typeface="Adobe Clean"/>
                <a:cs typeface="Adobe Clean"/>
              </a:rPr>
              <a:t>c</a:t>
            </a:r>
            <a:r>
              <a:rPr sz="1400" b="1">
                <a:solidFill>
                  <a:srgbClr val="020302"/>
                </a:solidFill>
                <a:latin typeface="Adobe Clean"/>
                <a:cs typeface="Adobe Clean"/>
              </a:rPr>
              <a:t>h</a:t>
            </a:r>
            <a:r>
              <a:rPr sz="1400" b="1" spc="-30">
                <a:solidFill>
                  <a:srgbClr val="020302"/>
                </a:solidFill>
                <a:latin typeface="Adobe Clean"/>
                <a:cs typeface="Adobe Clean"/>
              </a:rPr>
              <a:t> </a:t>
            </a:r>
            <a:r>
              <a:rPr sz="1400" b="1" spc="-10">
                <a:solidFill>
                  <a:srgbClr val="020302"/>
                </a:solidFill>
                <a:latin typeface="Adobe Clean"/>
                <a:cs typeface="Adobe Clean"/>
              </a:rPr>
              <a:t>Advisor</a:t>
            </a:r>
            <a:r>
              <a:rPr sz="1400" b="1">
                <a:solidFill>
                  <a:srgbClr val="020302"/>
                </a:solidFill>
                <a:latin typeface="Adobe Clean"/>
                <a:cs typeface="Adobe Clean"/>
              </a:rPr>
              <a:t>y</a:t>
            </a:r>
            <a:r>
              <a:rPr sz="1400" b="1" spc="-60">
                <a:solidFill>
                  <a:srgbClr val="020302"/>
                </a:solidFill>
                <a:latin typeface="Adobe Clean"/>
                <a:cs typeface="Adobe Clean"/>
              </a:rPr>
              <a:t> </a:t>
            </a:r>
            <a:endParaRPr sz="1400">
              <a:latin typeface="Adobe Clean"/>
              <a:cs typeface="Adobe Clean"/>
            </a:endParaRP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en-US" sz="1000">
                <a:solidFill>
                  <a:srgbClr val="1F1F1F"/>
                </a:solidFill>
                <a:latin typeface="AdobeClean-Light"/>
                <a:cs typeface="AdobeClean-Light"/>
              </a:rPr>
              <a:t>For customers </a:t>
            </a:r>
            <a:r>
              <a:rPr sz="1000">
                <a:solidFill>
                  <a:srgbClr val="1F1F1F"/>
                </a:solidFill>
                <a:latin typeface="AdobeClean-Light"/>
                <a:cs typeface="AdobeClean-Light"/>
              </a:rPr>
              <a:t>implementing a </a:t>
            </a:r>
            <a:r>
              <a:rPr sz="1000" b="1">
                <a:solidFill>
                  <a:srgbClr val="1F1F1F"/>
                </a:solidFill>
                <a:latin typeface="Adobe Clean"/>
                <a:cs typeface="Adobe Clean"/>
              </a:rPr>
              <a:t>new Adobe Experience Cloud solution</a:t>
            </a:r>
            <a:r>
              <a:rPr lang="en-US" sz="1000" b="1">
                <a:solidFill>
                  <a:srgbClr val="1F1F1F"/>
                </a:solidFill>
                <a:latin typeface="Adobe Clean"/>
                <a:cs typeface="Adobe Clean"/>
              </a:rPr>
              <a:t>, </a:t>
            </a:r>
            <a:r>
              <a:rPr lang="en-US" sz="1000">
                <a:latin typeface="Adobe Clean Light" charset="0"/>
                <a:ea typeface="Adobe Clean Light" charset="0"/>
                <a:cs typeface="Adobe Clean Light" charset="0"/>
              </a:rPr>
              <a:t>Launch Advisory </a:t>
            </a:r>
            <a:r>
              <a:rPr lang="en-US" sz="1000">
                <a:solidFill>
                  <a:srgbClr val="000000"/>
                </a:solidFill>
                <a:latin typeface="Adobe Clean SemiLight" panose="020B0403020404020204" pitchFamily="34" charset="0"/>
              </a:rPr>
              <a:t>is a </a:t>
            </a:r>
            <a:r>
              <a:rPr lang="en-US" sz="1000" b="1">
                <a:solidFill>
                  <a:srgbClr val="000000"/>
                </a:solidFill>
                <a:latin typeface="Adobe Clean SemiLight" panose="020B0403020404020204" pitchFamily="34" charset="0"/>
              </a:rPr>
              <a:t>core set of advisory services </a:t>
            </a:r>
            <a:r>
              <a:rPr lang="en-US" sz="1000">
                <a:latin typeface="Adobe Clean Light" charset="0"/>
                <a:ea typeface="Adobe Clean Light" charset="0"/>
                <a:cs typeface="Adobe Clean Light" charset="0"/>
              </a:rPr>
              <a:t>and recommendations that </a:t>
            </a:r>
            <a:r>
              <a:rPr lang="en-US" sz="1000">
                <a:latin typeface="Adobe Clean Light" charset="0"/>
              </a:rPr>
              <a:t>are proven to </a:t>
            </a:r>
            <a:r>
              <a:rPr lang="en-US" sz="1000" b="1">
                <a:latin typeface="Adobe Clean Light" charset="0"/>
              </a:rPr>
              <a:t>support successful deployments </a:t>
            </a:r>
            <a:r>
              <a:rPr lang="en-US" sz="1000">
                <a:latin typeface="Adobe Clean Light" charset="0"/>
              </a:rPr>
              <a:t>and </a:t>
            </a:r>
            <a:r>
              <a:rPr lang="en-US" sz="1000" b="1">
                <a:latin typeface="Adobe Clean Light" charset="0"/>
              </a:rPr>
              <a:t>accelerate time-to-value</a:t>
            </a:r>
            <a:r>
              <a:rPr lang="en-US" sz="1000">
                <a:latin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en-US" sz="1000">
                <a:solidFill>
                  <a:srgbClr val="4B4B4B"/>
                </a:solidFill>
                <a:latin typeface="Adobe Clean Light" panose="020B0303020404020204" pitchFamily="34" charset="0"/>
              </a:rPr>
              <a:t>Field Services are used for </a:t>
            </a:r>
            <a:r>
              <a:rPr lang="en-US" sz="1000" b="1">
                <a:solidFill>
                  <a:srgbClr val="4B4B4B"/>
                </a:solidFill>
                <a:latin typeface="Adobe Clean" panose="020B0503020404020204" pitchFamily="34" charset="0"/>
              </a:rPr>
              <a:t>quick resolution</a:t>
            </a:r>
            <a:r>
              <a:rPr lang="en-US" sz="1000">
                <a:solidFill>
                  <a:srgbClr val="4B4B4B"/>
                </a:solidFill>
                <a:latin typeface="Adobe Clean Light" panose="020B0303020404020204" pitchFamily="34" charset="0"/>
              </a:rPr>
              <a:t>, focused customer success and accelerated</a:t>
            </a:r>
            <a:r>
              <a:rPr lang="en-US" sz="1000" b="1">
                <a:solidFill>
                  <a:srgbClr val="4B4B4B"/>
                </a:solidFill>
                <a:latin typeface="Adobe Clean" panose="020B0503020404020204" pitchFamily="34" charset="0"/>
              </a:rPr>
              <a:t> time-to-value</a:t>
            </a:r>
            <a:r>
              <a:rPr lang="en-US" sz="1000">
                <a:solidFill>
                  <a:srgbClr val="4B4B4B"/>
                </a:solidFill>
                <a:latin typeface="Adobe Clean Light" panose="020B0303020404020204" pitchFamily="34" charset="0"/>
              </a:rPr>
              <a:t>. If Launch advisory is active there will be </a:t>
            </a:r>
            <a:r>
              <a:rPr lang="en-US" sz="1000" b="1">
                <a:solidFill>
                  <a:srgbClr val="4B4B4B"/>
                </a:solidFill>
                <a:latin typeface="Adobe Clean" panose="020B0503020404020204" pitchFamily="34" charset="0"/>
              </a:rPr>
              <a:t>no Field Services in year 1 </a:t>
            </a:r>
            <a:r>
              <a:rPr lang="en-US" sz="1000">
                <a:solidFill>
                  <a:srgbClr val="4B4B4B"/>
                </a:solidFill>
                <a:latin typeface="Adobe Clean Light" panose="020B0303020404020204" pitchFamily="34" charset="0"/>
              </a:rPr>
              <a:t>for any solution product covered by an Adobe Support contract. </a:t>
            </a:r>
            <a:endParaRPr lang="en-US" sz="1000">
              <a:solidFill>
                <a:srgbClr val="1F1F1F"/>
              </a:solidFill>
              <a:latin typeface="Adobe Clean Light" panose="020B0303020404020204" pitchFamily="34" charset="0"/>
              <a:cs typeface="Adobe Clean"/>
            </a:endParaRPr>
          </a:p>
          <a:p>
            <a:pPr marL="24130" marR="5080">
              <a:spcBef>
                <a:spcPts val="600"/>
              </a:spcBef>
            </a:pPr>
            <a:endParaRPr lang="en-US" sz="1000" b="1">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525469" cy="2336537"/>
          </a:xfrm>
          <a:prstGeom prst="rect">
            <a:avLst/>
          </a:prstGeom>
        </p:spPr>
        <p:txBody>
          <a:bodyPr wrap="square">
            <a:spAutoFit/>
          </a:bodyPr>
          <a:lstStyle/>
          <a:p>
            <a:pPr marL="12700" marR="5080">
              <a:spcBef>
                <a:spcPts val="100"/>
              </a:spcBef>
            </a:pPr>
            <a:r>
              <a:rPr lang="en-US" sz="1000">
                <a:latin typeface="Adobe Clean Light" charset="0"/>
              </a:rPr>
              <a:t>Adobe solution experts help validate requirements, architecture, development process, and launch readiness reviews </a:t>
            </a:r>
            <a:r>
              <a:rPr lang="en-US" sz="1000">
                <a:solidFill>
                  <a:srgbClr val="000000"/>
                </a:solidFill>
                <a:latin typeface="Adobe Clean SemiLight" panose="020B0403020404020204" pitchFamily="34" charset="0"/>
              </a:rPr>
              <a:t>with </a:t>
            </a:r>
            <a:r>
              <a:rPr lang="en-US" sz="1000" b="1">
                <a:solidFill>
                  <a:srgbClr val="000000"/>
                </a:solidFill>
                <a:latin typeface="Adobe Clean SemiLight" panose="020B0403020404020204" pitchFamily="34" charset="0"/>
              </a:rPr>
              <a:t>best practice-based guidance </a:t>
            </a:r>
            <a:r>
              <a:rPr lang="en-US" sz="1000">
                <a:solidFill>
                  <a:srgbClr val="000000"/>
                </a:solidFill>
                <a:latin typeface="Adobe Clean SemiLight" panose="020B0403020404020204" pitchFamily="34" charset="0"/>
              </a:rPr>
              <a:t>to customers and implementation partners.</a:t>
            </a:r>
          </a:p>
          <a:p>
            <a:pPr marL="12700" marR="5080">
              <a:spcBef>
                <a:spcPts val="100"/>
              </a:spcBef>
            </a:pPr>
            <a:endParaRPr lang="en-US" sz="1000">
              <a:solidFill>
                <a:srgbClr val="1F1F1F"/>
              </a:solidFill>
              <a:latin typeface="Adobe Clean"/>
              <a:cs typeface="Adobe Clean"/>
            </a:endParaRPr>
          </a:p>
          <a:p>
            <a:pPr marL="12700" marR="5080">
              <a:spcBef>
                <a:spcPts val="100"/>
              </a:spcBef>
            </a:pPr>
            <a:r>
              <a:rPr lang="en-US" sz="1000">
                <a:latin typeface="Adobe Clean Light" charset="0"/>
              </a:rPr>
              <a:t>Launch Advisory will align with your project schedule through common milestones (</a:t>
            </a:r>
            <a:r>
              <a:rPr lang="en-US" sz="1000" b="1">
                <a:latin typeface="Adobe Clean Light" charset="0"/>
              </a:rPr>
              <a:t>Kickoff, Define, Design, Go-live and Post Launch</a:t>
            </a:r>
            <a:r>
              <a:rPr lang="en-US" sz="1000">
                <a:latin typeface="Adobe Clean Light" charset="0"/>
              </a:rPr>
              <a:t>) to guide, validate, assess and make recommendations.</a:t>
            </a:r>
          </a:p>
          <a:p>
            <a:pPr marL="12700" marR="5080">
              <a:spcBef>
                <a:spcPts val="100"/>
              </a:spcBef>
            </a:pPr>
            <a:endParaRPr lang="en-US" sz="1000">
              <a:latin typeface="Adobe Clean Light" charset="0"/>
            </a:endParaRPr>
          </a:p>
          <a:p>
            <a:pPr marL="12700" marR="5080">
              <a:spcBef>
                <a:spcPts val="100"/>
              </a:spcBef>
            </a:pPr>
            <a:r>
              <a:rPr lang="en-US" sz="1000">
                <a:latin typeface="Adobe Clean Light" charset="0"/>
              </a:rPr>
              <a:t>Key Deliverables include:</a:t>
            </a:r>
          </a:p>
          <a:p>
            <a:pPr marL="184150" marR="5080" indent="-171450">
              <a:spcBef>
                <a:spcPts val="700"/>
              </a:spcBef>
              <a:buFont typeface="Arial" panose="020B0604020202020204" pitchFamily="34" charset="0"/>
              <a:buChar char="•"/>
            </a:pPr>
            <a:r>
              <a:rPr lang="en-US" sz="1000"/>
              <a:t>Kickoff (including project collaboration plan) deck</a:t>
            </a:r>
          </a:p>
          <a:p>
            <a:pPr marL="184150" marR="5080" indent="-171450">
              <a:spcBef>
                <a:spcPts val="400"/>
              </a:spcBef>
              <a:buFont typeface="Arial" panose="020B0604020202020204" pitchFamily="34" charset="0"/>
              <a:buChar char="•"/>
            </a:pPr>
            <a:r>
              <a:rPr lang="en-US" sz="1000"/>
              <a:t>Assessment &amp; recommendations document(s)</a:t>
            </a:r>
          </a:p>
          <a:p>
            <a:pPr marL="184150" marR="5080" indent="-171450">
              <a:spcBef>
                <a:spcPts val="400"/>
              </a:spcBef>
              <a:buFont typeface="Arial" panose="020B0604020202020204" pitchFamily="34" charset="0"/>
              <a:buChar char="•"/>
            </a:pPr>
            <a:r>
              <a:rPr lang="en-US" sz="1000"/>
              <a:t>Engagement summary</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&amp; Operate</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Implementation</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317134"/>
            <a:ext cx="933111" cy="261610"/>
          </a:xfrm>
          <a:prstGeom prst="rect">
            <a:avLst/>
          </a:prstGeom>
          <a:noFill/>
        </p:spPr>
        <p:txBody>
          <a:bodyPr wrap="square" rtlCol="0">
            <a:spAutoFit/>
          </a:bodyPr>
          <a:lstStyle/>
          <a:p>
            <a:pPr algn="ctr"/>
            <a:r>
              <a:rPr lang="en-US" sz="1100"/>
              <a:t>Post Launch</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a:stretch>
            <a:fillRect/>
          </a:stretch>
        </p:blipFill>
        <p:spPr>
          <a:xfrm>
            <a:off x="333965" y="6379881"/>
            <a:ext cx="3097872"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525469" cy="2464777"/>
          </a:xfrm>
          <a:prstGeom prst="rect">
            <a:avLst/>
          </a:prstGeom>
        </p:spPr>
        <p:txBody>
          <a:bodyPr wrap="square" lIns="91440" tIns="45720" rIns="91440" bIns="45720" anchor="t">
            <a:spAutoFit/>
          </a:bodyPr>
          <a:lstStyle/>
          <a:p>
            <a:pPr marL="12700" marR="5080">
              <a:spcBef>
                <a:spcPts val="100"/>
              </a:spcBef>
            </a:pPr>
            <a:r>
              <a:rPr lang="en-US" sz="1000" b="1" dirty="0">
                <a:solidFill>
                  <a:srgbClr val="000000"/>
                </a:solidFill>
                <a:latin typeface="+mj-lt"/>
              </a:rPr>
              <a:t>Technical Track Activities </a:t>
            </a:r>
            <a:r>
              <a:rPr lang="en-US" sz="1000" dirty="0">
                <a:solidFill>
                  <a:srgbClr val="000000"/>
                </a:solidFill>
                <a:latin typeface="Adobe Clean Light"/>
              </a:rPr>
              <a:t>ensure customers are technically sound and maximizing their tool adoption. Specifically, these types of activities include support and recommendations related to platform configurations, integrations and troubleshooting.</a:t>
            </a:r>
            <a:endParaRPr lang="en-US" sz="1000" dirty="0">
              <a:solidFill>
                <a:srgbClr val="000000"/>
              </a:solidFill>
              <a:latin typeface="Adobe Clean Light" panose="020B0303020404020204" pitchFamily="34" charset="0"/>
            </a:endParaRPr>
          </a:p>
          <a:p>
            <a:pPr marL="12700" marR="5080">
              <a:spcBef>
                <a:spcPts val="100"/>
              </a:spcBef>
            </a:pPr>
            <a:endParaRPr lang="en-US" sz="1000">
              <a:latin typeface="Adobe Clean Light" charset="0"/>
            </a:endParaRPr>
          </a:p>
          <a:p>
            <a:pPr marL="12700" marR="5080">
              <a:spcBef>
                <a:spcPts val="100"/>
              </a:spcBef>
            </a:pPr>
            <a:r>
              <a:rPr lang="en-US" sz="1000" dirty="0">
                <a:latin typeface="Adobe Clean Light"/>
              </a:rPr>
              <a:t>Types of technical activities available::</a:t>
            </a:r>
          </a:p>
          <a:p>
            <a:pPr marL="184150" marR="5080" indent="-171450">
              <a:spcBef>
                <a:spcPts val="700"/>
              </a:spcBef>
              <a:buClr>
                <a:srgbClr val="FA0E00"/>
              </a:buClr>
              <a:buFont typeface="Wingdings" pitchFamily="2" charset="2"/>
              <a:buChar char="ü"/>
            </a:pPr>
            <a:r>
              <a:rPr lang="en-US" sz="1000" dirty="0"/>
              <a:t>Health audit</a:t>
            </a:r>
            <a:endParaRPr lang="en-US" sz="1000" dirty="0">
              <a:cs typeface="Calibri"/>
            </a:endParaRPr>
          </a:p>
          <a:p>
            <a:pPr marL="184150" marR="5080" indent="-171450">
              <a:spcBef>
                <a:spcPts val="400"/>
              </a:spcBef>
              <a:buClr>
                <a:srgbClr val="FA0E00"/>
              </a:buClr>
              <a:buFont typeface="Wingdings" pitchFamily="2" charset="2"/>
              <a:buChar char="ü"/>
            </a:pPr>
            <a:r>
              <a:rPr lang="en-US" sz="1000" dirty="0"/>
              <a:t>Platform audit</a:t>
            </a:r>
            <a:endParaRPr lang="en-US" sz="1000" dirty="0">
              <a:cs typeface="Calibri"/>
            </a:endParaRPr>
          </a:p>
          <a:p>
            <a:pPr marL="184150" marR="5080" indent="-171450">
              <a:spcBef>
                <a:spcPts val="400"/>
              </a:spcBef>
              <a:buClr>
                <a:srgbClr val="FA0E00"/>
              </a:buClr>
              <a:buFont typeface="Wingdings" pitchFamily="2" charset="2"/>
              <a:buChar char="ü"/>
            </a:pPr>
            <a:r>
              <a:rPr lang="en-US" sz="1000" dirty="0"/>
              <a:t>Feature set enablement</a:t>
            </a:r>
            <a:endParaRPr lang="en-US" sz="1000" dirty="0">
              <a:cs typeface="Calibri"/>
            </a:endParaRPr>
          </a:p>
          <a:p>
            <a:pPr marL="184150" marR="5080" indent="-171450">
              <a:spcBef>
                <a:spcPts val="400"/>
              </a:spcBef>
              <a:buClr>
                <a:srgbClr val="FA0E00"/>
              </a:buClr>
              <a:buFont typeface="Wingdings" pitchFamily="2" charset="2"/>
              <a:buChar char="ü"/>
            </a:pPr>
            <a:r>
              <a:rPr lang="en-US" sz="1000" dirty="0"/>
              <a:t>Basic integrations and configurations</a:t>
            </a:r>
            <a:endParaRPr lang="en-US" sz="1000" dirty="0">
              <a:cs typeface="Calibri"/>
            </a:endParaRPr>
          </a:p>
          <a:p>
            <a:pPr marL="184150" marR="5080" indent="-171450">
              <a:spcBef>
                <a:spcPts val="400"/>
              </a:spcBef>
              <a:buClr>
                <a:srgbClr val="FA0E00"/>
              </a:buClr>
              <a:buFont typeface="Wingdings" pitchFamily="2" charset="2"/>
              <a:buChar char="ü"/>
            </a:pPr>
            <a:r>
              <a:rPr lang="en-US" sz="1000" dirty="0"/>
              <a:t>Customer solution troubleshooting</a:t>
            </a:r>
            <a:endParaRPr lang="en-US" sz="1000" dirty="0">
              <a:cs typeface="Calibri"/>
            </a:endParaRPr>
          </a:p>
          <a:p>
            <a:pPr marL="184150" marR="5080" indent="-171450">
              <a:spcBef>
                <a:spcPts val="400"/>
              </a:spcBef>
              <a:buClr>
                <a:srgbClr val="FA0E00"/>
              </a:buClr>
              <a:buFont typeface="Wingdings" pitchFamily="2" charset="2"/>
              <a:buChar char="ü"/>
            </a:pPr>
            <a:r>
              <a:rPr lang="en-US" sz="1000" dirty="0"/>
              <a:t>Cloud service support</a:t>
            </a:r>
            <a:endParaRPr lang="en-US" sz="1000" dirty="0">
              <a:cs typeface="Calibri"/>
            </a:endParaRP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249456"/>
            <a:ext cx="3525469" cy="2054409"/>
          </a:xfrm>
          <a:prstGeom prst="rect">
            <a:avLst/>
          </a:prstGeom>
        </p:spPr>
        <p:txBody>
          <a:bodyPr wrap="square" lIns="91440" tIns="45720" rIns="91440" bIns="45720" anchor="t">
            <a:spAutoFit/>
          </a:bodyPr>
          <a:lstStyle/>
          <a:p>
            <a:pPr marL="12700" marR="5080">
              <a:spcBef>
                <a:spcPts val="100"/>
              </a:spcBef>
            </a:pPr>
            <a:r>
              <a:rPr lang="en-US" sz="1000" b="1" dirty="0">
                <a:solidFill>
                  <a:srgbClr val="000000"/>
                </a:solidFill>
                <a:latin typeface="+mj-lt"/>
              </a:rPr>
              <a:t>Strategic Track Activities </a:t>
            </a:r>
            <a:r>
              <a:rPr lang="en-US" sz="1000" dirty="0">
                <a:solidFill>
                  <a:srgbClr val="000000"/>
                </a:solidFill>
                <a:latin typeface="Adobe Clean Light"/>
              </a:rPr>
              <a:t>locate opportunities to ensure value is being realized from a customer’s Adobe solutions. They include support recommendations related to strategy, measurement and maturity to drive value realization across one or more Adobe solutions.</a:t>
            </a:r>
          </a:p>
          <a:p>
            <a:pPr marL="12700" marR="5080">
              <a:spcBef>
                <a:spcPts val="100"/>
              </a:spcBef>
            </a:pPr>
            <a:endParaRPr lang="en-US" sz="1000">
              <a:latin typeface="Adobe Clean Light" charset="0"/>
            </a:endParaRPr>
          </a:p>
          <a:p>
            <a:pPr marL="12700" marR="5080">
              <a:spcBef>
                <a:spcPts val="100"/>
              </a:spcBef>
            </a:pPr>
            <a:r>
              <a:rPr lang="en-US" sz="1000" dirty="0">
                <a:latin typeface="Adobe Clean Light"/>
              </a:rPr>
              <a:t>Types of strategic activities available:</a:t>
            </a:r>
            <a:endParaRPr lang="en-US" sz="1000" dirty="0">
              <a:latin typeface="Adobe Clean Light" charset="0"/>
            </a:endParaRPr>
          </a:p>
          <a:p>
            <a:pPr marL="241300" marR="5080" indent="-228600">
              <a:spcBef>
                <a:spcPts val="700"/>
              </a:spcBef>
              <a:buClr>
                <a:srgbClr val="FA0E00"/>
              </a:buClr>
              <a:buFont typeface="Wingdings" pitchFamily="2" charset="2"/>
              <a:buChar char="ü"/>
            </a:pPr>
            <a:r>
              <a:rPr lang="en-US" sz="1000" dirty="0"/>
              <a:t>Maturity Roadmap</a:t>
            </a:r>
            <a:endParaRPr lang="en-US" sz="1000" dirty="0">
              <a:cs typeface="Calibri"/>
            </a:endParaRPr>
          </a:p>
          <a:p>
            <a:pPr marL="241300" marR="5080" indent="-228600">
              <a:spcBef>
                <a:spcPts val="400"/>
              </a:spcBef>
              <a:buClr>
                <a:srgbClr val="FA0E00"/>
              </a:buClr>
              <a:buFont typeface="Wingdings" pitchFamily="2" charset="2"/>
              <a:buChar char="ü"/>
            </a:pPr>
            <a:r>
              <a:rPr lang="en-US" sz="1000" dirty="0"/>
              <a:t>Use case development/measurement</a:t>
            </a:r>
            <a:endParaRPr lang="en-US" sz="1000" dirty="0">
              <a:cs typeface="Calibri"/>
            </a:endParaRPr>
          </a:p>
          <a:p>
            <a:pPr marL="241300" marR="5080" indent="-228600">
              <a:spcBef>
                <a:spcPts val="400"/>
              </a:spcBef>
              <a:buClr>
                <a:srgbClr val="FA0E00"/>
              </a:buClr>
              <a:buFont typeface="Wingdings" pitchFamily="2" charset="2"/>
              <a:buChar char="ü"/>
            </a:pPr>
            <a:r>
              <a:rPr lang="en-US" sz="1000" dirty="0"/>
              <a:t>Reporting &amp; analysis</a:t>
            </a:r>
            <a:endParaRPr lang="en-US" sz="1000" dirty="0">
              <a:cs typeface="Calibri"/>
            </a:endParaRPr>
          </a:p>
          <a:p>
            <a:pPr marL="241300" marR="5080" indent="-228600">
              <a:spcBef>
                <a:spcPts val="400"/>
              </a:spcBef>
              <a:buClr>
                <a:srgbClr val="FA0E00"/>
              </a:buClr>
              <a:buFont typeface="Wingdings" pitchFamily="2" charset="2"/>
              <a:buChar char="ü"/>
            </a:pPr>
            <a:r>
              <a:rPr lang="en-US" sz="1000" dirty="0"/>
              <a:t>Best practices enablement</a:t>
            </a:r>
            <a:endParaRPr lang="en-US" sz="1000" dirty="0">
              <a:cs typeface="Calibri"/>
            </a:endParaRP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en-US" sz="1000">
                <a:solidFill>
                  <a:srgbClr val="1F1F1F"/>
                </a:solidFill>
                <a:latin typeface="Adobe Clean" panose="020B0503020404020204" pitchFamily="34" charset="0"/>
                <a:cs typeface="AdobeClean-Light"/>
              </a:rPr>
              <a:t>As an Enterprise customer, you are eligible for</a:t>
            </a:r>
            <a:r>
              <a:rPr lang="en-US" sz="1200" b="1" u="sng">
                <a:solidFill>
                  <a:srgbClr val="1F1F1F"/>
                </a:solidFill>
                <a:cs typeface="AdobeClean-Light"/>
              </a:rPr>
              <a:t> 2 </a:t>
            </a:r>
            <a:r>
              <a:rPr lang="en-US" sz="1000" b="1" u="sng">
                <a:solidFill>
                  <a:srgbClr val="1F1F1F"/>
                </a:solidFill>
                <a:cs typeface="AdobeClean-Light"/>
              </a:rPr>
              <a:t>activities per year </a:t>
            </a:r>
            <a:r>
              <a:rPr lang="en-US" sz="1000">
                <a:solidFill>
                  <a:srgbClr val="1F1F1F"/>
                </a:solidFill>
                <a:latin typeface="Adobe Clean" panose="020B0503020404020204" pitchFamily="34" charset="0"/>
                <a:cs typeface="AdobeClean-Light"/>
              </a:rPr>
              <a:t>from the following two tracks:</a:t>
            </a:r>
            <a:r>
              <a:rPr lang="en-US" sz="1000" b="1">
                <a:solidFill>
                  <a:srgbClr val="1F1F1F"/>
                </a:solidFill>
                <a:cs typeface="AdobeClean-Light"/>
              </a:rPr>
              <a:t> Technical </a:t>
            </a:r>
            <a:r>
              <a:rPr lang="en-US" sz="1000">
                <a:solidFill>
                  <a:srgbClr val="1F1F1F"/>
                </a:solidFill>
                <a:latin typeface="Adobe Clean" panose="020B0503020404020204" pitchFamily="34" charset="0"/>
                <a:cs typeface="AdobeClean-Light"/>
              </a:rPr>
              <a:t>and/or </a:t>
            </a:r>
            <a:r>
              <a:rPr lang="en-US" sz="1000" b="1">
                <a:solidFill>
                  <a:srgbClr val="1F1F1F"/>
                </a:solidFill>
                <a:cs typeface="AdobeClean-Light"/>
              </a:rPr>
              <a:t>Strategic</a:t>
            </a:r>
            <a:r>
              <a:rPr lang="en-US" sz="1000">
                <a:solidFill>
                  <a:srgbClr val="1F1F1F"/>
                </a:solidFill>
                <a:latin typeface="Adobe Clean Light" panose="020B0303020404020204" pitchFamily="34" charset="0"/>
                <a:cs typeface="AdobeClean-Light"/>
              </a:rPr>
              <a:t>.</a:t>
            </a:r>
            <a:endParaRPr lang="en-US" sz="1000" b="1">
              <a:solidFill>
                <a:prstClr val="black"/>
              </a:solidFill>
              <a:cs typeface="AdobeClean-Light"/>
            </a:endParaRP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17134"/>
            <a:ext cx="826006" cy="261610"/>
          </a:xfrm>
          <a:prstGeom prst="rect">
            <a:avLst/>
          </a:prstGeom>
          <a:noFill/>
        </p:spPr>
        <p:txBody>
          <a:bodyPr wrap="square" rtlCol="0">
            <a:spAutoFit/>
          </a:bodyPr>
          <a:lstStyle/>
          <a:p>
            <a:pPr algn="ctr"/>
            <a:r>
              <a:rPr lang="en-US" sz="1100"/>
              <a:t>Go-Live</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en-US" sz="1100"/>
              <a:t>Define</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en-US" sz="1100"/>
              <a:t>Kickoff</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en-US" sz="1100"/>
              <a:t>Design</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lumMod val="50000"/>
                  </a:schemeClr>
                </a:solidFill>
              </a:rPr>
              <a:t>2 Activities per Year</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a:solidFill>
                  <a:srgbClr val="6C6C6C"/>
                </a:solidFill>
                <a:latin typeface="Adobe Clean"/>
                <a:cs typeface="Adobe Clean"/>
              </a:rPr>
              <a:t>©2020 Adobe. All Rights Reserved. </a:t>
            </a:r>
            <a:r>
              <a:rPr sz="500">
                <a:solidFill>
                  <a:srgbClr val="6C6C6C"/>
                </a:solidFill>
                <a:latin typeface="Adobe Clean"/>
                <a:cs typeface="Adobe Clean"/>
              </a:rPr>
              <a:t>Adobe</a:t>
            </a:r>
            <a:r>
              <a:rPr sz="500" spc="5">
                <a:solidFill>
                  <a:srgbClr val="6C6C6C"/>
                </a:solidFill>
                <a:latin typeface="Adobe Clean"/>
                <a:cs typeface="Adobe Clean"/>
              </a:rPr>
              <a:t> </a:t>
            </a:r>
            <a:r>
              <a:rPr sz="500" spc="-5">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a:solidFill>
                  <a:srgbClr val="6D6D6D"/>
                </a:solidFill>
                <a:latin typeface="Adobe Clean"/>
                <a:cs typeface="Adobe Clean"/>
              </a:rPr>
              <a:t>©2020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a:solidFill>
                  <a:srgbClr val="020302"/>
                </a:solidFill>
                <a:latin typeface="Adobe Clean"/>
                <a:cs typeface="Adobe Clean"/>
              </a:rPr>
              <a:t>Resources</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a:solidFill>
                  <a:srgbClr val="777879"/>
                </a:solidFill>
                <a:latin typeface="Adobe Clean"/>
                <a:cs typeface="Adobe Clean"/>
              </a:rPr>
              <a:t>Adobe</a:t>
            </a:r>
            <a:endParaRPr sz="800">
              <a:latin typeface="Adobe Clean"/>
              <a:cs typeface="Adobe Clean"/>
            </a:endParaRPr>
          </a:p>
          <a:p>
            <a:pPr marL="12700">
              <a:lnSpc>
                <a:spcPts val="915"/>
              </a:lnSpc>
            </a:pPr>
            <a:r>
              <a:rPr sz="800" spc="-15">
                <a:solidFill>
                  <a:srgbClr val="777879"/>
                </a:solidFill>
                <a:latin typeface="Adobe Clean"/>
                <a:cs typeface="Adobe Clean"/>
              </a:rPr>
              <a:t>345 Park</a:t>
            </a:r>
            <a:r>
              <a:rPr sz="800" spc="-100">
                <a:solidFill>
                  <a:srgbClr val="777879"/>
                </a:solidFill>
                <a:latin typeface="Adobe Clean"/>
                <a:cs typeface="Adobe Clean"/>
              </a:rPr>
              <a:t> </a:t>
            </a:r>
            <a:r>
              <a:rPr sz="800" spc="-15">
                <a:solidFill>
                  <a:srgbClr val="777879"/>
                </a:solidFill>
                <a:latin typeface="Adobe Clean"/>
                <a:cs typeface="Adobe Clean"/>
              </a:rPr>
              <a:t>Avenue</a:t>
            </a:r>
            <a:endParaRPr sz="800">
              <a:latin typeface="Adobe Clean"/>
              <a:cs typeface="Adobe Clean"/>
            </a:endParaRPr>
          </a:p>
          <a:p>
            <a:pPr marL="12700">
              <a:lnSpc>
                <a:spcPts val="944"/>
              </a:lnSpc>
            </a:pPr>
            <a:r>
              <a:rPr sz="800" spc="-10">
                <a:solidFill>
                  <a:srgbClr val="777879"/>
                </a:solidFill>
                <a:latin typeface="Adobe Clean"/>
                <a:cs typeface="Adobe Clean"/>
              </a:rPr>
              <a:t>San </a:t>
            </a:r>
            <a:r>
              <a:rPr sz="800" spc="-15">
                <a:solidFill>
                  <a:srgbClr val="777879"/>
                </a:solidFill>
                <a:latin typeface="Adobe Clean"/>
                <a:cs typeface="Adobe Clean"/>
              </a:rPr>
              <a:t>Jose,</a:t>
            </a:r>
            <a:r>
              <a:rPr sz="800" spc="-140">
                <a:solidFill>
                  <a:srgbClr val="777879"/>
                </a:solidFill>
                <a:latin typeface="Adobe Clean"/>
                <a:cs typeface="Adobe Clean"/>
              </a:rPr>
              <a:t> </a:t>
            </a:r>
            <a:r>
              <a:rPr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nchor="t">
            <a:spAutoFit/>
          </a:bodyPr>
          <a:lstStyle/>
          <a:p>
            <a:pPr marL="12700" marR="5080" indent="-635">
              <a:lnSpc>
                <a:spcPts val="1200"/>
              </a:lnSpc>
              <a:spcBef>
                <a:spcPts val="235"/>
              </a:spcBef>
            </a:pPr>
            <a:r>
              <a:rPr sz="1100" i="1" spc="-10" dirty="0">
                <a:solidFill>
                  <a:srgbClr val="777879"/>
                </a:solidFill>
                <a:latin typeface="AdobeClean-LightIt"/>
                <a:cs typeface="AdobeClean-LightIt"/>
              </a:rPr>
              <a:t>To</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learn</a:t>
            </a:r>
            <a:r>
              <a:rPr sz="1100" i="1" spc="-40" dirty="0">
                <a:solidFill>
                  <a:srgbClr val="777879"/>
                </a:solidFill>
                <a:latin typeface="AdobeClean-LightIt"/>
                <a:cs typeface="AdobeClean-LightIt"/>
              </a:rPr>
              <a:t> </a:t>
            </a:r>
            <a:r>
              <a:rPr sz="1100" i="1" spc="-15" dirty="0">
                <a:solidFill>
                  <a:srgbClr val="777879"/>
                </a:solidFill>
                <a:latin typeface="AdobeClean-LightIt"/>
                <a:cs typeface="AdobeClean-LightIt"/>
              </a:rPr>
              <a:t>more</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about</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Adobe</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Support</a:t>
            </a:r>
            <a:r>
              <a:rPr lang="en-US" sz="1100" i="1" spc="-15" dirty="0">
                <a:solidFill>
                  <a:srgbClr val="777879"/>
                </a:solidFill>
                <a:latin typeface="AdobeClean-LightIt"/>
                <a:cs typeface="AdobeClean-LightIt"/>
              </a:rPr>
              <a:t> Offerings</a:t>
            </a:r>
            <a:r>
              <a:rPr sz="1100" i="1" spc="-75" dirty="0">
                <a:solidFill>
                  <a:srgbClr val="777879"/>
                </a:solidFill>
                <a:latin typeface="AdobeClean-LightIt"/>
                <a:cs typeface="AdobeClean-LightIt"/>
              </a:rPr>
              <a:t> </a:t>
            </a:r>
            <a:r>
              <a:rPr sz="1100" i="1" spc="-15" dirty="0">
                <a:solidFill>
                  <a:srgbClr val="777879"/>
                </a:solidFill>
                <a:latin typeface="AdobeClean-LightIt"/>
                <a:cs typeface="AdobeClean-LightIt"/>
              </a:rPr>
              <a:t>and</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the</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right</a:t>
            </a:r>
            <a:r>
              <a:rPr sz="1100" i="1" spc="-95" dirty="0">
                <a:solidFill>
                  <a:srgbClr val="777879"/>
                </a:solidFill>
                <a:latin typeface="AdobeClean-LightIt"/>
                <a:cs typeface="AdobeClean-LightIt"/>
              </a:rPr>
              <a:t> </a:t>
            </a:r>
            <a:r>
              <a:rPr sz="1100" i="1" spc="-15" dirty="0">
                <a:solidFill>
                  <a:srgbClr val="777879"/>
                </a:solidFill>
                <a:latin typeface="AdobeClean-LightIt"/>
                <a:cs typeface="AdobeClean-LightIt"/>
              </a:rPr>
              <a:t>level</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for</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a:t>
            </a:r>
            <a:r>
              <a:rPr sz="1100" i="1" spc="-65" dirty="0">
                <a:solidFill>
                  <a:srgbClr val="777879"/>
                </a:solidFill>
                <a:latin typeface="AdobeClean-LightIt"/>
                <a:cs typeface="AdobeClean-LightIt"/>
              </a:rPr>
              <a:t> </a:t>
            </a:r>
            <a:r>
              <a:rPr sz="1100" i="1" spc="-15" dirty="0">
                <a:solidFill>
                  <a:srgbClr val="777879"/>
                </a:solidFill>
                <a:latin typeface="AdobeClean-LightIt"/>
                <a:cs typeface="AdobeClean-LightIt"/>
              </a:rPr>
              <a:t>contact</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your</a:t>
            </a:r>
            <a:r>
              <a:rPr sz="1100" i="1" spc="-70" dirty="0">
                <a:solidFill>
                  <a:srgbClr val="777879"/>
                </a:solidFill>
                <a:latin typeface="AdobeClean-LightIt"/>
                <a:cs typeface="AdobeClean-LightIt"/>
              </a:rPr>
              <a:t> </a:t>
            </a:r>
            <a:r>
              <a:rPr sz="1100" i="1" spc="-15" dirty="0">
                <a:solidFill>
                  <a:srgbClr val="777879"/>
                </a:solidFill>
                <a:latin typeface="AdobeClean-LightIt"/>
                <a:cs typeface="AdobeClean-LightIt"/>
              </a:rPr>
              <a:t>Named</a:t>
            </a:r>
            <a:r>
              <a:rPr sz="1100" i="1" spc="-55" dirty="0">
                <a:solidFill>
                  <a:srgbClr val="777879"/>
                </a:solidFill>
                <a:latin typeface="AdobeClean-LightIt"/>
                <a:cs typeface="AdobeClean-LightIt"/>
              </a:rPr>
              <a:t> </a:t>
            </a:r>
            <a:r>
              <a:rPr sz="1100" i="1" spc="-25" dirty="0">
                <a:solidFill>
                  <a:srgbClr val="777879"/>
                </a:solidFill>
                <a:latin typeface="AdobeClean-LightIt"/>
                <a:cs typeface="AdobeClean-LightIt"/>
              </a:rPr>
              <a:t>Account</a:t>
            </a:r>
            <a:r>
              <a:rPr sz="1100" i="1" spc="-120" dirty="0">
                <a:solidFill>
                  <a:srgbClr val="777879"/>
                </a:solidFill>
                <a:latin typeface="AdobeClean-LightIt"/>
                <a:cs typeface="AdobeClean-LightIt"/>
              </a:rPr>
              <a:t> </a:t>
            </a:r>
            <a:r>
              <a:rPr sz="1100" i="1" spc="-20" dirty="0">
                <a:solidFill>
                  <a:srgbClr val="777879"/>
                </a:solidFill>
                <a:latin typeface="AdobeClean-LightIt"/>
                <a:cs typeface="AdobeClean-LightIt"/>
              </a:rPr>
              <a:t>Manager</a:t>
            </a:r>
            <a:r>
              <a:rPr lang="en-US" sz="1100" i="1" spc="-20" dirty="0">
                <a:solidFill>
                  <a:srgbClr val="777879"/>
                </a:solidFill>
                <a:latin typeface="AdobeClean-LightIt"/>
                <a:cs typeface="AdobeClean-LightIt"/>
              </a:rPr>
              <a:t> </a:t>
            </a:r>
            <a:r>
              <a:rPr sz="1100" i="1" spc="-20" dirty="0">
                <a:solidFill>
                  <a:srgbClr val="777879"/>
                </a:solidFill>
                <a:latin typeface="AdobeClean-LightIt"/>
                <a:cs typeface="AdobeClean-LightIt"/>
              </a:rPr>
              <a:t> </a:t>
            </a:r>
            <a:r>
              <a:rPr sz="1100" i="1" spc="-15" dirty="0">
                <a:solidFill>
                  <a:srgbClr val="777879"/>
                </a:solidFill>
                <a:latin typeface="AdobeClean-LightIt"/>
                <a:cs typeface="AdobeClean-LightIt"/>
              </a:rPr>
              <a:t>(NAM) </a:t>
            </a:r>
            <a:r>
              <a:rPr sz="1100" i="1" spc="-10" dirty="0">
                <a:solidFill>
                  <a:srgbClr val="777879"/>
                </a:solidFill>
                <a:latin typeface="AdobeClean-LightIt"/>
                <a:cs typeface="AdobeClean-LightIt"/>
              </a:rPr>
              <a:t>or </a:t>
            </a:r>
            <a:r>
              <a:rPr sz="1100" i="1" spc="-15" dirty="0">
                <a:solidFill>
                  <a:srgbClr val="777879"/>
                </a:solidFill>
                <a:latin typeface="AdobeClean-LightIt"/>
                <a:cs typeface="AdobeClean-LightIt"/>
              </a:rPr>
              <a:t>Customer </a:t>
            </a:r>
            <a:r>
              <a:rPr sz="1100" i="1" spc="-20" dirty="0">
                <a:solidFill>
                  <a:srgbClr val="777879"/>
                </a:solidFill>
                <a:latin typeface="AdobeClean-LightIt"/>
                <a:cs typeface="AdobeClean-LightIt"/>
              </a:rPr>
              <a:t>Success</a:t>
            </a:r>
            <a:r>
              <a:rPr sz="1100" i="1" spc="-180" dirty="0">
                <a:solidFill>
                  <a:srgbClr val="777879"/>
                </a:solidFill>
                <a:latin typeface="AdobeClean-LightIt"/>
                <a:cs typeface="AdobeClean-LightIt"/>
              </a:rPr>
              <a:t> </a:t>
            </a:r>
            <a:r>
              <a:rPr sz="1100" i="1" spc="-15" dirty="0">
                <a:solidFill>
                  <a:srgbClr val="777879"/>
                </a:solidFill>
                <a:latin typeface="AdobeClean-LightIt"/>
                <a:cs typeface="AdobeClean-LightIt"/>
              </a:rPr>
              <a:t>Manager</a:t>
            </a:r>
            <a:r>
              <a:rPr lang="en-US" sz="1100" i="1" spc="-15" dirty="0">
                <a:solidFill>
                  <a:srgbClr val="777879"/>
                </a:solidFill>
                <a:latin typeface="AdobeClean-LightIt"/>
                <a:cs typeface="AdobeClean-LightIt"/>
              </a:rPr>
              <a:t> </a:t>
            </a:r>
            <a:r>
              <a:rPr sz="1100" i="1" spc="-15" dirty="0">
                <a:solidFill>
                  <a:srgbClr val="777879"/>
                </a:solidFill>
                <a:latin typeface="AdobeClean-LightIt"/>
                <a:cs typeface="AdobeClean-LightIt"/>
              </a:rPr>
              <a:t>(CSM)</a:t>
            </a:r>
            <a:endParaRPr sz="1100" dirty="0">
              <a:latin typeface="AdobeClean-LightIt"/>
              <a:cs typeface="AdobeClean-LightIt"/>
            </a:endParaRPr>
          </a:p>
          <a:p>
            <a:pPr marL="34290">
              <a:lnSpc>
                <a:spcPct val="100000"/>
              </a:lnSpc>
              <a:spcBef>
                <a:spcPts val="795"/>
              </a:spcBef>
            </a:pPr>
            <a:r>
              <a:rPr sz="800" spc="-5" dirty="0">
                <a:solidFill>
                  <a:srgbClr val="6D6D6D"/>
                </a:solidFill>
                <a:latin typeface="Adobe Clean"/>
                <a:cs typeface="Adobe Clean"/>
              </a:rPr>
              <a:t>©202</a:t>
            </a:r>
            <a:r>
              <a:rPr lang="en-US" sz="800" spc="-5" dirty="0">
                <a:solidFill>
                  <a:srgbClr val="6D6D6D"/>
                </a:solidFill>
                <a:latin typeface="Adobe Clean"/>
                <a:cs typeface="Adobe Clean"/>
              </a:rPr>
              <a:t>1</a:t>
            </a:r>
            <a:r>
              <a:rPr sz="800" spc="-5" dirty="0">
                <a:solidFill>
                  <a:srgbClr val="6D6D6D"/>
                </a:solidFill>
                <a:latin typeface="Adobe Clean"/>
                <a:cs typeface="Adobe Clean"/>
              </a:rPr>
              <a:t>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90707" y="4913781"/>
            <a:ext cx="6476646" cy="755976"/>
          </a:xfrm>
          <a:prstGeom prst="rect">
            <a:avLst/>
          </a:prstGeom>
        </p:spPr>
        <p:txBody>
          <a:bodyPr vert="horz" wrap="square" lIns="0" tIns="116205" rIns="0" bIns="0" rtlCol="0" anchor="t">
            <a:spAutoFit/>
          </a:bodyPr>
          <a:lstStyle/>
          <a:p>
            <a:pPr>
              <a:spcBef>
                <a:spcPts val="915"/>
              </a:spcBef>
            </a:pPr>
            <a:r>
              <a:rPr lang="en-US" sz="1400" b="1" spc="-15">
                <a:solidFill>
                  <a:srgbClr val="020302"/>
                </a:solidFill>
                <a:latin typeface="Adobe Clean"/>
                <a:cs typeface="Adobe Clean"/>
              </a:rPr>
              <a:t>Regional scope of Adobe Support, Local Hours Of Operation And Language Support</a:t>
            </a:r>
            <a:endParaRPr lang="en-US" sz="1400" spc="-15">
              <a:ea typeface="+mn-lt"/>
              <a:cs typeface="+mn-lt"/>
            </a:endParaRPr>
          </a:p>
          <a:p>
            <a:pPr>
              <a:spcBef>
                <a:spcPts val="915"/>
              </a:spcBef>
            </a:pPr>
            <a:r>
              <a:rPr lang="en-US" sz="1000" spc="-15">
                <a:solidFill>
                  <a:srgbClr val="1F1F1F"/>
                </a:solidFill>
                <a:latin typeface="AdobeClean-Light"/>
              </a:rPr>
              <a:t>The regional scope of Adobe Support is established by aligning the customer's billing address (via the Sales Order or other Adobe Support purchasing document) to one of the following regions:</a:t>
            </a:r>
            <a:endParaRPr lang="en-US" sz="1000">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291534283"/>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a:solidFill>
                            <a:schemeClr val="tx1"/>
                          </a:solidFill>
                          <a:latin typeface="Adobe Clean"/>
                        </a:rPr>
                        <a:t>Americas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Japan </a:t>
                      </a:r>
                      <a:r>
                        <a:rPr lang="en-US" sz="1100" baseline="30000">
                          <a:solidFill>
                            <a:schemeClr val="tx1"/>
                          </a:solidFill>
                          <a:latin typeface="Adobe Clean"/>
                        </a:rPr>
                        <a:t>1 </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a:solidFill>
                            <a:schemeClr val="tx1"/>
                          </a:solidFill>
                          <a:latin typeface="Adobe Clean"/>
                        </a:rPr>
                        <a:t>6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en-US" sz="1100" b="0" i="0" u="none" strike="noStrike" noProof="0"/>
                        <a:t>Language support is only available in English and Japanese.</a:t>
                      </a:r>
                    </a:p>
                    <a:p>
                      <a:pPr lvl="0" algn="ctr">
                        <a:lnSpc>
                          <a:spcPct val="100000"/>
                        </a:lnSpc>
                        <a:spcBef>
                          <a:spcPts val="0"/>
                        </a:spcBef>
                        <a:spcAft>
                          <a:spcPts val="0"/>
                        </a:spcAft>
                        <a:buNone/>
                      </a:pPr>
                      <a:endParaRPr lang="en-US" sz="1100" b="0" i="0" u="none" strike="noStrike" noProof="0"/>
                    </a:p>
                    <a:p>
                      <a:pPr lvl="0" algn="ctr">
                        <a:lnSpc>
                          <a:spcPct val="100000"/>
                        </a:lnSpc>
                        <a:spcBef>
                          <a:spcPts val="0"/>
                        </a:spcBef>
                        <a:spcAft>
                          <a:spcPts val="0"/>
                        </a:spcAft>
                        <a:buNone/>
                      </a:pPr>
                      <a:r>
                        <a:rPr lang="en-US" sz="1100" b="0" i="0" u="none" strike="noStrike" noProof="0"/>
                        <a:t> </a:t>
                      </a:r>
                      <a:r>
                        <a:rPr lang="en-US" sz="1100" b="0" i="0" u="none" strike="noStrike" baseline="30000" noProof="0"/>
                        <a:t>1 </a:t>
                      </a:r>
                      <a:r>
                        <a:rPr lang="en-US" sz="1100" b="0" i="0" u="none" strike="noStrike" noProof="0"/>
                        <a:t>P2, P3, P4 cases are limited to business hours only in Japan.</a:t>
                      </a:r>
                      <a:endParaRPr lang="en-US" sz="1100" b="1" i="0" u="none" strike="noStrike" noProof="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a:solidFill>
                  <a:srgbClr val="FFFFFF"/>
                </a:solidFill>
                <a:latin typeface="Adobe Clean"/>
                <a:cs typeface="Adobe Clean"/>
              </a:rPr>
              <a:t>U</a:t>
            </a:r>
            <a:r>
              <a:rPr sz="1200" b="1" spc="-20">
                <a:solidFill>
                  <a:srgbClr val="FFFFFF"/>
                </a:solidFill>
                <a:latin typeface="Adobe Clean"/>
                <a:cs typeface="Adobe Clean"/>
              </a:rPr>
              <a:t>n</a:t>
            </a:r>
            <a:r>
              <a:rPr sz="1200" b="1" spc="-25">
                <a:solidFill>
                  <a:srgbClr val="FFFFFF"/>
                </a:solidFill>
                <a:latin typeface="Adobe Clean"/>
                <a:cs typeface="Adobe Clean"/>
              </a:rPr>
              <a:t>p</a:t>
            </a:r>
            <a:r>
              <a:rPr sz="1200" b="1" spc="-15">
                <a:solidFill>
                  <a:srgbClr val="FFFFFF"/>
                </a:solidFill>
                <a:latin typeface="Adobe Clean"/>
                <a:cs typeface="Adobe Clean"/>
              </a:rPr>
              <a:t>a</a:t>
            </a:r>
            <a:r>
              <a:rPr sz="1200" b="1" spc="-25">
                <a:solidFill>
                  <a:srgbClr val="FFFFFF"/>
                </a:solidFill>
                <a:latin typeface="Adobe Clean"/>
                <a:cs typeface="Adobe Clean"/>
              </a:rPr>
              <a:t>r</a:t>
            </a:r>
            <a:r>
              <a:rPr sz="1200" b="1" spc="-15">
                <a:solidFill>
                  <a:srgbClr val="FFFFFF"/>
                </a:solidFill>
                <a:latin typeface="Adobe Clean"/>
                <a:cs typeface="Adobe Clean"/>
              </a:rPr>
              <a:t>a</a:t>
            </a:r>
            <a:r>
              <a:rPr sz="1200" b="1" spc="-30">
                <a:solidFill>
                  <a:srgbClr val="FFFFFF"/>
                </a:solidFill>
                <a:latin typeface="Adobe Clean"/>
                <a:cs typeface="Adobe Clean"/>
              </a:rPr>
              <a:t>ll</a:t>
            </a:r>
            <a:r>
              <a:rPr sz="1200" b="1" spc="-25">
                <a:solidFill>
                  <a:srgbClr val="FFFFFF"/>
                </a:solidFill>
                <a:latin typeface="Adobe Clean"/>
                <a:cs typeface="Adobe Clean"/>
              </a:rPr>
              <a:t>e</a:t>
            </a:r>
            <a:r>
              <a:rPr sz="1200" b="1" spc="-30">
                <a:solidFill>
                  <a:srgbClr val="FFFFFF"/>
                </a:solidFill>
                <a:latin typeface="Adobe Clean"/>
                <a:cs typeface="Adobe Clean"/>
              </a:rPr>
              <a:t>l</a:t>
            </a:r>
            <a:r>
              <a:rPr sz="1200" b="1" spc="-25">
                <a:solidFill>
                  <a:srgbClr val="FFFFFF"/>
                </a:solidFill>
                <a:latin typeface="Adobe Clean"/>
                <a:cs typeface="Adobe Clean"/>
              </a:rPr>
              <a:t>e</a:t>
            </a:r>
            <a:r>
              <a:rPr sz="1200" b="1">
                <a:solidFill>
                  <a:srgbClr val="FFFFFF"/>
                </a:solidFill>
                <a:latin typeface="Adobe Clean"/>
                <a:cs typeface="Adobe Clean"/>
              </a:rPr>
              <a:t>d  </a:t>
            </a:r>
            <a:r>
              <a:rPr sz="1200" b="1" spc="-25">
                <a:solidFill>
                  <a:srgbClr val="FFFFFF"/>
                </a:solidFill>
                <a:latin typeface="Adobe Clean"/>
                <a:cs typeface="Adobe Clean"/>
              </a:rPr>
              <a:t>Expertise</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a:solidFill>
                  <a:srgbClr val="FFFFFF"/>
                </a:solidFill>
                <a:latin typeface="Adobe Clean"/>
                <a:cs typeface="Adobe Clean"/>
              </a:rPr>
              <a:t>Accelerated Support</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a:solidFill>
                  <a:srgbClr val="FFFFFF"/>
                </a:solidFill>
                <a:latin typeface="Adobe Clean"/>
                <a:cs typeface="Adobe Clean"/>
              </a:rPr>
              <a:t>S</a:t>
            </a:r>
            <a:r>
              <a:rPr sz="1200" b="1" spc="-20">
                <a:solidFill>
                  <a:srgbClr val="FFFFFF"/>
                </a:solidFill>
                <a:latin typeface="Adobe Clean"/>
                <a:cs typeface="Adobe Clean"/>
              </a:rPr>
              <a:t>t</a:t>
            </a:r>
            <a:r>
              <a:rPr sz="1200" b="1" spc="-75">
                <a:solidFill>
                  <a:srgbClr val="FFFFFF"/>
                </a:solidFill>
                <a:latin typeface="Adobe Clean"/>
                <a:cs typeface="Adobe Clean"/>
              </a:rPr>
              <a:t>r</a:t>
            </a:r>
            <a:r>
              <a:rPr sz="1200" b="1" spc="-90">
                <a:solidFill>
                  <a:srgbClr val="FFFFFF"/>
                </a:solidFill>
                <a:latin typeface="Adobe Clean"/>
                <a:cs typeface="Adobe Clean"/>
              </a:rPr>
              <a:t>a</a:t>
            </a:r>
            <a:r>
              <a:rPr sz="1200" b="1" spc="-55">
                <a:solidFill>
                  <a:srgbClr val="FFFFFF"/>
                </a:solidFill>
                <a:latin typeface="Adobe Clean"/>
                <a:cs typeface="Adobe Clean"/>
              </a:rPr>
              <a:t>t</a:t>
            </a:r>
            <a:r>
              <a:rPr sz="1200" b="1" spc="-100">
                <a:solidFill>
                  <a:srgbClr val="FFFFFF"/>
                </a:solidFill>
                <a:latin typeface="Adobe Clean"/>
                <a:cs typeface="Adobe Clean"/>
              </a:rPr>
              <a:t>e</a:t>
            </a:r>
            <a:r>
              <a:rPr sz="1200" b="1" spc="-80">
                <a:solidFill>
                  <a:srgbClr val="FFFFFF"/>
                </a:solidFill>
                <a:latin typeface="Adobe Clean"/>
                <a:cs typeface="Adobe Clean"/>
              </a:rPr>
              <a:t>g</a:t>
            </a:r>
            <a:r>
              <a:rPr sz="1200" b="1" spc="-35">
                <a:solidFill>
                  <a:srgbClr val="FFFFFF"/>
                </a:solidFill>
                <a:latin typeface="Adobe Clean"/>
                <a:cs typeface="Adobe Clean"/>
              </a:rPr>
              <a:t>i</a:t>
            </a:r>
            <a:r>
              <a:rPr sz="1200" b="1">
                <a:solidFill>
                  <a:srgbClr val="FFFFFF"/>
                </a:solidFill>
                <a:latin typeface="Adobe Clean"/>
                <a:cs typeface="Adobe Clean"/>
              </a:rPr>
              <a:t>c  </a:t>
            </a:r>
            <a:r>
              <a:rPr sz="1200" b="1" spc="-45">
                <a:solidFill>
                  <a:srgbClr val="FFFFFF"/>
                </a:solidFill>
                <a:latin typeface="Adobe Clean"/>
                <a:cs typeface="Adobe Clean"/>
              </a:rPr>
              <a:t>Advice</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4232335107"/>
              </p:ext>
            </p:extLst>
          </p:nvPr>
        </p:nvGraphicFramePr>
        <p:xfrm>
          <a:off x="194237" y="1272353"/>
          <a:ext cx="7368291" cy="29311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n-US" sz="1100" b="0" dirty="0">
                          <a:solidFill>
                            <a:schemeClr val="tx1"/>
                          </a:solidFill>
                          <a:latin typeface="Adobe Clean"/>
                          <a:ea typeface="+mn-ea"/>
                          <a:cs typeface="+mn-cs"/>
                          <a:hlinkClick r:id="rId7"/>
                        </a:rPr>
                        <a:t>Experience League</a:t>
                      </a:r>
                      <a:endParaRPr lang="en-US" sz="1100" b="0" dirty="0">
                        <a:solidFill>
                          <a:schemeClr val="tx1"/>
                        </a:solidFill>
                        <a:latin typeface="Adobe Clean"/>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n-US" sz="1000" b="0" kern="1200" dirty="0">
                          <a:solidFill>
                            <a:srgbClr val="000000"/>
                          </a:solidFill>
                          <a:latin typeface="Adobe Clean Light"/>
                          <a:ea typeface="+mn-ea"/>
                          <a:cs typeface="+mn-cs"/>
                        </a:rPr>
                        <a:t>Experience League is how Adobe helps businesses achieve the value they expect from their Adobe investment. It’s the unified place where customers can learn, connect, and grow along a personalized path to success that includes self-help tutorials, product documentation, instructor-led training, community and technical support. </a:t>
                      </a:r>
                      <a:endParaRPr lang="en-US" sz="1000" b="0" kern="120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dk1"/>
                          </a:solidFill>
                          <a:effectLst/>
                          <a:latin typeface="Adobe Clean"/>
                          <a:ea typeface="+mn-ea"/>
                          <a:cs typeface="+mn-cs"/>
                          <a:hlinkClick r:id="rId8"/>
                        </a:rPr>
                        <a:t>Training</a:t>
                      </a:r>
                      <a:r>
                        <a:rPr lang="en-US" sz="1100" dirty="0">
                          <a:solidFill>
                            <a:schemeClr val="dk1"/>
                          </a:solidFill>
                          <a:effectLst/>
                          <a:latin typeface="Adobe Clean"/>
                          <a:ea typeface="+mn-ea"/>
                          <a:cs typeface="+mn-cs"/>
                        </a:rPr>
                        <a:t> </a:t>
                      </a:r>
                      <a:endParaRPr lang="en-US" sz="1100" dirty="0">
                        <a:solidFill>
                          <a:schemeClr val="tx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Adobe Clean Light"/>
                          <a:ea typeface="+mn-ea"/>
                          <a:cs typeface="+mn-cs"/>
                        </a:rPr>
                        <a:t>Adobe Digital Learning Services courses are accessible from Experience League. Learning courses integrate both on-demand and instructor-led lessons.  Here you can accrue skills that have recognized market value and position them to drive success in your organizations.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a:ea typeface="+mn-ea"/>
                          <a:cs typeface="+mn-cs"/>
                          <a:hlinkClick r:id="rId9"/>
                        </a:rPr>
                        <a:t>Production Issues &amp; System Outages</a:t>
                      </a:r>
                      <a:endParaRPr lang="en-US" sz="1100" dirty="0">
                        <a:solidFill>
                          <a:schemeClr val="tx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n-US" sz="1000" kern="1200" dirty="0">
                          <a:solidFill>
                            <a:srgbClr val="000000"/>
                          </a:solidFill>
                          <a:latin typeface="Adobe Clean Light"/>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endParaRPr lang="en-US" sz="1000" kern="120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a:ea typeface="+mn-ea"/>
                          <a:cs typeface="+mn-cs"/>
                          <a:hlinkClick r:id="rId10"/>
                        </a:rPr>
                        <a:t>Terms and Conditions</a:t>
                      </a:r>
                      <a:endParaRPr lang="en-US" sz="1100" dirty="0">
                        <a:solidFill>
                          <a:schemeClr val="tx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rgbClr val="000000"/>
                          </a:solidFill>
                          <a:latin typeface="Adobe Clean Light"/>
                          <a:ea typeface="+mn-ea"/>
                          <a:cs typeface="+mn-cs"/>
                        </a:rPr>
                        <a:t>Terms and conditions detailing Support Services offerings.</a:t>
                      </a:r>
                      <a:endParaRPr lang="en-US" sz="1000" kern="1200" dirty="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4099BE-EDEC-4FF1-8378-446617236015}">
  <ds:schemaRefs>
    <ds:schemaRef ds:uri="8a053bff-88be-49e4-9a87-e748e18b8b62"/>
    <ds:schemaRef ds:uri="http://purl.org/dc/elements/1.1/"/>
    <ds:schemaRef ds:uri="http://schemas.microsoft.com/office/2006/metadata/properties"/>
    <ds:schemaRef ds:uri="http://www.w3.org/XML/1998/namespace"/>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6c8368ec-3776-49b5-a5bb-90648cf9530f"/>
    <ds:schemaRef ds:uri="http://purl.org/dc/terms/"/>
  </ds:schemaRefs>
</ds:datastoreItem>
</file>

<file path=customXml/itemProps2.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41989CE-20BB-4A6A-A33F-71A1AE469C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TotalTime>
  <Words>1529</Words>
  <Application>Microsoft Macintosh PowerPoint</Application>
  <PresentationFormat>Custom</PresentationFormat>
  <Paragraphs>180</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SUPPORT PLANS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Akilah Johnson</cp:lastModifiedBy>
  <cp:revision>27</cp:revision>
  <dcterms:created xsi:type="dcterms:W3CDTF">2021-05-05T02:01:37Z</dcterms:created>
  <dcterms:modified xsi:type="dcterms:W3CDTF">2021-11-24T00:03:10Z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