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579C9-8574-E621-57BF-C5D6F4C605CC}" v="6" dt="2021-09-22T22:58:26.163"/>
    <p1510:client id="{86768B6F-E5DF-274A-B928-9320E1DF9962}" v="132" dt="2021-08-07T02:18:13.925"/>
    <p1510:client id="{8C285145-5FF7-2B49-D44C-ABA3390CC068}" v="48" dt="2021-09-22T19:02:31.7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4" d="100"/>
          <a:sy n="74" d="100"/>
        </p:scale>
        <p:origin x="298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306579C9-8574-E621-57BF-C5D6F4C605CC}"/>
    <pc:docChg chg="modSld">
      <pc:chgData name="Akilah Johnson" userId="S::akjohnso@adobe.com::2fa3aa60-0c9c-4d06-bae2-795983241227" providerId="AD" clId="Web-{306579C9-8574-E621-57BF-C5D6F4C605CC}" dt="2021-09-22T22:58:18.491" v="3"/>
      <pc:docMkLst>
        <pc:docMk/>
      </pc:docMkLst>
      <pc:sldChg chg="modSp">
        <pc:chgData name="Akilah Johnson" userId="S::akjohnso@adobe.com::2fa3aa60-0c9c-4d06-bae2-795983241227" providerId="AD" clId="Web-{306579C9-8574-E621-57BF-C5D6F4C605CC}" dt="2021-09-22T22:58:18.491" v="3"/>
        <pc:sldMkLst>
          <pc:docMk/>
          <pc:sldMk cId="1050037809" sldId="261"/>
        </pc:sldMkLst>
        <pc:graphicFrameChg chg="mod modGraphic">
          <ac:chgData name="Akilah Johnson" userId="S::akjohnso@adobe.com::2fa3aa60-0c9c-4d06-bae2-795983241227" providerId="AD" clId="Web-{306579C9-8574-E621-57BF-C5D6F4C605CC}" dt="2021-09-22T22:58:18.491"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8C285145-5FF7-2B49-D44C-ABA3390CC068}"/>
    <pc:docChg chg="modSld">
      <pc:chgData name="Akilah Johnson" userId="S::akjohnso@adobe.com::2fa3aa60-0c9c-4d06-bae2-795983241227" providerId="AD" clId="Web-{8C285145-5FF7-2B49-D44C-ABA3390CC068}" dt="2021-09-22T19:02:31.738" v="36" actId="1076"/>
      <pc:docMkLst>
        <pc:docMk/>
      </pc:docMkLst>
      <pc:sldChg chg="modSp">
        <pc:chgData name="Akilah Johnson" userId="S::akjohnso@adobe.com::2fa3aa60-0c9c-4d06-bae2-795983241227" providerId="AD" clId="Web-{8C285145-5FF7-2B49-D44C-ABA3390CC068}" dt="2021-09-22T19:02:31.738" v="36" actId="1076"/>
        <pc:sldMkLst>
          <pc:docMk/>
          <pc:sldMk cId="1050037809" sldId="261"/>
        </pc:sldMkLst>
        <pc:spChg chg="mod">
          <ac:chgData name="Akilah Johnson" userId="S::akjohnso@adobe.com::2fa3aa60-0c9c-4d06-bae2-795983241227" providerId="AD" clId="Web-{8C285145-5FF7-2B49-D44C-ABA3390CC068}" dt="2021-09-22T19:02:31.738" v="36" actId="1076"/>
          <ac:spMkLst>
            <pc:docMk/>
            <pc:sldMk cId="1050037809" sldId="261"/>
            <ac:spMk id="64" creationId="{41467BDC-3D83-D844-B922-CD07E94E5AAB}"/>
          </ac:spMkLst>
        </pc:spChg>
        <pc:graphicFrameChg chg="mod modGraphic">
          <ac:chgData name="Akilah Johnson" userId="S::akjohnso@adobe.com::2fa3aa60-0c9c-4d06-bae2-795983241227" providerId="AD" clId="Web-{8C285145-5FF7-2B49-D44C-ABA3390CC068}" dt="2021-09-22T18:59:49.504" v="34"/>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9/22/2021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SUPPORTOFFERINGS</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sz="1100" spc="-5" dirty="0">
                <a:solidFill>
                  <a:srgbClr val="FFFFFF"/>
                </a:solidFill>
                <a:latin typeface="AdobeClean-Light"/>
                <a:cs typeface="AdobeClean-Light"/>
              </a:rPr>
              <a:t>Online</a:t>
            </a:r>
            <a:r>
              <a:rPr sz="1100" dirty="0">
                <a:solidFill>
                  <a:srgbClr val="FFFFFF"/>
                </a:solidFill>
                <a:latin typeface="AdobeClean-Light"/>
                <a:cs typeface="AdobeClean-Light"/>
              </a:rPr>
              <a:t> |</a:t>
            </a:r>
            <a:r>
              <a:rPr sz="1100" spc="5" dirty="0">
                <a:solidFill>
                  <a:srgbClr val="FFFFFF"/>
                </a:solidFill>
                <a:latin typeface="AdobeClean-Light"/>
                <a:cs typeface="AdobeClean-Light"/>
              </a:rPr>
              <a:t> </a:t>
            </a:r>
            <a:r>
              <a:rPr sz="1100" spc="-5" dirty="0">
                <a:solidFill>
                  <a:srgbClr val="FFFFFF"/>
                </a:solidFill>
                <a:latin typeface="AdobeClean-Light"/>
                <a:cs typeface="AdobeClean-Light"/>
              </a:rPr>
              <a:t>Business</a:t>
            </a:r>
            <a:r>
              <a:rPr sz="1100" dirty="0">
                <a:solidFill>
                  <a:srgbClr val="FFFFFF"/>
                </a:solidFill>
                <a:latin typeface="AdobeClean-Light"/>
                <a:cs typeface="AdobeClean-Light"/>
              </a:rPr>
              <a:t> |</a:t>
            </a:r>
            <a:r>
              <a:rPr sz="1100" spc="10" dirty="0">
                <a:solidFill>
                  <a:srgbClr val="FFFFFF"/>
                </a:solidFill>
                <a:latin typeface="AdobeClean-Light"/>
                <a:cs typeface="AdobeClean-Light"/>
              </a:rPr>
              <a:t> </a:t>
            </a:r>
            <a:r>
              <a:rPr sz="1100" spc="-5" dirty="0">
                <a:solidFill>
                  <a:srgbClr val="FFFFFF"/>
                </a:solidFill>
                <a:latin typeface="AdobeClean-Light"/>
                <a:cs typeface="AdobeClean-Light"/>
              </a:rPr>
              <a:t>Enterprise</a:t>
            </a:r>
            <a:r>
              <a:rPr sz="1100" spc="10" dirty="0">
                <a:solidFill>
                  <a:srgbClr val="FFFFFF"/>
                </a:solidFill>
                <a:latin typeface="AdobeClean-Light"/>
                <a:cs typeface="AdobeClean-Light"/>
              </a:rPr>
              <a:t> </a:t>
            </a:r>
            <a:r>
              <a:rPr sz="1100" dirty="0">
                <a:solidFill>
                  <a:srgbClr val="FFFFFF"/>
                </a:solidFill>
                <a:latin typeface="AdobeClean-Light"/>
                <a:cs typeface="AdobeClean-Light"/>
              </a:rPr>
              <a:t>|</a:t>
            </a:r>
            <a:r>
              <a:rPr sz="1100" spc="5" dirty="0">
                <a:solidFill>
                  <a:srgbClr val="FFFFFF"/>
                </a:solidFill>
                <a:latin typeface="AdobeClean-Light"/>
                <a:cs typeface="AdobeClean-Light"/>
              </a:rPr>
              <a:t> </a:t>
            </a:r>
            <a:r>
              <a:rPr sz="1100" b="1" spc="-65" dirty="0">
                <a:solidFill>
                  <a:srgbClr val="FFFFFF"/>
                </a:solidFill>
                <a:latin typeface="Arial"/>
                <a:cs typeface="Arial"/>
              </a:rPr>
              <a:t>Elite</a:t>
            </a:r>
            <a:endParaRPr sz="1100" dirty="0">
              <a:latin typeface="Arial"/>
              <a:cs typeface="Arial"/>
            </a:endParaRPr>
          </a:p>
          <a:p>
            <a:pPr marL="12700" marR="1076325">
              <a:spcBef>
                <a:spcPts val="235"/>
              </a:spcBef>
            </a:pP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further enhanced in the ELITE support package. ELITE support includes access to personalized learning paths and monitored community forums via the Adobe Experience League. You can also take advantage of our detailed and in-depth technical product documentation and current release notes. ELITE customers will also have access to a Named Support Engineer as well as a Technical Account Manager who combine and work in partnership with you to provide best in class proactive and reactive support while acting as your designated technical contacts in the Adobe Support Team. With deep experience in your designated Experience Cloud solutions, your support team work to ensure that no matter how complex your support needs are, the Adobe Support team will be there side by side with you throughout, to ensure you maximize your investment in the Adobe Experience Cloud solutions and to help you avoid problems before they happen.</a:t>
            </a:r>
            <a:endParaRPr sz="900" dirty="0">
              <a:solidFill>
                <a:schemeClr val="bg1"/>
              </a:solidFill>
              <a:latin typeface="AdobeClean-Light"/>
              <a:cs typeface="AdobeClean-Light"/>
            </a:endParaRPr>
          </a:p>
        </p:txBody>
      </p:sp>
      <p:sp>
        <p:nvSpPr>
          <p:cNvPr id="4" name="object 4"/>
          <p:cNvSpPr txBox="1"/>
          <p:nvPr/>
        </p:nvSpPr>
        <p:spPr>
          <a:xfrm>
            <a:off x="168564" y="7024371"/>
            <a:ext cx="2780665" cy="238760"/>
          </a:xfrm>
          <a:prstGeom prst="rect">
            <a:avLst/>
          </a:prstGeom>
        </p:spPr>
        <p:txBody>
          <a:bodyPr vert="horz" wrap="square" lIns="0" tIns="12700" rIns="0" bIns="0" rtlCol="0">
            <a:spAutoFit/>
          </a:bodyPr>
          <a:lstStyle/>
          <a:p>
            <a:pPr marL="12700">
              <a:lnSpc>
                <a:spcPct val="100000"/>
              </a:lnSpc>
              <a:spcBef>
                <a:spcPts val="100"/>
              </a:spcBef>
            </a:pPr>
            <a:r>
              <a:rPr sz="1400" b="1" u="heavy" spc="20" dirty="0">
                <a:solidFill>
                  <a:srgbClr val="020302"/>
                </a:solidFill>
                <a:uFill>
                  <a:solidFill>
                    <a:srgbClr val="020302"/>
                  </a:solidFill>
                </a:uFill>
                <a:latin typeface="Adobe Clean"/>
                <a:cs typeface="Adobe Clean"/>
              </a:rPr>
              <a:t>S</a:t>
            </a:r>
            <a:r>
              <a:rPr sz="1400" b="1" u="heavy" dirty="0">
                <a:solidFill>
                  <a:srgbClr val="020302"/>
                </a:solidFill>
                <a:uFill>
                  <a:solidFill>
                    <a:srgbClr val="020302"/>
                  </a:solidFill>
                </a:uFill>
                <a:latin typeface="Adobe Clean"/>
                <a:cs typeface="Adobe Clean"/>
              </a:rPr>
              <a:t>er</a:t>
            </a:r>
            <a:r>
              <a:rPr sz="1400" b="1" u="heavy" spc="10" dirty="0">
                <a:solidFill>
                  <a:srgbClr val="020302"/>
                </a:solidFill>
                <a:uFill>
                  <a:solidFill>
                    <a:srgbClr val="020302"/>
                  </a:solidFill>
                </a:uFill>
                <a:latin typeface="Adobe Clean"/>
                <a:cs typeface="Adobe Clean"/>
              </a:rPr>
              <a:t>vi</a:t>
            </a:r>
            <a:r>
              <a:rPr sz="1400" b="1" u="heavy" dirty="0">
                <a:solidFill>
                  <a:srgbClr val="020302"/>
                </a:solidFill>
                <a:uFill>
                  <a:solidFill>
                    <a:srgbClr val="020302"/>
                  </a:solidFill>
                </a:uFill>
                <a:latin typeface="Adobe Clean"/>
                <a:cs typeface="Adobe Clean"/>
              </a:rPr>
              <a:t>ce</a:t>
            </a:r>
            <a:r>
              <a:rPr sz="1400" b="1" u="heavy" spc="20" dirty="0">
                <a:solidFill>
                  <a:srgbClr val="020302"/>
                </a:solidFill>
                <a:uFill>
                  <a:solidFill>
                    <a:srgbClr val="020302"/>
                  </a:solidFill>
                </a:uFill>
                <a:latin typeface="Adobe Clean"/>
                <a:cs typeface="Adobe Clean"/>
              </a:rPr>
              <a:t> </a:t>
            </a:r>
            <a:r>
              <a:rPr sz="1400" b="1" u="heavy" spc="-20" dirty="0">
                <a:solidFill>
                  <a:srgbClr val="020302"/>
                </a:solidFill>
                <a:uFill>
                  <a:solidFill>
                    <a:srgbClr val="020302"/>
                  </a:solidFill>
                </a:uFill>
                <a:latin typeface="Adobe Clean"/>
                <a:cs typeface="Adobe Clean"/>
              </a:rPr>
              <a:t>Le</a:t>
            </a:r>
            <a:r>
              <a:rPr sz="1400" b="1" u="heavy" spc="-10" dirty="0">
                <a:solidFill>
                  <a:srgbClr val="020302"/>
                </a:solidFill>
                <a:uFill>
                  <a:solidFill>
                    <a:srgbClr val="020302"/>
                  </a:solidFill>
                </a:uFill>
                <a:latin typeface="Adobe Clean"/>
                <a:cs typeface="Adobe Clean"/>
              </a:rPr>
              <a:t>v</a:t>
            </a:r>
            <a:r>
              <a:rPr sz="1400" b="1" u="heavy" spc="-20" dirty="0">
                <a:solidFill>
                  <a:srgbClr val="020302"/>
                </a:solidFill>
                <a:uFill>
                  <a:solidFill>
                    <a:srgbClr val="020302"/>
                  </a:solidFill>
                </a:uFill>
                <a:latin typeface="Adobe Clean"/>
                <a:cs typeface="Adobe Clean"/>
              </a:rPr>
              <a:t>e</a:t>
            </a:r>
            <a:r>
              <a:rPr sz="1400" b="1" u="heavy" dirty="0">
                <a:solidFill>
                  <a:srgbClr val="020302"/>
                </a:solidFill>
                <a:uFill>
                  <a:solidFill>
                    <a:srgbClr val="020302"/>
                  </a:solidFill>
                </a:uFill>
                <a:latin typeface="Adobe Clean"/>
                <a:cs typeface="Adobe Clean"/>
              </a:rPr>
              <a:t>l</a:t>
            </a:r>
            <a:r>
              <a:rPr sz="1400" b="1" u="heavy" spc="-10" dirty="0">
                <a:solidFill>
                  <a:srgbClr val="020302"/>
                </a:solidFill>
                <a:uFill>
                  <a:solidFill>
                    <a:srgbClr val="020302"/>
                  </a:solidFill>
                </a:uFill>
                <a:latin typeface="Adobe Clean"/>
                <a:cs typeface="Adobe Clean"/>
              </a:rPr>
              <a:t> </a:t>
            </a:r>
            <a:r>
              <a:rPr sz="1400" b="1" u="heavy" spc="-65" dirty="0">
                <a:solidFill>
                  <a:srgbClr val="020302"/>
                </a:solidFill>
                <a:uFill>
                  <a:solidFill>
                    <a:srgbClr val="020302"/>
                  </a:solidFill>
                </a:uFill>
                <a:latin typeface="Adobe Clean"/>
                <a:cs typeface="Adobe Clean"/>
              </a:rPr>
              <a:t>T</a:t>
            </a:r>
            <a:r>
              <a:rPr sz="1400" b="1" u="heavy" spc="-35" dirty="0">
                <a:solidFill>
                  <a:srgbClr val="020302"/>
                </a:solidFill>
                <a:uFill>
                  <a:solidFill>
                    <a:srgbClr val="020302"/>
                  </a:solidFill>
                </a:uFill>
                <a:latin typeface="Adobe Clean"/>
                <a:cs typeface="Adobe Clean"/>
              </a:rPr>
              <a:t>a</a:t>
            </a:r>
            <a:r>
              <a:rPr sz="1400" b="1" u="heavy" spc="-45" dirty="0">
                <a:solidFill>
                  <a:srgbClr val="020302"/>
                </a:solidFill>
                <a:uFill>
                  <a:solidFill>
                    <a:srgbClr val="020302"/>
                  </a:solidFill>
                </a:uFill>
                <a:latin typeface="Adobe Clean"/>
                <a:cs typeface="Adobe Clean"/>
              </a:rPr>
              <a:t>r</a:t>
            </a:r>
            <a:r>
              <a:rPr sz="1400" b="1" u="heavy" spc="-35" dirty="0">
                <a:solidFill>
                  <a:srgbClr val="020302"/>
                </a:solidFill>
                <a:uFill>
                  <a:solidFill>
                    <a:srgbClr val="020302"/>
                  </a:solidFill>
                </a:uFill>
                <a:latin typeface="Adobe Clean"/>
                <a:cs typeface="Adobe Clean"/>
              </a:rPr>
              <a:t>g</a:t>
            </a:r>
            <a:r>
              <a:rPr sz="1400" b="1" u="heavy" spc="-55" dirty="0">
                <a:solidFill>
                  <a:srgbClr val="020302"/>
                </a:solidFill>
                <a:uFill>
                  <a:solidFill>
                    <a:srgbClr val="020302"/>
                  </a:solidFill>
                </a:uFill>
                <a:latin typeface="Adobe Clean"/>
                <a:cs typeface="Adobe Clean"/>
              </a:rPr>
              <a:t>et</a:t>
            </a:r>
            <a:r>
              <a:rPr sz="1400" b="1" u="heavy" spc="-45" dirty="0">
                <a:solidFill>
                  <a:srgbClr val="020302"/>
                </a:solidFill>
                <a:uFill>
                  <a:solidFill>
                    <a:srgbClr val="020302"/>
                  </a:solidFill>
                </a:uFill>
                <a:latin typeface="Adobe Clean"/>
                <a:cs typeface="Adobe Clean"/>
              </a:rPr>
              <a:t>s</a:t>
            </a:r>
            <a:r>
              <a:rPr sz="1400" b="1" u="heavy" dirty="0">
                <a:solidFill>
                  <a:srgbClr val="020302"/>
                </a:solidFill>
                <a:uFill>
                  <a:solidFill>
                    <a:srgbClr val="020302"/>
                  </a:solidFill>
                </a:uFill>
                <a:latin typeface="Adobe Clean"/>
                <a:cs typeface="Adobe Clean"/>
              </a:rPr>
              <a:t>:</a:t>
            </a:r>
            <a:r>
              <a:rPr sz="1400" b="1" u="heavy" spc="-80" dirty="0">
                <a:solidFill>
                  <a:srgbClr val="020302"/>
                </a:solidFill>
                <a:uFill>
                  <a:solidFill>
                    <a:srgbClr val="020302"/>
                  </a:solidFill>
                </a:uFill>
                <a:latin typeface="Adobe Clean"/>
                <a:cs typeface="Adobe Clean"/>
              </a:rPr>
              <a:t> </a:t>
            </a:r>
            <a:r>
              <a:rPr sz="1400" b="1" u="heavy" spc="-20" dirty="0">
                <a:solidFill>
                  <a:srgbClr val="020302"/>
                </a:solidFill>
                <a:uFill>
                  <a:solidFill>
                    <a:srgbClr val="020302"/>
                  </a:solidFill>
                </a:uFill>
                <a:latin typeface="Adobe Clean"/>
                <a:cs typeface="Adobe Clean"/>
              </a:rPr>
              <a:t>I</a:t>
            </a:r>
            <a:r>
              <a:rPr sz="1400" b="1" u="heavy" spc="-10" dirty="0">
                <a:solidFill>
                  <a:srgbClr val="020302"/>
                </a:solidFill>
                <a:uFill>
                  <a:solidFill>
                    <a:srgbClr val="020302"/>
                  </a:solidFill>
                </a:uFill>
                <a:latin typeface="Adobe Clean"/>
                <a:cs typeface="Adobe Clean"/>
              </a:rPr>
              <a:t>ni</a:t>
            </a:r>
            <a:r>
              <a:rPr sz="1400" b="1" u="heavy" spc="-20" dirty="0">
                <a:solidFill>
                  <a:srgbClr val="020302"/>
                </a:solidFill>
                <a:uFill>
                  <a:solidFill>
                    <a:srgbClr val="020302"/>
                  </a:solidFill>
                </a:uFill>
                <a:latin typeface="Adobe Clean"/>
                <a:cs typeface="Adobe Clean"/>
              </a:rPr>
              <a:t>t</a:t>
            </a:r>
            <a:r>
              <a:rPr sz="1400" b="1" u="heavy" spc="-10" dirty="0">
                <a:solidFill>
                  <a:srgbClr val="020302"/>
                </a:solidFill>
                <a:uFill>
                  <a:solidFill>
                    <a:srgbClr val="020302"/>
                  </a:solidFill>
                </a:uFill>
                <a:latin typeface="Adobe Clean"/>
                <a:cs typeface="Adobe Clean"/>
              </a:rPr>
              <a:t>i</a:t>
            </a:r>
            <a:r>
              <a:rPr sz="1400" b="1" u="heavy" dirty="0">
                <a:solidFill>
                  <a:srgbClr val="020302"/>
                </a:solidFill>
                <a:uFill>
                  <a:solidFill>
                    <a:srgbClr val="020302"/>
                  </a:solidFill>
                </a:uFill>
                <a:latin typeface="Adobe Clean"/>
                <a:cs typeface="Adobe Clean"/>
              </a:rPr>
              <a:t>al</a:t>
            </a:r>
            <a:r>
              <a:rPr sz="1400" b="1" u="heavy" spc="-14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a:t>
            </a:r>
            <a:r>
              <a:rPr sz="1400" b="1" u="heavy" spc="-25" dirty="0">
                <a:solidFill>
                  <a:srgbClr val="020302"/>
                </a:solidFill>
                <a:uFill>
                  <a:solidFill>
                    <a:srgbClr val="020302"/>
                  </a:solidFill>
                </a:uFill>
                <a:latin typeface="Adobe Clean"/>
                <a:cs typeface="Adobe Clean"/>
              </a:rPr>
              <a:t>e</a:t>
            </a:r>
            <a:r>
              <a:rPr sz="1400" b="1" u="heavy" spc="-15" dirty="0">
                <a:solidFill>
                  <a:srgbClr val="020302"/>
                </a:solidFill>
                <a:uFill>
                  <a:solidFill>
                    <a:srgbClr val="020302"/>
                  </a:solidFill>
                </a:uFill>
                <a:latin typeface="Adobe Clean"/>
                <a:cs typeface="Adobe Clean"/>
              </a:rPr>
              <a:t>s</a:t>
            </a:r>
            <a:r>
              <a:rPr sz="1400" b="1" u="heavy" spc="-25" dirty="0">
                <a:solidFill>
                  <a:srgbClr val="020302"/>
                </a:solidFill>
                <a:uFill>
                  <a:solidFill>
                    <a:srgbClr val="020302"/>
                  </a:solidFill>
                </a:uFill>
                <a:latin typeface="Adobe Clean"/>
                <a:cs typeface="Adobe Clean"/>
              </a:rPr>
              <a:t>p</a:t>
            </a:r>
            <a:r>
              <a:rPr sz="1400" b="1" u="heavy" spc="-15" dirty="0">
                <a:solidFill>
                  <a:srgbClr val="020302"/>
                </a:solidFill>
                <a:uFill>
                  <a:solidFill>
                    <a:srgbClr val="020302"/>
                  </a:solidFill>
                </a:uFill>
                <a:latin typeface="Adobe Clean"/>
                <a:cs typeface="Adobe Clean"/>
              </a:rPr>
              <a:t>ons</a:t>
            </a:r>
            <a:r>
              <a:rPr sz="1400" b="1" u="heavy" dirty="0">
                <a:solidFill>
                  <a:srgbClr val="020302"/>
                </a:solidFill>
                <a:uFill>
                  <a:solidFill>
                    <a:srgbClr val="020302"/>
                  </a:solidFill>
                </a:uFill>
                <a:latin typeface="Adobe Clean"/>
                <a:cs typeface="Adobe Clean"/>
              </a:rPr>
              <a:t>e</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101721845"/>
              </p:ext>
            </p:extLst>
          </p:nvPr>
        </p:nvGraphicFramePr>
        <p:xfrm>
          <a:off x="145668" y="7473158"/>
          <a:ext cx="7409815" cy="225972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sz="900" spc="0" dirty="0">
                          <a:solidFill>
                            <a:srgbClr val="020302"/>
                          </a:solidFill>
                          <a:latin typeface="Adobe Clean"/>
                          <a:cs typeface="Adobe Clean"/>
                        </a:rPr>
                        <a:t>Priority</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sz="900" spc="0" dirty="0">
                          <a:solidFill>
                            <a:srgbClr val="020302"/>
                          </a:solidFill>
                          <a:latin typeface="Adobe Clean"/>
                          <a:cs typeface="Adobe Clean"/>
                        </a:rPr>
                        <a:t>Online</a:t>
                      </a:r>
                      <a:r>
                        <a:rPr lang="en-US" sz="900" spc="0" dirty="0">
                          <a:solidFill>
                            <a:srgbClr val="020302"/>
                          </a:solidFill>
                          <a:latin typeface="Adobe Clean"/>
                          <a:cs typeface="Adobe Clean"/>
                        </a:rPr>
                        <a:t> </a:t>
                      </a:r>
                      <a:r>
                        <a:rPr sz="900" spc="0" dirty="0">
                          <a:solidFill>
                            <a:srgbClr val="020302"/>
                          </a:solidFill>
                          <a:latin typeface="Adobe Clean"/>
                          <a:cs typeface="Adobe Clean"/>
                        </a:rPr>
                        <a:t> Support</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sz="900" spc="0" dirty="0">
                          <a:solidFill>
                            <a:srgbClr val="FFFFFF"/>
                          </a:solidFill>
                          <a:latin typeface="Adobe Clean"/>
                          <a:cs typeface="Adobe Clean"/>
                        </a:rPr>
                        <a:t>Elite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sz="900" b="1" spc="0" dirty="0">
                          <a:solidFill>
                            <a:srgbClr val="020302"/>
                          </a:solidFill>
                          <a:latin typeface="Adobe Clean"/>
                          <a:cs typeface="Adobe Clean"/>
                        </a:rPr>
                        <a:t>PRIORITY 1</a:t>
                      </a:r>
                      <a:endParaRPr sz="900" spc="0" dirty="0">
                        <a:latin typeface="Adobe Clean"/>
                        <a:cs typeface="Adobe Clean"/>
                      </a:endParaRPr>
                    </a:p>
                    <a:p>
                      <a:pPr marL="50165" marR="495934" algn="l">
                        <a:lnSpc>
                          <a:spcPts val="1010"/>
                        </a:lnSpc>
                        <a:spcBef>
                          <a:spcPts val="405"/>
                        </a:spcBef>
                      </a:pPr>
                      <a:r>
                        <a:rPr lang="en-US" sz="900" b="0" i="0" u="none" strike="noStrike"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en-US" sz="900" spc="0" dirty="0">
                          <a:solidFill>
                            <a:srgbClr val="020302"/>
                          </a:solidFill>
                          <a:latin typeface="AdobeClean-Light"/>
                          <a:cs typeface="AdobeClean-Light"/>
                        </a:rPr>
                        <a:t>2</a:t>
                      </a:r>
                      <a:r>
                        <a:rPr sz="900" spc="0" dirty="0">
                          <a:solidFill>
                            <a:srgbClr val="020302"/>
                          </a:solidFill>
                          <a:latin typeface="AdobeClean-Light"/>
                          <a:cs typeface="AdobeClean-Light"/>
                        </a:rPr>
                        <a:t>4x7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sz="900" b="1" spc="0" dirty="0">
                          <a:solidFill>
                            <a:srgbClr val="020302"/>
                          </a:solidFill>
                          <a:latin typeface="Adobe Clean"/>
                          <a:cs typeface="Adobe Clean"/>
                        </a:rPr>
                        <a:t>PRIORITY 2</a:t>
                      </a:r>
                      <a:endParaRPr sz="900" spc="0" dirty="0">
                        <a:latin typeface="Adobe Clean"/>
                        <a:cs typeface="Adobe Clean"/>
                      </a:endParaRPr>
                    </a:p>
                    <a:p>
                      <a:pPr marL="49530" marR="719455" algn="l">
                        <a:lnSpc>
                          <a:spcPts val="1010"/>
                        </a:lnSpc>
                        <a:spcBef>
                          <a:spcPts val="405"/>
                        </a:spcBef>
                      </a:pPr>
                      <a:r>
                        <a:rPr lang="en-US" sz="900" b="0" i="0" u="none" strike="noStrike" spc="0" dirty="0">
                          <a:solidFill>
                            <a:srgbClr val="000000"/>
                          </a:solidFill>
                          <a:effectLst/>
                          <a:latin typeface="Adobe Clean Light" panose="020B0303020404020204" pitchFamily="34" charset="0"/>
                        </a:rPr>
                        <a:t>Customer's business functions have major service degradation or potential data loss, or a major feature is impacted</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sz="900" spc="0" dirty="0">
                          <a:solidFill>
                            <a:srgbClr val="020302"/>
                          </a:solidFill>
                          <a:latin typeface="AdobeClean-Light"/>
                          <a:cs typeface="AdobeClean-Light"/>
                        </a:rPr>
                        <a:t>Business 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4 hours</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sz="900" spc="0" dirty="0">
                          <a:solidFill>
                            <a:srgbClr val="020302"/>
                          </a:solidFill>
                          <a:latin typeface="AdobeClean-Light"/>
                          <a:cs typeface="AdobeClean-Light"/>
                        </a:rPr>
                        <a:t>24x5 /  30</a:t>
                      </a:r>
                      <a:r>
                        <a:rPr lang="en-US" sz="900" spc="0" dirty="0">
                          <a:solidFill>
                            <a:srgbClr val="020302"/>
                          </a:solidFill>
                          <a:latin typeface="AdobeClean-Light"/>
                          <a:cs typeface="AdobeClean-Light"/>
                        </a:rPr>
                        <a:t> m</a:t>
                      </a:r>
                      <a:r>
                        <a:rPr sz="900" spc="0" dirty="0">
                          <a:solidFill>
                            <a:srgbClr val="020302"/>
                          </a:solidFill>
                          <a:latin typeface="AdobeClean-Light"/>
                          <a:cs typeface="AdobeClean-Light"/>
                        </a:rPr>
                        <a:t>inutes</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sz="900" b="1" spc="0" dirty="0">
                          <a:solidFill>
                            <a:srgbClr val="020302"/>
                          </a:solidFill>
                          <a:latin typeface="Adobe Clean"/>
                          <a:cs typeface="Adobe Clean"/>
                        </a:rPr>
                        <a:t>PRIORITY 3</a:t>
                      </a:r>
                      <a:endParaRPr sz="900" spc="0" dirty="0">
                        <a:latin typeface="Adobe Clean"/>
                        <a:cs typeface="Adobe Clean"/>
                      </a:endParaRPr>
                    </a:p>
                    <a:p>
                      <a:pPr marL="48895" marR="387985" indent="-2540" algn="l">
                        <a:lnSpc>
                          <a:spcPts val="980"/>
                        </a:lnSpc>
                        <a:spcBef>
                          <a:spcPts val="450"/>
                        </a:spcBef>
                      </a:pPr>
                      <a:r>
                        <a:rPr lang="en-US" sz="900" b="0" i="0" u="none" strike="noStrike" spc="0" dirty="0">
                          <a:solidFill>
                            <a:srgbClr val="000000"/>
                          </a:solidFill>
                          <a:effectLst/>
                          <a:latin typeface="Adobe Clean Light" panose="020B0303020404020204" pitchFamily="34" charset="0"/>
                        </a:rPr>
                        <a:t>Customer’s business functions has minor to no service degradation but there exists a solution/workaround allowing business functions to continue normally</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hours /       6 hours</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en-US" sz="900" spc="0" dirty="0">
                          <a:solidFill>
                            <a:srgbClr val="020302"/>
                          </a:solidFill>
                          <a:latin typeface="AdobeClean-Light"/>
                          <a:ea typeface="+mn-ea"/>
                          <a:cs typeface="Times New Roman"/>
                        </a:rPr>
                        <a:t>2</a:t>
                      </a:r>
                      <a:r>
                        <a:rPr sz="900" spc="0" dirty="0">
                          <a:solidFill>
                            <a:srgbClr val="020302"/>
                          </a:solidFill>
                          <a:latin typeface="AdobeClean-Light"/>
                          <a:ea typeface="+mn-ea"/>
                          <a:cs typeface="AdobeClean-Light"/>
                        </a:rPr>
                        <a:t>4x5/  </a:t>
                      </a:r>
                      <a:r>
                        <a:rPr lang="en-US" sz="900" spc="0" dirty="0">
                          <a:solidFill>
                            <a:srgbClr val="020302"/>
                          </a:solidFill>
                          <a:latin typeface="AdobeClean-Light"/>
                          <a:ea typeface="+mn-ea"/>
                          <a:cs typeface="AdobeClean-Light"/>
                        </a:rPr>
                        <a:t> </a:t>
                      </a:r>
                      <a:r>
                        <a:rPr sz="900" spc="0" dirty="0">
                          <a:solidFill>
                            <a:srgbClr val="020302"/>
                          </a:solidFill>
                          <a:latin typeface="AdobeClean-Light"/>
                          <a:ea typeface="+mn-ea"/>
                          <a:cs typeface="AdobeClean-Light"/>
                        </a:rPr>
                        <a:t>1 hour</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sz="900" b="1" spc="0" dirty="0">
                          <a:solidFill>
                            <a:srgbClr val="020302"/>
                          </a:solidFill>
                          <a:latin typeface="Adobe Clean"/>
                          <a:cs typeface="Adobe Clean"/>
                        </a:rPr>
                        <a:t>PRIORITY 4</a:t>
                      </a:r>
                      <a:endParaRPr sz="900" spc="0" dirty="0">
                        <a:latin typeface="Adobe Clean"/>
                        <a:cs typeface="Adobe Clean"/>
                      </a:endParaRPr>
                    </a:p>
                    <a:p>
                      <a:pPr marL="62230" algn="l">
                        <a:lnSpc>
                          <a:spcPct val="100000"/>
                        </a:lnSpc>
                        <a:spcBef>
                          <a:spcPts val="315"/>
                        </a:spcBef>
                      </a:pPr>
                      <a:r>
                        <a:rPr lang="en-US" sz="900" b="0" i="0" u="none" strike="noStrike" spc="0" dirty="0">
                          <a:solidFill>
                            <a:srgbClr val="000000"/>
                          </a:solidFill>
                          <a:effectLst/>
                          <a:latin typeface="Adobe Clean Light" panose="020B0303020404020204" pitchFamily="34" charset="0"/>
                        </a:rPr>
                        <a:t>General question regarding current product functionality or an enhancement request</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days /       3 days</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days /       1 day</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n-US"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dirty="0">
                          <a:solidFill>
                            <a:srgbClr val="404040"/>
                          </a:solidFill>
                          <a:latin typeface="Adobe Clean"/>
                          <a:cs typeface="Adobe Clean"/>
                        </a:rPr>
                        <a:t>Online </a:t>
                      </a:r>
                      <a:r>
                        <a:rPr lang="en-US" sz="900" spc="-135" dirty="0">
                          <a:solidFill>
                            <a:srgbClr val="404040"/>
                          </a:solidFill>
                          <a:latin typeface="Adobe Clean"/>
                          <a:cs typeface="Adobe Clean"/>
                        </a:rPr>
                        <a:t> </a:t>
                      </a:r>
                      <a:r>
                        <a:rPr lang="en-US" sz="900" spc="-20" dirty="0">
                          <a:solidFill>
                            <a:srgbClr val="404040"/>
                          </a:solidFill>
                          <a:latin typeface="Adobe Clean"/>
                          <a:cs typeface="Adobe Clean"/>
                        </a:rPr>
                        <a:t>Support</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Elite </a:t>
                      </a:r>
                      <a:r>
                        <a:rPr sz="900" spc="-20" dirty="0">
                          <a:solidFill>
                            <a:srgbClr val="FFFFFF"/>
                          </a:solidFill>
                          <a:latin typeface="Adobe Clean"/>
                          <a:cs typeface="Adobe Clean"/>
                        </a:rPr>
                        <a:t>Support</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dirty="0">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Online</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dirty="0">
                          <a:solidFill>
                            <a:srgbClr val="020302"/>
                          </a:solidFill>
                          <a:latin typeface="AdobeClean-Light"/>
                          <a:cs typeface="AdobeClean-Light"/>
                        </a:rPr>
                        <a:t>Business</a:t>
                      </a:r>
                      <a:r>
                        <a:rPr sz="900" spc="-15" dirty="0">
                          <a:solidFill>
                            <a:srgbClr val="020302"/>
                          </a:solidFill>
                          <a:latin typeface="AdobeClean-Light"/>
                          <a:cs typeface="AdobeClean-Light"/>
                        </a:rPr>
                        <a:t> </a:t>
                      </a:r>
                      <a:r>
                        <a:rPr sz="900" spc="-30" dirty="0">
                          <a:solidFill>
                            <a:srgbClr val="020302"/>
                          </a:solidFill>
                          <a:latin typeface="AdobeClean-Light"/>
                          <a:cs typeface="AdobeClean-Light"/>
                        </a:rPr>
                        <a:t>hours</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dirty="0">
                          <a:solidFill>
                            <a:srgbClr val="020302"/>
                          </a:solidFill>
                          <a:latin typeface="AdobeClean-Light"/>
                          <a:cs typeface="AdobeClean-Light"/>
                        </a:rPr>
                        <a:t>Service Reviews </a:t>
                      </a:r>
                      <a:r>
                        <a:rPr lang="en-US" sz="900" spc="0" dirty="0">
                          <a:solidFill>
                            <a:srgbClr val="020302"/>
                          </a:solidFill>
                          <a:latin typeface="AdobeClean-Light"/>
                          <a:cs typeface="AdobeClean-Light"/>
                        </a:rPr>
                        <a:t>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dirty="0">
                          <a:solidFill>
                            <a:srgbClr val="020302"/>
                          </a:solidFill>
                          <a:latin typeface="AdobeClean-Light"/>
                          <a:cs typeface="AdobeClean-Light"/>
                        </a:rPr>
                        <a:t>Event </a:t>
                      </a:r>
                      <a:r>
                        <a:rPr lang="en-US" sz="900" spc="0" dirty="0">
                          <a:solidFill>
                            <a:srgbClr val="020302"/>
                          </a:solidFill>
                          <a:latin typeface="AdobeClean-Light"/>
                          <a:cs typeface="AdobeClean-Light"/>
                        </a:rPr>
                        <a:t>Management</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sz="900" spc="0" dirty="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dirty="0">
                          <a:latin typeface="AdobeClean-Light"/>
                          <a:cs typeface="AdobeClean-Light"/>
                        </a:rPr>
                        <a:t>Field Service Activities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164782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020302"/>
                </a:solidFill>
                <a:latin typeface="Adobe Clean"/>
                <a:cs typeface="Adobe Clean"/>
              </a:rPr>
              <a:t>Elite</a:t>
            </a:r>
            <a:r>
              <a:rPr sz="1400" b="1" spc="-50" dirty="0">
                <a:solidFill>
                  <a:srgbClr val="020302"/>
                </a:solidFill>
                <a:latin typeface="Adobe Clean"/>
                <a:cs typeface="Adobe Clean"/>
              </a:rPr>
              <a:t> </a:t>
            </a:r>
            <a:r>
              <a:rPr sz="1400" b="1" spc="-10" dirty="0">
                <a:solidFill>
                  <a:srgbClr val="020302"/>
                </a:solidFill>
                <a:latin typeface="Adobe Clean"/>
                <a:cs typeface="Adobe Clean"/>
              </a:rPr>
              <a:t>Support</a:t>
            </a:r>
            <a:r>
              <a:rPr sz="1400" b="1" spc="-45" dirty="0">
                <a:solidFill>
                  <a:srgbClr val="020302"/>
                </a:solidFill>
                <a:latin typeface="Adobe Clean"/>
                <a:cs typeface="Adobe Clean"/>
              </a:rPr>
              <a:t> </a:t>
            </a:r>
            <a:r>
              <a:rPr sz="1400" b="1" spc="-15" dirty="0">
                <a:solidFill>
                  <a:srgbClr val="020302"/>
                </a:solidFill>
                <a:latin typeface="Adobe Clean"/>
                <a:cs typeface="Adobe Clean"/>
              </a:rPr>
              <a:t>Features</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sz="1000" dirty="0">
                <a:solidFill>
                  <a:srgbClr val="4B4B4B"/>
                </a:solidFill>
                <a:latin typeface="AdobeClean-Light"/>
                <a:cs typeface="AdobeClean-Light"/>
              </a:rPr>
              <a:t>A designated support engineer who  becomes familiar with your solution  environment and business goals. The NSE  is an experienced support engineer that  helps coordinate your Enterprise Support  experience..</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sz="1000" dirty="0">
                <a:solidFill>
                  <a:srgbClr val="4B4B4B"/>
                </a:solidFill>
                <a:latin typeface="AdobeClean-Light"/>
                <a:cs typeface="AdobeClean-Light"/>
              </a:rPr>
              <a:t>Regular scheduled review of open  support requests, ensuring customer  alignment on case description, business  impact, status, priority and agreement on  next steps required to ensure an  expedient resolution.</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sz="1000" dirty="0">
                <a:solidFill>
                  <a:srgbClr val="020302"/>
                </a:solidFill>
                <a:latin typeface="AdobeClean-Light"/>
                <a:cs typeface="AdobeClean-Light"/>
              </a:rPr>
              <a:t>A designated Technical Account Manager to  oversee your Elite experience, coordinate  the support and field services  engagements, and provide proactive services  to maximize your business valu</a:t>
            </a:r>
            <a:r>
              <a:rPr lang="en-US" sz="1000" dirty="0">
                <a:solidFill>
                  <a:srgbClr val="020302"/>
                </a:solidFill>
                <a:latin typeface="AdobeClean-Light"/>
                <a:cs typeface="AdobeClean-Light"/>
              </a:rPr>
              <a:t>e.</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sz="1100" b="1" dirty="0">
                <a:solidFill>
                  <a:srgbClr val="020302"/>
                </a:solidFill>
                <a:latin typeface="Adobe Clean" panose="020B0503020404020204" pitchFamily="34" charset="0"/>
                <a:cs typeface="Arial"/>
              </a:rPr>
              <a:t>Technical Account Manager</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sz="1000" dirty="0">
                <a:solidFill>
                  <a:srgbClr val="020302"/>
                </a:solidFill>
                <a:latin typeface="AdobeClean-Light"/>
                <a:cs typeface="AdobeClean-Light"/>
              </a:rPr>
              <a:t>Ongoing knowledge transfer from Adobe  </a:t>
            </a:r>
            <a:r>
              <a:rPr lang="en-US" sz="1000" dirty="0">
                <a:solidFill>
                  <a:srgbClr val="020302"/>
                </a:solidFill>
                <a:latin typeface="AdobeClean-Light"/>
                <a:cs typeface="AdobeClean-Light"/>
              </a:rPr>
              <a:t>Support team</a:t>
            </a:r>
            <a:r>
              <a:rPr sz="1000" dirty="0">
                <a:solidFill>
                  <a:srgbClr val="020302"/>
                </a:solidFill>
                <a:latin typeface="AdobeClean-Light"/>
                <a:cs typeface="AdobeClean-Light"/>
              </a:rPr>
              <a:t> to provide </a:t>
            </a:r>
            <a:r>
              <a:rPr lang="en-US" sz="1000" dirty="0">
                <a:solidFill>
                  <a:srgbClr val="020302"/>
                </a:solidFill>
                <a:latin typeface="AdobeClean-Light"/>
                <a:cs typeface="AdobeClean-Light"/>
              </a:rPr>
              <a:t>best practices around solution usage.</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sz="1000" dirty="0">
                <a:solidFill>
                  <a:srgbClr val="020302"/>
                </a:solidFill>
                <a:latin typeface="AdobeClean-Light"/>
                <a:cs typeface="AdobeClean-Light"/>
              </a:rPr>
              <a:t>Manage key events to ensure you have the  right level of support, coverage, and  mitigation plan in place during those key  business and project milestones.</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sz="1000" dirty="0">
                <a:solidFill>
                  <a:srgbClr val="020302"/>
                </a:solidFill>
                <a:latin typeface="AdobeClean-Light"/>
                <a:cs typeface="AdobeClean-Light"/>
              </a:rPr>
              <a:t>Receive personalized guidance on new  product features to take advantage of  latest innovations, and have Adobe  experts review release and upgrade plan.</a:t>
            </a:r>
            <a:endParaRPr sz="1000" dirty="0">
              <a:latin typeface="AdobeClean-Light"/>
              <a:cs typeface="AdobeClean-Light"/>
            </a:endParaRPr>
          </a:p>
        </p:txBody>
      </p:sp>
      <p:sp>
        <p:nvSpPr>
          <p:cNvPr id="54" name="object 54"/>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a:latin typeface="Adobe Clean"/>
              <a:cs typeface="Adobe Clean"/>
            </a:endParaRP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dirty="0">
                <a:solidFill>
                  <a:srgbClr val="020302"/>
                </a:solidFill>
                <a:latin typeface="AdobeClean-Light"/>
                <a:cs typeface="AdobeClean-Light"/>
              </a:rPr>
              <a:t>Start </a:t>
            </a:r>
            <a:r>
              <a:rPr sz="1000" dirty="0">
                <a:solidFill>
                  <a:srgbClr val="020302"/>
                </a:solidFill>
                <a:latin typeface="AdobeClean-Light"/>
                <a:cs typeface="AdobeClean-Light"/>
              </a:rPr>
              <a:t>a </a:t>
            </a:r>
            <a:r>
              <a:rPr sz="1000" spc="-15" dirty="0">
                <a:solidFill>
                  <a:srgbClr val="020302"/>
                </a:solidFill>
                <a:latin typeface="AdobeClean-Light"/>
                <a:cs typeface="AdobeClean-Light"/>
              </a:rPr>
              <a:t>chat </a:t>
            </a:r>
            <a:r>
              <a:rPr sz="1000" spc="-10" dirty="0">
                <a:solidFill>
                  <a:srgbClr val="020302"/>
                </a:solidFill>
                <a:latin typeface="AdobeClean-Light"/>
                <a:cs typeface="AdobeClean-Light"/>
              </a:rPr>
              <a:t>session </a:t>
            </a:r>
            <a:r>
              <a:rPr sz="1000" spc="-5" dirty="0">
                <a:solidFill>
                  <a:srgbClr val="020302"/>
                </a:solidFill>
                <a:latin typeface="AdobeClean-Light"/>
                <a:cs typeface="AdobeClean-Light"/>
              </a:rPr>
              <a:t>to </a:t>
            </a:r>
            <a:r>
              <a:rPr sz="1000" spc="-10" dirty="0">
                <a:solidFill>
                  <a:srgbClr val="020302"/>
                </a:solidFill>
                <a:latin typeface="AdobeClean-Light"/>
                <a:cs typeface="AdobeClean-Light"/>
              </a:rPr>
              <a:t>get </a:t>
            </a:r>
            <a:r>
              <a:rPr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t>
            </a:r>
            <a:r>
              <a:rPr lang="en-US" sz="1000" dirty="0">
                <a:solidFill>
                  <a:srgbClr val="020302"/>
                </a:solidFill>
                <a:latin typeface="AdobeClean-Light"/>
                <a:cs typeface="AdobeClean-Light"/>
              </a:rPr>
              <a:t>&amp; </a:t>
            </a:r>
            <a:r>
              <a:rPr sz="1000" spc="-15" dirty="0">
                <a:solidFill>
                  <a:srgbClr val="020302"/>
                </a:solidFill>
                <a:latin typeface="AdobeClean-Light"/>
                <a:cs typeface="AdobeClean-Light"/>
              </a:rPr>
              <a:t>help </a:t>
            </a:r>
            <a:r>
              <a:rPr sz="1000" spc="-10" dirty="0">
                <a:solidFill>
                  <a:srgbClr val="020302"/>
                </a:solidFill>
                <a:latin typeface="AdobeClean-Light"/>
                <a:cs typeface="AdobeClean-Light"/>
              </a:rPr>
              <a:t>with</a:t>
            </a:r>
            <a:r>
              <a:rPr sz="1000" spc="85" dirty="0">
                <a:solidFill>
                  <a:srgbClr val="020302"/>
                </a:solidFill>
                <a:latin typeface="AdobeClean-Light"/>
                <a:cs typeface="AdobeClean-Light"/>
              </a:rPr>
              <a:t> </a:t>
            </a:r>
            <a:r>
              <a:rPr sz="1000" spc="-10" dirty="0">
                <a:solidFill>
                  <a:srgbClr val="020302"/>
                </a:solidFill>
                <a:latin typeface="AdobeClean-Light"/>
                <a:cs typeface="AdobeClean-Light"/>
              </a:rPr>
              <a:t>case </a:t>
            </a:r>
            <a:r>
              <a:rPr sz="1000" spc="-20" dirty="0">
                <a:solidFill>
                  <a:srgbClr val="020302"/>
                </a:solidFill>
                <a:latin typeface="AdobeClean-Light"/>
                <a:cs typeface="AdobeClean-Light"/>
              </a:rPr>
              <a:t>submission</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sz="1000" i="1" spc="-10" dirty="0">
                <a:solidFill>
                  <a:srgbClr val="7A7A7A"/>
                </a:solidFill>
                <a:latin typeface="AdobeClean-LightIt"/>
                <a:cs typeface="AdobeClean-LightIt"/>
              </a:rPr>
              <a:t>*Not all </a:t>
            </a:r>
            <a:r>
              <a:rPr sz="1000" i="1" spc="-20" dirty="0">
                <a:solidFill>
                  <a:srgbClr val="7A7A7A"/>
                </a:solidFill>
                <a:latin typeface="AdobeClean-LightIt"/>
                <a:cs typeface="AdobeClean-LightIt"/>
              </a:rPr>
              <a:t>products have live chat support</a:t>
            </a:r>
            <a:r>
              <a:rPr sz="900" i="1" spc="-20" dirty="0">
                <a:solidFill>
                  <a:srgbClr val="7A7A7A"/>
                </a:solidFill>
                <a:latin typeface="AdobeClean-LightIt"/>
                <a:cs typeface="AdobeClean-LightIt"/>
              </a:rPr>
              <a:t>.  </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a:t>
            </a:r>
            <a:r>
              <a:rPr lang="en-US" sz="1000" b="1" dirty="0">
                <a:solidFill>
                  <a:srgbClr val="020302"/>
                </a:solidFill>
                <a:latin typeface="AdobeClean-Light"/>
              </a:rPr>
              <a:t>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dirty="0">
                <a:solidFill>
                  <a:srgbClr val="000000"/>
                </a:solidFill>
              </a:rPr>
              <a:t>Self-help Portals</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On-demand access to the online </a:t>
            </a:r>
            <a:br>
              <a:rPr lang="en-US" sz="1000" dirty="0">
                <a:solidFill>
                  <a:srgbClr val="4B4B4B"/>
                </a:solidFill>
                <a:latin typeface="Adobe Clean Light" panose="020B0303020404020204" pitchFamily="34" charset="0"/>
              </a:rPr>
            </a:br>
            <a:r>
              <a:rPr lang="en-US" sz="1000" dirty="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en-US" sz="1400" b="1" dirty="0">
                <a:solidFill>
                  <a:srgbClr val="020302"/>
                </a:solidFill>
                <a:latin typeface="Adobe Clean"/>
                <a:cs typeface="Adobe Clean"/>
              </a:rPr>
              <a:t>Online Support Features</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en-US" sz="1000" dirty="0">
                <a:solidFill>
                  <a:srgbClr val="020302"/>
                </a:solidFill>
                <a:latin typeface="AdobeClean-Light"/>
                <a:cs typeface="AdobeClean-Light"/>
              </a:rPr>
              <a:t>Proactive review of your solution  deployment, configuration, and overall  architecture, including integrations.</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dirty="0">
                <a:solidFill>
                  <a:srgbClr val="020302"/>
                </a:solidFill>
                <a:latin typeface="AdobeClean-Light"/>
                <a:cs typeface="AdobeClean-Light"/>
              </a:rPr>
              <a:t>Receive maintenance best practices and latest  fixes (SPs, MR, patches, FPs) to remain up-to-  date on all maintenance checks</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en-US" sz="1000" dirty="0">
                <a:solidFill>
                  <a:srgbClr val="4B4B4B"/>
                </a:solidFill>
                <a:latin typeface="AdobeClean-Light"/>
                <a:cs typeface="AdobeClean-Light"/>
              </a:rPr>
              <a:t>A regular review of Elite program services, support metrics, and deliverables, including a forward-looking plan</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dirty="0">
                <a:solidFill>
                  <a:srgbClr val="4B4B4B"/>
                </a:solidFill>
                <a:latin typeface="AdobeClean-Light"/>
                <a:cs typeface="AdobeClean-Light"/>
              </a:rPr>
              <a:t>A 60-minute session focusing on a  specific product feature and how it can  be utilized to solve common business  problems.</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en-US" sz="1000" dirty="0">
                <a:solidFill>
                  <a:srgbClr val="4B4B4B"/>
                </a:solidFill>
                <a:latin typeface="AdobeClean-Light"/>
                <a:cs typeface="AdobeClean-Light"/>
              </a:rPr>
              <a:t>A designated point of contact within Adobe  who can provide escalation assistance,  regular updates and ensure priority is given  to your most critical open support requests.</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a:rPr>
              <a:t>Named Support Engineer</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a:rPr>
              <a:t>Case Reviews</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Maintenance &amp; Monitoring</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Solution Roadmap Review</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Environment Review</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dirty="0">
                <a:solidFill>
                  <a:srgbClr val="020302"/>
                </a:solidFill>
                <a:latin typeface="Adobe Clean" panose="020B0503020404020204" pitchFamily="34" charset="0"/>
                <a:cs typeface="Adobe Clean"/>
              </a:rPr>
              <a:t>Escalation Management</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dirty="0">
                <a:solidFill>
                  <a:srgbClr val="020302"/>
                </a:solidFill>
                <a:latin typeface="Adobe Clean" panose="020B0503020404020204" pitchFamily="34" charset="0"/>
                <a:cs typeface="Adobe Clean"/>
              </a:rPr>
              <a:t>Service Reviews</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dirty="0">
                <a:solidFill>
                  <a:srgbClr val="020302"/>
                </a:solidFill>
                <a:latin typeface="Adobe Clean" panose="020B0503020404020204" pitchFamily="34" charset="0"/>
                <a:cs typeface="Adobe Clean"/>
              </a:rPr>
              <a:t>Expert Sessions</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Release Preparation &amp; Review</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dirty="0">
                <a:solidFill>
                  <a:srgbClr val="020302"/>
                </a:solidFill>
                <a:latin typeface="Adobe Clean" panose="020B0503020404020204" pitchFamily="34" charset="0"/>
                <a:cs typeface="Adobe Clean"/>
              </a:rPr>
              <a:t>Knowledge Transfer</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dirty="0">
                <a:solidFill>
                  <a:srgbClr val="020302"/>
                </a:solidFill>
                <a:latin typeface="Adobe Clean" panose="020B0503020404020204" pitchFamily="34" charset="0"/>
                <a:cs typeface="Adobe Clean"/>
              </a:rPr>
              <a:t>Event Management</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en-US" sz="1000" dirty="0">
                <a:solidFill>
                  <a:srgbClr val="020302"/>
                </a:solidFill>
                <a:latin typeface="AdobeClean-Light"/>
                <a:cs typeface="AdobeClean-Light"/>
              </a:rPr>
              <a:t>Compare and align Adobe solution  roadmap with your project roadmap to  mitigate risk and prepare for the future.</a:t>
            </a:r>
            <a:endParaRPr lang="en-US" sz="1000" dirty="0">
              <a:latin typeface="AdobeClean-Light"/>
              <a:cs typeface="AdobeClean-Light"/>
            </a:endParaRPr>
          </a:p>
          <a:p>
            <a:pPr marL="18415" marR="262255" lvl="0">
              <a:lnSpc>
                <a:spcPct val="110700"/>
              </a:lnSpc>
              <a:spcBef>
                <a:spcPts val="315"/>
              </a:spcBef>
            </a:pPr>
            <a:r>
              <a:rPr lang="en-US"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3876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020302"/>
                </a:solidFill>
                <a:latin typeface="Adobe Clean"/>
                <a:cs typeface="Adobe Clean"/>
              </a:rPr>
              <a:t>Fi</a:t>
            </a:r>
            <a:r>
              <a:rPr sz="1400" b="1" spc="-35" dirty="0">
                <a:solidFill>
                  <a:srgbClr val="020302"/>
                </a:solidFill>
                <a:latin typeface="Adobe Clean"/>
                <a:cs typeface="Adobe Clean"/>
              </a:rPr>
              <a:t>e</a:t>
            </a:r>
            <a:r>
              <a:rPr sz="1400" b="1" spc="-25" dirty="0">
                <a:solidFill>
                  <a:srgbClr val="020302"/>
                </a:solidFill>
                <a:latin typeface="Adobe Clean"/>
                <a:cs typeface="Adobe Clean"/>
              </a:rPr>
              <a:t>l</a:t>
            </a:r>
            <a:r>
              <a:rPr sz="1400" b="1" dirty="0">
                <a:solidFill>
                  <a:srgbClr val="020302"/>
                </a:solidFill>
                <a:latin typeface="Adobe Clean"/>
                <a:cs typeface="Adobe Clean"/>
              </a:rPr>
              <a:t>d</a:t>
            </a:r>
            <a:r>
              <a:rPr sz="1400" b="1" spc="-40" dirty="0">
                <a:solidFill>
                  <a:srgbClr val="020302"/>
                </a:solidFill>
                <a:latin typeface="Adobe Clean"/>
                <a:cs typeface="Adobe Clean"/>
              </a:rPr>
              <a:t> </a:t>
            </a:r>
            <a:r>
              <a:rPr sz="1400" b="1" spc="25" dirty="0">
                <a:solidFill>
                  <a:srgbClr val="020302"/>
                </a:solidFill>
                <a:latin typeface="Adobe Clean"/>
                <a:cs typeface="Adobe Clean"/>
              </a:rPr>
              <a:t>S</a:t>
            </a:r>
            <a:r>
              <a:rPr sz="1400" b="1" spc="5" dirty="0">
                <a:solidFill>
                  <a:srgbClr val="020302"/>
                </a:solidFill>
                <a:latin typeface="Adobe Clean"/>
                <a:cs typeface="Adobe Clean"/>
              </a:rPr>
              <a:t>e</a:t>
            </a:r>
            <a:r>
              <a:rPr sz="1400" b="1" spc="15" dirty="0">
                <a:solidFill>
                  <a:srgbClr val="020302"/>
                </a:solidFill>
                <a:latin typeface="Adobe Clean"/>
                <a:cs typeface="Adobe Clean"/>
              </a:rPr>
              <a:t>rvi</a:t>
            </a:r>
            <a:r>
              <a:rPr sz="1400" b="1" spc="5" dirty="0">
                <a:solidFill>
                  <a:srgbClr val="020302"/>
                </a:solidFill>
                <a:latin typeface="Adobe Clean"/>
                <a:cs typeface="Adobe Clean"/>
              </a:rPr>
              <a:t>c</a:t>
            </a:r>
            <a:r>
              <a:rPr sz="1400" b="1" dirty="0">
                <a:solidFill>
                  <a:srgbClr val="020302"/>
                </a:solidFill>
                <a:latin typeface="Adobe Clean"/>
                <a:cs typeface="Adobe Clean"/>
              </a:rPr>
              <a:t>e</a:t>
            </a:r>
            <a:r>
              <a:rPr sz="1400" b="1" spc="-190" dirty="0">
                <a:solidFill>
                  <a:srgbClr val="020302"/>
                </a:solidFill>
                <a:latin typeface="Adobe Clean"/>
                <a:cs typeface="Adobe Clean"/>
              </a:rPr>
              <a:t> </a:t>
            </a:r>
            <a:r>
              <a:rPr sz="1400" b="1" spc="5" dirty="0">
                <a:solidFill>
                  <a:srgbClr val="020302"/>
                </a:solidFill>
                <a:latin typeface="Adobe Clean"/>
                <a:cs typeface="Adobe Clean"/>
              </a:rPr>
              <a:t>A</a:t>
            </a:r>
            <a:r>
              <a:rPr sz="1400" b="1" spc="-5" dirty="0">
                <a:solidFill>
                  <a:srgbClr val="020302"/>
                </a:solidFill>
                <a:latin typeface="Adobe Clean"/>
                <a:cs typeface="Adobe Clean"/>
              </a:rPr>
              <a:t>ct</a:t>
            </a:r>
            <a:r>
              <a:rPr sz="1400" b="1" spc="5" dirty="0">
                <a:solidFill>
                  <a:srgbClr val="020302"/>
                </a:solidFill>
                <a:latin typeface="Adobe Clean"/>
                <a:cs typeface="Adobe Clean"/>
              </a:rPr>
              <a:t>ivi</a:t>
            </a:r>
            <a:r>
              <a:rPr sz="1400" b="1" spc="-5" dirty="0">
                <a:solidFill>
                  <a:srgbClr val="020302"/>
                </a:solidFill>
                <a:latin typeface="Adobe Clean"/>
                <a:cs typeface="Adobe Clean"/>
              </a:rPr>
              <a:t>t</a:t>
            </a:r>
            <a:r>
              <a:rPr sz="1400" b="1" spc="5" dirty="0">
                <a:solidFill>
                  <a:srgbClr val="020302"/>
                </a:solidFill>
                <a:latin typeface="Adobe Clean"/>
                <a:cs typeface="Adobe Clean"/>
              </a:rPr>
              <a:t>i</a:t>
            </a:r>
            <a:r>
              <a:rPr sz="1400" b="1" spc="-5" dirty="0">
                <a:solidFill>
                  <a:srgbClr val="020302"/>
                </a:solidFill>
                <a:latin typeface="Adobe Clean"/>
                <a:cs typeface="Adobe Clean"/>
              </a:rPr>
              <a:t>es</a:t>
            </a:r>
            <a:endParaRPr sz="1400">
              <a:latin typeface="Adobe Clean"/>
              <a:cs typeface="Adobe Clean"/>
            </a:endParaRPr>
          </a:p>
        </p:txBody>
      </p:sp>
      <p:sp>
        <p:nvSpPr>
          <p:cNvPr id="13" name="object 13"/>
          <p:cNvSpPr txBox="1"/>
          <p:nvPr/>
        </p:nvSpPr>
        <p:spPr>
          <a:xfrm>
            <a:off x="914422" y="2342312"/>
            <a:ext cx="1242060" cy="23876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020302"/>
                </a:solidFill>
                <a:latin typeface="Adobe Clean"/>
                <a:cs typeface="Adobe Clean"/>
              </a:rPr>
              <a:t>L</a:t>
            </a:r>
            <a:r>
              <a:rPr sz="1400" b="1" spc="-5" dirty="0">
                <a:solidFill>
                  <a:srgbClr val="020302"/>
                </a:solidFill>
                <a:latin typeface="Adobe Clean"/>
                <a:cs typeface="Adobe Clean"/>
              </a:rPr>
              <a:t>a</a:t>
            </a:r>
            <a:r>
              <a:rPr sz="1400" b="1" spc="-20" dirty="0">
                <a:solidFill>
                  <a:srgbClr val="020302"/>
                </a:solidFill>
                <a:latin typeface="Adobe Clean"/>
                <a:cs typeface="Adobe Clean"/>
              </a:rPr>
              <a:t>u</a:t>
            </a:r>
            <a:r>
              <a:rPr sz="1400" b="1" spc="-15" dirty="0">
                <a:solidFill>
                  <a:srgbClr val="020302"/>
                </a:solidFill>
                <a:latin typeface="Adobe Clean"/>
                <a:cs typeface="Adobe Clean"/>
              </a:rPr>
              <a:t>n</a:t>
            </a:r>
            <a:r>
              <a:rPr sz="1400" b="1" spc="-25" dirty="0">
                <a:solidFill>
                  <a:srgbClr val="020302"/>
                </a:solidFill>
                <a:latin typeface="Adobe Clean"/>
                <a:cs typeface="Adobe Clean"/>
              </a:rPr>
              <a:t>c</a:t>
            </a:r>
            <a:r>
              <a:rPr sz="1400" b="1" dirty="0">
                <a:solidFill>
                  <a:srgbClr val="020302"/>
                </a:solidFill>
                <a:latin typeface="Adobe Clean"/>
                <a:cs typeface="Adobe Clean"/>
              </a:rPr>
              <a:t>h</a:t>
            </a:r>
            <a:r>
              <a:rPr sz="1400" b="1" spc="-25" dirty="0">
                <a:solidFill>
                  <a:srgbClr val="020302"/>
                </a:solidFill>
                <a:latin typeface="Adobe Clean"/>
                <a:cs typeface="Adobe Clean"/>
              </a:rPr>
              <a:t> </a:t>
            </a:r>
            <a:r>
              <a:rPr sz="1400" b="1" spc="-10" dirty="0">
                <a:solidFill>
                  <a:srgbClr val="020302"/>
                </a:solidFill>
                <a:latin typeface="Adobe Clean"/>
                <a:cs typeface="Adobe Clean"/>
              </a:rPr>
              <a:t>Advisor</a:t>
            </a:r>
            <a:r>
              <a:rPr sz="1400" b="1" dirty="0">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1F1F1F"/>
                </a:solidFill>
                <a:latin typeface="AdobeClean-Light"/>
                <a:cs typeface="AdobeClean-Light"/>
              </a:rPr>
              <a:t>For customers implementing a </a:t>
            </a:r>
            <a:r>
              <a:rPr sz="1000" b="1" dirty="0">
                <a:solidFill>
                  <a:srgbClr val="1F1F1F"/>
                </a:solidFill>
                <a:latin typeface="Adobe Clean"/>
                <a:cs typeface="Adobe Clean"/>
              </a:rPr>
              <a:t>new Adobe Experience Cloud  solution, </a:t>
            </a:r>
            <a:r>
              <a:rPr sz="1000" dirty="0">
                <a:latin typeface="AdobeClean-Light"/>
                <a:cs typeface="AdobeClean-Light"/>
              </a:rPr>
              <a:t>Launch Advisory </a:t>
            </a:r>
            <a:r>
              <a:rPr sz="1000" dirty="0">
                <a:latin typeface="AdobeClean-SemiLight"/>
                <a:cs typeface="AdobeClean-SemiLight"/>
              </a:rPr>
              <a:t>is a </a:t>
            </a:r>
            <a:r>
              <a:rPr sz="950" dirty="0">
                <a:latin typeface="AdobeClean-SemiLight"/>
                <a:cs typeface="AdobeClean-SemiLight"/>
              </a:rPr>
              <a:t>core set of advisory</a:t>
            </a:r>
            <a:endParaRPr sz="950">
              <a:latin typeface="AdobeClean-SemiLight"/>
              <a:cs typeface="AdobeClean-SemiLight"/>
            </a:endParaRPr>
          </a:p>
          <a:p>
            <a:pPr marL="12700" marR="86995" indent="-635">
              <a:lnSpc>
                <a:spcPct val="100000"/>
              </a:lnSpc>
            </a:pPr>
            <a:r>
              <a:rPr sz="950" dirty="0">
                <a:latin typeface="AdobeClean-SemiLight"/>
                <a:cs typeface="AdobeClean-SemiLight"/>
              </a:rPr>
              <a:t>services </a:t>
            </a:r>
            <a:r>
              <a:rPr sz="1000" dirty="0">
                <a:latin typeface="AdobeClean-Light"/>
                <a:cs typeface="AdobeClean-Light"/>
              </a:rPr>
              <a:t>and recommendations that are proven to </a:t>
            </a:r>
            <a:r>
              <a:rPr sz="950" dirty="0">
                <a:latin typeface="AdobeClean-Light"/>
                <a:cs typeface="AdobeClean-Light"/>
              </a:rPr>
              <a:t>support  successful deployments </a:t>
            </a:r>
            <a:r>
              <a:rPr sz="1000" dirty="0">
                <a:latin typeface="AdobeClean-Light"/>
                <a:cs typeface="AdobeClean-Light"/>
              </a:rPr>
              <a:t>and </a:t>
            </a:r>
            <a:r>
              <a:rPr sz="950" dirty="0">
                <a:latin typeface="AdobeClean-Light"/>
                <a:cs typeface="AdobeClean-Light"/>
              </a:rPr>
              <a:t>accelerate time-to-value</a:t>
            </a:r>
            <a:r>
              <a:rPr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4B4B4B"/>
                </a:solidFill>
                <a:latin typeface="AdobeClean-Light"/>
                <a:cs typeface="AdobeClean-Light"/>
              </a:rPr>
              <a:t>Field Services are used for </a:t>
            </a:r>
            <a:r>
              <a:rPr sz="1000" b="1" dirty="0">
                <a:solidFill>
                  <a:srgbClr val="4B4B4B"/>
                </a:solidFill>
                <a:latin typeface="Adobe Clean"/>
                <a:cs typeface="Adobe Clean"/>
              </a:rPr>
              <a:t>quick resolution</a:t>
            </a:r>
            <a:r>
              <a:rPr sz="1000" dirty="0">
                <a:solidFill>
                  <a:srgbClr val="4B4B4B"/>
                </a:solidFill>
                <a:latin typeface="AdobeClean-Light"/>
                <a:cs typeface="AdobeClean-Light"/>
              </a:rPr>
              <a:t>, focused customer success  and accelerated </a:t>
            </a:r>
            <a:r>
              <a:rPr sz="1000" b="1" dirty="0">
                <a:solidFill>
                  <a:srgbClr val="4B4B4B"/>
                </a:solidFill>
                <a:latin typeface="Adobe Clean"/>
                <a:cs typeface="Adobe Clean"/>
              </a:rPr>
              <a:t>time-to-value</a:t>
            </a:r>
            <a:r>
              <a:rPr sz="1000" dirty="0">
                <a:solidFill>
                  <a:srgbClr val="4B4B4B"/>
                </a:solidFill>
                <a:latin typeface="AdobeClean-Light"/>
                <a:cs typeface="AdobeClean-Light"/>
              </a:rPr>
              <a:t>. If Launch advisory is active there will be  </a:t>
            </a:r>
            <a:r>
              <a:rPr sz="1000" b="1" dirty="0">
                <a:solidFill>
                  <a:srgbClr val="4B4B4B"/>
                </a:solidFill>
                <a:latin typeface="Adobe Clean"/>
                <a:cs typeface="Adobe Clean"/>
              </a:rPr>
              <a:t>no Field Services in year 1 </a:t>
            </a:r>
            <a:r>
              <a:rPr sz="1000" dirty="0">
                <a:solidFill>
                  <a:srgbClr val="4B4B4B"/>
                </a:solidFill>
                <a:latin typeface="AdobeClean-Light"/>
                <a:cs typeface="AdobeClean-Light"/>
              </a:rPr>
              <a:t>for any solution product covered by a  Support contract.</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sz="1000" dirty="0">
                <a:latin typeface="AdobeClean-Light"/>
                <a:cs typeface="AdobeClean-Light"/>
              </a:rPr>
              <a:t>Launch Advisory will align with your project schedule through  common milestones (Kickoff, Define, Design, Go-live and Post  Launch) to guide, validate, assess and make recommendations.</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sz="1000" dirty="0">
                <a:latin typeface="AdobeClean-Light"/>
                <a:cs typeface="AdobeClean-Light"/>
              </a:rPr>
              <a:t>Key Deliverables include:</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dirty="0">
                <a:solidFill>
                  <a:prstClr val="black"/>
                </a:solidFill>
              </a:rPr>
              <a:t>Kickoff (including project collaboration plan) deck</a:t>
            </a:r>
          </a:p>
          <a:p>
            <a:pPr marL="184150" marR="5080" lvl="0" indent="-171450">
              <a:spcBef>
                <a:spcPts val="400"/>
              </a:spcBef>
              <a:buFont typeface="Arial" panose="020B0604020202020204" pitchFamily="34" charset="0"/>
              <a:buChar char="•"/>
            </a:pPr>
            <a:r>
              <a:rPr lang="en-US" sz="1000" dirty="0">
                <a:solidFill>
                  <a:prstClr val="black"/>
                </a:solidFill>
              </a:rPr>
              <a:t>Assessment &amp; recommendations document(s)</a:t>
            </a:r>
          </a:p>
          <a:p>
            <a:pPr marL="184150" marR="5080" lvl="0" indent="-171450">
              <a:spcBef>
                <a:spcPts val="400"/>
              </a:spcBef>
              <a:buFont typeface="Arial" panose="020B0604020202020204" pitchFamily="34" charset="0"/>
              <a:buChar char="•"/>
            </a:pPr>
            <a:r>
              <a:rPr lang="en-US" sz="1000" dirty="0">
                <a:solidFill>
                  <a:prstClr val="black"/>
                </a:solidFill>
              </a:rPr>
              <a:t>Engagement summary</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sz="1600" dirty="0">
                <a:solidFill>
                  <a:srgbClr val="FFFFFF"/>
                </a:solidFill>
                <a:latin typeface="Arial"/>
                <a:cs typeface="Arial"/>
              </a:rPr>
              <a:t>Implementation</a:t>
            </a:r>
            <a:endParaRPr sz="1600" dirty="0">
              <a:latin typeface="Arial"/>
              <a:cs typeface="Arial"/>
            </a:endParaRPr>
          </a:p>
          <a:p>
            <a:pPr marL="12700" marR="5080">
              <a:lnSpc>
                <a:spcPct val="100000"/>
              </a:lnSpc>
              <a:spcBef>
                <a:spcPts val="1505"/>
              </a:spcBef>
            </a:pPr>
            <a:r>
              <a:rPr sz="1000" dirty="0">
                <a:latin typeface="AdobeClean-Light"/>
                <a:cs typeface="AdobeClean-Light"/>
              </a:rPr>
              <a:t>Adobe solution experts help validate requirements, architecture,  development process, and launch readiness reviews </a:t>
            </a:r>
            <a:r>
              <a:rPr sz="1000" dirty="0">
                <a:latin typeface="AdobeClean-SemiLight"/>
                <a:cs typeface="AdobeClean-SemiLight"/>
              </a:rPr>
              <a:t>with </a:t>
            </a:r>
            <a:r>
              <a:rPr sz="950" dirty="0">
                <a:latin typeface="AdobeClean-SemiLight"/>
                <a:cs typeface="AdobeClean-SemiLight"/>
              </a:rPr>
              <a:t>best  practice-based guidance </a:t>
            </a:r>
            <a:r>
              <a:rPr sz="1000" dirty="0">
                <a:latin typeface="AdobeClean-SemiLight"/>
                <a:cs typeface="AdobeClean-SemiLight"/>
              </a:rPr>
              <a:t>to customers and implementation  partners.</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sz="1000" b="1" dirty="0">
                <a:latin typeface="Arial"/>
                <a:cs typeface="Arial"/>
              </a:rPr>
              <a:t>Technical Track Activities </a:t>
            </a:r>
            <a:r>
              <a:rPr sz="1000" dirty="0">
                <a:latin typeface="AdobeClean-Light"/>
                <a:cs typeface="AdobeClean-Light"/>
              </a:rPr>
              <a:t>ensure customers are technically sound  and maximizing their tool adoption. Specifically, these types of  activities include support and recommendations related to platform  configurations, integrations and troubleshooting</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sz="1000" dirty="0">
                <a:latin typeface="AdobeClean-Light"/>
                <a:cs typeface="AdobeClean-Light"/>
              </a:rPr>
              <a:t>Types of technical activities available::</a:t>
            </a:r>
          </a:p>
          <a:p>
            <a:pPr marL="184150" marR="5080" lvl="0" indent="-171450">
              <a:spcBef>
                <a:spcPts val="700"/>
              </a:spcBef>
              <a:buClr>
                <a:srgbClr val="FA0E00"/>
              </a:buClr>
              <a:buFont typeface="Wingdings" pitchFamily="2" charset="2"/>
              <a:buChar char="ü"/>
            </a:pPr>
            <a:r>
              <a:rPr lang="en-US" sz="1000" dirty="0">
                <a:solidFill>
                  <a:prstClr val="black"/>
                </a:solidFill>
              </a:rPr>
              <a:t>Health audit</a:t>
            </a:r>
          </a:p>
          <a:p>
            <a:pPr marL="184150" marR="5080" lvl="0" indent="-171450">
              <a:spcBef>
                <a:spcPts val="400"/>
              </a:spcBef>
              <a:buClr>
                <a:srgbClr val="FA0E00"/>
              </a:buClr>
              <a:buFont typeface="Wingdings" pitchFamily="2" charset="2"/>
              <a:buChar char="ü"/>
            </a:pPr>
            <a:r>
              <a:rPr lang="en-US" sz="1000" dirty="0">
                <a:solidFill>
                  <a:prstClr val="black"/>
                </a:solidFill>
              </a:rPr>
              <a:t>Platform audit</a:t>
            </a:r>
          </a:p>
          <a:p>
            <a:pPr marL="184150" marR="5080" lvl="0" indent="-171450">
              <a:spcBef>
                <a:spcPts val="400"/>
              </a:spcBef>
              <a:buClr>
                <a:srgbClr val="FA0E00"/>
              </a:buClr>
              <a:buFont typeface="Wingdings" pitchFamily="2" charset="2"/>
              <a:buChar char="ü"/>
            </a:pPr>
            <a:r>
              <a:rPr lang="en-US" sz="1000" dirty="0">
                <a:solidFill>
                  <a:prstClr val="black"/>
                </a:solidFill>
              </a:rPr>
              <a:t>Feature set enablement</a:t>
            </a:r>
          </a:p>
          <a:p>
            <a:pPr marL="184150" marR="5080" lvl="0" indent="-171450">
              <a:spcBef>
                <a:spcPts val="400"/>
              </a:spcBef>
              <a:buClr>
                <a:srgbClr val="FA0E00"/>
              </a:buClr>
              <a:buFont typeface="Wingdings" pitchFamily="2" charset="2"/>
              <a:buChar char="ü"/>
            </a:pPr>
            <a:r>
              <a:rPr lang="en-US" sz="1000" dirty="0">
                <a:solidFill>
                  <a:prstClr val="black"/>
                </a:solidFill>
              </a:rPr>
              <a:t>Basic integrations and configurations</a:t>
            </a:r>
          </a:p>
          <a:p>
            <a:pPr marL="184150" marR="5080" lvl="0" indent="-171450">
              <a:spcBef>
                <a:spcPts val="400"/>
              </a:spcBef>
              <a:buClr>
                <a:srgbClr val="FA0E00"/>
              </a:buClr>
              <a:buFont typeface="Wingdings" pitchFamily="2" charset="2"/>
              <a:buChar char="ü"/>
            </a:pPr>
            <a:r>
              <a:rPr lang="en-US" sz="1000" dirty="0">
                <a:solidFill>
                  <a:prstClr val="black"/>
                </a:solidFill>
              </a:rPr>
              <a:t>Customer solution troubleshooting</a:t>
            </a:r>
          </a:p>
          <a:p>
            <a:pPr marL="184150" marR="5080" lvl="0" indent="-171450">
              <a:spcBef>
                <a:spcPts val="400"/>
              </a:spcBef>
              <a:buClr>
                <a:srgbClr val="FA0E00"/>
              </a:buClr>
              <a:buFont typeface="Wingdings" pitchFamily="2" charset="2"/>
              <a:buChar char="ü"/>
            </a:pPr>
            <a:r>
              <a:rPr lang="en-US" sz="1000" dirty="0">
                <a:solidFill>
                  <a:prstClr val="black"/>
                </a:solidFill>
              </a:rPr>
              <a:t>Cloud service support</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sz="1000" b="1" dirty="0">
                <a:latin typeface="Arial"/>
                <a:cs typeface="Arial"/>
              </a:rPr>
              <a:t>Strategic Track Activities </a:t>
            </a:r>
            <a:r>
              <a:rPr sz="1000" dirty="0">
                <a:latin typeface="AdobeClean-Light"/>
                <a:cs typeface="AdobeClean-Light"/>
              </a:rPr>
              <a:t>locate opportunities to ensure value is  being realized from a customer’s Adobe solutions. They include  support recommendations related to strategy, measurement and  maturity to drive value realization across one or more Adobe  solutions.</a:t>
            </a:r>
          </a:p>
          <a:p>
            <a:pPr>
              <a:lnSpc>
                <a:spcPct val="100000"/>
              </a:lnSpc>
              <a:spcBef>
                <a:spcPts val="40"/>
              </a:spcBef>
            </a:pPr>
            <a:endParaRPr sz="1100" dirty="0">
              <a:latin typeface="AdobeClean-Light"/>
              <a:cs typeface="AdobeClean-Light"/>
            </a:endParaRPr>
          </a:p>
          <a:p>
            <a:pPr marL="12700">
              <a:lnSpc>
                <a:spcPct val="100000"/>
              </a:lnSpc>
            </a:pPr>
            <a:r>
              <a:rPr sz="1000" dirty="0">
                <a:latin typeface="AdobeClean-Light"/>
                <a:cs typeface="AdobeClean-Light"/>
              </a:rPr>
              <a:t>Types of strategic activities available::</a:t>
            </a:r>
          </a:p>
          <a:p>
            <a:pPr marL="241300" marR="5080" lvl="0" indent="-228600">
              <a:spcBef>
                <a:spcPts val="700"/>
              </a:spcBef>
              <a:buClr>
                <a:srgbClr val="FA0E00"/>
              </a:buClr>
              <a:buFont typeface="Wingdings" pitchFamily="2" charset="2"/>
              <a:buChar char="ü"/>
            </a:pPr>
            <a:r>
              <a:rPr lang="en-US" sz="1000" dirty="0">
                <a:solidFill>
                  <a:prstClr val="black"/>
                </a:solidFill>
              </a:rPr>
              <a:t>Maturity Roadmap</a:t>
            </a:r>
          </a:p>
          <a:p>
            <a:pPr marL="241300" marR="5080" lvl="0" indent="-228600">
              <a:spcBef>
                <a:spcPts val="400"/>
              </a:spcBef>
              <a:buClr>
                <a:srgbClr val="FA0E00"/>
              </a:buClr>
              <a:buFont typeface="Wingdings" pitchFamily="2" charset="2"/>
              <a:buChar char="ü"/>
            </a:pPr>
            <a:r>
              <a:rPr lang="en-US" sz="1000" dirty="0">
                <a:solidFill>
                  <a:prstClr val="black"/>
                </a:solidFill>
              </a:rPr>
              <a:t>Use case development/measurement</a:t>
            </a:r>
          </a:p>
          <a:p>
            <a:pPr marL="241300" marR="5080" lvl="0" indent="-228600">
              <a:spcBef>
                <a:spcPts val="400"/>
              </a:spcBef>
              <a:buClr>
                <a:srgbClr val="FA0E00"/>
              </a:buClr>
              <a:buFont typeface="Wingdings" pitchFamily="2" charset="2"/>
              <a:buChar char="ü"/>
            </a:pPr>
            <a:r>
              <a:rPr lang="en-US" sz="1000" dirty="0">
                <a:solidFill>
                  <a:prstClr val="black"/>
                </a:solidFill>
              </a:rPr>
              <a:t>Reporting &amp; analysis</a:t>
            </a:r>
          </a:p>
          <a:p>
            <a:pPr marL="241300" marR="5080" lvl="0" indent="-228600">
              <a:spcBef>
                <a:spcPts val="400"/>
              </a:spcBef>
              <a:buClr>
                <a:srgbClr val="FA0E00"/>
              </a:buClr>
              <a:buFont typeface="Wingdings" pitchFamily="2" charset="2"/>
              <a:buChar char="ü"/>
            </a:pPr>
            <a:r>
              <a:rPr lang="en-US" sz="1000" dirty="0">
                <a:solidFill>
                  <a:prstClr val="black"/>
                </a:solidFill>
              </a:rPr>
              <a:t>Best practices enablement</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sz="1600" dirty="0">
                <a:solidFill>
                  <a:srgbClr val="FFFFFF"/>
                </a:solidFill>
                <a:latin typeface="Arial"/>
                <a:cs typeface="Arial"/>
              </a:rPr>
              <a:t>Run &amp; Operate</a:t>
            </a:r>
            <a:endParaRPr sz="1600" dirty="0">
              <a:latin typeface="Arial"/>
              <a:cs typeface="Arial"/>
            </a:endParaRPr>
          </a:p>
          <a:p>
            <a:pPr marL="12700">
              <a:lnSpc>
                <a:spcPct val="100000"/>
              </a:lnSpc>
              <a:spcBef>
                <a:spcPts val="1595"/>
              </a:spcBef>
            </a:pPr>
            <a:r>
              <a:rPr sz="1000" dirty="0">
                <a:solidFill>
                  <a:srgbClr val="1F1F1F"/>
                </a:solidFill>
                <a:latin typeface="Adobe Clean"/>
                <a:cs typeface="Adobe Clean"/>
              </a:rPr>
              <a:t>As an </a:t>
            </a:r>
            <a:r>
              <a:rPr lang="en-US" sz="1000" dirty="0">
                <a:solidFill>
                  <a:srgbClr val="1F1F1F"/>
                </a:solidFill>
                <a:latin typeface="Adobe Clean"/>
                <a:cs typeface="Adobe Clean"/>
              </a:rPr>
              <a:t>Elite</a:t>
            </a:r>
            <a:r>
              <a:rPr sz="1000" dirty="0">
                <a:solidFill>
                  <a:srgbClr val="1F1F1F"/>
                </a:solidFill>
                <a:latin typeface="Adobe Clean"/>
                <a:cs typeface="Adobe Clean"/>
              </a:rPr>
              <a:t> customer, you are  eligible for</a:t>
            </a:r>
            <a:r>
              <a:rPr lang="en-US" sz="1200" dirty="0">
                <a:solidFill>
                  <a:srgbClr val="1F1F1F"/>
                </a:solidFill>
                <a:uFill>
                  <a:solidFill>
                    <a:srgbClr val="1F1F1F"/>
                  </a:solidFill>
                </a:uFill>
                <a:latin typeface="Times New Roman"/>
                <a:cs typeface="Times New Roman"/>
              </a:rPr>
              <a:t> </a:t>
            </a:r>
            <a:r>
              <a:rPr lang="en-US" sz="1200" u="sng" dirty="0">
                <a:solidFill>
                  <a:srgbClr val="1F1F1F"/>
                </a:solidFill>
                <a:uFill>
                  <a:solidFill>
                    <a:srgbClr val="1F1F1F"/>
                  </a:solidFill>
                </a:uFill>
                <a:latin typeface="Times New Roman"/>
                <a:cs typeface="Times New Roman"/>
              </a:rPr>
              <a:t>4</a:t>
            </a:r>
            <a:r>
              <a:rPr sz="1200" b="1" dirty="0">
                <a:solidFill>
                  <a:srgbClr val="1F1F1F"/>
                </a:solidFill>
                <a:latin typeface="Arial"/>
                <a:cs typeface="Arial"/>
              </a:rPr>
              <a:t> </a:t>
            </a:r>
            <a:r>
              <a:rPr sz="1000" b="1" dirty="0">
                <a:solidFill>
                  <a:srgbClr val="1F1F1F"/>
                </a:solidFill>
                <a:latin typeface="Arial"/>
                <a:cs typeface="Arial"/>
              </a:rPr>
              <a:t>activities per year</a:t>
            </a:r>
            <a:endParaRPr sz="1000" dirty="0">
              <a:latin typeface="Arial"/>
              <a:cs typeface="Arial"/>
            </a:endParaRPr>
          </a:p>
          <a:p>
            <a:pPr marL="12700">
              <a:lnSpc>
                <a:spcPct val="100000"/>
              </a:lnSpc>
              <a:spcBef>
                <a:spcPts val="55"/>
              </a:spcBef>
            </a:pPr>
            <a:r>
              <a:rPr sz="1000" dirty="0">
                <a:solidFill>
                  <a:srgbClr val="1F1F1F"/>
                </a:solidFill>
                <a:latin typeface="Adobe Clean"/>
                <a:cs typeface="Adobe Clean"/>
              </a:rPr>
              <a:t>from the following two tracks: </a:t>
            </a:r>
            <a:r>
              <a:rPr sz="1000" b="1" dirty="0">
                <a:solidFill>
                  <a:srgbClr val="1F1F1F"/>
                </a:solidFill>
                <a:latin typeface="Arial"/>
                <a:cs typeface="Arial"/>
              </a:rPr>
              <a:t>Technical </a:t>
            </a:r>
            <a:r>
              <a:rPr sz="1000" dirty="0">
                <a:solidFill>
                  <a:srgbClr val="1F1F1F"/>
                </a:solidFill>
                <a:latin typeface="Adobe Clean"/>
                <a:cs typeface="Adobe Clean"/>
              </a:rPr>
              <a:t>and/or </a:t>
            </a:r>
            <a:r>
              <a:rPr sz="1000" b="1" dirty="0">
                <a:solidFill>
                  <a:srgbClr val="1F1F1F"/>
                </a:solidFill>
                <a:latin typeface="Arial"/>
                <a:cs typeface="Arial"/>
              </a:rPr>
              <a:t>Strategic</a:t>
            </a:r>
            <a:r>
              <a:rPr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020302"/>
                </a:solidFill>
                <a:latin typeface="Adobe Clean"/>
                <a:cs typeface="Adobe Clean"/>
              </a:rPr>
              <a:t>Cloud</a:t>
            </a:r>
            <a:r>
              <a:rPr sz="1400" b="1" spc="-45" dirty="0">
                <a:solidFill>
                  <a:srgbClr val="020302"/>
                </a:solidFill>
                <a:latin typeface="Adobe Clean"/>
                <a:cs typeface="Adobe Clean"/>
              </a:rPr>
              <a:t> </a:t>
            </a:r>
            <a:r>
              <a:rPr sz="1400" b="1" spc="-15" dirty="0">
                <a:solidFill>
                  <a:srgbClr val="020302"/>
                </a:solidFill>
                <a:latin typeface="Adobe Clean"/>
                <a:cs typeface="Adobe Clean"/>
              </a:rPr>
              <a:t>Support</a:t>
            </a:r>
            <a:r>
              <a:rPr sz="1400" b="1" spc="-50" dirty="0">
                <a:solidFill>
                  <a:srgbClr val="020302"/>
                </a:solidFill>
                <a:latin typeface="Adobe Clean"/>
                <a:cs typeface="Adobe Clean"/>
              </a:rPr>
              <a:t> </a:t>
            </a:r>
            <a:r>
              <a:rPr sz="1400" b="1" spc="-15" dirty="0">
                <a:solidFill>
                  <a:srgbClr val="020302"/>
                </a:solidFill>
                <a:latin typeface="Adobe Clean"/>
                <a:cs typeface="Adobe Clean"/>
              </a:rPr>
              <a:t>Activities</a:t>
            </a:r>
            <a:r>
              <a:rPr lang="en-US" sz="1400" b="1" spc="-15" dirty="0">
                <a:solidFill>
                  <a:srgbClr val="020302"/>
                </a:solidFill>
                <a:latin typeface="Adobe Clean"/>
                <a:cs typeface="Adobe Clean"/>
              </a:rPr>
              <a:t>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spc="-5" dirty="0"/>
              <a:t>©2021 Adobe. All</a:t>
            </a:r>
            <a:r>
              <a:rPr spc="-15" dirty="0"/>
              <a:t> Rights</a:t>
            </a:r>
            <a:r>
              <a:rPr spc="-10" dirty="0"/>
              <a:t> </a:t>
            </a:r>
            <a:r>
              <a:rPr spc="-15" dirty="0"/>
              <a:t>Reserved.</a:t>
            </a:r>
            <a:r>
              <a:rPr spc="-10" dirty="0"/>
              <a:t> </a:t>
            </a:r>
            <a:r>
              <a:rPr spc="-5" dirty="0"/>
              <a:t>Adobe</a:t>
            </a:r>
            <a:r>
              <a:rPr spc="60" dirty="0"/>
              <a:t> </a:t>
            </a:r>
            <a:r>
              <a:rPr spc="-15" dirty="0"/>
              <a:t>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Run &amp; Operate</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en-US" sz="1100" dirty="0"/>
              <a:t>Post 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en-US" sz="1100" dirty="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n-US" sz="1100" dirty="0"/>
              <a:t>Define</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n-US" sz="1100" dirty="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n-US" sz="1100" dirty="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4 Activities per Year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dirty="0">
                <a:solidFill>
                  <a:srgbClr val="4B4B4B"/>
                </a:solidFill>
                <a:latin typeface="Adobe Clean Light" panose="020B0303020404020204" pitchFamily="34" charset="0"/>
              </a:rPr>
              <a:t>Drive adoption of customization best practices and core components in AEM as a Cloud Service</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dirty="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dirty="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15" dirty="0">
                <a:solidFill>
                  <a:srgbClr val="020302"/>
                </a:solidFill>
                <a:latin typeface="Adobe Clean"/>
                <a:cs typeface="Adobe Clean"/>
              </a:rPr>
              <a:t>C</a:t>
            </a:r>
            <a:r>
              <a:rPr lang="en-US" sz="1200" b="1" spc="-20" dirty="0">
                <a:solidFill>
                  <a:srgbClr val="020302"/>
                </a:solidFill>
                <a:latin typeface="Adobe Clean"/>
                <a:cs typeface="Adobe Clean"/>
              </a:rPr>
              <a:t>u</a:t>
            </a:r>
            <a:r>
              <a:rPr lang="en-US" sz="1200" b="1" spc="-25" dirty="0">
                <a:solidFill>
                  <a:srgbClr val="020302"/>
                </a:solidFill>
                <a:latin typeface="Adobe Clean"/>
                <a:cs typeface="Adobe Clean"/>
              </a:rPr>
              <a:t>st</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miza</a:t>
            </a:r>
            <a:r>
              <a:rPr lang="en-US" sz="1200" b="1" spc="-25" dirty="0">
                <a:solidFill>
                  <a:srgbClr val="020302"/>
                </a:solidFill>
                <a:latin typeface="Adobe Clean"/>
                <a:cs typeface="Adobe Clean"/>
              </a:rPr>
              <a:t>t</a:t>
            </a:r>
            <a:r>
              <a:rPr lang="en-US" sz="1200" b="1" spc="-20" dirty="0">
                <a:solidFill>
                  <a:srgbClr val="020302"/>
                </a:solidFill>
                <a:latin typeface="Adobe Clean"/>
                <a:cs typeface="Adobe Clean"/>
              </a:rPr>
              <a:t>i</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n</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B</a:t>
            </a:r>
            <a:r>
              <a:rPr lang="en-US" sz="1200" b="1" spc="-25" dirty="0">
                <a:solidFill>
                  <a:srgbClr val="020302"/>
                </a:solidFill>
                <a:latin typeface="Adobe Clean"/>
                <a:cs typeface="Adobe Clean"/>
              </a:rPr>
              <a:t>es</a:t>
            </a:r>
            <a:r>
              <a:rPr lang="en-US" sz="1200" b="1" dirty="0">
                <a:solidFill>
                  <a:srgbClr val="020302"/>
                </a:solidFill>
                <a:latin typeface="Adobe Clean"/>
                <a:cs typeface="Adobe Clean"/>
              </a:rPr>
              <a:t>t</a:t>
            </a:r>
            <a:r>
              <a:rPr lang="en-US" sz="1200" b="1" spc="-50" dirty="0">
                <a:solidFill>
                  <a:srgbClr val="020302"/>
                </a:solidFill>
                <a:latin typeface="Adobe Clean"/>
                <a:cs typeface="Adobe Clean"/>
              </a:rPr>
              <a:t> </a:t>
            </a:r>
            <a:r>
              <a:rPr lang="en-US" sz="1200" b="1" spc="-25" dirty="0">
                <a:solidFill>
                  <a:srgbClr val="020302"/>
                </a:solidFill>
                <a:latin typeface="Adobe Clean"/>
                <a:cs typeface="Adobe Clean"/>
              </a:rPr>
              <a:t>P</a:t>
            </a:r>
            <a:r>
              <a:rPr lang="en-US" sz="1200" b="1" spc="-20" dirty="0">
                <a:solidFill>
                  <a:srgbClr val="020302"/>
                </a:solidFill>
                <a:latin typeface="Adobe Clean"/>
                <a:cs typeface="Adobe Clean"/>
              </a:rPr>
              <a:t>ra</a:t>
            </a:r>
            <a:r>
              <a:rPr lang="en-US" sz="1200" b="1" spc="-30" dirty="0">
                <a:solidFill>
                  <a:srgbClr val="020302"/>
                </a:solidFill>
                <a:latin typeface="Adobe Clean"/>
                <a:cs typeface="Adobe Clean"/>
              </a:rPr>
              <a:t>c</a:t>
            </a:r>
            <a:r>
              <a:rPr lang="en-US" sz="1200" b="1" spc="-25" dirty="0">
                <a:solidFill>
                  <a:srgbClr val="020302"/>
                </a:solidFill>
                <a:latin typeface="Adobe Clean"/>
                <a:cs typeface="Adobe Clean"/>
              </a:rPr>
              <a:t>t</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spc="-25" dirty="0">
                <a:solidFill>
                  <a:srgbClr val="020302"/>
                </a:solidFill>
                <a:latin typeface="Adobe Clean"/>
                <a:cs typeface="Adobe Clean"/>
              </a:rPr>
              <a:t>f</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r</a:t>
            </a:r>
            <a:r>
              <a:rPr lang="en-US" sz="1200" b="1" spc="-45" dirty="0">
                <a:solidFill>
                  <a:srgbClr val="020302"/>
                </a:solidFill>
                <a:latin typeface="Adobe Clean"/>
                <a:cs typeface="Adobe Clean"/>
              </a:rPr>
              <a:t> </a:t>
            </a:r>
            <a:r>
              <a:rPr lang="en-US" sz="1200" b="1" spc="-30" dirty="0">
                <a:solidFill>
                  <a:srgbClr val="020302"/>
                </a:solidFill>
                <a:latin typeface="Adobe Clean"/>
                <a:cs typeface="Adobe Clean"/>
              </a:rPr>
              <a:t>AE</a:t>
            </a:r>
            <a:r>
              <a:rPr lang="en-US" sz="1200" b="1" dirty="0">
                <a:solidFill>
                  <a:srgbClr val="020302"/>
                </a:solidFill>
                <a:latin typeface="Adobe Clean"/>
                <a:cs typeface="Adobe Clean"/>
              </a:rPr>
              <a:t>M</a:t>
            </a:r>
            <a:r>
              <a:rPr lang="en-US" sz="1200" b="1" spc="-55"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5"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30"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endParaRPr lang="en-US" sz="1200" dirty="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dirty="0">
                <a:solidFill>
                  <a:srgbClr val="020302"/>
                </a:solidFill>
                <a:latin typeface="Adobe Clean"/>
                <a:cs typeface="Adobe Clean"/>
              </a:rPr>
              <a:t>Value-added Services for AEM as a Cloud Service</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n-US" sz="1200" b="1" spc="-20" dirty="0">
                <a:solidFill>
                  <a:srgbClr val="020302"/>
                </a:solidFill>
                <a:latin typeface="Adobe Clean"/>
                <a:cs typeface="Adobe Clean"/>
              </a:rPr>
              <a:t>G</a:t>
            </a:r>
            <a:r>
              <a:rPr lang="en-US" sz="1200" b="1" spc="-15" dirty="0">
                <a:solidFill>
                  <a:srgbClr val="020302"/>
                </a:solidFill>
                <a:latin typeface="Adobe Clean"/>
                <a:cs typeface="Adobe Clean"/>
              </a:rPr>
              <a:t>o</a:t>
            </a:r>
            <a:r>
              <a:rPr lang="en-US" sz="1200" b="1" spc="-25" dirty="0">
                <a:solidFill>
                  <a:srgbClr val="020302"/>
                </a:solidFill>
                <a:latin typeface="Adobe Clean"/>
                <a:cs typeface="Adobe Clean"/>
              </a:rPr>
              <a:t>ve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n</a:t>
            </a:r>
            <a:r>
              <a:rPr lang="en-US" sz="1200" b="1" spc="-20" dirty="0">
                <a:solidFill>
                  <a:srgbClr val="020302"/>
                </a:solidFill>
                <a:latin typeface="Adobe Clean"/>
                <a:cs typeface="Adobe Clean"/>
              </a:rPr>
              <a:t>a</a:t>
            </a:r>
            <a:r>
              <a:rPr lang="en-US" sz="1200" b="1" spc="-25" dirty="0">
                <a:solidFill>
                  <a:srgbClr val="020302"/>
                </a:solidFill>
                <a:latin typeface="Adobe Clean"/>
                <a:cs typeface="Adobe Clean"/>
              </a:rPr>
              <a:t>n</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50" dirty="0">
                <a:solidFill>
                  <a:srgbClr val="020302"/>
                </a:solidFill>
                <a:latin typeface="Adobe Clean"/>
                <a:cs typeface="Adobe Clean"/>
              </a:rPr>
              <a:t> </a:t>
            </a:r>
            <a:r>
              <a:rPr lang="en-US" sz="1200" b="1" spc="-25" dirty="0">
                <a:solidFill>
                  <a:srgbClr val="020302"/>
                </a:solidFill>
                <a:latin typeface="Adobe Clean"/>
                <a:cs typeface="Adobe Clean"/>
              </a:rPr>
              <a:t>f</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r</a:t>
            </a:r>
            <a:r>
              <a:rPr lang="en-US" sz="1200" b="1" spc="-45" dirty="0">
                <a:solidFill>
                  <a:srgbClr val="020302"/>
                </a:solidFill>
                <a:latin typeface="Adobe Clean"/>
                <a:cs typeface="Adobe Clean"/>
              </a:rPr>
              <a:t> </a:t>
            </a: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endParaRPr lang="en-US" sz="1200" dirty="0">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en-US" sz="1400" b="1" spc="-15" dirty="0">
                <a:solidFill>
                  <a:srgbClr val="020302"/>
                </a:solidFill>
                <a:latin typeface="Adobe Clean"/>
                <a:cs typeface="Adobe Clean"/>
              </a:rPr>
              <a:t>Regional scope of Adobe Support, Local Hours Of Operation And Language Support</a:t>
            </a:r>
            <a:endParaRPr lang="en-US" sz="1400" spc="-15" dirty="0">
              <a:ea typeface="+mn-lt"/>
              <a:cs typeface="+mn-lt"/>
            </a:endParaRPr>
          </a:p>
          <a:p>
            <a:pPr>
              <a:spcBef>
                <a:spcPts val="915"/>
              </a:spcBef>
            </a:pPr>
            <a:r>
              <a:rPr lang="en-US" sz="1000" spc="-15" dirty="0">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dirty="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75465108"/>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dirty="0">
                          <a:solidFill>
                            <a:schemeClr val="tx1"/>
                          </a:solidFill>
                          <a:latin typeface="Adobe Clean"/>
                        </a:rPr>
                        <a:t>Language support is only available in English and Japanese. </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a:rPr>
                        <a:t> </a:t>
                      </a:r>
                      <a:r>
                        <a:rPr lang="en-US" sz="1100" i="0" baseline="30000" dirty="0">
                          <a:solidFill>
                            <a:schemeClr val="tx1"/>
                          </a:solidFill>
                          <a:latin typeface="Adobe Clean"/>
                        </a:rPr>
                        <a:t>1 </a:t>
                      </a:r>
                      <a:r>
                        <a:rPr lang="en-US" sz="1100" i="0" dirty="0">
                          <a:solidFill>
                            <a:schemeClr val="tx1"/>
                          </a:solidFill>
                          <a:latin typeface="Adobe Clean"/>
                        </a:rPr>
                        <a:t>P2, P3, P4 cases are limited to business hours only in Japan.</a:t>
                      </a:r>
                      <a:endParaRPr lang="en-US" sz="1100" b="1" i="0" dirty="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0"/>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2430</TotalTime>
  <Words>1727</Words>
  <Application>Microsoft Office PowerPoint</Application>
  <PresentationFormat>Custom</PresentationFormat>
  <Paragraphs>197</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ADOBE SUPPORTOFFERINGS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Andy Witt</cp:lastModifiedBy>
  <cp:revision>40</cp:revision>
  <dcterms:created xsi:type="dcterms:W3CDTF">2021-08-02T18:14:51Z</dcterms:created>
  <dcterms:modified xsi:type="dcterms:W3CDTF">2021-09-22T22:58:32Z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