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67" r:id="rId5"/>
    <p:sldId id="259" r:id="rId6"/>
    <p:sldId id="266"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B2EF93-BE08-D205-D43E-3B568BB37DAA}" v="26" dt="2021-09-22T23:01:49.517"/>
    <p1510:client id="{0AC6A3A1-0788-C69A-5EFD-279F3FA2CF0F}" v="51" dt="2021-09-22T18:56:17.553"/>
    <p1510:client id="{112231ED-4F38-A856-2EFF-9D0F88AC9BDF}" v="3" dt="2021-09-22T19:11:31.474"/>
    <p1510:client id="{3CA2F123-FAC9-2CDD-7937-C83283BA7837}" v="1" dt="2021-09-16T20:58:19.458"/>
    <p1510:client id="{3F02B349-0406-AE51-D438-E7A0BE890230}" v="20" dt="2021-08-25T18:45:08.206"/>
    <p1510:client id="{A40C3D7D-993B-38B2-2DDA-C562505A1054}" v="4" dt="2021-09-22T23:00:46.860"/>
    <p1510:client id="{BAC4F85F-6423-7248-85C4-44132DA97563}" v="77" dt="2021-08-07T08:51:03.45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0AB2EF93-BE08-D205-D43E-3B568BB37DAA}"/>
    <pc:docChg chg="modSld">
      <pc:chgData name="Akilah Johnson" userId="S::akjohnso@adobe.com::2fa3aa60-0c9c-4d06-bae2-795983241227" providerId="AD" clId="Web-{0AB2EF93-BE08-D205-D43E-3B568BB37DAA}" dt="2021-09-22T23:01:45.877" v="13"/>
      <pc:docMkLst>
        <pc:docMk/>
      </pc:docMkLst>
      <pc:sldChg chg="modSp">
        <pc:chgData name="Akilah Johnson" userId="S::akjohnso@adobe.com::2fa3aa60-0c9c-4d06-bae2-795983241227" providerId="AD" clId="Web-{0AB2EF93-BE08-D205-D43E-3B568BB37DAA}" dt="2021-09-22T23:01:45.877" v="13"/>
        <pc:sldMkLst>
          <pc:docMk/>
          <pc:sldMk cId="1050037809" sldId="261"/>
        </pc:sldMkLst>
        <pc:graphicFrameChg chg="mod modGraphic">
          <ac:chgData name="Akilah Johnson" userId="S::akjohnso@adobe.com::2fa3aa60-0c9c-4d06-bae2-795983241227" providerId="AD" clId="Web-{0AB2EF93-BE08-D205-D43E-3B568BB37DAA}" dt="2021-09-22T23:01:45.877" v="1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0AC6A3A1-0788-C69A-5EFD-279F3FA2CF0F}"/>
    <pc:docChg chg="modSld">
      <pc:chgData name="Akilah Johnson" userId="S::akjohnso@adobe.com::2fa3aa60-0c9c-4d06-bae2-795983241227" providerId="AD" clId="Web-{0AC6A3A1-0788-C69A-5EFD-279F3FA2CF0F}" dt="2021-09-22T18:56:17.553" v="29"/>
      <pc:docMkLst>
        <pc:docMk/>
      </pc:docMkLst>
      <pc:sldChg chg="modSp delCm">
        <pc:chgData name="Akilah Johnson" userId="S::akjohnso@adobe.com::2fa3aa60-0c9c-4d06-bae2-795983241227" providerId="AD" clId="Web-{0AC6A3A1-0788-C69A-5EFD-279F3FA2CF0F}" dt="2021-09-22T18:56:17.553" v="29"/>
        <pc:sldMkLst>
          <pc:docMk/>
          <pc:sldMk cId="1050037809" sldId="261"/>
        </pc:sldMkLst>
        <pc:spChg chg="mod">
          <ac:chgData name="Akilah Johnson" userId="S::akjohnso@adobe.com::2fa3aa60-0c9c-4d06-bae2-795983241227" providerId="AD" clId="Web-{0AC6A3A1-0788-C69A-5EFD-279F3FA2CF0F}" dt="2021-09-22T18:55:46.585" v="16" actId="20577"/>
          <ac:spMkLst>
            <pc:docMk/>
            <pc:sldMk cId="1050037809" sldId="261"/>
            <ac:spMk id="64" creationId="{41467BDC-3D83-D844-B922-CD07E94E5AAB}"/>
          </ac:spMkLst>
        </pc:spChg>
        <pc:graphicFrameChg chg="mod modGraphic">
          <ac:chgData name="Akilah Johnson" userId="S::akjohnso@adobe.com::2fa3aa60-0c9c-4d06-bae2-795983241227" providerId="AD" clId="Web-{0AC6A3A1-0788-C69A-5EFD-279F3FA2CF0F}" dt="2021-09-22T18:55:59.928" v="28"/>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112231ED-4F38-A856-2EFF-9D0F88AC9BDF}"/>
    <pc:docChg chg="modSld">
      <pc:chgData name="Akilah Johnson" userId="S::akjohnso@adobe.com::2fa3aa60-0c9c-4d06-bae2-795983241227" providerId="AD" clId="Web-{112231ED-4F38-A856-2EFF-9D0F88AC9BDF}" dt="2021-09-22T19:11:31.474" v="2" actId="1076"/>
      <pc:docMkLst>
        <pc:docMk/>
      </pc:docMkLst>
      <pc:sldChg chg="modSp">
        <pc:chgData name="Akilah Johnson" userId="S::akjohnso@adobe.com::2fa3aa60-0c9c-4d06-bae2-795983241227" providerId="AD" clId="Web-{112231ED-4F38-A856-2EFF-9D0F88AC9BDF}" dt="2021-09-22T19:11:31.474" v="2" actId="1076"/>
        <pc:sldMkLst>
          <pc:docMk/>
          <pc:sldMk cId="1050037809" sldId="261"/>
        </pc:sldMkLst>
        <pc:spChg chg="mod">
          <ac:chgData name="Akilah Johnson" userId="S::akjohnso@adobe.com::2fa3aa60-0c9c-4d06-bae2-795983241227" providerId="AD" clId="Web-{112231ED-4F38-A856-2EFF-9D0F88AC9BDF}" dt="2021-09-22T19:11:31.474" v="2" actId="1076"/>
          <ac:spMkLst>
            <pc:docMk/>
            <pc:sldMk cId="1050037809" sldId="261"/>
            <ac:spMk id="23" creationId="{00000000-0000-0000-0000-000000000000}"/>
          </ac:spMkLst>
        </pc:spChg>
        <pc:spChg chg="mod">
          <ac:chgData name="Akilah Johnson" userId="S::akjohnso@adobe.com::2fa3aa60-0c9c-4d06-bae2-795983241227" providerId="AD" clId="Web-{112231ED-4F38-A856-2EFF-9D0F88AC9BDF}" dt="2021-09-22T19:08:28.879" v="0" actId="1076"/>
          <ac:spMkLst>
            <pc:docMk/>
            <pc:sldMk cId="1050037809" sldId="261"/>
            <ac:spMk id="64" creationId="{41467BDC-3D83-D844-B922-CD07E94E5AAB}"/>
          </ac:spMkLst>
        </pc:spChg>
      </pc:sldChg>
    </pc:docChg>
  </pc:docChgLst>
  <pc:docChgLst>
    <pc:chgData name="Andy Witt" userId="S::awitt@adobe.com::e9157bdf-53b2-40e4-9459-936793d75696" providerId="AD" clId="Web-{3F02B349-0406-AE51-D438-E7A0BE890230}"/>
    <pc:docChg chg="modSld">
      <pc:chgData name="Andy Witt" userId="S::awitt@adobe.com::e9157bdf-53b2-40e4-9459-936793d75696" providerId="AD" clId="Web-{3F02B349-0406-AE51-D438-E7A0BE890230}" dt="2021-08-25T18:45:07.550" v="11"/>
      <pc:docMkLst>
        <pc:docMk/>
      </pc:docMkLst>
      <pc:sldChg chg="modSp">
        <pc:chgData name="Andy Witt" userId="S::awitt@adobe.com::e9157bdf-53b2-40e4-9459-936793d75696" providerId="AD" clId="Web-{3F02B349-0406-AE51-D438-E7A0BE890230}" dt="2021-08-25T18:45:07.550" v="11"/>
        <pc:sldMkLst>
          <pc:docMk/>
          <pc:sldMk cId="1050037809" sldId="261"/>
        </pc:sldMkLst>
        <pc:graphicFrameChg chg="mod modGraphic">
          <ac:chgData name="Andy Witt" userId="S::awitt@adobe.com::e9157bdf-53b2-40e4-9459-936793d75696" providerId="AD" clId="Web-{3F02B349-0406-AE51-D438-E7A0BE890230}" dt="2021-08-25T18:45:07.550" v="11"/>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3CA2F123-FAC9-2CDD-7937-C83283BA7837}"/>
    <pc:docChg chg="modSld">
      <pc:chgData name="Akilah Johnson" userId="S::akjohnso@adobe.com::2fa3aa60-0c9c-4d06-bae2-795983241227" providerId="AD" clId="Web-{3CA2F123-FAC9-2CDD-7937-C83283BA7837}" dt="2021-09-16T20:58:19.458" v="0" actId="1076"/>
      <pc:docMkLst>
        <pc:docMk/>
      </pc:docMkLst>
      <pc:sldChg chg="modSp">
        <pc:chgData name="Akilah Johnson" userId="S::akjohnso@adobe.com::2fa3aa60-0c9c-4d06-bae2-795983241227" providerId="AD" clId="Web-{3CA2F123-FAC9-2CDD-7937-C83283BA7837}" dt="2021-09-16T20:58:19.458" v="0" actId="1076"/>
        <pc:sldMkLst>
          <pc:docMk/>
          <pc:sldMk cId="717026355" sldId="266"/>
        </pc:sldMkLst>
        <pc:spChg chg="mod">
          <ac:chgData name="Akilah Johnson" userId="S::akjohnso@adobe.com::2fa3aa60-0c9c-4d06-bae2-795983241227" providerId="AD" clId="Web-{3CA2F123-FAC9-2CDD-7937-C83283BA7837}" dt="2021-09-16T20:58:19.458" v="0" actId="1076"/>
          <ac:spMkLst>
            <pc:docMk/>
            <pc:sldMk cId="717026355" sldId="266"/>
            <ac:spMk id="83" creationId="{BB34E685-A734-974B-A33A-BE51D1A8BC0D}"/>
          </ac:spMkLst>
        </pc:spChg>
      </pc:sldChg>
    </pc:docChg>
  </pc:docChgLst>
  <pc:docChgLst>
    <pc:chgData name="Akilah Johnson" userId="S::akjohnso@adobe.com::2fa3aa60-0c9c-4d06-bae2-795983241227" providerId="AD" clId="Web-{A40C3D7D-993B-38B2-2DDA-C562505A1054}"/>
    <pc:docChg chg="modSld">
      <pc:chgData name="Akilah Johnson" userId="S::akjohnso@adobe.com::2fa3aa60-0c9c-4d06-bae2-795983241227" providerId="AD" clId="Web-{A40C3D7D-993B-38B2-2DDA-C562505A1054}" dt="2021-09-22T23:00:46.860" v="3"/>
      <pc:docMkLst>
        <pc:docMk/>
      </pc:docMkLst>
      <pc:sldChg chg="modSp">
        <pc:chgData name="Akilah Johnson" userId="S::akjohnso@adobe.com::2fa3aa60-0c9c-4d06-bae2-795983241227" providerId="AD" clId="Web-{A40C3D7D-993B-38B2-2DDA-C562505A1054}" dt="2021-09-22T23:00:46.860" v="3"/>
        <pc:sldMkLst>
          <pc:docMk/>
          <pc:sldMk cId="1050037809" sldId="261"/>
        </pc:sldMkLst>
        <pc:graphicFrameChg chg="mod modGraphic">
          <ac:chgData name="Akilah Johnson" userId="S::akjohnso@adobe.com::2fa3aa60-0c9c-4d06-bae2-795983241227" providerId="AD" clId="Web-{A40C3D7D-993B-38B2-2DDA-C562505A1054}" dt="2021-09-22T23:00:46.860" v="3"/>
          <ac:graphicFrameMkLst>
            <pc:docMk/>
            <pc:sldMk cId="1050037809" sldId="261"/>
            <ac:graphicFrameMk id="25" creationId="{3A91F5B0-3974-A14D-A146-FB590F2AAD18}"/>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8-04T14:42:10.630" idx="4">
    <p:pos x="-3291" y="2170"/>
    <p:text/>
    <p:extLst>
      <p:ext uri="{C676402C-5697-4E1C-873F-D02D1690AC5C}">
        <p15:threadingInfo xmlns:p15="http://schemas.microsoft.com/office/powerpoint/2012/main" timeZoneBias="420"/>
      </p:ext>
    </p:extLst>
  </p:cm>
  <p:cm authorId="1" dt="2021-08-04T14:42:19.668" idx="5">
    <p:pos x="4567" y="1502"/>
    <p:text>Can we add a darker blue line under 'Enterprise Support?'</p:text>
    <p:extLst>
      <p:ext uri="{C676402C-5697-4E1C-873F-D02D1690AC5C}">
        <p15:threadingInfo xmlns:p15="http://schemas.microsoft.com/office/powerpoint/2012/main" timeZoneBias="420"/>
      </p:ext>
    </p:extLst>
  </p:cm>
  <p:cm authorId="1" dt="2021-08-04T15:01:35.985" idx="8">
    <p:pos x="4567" y="1598"/>
    <p:text>Hi Ankita, I did my best to keep the formatting you already worked so hard on. I added a few comments on things I'll need your help with . Thank again so much!</p:text>
    <p:extLst>
      <p:ext uri="{C676402C-5697-4E1C-873F-D02D1690AC5C}">
        <p15:threadingInfo xmlns:p15="http://schemas.microsoft.com/office/powerpoint/2012/main" timeZoneBias="420">
          <p15:parentCm authorId="1"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8-04T14:53:07.049" idx="6">
    <p:pos x="10" y="10"/>
    <p:text>Please remove black, red, blue circles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9/22/2021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77231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comments" Target="../comments/comment2.xml"/><Relationship Id="rId3" Type="http://schemas.openxmlformats.org/officeDocument/2006/relationships/image" Target="../media/image3.jp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32.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31.svg"/><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5.xml"/><Relationship Id="rId6" Type="http://schemas.openxmlformats.org/officeDocument/2006/relationships/image" Target="../media/image29.jpg"/><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hyperlink" Target="https://helpx.adobe.com/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spAutoFit/>
          </a:bodyPr>
          <a:lstStyle/>
          <a:p>
            <a:pPr marL="12700">
              <a:lnSpc>
                <a:spcPct val="100000"/>
              </a:lnSpc>
              <a:spcBef>
                <a:spcPts val="100"/>
              </a:spcBef>
            </a:pPr>
            <a:r>
              <a:rPr sz="2300" spc="-229">
                <a:latin typeface="Adobe Clean" panose="020B0503020404020204" pitchFamily="34" charset="0"/>
              </a:rPr>
              <a:t>ADOBE</a:t>
            </a:r>
            <a:r>
              <a:rPr lang="en-US" sz="2300" spc="-229">
                <a:latin typeface="Adobe Clean" panose="020B0503020404020204" pitchFamily="34" charset="0"/>
              </a:rPr>
              <a:t>   </a:t>
            </a:r>
            <a:r>
              <a:rPr sz="2300" spc="-229">
                <a:latin typeface="Adobe Clean" panose="020B0503020404020204" pitchFamily="34" charset="0"/>
              </a:rPr>
              <a:t>SUPPORT</a:t>
            </a:r>
            <a:r>
              <a:rPr lang="en-US" sz="2300" spc="-229">
                <a:latin typeface="Adobe Clean" panose="020B0503020404020204" pitchFamily="34" charset="0"/>
              </a:rPr>
              <a:t>  OFFERINGS</a:t>
            </a:r>
            <a:endParaRPr sz="2300" spc="-229">
              <a:latin typeface="Adobe Clean" panose="020B0503020404020204" pitchFamily="34" charset="0"/>
            </a:endParaRPr>
          </a:p>
        </p:txBody>
      </p:sp>
      <p:sp>
        <p:nvSpPr>
          <p:cNvPr id="4" name="object 4"/>
          <p:cNvSpPr txBox="1"/>
          <p:nvPr/>
        </p:nvSpPr>
        <p:spPr>
          <a:xfrm>
            <a:off x="125148" y="7013546"/>
            <a:ext cx="2785110" cy="228268"/>
          </a:xfrm>
          <a:prstGeom prst="rect">
            <a:avLst/>
          </a:prstGeom>
        </p:spPr>
        <p:txBody>
          <a:bodyPr vert="horz" wrap="square" lIns="0" tIns="12700" rIns="0" bIns="0" rtlCol="0">
            <a:spAutoFit/>
          </a:bodyPr>
          <a:lstStyle/>
          <a:p>
            <a:pPr marL="12700">
              <a:lnSpc>
                <a:spcPct val="100000"/>
              </a:lnSpc>
              <a:spcBef>
                <a:spcPts val="100"/>
              </a:spcBef>
            </a:pPr>
            <a:r>
              <a:rPr sz="1400" b="1" u="sng" spc="15">
                <a:solidFill>
                  <a:srgbClr val="020302"/>
                </a:solidFill>
                <a:uFill>
                  <a:solidFill>
                    <a:srgbClr val="020302"/>
                  </a:solidFill>
                </a:uFill>
                <a:latin typeface="Adobe Clean"/>
                <a:cs typeface="Adobe Clean"/>
              </a:rPr>
              <a:t>S</a:t>
            </a:r>
            <a:r>
              <a:rPr sz="1400" b="1" u="sng" spc="5">
                <a:solidFill>
                  <a:srgbClr val="020302"/>
                </a:solidFill>
                <a:uFill>
                  <a:solidFill>
                    <a:srgbClr val="020302"/>
                  </a:solidFill>
                </a:uFill>
                <a:latin typeface="Adobe Clean"/>
                <a:cs typeface="Adobe Clean"/>
              </a:rPr>
              <a:t>er</a:t>
            </a:r>
            <a:r>
              <a:rPr sz="1400" b="1" u="sng" spc="10">
                <a:solidFill>
                  <a:srgbClr val="020302"/>
                </a:solidFill>
                <a:uFill>
                  <a:solidFill>
                    <a:srgbClr val="020302"/>
                  </a:solidFill>
                </a:uFill>
                <a:latin typeface="Adobe Clean"/>
                <a:cs typeface="Adobe Clean"/>
              </a:rPr>
              <a:t>vi</a:t>
            </a:r>
            <a:r>
              <a:rPr sz="1400" b="1" u="sng" spc="5">
                <a:solidFill>
                  <a:srgbClr val="020302"/>
                </a:solidFill>
                <a:uFill>
                  <a:solidFill>
                    <a:srgbClr val="020302"/>
                  </a:solidFill>
                </a:uFill>
                <a:latin typeface="Adobe Clean"/>
                <a:cs typeface="Adobe Clean"/>
              </a:rPr>
              <a:t>c</a:t>
            </a:r>
            <a:r>
              <a:rPr sz="1400" b="1" u="sng">
                <a:solidFill>
                  <a:srgbClr val="020302"/>
                </a:solidFill>
                <a:uFill>
                  <a:solidFill>
                    <a:srgbClr val="020302"/>
                  </a:solidFill>
                </a:uFill>
                <a:latin typeface="Adobe Clean"/>
                <a:cs typeface="Adobe Clean"/>
              </a:rPr>
              <a:t>e</a:t>
            </a:r>
            <a:r>
              <a:rPr sz="1400" b="1" u="sng" spc="20">
                <a:solidFill>
                  <a:srgbClr val="020302"/>
                </a:solidFill>
                <a:uFill>
                  <a:solidFill>
                    <a:srgbClr val="020302"/>
                  </a:solidFill>
                </a:uFill>
                <a:latin typeface="Adobe Clean"/>
                <a:cs typeface="Adobe Clean"/>
              </a:rPr>
              <a:t> </a:t>
            </a:r>
            <a:r>
              <a:rPr sz="1400" b="1" u="sng" spc="-15">
                <a:solidFill>
                  <a:srgbClr val="020302"/>
                </a:solidFill>
                <a:uFill>
                  <a:solidFill>
                    <a:srgbClr val="020302"/>
                  </a:solidFill>
                </a:uFill>
                <a:latin typeface="Adobe Clean"/>
                <a:cs typeface="Adobe Clean"/>
              </a:rPr>
              <a:t>Le</a:t>
            </a:r>
            <a:r>
              <a:rPr sz="1400" b="1" u="sng" spc="-10">
                <a:solidFill>
                  <a:srgbClr val="020302"/>
                </a:solidFill>
                <a:uFill>
                  <a:solidFill>
                    <a:srgbClr val="020302"/>
                  </a:solidFill>
                </a:uFill>
                <a:latin typeface="Adobe Clean"/>
                <a:cs typeface="Adobe Clean"/>
              </a:rPr>
              <a:t>v</a:t>
            </a:r>
            <a:r>
              <a:rPr sz="1400" b="1" u="sng" spc="-15">
                <a:solidFill>
                  <a:srgbClr val="020302"/>
                </a:solidFill>
                <a:uFill>
                  <a:solidFill>
                    <a:srgbClr val="020302"/>
                  </a:solidFill>
                </a:uFill>
                <a:latin typeface="Adobe Clean"/>
                <a:cs typeface="Adobe Clean"/>
              </a:rPr>
              <a:t>e</a:t>
            </a:r>
            <a:r>
              <a:rPr sz="1400" b="1" u="sng">
                <a:solidFill>
                  <a:srgbClr val="020302"/>
                </a:solidFill>
                <a:uFill>
                  <a:solidFill>
                    <a:srgbClr val="020302"/>
                  </a:solidFill>
                </a:uFill>
                <a:latin typeface="Adobe Clean"/>
                <a:cs typeface="Adobe Clean"/>
              </a:rPr>
              <a:t>l</a:t>
            </a:r>
            <a:r>
              <a:rPr sz="1400" b="1" u="sng" spc="-15">
                <a:solidFill>
                  <a:srgbClr val="020302"/>
                </a:solidFill>
                <a:uFill>
                  <a:solidFill>
                    <a:srgbClr val="020302"/>
                  </a:solidFill>
                </a:uFill>
                <a:latin typeface="Adobe Clean"/>
                <a:cs typeface="Adobe Clean"/>
              </a:rPr>
              <a:t> </a:t>
            </a:r>
            <a:r>
              <a:rPr sz="1400" b="1" u="sng" spc="-55">
                <a:solidFill>
                  <a:srgbClr val="020302"/>
                </a:solidFill>
                <a:uFill>
                  <a:solidFill>
                    <a:srgbClr val="020302"/>
                  </a:solidFill>
                </a:uFill>
                <a:latin typeface="Adobe Clean"/>
                <a:cs typeface="Adobe Clean"/>
              </a:rPr>
              <a:t>T</a:t>
            </a:r>
            <a:r>
              <a:rPr sz="1400" b="1" u="sng" spc="-40">
                <a:solidFill>
                  <a:srgbClr val="020302"/>
                </a:solidFill>
                <a:uFill>
                  <a:solidFill>
                    <a:srgbClr val="020302"/>
                  </a:solidFill>
                </a:uFill>
                <a:latin typeface="Adobe Clean"/>
                <a:cs typeface="Adobe Clean"/>
              </a:rPr>
              <a:t>a</a:t>
            </a:r>
            <a:r>
              <a:rPr sz="1400" b="1" u="sng" spc="-45">
                <a:solidFill>
                  <a:srgbClr val="020302"/>
                </a:solidFill>
                <a:uFill>
                  <a:solidFill>
                    <a:srgbClr val="020302"/>
                  </a:solidFill>
                </a:uFill>
                <a:latin typeface="Adobe Clean"/>
                <a:cs typeface="Adobe Clean"/>
              </a:rPr>
              <a:t>r</a:t>
            </a:r>
            <a:r>
              <a:rPr sz="1400" b="1" u="sng" spc="-40">
                <a:solidFill>
                  <a:srgbClr val="020302"/>
                </a:solidFill>
                <a:uFill>
                  <a:solidFill>
                    <a:srgbClr val="020302"/>
                  </a:solidFill>
                </a:uFill>
                <a:latin typeface="Adobe Clean"/>
                <a:cs typeface="Adobe Clean"/>
              </a:rPr>
              <a:t>g</a:t>
            </a:r>
            <a:r>
              <a:rPr sz="1400" b="1" u="sng" spc="-50">
                <a:solidFill>
                  <a:srgbClr val="020302"/>
                </a:solidFill>
                <a:uFill>
                  <a:solidFill>
                    <a:srgbClr val="020302"/>
                  </a:solidFill>
                </a:uFill>
                <a:latin typeface="Adobe Clean"/>
                <a:cs typeface="Adobe Clean"/>
              </a:rPr>
              <a:t>et</a:t>
            </a:r>
            <a:r>
              <a:rPr sz="1400" b="1" u="sng" spc="-45">
                <a:solidFill>
                  <a:srgbClr val="020302"/>
                </a:solidFill>
                <a:uFill>
                  <a:solidFill>
                    <a:srgbClr val="020302"/>
                  </a:solidFill>
                </a:uFill>
                <a:latin typeface="Adobe Clean"/>
                <a:cs typeface="Adobe Clean"/>
              </a:rPr>
              <a:t>s</a:t>
            </a:r>
            <a:r>
              <a:rPr sz="1400" b="1" u="sng">
                <a:solidFill>
                  <a:srgbClr val="020302"/>
                </a:solidFill>
                <a:uFill>
                  <a:solidFill>
                    <a:srgbClr val="020302"/>
                  </a:solidFill>
                </a:uFill>
                <a:latin typeface="Adobe Clean"/>
                <a:cs typeface="Adobe Clean"/>
              </a:rPr>
              <a:t>:</a:t>
            </a:r>
            <a:r>
              <a:rPr sz="1400" b="1" u="sng" spc="-85">
                <a:solidFill>
                  <a:srgbClr val="020302"/>
                </a:solidFill>
                <a:uFill>
                  <a:solidFill>
                    <a:srgbClr val="020302"/>
                  </a:solidFill>
                </a:uFill>
                <a:latin typeface="Adobe Clean"/>
                <a:cs typeface="Adobe Clean"/>
              </a:rPr>
              <a:t> </a:t>
            </a:r>
            <a:r>
              <a:rPr sz="1400" b="1" u="sng" spc="-15">
                <a:solidFill>
                  <a:srgbClr val="020302"/>
                </a:solidFill>
                <a:uFill>
                  <a:solidFill>
                    <a:srgbClr val="020302"/>
                  </a:solidFill>
                </a:uFill>
                <a:latin typeface="Adobe Clean"/>
                <a:cs typeface="Adobe Clean"/>
              </a:rPr>
              <a:t>I</a:t>
            </a:r>
            <a:r>
              <a:rPr sz="1400" b="1" u="sng" spc="-10">
                <a:solidFill>
                  <a:srgbClr val="020302"/>
                </a:solidFill>
                <a:uFill>
                  <a:solidFill>
                    <a:srgbClr val="020302"/>
                  </a:solidFill>
                </a:uFill>
                <a:latin typeface="Adobe Clean"/>
                <a:cs typeface="Adobe Clean"/>
              </a:rPr>
              <a:t>ni</a:t>
            </a:r>
            <a:r>
              <a:rPr sz="1400" b="1" u="sng" spc="-15">
                <a:solidFill>
                  <a:srgbClr val="020302"/>
                </a:solidFill>
                <a:uFill>
                  <a:solidFill>
                    <a:srgbClr val="020302"/>
                  </a:solidFill>
                </a:uFill>
                <a:latin typeface="Adobe Clean"/>
                <a:cs typeface="Adobe Clean"/>
              </a:rPr>
              <a:t>t</a:t>
            </a:r>
            <a:r>
              <a:rPr sz="1400" b="1" u="sng" spc="-10">
                <a:solidFill>
                  <a:srgbClr val="020302"/>
                </a:solidFill>
                <a:uFill>
                  <a:solidFill>
                    <a:srgbClr val="020302"/>
                  </a:solidFill>
                </a:uFill>
                <a:latin typeface="Adobe Clean"/>
                <a:cs typeface="Adobe Clean"/>
              </a:rPr>
              <a:t>i</a:t>
            </a:r>
            <a:r>
              <a:rPr sz="1400" b="1" u="sng" spc="-5">
                <a:solidFill>
                  <a:srgbClr val="020302"/>
                </a:solidFill>
                <a:uFill>
                  <a:solidFill>
                    <a:srgbClr val="020302"/>
                  </a:solidFill>
                </a:uFill>
                <a:latin typeface="Adobe Clean"/>
                <a:cs typeface="Adobe Clean"/>
              </a:rPr>
              <a:t>a</a:t>
            </a:r>
            <a:r>
              <a:rPr sz="1400" b="1" u="sng">
                <a:solidFill>
                  <a:srgbClr val="020302"/>
                </a:solidFill>
                <a:uFill>
                  <a:solidFill>
                    <a:srgbClr val="020302"/>
                  </a:solidFill>
                </a:uFill>
                <a:latin typeface="Adobe Clean"/>
                <a:cs typeface="Adobe Clean"/>
              </a:rPr>
              <a:t>l</a:t>
            </a:r>
            <a:r>
              <a:rPr sz="1400" b="1" u="sng" spc="-145">
                <a:solidFill>
                  <a:srgbClr val="020302"/>
                </a:solidFill>
                <a:uFill>
                  <a:solidFill>
                    <a:srgbClr val="020302"/>
                  </a:solidFill>
                </a:uFill>
                <a:latin typeface="Adobe Clean"/>
                <a:cs typeface="Adobe Clean"/>
              </a:rPr>
              <a:t> </a:t>
            </a:r>
            <a:r>
              <a:rPr sz="1400" b="1" u="sng" spc="-15">
                <a:solidFill>
                  <a:srgbClr val="020302"/>
                </a:solidFill>
                <a:uFill>
                  <a:solidFill>
                    <a:srgbClr val="020302"/>
                  </a:solidFill>
                </a:uFill>
                <a:latin typeface="Adobe Clean"/>
                <a:cs typeface="Adobe Clean"/>
              </a:rPr>
              <a:t>R</a:t>
            </a:r>
            <a:r>
              <a:rPr sz="1400" b="1" u="sng" spc="-20">
                <a:solidFill>
                  <a:srgbClr val="020302"/>
                </a:solidFill>
                <a:uFill>
                  <a:solidFill>
                    <a:srgbClr val="020302"/>
                  </a:solidFill>
                </a:uFill>
                <a:latin typeface="Adobe Clean"/>
                <a:cs typeface="Adobe Clean"/>
              </a:rPr>
              <a:t>e</a:t>
            </a:r>
            <a:r>
              <a:rPr sz="1400" b="1" u="sng" spc="-15">
                <a:solidFill>
                  <a:srgbClr val="020302"/>
                </a:solidFill>
                <a:uFill>
                  <a:solidFill>
                    <a:srgbClr val="020302"/>
                  </a:solidFill>
                </a:uFill>
                <a:latin typeface="Adobe Clean"/>
                <a:cs typeface="Adobe Clean"/>
              </a:rPr>
              <a:t>s</a:t>
            </a:r>
            <a:r>
              <a:rPr sz="1400" b="1" u="sng" spc="-20">
                <a:solidFill>
                  <a:srgbClr val="020302"/>
                </a:solidFill>
                <a:uFill>
                  <a:solidFill>
                    <a:srgbClr val="020302"/>
                  </a:solidFill>
                </a:uFill>
                <a:latin typeface="Adobe Clean"/>
                <a:cs typeface="Adobe Clean"/>
              </a:rPr>
              <a:t>p</a:t>
            </a:r>
            <a:r>
              <a:rPr sz="1400" b="1" u="sng" spc="-15">
                <a:solidFill>
                  <a:srgbClr val="020302"/>
                </a:solidFill>
                <a:uFill>
                  <a:solidFill>
                    <a:srgbClr val="020302"/>
                  </a:solidFill>
                </a:uFill>
                <a:latin typeface="Adobe Clean"/>
                <a:cs typeface="Adobe Clean"/>
              </a:rPr>
              <a:t>ons</a:t>
            </a:r>
            <a:r>
              <a:rPr sz="1400" b="1" u="sng">
                <a:solidFill>
                  <a:srgbClr val="020302"/>
                </a:solidFill>
                <a:uFill>
                  <a:solidFill>
                    <a:srgbClr val="020302"/>
                  </a:solidFill>
                </a:uFill>
                <a:latin typeface="Adobe Clean"/>
                <a:cs typeface="Adobe Clean"/>
              </a:rPr>
              <a:t>e</a:t>
            </a:r>
            <a:endParaRPr sz="1400" u="sng">
              <a:latin typeface="Adobe Clean"/>
              <a:cs typeface="Adobe Clean"/>
            </a:endParaRPr>
          </a:p>
        </p:txBody>
      </p:sp>
      <p:graphicFrame>
        <p:nvGraphicFramePr>
          <p:cNvPr id="9" name="object 9"/>
          <p:cNvGraphicFramePr>
            <a:graphicFrameLocks noGrp="1"/>
          </p:cNvGraphicFramePr>
          <p:nvPr>
            <p:extLst>
              <p:ext uri="{D42A27DB-BD31-4B8C-83A1-F6EECF244321}">
                <p14:modId xmlns:p14="http://schemas.microsoft.com/office/powerpoint/2010/main" val="1841332714"/>
              </p:ext>
            </p:extLst>
          </p:nvPr>
        </p:nvGraphicFramePr>
        <p:xfrm>
          <a:off x="146919" y="7473158"/>
          <a:ext cx="7477080" cy="2387453"/>
        </p:xfrm>
        <a:graphic>
          <a:graphicData uri="http://schemas.openxmlformats.org/drawingml/2006/table">
            <a:tbl>
              <a:tblPr firstRow="1" bandRow="1">
                <a:tableStyleId>{2D5ABB26-0587-4C30-8999-92F81FD0307C}</a:tableStyleId>
              </a:tblPr>
              <a:tblGrid>
                <a:gridCol w="4653681">
                  <a:extLst>
                    <a:ext uri="{9D8B030D-6E8A-4147-A177-3AD203B41FA5}">
                      <a16:colId xmlns:a16="http://schemas.microsoft.com/office/drawing/2014/main" val="20000"/>
                    </a:ext>
                  </a:extLst>
                </a:gridCol>
                <a:gridCol w="1509294">
                  <a:extLst>
                    <a:ext uri="{9D8B030D-6E8A-4147-A177-3AD203B41FA5}">
                      <a16:colId xmlns:a16="http://schemas.microsoft.com/office/drawing/2014/main" val="20001"/>
                    </a:ext>
                  </a:extLst>
                </a:gridCol>
                <a:gridCol w="1314105">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sz="900" spc="-20">
                          <a:solidFill>
                            <a:srgbClr val="020302"/>
                          </a:solidFill>
                          <a:latin typeface="Adobe Clean"/>
                          <a:cs typeface="Adobe Clean"/>
                        </a:rPr>
                        <a:t>Priority</a:t>
                      </a:r>
                      <a:endParaRPr sz="900">
                        <a:latin typeface="Adobe Clean"/>
                        <a:cs typeface="Adobe Clean"/>
                      </a:endParaRP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1000">
                        <a:lnSpc>
                          <a:spcPct val="100000"/>
                        </a:lnSpc>
                        <a:spcBef>
                          <a:spcPts val="55"/>
                        </a:spcBef>
                      </a:pPr>
                      <a:r>
                        <a:rPr sz="900" spc="0">
                          <a:solidFill>
                            <a:srgbClr val="020302"/>
                          </a:solidFill>
                          <a:latin typeface="Adobe Clean"/>
                          <a:cs typeface="Adobe Clean"/>
                        </a:rPr>
                        <a:t>Online Support</a:t>
                      </a:r>
                      <a:endParaRPr sz="900" spc="0">
                        <a:latin typeface="Adobe Clean"/>
                        <a:cs typeface="Adobe Clean"/>
                      </a:endParaRP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76200">
                      <a:solidFill>
                        <a:srgbClr val="B3B3B3"/>
                      </a:solidFill>
                      <a:prstDash val="solid"/>
                    </a:lnB>
                    <a:solidFill>
                      <a:srgbClr val="D9D9D9"/>
                    </a:solidFill>
                  </a:tcPr>
                </a:tc>
                <a:tc>
                  <a:txBody>
                    <a:bodyPr/>
                    <a:lstStyle/>
                    <a:p>
                      <a:pPr marL="260985">
                        <a:lnSpc>
                          <a:spcPct val="100000"/>
                        </a:lnSpc>
                        <a:spcBef>
                          <a:spcPts val="80"/>
                        </a:spcBef>
                      </a:pPr>
                      <a:r>
                        <a:rPr sz="900" spc="0">
                          <a:solidFill>
                            <a:srgbClr val="FFFFFF"/>
                          </a:solidFill>
                          <a:latin typeface="Adobe Clean"/>
                          <a:cs typeface="Adobe Clean"/>
                        </a:rPr>
                        <a:t>Enterprise Support</a:t>
                      </a:r>
                      <a:endParaRPr sz="900" spc="0">
                        <a:latin typeface="Adobe Clean"/>
                        <a:cs typeface="Adobe Clean"/>
                      </a:endParaRPr>
                    </a:p>
                  </a:txBody>
                  <a:tcPr marL="0" marR="0" marT="1016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484756">
                <a:tc>
                  <a:txBody>
                    <a:bodyPr/>
                    <a:lstStyle/>
                    <a:p>
                      <a:pPr marL="50800">
                        <a:lnSpc>
                          <a:spcPct val="100000"/>
                        </a:lnSpc>
                        <a:spcBef>
                          <a:spcPts val="125"/>
                        </a:spcBef>
                      </a:pPr>
                      <a:r>
                        <a:rPr sz="900" b="1" spc="-15">
                          <a:solidFill>
                            <a:srgbClr val="020302"/>
                          </a:solidFill>
                          <a:latin typeface="Adobe Clean"/>
                          <a:cs typeface="Adobe Clean"/>
                        </a:rPr>
                        <a:t>P</a:t>
                      </a:r>
                      <a:r>
                        <a:rPr sz="900" b="1" spc="-20">
                          <a:solidFill>
                            <a:srgbClr val="020302"/>
                          </a:solidFill>
                          <a:latin typeface="Adobe Clean"/>
                          <a:cs typeface="Adobe Clean"/>
                        </a:rPr>
                        <a:t>R</a:t>
                      </a:r>
                      <a:r>
                        <a:rPr sz="900" b="1" spc="-25">
                          <a:solidFill>
                            <a:srgbClr val="020302"/>
                          </a:solidFill>
                          <a:latin typeface="Adobe Clean"/>
                          <a:cs typeface="Adobe Clean"/>
                        </a:rPr>
                        <a:t>I</a:t>
                      </a:r>
                      <a:r>
                        <a:rPr sz="900" b="1" spc="-15">
                          <a:solidFill>
                            <a:srgbClr val="020302"/>
                          </a:solidFill>
                          <a:latin typeface="Adobe Clean"/>
                          <a:cs typeface="Adobe Clean"/>
                        </a:rPr>
                        <a:t>O</a:t>
                      </a:r>
                      <a:r>
                        <a:rPr sz="900" b="1" spc="-20">
                          <a:solidFill>
                            <a:srgbClr val="020302"/>
                          </a:solidFill>
                          <a:latin typeface="Adobe Clean"/>
                          <a:cs typeface="Adobe Clean"/>
                        </a:rPr>
                        <a:t>R</a:t>
                      </a:r>
                      <a:r>
                        <a:rPr sz="900" b="1" spc="-25">
                          <a:solidFill>
                            <a:srgbClr val="020302"/>
                          </a:solidFill>
                          <a:latin typeface="Adobe Clean"/>
                          <a:cs typeface="Adobe Clean"/>
                        </a:rPr>
                        <a:t>I</a:t>
                      </a:r>
                      <a:r>
                        <a:rPr sz="900" b="1" spc="-15">
                          <a:solidFill>
                            <a:srgbClr val="020302"/>
                          </a:solidFill>
                          <a:latin typeface="Adobe Clean"/>
                          <a:cs typeface="Adobe Clean"/>
                        </a:rPr>
                        <a:t>T</a:t>
                      </a:r>
                      <a:r>
                        <a:rPr sz="900" b="1">
                          <a:solidFill>
                            <a:srgbClr val="020302"/>
                          </a:solidFill>
                          <a:latin typeface="Adobe Clean"/>
                          <a:cs typeface="Adobe Clean"/>
                        </a:rPr>
                        <a:t>Y</a:t>
                      </a:r>
                      <a:r>
                        <a:rPr sz="900" b="1" spc="-40">
                          <a:solidFill>
                            <a:srgbClr val="020302"/>
                          </a:solidFill>
                          <a:latin typeface="Adobe Clean"/>
                          <a:cs typeface="Adobe Clean"/>
                        </a:rPr>
                        <a:t> </a:t>
                      </a:r>
                      <a:r>
                        <a:rPr sz="900" b="1">
                          <a:solidFill>
                            <a:srgbClr val="020302"/>
                          </a:solidFill>
                          <a:latin typeface="Adobe Clean"/>
                          <a:cs typeface="Adobe Clean"/>
                        </a:rPr>
                        <a:t>1</a:t>
                      </a:r>
                      <a:endParaRPr sz="900">
                        <a:latin typeface="Adobe Clean"/>
                        <a:cs typeface="Adobe Clean"/>
                      </a:endParaRPr>
                    </a:p>
                    <a:p>
                      <a:pPr marL="50800" marR="387985" lvl="0" indent="0" defTabSz="914400" eaLnBrk="1" fontAlgn="auto" latinLnBrk="0" hangingPunct="1">
                        <a:lnSpc>
                          <a:spcPts val="1000"/>
                        </a:lnSpc>
                        <a:spcBef>
                          <a:spcPts val="420"/>
                        </a:spcBef>
                        <a:spcAft>
                          <a:spcPts val="0"/>
                        </a:spcAft>
                        <a:buClrTx/>
                        <a:buSzTx/>
                        <a:buFontTx/>
                        <a:buNone/>
                        <a:tabLst/>
                        <a:defRPr/>
                      </a:pPr>
                      <a:r>
                        <a:rPr lang="en-US" sz="900" b="0" i="0" spc="-130">
                          <a:solidFill>
                            <a:srgbClr val="020302"/>
                          </a:solidFill>
                          <a:latin typeface="Adobe Clean Light" panose="020B0303020404020204" pitchFamily="34" charset="0"/>
                          <a:cs typeface="Adobe Clean"/>
                        </a:rPr>
                        <a:t> </a:t>
                      </a:r>
                      <a:r>
                        <a:rPr lang="en-US" sz="900" b="0" i="0" u="none" strike="noStrike">
                          <a:solidFill>
                            <a:schemeClr val="tx1"/>
                          </a:solidFill>
                          <a:effectLst/>
                          <a:latin typeface="Adobe Clean Light" panose="020B0303020404020204" pitchFamily="34" charset="0"/>
                          <a:ea typeface="+mn-ea"/>
                          <a:cs typeface="+mn-cs"/>
                        </a:rPr>
                        <a:t>Customer's production business functions are down or has significant data loss or degradation of services and immediate attention is required to restore functionality and usability</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42925" marR="492125" algn="l">
                        <a:lnSpc>
                          <a:spcPct val="102200"/>
                        </a:lnSpc>
                      </a:pPr>
                      <a:r>
                        <a:rPr sz="900" spc="-15">
                          <a:solidFill>
                            <a:srgbClr val="020302"/>
                          </a:solidFill>
                          <a:latin typeface="AdobeClean-Light"/>
                          <a:cs typeface="AdobeClean-Light"/>
                        </a:rPr>
                        <a:t>24x7</a:t>
                      </a:r>
                      <a:r>
                        <a:rPr lang="en-US" sz="900" spc="-15">
                          <a:solidFill>
                            <a:srgbClr val="020302"/>
                          </a:solidFill>
                          <a:latin typeface="AdobeClean-Light"/>
                          <a:cs typeface="AdobeClean-Light"/>
                        </a:rPr>
                        <a:t> </a:t>
                      </a:r>
                      <a:r>
                        <a:rPr sz="900" spc="-15">
                          <a:solidFill>
                            <a:srgbClr val="020302"/>
                          </a:solidFill>
                          <a:latin typeface="AdobeClean-Light"/>
                          <a:cs typeface="AdobeClean-Light"/>
                        </a:rPr>
                        <a:t>/</a:t>
                      </a:r>
                      <a:r>
                        <a:rPr lang="en-US" sz="900" spc="-15">
                          <a:solidFill>
                            <a:srgbClr val="020302"/>
                          </a:solidFill>
                          <a:latin typeface="AdobeClean-Light"/>
                          <a:cs typeface="AdobeClean-Light"/>
                        </a:rPr>
                        <a:t>         </a:t>
                      </a:r>
                      <a:r>
                        <a:rPr sz="900" spc="-15">
                          <a:solidFill>
                            <a:srgbClr val="020302"/>
                          </a:solidFill>
                          <a:latin typeface="AdobeClean-Light"/>
                          <a:cs typeface="AdobeClean-Light"/>
                        </a:rPr>
                        <a:t> </a:t>
                      </a:r>
                      <a:r>
                        <a:rPr sz="900" spc="-200">
                          <a:solidFill>
                            <a:srgbClr val="020302"/>
                          </a:solidFill>
                          <a:latin typeface="AdobeClean-Light"/>
                          <a:cs typeface="AdobeClean-Light"/>
                        </a:rPr>
                        <a:t> </a:t>
                      </a:r>
                      <a:r>
                        <a:rPr sz="900">
                          <a:solidFill>
                            <a:srgbClr val="020302"/>
                          </a:solidFill>
                          <a:latin typeface="AdobeClean-Light"/>
                          <a:cs typeface="AdobeClean-Light"/>
                        </a:rPr>
                        <a:t>1</a:t>
                      </a:r>
                      <a:r>
                        <a:rPr sz="900" spc="-90">
                          <a:solidFill>
                            <a:srgbClr val="020302"/>
                          </a:solidFill>
                          <a:latin typeface="AdobeClean-Light"/>
                          <a:cs typeface="AdobeClean-Light"/>
                        </a:rPr>
                        <a:t> </a:t>
                      </a:r>
                      <a:r>
                        <a:rPr sz="900" spc="-15">
                          <a:solidFill>
                            <a:srgbClr val="020302"/>
                          </a:solidFill>
                          <a:latin typeface="AdobeClean-Light"/>
                          <a:cs typeface="AdobeClean-Light"/>
                        </a:rPr>
                        <a:t>h</a:t>
                      </a:r>
                      <a:r>
                        <a:rPr sz="900" spc="-20">
                          <a:solidFill>
                            <a:srgbClr val="020302"/>
                          </a:solidFill>
                          <a:latin typeface="AdobeClean-Light"/>
                          <a:cs typeface="AdobeClean-Light"/>
                        </a:rPr>
                        <a:t>ou</a:t>
                      </a:r>
                      <a:r>
                        <a:rPr sz="900">
                          <a:solidFill>
                            <a:srgbClr val="020302"/>
                          </a:solidFill>
                          <a:latin typeface="AdobeClean-Light"/>
                          <a:cs typeface="AdobeClean-Light"/>
                        </a:rPr>
                        <a:t>r</a:t>
                      </a:r>
                      <a:endParaRPr sz="90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76200">
                      <a:solidFill>
                        <a:srgbClr val="B3B3B3"/>
                      </a:solidFill>
                      <a:prstDash val="solid"/>
                    </a:lnT>
                    <a:lnB w="6350">
                      <a:solidFill>
                        <a:srgbClr val="B7B8B8"/>
                      </a:solidFill>
                      <a:prstDash val="solid"/>
                    </a:lnB>
                  </a:tcPr>
                </a:tc>
                <a:tc>
                  <a:txBody>
                    <a:bodyPr/>
                    <a:lstStyle/>
                    <a:p>
                      <a:pPr marL="352425" marR="476250" indent="111125">
                        <a:lnSpc>
                          <a:spcPct val="100000"/>
                        </a:lnSpc>
                        <a:spcBef>
                          <a:spcPts val="700"/>
                        </a:spcBef>
                      </a:pPr>
                      <a:r>
                        <a:rPr sz="900" spc="-25">
                          <a:solidFill>
                            <a:srgbClr val="020302"/>
                          </a:solidFill>
                          <a:latin typeface="AdobeClean-Light"/>
                          <a:cs typeface="AdobeClean-Light"/>
                        </a:rPr>
                        <a:t>24</a:t>
                      </a:r>
                      <a:r>
                        <a:rPr sz="900" spc="-20">
                          <a:solidFill>
                            <a:srgbClr val="020302"/>
                          </a:solidFill>
                          <a:latin typeface="AdobeClean-Light"/>
                          <a:cs typeface="AdobeClean-Light"/>
                        </a:rPr>
                        <a:t>x</a:t>
                      </a:r>
                      <a:r>
                        <a:rPr sz="900">
                          <a:solidFill>
                            <a:srgbClr val="020302"/>
                          </a:solidFill>
                          <a:latin typeface="AdobeClean-Light"/>
                          <a:cs typeface="AdobeClean-Light"/>
                        </a:rPr>
                        <a:t>7</a:t>
                      </a:r>
                      <a:r>
                        <a:rPr sz="900" spc="-35">
                          <a:solidFill>
                            <a:srgbClr val="020302"/>
                          </a:solidFill>
                          <a:latin typeface="AdobeClean-Light"/>
                          <a:cs typeface="AdobeClean-Light"/>
                        </a:rPr>
                        <a:t> </a:t>
                      </a:r>
                      <a:r>
                        <a:rPr sz="900">
                          <a:solidFill>
                            <a:srgbClr val="020302"/>
                          </a:solidFill>
                          <a:latin typeface="AdobeClean-Light"/>
                          <a:cs typeface="AdobeClean-Light"/>
                        </a:rPr>
                        <a:t>/  </a:t>
                      </a:r>
                      <a:r>
                        <a:rPr sz="900" spc="-20">
                          <a:solidFill>
                            <a:srgbClr val="020302"/>
                          </a:solidFill>
                          <a:latin typeface="AdobeClean-Light"/>
                          <a:cs typeface="AdobeClean-Light"/>
                        </a:rPr>
                        <a:t>3</a:t>
                      </a:r>
                      <a:r>
                        <a:rPr sz="900" spc="50">
                          <a:solidFill>
                            <a:srgbClr val="020302"/>
                          </a:solidFill>
                          <a:latin typeface="AdobeClean-Light"/>
                          <a:cs typeface="AdobeClean-Light"/>
                        </a:rPr>
                        <a:t>0</a:t>
                      </a:r>
                      <a:r>
                        <a:rPr sz="900" spc="-20">
                          <a:solidFill>
                            <a:srgbClr val="020302"/>
                          </a:solidFill>
                          <a:latin typeface="AdobeClean-Light"/>
                          <a:cs typeface="AdobeClean-Light"/>
                        </a:rPr>
                        <a:t>m</a:t>
                      </a:r>
                      <a:r>
                        <a:rPr sz="900" spc="-35">
                          <a:solidFill>
                            <a:srgbClr val="020302"/>
                          </a:solidFill>
                          <a:latin typeface="AdobeClean-Light"/>
                          <a:cs typeface="AdobeClean-Light"/>
                        </a:rPr>
                        <a:t>i</a:t>
                      </a:r>
                      <a:r>
                        <a:rPr sz="900" spc="-30">
                          <a:solidFill>
                            <a:srgbClr val="020302"/>
                          </a:solidFill>
                          <a:latin typeface="AdobeClean-Light"/>
                          <a:cs typeface="AdobeClean-Light"/>
                        </a:rPr>
                        <a:t>n</a:t>
                      </a:r>
                      <a:r>
                        <a:rPr sz="900" spc="-20">
                          <a:solidFill>
                            <a:srgbClr val="020302"/>
                          </a:solidFill>
                          <a:latin typeface="AdobeClean-Light"/>
                          <a:cs typeface="AdobeClean-Light"/>
                        </a:rPr>
                        <a:t>u</a:t>
                      </a:r>
                      <a:r>
                        <a:rPr sz="900" spc="-15">
                          <a:solidFill>
                            <a:srgbClr val="020302"/>
                          </a:solidFill>
                          <a:latin typeface="AdobeClean-Light"/>
                          <a:cs typeface="AdobeClean-Light"/>
                        </a:rPr>
                        <a:t>t</a:t>
                      </a:r>
                      <a:r>
                        <a:rPr sz="900" spc="-25">
                          <a:solidFill>
                            <a:srgbClr val="020302"/>
                          </a:solidFill>
                          <a:latin typeface="AdobeClean-Light"/>
                          <a:cs typeface="AdobeClean-Light"/>
                        </a:rPr>
                        <a:t>e</a:t>
                      </a:r>
                      <a:r>
                        <a:rPr sz="900">
                          <a:solidFill>
                            <a:srgbClr val="020302"/>
                          </a:solidFill>
                          <a:latin typeface="AdobeClean-Light"/>
                          <a:cs typeface="AdobeClean-Light"/>
                        </a:rPr>
                        <a:t>s</a:t>
                      </a:r>
                      <a:endParaRPr sz="90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84755">
                <a:tc>
                  <a:txBody>
                    <a:bodyPr/>
                    <a:lstStyle/>
                    <a:p>
                      <a:pPr marL="50800">
                        <a:lnSpc>
                          <a:spcPct val="100000"/>
                        </a:lnSpc>
                        <a:spcBef>
                          <a:spcPts val="125"/>
                        </a:spcBef>
                      </a:pPr>
                      <a:r>
                        <a:rPr sz="900" b="1" spc="-15">
                          <a:solidFill>
                            <a:srgbClr val="020302"/>
                          </a:solidFill>
                          <a:latin typeface="Adobe Clean"/>
                          <a:cs typeface="Adobe Clean"/>
                        </a:rPr>
                        <a:t>P</a:t>
                      </a:r>
                      <a:r>
                        <a:rPr sz="900" b="1" spc="-20">
                          <a:solidFill>
                            <a:srgbClr val="020302"/>
                          </a:solidFill>
                          <a:latin typeface="Adobe Clean"/>
                          <a:cs typeface="Adobe Clean"/>
                        </a:rPr>
                        <a:t>R</a:t>
                      </a:r>
                      <a:r>
                        <a:rPr sz="900" b="1" spc="-25">
                          <a:solidFill>
                            <a:srgbClr val="020302"/>
                          </a:solidFill>
                          <a:latin typeface="Adobe Clean"/>
                          <a:cs typeface="Adobe Clean"/>
                        </a:rPr>
                        <a:t>I</a:t>
                      </a:r>
                      <a:r>
                        <a:rPr sz="900" b="1" spc="-15">
                          <a:solidFill>
                            <a:srgbClr val="020302"/>
                          </a:solidFill>
                          <a:latin typeface="Adobe Clean"/>
                          <a:cs typeface="Adobe Clean"/>
                        </a:rPr>
                        <a:t>O</a:t>
                      </a:r>
                      <a:r>
                        <a:rPr sz="900" b="1" spc="-20">
                          <a:solidFill>
                            <a:srgbClr val="020302"/>
                          </a:solidFill>
                          <a:latin typeface="Adobe Clean"/>
                          <a:cs typeface="Adobe Clean"/>
                        </a:rPr>
                        <a:t>R</a:t>
                      </a:r>
                      <a:r>
                        <a:rPr sz="900" b="1" spc="-25">
                          <a:solidFill>
                            <a:srgbClr val="020302"/>
                          </a:solidFill>
                          <a:latin typeface="Adobe Clean"/>
                          <a:cs typeface="Adobe Clean"/>
                        </a:rPr>
                        <a:t>I</a:t>
                      </a:r>
                      <a:r>
                        <a:rPr sz="900" b="1" spc="-15">
                          <a:solidFill>
                            <a:srgbClr val="020302"/>
                          </a:solidFill>
                          <a:latin typeface="Adobe Clean"/>
                          <a:cs typeface="Adobe Clean"/>
                        </a:rPr>
                        <a:t>T</a:t>
                      </a:r>
                      <a:r>
                        <a:rPr sz="900" b="1">
                          <a:solidFill>
                            <a:srgbClr val="020302"/>
                          </a:solidFill>
                          <a:latin typeface="Adobe Clean"/>
                          <a:cs typeface="Adobe Clean"/>
                        </a:rPr>
                        <a:t>Y</a:t>
                      </a:r>
                      <a:r>
                        <a:rPr sz="900" b="1" spc="-40">
                          <a:solidFill>
                            <a:srgbClr val="020302"/>
                          </a:solidFill>
                          <a:latin typeface="Adobe Clean"/>
                          <a:cs typeface="Adobe Clean"/>
                        </a:rPr>
                        <a:t> </a:t>
                      </a:r>
                      <a:r>
                        <a:rPr sz="900" b="1">
                          <a:solidFill>
                            <a:srgbClr val="020302"/>
                          </a:solidFill>
                          <a:latin typeface="Adobe Clean"/>
                          <a:cs typeface="Adobe Clean"/>
                        </a:rPr>
                        <a:t>2</a:t>
                      </a:r>
                      <a:endParaRPr sz="900">
                        <a:latin typeface="Adobe Clean"/>
                        <a:cs typeface="Adobe Clean"/>
                      </a:endParaRPr>
                    </a:p>
                    <a:p>
                      <a:pPr marL="50165" marR="203200">
                        <a:lnSpc>
                          <a:spcPts val="1000"/>
                        </a:lnSpc>
                        <a:spcBef>
                          <a:spcPts val="415"/>
                        </a:spcBef>
                      </a:pPr>
                      <a:r>
                        <a:rPr lang="en-US" sz="900" b="0" i="0" u="none" strike="noStrike">
                          <a:solidFill>
                            <a:schemeClr val="tx1"/>
                          </a:solidFill>
                          <a:effectLst/>
                          <a:latin typeface="Adobe Clean Light" panose="020B0303020404020204" pitchFamily="34" charset="0"/>
                          <a:ea typeface="+mn-ea"/>
                          <a:cs typeface="+mn-cs"/>
                        </a:rPr>
                        <a:t>Customer's business functions has major degradation of services, or potential of data loss or unavailability of services, or a major feature is impacted</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nSpc>
                          <a:spcPct val="102200"/>
                        </a:lnSpc>
                      </a:pPr>
                      <a:r>
                        <a:rPr sz="900" spc="-30">
                          <a:solidFill>
                            <a:srgbClr val="020302"/>
                          </a:solidFill>
                          <a:latin typeface="AdobeClean-Light"/>
                          <a:cs typeface="AdobeClean-Light"/>
                        </a:rPr>
                        <a:t>Business hours</a:t>
                      </a:r>
                      <a:r>
                        <a:rPr lang="en-US" sz="900" spc="-30">
                          <a:solidFill>
                            <a:srgbClr val="020302"/>
                          </a:solidFill>
                          <a:latin typeface="AdobeClean-Light"/>
                          <a:cs typeface="AdobeClean-Light"/>
                        </a:rPr>
                        <a:t> </a:t>
                      </a:r>
                      <a:r>
                        <a:rPr sz="900">
                          <a:solidFill>
                            <a:srgbClr val="020302"/>
                          </a:solidFill>
                          <a:latin typeface="AdobeClean-Light"/>
                          <a:cs typeface="AdobeClean-Light"/>
                        </a:rPr>
                        <a:t>/  </a:t>
                      </a:r>
                      <a:r>
                        <a:rPr lang="en-US" sz="900">
                          <a:solidFill>
                            <a:srgbClr val="020302"/>
                          </a:solidFill>
                          <a:latin typeface="AdobeClean-Light"/>
                          <a:cs typeface="AdobeClean-Light"/>
                        </a:rPr>
                        <a:t>     </a:t>
                      </a:r>
                      <a:r>
                        <a:rPr sz="900">
                          <a:solidFill>
                            <a:srgbClr val="020302"/>
                          </a:solidFill>
                          <a:latin typeface="AdobeClean-Light"/>
                          <a:cs typeface="AdobeClean-Light"/>
                        </a:rPr>
                        <a:t>4</a:t>
                      </a:r>
                      <a:r>
                        <a:rPr sz="900" spc="-100">
                          <a:solidFill>
                            <a:srgbClr val="020302"/>
                          </a:solidFill>
                          <a:latin typeface="AdobeClean-Light"/>
                          <a:cs typeface="AdobeClean-Light"/>
                        </a:rPr>
                        <a:t> </a:t>
                      </a:r>
                      <a:r>
                        <a:rPr sz="900" spc="-15">
                          <a:solidFill>
                            <a:srgbClr val="020302"/>
                          </a:solidFill>
                          <a:latin typeface="AdobeClean-Light"/>
                          <a:cs typeface="AdobeClean-Light"/>
                        </a:rPr>
                        <a:t>h</a:t>
                      </a:r>
                      <a:r>
                        <a:rPr sz="900" spc="-20">
                          <a:solidFill>
                            <a:srgbClr val="020302"/>
                          </a:solidFill>
                          <a:latin typeface="AdobeClean-Light"/>
                          <a:cs typeface="AdobeClean-Light"/>
                        </a:rPr>
                        <a:t>our</a:t>
                      </a:r>
                      <a:r>
                        <a:rPr sz="900">
                          <a:solidFill>
                            <a:srgbClr val="020302"/>
                          </a:solidFill>
                          <a:latin typeface="AdobeClean-Light"/>
                          <a:cs typeface="AdobeClean-Light"/>
                        </a:rPr>
                        <a:t>s</a:t>
                      </a:r>
                      <a:endParaRPr sz="90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42925" marR="492125" algn="l">
                        <a:lnSpc>
                          <a:spcPct val="102200"/>
                        </a:lnSpc>
                      </a:pPr>
                      <a:r>
                        <a:rPr lang="en-US" sz="900" spc="-15">
                          <a:solidFill>
                            <a:srgbClr val="020302"/>
                          </a:solidFill>
                          <a:latin typeface="AdobeClean-Light"/>
                          <a:ea typeface="+mn-ea"/>
                          <a:cs typeface="AdobeClean-Light"/>
                        </a:rPr>
                        <a:t>24x5 /           1 hour</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66928">
                <a:tc>
                  <a:txBody>
                    <a:bodyPr/>
                    <a:lstStyle/>
                    <a:p>
                      <a:pPr marL="50800">
                        <a:lnSpc>
                          <a:spcPct val="100000"/>
                        </a:lnSpc>
                        <a:spcBef>
                          <a:spcPts val="630"/>
                        </a:spcBef>
                      </a:pPr>
                      <a:r>
                        <a:rPr sz="900" b="1" spc="-15">
                          <a:solidFill>
                            <a:srgbClr val="020302"/>
                          </a:solidFill>
                          <a:latin typeface="Adobe Clean"/>
                          <a:cs typeface="Adobe Clean"/>
                        </a:rPr>
                        <a:t>P</a:t>
                      </a:r>
                      <a:r>
                        <a:rPr sz="900" b="1" spc="-20">
                          <a:solidFill>
                            <a:srgbClr val="020302"/>
                          </a:solidFill>
                          <a:latin typeface="Adobe Clean"/>
                          <a:cs typeface="Adobe Clean"/>
                        </a:rPr>
                        <a:t>R</a:t>
                      </a:r>
                      <a:r>
                        <a:rPr sz="900" b="1" spc="-25">
                          <a:solidFill>
                            <a:srgbClr val="020302"/>
                          </a:solidFill>
                          <a:latin typeface="Adobe Clean"/>
                          <a:cs typeface="Adobe Clean"/>
                        </a:rPr>
                        <a:t>I</a:t>
                      </a:r>
                      <a:r>
                        <a:rPr sz="900" b="1" spc="-15">
                          <a:solidFill>
                            <a:srgbClr val="020302"/>
                          </a:solidFill>
                          <a:latin typeface="Adobe Clean"/>
                          <a:cs typeface="Adobe Clean"/>
                        </a:rPr>
                        <a:t>O</a:t>
                      </a:r>
                      <a:r>
                        <a:rPr sz="900" b="1" spc="-20">
                          <a:solidFill>
                            <a:srgbClr val="020302"/>
                          </a:solidFill>
                          <a:latin typeface="Adobe Clean"/>
                          <a:cs typeface="Adobe Clean"/>
                        </a:rPr>
                        <a:t>R</a:t>
                      </a:r>
                      <a:r>
                        <a:rPr sz="900" b="1" spc="-25">
                          <a:solidFill>
                            <a:srgbClr val="020302"/>
                          </a:solidFill>
                          <a:latin typeface="Adobe Clean"/>
                          <a:cs typeface="Adobe Clean"/>
                        </a:rPr>
                        <a:t>I</a:t>
                      </a:r>
                      <a:r>
                        <a:rPr sz="900" b="1" spc="-15">
                          <a:solidFill>
                            <a:srgbClr val="020302"/>
                          </a:solidFill>
                          <a:latin typeface="Adobe Clean"/>
                          <a:cs typeface="Adobe Clean"/>
                        </a:rPr>
                        <a:t>T</a:t>
                      </a:r>
                      <a:r>
                        <a:rPr sz="900" b="1">
                          <a:solidFill>
                            <a:srgbClr val="020302"/>
                          </a:solidFill>
                          <a:latin typeface="Adobe Clean"/>
                          <a:cs typeface="Adobe Clean"/>
                        </a:rPr>
                        <a:t>Y</a:t>
                      </a:r>
                      <a:r>
                        <a:rPr sz="900" b="1" spc="-40">
                          <a:solidFill>
                            <a:srgbClr val="020302"/>
                          </a:solidFill>
                          <a:latin typeface="Adobe Clean"/>
                          <a:cs typeface="Adobe Clean"/>
                        </a:rPr>
                        <a:t> </a:t>
                      </a:r>
                      <a:r>
                        <a:rPr sz="900" b="1">
                          <a:solidFill>
                            <a:srgbClr val="020302"/>
                          </a:solidFill>
                          <a:latin typeface="Adobe Clean"/>
                          <a:cs typeface="Adobe Clean"/>
                        </a:rPr>
                        <a:t>3</a:t>
                      </a:r>
                      <a:endParaRPr sz="900">
                        <a:latin typeface="Adobe Clean"/>
                        <a:cs typeface="Adobe Clean"/>
                      </a:endParaRPr>
                    </a:p>
                    <a:p>
                      <a:pPr marL="49530" marR="212090" indent="-2540">
                        <a:lnSpc>
                          <a:spcPts val="1000"/>
                        </a:lnSpc>
                        <a:spcBef>
                          <a:spcPts val="415"/>
                        </a:spcBef>
                      </a:pPr>
                      <a:r>
                        <a:rPr lang="en-US" sz="900" b="0" i="0" u="none" strike="noStrike">
                          <a:solidFill>
                            <a:schemeClr val="tx1"/>
                          </a:solidFill>
                          <a:effectLst/>
                          <a:latin typeface="Adobe Clean Light" panose="020B0303020404020204" pitchFamily="34" charset="0"/>
                          <a:ea typeface="+mn-ea"/>
                          <a:cs typeface="+mn-cs"/>
                        </a:rPr>
                        <a:t>Customer's business functions has minor to no degradation of services with a solution/workaround allowing business functions to continue.  </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nSpc>
                          <a:spcPct val="102200"/>
                        </a:lnSpc>
                      </a:pPr>
                      <a:r>
                        <a:rPr lang="en-US" sz="900" spc="-30">
                          <a:solidFill>
                            <a:srgbClr val="020302"/>
                          </a:solidFill>
                          <a:latin typeface="AdobeClean-Light"/>
                          <a:cs typeface="AdobeClean-Light"/>
                        </a:rPr>
                        <a:t>Business hours </a:t>
                      </a:r>
                      <a:r>
                        <a:rPr lang="en-US" sz="900">
                          <a:solidFill>
                            <a:srgbClr val="020302"/>
                          </a:solidFill>
                          <a:latin typeface="AdobeClean-Light"/>
                          <a:cs typeface="AdobeClean-Light"/>
                        </a:rPr>
                        <a:t>/       6</a:t>
                      </a:r>
                      <a:r>
                        <a:rPr lang="en-US" sz="900" spc="-100">
                          <a:solidFill>
                            <a:srgbClr val="020302"/>
                          </a:solidFill>
                          <a:latin typeface="AdobeClean-Light"/>
                          <a:cs typeface="AdobeClean-Light"/>
                        </a:rPr>
                        <a:t> </a:t>
                      </a:r>
                      <a:r>
                        <a:rPr lang="en-US" sz="900" spc="-15">
                          <a:solidFill>
                            <a:srgbClr val="020302"/>
                          </a:solidFill>
                          <a:latin typeface="AdobeClean-Light"/>
                          <a:cs typeface="AdobeClean-Light"/>
                        </a:rPr>
                        <a:t>h</a:t>
                      </a:r>
                      <a:r>
                        <a:rPr lang="en-US" sz="900" spc="-20">
                          <a:solidFill>
                            <a:srgbClr val="020302"/>
                          </a:solidFill>
                          <a:latin typeface="AdobeClean-Light"/>
                          <a:cs typeface="AdobeClean-Light"/>
                        </a:rPr>
                        <a:t>our</a:t>
                      </a:r>
                      <a:r>
                        <a:rPr lang="en-US" sz="900">
                          <a:solidFill>
                            <a:srgbClr val="020302"/>
                          </a:solidFill>
                          <a:latin typeface="AdobeClean-Light"/>
                          <a:cs typeface="AdobeClean-Light"/>
                        </a:rPr>
                        <a:t>s</a:t>
                      </a:r>
                      <a:endParaRPr lang="en-US" sz="90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28625" marR="398780" indent="-198120">
                        <a:lnSpc>
                          <a:spcPct val="102200"/>
                        </a:lnSpc>
                        <a:spcBef>
                          <a:spcPts val="675"/>
                        </a:spcBef>
                      </a:pPr>
                      <a:r>
                        <a:rPr sz="900" spc="-30">
                          <a:solidFill>
                            <a:srgbClr val="020302"/>
                          </a:solidFill>
                          <a:latin typeface="AdobeClean-Light"/>
                          <a:cs typeface="AdobeClean-Light"/>
                        </a:rPr>
                        <a:t>B</a:t>
                      </a:r>
                      <a:r>
                        <a:rPr sz="900" spc="-20">
                          <a:solidFill>
                            <a:srgbClr val="020302"/>
                          </a:solidFill>
                          <a:latin typeface="AdobeClean-Light"/>
                          <a:cs typeface="AdobeClean-Light"/>
                        </a:rPr>
                        <a:t>us</a:t>
                      </a:r>
                      <a:r>
                        <a:rPr sz="900" spc="-15">
                          <a:solidFill>
                            <a:srgbClr val="020302"/>
                          </a:solidFill>
                          <a:latin typeface="AdobeClean-Light"/>
                          <a:cs typeface="AdobeClean-Light"/>
                        </a:rPr>
                        <a:t>i</a:t>
                      </a:r>
                      <a:r>
                        <a:rPr sz="900" spc="-30">
                          <a:solidFill>
                            <a:srgbClr val="020302"/>
                          </a:solidFill>
                          <a:latin typeface="AdobeClean-Light"/>
                          <a:cs typeface="AdobeClean-Light"/>
                        </a:rPr>
                        <a:t>n</a:t>
                      </a:r>
                      <a:r>
                        <a:rPr sz="900" spc="-25">
                          <a:solidFill>
                            <a:srgbClr val="020302"/>
                          </a:solidFill>
                          <a:latin typeface="AdobeClean-Light"/>
                          <a:cs typeface="AdobeClean-Light"/>
                        </a:rPr>
                        <a:t>e</a:t>
                      </a:r>
                      <a:r>
                        <a:rPr sz="900" spc="-20">
                          <a:solidFill>
                            <a:srgbClr val="020302"/>
                          </a:solidFill>
                          <a:latin typeface="AdobeClean-Light"/>
                          <a:cs typeface="AdobeClean-Light"/>
                        </a:rPr>
                        <a:t>s</a:t>
                      </a:r>
                      <a:r>
                        <a:rPr sz="900">
                          <a:solidFill>
                            <a:srgbClr val="020302"/>
                          </a:solidFill>
                          <a:latin typeface="AdobeClean-Light"/>
                          <a:cs typeface="AdobeClean-Light"/>
                        </a:rPr>
                        <a:t>s</a:t>
                      </a:r>
                      <a:r>
                        <a:rPr lang="en-US" sz="900" spc="-120">
                          <a:solidFill>
                            <a:srgbClr val="020302"/>
                          </a:solidFill>
                          <a:latin typeface="AdobeClean-Light"/>
                          <a:cs typeface="AdobeClean-Light"/>
                        </a:rPr>
                        <a:t> </a:t>
                      </a:r>
                      <a:r>
                        <a:rPr sz="900">
                          <a:solidFill>
                            <a:srgbClr val="020302"/>
                          </a:solidFill>
                          <a:latin typeface="AdobeClean-Light"/>
                          <a:cs typeface="AdobeClean-Light"/>
                        </a:rPr>
                        <a:t>h</a:t>
                      </a:r>
                      <a:r>
                        <a:rPr sz="900" spc="-5">
                          <a:solidFill>
                            <a:srgbClr val="020302"/>
                          </a:solidFill>
                          <a:latin typeface="AdobeClean-Light"/>
                          <a:cs typeface="AdobeClean-Light"/>
                        </a:rPr>
                        <a:t>ours</a:t>
                      </a:r>
                      <a:r>
                        <a:rPr lang="en-US" sz="900" spc="-5">
                          <a:solidFill>
                            <a:srgbClr val="020302"/>
                          </a:solidFill>
                          <a:latin typeface="AdobeClean-Light"/>
                          <a:cs typeface="AdobeClean-Light"/>
                        </a:rPr>
                        <a:t> </a:t>
                      </a:r>
                      <a:r>
                        <a:rPr sz="900">
                          <a:solidFill>
                            <a:srgbClr val="020302"/>
                          </a:solidFill>
                          <a:latin typeface="AdobeClean-Light"/>
                          <a:cs typeface="AdobeClean-Light"/>
                        </a:rPr>
                        <a:t>/  2</a:t>
                      </a:r>
                      <a:r>
                        <a:rPr sz="900" spc="-100">
                          <a:solidFill>
                            <a:srgbClr val="020302"/>
                          </a:solidFill>
                          <a:latin typeface="AdobeClean-Light"/>
                          <a:cs typeface="AdobeClean-Light"/>
                        </a:rPr>
                        <a:t> </a:t>
                      </a:r>
                      <a:r>
                        <a:rPr sz="900" spc="-15">
                          <a:solidFill>
                            <a:srgbClr val="020302"/>
                          </a:solidFill>
                          <a:latin typeface="AdobeClean-Light"/>
                          <a:cs typeface="AdobeClean-Light"/>
                        </a:rPr>
                        <a:t>h</a:t>
                      </a:r>
                      <a:r>
                        <a:rPr sz="900" spc="-20">
                          <a:solidFill>
                            <a:srgbClr val="020302"/>
                          </a:solidFill>
                          <a:latin typeface="AdobeClean-Light"/>
                          <a:cs typeface="AdobeClean-Light"/>
                        </a:rPr>
                        <a:t>our</a:t>
                      </a:r>
                      <a:r>
                        <a:rPr sz="900">
                          <a:solidFill>
                            <a:srgbClr val="020302"/>
                          </a:solidFill>
                          <a:latin typeface="AdobeClean-Light"/>
                          <a:cs typeface="AdobeClean-Light"/>
                        </a:rPr>
                        <a:t>s</a:t>
                      </a:r>
                      <a:endParaRPr sz="90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sz="900" b="1" spc="-15">
                          <a:solidFill>
                            <a:srgbClr val="020302"/>
                          </a:solidFill>
                          <a:latin typeface="Adobe Clean"/>
                          <a:cs typeface="Adobe Clean"/>
                        </a:rPr>
                        <a:t>P</a:t>
                      </a:r>
                      <a:r>
                        <a:rPr sz="900" b="1" spc="-20">
                          <a:solidFill>
                            <a:srgbClr val="020302"/>
                          </a:solidFill>
                          <a:latin typeface="Adobe Clean"/>
                          <a:cs typeface="Adobe Clean"/>
                        </a:rPr>
                        <a:t>R</a:t>
                      </a:r>
                      <a:r>
                        <a:rPr sz="900" b="1" spc="-25">
                          <a:solidFill>
                            <a:srgbClr val="020302"/>
                          </a:solidFill>
                          <a:latin typeface="Adobe Clean"/>
                          <a:cs typeface="Adobe Clean"/>
                        </a:rPr>
                        <a:t>I</a:t>
                      </a:r>
                      <a:r>
                        <a:rPr sz="900" b="1" spc="-15">
                          <a:solidFill>
                            <a:srgbClr val="020302"/>
                          </a:solidFill>
                          <a:latin typeface="Adobe Clean"/>
                          <a:cs typeface="Adobe Clean"/>
                        </a:rPr>
                        <a:t>O</a:t>
                      </a:r>
                      <a:r>
                        <a:rPr sz="900" b="1" spc="-20">
                          <a:solidFill>
                            <a:srgbClr val="020302"/>
                          </a:solidFill>
                          <a:latin typeface="Adobe Clean"/>
                          <a:cs typeface="Adobe Clean"/>
                        </a:rPr>
                        <a:t>R</a:t>
                      </a:r>
                      <a:r>
                        <a:rPr sz="900" b="1" spc="-25">
                          <a:solidFill>
                            <a:srgbClr val="020302"/>
                          </a:solidFill>
                          <a:latin typeface="Adobe Clean"/>
                          <a:cs typeface="Adobe Clean"/>
                        </a:rPr>
                        <a:t>I</a:t>
                      </a:r>
                      <a:r>
                        <a:rPr sz="900" b="1" spc="-15">
                          <a:solidFill>
                            <a:srgbClr val="020302"/>
                          </a:solidFill>
                          <a:latin typeface="Adobe Clean"/>
                          <a:cs typeface="Adobe Clean"/>
                        </a:rPr>
                        <a:t>T</a:t>
                      </a:r>
                      <a:r>
                        <a:rPr sz="900" b="1">
                          <a:solidFill>
                            <a:srgbClr val="020302"/>
                          </a:solidFill>
                          <a:latin typeface="Adobe Clean"/>
                          <a:cs typeface="Adobe Clean"/>
                        </a:rPr>
                        <a:t>Y</a:t>
                      </a:r>
                      <a:r>
                        <a:rPr sz="900" b="1" spc="-40">
                          <a:solidFill>
                            <a:srgbClr val="020302"/>
                          </a:solidFill>
                          <a:latin typeface="Adobe Clean"/>
                          <a:cs typeface="Adobe Clean"/>
                        </a:rPr>
                        <a:t> </a:t>
                      </a:r>
                      <a:r>
                        <a:rPr sz="900" b="1">
                          <a:solidFill>
                            <a:srgbClr val="020302"/>
                          </a:solidFill>
                          <a:latin typeface="Adobe Clean"/>
                          <a:cs typeface="Adobe Clean"/>
                        </a:rPr>
                        <a:t>4</a:t>
                      </a:r>
                      <a:endParaRPr sz="900">
                        <a:latin typeface="Adobe Clean"/>
                        <a:cs typeface="Adobe Clean"/>
                      </a:endParaRPr>
                    </a:p>
                    <a:p>
                      <a:pPr marL="49530">
                        <a:lnSpc>
                          <a:spcPct val="100000"/>
                        </a:lnSpc>
                        <a:spcBef>
                          <a:spcPts val="145"/>
                        </a:spcBef>
                      </a:pPr>
                      <a:r>
                        <a:rPr lang="en-US" sz="900" b="1" spc="-90">
                          <a:solidFill>
                            <a:srgbClr val="020302"/>
                          </a:solidFill>
                          <a:latin typeface="Adobe Clean"/>
                          <a:cs typeface="Adobe Clean"/>
                        </a:rPr>
                        <a:t> </a:t>
                      </a:r>
                      <a:r>
                        <a:rPr lang="en-US" sz="900" b="0" i="0" u="none" strike="noStrike">
                          <a:solidFill>
                            <a:schemeClr val="tx1"/>
                          </a:solidFill>
                          <a:effectLst/>
                          <a:latin typeface="Adobe Clean Light" panose="020B0303020404020204" pitchFamily="34" charset="0"/>
                          <a:ea typeface="+mn-ea"/>
                          <a:cs typeface="+mn-cs"/>
                        </a:rPr>
                        <a:t>General question regarding current product functionality or an enhancement request</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nSpc>
                          <a:spcPct val="102200"/>
                        </a:lnSpc>
                      </a:pPr>
                      <a:r>
                        <a:rPr lang="en-US" sz="900" spc="-30">
                          <a:solidFill>
                            <a:srgbClr val="020302"/>
                          </a:solidFill>
                          <a:latin typeface="AdobeClean-Light"/>
                          <a:cs typeface="AdobeClean-Light"/>
                        </a:rPr>
                        <a:t>Business days </a:t>
                      </a:r>
                      <a:r>
                        <a:rPr lang="en-US" sz="900">
                          <a:solidFill>
                            <a:srgbClr val="020302"/>
                          </a:solidFill>
                          <a:latin typeface="AdobeClean-Light"/>
                          <a:cs typeface="AdobeClean-Light"/>
                        </a:rPr>
                        <a:t>/        3</a:t>
                      </a:r>
                      <a:r>
                        <a:rPr lang="en-US" sz="900" spc="-100">
                          <a:solidFill>
                            <a:srgbClr val="020302"/>
                          </a:solidFill>
                          <a:latin typeface="AdobeClean-Light"/>
                          <a:cs typeface="AdobeClean-Light"/>
                        </a:rPr>
                        <a:t> </a:t>
                      </a:r>
                      <a:r>
                        <a:rPr lang="en-US" sz="900" spc="-15">
                          <a:solidFill>
                            <a:srgbClr val="020302"/>
                          </a:solidFill>
                          <a:latin typeface="AdobeClean-Light"/>
                          <a:cs typeface="AdobeClean-Light"/>
                        </a:rPr>
                        <a:t>day</a:t>
                      </a:r>
                      <a:r>
                        <a:rPr lang="en-US" sz="900">
                          <a:solidFill>
                            <a:srgbClr val="020302"/>
                          </a:solidFill>
                          <a:latin typeface="AdobeClean-Light"/>
                          <a:cs typeface="AdobeClean-Light"/>
                        </a:rPr>
                        <a:t>s</a:t>
                      </a:r>
                      <a:endParaRPr lang="en-US" sz="90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nSpc>
                          <a:spcPct val="102200"/>
                        </a:lnSpc>
                      </a:pPr>
                      <a:r>
                        <a:rPr lang="en-US" sz="900" spc="-30">
                          <a:solidFill>
                            <a:srgbClr val="020302"/>
                          </a:solidFill>
                          <a:latin typeface="AdobeClean-Light"/>
                          <a:cs typeface="AdobeClean-Light"/>
                        </a:rPr>
                        <a:t>Business days </a:t>
                      </a:r>
                      <a:r>
                        <a:rPr lang="en-US" sz="900">
                          <a:solidFill>
                            <a:srgbClr val="020302"/>
                          </a:solidFill>
                          <a:latin typeface="AdobeClean-Light"/>
                          <a:cs typeface="AdobeClean-Light"/>
                        </a:rPr>
                        <a:t>/       1</a:t>
                      </a:r>
                      <a:r>
                        <a:rPr lang="en-US" sz="900" spc="-100">
                          <a:solidFill>
                            <a:srgbClr val="020302"/>
                          </a:solidFill>
                          <a:latin typeface="AdobeClean-Light"/>
                          <a:cs typeface="AdobeClean-Light"/>
                        </a:rPr>
                        <a:t> </a:t>
                      </a:r>
                      <a:r>
                        <a:rPr lang="en-US" sz="900" spc="-15">
                          <a:solidFill>
                            <a:srgbClr val="020302"/>
                          </a:solidFill>
                          <a:latin typeface="AdobeClean-Light"/>
                          <a:cs typeface="AdobeClean-Light"/>
                        </a:rPr>
                        <a:t>day</a:t>
                      </a:r>
                      <a:endParaRPr lang="en-US" sz="90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2245360" cy="133370"/>
          </a:xfrm>
          <a:prstGeom prst="rect">
            <a:avLst/>
          </a:prstGeom>
        </p:spPr>
        <p:txBody>
          <a:bodyPr vert="horz" wrap="square" lIns="0" tIns="10160" rIns="0" bIns="0" rtlCol="0">
            <a:spAutoFit/>
          </a:bodyPr>
          <a:lstStyle/>
          <a:p>
            <a:pPr marL="12700">
              <a:lnSpc>
                <a:spcPct val="100000"/>
              </a:lnSpc>
              <a:spcBef>
                <a:spcPts val="80"/>
              </a:spcBef>
            </a:pPr>
            <a:r>
              <a:rPr spc="-10"/>
              <a:t>©202</a:t>
            </a:r>
            <a:r>
              <a:rPr lang="en-US" spc="-10"/>
              <a:t>1</a:t>
            </a:r>
            <a:r>
              <a:rPr spc="-5"/>
              <a:t> Adobe. All</a:t>
            </a:r>
            <a:r>
              <a:rPr spc="-10"/>
              <a:t> Rights</a:t>
            </a:r>
            <a:r>
              <a:rPr spc="-5"/>
              <a:t> </a:t>
            </a:r>
            <a:r>
              <a:rPr spc="-10"/>
              <a:t>Reserved.</a:t>
            </a:r>
            <a:r>
              <a:rPr spc="-5"/>
              <a:t> Adobe</a:t>
            </a:r>
            <a:r>
              <a:rPr spc="60"/>
              <a:t> </a:t>
            </a:r>
            <a:r>
              <a:rPr spc="-10"/>
              <a:t>Confidential.</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2590800" cy="200055"/>
          </a:xfrm>
          <a:prstGeom prst="rect">
            <a:avLst/>
          </a:prstGeom>
          <a:noFill/>
        </p:spPr>
        <p:txBody>
          <a:bodyPr wrap="square" rtlCol="0">
            <a:spAutoFit/>
          </a:bodyPr>
          <a:lstStyle/>
          <a:p>
            <a:r>
              <a:rPr lang="en-US" sz="700" i="1">
                <a:solidFill>
                  <a:schemeClr val="bg1"/>
                </a:solidFill>
              </a:rPr>
              <a:t>Adobe Experience Cloud</a:t>
            </a:r>
          </a:p>
        </p:txBody>
      </p:sp>
      <p:sp>
        <p:nvSpPr>
          <p:cNvPr id="12" name="object 5">
            <a:extLst>
              <a:ext uri="{FF2B5EF4-FFF2-40B4-BE49-F238E27FC236}">
                <a16:creationId xmlns:a16="http://schemas.microsoft.com/office/drawing/2014/main" id="{B5B9BF51-8921-A94B-954A-82B5B5874814}"/>
              </a:ext>
            </a:extLst>
          </p:cNvPr>
          <p:cNvSpPr txBox="1"/>
          <p:nvPr/>
        </p:nvSpPr>
        <p:spPr>
          <a:xfrm>
            <a:off x="146919" y="756605"/>
            <a:ext cx="6035427" cy="1243417"/>
          </a:xfrm>
          <a:prstGeom prst="rect">
            <a:avLst/>
          </a:prstGeom>
        </p:spPr>
        <p:txBody>
          <a:bodyPr vert="horz" wrap="square" lIns="0" tIns="24130" rIns="0" bIns="0" rtlCol="0">
            <a:spAutoFit/>
          </a:bodyPr>
          <a:lstStyle/>
          <a:p>
            <a:pPr marL="12700" marR="5080">
              <a:lnSpc>
                <a:spcPts val="1200"/>
              </a:lnSpc>
              <a:spcBef>
                <a:spcPts val="240"/>
              </a:spcBef>
            </a:pPr>
            <a:r>
              <a:rPr lang="en-US" sz="1200">
                <a:solidFill>
                  <a:schemeClr val="bg1"/>
                </a:solidFill>
                <a:latin typeface="Adobe Clean Light" panose="020B0303020404020204" pitchFamily="34" charset="0"/>
              </a:rPr>
              <a:t>Online | Business |</a:t>
            </a:r>
            <a:r>
              <a:rPr lang="en-US" sz="1200" b="1">
                <a:solidFill>
                  <a:schemeClr val="bg1"/>
                </a:solidFill>
                <a:latin typeface="Adobe Clean Light" panose="020B0303020404020204" pitchFamily="34" charset="0"/>
              </a:rPr>
              <a:t> </a:t>
            </a:r>
            <a:r>
              <a:rPr lang="en-US" sz="1200" b="1">
                <a:solidFill>
                  <a:schemeClr val="bg1"/>
                </a:solidFill>
              </a:rPr>
              <a:t>Enterprise</a:t>
            </a:r>
            <a:r>
              <a:rPr lang="en-US" sz="1200" b="1">
                <a:solidFill>
                  <a:schemeClr val="bg1"/>
                </a:solidFill>
                <a:latin typeface="Adobe Clean Light" panose="020B0303020404020204" pitchFamily="34" charset="0"/>
              </a:rPr>
              <a:t> </a:t>
            </a:r>
            <a:r>
              <a:rPr lang="en-US" sz="1200">
                <a:solidFill>
                  <a:schemeClr val="bg1"/>
                </a:solidFill>
                <a:latin typeface="Adobe Clean Light" panose="020B0303020404020204" pitchFamily="34" charset="0"/>
              </a:rPr>
              <a:t>| Elite</a:t>
            </a:r>
            <a:br>
              <a:rPr lang="en-US" sz="900">
                <a:solidFill>
                  <a:schemeClr val="bg1"/>
                </a:solidFill>
                <a:latin typeface="Adobe Clean Light" panose="020B0303020404020204" pitchFamily="34" charset="0"/>
              </a:rPr>
            </a:br>
            <a:r>
              <a:rPr lang="en-US" sz="900">
                <a:solidFill>
                  <a:schemeClr val="bg1"/>
                </a:solidFill>
                <a:latin typeface="Adobe Clean SemiLight" panose="020B0403020404020204" pitchFamily="34" charset="0"/>
              </a:rPr>
              <a:t>ENTERPRISE support includes access to personalized learning paths and monitored community forums via the Adobe Experience League. You can also take advantage of our detailed and in-depth technical product documentation and current release notes. ENTERPRISE customers will also be provided with a Named Support Engineer who acts as your designated technical contact in the Adobe Support Team. With deep experience in your designated Experience Cloud solution, your support team will work in partnership with you and your technical teams to ensure timely resolution of all support requests. Your support team can also help coordinate and arrange delivery of the additional ENTERPRISE benefits ensuring minimal disruption to your business at the most critical time. </a:t>
            </a:r>
            <a:endParaRPr lang="en-US" sz="900">
              <a:solidFill>
                <a:schemeClr val="bg1"/>
              </a:solidFill>
              <a:latin typeface="Adobe Clean Light" panose="020B0303020404020204" pitchFamily="34" charset="0"/>
              <a:cs typeface="AdobeClean-Light"/>
            </a:endParaRP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2813555721"/>
              </p:ext>
            </p:extLst>
          </p:nvPr>
        </p:nvGraphicFramePr>
        <p:xfrm>
          <a:off x="125148" y="2159576"/>
          <a:ext cx="7498851" cy="4675190"/>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n-US" sz="900" spc="0">
                          <a:solidFill>
                            <a:srgbClr val="404040"/>
                          </a:solidFill>
                          <a:latin typeface="Adobe Clean"/>
                          <a:cs typeface="Adobe Clean"/>
                        </a:rPr>
                        <a:t>Online  Support</a:t>
                      </a:r>
                      <a:endParaRPr lang="en-US" sz="900" spc="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n-US" sz="900" spc="0">
                          <a:solidFill>
                            <a:srgbClr val="FFFFFF"/>
                          </a:solidFill>
                          <a:latin typeface="Adobe Clean"/>
                          <a:cs typeface="Adobe Clean"/>
                        </a:rPr>
                        <a:t>Enterprise </a:t>
                      </a:r>
                      <a:r>
                        <a:rPr sz="900" spc="0">
                          <a:solidFill>
                            <a:srgbClr val="FFFFFF"/>
                          </a:solidFill>
                          <a:latin typeface="Adobe Clean"/>
                          <a:cs typeface="Adobe Clean"/>
                        </a:rPr>
                        <a:t>Support</a:t>
                      </a:r>
                      <a:endParaRPr sz="900" spc="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en-US" sz="800" i="1">
                          <a:solidFill>
                            <a:schemeClr val="bg1"/>
                          </a:solidFill>
                          <a:latin typeface="Adobe Clean Light" panose="020B0303020404020204" pitchFamily="34" charset="0"/>
                        </a:rPr>
                        <a:t>Paid Support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n-US" sz="1000" b="1" i="0" spc="0">
                          <a:solidFill>
                            <a:schemeClr val="bg1"/>
                          </a:solidFill>
                          <a:latin typeface="Adobe Clean" panose="020B0503020404020204" pitchFamily="34" charset="0"/>
                          <a:cs typeface="AdobeClean-Light"/>
                        </a:rPr>
                        <a:t>Assigned Experts</a:t>
                      </a:r>
                      <a:endParaRPr sz="1000" b="1" i="0" spc="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sz="900" spc="0">
                          <a:solidFill>
                            <a:srgbClr val="020302"/>
                          </a:solidFill>
                          <a:latin typeface="AdobeClean-Light"/>
                          <a:cs typeface="AdobeClean-Light"/>
                        </a:rPr>
                        <a:t>Account Support Lead</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sz="900" spc="0">
                          <a:solidFill>
                            <a:srgbClr val="020302"/>
                          </a:solidFill>
                          <a:latin typeface="AdobeClean-Light"/>
                          <a:cs typeface="AdobeClean-Light"/>
                        </a:rPr>
                        <a:t>Named Support Engineer</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sz="900" spc="0">
                          <a:solidFill>
                            <a:srgbClr val="020302"/>
                          </a:solidFill>
                          <a:latin typeface="AdobeClean-Light"/>
                          <a:cs typeface="AdobeClean-Light"/>
                        </a:rPr>
                        <a:t>Technical Account Manager</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ctr">
                        <a:lnSpc>
                          <a:spcPct val="100000"/>
                        </a:lnSpc>
                      </a:pPr>
                      <a:endParaRPr sz="900">
                        <a:latin typeface="Times New Roman"/>
                        <a:cs typeface="Times New Roman"/>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en-US" sz="1000" b="1" i="0" spc="0">
                          <a:solidFill>
                            <a:schemeClr val="bg1"/>
                          </a:solidFill>
                          <a:latin typeface="Adobe Clean" panose="020B0503020404020204" pitchFamily="34" charset="0"/>
                          <a:cs typeface="AdobeClean-Light"/>
                        </a:rPr>
                        <a:t>Support Services</a:t>
                      </a:r>
                      <a:endParaRPr sz="1000" b="1" i="0" spc="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n-US" sz="900" spc="0">
                          <a:solidFill>
                            <a:srgbClr val="020302"/>
                          </a:solidFill>
                          <a:latin typeface="AdobeClean-Light"/>
                          <a:cs typeface="AdobeClean-Light"/>
                        </a:rPr>
                        <a:t>Online</a:t>
                      </a:r>
                      <a:r>
                        <a:rPr sz="900" spc="0">
                          <a:solidFill>
                            <a:srgbClr val="020302"/>
                          </a:solidFill>
                          <a:latin typeface="AdobeClean-Light"/>
                          <a:cs typeface="AdobeClean-Light"/>
                        </a:rPr>
                        <a:t> Support</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sz="900" spc="-25">
                          <a:solidFill>
                            <a:srgbClr val="020302"/>
                          </a:solidFill>
                          <a:latin typeface="AdobeClean-Light"/>
                          <a:cs typeface="AdobeClean-Light"/>
                        </a:rPr>
                        <a:t>Business</a:t>
                      </a:r>
                      <a:r>
                        <a:rPr sz="900" spc="-15">
                          <a:solidFill>
                            <a:srgbClr val="020302"/>
                          </a:solidFill>
                          <a:latin typeface="AdobeClean-Light"/>
                          <a:cs typeface="AdobeClean-Light"/>
                        </a:rPr>
                        <a:t> </a:t>
                      </a:r>
                      <a:r>
                        <a:rPr sz="900" spc="-30">
                          <a:solidFill>
                            <a:srgbClr val="020302"/>
                          </a:solidFill>
                          <a:latin typeface="AdobeClean-Light"/>
                          <a:cs typeface="AdobeClean-Light"/>
                        </a:rPr>
                        <a:t>hours</a:t>
                      </a:r>
                      <a:endParaRPr sz="90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en-US" sz="900" spc="-25">
                          <a:solidFill>
                            <a:srgbClr val="020302"/>
                          </a:solidFill>
                          <a:latin typeface="AdobeClean-Light"/>
                          <a:cs typeface="AdobeClean-Light"/>
                        </a:rPr>
                        <a:t>24x5</a:t>
                      </a:r>
                      <a:endParaRPr sz="900">
                        <a:latin typeface="AdobeClean-Light"/>
                        <a:cs typeface="AdobeClean-Light"/>
                      </a:endParaRP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sz="900" spc="0">
                          <a:solidFill>
                            <a:srgbClr val="020302"/>
                          </a:solidFill>
                          <a:latin typeface="AdobeClean-Light"/>
                          <a:cs typeface="AdobeClean-Light"/>
                        </a:rPr>
                        <a:t>24x7</a:t>
                      </a:r>
                      <a:r>
                        <a:rPr lang="en-US" sz="900" spc="0">
                          <a:solidFill>
                            <a:srgbClr val="020302"/>
                          </a:solidFill>
                          <a:latin typeface="AdobeClean-Light"/>
                          <a:cs typeface="AdobeClean-Light"/>
                        </a:rPr>
                        <a:t>x365</a:t>
                      </a:r>
                      <a:r>
                        <a:rPr sz="900" spc="0">
                          <a:solidFill>
                            <a:srgbClr val="020302"/>
                          </a:solidFill>
                          <a:latin typeface="AdobeClean-Light"/>
                          <a:cs typeface="AdobeClean-Light"/>
                        </a:rPr>
                        <a:t> P1 Issue Support</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sz="900">
                          <a:solidFill>
                            <a:srgbClr val="020302"/>
                          </a:solidFill>
                          <a:latin typeface="Wingdings"/>
                          <a:cs typeface="Wingdings"/>
                        </a:rPr>
                        <a:t></a:t>
                      </a: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sz="900">
                          <a:solidFill>
                            <a:srgbClr val="020302"/>
                          </a:solidFill>
                          <a:latin typeface="Wingdings"/>
                          <a:cs typeface="Wingdings"/>
                        </a:rPr>
                        <a:t></a:t>
                      </a:r>
                      <a:endParaRPr sz="90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Named Support Contacts (per product)</a:t>
                      </a:r>
                      <a:endParaRPr sz="900" spc="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sz="900">
                          <a:solidFill>
                            <a:srgbClr val="020302"/>
                          </a:solidFill>
                          <a:latin typeface="AdobeClean-Light"/>
                          <a:cs typeface="AdobeClean-Light"/>
                        </a:rPr>
                        <a:t>4</a:t>
                      </a:r>
                      <a:endParaRPr sz="90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en-US" sz="900">
                          <a:solidFill>
                            <a:srgbClr val="020302"/>
                          </a:solidFill>
                          <a:latin typeface="AdobeClean-Light"/>
                          <a:cs typeface="AdobeClean-Light"/>
                        </a:rPr>
                        <a:t>10</a:t>
                      </a:r>
                      <a:endParaRPr sz="900">
                        <a:latin typeface="AdobeClean-Light"/>
                        <a:cs typeface="AdobeClean-Light"/>
                      </a:endParaRP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Live Telephone Support</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sz="900">
                          <a:solidFill>
                            <a:srgbClr val="020302"/>
                          </a:solidFill>
                          <a:latin typeface="Wingdings"/>
                          <a:cs typeface="Wingdings"/>
                        </a:rPr>
                        <a:t></a:t>
                      </a:r>
                      <a:endParaRPr sz="900">
                        <a:latin typeface="Wingdings"/>
                        <a:cs typeface="Wingdings"/>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sz="900" spc="0">
                          <a:solidFill>
                            <a:srgbClr val="020302"/>
                          </a:solidFill>
                          <a:latin typeface="AdobeClean-Light"/>
                          <a:cs typeface="AdobeClean-Light"/>
                        </a:rPr>
                        <a:t>Escalation Management</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sz="900">
                          <a:solidFill>
                            <a:srgbClr val="020302"/>
                          </a:solidFill>
                          <a:latin typeface="Wingdings"/>
                          <a:cs typeface="Wingdings"/>
                        </a:rPr>
                        <a:t></a:t>
                      </a:r>
                      <a:endParaRPr sz="90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sz="900" spc="0">
                          <a:solidFill>
                            <a:srgbClr val="020302"/>
                          </a:solidFill>
                          <a:latin typeface="AdobeClean-Light"/>
                          <a:cs typeface="AdobeClean-Light"/>
                        </a:rPr>
                        <a:t>Service Reviews </a:t>
                      </a:r>
                      <a:r>
                        <a:rPr lang="en-US" sz="900" spc="0">
                          <a:solidFill>
                            <a:srgbClr val="020302"/>
                          </a:solidFill>
                          <a:latin typeface="AdobeClean-Light"/>
                          <a:cs typeface="AdobeClean-Light"/>
                        </a:rPr>
                        <a:t>per Year</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a:latin typeface="Times New Roman"/>
                          <a:cs typeface="Times New Roman"/>
                        </a:rPr>
                        <a:t>2</a:t>
                      </a: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n-US" sz="900" spc="0">
                          <a:latin typeface="AdobeClean-Light"/>
                          <a:cs typeface="AdobeClean-Light"/>
                        </a:rPr>
                        <a:t>Expert Sessions per Year</a:t>
                      </a:r>
                      <a:endParaRPr sz="900" spc="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a:latin typeface="Times New Roman"/>
                          <a:cs typeface="Times New Roman"/>
                        </a:rPr>
                        <a:t>2</a:t>
                      </a: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en-US" sz="900" spc="0">
                          <a:latin typeface="AdobeClean-Light"/>
                          <a:cs typeface="AdobeClean-Light"/>
                        </a:rPr>
                        <a:t>Case Reviews</a:t>
                      </a:r>
                      <a:endParaRPr sz="900" spc="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solidFill>
                      <a:schemeClr val="bg1">
                        <a:lumMod val="95000"/>
                      </a:schemeClr>
                    </a:solidFill>
                  </a:tcPr>
                </a:tc>
                <a:extLst>
                  <a:ext uri="{0D108BD9-81ED-4DB2-BD59-A6C34878D82A}">
                    <a16:rowId xmlns:a16="http://schemas.microsoft.com/office/drawing/2014/main" val="4193451537"/>
                  </a:ext>
                </a:extLst>
              </a:tr>
              <a:tr h="230812">
                <a:tc vMerge="1">
                  <a:txBody>
                    <a:bodyPr/>
                    <a:lstStyle/>
                    <a:p>
                      <a:pPr marL="48895">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sz="900" spc="0">
                          <a:solidFill>
                            <a:srgbClr val="020302"/>
                          </a:solidFill>
                          <a:latin typeface="AdobeClean-Light"/>
                          <a:cs typeface="AdobeClean-Light"/>
                        </a:rPr>
                        <a:t>Event </a:t>
                      </a:r>
                      <a:r>
                        <a:rPr lang="en-US" sz="900" spc="0">
                          <a:solidFill>
                            <a:srgbClr val="020302"/>
                          </a:solidFill>
                          <a:latin typeface="AdobeClean-Light"/>
                          <a:cs typeface="AdobeClean-Light"/>
                        </a:rPr>
                        <a:t>Management</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sz="900" spc="0">
                          <a:solidFill>
                            <a:srgbClr val="020302"/>
                          </a:solidFill>
                          <a:latin typeface="AdobeClean-Light"/>
                          <a:cs typeface="AdobeClean-Light"/>
                        </a:rPr>
                        <a:t>Environment</a:t>
                      </a:r>
                      <a:r>
                        <a:rPr lang="en-US" sz="900" spc="0">
                          <a:solidFill>
                            <a:srgbClr val="020302"/>
                          </a:solidFill>
                          <a:latin typeface="AdobeClean-Light"/>
                          <a:cs typeface="AdobeClean-Light"/>
                        </a:rPr>
                        <a:t> </a:t>
                      </a:r>
                      <a:r>
                        <a:rPr sz="900" spc="0">
                          <a:solidFill>
                            <a:srgbClr val="020302"/>
                          </a:solidFill>
                          <a:latin typeface="AdobeClean-Light"/>
                          <a:cs typeface="AdobeClean-Light"/>
                        </a:rPr>
                        <a:t>Review, Maintenance &amp; Monitoring</a:t>
                      </a:r>
                      <a:endParaRPr sz="900" spc="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sz="900" spc="0">
                          <a:solidFill>
                            <a:srgbClr val="020302"/>
                          </a:solidFill>
                          <a:latin typeface="AdobeClean-Light"/>
                          <a:cs typeface="AdobeClean-Light"/>
                        </a:rPr>
                        <a:t>Release, Migration, Upgrade &amp; Product Roadmap Review</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sz="900" spc="0">
                          <a:latin typeface="AdobeClean-Light"/>
                          <a:cs typeface="AdobeClean-Light"/>
                        </a:rPr>
                        <a:t>Cloud Support Activities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a:latin typeface="Wingdings"/>
                        <a:cs typeface="Wingdings"/>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3">
                  <a:txBody>
                    <a:bodyPr/>
                    <a:lstStyle/>
                    <a:p>
                      <a:pPr marL="48260">
                        <a:lnSpc>
                          <a:spcPct val="100000"/>
                        </a:lnSpc>
                        <a:spcBef>
                          <a:spcPts val="830"/>
                        </a:spcBef>
                      </a:pPr>
                      <a:r>
                        <a:rPr lang="en-US" sz="1000" b="1" i="0" spc="0">
                          <a:solidFill>
                            <a:schemeClr val="bg1"/>
                          </a:solidFill>
                          <a:latin typeface="Adobe Clean" panose="020B0503020404020204" pitchFamily="34" charset="0"/>
                          <a:cs typeface="AdobeClean-Light"/>
                        </a:rPr>
                        <a:t>Field Services</a:t>
                      </a:r>
                      <a:endParaRPr sz="1000" b="1" i="0" spc="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sz="900" spc="0">
                          <a:solidFill>
                            <a:srgbClr val="020302"/>
                          </a:solidFill>
                          <a:latin typeface="AdobeClean-Light"/>
                          <a:cs typeface="AdobeClean-Light"/>
                        </a:rPr>
                        <a:t>Launch Advisory Services – First Year of new solution</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264887575"/>
                  </a:ext>
                </a:extLst>
              </a:tr>
              <a:tr h="195234">
                <a:tc vMerge="1">
                  <a:txBody>
                    <a:bodyPr/>
                    <a:lstStyle/>
                    <a:p>
                      <a:endParaRPr lang="en-US"/>
                    </a:p>
                  </a:txBody>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en-US" sz="900" spc="0">
                          <a:latin typeface="AdobeClean-Light"/>
                          <a:cs typeface="AdobeClean-Light"/>
                        </a:rPr>
                        <a:t>Field Service Activities </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43983707"/>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a:extLst>
              <a:ext uri="{FF2B5EF4-FFF2-40B4-BE49-F238E27FC236}">
                <a16:creationId xmlns:a16="http://schemas.microsoft.com/office/drawing/2014/main" id="{4602CC83-B0C7-8445-9007-87E67CDDD9D0}"/>
              </a:ext>
            </a:extLst>
          </p:cNvPr>
          <p:cNvSpPr txBox="1"/>
          <p:nvPr/>
        </p:nvSpPr>
        <p:spPr>
          <a:xfrm>
            <a:off x="2835999" y="9021041"/>
            <a:ext cx="2194560" cy="487313"/>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sz="1000" spc="-20">
                <a:solidFill>
                  <a:srgbClr val="020302"/>
                </a:solidFill>
                <a:latin typeface="AdobeClean-Light"/>
                <a:cs typeface="AdobeClean-Light"/>
              </a:rPr>
              <a:t>Start </a:t>
            </a:r>
            <a:r>
              <a:rPr sz="1000">
                <a:solidFill>
                  <a:srgbClr val="020302"/>
                </a:solidFill>
                <a:latin typeface="AdobeClean-Light"/>
                <a:cs typeface="AdobeClean-Light"/>
              </a:rPr>
              <a:t>a </a:t>
            </a:r>
            <a:r>
              <a:rPr sz="1000" spc="-15">
                <a:solidFill>
                  <a:srgbClr val="020302"/>
                </a:solidFill>
                <a:latin typeface="AdobeClean-Light"/>
                <a:cs typeface="AdobeClean-Light"/>
              </a:rPr>
              <a:t>chat </a:t>
            </a:r>
            <a:r>
              <a:rPr sz="1000" spc="-10">
                <a:solidFill>
                  <a:srgbClr val="020302"/>
                </a:solidFill>
                <a:latin typeface="AdobeClean-Light"/>
                <a:cs typeface="AdobeClean-Light"/>
              </a:rPr>
              <a:t>session </a:t>
            </a:r>
            <a:r>
              <a:rPr sz="1000" spc="-5">
                <a:solidFill>
                  <a:srgbClr val="020302"/>
                </a:solidFill>
                <a:latin typeface="AdobeClean-Light"/>
                <a:cs typeface="AdobeClean-Light"/>
              </a:rPr>
              <a:t>to </a:t>
            </a:r>
            <a:r>
              <a:rPr sz="1000" spc="-10">
                <a:solidFill>
                  <a:srgbClr val="020302"/>
                </a:solidFill>
                <a:latin typeface="AdobeClean-Light"/>
                <a:cs typeface="AdobeClean-Light"/>
              </a:rPr>
              <a:t>get </a:t>
            </a:r>
            <a:r>
              <a:rPr sz="1000" spc="-20">
                <a:solidFill>
                  <a:srgbClr val="020302"/>
                </a:solidFill>
                <a:latin typeface="AdobeClean-Light"/>
                <a:cs typeface="AdobeClean-Light"/>
              </a:rPr>
              <a:t>answers</a:t>
            </a:r>
            <a:r>
              <a:rPr lang="en-US" sz="1000" spc="-45">
                <a:solidFill>
                  <a:srgbClr val="020302"/>
                </a:solidFill>
                <a:latin typeface="AdobeClean-Light"/>
                <a:cs typeface="AdobeClean-Light"/>
              </a:rPr>
              <a:t> </a:t>
            </a:r>
            <a:r>
              <a:rPr lang="en-US" sz="1000">
                <a:solidFill>
                  <a:srgbClr val="020302"/>
                </a:solidFill>
                <a:latin typeface="AdobeClean-Light"/>
                <a:cs typeface="AdobeClean-Light"/>
              </a:rPr>
              <a:t>&amp; </a:t>
            </a:r>
            <a:r>
              <a:rPr sz="1000" spc="-15">
                <a:solidFill>
                  <a:srgbClr val="020302"/>
                </a:solidFill>
                <a:latin typeface="AdobeClean-Light"/>
                <a:cs typeface="AdobeClean-Light"/>
              </a:rPr>
              <a:t>help </a:t>
            </a:r>
            <a:r>
              <a:rPr sz="1000" spc="-10">
                <a:solidFill>
                  <a:srgbClr val="020302"/>
                </a:solidFill>
                <a:latin typeface="AdobeClean-Light"/>
                <a:cs typeface="AdobeClean-Light"/>
              </a:rPr>
              <a:t>with</a:t>
            </a:r>
            <a:r>
              <a:rPr sz="1000" spc="85">
                <a:solidFill>
                  <a:srgbClr val="020302"/>
                </a:solidFill>
                <a:latin typeface="AdobeClean-Light"/>
                <a:cs typeface="AdobeClean-Light"/>
              </a:rPr>
              <a:t> </a:t>
            </a:r>
            <a:r>
              <a:rPr sz="1000" spc="-10">
                <a:solidFill>
                  <a:srgbClr val="020302"/>
                </a:solidFill>
                <a:latin typeface="AdobeClean-Light"/>
                <a:cs typeface="AdobeClean-Light"/>
              </a:rPr>
              <a:t>case </a:t>
            </a:r>
            <a:r>
              <a:rPr sz="1000" spc="-20">
                <a:solidFill>
                  <a:srgbClr val="020302"/>
                </a:solidFill>
                <a:latin typeface="AdobeClean-Light"/>
                <a:cs typeface="AdobeClean-Light"/>
              </a:rPr>
              <a:t>submission</a:t>
            </a:r>
            <a:endParaRPr lang="en-US" sz="1000" spc="-20">
              <a:solidFill>
                <a:srgbClr val="020302"/>
              </a:solidFill>
              <a:latin typeface="AdobeClean-Light"/>
              <a:cs typeface="AdobeClean-Light"/>
            </a:endParaRPr>
          </a:p>
          <a:p>
            <a:pPr marL="33020" marR="159385">
              <a:lnSpc>
                <a:spcPct val="100000"/>
              </a:lnSpc>
              <a:spcBef>
                <a:spcPts val="100"/>
              </a:spcBef>
              <a:tabLst>
                <a:tab pos="1786889" algn="l"/>
              </a:tabLst>
            </a:pPr>
            <a:r>
              <a:rPr sz="1000" i="1" spc="-10">
                <a:solidFill>
                  <a:srgbClr val="7A7A7A"/>
                </a:solidFill>
                <a:latin typeface="AdobeClean-LightIt"/>
                <a:cs typeface="AdobeClean-LightIt"/>
              </a:rPr>
              <a:t>*Not all </a:t>
            </a:r>
            <a:r>
              <a:rPr sz="1000" i="1" spc="-20">
                <a:solidFill>
                  <a:srgbClr val="7A7A7A"/>
                </a:solidFill>
                <a:latin typeface="AdobeClean-LightIt"/>
                <a:cs typeface="AdobeClean-LightIt"/>
              </a:rPr>
              <a:t>products have live chat support</a:t>
            </a:r>
            <a:r>
              <a:rPr sz="900" i="1" spc="-20">
                <a:solidFill>
                  <a:srgbClr val="7A7A7A"/>
                </a:solidFill>
                <a:latin typeface="AdobeClean-LightIt"/>
                <a:cs typeface="AdobeClean-LightIt"/>
              </a:rPr>
              <a:t>.  </a:t>
            </a:r>
            <a:endParaRPr sz="900">
              <a:latin typeface="AdobeClean-Light"/>
              <a:cs typeface="AdobeClean-Light"/>
            </a:endParaRPr>
          </a:p>
        </p:txBody>
      </p:sp>
      <p:sp>
        <p:nvSpPr>
          <p:cNvPr id="80" name="TextBox 79">
            <a:extLst>
              <a:ext uri="{FF2B5EF4-FFF2-40B4-BE49-F238E27FC236}">
                <a16:creationId xmlns:a16="http://schemas.microsoft.com/office/drawing/2014/main" id="{0A5EE386-6D63-F440-9078-1E567B208D54}"/>
              </a:ext>
            </a:extLst>
          </p:cNvPr>
          <p:cNvSpPr txBox="1">
            <a:spLocks/>
          </p:cNvSpPr>
          <p:nvPr/>
        </p:nvSpPr>
        <p:spPr>
          <a:xfrm>
            <a:off x="689237" y="666483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Community Forums</a:t>
            </a:r>
          </a:p>
        </p:txBody>
      </p:sp>
      <p:sp>
        <p:nvSpPr>
          <p:cNvPr id="81" name="Rectangle 80">
            <a:extLst>
              <a:ext uri="{FF2B5EF4-FFF2-40B4-BE49-F238E27FC236}">
                <a16:creationId xmlns:a16="http://schemas.microsoft.com/office/drawing/2014/main" id="{B2E37CCA-094C-054D-863A-3D767661D848}"/>
              </a:ext>
            </a:extLst>
          </p:cNvPr>
          <p:cNvSpPr>
            <a:spLocks/>
          </p:cNvSpPr>
          <p:nvPr/>
        </p:nvSpPr>
        <p:spPr>
          <a:xfrm>
            <a:off x="689237" y="6868024"/>
            <a:ext cx="959314" cy="184666"/>
          </a:xfrm>
          <a:prstGeom prst="rect">
            <a:avLst/>
          </a:prstGeom>
        </p:spPr>
        <p:txBody>
          <a:bodyPr wrap="square" lIns="0" tIns="0" rIns="0" bIns="0">
            <a:spAutoFit/>
          </a:bodyPr>
          <a:lstStyle/>
          <a:p>
            <a:pPr>
              <a:spcBef>
                <a:spcPts val="600"/>
              </a:spcBef>
              <a:spcAft>
                <a:spcPts val="600"/>
              </a:spcAft>
            </a:pPr>
            <a:r>
              <a:rPr lang="en-US" sz="1200" b="1">
                <a:latin typeface="+mj-lt"/>
                <a:ea typeface="Open Sans" pitchFamily="34" charset="0"/>
                <a:cs typeface="Open Sans" pitchFamily="34" charset="0"/>
              </a:rPr>
              <a:t>Online Forums</a:t>
            </a:r>
          </a:p>
        </p:txBody>
      </p:sp>
      <p:sp>
        <p:nvSpPr>
          <p:cNvPr id="83" name="object 39">
            <a:extLst>
              <a:ext uri="{FF2B5EF4-FFF2-40B4-BE49-F238E27FC236}">
                <a16:creationId xmlns:a16="http://schemas.microsoft.com/office/drawing/2014/main" id="{7A016ADC-2A30-8A4B-BE07-A9AB6C1898A7}"/>
              </a:ext>
            </a:extLst>
          </p:cNvPr>
          <p:cNvSpPr txBox="1"/>
          <p:nvPr/>
        </p:nvSpPr>
        <p:spPr>
          <a:xfrm>
            <a:off x="355868" y="7102087"/>
            <a:ext cx="2194560" cy="959237"/>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Continuous online access to a growing database of technical solutions, product documentation, FAQs and more. Connect with practitioners and other customers on Adobe Community to share best practices and lessons learned</a:t>
            </a:r>
          </a:p>
        </p:txBody>
      </p:sp>
      <p:sp>
        <p:nvSpPr>
          <p:cNvPr id="84" name="TextBox 83">
            <a:extLst>
              <a:ext uri="{FF2B5EF4-FFF2-40B4-BE49-F238E27FC236}">
                <a16:creationId xmlns:a16="http://schemas.microsoft.com/office/drawing/2014/main" id="{434C66FF-3A42-4243-8C3C-D8E8D56C012D}"/>
              </a:ext>
            </a:extLst>
          </p:cNvPr>
          <p:cNvSpPr txBox="1">
            <a:spLocks/>
          </p:cNvSpPr>
          <p:nvPr/>
        </p:nvSpPr>
        <p:spPr>
          <a:xfrm>
            <a:off x="5723508" y="6664838"/>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Experience League</a:t>
            </a:r>
          </a:p>
        </p:txBody>
      </p:sp>
      <p:sp>
        <p:nvSpPr>
          <p:cNvPr id="85" name="Rectangle 84">
            <a:extLst>
              <a:ext uri="{FF2B5EF4-FFF2-40B4-BE49-F238E27FC236}">
                <a16:creationId xmlns:a16="http://schemas.microsoft.com/office/drawing/2014/main" id="{36BE91A2-2927-1A41-B04A-544C52C4DC26}"/>
              </a:ext>
            </a:extLst>
          </p:cNvPr>
          <p:cNvSpPr>
            <a:spLocks/>
          </p:cNvSpPr>
          <p:nvPr/>
        </p:nvSpPr>
        <p:spPr>
          <a:xfrm>
            <a:off x="5723508" y="6868024"/>
            <a:ext cx="1316707"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Self-guided Journeys</a:t>
            </a:r>
          </a:p>
        </p:txBody>
      </p:sp>
      <p:sp>
        <p:nvSpPr>
          <p:cNvPr id="87" name="object 39">
            <a:extLst>
              <a:ext uri="{FF2B5EF4-FFF2-40B4-BE49-F238E27FC236}">
                <a16:creationId xmlns:a16="http://schemas.microsoft.com/office/drawing/2014/main" id="{57C0C871-6516-F145-97DA-27A143E6185C}"/>
              </a:ext>
            </a:extLst>
          </p:cNvPr>
          <p:cNvSpPr txBox="1"/>
          <p:nvPr/>
        </p:nvSpPr>
        <p:spPr>
          <a:xfrm>
            <a:off x="5265661" y="7060285"/>
            <a:ext cx="2194560" cy="1113125"/>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Experience Makers are made with Experience League. Customers can kickstart their Customer Experience Management abilities with personalized learning to develop skills, engage with a global community of peers, and earn career advancing recognition</a:t>
            </a:r>
          </a:p>
        </p:txBody>
      </p:sp>
      <p:sp>
        <p:nvSpPr>
          <p:cNvPr id="88" name="TextBox 87">
            <a:extLst>
              <a:ext uri="{FF2B5EF4-FFF2-40B4-BE49-F238E27FC236}">
                <a16:creationId xmlns:a16="http://schemas.microsoft.com/office/drawing/2014/main" id="{21F54E1A-3EAC-FA4B-8203-8F22A6642031}"/>
              </a:ext>
            </a:extLst>
          </p:cNvPr>
          <p:cNvSpPr txBox="1">
            <a:spLocks/>
          </p:cNvSpPr>
          <p:nvPr/>
        </p:nvSpPr>
        <p:spPr>
          <a:xfrm>
            <a:off x="3201544" y="8520784"/>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Live Chat  Support*</a:t>
            </a:r>
          </a:p>
        </p:txBody>
      </p:sp>
      <p:sp>
        <p:nvSpPr>
          <p:cNvPr id="89" name="Rectangle 88">
            <a:extLst>
              <a:ext uri="{FF2B5EF4-FFF2-40B4-BE49-F238E27FC236}">
                <a16:creationId xmlns:a16="http://schemas.microsoft.com/office/drawing/2014/main" id="{7A63A762-C68F-4742-A032-0B8A3E3EF7E1}"/>
              </a:ext>
            </a:extLst>
          </p:cNvPr>
          <p:cNvSpPr>
            <a:spLocks/>
          </p:cNvSpPr>
          <p:nvPr/>
        </p:nvSpPr>
        <p:spPr>
          <a:xfrm>
            <a:off x="3201544" y="8702003"/>
            <a:ext cx="84016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Chat Support</a:t>
            </a:r>
          </a:p>
        </p:txBody>
      </p:sp>
      <p:sp>
        <p:nvSpPr>
          <p:cNvPr id="90" name="TextBox 89">
            <a:extLst>
              <a:ext uri="{FF2B5EF4-FFF2-40B4-BE49-F238E27FC236}">
                <a16:creationId xmlns:a16="http://schemas.microsoft.com/office/drawing/2014/main" id="{688AEA01-9019-C44F-A3C6-6B853E1790AF}"/>
              </a:ext>
            </a:extLst>
          </p:cNvPr>
          <p:cNvSpPr txBox="1">
            <a:spLocks/>
          </p:cNvSpPr>
          <p:nvPr/>
        </p:nvSpPr>
        <p:spPr>
          <a:xfrm>
            <a:off x="3201544" y="666483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24X7 P1 </a:t>
            </a:r>
          </a:p>
        </p:txBody>
      </p:sp>
      <p:sp>
        <p:nvSpPr>
          <p:cNvPr id="91" name="Rectangle 90">
            <a:extLst>
              <a:ext uri="{FF2B5EF4-FFF2-40B4-BE49-F238E27FC236}">
                <a16:creationId xmlns:a16="http://schemas.microsoft.com/office/drawing/2014/main" id="{EBBEB6A8-153F-DF43-BDF0-E9999D61AC1F}"/>
              </a:ext>
            </a:extLst>
          </p:cNvPr>
          <p:cNvSpPr>
            <a:spLocks/>
          </p:cNvSpPr>
          <p:nvPr/>
        </p:nvSpPr>
        <p:spPr>
          <a:xfrm>
            <a:off x="3201544" y="6868024"/>
            <a:ext cx="992259"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Phone  Support</a:t>
            </a:r>
          </a:p>
        </p:txBody>
      </p:sp>
      <p:sp>
        <p:nvSpPr>
          <p:cNvPr id="92" name="object 39">
            <a:extLst>
              <a:ext uri="{FF2B5EF4-FFF2-40B4-BE49-F238E27FC236}">
                <a16:creationId xmlns:a16="http://schemas.microsoft.com/office/drawing/2014/main" id="{2EE8690E-B0C8-F249-AF73-5FA69B6A65AF}"/>
              </a:ext>
            </a:extLst>
          </p:cNvPr>
          <p:cNvSpPr txBox="1"/>
          <p:nvPr/>
        </p:nvSpPr>
        <p:spPr>
          <a:xfrm>
            <a:off x="2835999" y="7097788"/>
            <a:ext cx="2194560" cy="805349"/>
          </a:xfrm>
          <a:prstGeom prst="rect">
            <a:avLst/>
          </a:prstGeom>
        </p:spPr>
        <p:txBody>
          <a:bodyPr vert="horz" wrap="square" lIns="0" tIns="35560" rIns="0" bIns="0" rtlCol="0">
            <a:spAutoFit/>
          </a:bodyPr>
          <a:lstStyle/>
          <a:p>
            <a:r>
              <a:rPr lang="en-US" sz="1000">
                <a:solidFill>
                  <a:srgbClr val="020302"/>
                </a:solidFill>
                <a:latin typeface="AdobeClean-Light"/>
              </a:rPr>
              <a:t>Authorized users or </a:t>
            </a:r>
            <a:r>
              <a:rPr lang="en-US" sz="1000" b="1">
                <a:solidFill>
                  <a:srgbClr val="020302"/>
                </a:solidFill>
                <a:latin typeface="AdobeClean-Light"/>
              </a:rPr>
              <a:t>Named Support Contacts </a:t>
            </a:r>
            <a:r>
              <a:rPr lang="en-US" sz="1000">
                <a:latin typeface="Adobe Clean Light" panose="020B0303020404020204" pitchFamily="34" charset="0"/>
              </a:rPr>
              <a:t>can submit issues through all available  channels (including phone for P1) and interact with our technical support team on behalf of your company. </a:t>
            </a:r>
            <a:endParaRPr lang="en-US" sz="1000">
              <a:solidFill>
                <a:srgbClr val="000000"/>
              </a:solidFill>
              <a:latin typeface="Adobe Clean Light" panose="020B0303020404020204" pitchFamily="34" charset="0"/>
            </a:endParaRPr>
          </a:p>
        </p:txBody>
      </p:sp>
      <p:sp>
        <p:nvSpPr>
          <p:cNvPr id="93" name="object 26">
            <a:extLst>
              <a:ext uri="{FF2B5EF4-FFF2-40B4-BE49-F238E27FC236}">
                <a16:creationId xmlns:a16="http://schemas.microsoft.com/office/drawing/2014/main" id="{6307748F-6B2D-4E41-94EB-D9DC8442AE48}"/>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a:extLst>
              <a:ext uri="{FF2B5EF4-FFF2-40B4-BE49-F238E27FC236}">
                <a16:creationId xmlns:a16="http://schemas.microsoft.com/office/drawing/2014/main" id="{361FB899-EBCA-A144-BC72-6D65DDDA1D5D}"/>
              </a:ext>
            </a:extLst>
          </p:cNvPr>
          <p:cNvSpPr/>
          <p:nvPr/>
        </p:nvSpPr>
        <p:spPr>
          <a:xfrm>
            <a:off x="214971" y="6124178"/>
            <a:ext cx="1901483" cy="307777"/>
          </a:xfrm>
          <a:prstGeom prst="rect">
            <a:avLst/>
          </a:prstGeom>
        </p:spPr>
        <p:txBody>
          <a:bodyPr wrap="none" lIns="0">
            <a:spAutoFit/>
          </a:bodyPr>
          <a:lstStyle/>
          <a:p>
            <a:pPr>
              <a:lnSpc>
                <a:spcPct val="100000"/>
              </a:lnSpc>
              <a:spcBef>
                <a:spcPts val="280"/>
              </a:spcBef>
            </a:pPr>
            <a:r>
              <a:rPr lang="en-US" sz="1400" b="1" spc="-10">
                <a:solidFill>
                  <a:srgbClr val="020302"/>
                </a:solidFill>
                <a:latin typeface="Adobe Clean"/>
                <a:cs typeface="Adobe Clean"/>
              </a:rPr>
              <a:t>Online Support Features</a:t>
            </a:r>
            <a:endParaRPr lang="en-US" sz="1400">
              <a:latin typeface="Adobe Clean"/>
              <a:cs typeface="Adobe Clean"/>
            </a:endParaRPr>
          </a:p>
        </p:txBody>
      </p:sp>
      <p:sp>
        <p:nvSpPr>
          <p:cNvPr id="99" name="TextBox 98">
            <a:extLst>
              <a:ext uri="{FF2B5EF4-FFF2-40B4-BE49-F238E27FC236}">
                <a16:creationId xmlns:a16="http://schemas.microsoft.com/office/drawing/2014/main" id="{21C0F9EC-CE60-7549-BDEE-7F75FE7D2EFB}"/>
              </a:ext>
            </a:extLst>
          </p:cNvPr>
          <p:cNvSpPr txBox="1">
            <a:spLocks/>
          </p:cNvSpPr>
          <p:nvPr/>
        </p:nvSpPr>
        <p:spPr>
          <a:xfrm>
            <a:off x="689237" y="8520784"/>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Office Hours</a:t>
            </a:r>
          </a:p>
        </p:txBody>
      </p:sp>
      <p:sp>
        <p:nvSpPr>
          <p:cNvPr id="100" name="Rectangle 99">
            <a:extLst>
              <a:ext uri="{FF2B5EF4-FFF2-40B4-BE49-F238E27FC236}">
                <a16:creationId xmlns:a16="http://schemas.microsoft.com/office/drawing/2014/main" id="{CDE173CC-5BDE-CE46-B09B-8B9C8EAB6E1A}"/>
              </a:ext>
            </a:extLst>
          </p:cNvPr>
          <p:cNvSpPr>
            <a:spLocks/>
          </p:cNvSpPr>
          <p:nvPr/>
        </p:nvSpPr>
        <p:spPr>
          <a:xfrm>
            <a:off x="689237" y="8702003"/>
            <a:ext cx="604974"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Webinars</a:t>
            </a:r>
          </a:p>
        </p:txBody>
      </p:sp>
      <p:sp>
        <p:nvSpPr>
          <p:cNvPr id="101" name="object 39">
            <a:extLst>
              <a:ext uri="{FF2B5EF4-FFF2-40B4-BE49-F238E27FC236}">
                <a16:creationId xmlns:a16="http://schemas.microsoft.com/office/drawing/2014/main" id="{C78C63F6-B527-0345-9CEF-0BF891742A51}"/>
              </a:ext>
            </a:extLst>
          </p:cNvPr>
          <p:cNvSpPr txBox="1"/>
          <p:nvPr/>
        </p:nvSpPr>
        <p:spPr>
          <a:xfrm>
            <a:off x="355868" y="8986613"/>
            <a:ext cx="2194560" cy="805349"/>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Office Hours led by the Adobe Customer Support team includes sessions designed to inform as well as help participants troubleshoot problems and provide tips and tricks for success with Adobe solutions. </a:t>
            </a:r>
          </a:p>
        </p:txBody>
      </p:sp>
      <p:sp>
        <p:nvSpPr>
          <p:cNvPr id="103" name="TextBox 102">
            <a:extLst>
              <a:ext uri="{FF2B5EF4-FFF2-40B4-BE49-F238E27FC236}">
                <a16:creationId xmlns:a16="http://schemas.microsoft.com/office/drawing/2014/main" id="{79C62A95-F1EE-4246-BE9D-564816B03BD4}"/>
              </a:ext>
            </a:extLst>
          </p:cNvPr>
          <p:cNvSpPr txBox="1">
            <a:spLocks/>
          </p:cNvSpPr>
          <p:nvPr/>
        </p:nvSpPr>
        <p:spPr>
          <a:xfrm>
            <a:off x="5723508" y="8520784"/>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en-US" sz="1200">
                <a:solidFill>
                  <a:srgbClr val="000000"/>
                </a:solidFill>
              </a:rPr>
              <a:t>Self-help Portals</a:t>
            </a:r>
          </a:p>
        </p:txBody>
      </p:sp>
      <p:sp>
        <p:nvSpPr>
          <p:cNvPr id="104" name="Rectangle 103">
            <a:extLst>
              <a:ext uri="{FF2B5EF4-FFF2-40B4-BE49-F238E27FC236}">
                <a16:creationId xmlns:a16="http://schemas.microsoft.com/office/drawing/2014/main" id="{A72AE8F8-314B-CD42-B69C-DC473A5407DE}"/>
              </a:ext>
            </a:extLst>
          </p:cNvPr>
          <p:cNvSpPr>
            <a:spLocks/>
          </p:cNvSpPr>
          <p:nvPr/>
        </p:nvSpPr>
        <p:spPr>
          <a:xfrm>
            <a:off x="5723508" y="8702003"/>
            <a:ext cx="126720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24/7 Support Portal</a:t>
            </a:r>
          </a:p>
        </p:txBody>
      </p:sp>
      <p:sp>
        <p:nvSpPr>
          <p:cNvPr id="105" name="object 39">
            <a:extLst>
              <a:ext uri="{FF2B5EF4-FFF2-40B4-BE49-F238E27FC236}">
                <a16:creationId xmlns:a16="http://schemas.microsoft.com/office/drawing/2014/main" id="{1EF93770-A312-1448-A318-59C7AB2FB6AD}"/>
              </a:ext>
            </a:extLst>
          </p:cNvPr>
          <p:cNvSpPr txBox="1"/>
          <p:nvPr/>
        </p:nvSpPr>
        <p:spPr>
          <a:xfrm>
            <a:off x="5265661" y="8947635"/>
            <a:ext cx="2194560" cy="805349"/>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On-demand access to the online </a:t>
            </a:r>
            <a:br>
              <a:rPr lang="en-US" sz="1000">
                <a:solidFill>
                  <a:srgbClr val="4B4B4B"/>
                </a:solidFill>
                <a:latin typeface="Adobe Clean Light" panose="020B0303020404020204" pitchFamily="34" charset="0"/>
              </a:rPr>
            </a:br>
            <a:r>
              <a:rPr lang="en-US" sz="1000">
                <a:solidFill>
                  <a:srgbClr val="4B4B4B"/>
                </a:solidFill>
                <a:latin typeface="Adobe Clean Light" panose="020B0303020404020204" pitchFamily="34" charset="0"/>
              </a:rPr>
              <a:t>Self-help Support Portal to submit support requests, review case status, and browse other resources, like our knowledgebase, news and alerts, featured tips, and more.</a:t>
            </a:r>
          </a:p>
        </p:txBody>
      </p:sp>
      <p:sp>
        <p:nvSpPr>
          <p:cNvPr id="113" name="object 11">
            <a:extLst>
              <a:ext uri="{FF2B5EF4-FFF2-40B4-BE49-F238E27FC236}">
                <a16:creationId xmlns:a16="http://schemas.microsoft.com/office/drawing/2014/main" id="{2860E159-CE71-E147-9ED2-5C004530291D}"/>
              </a:ext>
            </a:extLst>
          </p:cNvPr>
          <p:cNvSpPr txBox="1">
            <a:spLocks/>
          </p:cNvSpPr>
          <p:nvPr/>
        </p:nvSpPr>
        <p:spPr>
          <a:xfrm>
            <a:off x="97788" y="9888626"/>
            <a:ext cx="2245360"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en-US" spc="-10"/>
              <a:t>©2021</a:t>
            </a:r>
            <a:r>
              <a:rPr lang="en-US" spc="-5"/>
              <a:t> Adobe. All</a:t>
            </a:r>
            <a:r>
              <a:rPr lang="en-US" spc="-10"/>
              <a:t> Rights</a:t>
            </a:r>
            <a:r>
              <a:rPr lang="en-US" spc="-5"/>
              <a:t> </a:t>
            </a:r>
            <a:r>
              <a:rPr lang="en-US" spc="-10"/>
              <a:t>Reserved.</a:t>
            </a:r>
            <a:r>
              <a:rPr lang="en-US" spc="-5"/>
              <a:t> Adobe</a:t>
            </a:r>
            <a:r>
              <a:rPr lang="en-US" spc="60"/>
              <a:t> </a:t>
            </a:r>
            <a:r>
              <a:rPr lang="en-US" spc="-10"/>
              <a:t>Confidential.</a:t>
            </a:r>
          </a:p>
        </p:txBody>
      </p:sp>
      <p:sp>
        <p:nvSpPr>
          <p:cNvPr id="114" name="object 26">
            <a:extLst>
              <a:ext uri="{FF2B5EF4-FFF2-40B4-BE49-F238E27FC236}">
                <a16:creationId xmlns:a16="http://schemas.microsoft.com/office/drawing/2014/main" id="{408C2D8F-392B-584D-B818-DDD728EB2211}"/>
              </a:ext>
            </a:extLst>
          </p:cNvPr>
          <p:cNvSpPr/>
          <p:nvPr/>
        </p:nvSpPr>
        <p:spPr>
          <a:xfrm>
            <a:off x="214971" y="868681"/>
            <a:ext cx="210312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a:extLst>
              <a:ext uri="{FF2B5EF4-FFF2-40B4-BE49-F238E27FC236}">
                <a16:creationId xmlns:a16="http://schemas.microsoft.com/office/drawing/2014/main" id="{2BDA6231-3DD1-8A43-B0D1-0426CE38EFB1}"/>
              </a:ext>
            </a:extLst>
          </p:cNvPr>
          <p:cNvSpPr/>
          <p:nvPr/>
        </p:nvSpPr>
        <p:spPr>
          <a:xfrm>
            <a:off x="214971" y="530261"/>
            <a:ext cx="2159245" cy="307777"/>
          </a:xfrm>
          <a:prstGeom prst="rect">
            <a:avLst/>
          </a:prstGeom>
        </p:spPr>
        <p:txBody>
          <a:bodyPr wrap="none" lIns="0">
            <a:spAutoFit/>
          </a:bodyPr>
          <a:lstStyle/>
          <a:p>
            <a:pPr>
              <a:lnSpc>
                <a:spcPct val="100000"/>
              </a:lnSpc>
              <a:spcBef>
                <a:spcPts val="280"/>
              </a:spcBef>
            </a:pPr>
            <a:r>
              <a:rPr lang="en-US" sz="1400" b="1" spc="-10">
                <a:solidFill>
                  <a:srgbClr val="020302"/>
                </a:solidFill>
                <a:latin typeface="Adobe Clean"/>
                <a:cs typeface="Adobe Clean"/>
              </a:rPr>
              <a:t>Enterprise Support Features</a:t>
            </a:r>
            <a:endParaRPr lang="en-US" sz="1400">
              <a:latin typeface="Adobe Clean"/>
              <a:cs typeface="Adobe Clean"/>
            </a:endParaRPr>
          </a:p>
        </p:txBody>
      </p:sp>
      <p:sp>
        <p:nvSpPr>
          <p:cNvPr id="118" name="object 60">
            <a:extLst>
              <a:ext uri="{FF2B5EF4-FFF2-40B4-BE49-F238E27FC236}">
                <a16:creationId xmlns:a16="http://schemas.microsoft.com/office/drawing/2014/main" id="{BB9C52B5-EDD8-5649-9B09-CD916E468DCA}"/>
              </a:ext>
            </a:extLst>
          </p:cNvPr>
          <p:cNvSpPr txBox="1"/>
          <p:nvPr/>
        </p:nvSpPr>
        <p:spPr>
          <a:xfrm>
            <a:off x="689237" y="2603192"/>
            <a:ext cx="1555491" cy="197490"/>
          </a:xfrm>
          <a:prstGeom prst="rect">
            <a:avLst/>
          </a:prstGeom>
        </p:spPr>
        <p:txBody>
          <a:bodyPr vert="horz" wrap="square" lIns="0" tIns="12700" rIns="0" bIns="0" rtlCol="0">
            <a:spAutoFit/>
          </a:bodyPr>
          <a:lstStyle/>
          <a:p>
            <a:pPr marL="12700">
              <a:lnSpc>
                <a:spcPct val="100000"/>
              </a:lnSpc>
              <a:spcBef>
                <a:spcPts val="100"/>
              </a:spcBef>
            </a:pPr>
            <a:r>
              <a:rPr sz="1200" b="1" spc="-25">
                <a:solidFill>
                  <a:srgbClr val="020302"/>
                </a:solidFill>
                <a:latin typeface="Adobe Clean"/>
                <a:cs typeface="Adobe Clean"/>
              </a:rPr>
              <a:t>E</a:t>
            </a:r>
            <a:r>
              <a:rPr sz="1200" b="1" spc="-20">
                <a:solidFill>
                  <a:srgbClr val="020302"/>
                </a:solidFill>
                <a:latin typeface="Adobe Clean"/>
                <a:cs typeface="Adobe Clean"/>
              </a:rPr>
              <a:t>s</a:t>
            </a:r>
            <a:r>
              <a:rPr sz="1200" b="1" spc="-30">
                <a:solidFill>
                  <a:srgbClr val="020302"/>
                </a:solidFill>
                <a:latin typeface="Adobe Clean"/>
                <a:cs typeface="Adobe Clean"/>
              </a:rPr>
              <a:t>c</a:t>
            </a:r>
            <a:r>
              <a:rPr sz="1200" b="1" spc="-20">
                <a:solidFill>
                  <a:srgbClr val="020302"/>
                </a:solidFill>
                <a:latin typeface="Adobe Clean"/>
                <a:cs typeface="Adobe Clean"/>
              </a:rPr>
              <a:t>a</a:t>
            </a:r>
            <a:r>
              <a:rPr sz="1200" b="1" spc="-25">
                <a:solidFill>
                  <a:srgbClr val="020302"/>
                </a:solidFill>
                <a:latin typeface="Adobe Clean"/>
                <a:cs typeface="Adobe Clean"/>
              </a:rPr>
              <a:t>l</a:t>
            </a:r>
            <a:r>
              <a:rPr sz="1200" b="1" spc="-20">
                <a:solidFill>
                  <a:srgbClr val="020302"/>
                </a:solidFill>
                <a:latin typeface="Adobe Clean"/>
                <a:cs typeface="Adobe Clean"/>
              </a:rPr>
              <a:t>a</a:t>
            </a:r>
            <a:r>
              <a:rPr sz="1200" b="1" spc="-25">
                <a:solidFill>
                  <a:srgbClr val="020302"/>
                </a:solidFill>
                <a:latin typeface="Adobe Clean"/>
                <a:cs typeface="Adobe Clean"/>
              </a:rPr>
              <a:t>t</a:t>
            </a:r>
            <a:r>
              <a:rPr sz="1200" b="1" spc="-20">
                <a:solidFill>
                  <a:srgbClr val="020302"/>
                </a:solidFill>
                <a:latin typeface="Adobe Clean"/>
                <a:cs typeface="Adobe Clean"/>
              </a:rPr>
              <a:t>i</a:t>
            </a:r>
            <a:r>
              <a:rPr sz="1200" b="1" spc="-15">
                <a:solidFill>
                  <a:srgbClr val="020302"/>
                </a:solidFill>
                <a:latin typeface="Adobe Clean"/>
                <a:cs typeface="Adobe Clean"/>
              </a:rPr>
              <a:t>o</a:t>
            </a:r>
            <a:r>
              <a:rPr sz="1200" b="1">
                <a:solidFill>
                  <a:srgbClr val="020302"/>
                </a:solidFill>
                <a:latin typeface="Adobe Clean"/>
                <a:cs typeface="Adobe Clean"/>
              </a:rPr>
              <a:t>n</a:t>
            </a:r>
            <a:r>
              <a:rPr sz="1200" b="1" spc="-55">
                <a:solidFill>
                  <a:srgbClr val="020302"/>
                </a:solidFill>
                <a:latin typeface="Adobe Clean"/>
                <a:cs typeface="Adobe Clean"/>
              </a:rPr>
              <a:t> </a:t>
            </a:r>
            <a:r>
              <a:rPr sz="1200" b="1" spc="-35">
                <a:solidFill>
                  <a:srgbClr val="020302"/>
                </a:solidFill>
                <a:latin typeface="Adobe Clean"/>
                <a:cs typeface="Adobe Clean"/>
              </a:rPr>
              <a:t>M</a:t>
            </a:r>
            <a:r>
              <a:rPr sz="1200" b="1" spc="-25">
                <a:solidFill>
                  <a:srgbClr val="020302"/>
                </a:solidFill>
                <a:latin typeface="Adobe Clean"/>
                <a:cs typeface="Adobe Clean"/>
              </a:rPr>
              <a:t>a</a:t>
            </a:r>
            <a:r>
              <a:rPr sz="1200" b="1" spc="-30">
                <a:solidFill>
                  <a:srgbClr val="020302"/>
                </a:solidFill>
                <a:latin typeface="Adobe Clean"/>
                <a:cs typeface="Adobe Clean"/>
              </a:rPr>
              <a:t>n</a:t>
            </a:r>
            <a:r>
              <a:rPr sz="1200" b="1" spc="-25">
                <a:solidFill>
                  <a:srgbClr val="020302"/>
                </a:solidFill>
                <a:latin typeface="Adobe Clean"/>
                <a:cs typeface="Adobe Clean"/>
              </a:rPr>
              <a:t>a</a:t>
            </a:r>
            <a:r>
              <a:rPr sz="1200" b="1" spc="-30">
                <a:solidFill>
                  <a:srgbClr val="020302"/>
                </a:solidFill>
                <a:latin typeface="Adobe Clean"/>
                <a:cs typeface="Adobe Clean"/>
              </a:rPr>
              <a:t>ge</a:t>
            </a:r>
            <a:r>
              <a:rPr sz="1200" b="1" spc="-25">
                <a:solidFill>
                  <a:srgbClr val="020302"/>
                </a:solidFill>
                <a:latin typeface="Adobe Clean"/>
                <a:cs typeface="Adobe Clean"/>
              </a:rPr>
              <a:t>m</a:t>
            </a:r>
            <a:r>
              <a:rPr sz="1200" b="1" spc="-30">
                <a:solidFill>
                  <a:srgbClr val="020302"/>
                </a:solidFill>
                <a:latin typeface="Adobe Clean"/>
                <a:cs typeface="Adobe Clean"/>
              </a:rPr>
              <a:t>en</a:t>
            </a:r>
            <a:r>
              <a:rPr sz="1200" b="1">
                <a:solidFill>
                  <a:srgbClr val="020302"/>
                </a:solidFill>
                <a:latin typeface="Adobe Clean"/>
                <a:cs typeface="Adobe Clean"/>
              </a:rPr>
              <a:t>t</a:t>
            </a:r>
            <a:endParaRPr sz="1200">
              <a:latin typeface="Adobe Clean"/>
              <a:cs typeface="Adobe Clean"/>
            </a:endParaRPr>
          </a:p>
        </p:txBody>
      </p:sp>
      <p:sp>
        <p:nvSpPr>
          <p:cNvPr id="119" name="object 61">
            <a:extLst>
              <a:ext uri="{FF2B5EF4-FFF2-40B4-BE49-F238E27FC236}">
                <a16:creationId xmlns:a16="http://schemas.microsoft.com/office/drawing/2014/main" id="{C05E643C-5521-E34E-8CCB-83DA47CEABF4}"/>
              </a:ext>
            </a:extLst>
          </p:cNvPr>
          <p:cNvSpPr txBox="1"/>
          <p:nvPr/>
        </p:nvSpPr>
        <p:spPr>
          <a:xfrm>
            <a:off x="355868" y="2923693"/>
            <a:ext cx="2194560" cy="782265"/>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A designated point of contact within Adobe who can provide escalation assistance, regular updates and ensure priority is given to your most critical open support requests.</a:t>
            </a:r>
            <a:endParaRPr sz="1000">
              <a:latin typeface="Adobe Clean Light" panose="020B0303020404020204" pitchFamily="34" charset="0"/>
              <a:cs typeface="AdobeClean-Light"/>
            </a:endParaRPr>
          </a:p>
        </p:txBody>
      </p:sp>
      <p:sp>
        <p:nvSpPr>
          <p:cNvPr id="120" name="object 62">
            <a:extLst>
              <a:ext uri="{FF2B5EF4-FFF2-40B4-BE49-F238E27FC236}">
                <a16:creationId xmlns:a16="http://schemas.microsoft.com/office/drawing/2014/main" id="{1DE9F4C6-6FBC-7048-980D-2E4B9151D17A}"/>
              </a:ext>
            </a:extLst>
          </p:cNvPr>
          <p:cNvSpPr txBox="1"/>
          <p:nvPr/>
        </p:nvSpPr>
        <p:spPr>
          <a:xfrm>
            <a:off x="3201544" y="2592995"/>
            <a:ext cx="1036205" cy="197490"/>
          </a:xfrm>
          <a:prstGeom prst="rect">
            <a:avLst/>
          </a:prstGeom>
        </p:spPr>
        <p:txBody>
          <a:bodyPr vert="horz" wrap="square" lIns="0" tIns="12700" rIns="0" bIns="0" rtlCol="0">
            <a:spAutoFit/>
          </a:bodyPr>
          <a:lstStyle/>
          <a:p>
            <a:pPr marL="12700">
              <a:lnSpc>
                <a:spcPct val="100000"/>
              </a:lnSpc>
              <a:spcBef>
                <a:spcPts val="100"/>
              </a:spcBef>
            </a:pPr>
            <a:r>
              <a:rPr sz="1200" b="1" spc="-20">
                <a:solidFill>
                  <a:srgbClr val="020302"/>
                </a:solidFill>
                <a:latin typeface="Adobe Clean"/>
                <a:cs typeface="Adobe Clean"/>
              </a:rPr>
              <a:t>S</a:t>
            </a:r>
            <a:r>
              <a:rPr sz="1200" b="1" spc="-25">
                <a:solidFill>
                  <a:srgbClr val="020302"/>
                </a:solidFill>
                <a:latin typeface="Adobe Clean"/>
                <a:cs typeface="Adobe Clean"/>
              </a:rPr>
              <a:t>e</a:t>
            </a:r>
            <a:r>
              <a:rPr sz="1200" b="1" spc="-20">
                <a:solidFill>
                  <a:srgbClr val="020302"/>
                </a:solidFill>
                <a:latin typeface="Adobe Clean"/>
                <a:cs typeface="Adobe Clean"/>
              </a:rPr>
              <a:t>r</a:t>
            </a:r>
            <a:r>
              <a:rPr sz="1200" b="1" spc="-25">
                <a:solidFill>
                  <a:srgbClr val="020302"/>
                </a:solidFill>
                <a:latin typeface="Adobe Clean"/>
                <a:cs typeface="Adobe Clean"/>
              </a:rPr>
              <a:t>v</a:t>
            </a:r>
            <a:r>
              <a:rPr sz="1200" b="1" spc="-20">
                <a:solidFill>
                  <a:srgbClr val="020302"/>
                </a:solidFill>
                <a:latin typeface="Adobe Clean"/>
                <a:cs typeface="Adobe Clean"/>
              </a:rPr>
              <a:t>i</a:t>
            </a:r>
            <a:r>
              <a:rPr sz="1200" b="1" spc="-30">
                <a:solidFill>
                  <a:srgbClr val="020302"/>
                </a:solidFill>
                <a:latin typeface="Adobe Clean"/>
                <a:cs typeface="Adobe Clean"/>
              </a:rPr>
              <a:t>c</a:t>
            </a:r>
            <a:r>
              <a:rPr sz="1200" b="1">
                <a:solidFill>
                  <a:srgbClr val="020302"/>
                </a:solidFill>
                <a:latin typeface="Adobe Clean"/>
                <a:cs typeface="Adobe Clean"/>
              </a:rPr>
              <a:t>e</a:t>
            </a:r>
            <a:r>
              <a:rPr sz="1200" b="1" spc="-80">
                <a:solidFill>
                  <a:srgbClr val="020302"/>
                </a:solidFill>
                <a:latin typeface="Adobe Clean"/>
                <a:cs typeface="Adobe Clean"/>
              </a:rPr>
              <a:t> </a:t>
            </a:r>
            <a:r>
              <a:rPr sz="1200" b="1" spc="-20">
                <a:solidFill>
                  <a:srgbClr val="020302"/>
                </a:solidFill>
                <a:latin typeface="Adobe Clean"/>
                <a:cs typeface="Adobe Clean"/>
              </a:rPr>
              <a:t>R</a:t>
            </a:r>
            <a:r>
              <a:rPr sz="1200" b="1" spc="-25">
                <a:solidFill>
                  <a:srgbClr val="020302"/>
                </a:solidFill>
                <a:latin typeface="Adobe Clean"/>
                <a:cs typeface="Adobe Clean"/>
              </a:rPr>
              <a:t>e</a:t>
            </a:r>
            <a:r>
              <a:rPr sz="1200" b="1" spc="-30">
                <a:solidFill>
                  <a:srgbClr val="020302"/>
                </a:solidFill>
                <a:latin typeface="Adobe Clean"/>
                <a:cs typeface="Adobe Clean"/>
              </a:rPr>
              <a:t>v</a:t>
            </a:r>
            <a:r>
              <a:rPr sz="1200" b="1" spc="-20">
                <a:solidFill>
                  <a:srgbClr val="020302"/>
                </a:solidFill>
                <a:latin typeface="Adobe Clean"/>
                <a:cs typeface="Adobe Clean"/>
              </a:rPr>
              <a:t>i</a:t>
            </a:r>
            <a:r>
              <a:rPr sz="1200" b="1" spc="-25">
                <a:solidFill>
                  <a:srgbClr val="020302"/>
                </a:solidFill>
                <a:latin typeface="Adobe Clean"/>
                <a:cs typeface="Adobe Clean"/>
              </a:rPr>
              <a:t>ew</a:t>
            </a:r>
            <a:r>
              <a:rPr sz="1200" b="1">
                <a:solidFill>
                  <a:srgbClr val="020302"/>
                </a:solidFill>
                <a:latin typeface="Adobe Clean"/>
                <a:cs typeface="Adobe Clean"/>
              </a:rPr>
              <a:t>s</a:t>
            </a:r>
            <a:endParaRPr sz="1200">
              <a:latin typeface="Adobe Clean"/>
              <a:cs typeface="Adobe Clean"/>
            </a:endParaRPr>
          </a:p>
        </p:txBody>
      </p:sp>
      <p:sp>
        <p:nvSpPr>
          <p:cNvPr id="121" name="object 63">
            <a:extLst>
              <a:ext uri="{FF2B5EF4-FFF2-40B4-BE49-F238E27FC236}">
                <a16:creationId xmlns:a16="http://schemas.microsoft.com/office/drawing/2014/main" id="{3419AAD6-8F78-6A4E-92B4-499B303969C2}"/>
              </a:ext>
            </a:extLst>
          </p:cNvPr>
          <p:cNvSpPr txBox="1"/>
          <p:nvPr/>
        </p:nvSpPr>
        <p:spPr>
          <a:xfrm>
            <a:off x="2835999" y="2921585"/>
            <a:ext cx="2194560" cy="474489"/>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A bi-annual comprehensive review of  Enterprise program services, benefits and support metrics.</a:t>
            </a:r>
            <a:endParaRPr sz="1000">
              <a:latin typeface="Adobe Clean Light" panose="020B0303020404020204" pitchFamily="34" charset="0"/>
              <a:cs typeface="AdobeClean-Light"/>
            </a:endParaRPr>
          </a:p>
        </p:txBody>
      </p:sp>
      <p:sp>
        <p:nvSpPr>
          <p:cNvPr id="123" name="object 65">
            <a:extLst>
              <a:ext uri="{FF2B5EF4-FFF2-40B4-BE49-F238E27FC236}">
                <a16:creationId xmlns:a16="http://schemas.microsoft.com/office/drawing/2014/main" id="{A68C77C5-EF3C-7143-9359-14C6A26D1276}"/>
              </a:ext>
            </a:extLst>
          </p:cNvPr>
          <p:cNvSpPr txBox="1"/>
          <p:nvPr/>
        </p:nvSpPr>
        <p:spPr>
          <a:xfrm>
            <a:off x="5265661" y="1426694"/>
            <a:ext cx="2194560" cy="628377"/>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A 60-minute session focusing on a specific product feature and how it can be utilized to solve common business problems.</a:t>
            </a:r>
            <a:endParaRPr sz="1000">
              <a:latin typeface="Adobe Clean Light" panose="020B0303020404020204" pitchFamily="34" charset="0"/>
              <a:cs typeface="AdobeClean-Light"/>
            </a:endParaRPr>
          </a:p>
        </p:txBody>
      </p:sp>
      <p:sp>
        <p:nvSpPr>
          <p:cNvPr id="124" name="object 66">
            <a:extLst>
              <a:ext uri="{FF2B5EF4-FFF2-40B4-BE49-F238E27FC236}">
                <a16:creationId xmlns:a16="http://schemas.microsoft.com/office/drawing/2014/main" id="{14AAF776-9013-4C40-92F9-FFFE22C4038F}"/>
              </a:ext>
            </a:extLst>
          </p:cNvPr>
          <p:cNvSpPr txBox="1"/>
          <p:nvPr/>
        </p:nvSpPr>
        <p:spPr>
          <a:xfrm>
            <a:off x="5265661" y="5001737"/>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en-US" sz="1000">
                <a:solidFill>
                  <a:srgbClr val="4B4B4B"/>
                </a:solidFill>
                <a:latin typeface="Adobe Clean Light" panose="020B0303020404020204" pitchFamily="34" charset="0"/>
              </a:rPr>
              <a:t>Drive adoption of customization best practices and core components in AEM as a Cloud Service</a:t>
            </a:r>
            <a:endParaRPr sz="1000">
              <a:solidFill>
                <a:srgbClr val="4B4B4B"/>
              </a:solidFill>
              <a:latin typeface="Adobe Clean Light" panose="020B0303020404020204" pitchFamily="34" charset="0"/>
            </a:endParaRPr>
          </a:p>
        </p:txBody>
      </p:sp>
      <p:sp>
        <p:nvSpPr>
          <p:cNvPr id="125" name="object 67">
            <a:extLst>
              <a:ext uri="{FF2B5EF4-FFF2-40B4-BE49-F238E27FC236}">
                <a16:creationId xmlns:a16="http://schemas.microsoft.com/office/drawing/2014/main" id="{AF4EBBF5-5438-A043-B9AA-3822381D52EE}"/>
              </a:ext>
            </a:extLst>
          </p:cNvPr>
          <p:cNvSpPr txBox="1"/>
          <p:nvPr/>
        </p:nvSpPr>
        <p:spPr>
          <a:xfrm>
            <a:off x="2835999" y="4994097"/>
            <a:ext cx="2194560" cy="720903"/>
          </a:xfrm>
          <a:prstGeom prst="rect">
            <a:avLst/>
          </a:prstGeom>
        </p:spPr>
        <p:txBody>
          <a:bodyPr vert="horz" wrap="square" lIns="0" tIns="12700" rIns="0" bIns="0" rtlCol="0">
            <a:spAutoFit/>
          </a:bodyPr>
          <a:lstStyle/>
          <a:p>
            <a:pPr marL="14604" marR="5080" indent="-1905">
              <a:lnSpc>
                <a:spcPct val="117000"/>
              </a:lnSpc>
              <a:spcBef>
                <a:spcPts val="900"/>
              </a:spcBef>
            </a:pPr>
            <a:r>
              <a:rPr lang="en-US" sz="1000">
                <a:solidFill>
                  <a:srgbClr val="4B4B4B"/>
                </a:solidFill>
                <a:latin typeface="Adobe Clean Light" panose="020B0303020404020204" pitchFamily="34" charset="0"/>
              </a:rPr>
              <a:t>Identify, review and provide recommendations on customized solution adoption areas that have opportunities for optimization</a:t>
            </a:r>
            <a:endParaRPr sz="1000">
              <a:solidFill>
                <a:srgbClr val="4B4B4B"/>
              </a:solidFill>
              <a:latin typeface="Adobe Clean Light" panose="020B0303020404020204" pitchFamily="34" charset="0"/>
            </a:endParaRPr>
          </a:p>
        </p:txBody>
      </p:sp>
      <p:sp>
        <p:nvSpPr>
          <p:cNvPr id="126" name="object 68">
            <a:extLst>
              <a:ext uri="{FF2B5EF4-FFF2-40B4-BE49-F238E27FC236}">
                <a16:creationId xmlns:a16="http://schemas.microsoft.com/office/drawing/2014/main" id="{7F65676D-32E4-7B4B-BB85-4D504B5882BD}"/>
              </a:ext>
            </a:extLst>
          </p:cNvPr>
          <p:cNvSpPr txBox="1"/>
          <p:nvPr/>
        </p:nvSpPr>
        <p:spPr>
          <a:xfrm>
            <a:off x="355868" y="4947989"/>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en-US" sz="1000">
                <a:solidFill>
                  <a:srgbClr val="4B4B4B"/>
                </a:solidFill>
                <a:latin typeface="Adobe Clean Light" panose="020B0303020404020204" pitchFamily="34" charset="0"/>
              </a:rPr>
              <a:t>Technical &amp; operational governance to assist AEM as a Cloud Service Customers in adhering to industry standards and best practices for AEM as a Cloud Service</a:t>
            </a:r>
            <a:endParaRPr sz="1000">
              <a:solidFill>
                <a:srgbClr val="4B4B4B"/>
              </a:solidFill>
              <a:latin typeface="Adobe Clean Light" panose="020B0303020404020204" pitchFamily="34" charset="0"/>
            </a:endParaRPr>
          </a:p>
        </p:txBody>
      </p:sp>
      <p:sp>
        <p:nvSpPr>
          <p:cNvPr id="127" name="object 39">
            <a:extLst>
              <a:ext uri="{FF2B5EF4-FFF2-40B4-BE49-F238E27FC236}">
                <a16:creationId xmlns:a16="http://schemas.microsoft.com/office/drawing/2014/main" id="{BB896A03-8E7E-344F-BDE1-37C49461FF04}"/>
              </a:ext>
            </a:extLst>
          </p:cNvPr>
          <p:cNvSpPr txBox="1"/>
          <p:nvPr/>
        </p:nvSpPr>
        <p:spPr>
          <a:xfrm>
            <a:off x="2835999" y="1401973"/>
            <a:ext cx="2194560" cy="959237"/>
          </a:xfrm>
          <a:prstGeom prst="rect">
            <a:avLst/>
          </a:prstGeom>
        </p:spPr>
        <p:txBody>
          <a:bodyPr vert="horz" wrap="square" lIns="0" tIns="35560" rIns="0" bIns="0" rtlCol="0">
            <a:spAutoFit/>
          </a:bodyPr>
          <a:lstStyle/>
          <a:p>
            <a:pPr>
              <a:spcBef>
                <a:spcPts val="190"/>
              </a:spcBef>
            </a:pPr>
            <a:r>
              <a:rPr lang="en-US" sz="1000">
                <a:solidFill>
                  <a:srgbClr val="4B4B4B"/>
                </a:solidFill>
                <a:latin typeface="Adobe Clean Light" panose="020B0303020404020204" pitchFamily="34" charset="0"/>
              </a:rPr>
              <a:t>A designated support engineer who becomes familiar with your solution environment and business goals. The NSE is an experienced support engineer that helps coordinate your Enterprise Support experience..</a:t>
            </a:r>
            <a:endParaRPr lang="en-US" sz="1000">
              <a:solidFill>
                <a:srgbClr val="000000"/>
              </a:solidFill>
              <a:latin typeface="Adobe Clean Light" panose="020B0303020404020204" pitchFamily="34" charset="0"/>
            </a:endParaRPr>
          </a:p>
        </p:txBody>
      </p:sp>
      <p:sp>
        <p:nvSpPr>
          <p:cNvPr id="128" name="Rectangle 127">
            <a:extLst>
              <a:ext uri="{FF2B5EF4-FFF2-40B4-BE49-F238E27FC236}">
                <a16:creationId xmlns:a16="http://schemas.microsoft.com/office/drawing/2014/main" id="{4C112B89-FE2D-9246-A0BB-87EE74786AB0}"/>
              </a:ext>
            </a:extLst>
          </p:cNvPr>
          <p:cNvSpPr>
            <a:spLocks/>
          </p:cNvSpPr>
          <p:nvPr/>
        </p:nvSpPr>
        <p:spPr>
          <a:xfrm>
            <a:off x="3201544" y="1127425"/>
            <a:ext cx="1726164" cy="184666"/>
          </a:xfrm>
          <a:prstGeom prst="rect">
            <a:avLst/>
          </a:prstGeom>
        </p:spPr>
        <p:txBody>
          <a:bodyPr wrap="square" lIns="0" tIns="0" rIns="0" bIns="0">
            <a:spAutoFit/>
          </a:bodyPr>
          <a:lstStyle/>
          <a:p>
            <a:pPr>
              <a:spcBef>
                <a:spcPts val="600"/>
              </a:spcBef>
              <a:spcAft>
                <a:spcPts val="600"/>
              </a:spcAft>
            </a:pPr>
            <a:r>
              <a:rPr lang="en-US" sz="1200" b="1" spc="-10">
                <a:solidFill>
                  <a:srgbClr val="020302"/>
                </a:solidFill>
                <a:latin typeface="+mj-lt"/>
              </a:rPr>
              <a:t>Named Support Engineer</a:t>
            </a:r>
          </a:p>
        </p:txBody>
      </p:sp>
      <p:pic>
        <p:nvPicPr>
          <p:cNvPr id="142" name="Graphic 141" descr="User outline">
            <a:extLst>
              <a:ext uri="{FF2B5EF4-FFF2-40B4-BE49-F238E27FC236}">
                <a16:creationId xmlns:a16="http://schemas.microsoft.com/office/drawing/2014/main" id="{D810B7C8-EC8A-8D4D-9EEC-977E8C8AB01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a:extLst>
              <a:ext uri="{FF2B5EF4-FFF2-40B4-BE49-F238E27FC236}">
                <a16:creationId xmlns:a16="http://schemas.microsoft.com/office/drawing/2014/main" id="{0D314FCF-4BE4-7542-ACF8-D1CC1D85A5C3}"/>
              </a:ext>
            </a:extLst>
          </p:cNvPr>
          <p:cNvSpPr txBox="1"/>
          <p:nvPr/>
        </p:nvSpPr>
        <p:spPr>
          <a:xfrm>
            <a:off x="5723508" y="1099976"/>
            <a:ext cx="1036205" cy="197490"/>
          </a:xfrm>
          <a:prstGeom prst="rect">
            <a:avLst/>
          </a:prstGeom>
        </p:spPr>
        <p:txBody>
          <a:bodyPr vert="horz" wrap="square" lIns="0" tIns="12700" rIns="0" bIns="0" rtlCol="0">
            <a:spAutoFit/>
          </a:bodyPr>
          <a:lstStyle/>
          <a:p>
            <a:pPr marL="12700">
              <a:lnSpc>
                <a:spcPct val="100000"/>
              </a:lnSpc>
              <a:spcBef>
                <a:spcPts val="100"/>
              </a:spcBef>
            </a:pPr>
            <a:r>
              <a:rPr lang="en-US" sz="1200" b="1" spc="-20">
                <a:solidFill>
                  <a:srgbClr val="020302"/>
                </a:solidFill>
                <a:latin typeface="Adobe Clean"/>
                <a:cs typeface="Adobe Clean"/>
              </a:rPr>
              <a:t>Expert Sessions</a:t>
            </a:r>
            <a:endParaRPr sz="1200">
              <a:latin typeface="Adobe Clean"/>
              <a:cs typeface="Adobe Clean"/>
            </a:endParaRPr>
          </a:p>
        </p:txBody>
      </p:sp>
      <p:sp>
        <p:nvSpPr>
          <p:cNvPr id="147" name="Rectangle 146">
            <a:extLst>
              <a:ext uri="{FF2B5EF4-FFF2-40B4-BE49-F238E27FC236}">
                <a16:creationId xmlns:a16="http://schemas.microsoft.com/office/drawing/2014/main" id="{98139763-3864-EE42-90B0-5D0834D69657}"/>
              </a:ext>
            </a:extLst>
          </p:cNvPr>
          <p:cNvSpPr/>
          <p:nvPr/>
        </p:nvSpPr>
        <p:spPr>
          <a:xfrm>
            <a:off x="5181600" y="4466703"/>
            <a:ext cx="1972258" cy="461665"/>
          </a:xfrm>
          <a:prstGeom prst="rect">
            <a:avLst/>
          </a:prstGeom>
        </p:spPr>
        <p:txBody>
          <a:bodyPr wrap="square">
            <a:spAutoFit/>
          </a:bodyPr>
          <a:lstStyle/>
          <a:p>
            <a:pPr marL="12700">
              <a:lnSpc>
                <a:spcPct val="100000"/>
              </a:lnSpc>
              <a:spcBef>
                <a:spcPts val="100"/>
              </a:spcBef>
            </a:pPr>
            <a:r>
              <a:rPr lang="en-US" sz="1200" b="1" spc="-15">
                <a:solidFill>
                  <a:srgbClr val="020302"/>
                </a:solidFill>
                <a:latin typeface="Adobe Clean"/>
                <a:cs typeface="Adobe Clean"/>
              </a:rPr>
              <a:t>C</a:t>
            </a:r>
            <a:r>
              <a:rPr lang="en-US" sz="1200" b="1" spc="-20">
                <a:solidFill>
                  <a:srgbClr val="020302"/>
                </a:solidFill>
                <a:latin typeface="Adobe Clean"/>
                <a:cs typeface="Adobe Clean"/>
              </a:rPr>
              <a:t>u</a:t>
            </a:r>
            <a:r>
              <a:rPr lang="en-US" sz="1200" b="1" spc="-25">
                <a:solidFill>
                  <a:srgbClr val="020302"/>
                </a:solidFill>
                <a:latin typeface="Adobe Clean"/>
                <a:cs typeface="Adobe Clean"/>
              </a:rPr>
              <a:t>st</a:t>
            </a:r>
            <a:r>
              <a:rPr lang="en-US" sz="1200" b="1" spc="-15">
                <a:solidFill>
                  <a:srgbClr val="020302"/>
                </a:solidFill>
                <a:latin typeface="Adobe Clean"/>
                <a:cs typeface="Adobe Clean"/>
              </a:rPr>
              <a:t>o</a:t>
            </a:r>
            <a:r>
              <a:rPr lang="en-US" sz="1200" b="1" spc="-20">
                <a:solidFill>
                  <a:srgbClr val="020302"/>
                </a:solidFill>
                <a:latin typeface="Adobe Clean"/>
                <a:cs typeface="Adobe Clean"/>
              </a:rPr>
              <a:t>miza</a:t>
            </a:r>
            <a:r>
              <a:rPr lang="en-US" sz="1200" b="1" spc="-25">
                <a:solidFill>
                  <a:srgbClr val="020302"/>
                </a:solidFill>
                <a:latin typeface="Adobe Clean"/>
                <a:cs typeface="Adobe Clean"/>
              </a:rPr>
              <a:t>t</a:t>
            </a:r>
            <a:r>
              <a:rPr lang="en-US" sz="1200" b="1" spc="-20">
                <a:solidFill>
                  <a:srgbClr val="020302"/>
                </a:solidFill>
                <a:latin typeface="Adobe Clean"/>
                <a:cs typeface="Adobe Clean"/>
              </a:rPr>
              <a:t>i</a:t>
            </a:r>
            <a:r>
              <a:rPr lang="en-US" sz="1200" b="1" spc="-15">
                <a:solidFill>
                  <a:srgbClr val="020302"/>
                </a:solidFill>
                <a:latin typeface="Adobe Clean"/>
                <a:cs typeface="Adobe Clean"/>
              </a:rPr>
              <a:t>o</a:t>
            </a:r>
            <a:r>
              <a:rPr lang="en-US" sz="1200" b="1">
                <a:solidFill>
                  <a:srgbClr val="020302"/>
                </a:solidFill>
                <a:latin typeface="Adobe Clean"/>
                <a:cs typeface="Adobe Clean"/>
              </a:rPr>
              <a:t>n</a:t>
            </a:r>
            <a:r>
              <a:rPr lang="en-US" sz="1200" b="1" spc="-50">
                <a:solidFill>
                  <a:srgbClr val="020302"/>
                </a:solidFill>
                <a:latin typeface="Adobe Clean"/>
                <a:cs typeface="Adobe Clean"/>
              </a:rPr>
              <a:t> </a:t>
            </a:r>
            <a:r>
              <a:rPr lang="en-US" sz="1200" b="1" spc="-20">
                <a:solidFill>
                  <a:srgbClr val="020302"/>
                </a:solidFill>
                <a:latin typeface="Adobe Clean"/>
                <a:cs typeface="Adobe Clean"/>
              </a:rPr>
              <a:t>B</a:t>
            </a:r>
            <a:r>
              <a:rPr lang="en-US" sz="1200" b="1" spc="-25">
                <a:solidFill>
                  <a:srgbClr val="020302"/>
                </a:solidFill>
                <a:latin typeface="Adobe Clean"/>
                <a:cs typeface="Adobe Clean"/>
              </a:rPr>
              <a:t>es</a:t>
            </a:r>
            <a:r>
              <a:rPr lang="en-US" sz="1200" b="1">
                <a:solidFill>
                  <a:srgbClr val="020302"/>
                </a:solidFill>
                <a:latin typeface="Adobe Clean"/>
                <a:cs typeface="Adobe Clean"/>
              </a:rPr>
              <a:t>t</a:t>
            </a:r>
            <a:r>
              <a:rPr lang="en-US" sz="1200" b="1" spc="-50">
                <a:solidFill>
                  <a:srgbClr val="020302"/>
                </a:solidFill>
                <a:latin typeface="Adobe Clean"/>
                <a:cs typeface="Adobe Clean"/>
              </a:rPr>
              <a:t> </a:t>
            </a:r>
            <a:r>
              <a:rPr lang="en-US" sz="1200" b="1" spc="-25">
                <a:solidFill>
                  <a:srgbClr val="020302"/>
                </a:solidFill>
                <a:latin typeface="Adobe Clean"/>
                <a:cs typeface="Adobe Clean"/>
              </a:rPr>
              <a:t>P</a:t>
            </a:r>
            <a:r>
              <a:rPr lang="en-US" sz="1200" b="1" spc="-20">
                <a:solidFill>
                  <a:srgbClr val="020302"/>
                </a:solidFill>
                <a:latin typeface="Adobe Clean"/>
                <a:cs typeface="Adobe Clean"/>
              </a:rPr>
              <a:t>ra</a:t>
            </a:r>
            <a:r>
              <a:rPr lang="en-US" sz="1200" b="1" spc="-30">
                <a:solidFill>
                  <a:srgbClr val="020302"/>
                </a:solidFill>
                <a:latin typeface="Adobe Clean"/>
                <a:cs typeface="Adobe Clean"/>
              </a:rPr>
              <a:t>c</a:t>
            </a:r>
            <a:r>
              <a:rPr lang="en-US" sz="1200" b="1" spc="-25">
                <a:solidFill>
                  <a:srgbClr val="020302"/>
                </a:solidFill>
                <a:latin typeface="Adobe Clean"/>
                <a:cs typeface="Adobe Clean"/>
              </a:rPr>
              <a:t>t</a:t>
            </a:r>
            <a:r>
              <a:rPr lang="en-US" sz="1200" b="1" spc="-20">
                <a:solidFill>
                  <a:srgbClr val="020302"/>
                </a:solidFill>
                <a:latin typeface="Adobe Clean"/>
                <a:cs typeface="Adobe Clean"/>
              </a:rPr>
              <a:t>i</a:t>
            </a:r>
            <a:r>
              <a:rPr lang="en-US" sz="1200" b="1" spc="-30">
                <a:solidFill>
                  <a:srgbClr val="020302"/>
                </a:solidFill>
                <a:latin typeface="Adobe Clean"/>
                <a:cs typeface="Adobe Clean"/>
              </a:rPr>
              <a:t>c</a:t>
            </a:r>
            <a:r>
              <a:rPr lang="en-US" sz="1200" b="1" spc="-25">
                <a:solidFill>
                  <a:srgbClr val="020302"/>
                </a:solidFill>
                <a:latin typeface="Adobe Clean"/>
                <a:cs typeface="Adobe Clean"/>
              </a:rPr>
              <a:t>e</a:t>
            </a:r>
            <a:r>
              <a:rPr lang="en-US" sz="1200" b="1">
                <a:solidFill>
                  <a:srgbClr val="020302"/>
                </a:solidFill>
                <a:latin typeface="Adobe Clean"/>
                <a:cs typeface="Adobe Clean"/>
              </a:rPr>
              <a:t>s</a:t>
            </a:r>
            <a:r>
              <a:rPr lang="en-US" sz="1200" b="1" spc="-45">
                <a:solidFill>
                  <a:srgbClr val="020302"/>
                </a:solidFill>
                <a:latin typeface="Adobe Clean"/>
                <a:cs typeface="Adobe Clean"/>
              </a:rPr>
              <a:t> </a:t>
            </a:r>
            <a:r>
              <a:rPr lang="en-US" sz="1200" b="1" spc="-25">
                <a:solidFill>
                  <a:srgbClr val="020302"/>
                </a:solidFill>
                <a:latin typeface="Adobe Clean"/>
                <a:cs typeface="Adobe Clean"/>
              </a:rPr>
              <a:t>f</a:t>
            </a:r>
            <a:r>
              <a:rPr lang="en-US" sz="1200" b="1" spc="-15">
                <a:solidFill>
                  <a:srgbClr val="020302"/>
                </a:solidFill>
                <a:latin typeface="Adobe Clean"/>
                <a:cs typeface="Adobe Clean"/>
              </a:rPr>
              <a:t>o</a:t>
            </a:r>
            <a:r>
              <a:rPr lang="en-US" sz="1200" b="1">
                <a:solidFill>
                  <a:srgbClr val="020302"/>
                </a:solidFill>
                <a:latin typeface="Adobe Clean"/>
                <a:cs typeface="Adobe Clean"/>
              </a:rPr>
              <a:t>r</a:t>
            </a:r>
            <a:r>
              <a:rPr lang="en-US" sz="1200" b="1" spc="-45">
                <a:solidFill>
                  <a:srgbClr val="020302"/>
                </a:solidFill>
                <a:latin typeface="Adobe Clean"/>
                <a:cs typeface="Adobe Clean"/>
              </a:rPr>
              <a:t> </a:t>
            </a:r>
            <a:r>
              <a:rPr lang="en-US" sz="1200" b="1" spc="-30">
                <a:solidFill>
                  <a:srgbClr val="020302"/>
                </a:solidFill>
                <a:latin typeface="Adobe Clean"/>
                <a:cs typeface="Adobe Clean"/>
              </a:rPr>
              <a:t>AE</a:t>
            </a:r>
            <a:r>
              <a:rPr lang="en-US" sz="1200" b="1">
                <a:solidFill>
                  <a:srgbClr val="020302"/>
                </a:solidFill>
                <a:latin typeface="Adobe Clean"/>
                <a:cs typeface="Adobe Clean"/>
              </a:rPr>
              <a:t>M</a:t>
            </a:r>
            <a:r>
              <a:rPr lang="en-US" sz="1200" b="1" spc="-55">
                <a:solidFill>
                  <a:srgbClr val="020302"/>
                </a:solidFill>
                <a:latin typeface="Adobe Clean"/>
                <a:cs typeface="Adobe Clean"/>
              </a:rPr>
              <a:t> </a:t>
            </a:r>
            <a:r>
              <a:rPr lang="en-US" sz="1200" b="1" spc="-20">
                <a:solidFill>
                  <a:srgbClr val="020302"/>
                </a:solidFill>
                <a:latin typeface="Adobe Clean"/>
                <a:cs typeface="Adobe Clean"/>
              </a:rPr>
              <a:t>a</a:t>
            </a:r>
            <a:r>
              <a:rPr lang="en-US" sz="1200" b="1">
                <a:solidFill>
                  <a:srgbClr val="020302"/>
                </a:solidFill>
                <a:latin typeface="Adobe Clean"/>
                <a:cs typeface="Adobe Clean"/>
              </a:rPr>
              <a:t>s</a:t>
            </a:r>
            <a:r>
              <a:rPr lang="en-US" sz="1200" b="1" spc="-45">
                <a:solidFill>
                  <a:srgbClr val="020302"/>
                </a:solidFill>
                <a:latin typeface="Adobe Clean"/>
                <a:cs typeface="Adobe Clean"/>
              </a:rPr>
              <a:t> </a:t>
            </a:r>
            <a:r>
              <a:rPr lang="en-US" sz="1200" b="1">
                <a:solidFill>
                  <a:srgbClr val="020302"/>
                </a:solidFill>
                <a:latin typeface="Adobe Clean"/>
                <a:cs typeface="Adobe Clean"/>
              </a:rPr>
              <a:t>a</a:t>
            </a:r>
            <a:r>
              <a:rPr lang="en-US" sz="1200" b="1" spc="-45">
                <a:solidFill>
                  <a:srgbClr val="020302"/>
                </a:solidFill>
                <a:latin typeface="Adobe Clean"/>
                <a:cs typeface="Adobe Clean"/>
              </a:rPr>
              <a:t> </a:t>
            </a:r>
            <a:r>
              <a:rPr lang="en-US" sz="1200" b="1" spc="-15">
                <a:solidFill>
                  <a:srgbClr val="020302"/>
                </a:solidFill>
                <a:latin typeface="Adobe Clean"/>
                <a:cs typeface="Adobe Clean"/>
              </a:rPr>
              <a:t>C</a:t>
            </a:r>
            <a:r>
              <a:rPr lang="en-US" sz="1200" b="1" spc="-25">
                <a:solidFill>
                  <a:srgbClr val="020302"/>
                </a:solidFill>
                <a:latin typeface="Adobe Clean"/>
                <a:cs typeface="Adobe Clean"/>
              </a:rPr>
              <a:t>l</a:t>
            </a:r>
            <a:r>
              <a:rPr lang="en-US" sz="1200" b="1" spc="-15">
                <a:solidFill>
                  <a:srgbClr val="020302"/>
                </a:solidFill>
                <a:latin typeface="Adobe Clean"/>
                <a:cs typeface="Adobe Clean"/>
              </a:rPr>
              <a:t>o</a:t>
            </a:r>
            <a:r>
              <a:rPr lang="en-US" sz="1200" b="1" spc="-20">
                <a:solidFill>
                  <a:srgbClr val="020302"/>
                </a:solidFill>
                <a:latin typeface="Adobe Clean"/>
                <a:cs typeface="Adobe Clean"/>
              </a:rPr>
              <a:t>u</a:t>
            </a:r>
            <a:r>
              <a:rPr lang="en-US" sz="1200" b="1">
                <a:solidFill>
                  <a:srgbClr val="020302"/>
                </a:solidFill>
                <a:latin typeface="Adobe Clean"/>
                <a:cs typeface="Adobe Clean"/>
              </a:rPr>
              <a:t>d</a:t>
            </a:r>
            <a:r>
              <a:rPr lang="en-US" sz="1200" b="1" spc="-50">
                <a:solidFill>
                  <a:srgbClr val="020302"/>
                </a:solidFill>
                <a:latin typeface="Adobe Clean"/>
                <a:cs typeface="Adobe Clean"/>
              </a:rPr>
              <a:t> </a:t>
            </a:r>
            <a:r>
              <a:rPr lang="en-US" sz="1200" b="1" spc="-20">
                <a:solidFill>
                  <a:srgbClr val="020302"/>
                </a:solidFill>
                <a:latin typeface="Adobe Clean"/>
                <a:cs typeface="Adobe Clean"/>
              </a:rPr>
              <a:t>S</a:t>
            </a:r>
            <a:r>
              <a:rPr lang="en-US" sz="1200" b="1" spc="-25">
                <a:solidFill>
                  <a:srgbClr val="020302"/>
                </a:solidFill>
                <a:latin typeface="Adobe Clean"/>
                <a:cs typeface="Adobe Clean"/>
              </a:rPr>
              <a:t>e</a:t>
            </a:r>
            <a:r>
              <a:rPr lang="en-US" sz="1200" b="1" spc="-20">
                <a:solidFill>
                  <a:srgbClr val="020302"/>
                </a:solidFill>
                <a:latin typeface="Adobe Clean"/>
                <a:cs typeface="Adobe Clean"/>
              </a:rPr>
              <a:t>r</a:t>
            </a:r>
            <a:r>
              <a:rPr lang="en-US" sz="1200" b="1" spc="-30">
                <a:solidFill>
                  <a:srgbClr val="020302"/>
                </a:solidFill>
                <a:latin typeface="Adobe Clean"/>
                <a:cs typeface="Adobe Clean"/>
              </a:rPr>
              <a:t>v</a:t>
            </a:r>
            <a:r>
              <a:rPr lang="en-US" sz="1200" b="1" spc="-20">
                <a:solidFill>
                  <a:srgbClr val="020302"/>
                </a:solidFill>
                <a:latin typeface="Adobe Clean"/>
                <a:cs typeface="Adobe Clean"/>
              </a:rPr>
              <a:t>i</a:t>
            </a:r>
            <a:r>
              <a:rPr lang="en-US" sz="1200" b="1" spc="-30">
                <a:solidFill>
                  <a:srgbClr val="020302"/>
                </a:solidFill>
                <a:latin typeface="Adobe Clean"/>
                <a:cs typeface="Adobe Clean"/>
              </a:rPr>
              <a:t>c</a:t>
            </a:r>
            <a:r>
              <a:rPr lang="en-US" sz="1200" b="1">
                <a:solidFill>
                  <a:srgbClr val="020302"/>
                </a:solidFill>
                <a:latin typeface="Adobe Clean"/>
                <a:cs typeface="Adobe Clean"/>
              </a:rPr>
              <a:t>e</a:t>
            </a:r>
            <a:endParaRPr lang="en-US" sz="1200">
              <a:latin typeface="Adobe Clean"/>
              <a:cs typeface="Adobe Clean"/>
            </a:endParaRPr>
          </a:p>
        </p:txBody>
      </p:sp>
      <p:sp>
        <p:nvSpPr>
          <p:cNvPr id="148" name="Rectangle 147">
            <a:extLst>
              <a:ext uri="{FF2B5EF4-FFF2-40B4-BE49-F238E27FC236}">
                <a16:creationId xmlns:a16="http://schemas.microsoft.com/office/drawing/2014/main" id="{E46486FF-98E8-104F-B880-5545084769D6}"/>
              </a:ext>
            </a:extLst>
          </p:cNvPr>
          <p:cNvSpPr/>
          <p:nvPr/>
        </p:nvSpPr>
        <p:spPr>
          <a:xfrm>
            <a:off x="2752588" y="4438393"/>
            <a:ext cx="1708650" cy="461665"/>
          </a:xfrm>
          <a:prstGeom prst="rect">
            <a:avLst/>
          </a:prstGeom>
        </p:spPr>
        <p:txBody>
          <a:bodyPr wrap="square">
            <a:spAutoFit/>
          </a:bodyPr>
          <a:lstStyle/>
          <a:p>
            <a:pPr marL="12700">
              <a:lnSpc>
                <a:spcPct val="100000"/>
              </a:lnSpc>
              <a:spcBef>
                <a:spcPts val="100"/>
              </a:spcBef>
            </a:pPr>
            <a:r>
              <a:rPr lang="en-US" sz="1200" b="1" spc="-25">
                <a:solidFill>
                  <a:srgbClr val="020302"/>
                </a:solidFill>
                <a:latin typeface="Adobe Clean"/>
                <a:cs typeface="Adobe Clean"/>
              </a:rPr>
              <a:t>Value-added Services for AEM as a Cloud Service</a:t>
            </a:r>
            <a:endParaRPr lang="en-US" sz="1200">
              <a:latin typeface="Adobe Clean"/>
              <a:cs typeface="Adobe Clean"/>
            </a:endParaRPr>
          </a:p>
        </p:txBody>
      </p:sp>
      <p:sp>
        <p:nvSpPr>
          <p:cNvPr id="149" name="Rectangle 148">
            <a:extLst>
              <a:ext uri="{FF2B5EF4-FFF2-40B4-BE49-F238E27FC236}">
                <a16:creationId xmlns:a16="http://schemas.microsoft.com/office/drawing/2014/main" id="{18F92F5A-D3CA-DB48-AF85-3ED95C0CE207}"/>
              </a:ext>
            </a:extLst>
          </p:cNvPr>
          <p:cNvSpPr/>
          <p:nvPr/>
        </p:nvSpPr>
        <p:spPr>
          <a:xfrm>
            <a:off x="381000" y="4438394"/>
            <a:ext cx="1998943" cy="461665"/>
          </a:xfrm>
          <a:prstGeom prst="rect">
            <a:avLst/>
          </a:prstGeom>
        </p:spPr>
        <p:txBody>
          <a:bodyPr wrap="square" lIns="0">
            <a:spAutoFit/>
          </a:bodyPr>
          <a:lstStyle/>
          <a:p>
            <a:pPr marL="12700">
              <a:lnSpc>
                <a:spcPct val="100000"/>
              </a:lnSpc>
              <a:spcBef>
                <a:spcPts val="100"/>
              </a:spcBef>
            </a:pPr>
            <a:r>
              <a:rPr lang="en-US" sz="1200" b="1" spc="-20">
                <a:solidFill>
                  <a:srgbClr val="020302"/>
                </a:solidFill>
                <a:latin typeface="Adobe Clean"/>
                <a:cs typeface="Adobe Clean"/>
              </a:rPr>
              <a:t>G</a:t>
            </a:r>
            <a:r>
              <a:rPr lang="en-US" sz="1200" b="1" spc="-15">
                <a:solidFill>
                  <a:srgbClr val="020302"/>
                </a:solidFill>
                <a:latin typeface="Adobe Clean"/>
                <a:cs typeface="Adobe Clean"/>
              </a:rPr>
              <a:t>o</a:t>
            </a:r>
            <a:r>
              <a:rPr lang="en-US" sz="1200" b="1" spc="-25">
                <a:solidFill>
                  <a:srgbClr val="020302"/>
                </a:solidFill>
                <a:latin typeface="Adobe Clean"/>
                <a:cs typeface="Adobe Clean"/>
              </a:rPr>
              <a:t>ve</a:t>
            </a:r>
            <a:r>
              <a:rPr lang="en-US" sz="1200" b="1" spc="-20">
                <a:solidFill>
                  <a:srgbClr val="020302"/>
                </a:solidFill>
                <a:latin typeface="Adobe Clean"/>
                <a:cs typeface="Adobe Clean"/>
              </a:rPr>
              <a:t>r</a:t>
            </a:r>
            <a:r>
              <a:rPr lang="en-US" sz="1200" b="1" spc="-25">
                <a:solidFill>
                  <a:srgbClr val="020302"/>
                </a:solidFill>
                <a:latin typeface="Adobe Clean"/>
                <a:cs typeface="Adobe Clean"/>
              </a:rPr>
              <a:t>n</a:t>
            </a:r>
            <a:r>
              <a:rPr lang="en-US" sz="1200" b="1" spc="-20">
                <a:solidFill>
                  <a:srgbClr val="020302"/>
                </a:solidFill>
                <a:latin typeface="Adobe Clean"/>
                <a:cs typeface="Adobe Clean"/>
              </a:rPr>
              <a:t>a</a:t>
            </a:r>
            <a:r>
              <a:rPr lang="en-US" sz="1200" b="1" spc="-25">
                <a:solidFill>
                  <a:srgbClr val="020302"/>
                </a:solidFill>
                <a:latin typeface="Adobe Clean"/>
                <a:cs typeface="Adobe Clean"/>
              </a:rPr>
              <a:t>n</a:t>
            </a:r>
            <a:r>
              <a:rPr lang="en-US" sz="1200" b="1" spc="-30">
                <a:solidFill>
                  <a:srgbClr val="020302"/>
                </a:solidFill>
                <a:latin typeface="Adobe Clean"/>
                <a:cs typeface="Adobe Clean"/>
              </a:rPr>
              <a:t>c</a:t>
            </a:r>
            <a:r>
              <a:rPr lang="en-US" sz="1200" b="1">
                <a:solidFill>
                  <a:srgbClr val="020302"/>
                </a:solidFill>
                <a:latin typeface="Adobe Clean"/>
                <a:cs typeface="Adobe Clean"/>
              </a:rPr>
              <a:t>e</a:t>
            </a:r>
            <a:r>
              <a:rPr lang="en-US" sz="1200" b="1" spc="-50">
                <a:solidFill>
                  <a:srgbClr val="020302"/>
                </a:solidFill>
                <a:latin typeface="Adobe Clean"/>
                <a:cs typeface="Adobe Clean"/>
              </a:rPr>
              <a:t> </a:t>
            </a:r>
            <a:r>
              <a:rPr lang="en-US" sz="1200" b="1" spc="-25">
                <a:solidFill>
                  <a:srgbClr val="020302"/>
                </a:solidFill>
                <a:latin typeface="Adobe Clean"/>
                <a:cs typeface="Adobe Clean"/>
              </a:rPr>
              <a:t>f</a:t>
            </a:r>
            <a:r>
              <a:rPr lang="en-US" sz="1200" b="1" spc="-15">
                <a:solidFill>
                  <a:srgbClr val="020302"/>
                </a:solidFill>
                <a:latin typeface="Adobe Clean"/>
                <a:cs typeface="Adobe Clean"/>
              </a:rPr>
              <a:t>o</a:t>
            </a:r>
            <a:r>
              <a:rPr lang="en-US" sz="1200" b="1">
                <a:solidFill>
                  <a:srgbClr val="020302"/>
                </a:solidFill>
                <a:latin typeface="Adobe Clean"/>
                <a:cs typeface="Adobe Clean"/>
              </a:rPr>
              <a:t>r</a:t>
            </a:r>
            <a:r>
              <a:rPr lang="en-US" sz="1200" b="1" spc="-45">
                <a:solidFill>
                  <a:srgbClr val="020302"/>
                </a:solidFill>
                <a:latin typeface="Adobe Clean"/>
                <a:cs typeface="Adobe Clean"/>
              </a:rPr>
              <a:t> </a:t>
            </a:r>
            <a:r>
              <a:rPr lang="en-US" sz="1200" b="1" spc="-30">
                <a:solidFill>
                  <a:srgbClr val="020302"/>
                </a:solidFill>
                <a:latin typeface="Adobe Clean"/>
                <a:cs typeface="Adobe Clean"/>
              </a:rPr>
              <a:t>A</a:t>
            </a:r>
            <a:r>
              <a:rPr lang="en-US" sz="1200" b="1" spc="-25">
                <a:solidFill>
                  <a:srgbClr val="020302"/>
                </a:solidFill>
                <a:latin typeface="Adobe Clean"/>
                <a:cs typeface="Adobe Clean"/>
              </a:rPr>
              <a:t>E</a:t>
            </a:r>
            <a:r>
              <a:rPr lang="en-US" sz="1200" b="1">
                <a:solidFill>
                  <a:srgbClr val="020302"/>
                </a:solidFill>
                <a:latin typeface="Adobe Clean"/>
                <a:cs typeface="Adobe Clean"/>
              </a:rPr>
              <a:t>M</a:t>
            </a:r>
            <a:r>
              <a:rPr lang="en-US" sz="1200" b="1" spc="-50">
                <a:solidFill>
                  <a:srgbClr val="020302"/>
                </a:solidFill>
                <a:latin typeface="Adobe Clean"/>
                <a:cs typeface="Adobe Clean"/>
              </a:rPr>
              <a:t> </a:t>
            </a:r>
            <a:r>
              <a:rPr lang="en-US" sz="1200" b="1" spc="-20">
                <a:solidFill>
                  <a:srgbClr val="020302"/>
                </a:solidFill>
                <a:latin typeface="Adobe Clean"/>
                <a:cs typeface="Adobe Clean"/>
              </a:rPr>
              <a:t>a</a:t>
            </a:r>
            <a:r>
              <a:rPr lang="en-US" sz="1200" b="1">
                <a:solidFill>
                  <a:srgbClr val="020302"/>
                </a:solidFill>
                <a:latin typeface="Adobe Clean"/>
                <a:cs typeface="Adobe Clean"/>
              </a:rPr>
              <a:t>s</a:t>
            </a:r>
            <a:r>
              <a:rPr lang="en-US" sz="1200" b="1" spc="-45">
                <a:solidFill>
                  <a:srgbClr val="020302"/>
                </a:solidFill>
                <a:latin typeface="Adobe Clean"/>
                <a:cs typeface="Adobe Clean"/>
              </a:rPr>
              <a:t> </a:t>
            </a:r>
            <a:r>
              <a:rPr lang="en-US" sz="1200" b="1">
                <a:solidFill>
                  <a:srgbClr val="020302"/>
                </a:solidFill>
                <a:latin typeface="Adobe Clean"/>
                <a:cs typeface="Adobe Clean"/>
              </a:rPr>
              <a:t>a</a:t>
            </a:r>
            <a:r>
              <a:rPr lang="en-US" sz="1200" b="1" spc="-40">
                <a:solidFill>
                  <a:srgbClr val="020302"/>
                </a:solidFill>
                <a:latin typeface="Adobe Clean"/>
                <a:cs typeface="Adobe Clean"/>
              </a:rPr>
              <a:t> </a:t>
            </a:r>
            <a:r>
              <a:rPr lang="en-US" sz="1200" b="1" spc="-15">
                <a:solidFill>
                  <a:srgbClr val="020302"/>
                </a:solidFill>
                <a:latin typeface="Adobe Clean"/>
                <a:cs typeface="Adobe Clean"/>
              </a:rPr>
              <a:t>C</a:t>
            </a:r>
            <a:r>
              <a:rPr lang="en-US" sz="1200" b="1" spc="-25">
                <a:solidFill>
                  <a:srgbClr val="020302"/>
                </a:solidFill>
                <a:latin typeface="Adobe Clean"/>
                <a:cs typeface="Adobe Clean"/>
              </a:rPr>
              <a:t>l</a:t>
            </a:r>
            <a:r>
              <a:rPr lang="en-US" sz="1200" b="1" spc="-15">
                <a:solidFill>
                  <a:srgbClr val="020302"/>
                </a:solidFill>
                <a:latin typeface="Adobe Clean"/>
                <a:cs typeface="Adobe Clean"/>
              </a:rPr>
              <a:t>ou</a:t>
            </a:r>
            <a:r>
              <a:rPr lang="en-US" sz="1200" b="1">
                <a:solidFill>
                  <a:srgbClr val="020302"/>
                </a:solidFill>
                <a:latin typeface="Adobe Clean"/>
                <a:cs typeface="Adobe Clean"/>
              </a:rPr>
              <a:t>d</a:t>
            </a:r>
            <a:r>
              <a:rPr lang="en-US" sz="1200" b="1" spc="-50">
                <a:solidFill>
                  <a:srgbClr val="020302"/>
                </a:solidFill>
                <a:latin typeface="Adobe Clean"/>
                <a:cs typeface="Adobe Clean"/>
              </a:rPr>
              <a:t> </a:t>
            </a:r>
            <a:r>
              <a:rPr lang="en-US" sz="1200" b="1" spc="-20">
                <a:solidFill>
                  <a:srgbClr val="020302"/>
                </a:solidFill>
                <a:latin typeface="Adobe Clean"/>
                <a:cs typeface="Adobe Clean"/>
              </a:rPr>
              <a:t>S</a:t>
            </a:r>
            <a:r>
              <a:rPr lang="en-US" sz="1200" b="1" spc="-25">
                <a:solidFill>
                  <a:srgbClr val="020302"/>
                </a:solidFill>
                <a:latin typeface="Adobe Clean"/>
                <a:cs typeface="Adobe Clean"/>
              </a:rPr>
              <a:t>e</a:t>
            </a:r>
            <a:r>
              <a:rPr lang="en-US" sz="1200" b="1" spc="-20">
                <a:solidFill>
                  <a:srgbClr val="020302"/>
                </a:solidFill>
                <a:latin typeface="Adobe Clean"/>
                <a:cs typeface="Adobe Clean"/>
              </a:rPr>
              <a:t>r</a:t>
            </a:r>
            <a:r>
              <a:rPr lang="en-US" sz="1200" b="1" spc="-25">
                <a:solidFill>
                  <a:srgbClr val="020302"/>
                </a:solidFill>
                <a:latin typeface="Adobe Clean"/>
                <a:cs typeface="Adobe Clean"/>
              </a:rPr>
              <a:t>v</a:t>
            </a:r>
            <a:r>
              <a:rPr lang="en-US" sz="1200" b="1" spc="-20">
                <a:solidFill>
                  <a:srgbClr val="020302"/>
                </a:solidFill>
                <a:latin typeface="Adobe Clean"/>
                <a:cs typeface="Adobe Clean"/>
              </a:rPr>
              <a:t>i</a:t>
            </a:r>
            <a:r>
              <a:rPr lang="en-US" sz="1200" b="1" spc="-30">
                <a:solidFill>
                  <a:srgbClr val="020302"/>
                </a:solidFill>
                <a:latin typeface="Adobe Clean"/>
                <a:cs typeface="Adobe Clean"/>
              </a:rPr>
              <a:t>c</a:t>
            </a:r>
            <a:r>
              <a:rPr lang="en-US" sz="1200" b="1">
                <a:solidFill>
                  <a:srgbClr val="020302"/>
                </a:solidFill>
                <a:latin typeface="Adobe Clean"/>
                <a:cs typeface="Adobe Clean"/>
              </a:rPr>
              <a:t>e</a:t>
            </a:r>
            <a:endParaRPr lang="en-US" sz="1200">
              <a:latin typeface="Adobe Clean"/>
              <a:cs typeface="Adobe Clean"/>
            </a:endParaRPr>
          </a:p>
        </p:txBody>
      </p:sp>
      <p:pic>
        <p:nvPicPr>
          <p:cNvPr id="151" name="Graphic 150" descr="Director's Chair outline">
            <a:extLst>
              <a:ext uri="{FF2B5EF4-FFF2-40B4-BE49-F238E27FC236}">
                <a16:creationId xmlns:a16="http://schemas.microsoft.com/office/drawing/2014/main" id="{921858E2-75CF-3B40-8734-4CE41782FC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Rating 3 Star with solid fill">
            <a:extLst>
              <a:ext uri="{FF2B5EF4-FFF2-40B4-BE49-F238E27FC236}">
                <a16:creationId xmlns:a16="http://schemas.microsoft.com/office/drawing/2014/main" id="{D5B000DA-4203-6A40-88BA-0E899DF2822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a:extLst>
              <a:ext uri="{FF2B5EF4-FFF2-40B4-BE49-F238E27FC236}">
                <a16:creationId xmlns:a16="http://schemas.microsoft.com/office/drawing/2014/main" id="{617B1137-C66B-C040-8DDC-65022470FBF2}"/>
              </a:ext>
            </a:extLst>
          </p:cNvPr>
          <p:cNvSpPr txBox="1"/>
          <p:nvPr/>
        </p:nvSpPr>
        <p:spPr>
          <a:xfrm>
            <a:off x="689237" y="1102554"/>
            <a:ext cx="1036205" cy="197490"/>
          </a:xfrm>
          <a:prstGeom prst="rect">
            <a:avLst/>
          </a:prstGeom>
        </p:spPr>
        <p:txBody>
          <a:bodyPr vert="horz" wrap="square" lIns="0" tIns="12700" rIns="0" bIns="0" rtlCol="0">
            <a:spAutoFit/>
          </a:bodyPr>
          <a:lstStyle/>
          <a:p>
            <a:pPr marL="12700">
              <a:lnSpc>
                <a:spcPct val="100000"/>
              </a:lnSpc>
              <a:spcBef>
                <a:spcPts val="100"/>
              </a:spcBef>
            </a:pPr>
            <a:r>
              <a:rPr lang="en-US" sz="1200" b="1" spc="-20">
                <a:solidFill>
                  <a:srgbClr val="020302"/>
                </a:solidFill>
                <a:latin typeface="Adobe Clean"/>
                <a:cs typeface="Adobe Clean"/>
              </a:rPr>
              <a:t>Cas</a:t>
            </a:r>
            <a:r>
              <a:rPr sz="1200" b="1">
                <a:solidFill>
                  <a:srgbClr val="020302"/>
                </a:solidFill>
                <a:latin typeface="Adobe Clean"/>
                <a:cs typeface="Adobe Clean"/>
              </a:rPr>
              <a:t>e</a:t>
            </a:r>
            <a:r>
              <a:rPr sz="1200" b="1" spc="-80">
                <a:solidFill>
                  <a:srgbClr val="020302"/>
                </a:solidFill>
                <a:latin typeface="Adobe Clean"/>
                <a:cs typeface="Adobe Clean"/>
              </a:rPr>
              <a:t> </a:t>
            </a:r>
            <a:r>
              <a:rPr sz="1200" b="1" spc="-20">
                <a:solidFill>
                  <a:srgbClr val="020302"/>
                </a:solidFill>
                <a:latin typeface="Adobe Clean"/>
                <a:cs typeface="Adobe Clean"/>
              </a:rPr>
              <a:t>R</a:t>
            </a:r>
            <a:r>
              <a:rPr sz="1200" b="1" spc="-25">
                <a:solidFill>
                  <a:srgbClr val="020302"/>
                </a:solidFill>
                <a:latin typeface="Adobe Clean"/>
                <a:cs typeface="Adobe Clean"/>
              </a:rPr>
              <a:t>e</a:t>
            </a:r>
            <a:r>
              <a:rPr sz="1200" b="1" spc="-30">
                <a:solidFill>
                  <a:srgbClr val="020302"/>
                </a:solidFill>
                <a:latin typeface="Adobe Clean"/>
                <a:cs typeface="Adobe Clean"/>
              </a:rPr>
              <a:t>v</a:t>
            </a:r>
            <a:r>
              <a:rPr sz="1200" b="1" spc="-20">
                <a:solidFill>
                  <a:srgbClr val="020302"/>
                </a:solidFill>
                <a:latin typeface="Adobe Clean"/>
                <a:cs typeface="Adobe Clean"/>
              </a:rPr>
              <a:t>i</a:t>
            </a:r>
            <a:r>
              <a:rPr sz="1200" b="1" spc="-25">
                <a:solidFill>
                  <a:srgbClr val="020302"/>
                </a:solidFill>
                <a:latin typeface="Adobe Clean"/>
                <a:cs typeface="Adobe Clean"/>
              </a:rPr>
              <a:t>ew</a:t>
            </a:r>
            <a:r>
              <a:rPr sz="1200" b="1">
                <a:solidFill>
                  <a:srgbClr val="020302"/>
                </a:solidFill>
                <a:latin typeface="Adobe Clean"/>
                <a:cs typeface="Adobe Clean"/>
              </a:rPr>
              <a:t>s</a:t>
            </a:r>
            <a:endParaRPr sz="1200">
              <a:latin typeface="Adobe Clean"/>
              <a:cs typeface="Adobe Clean"/>
            </a:endParaRPr>
          </a:p>
        </p:txBody>
      </p:sp>
      <p:pic>
        <p:nvPicPr>
          <p:cNvPr id="5" name="Graphic 4" descr="Customer review outline">
            <a:extLst>
              <a:ext uri="{FF2B5EF4-FFF2-40B4-BE49-F238E27FC236}">
                <a16:creationId xmlns:a16="http://schemas.microsoft.com/office/drawing/2014/main" id="{8CCEB8E9-4EDC-FD45-900B-6151B8F604B7}"/>
              </a:ext>
            </a:extLst>
          </p:cNvPr>
          <p:cNvPicPr>
            <a:picLocks/>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a:extLst>
              <a:ext uri="{FF2B5EF4-FFF2-40B4-BE49-F238E27FC236}">
                <a16:creationId xmlns:a16="http://schemas.microsoft.com/office/drawing/2014/main" id="{FFC37365-14D1-2C4B-97CC-3896ADF5B05F}"/>
              </a:ext>
            </a:extLst>
          </p:cNvPr>
          <p:cNvSpPr txBox="1"/>
          <p:nvPr/>
        </p:nvSpPr>
        <p:spPr>
          <a:xfrm>
            <a:off x="355868" y="1426046"/>
            <a:ext cx="2194560" cy="936154"/>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Regular scheduled review of open support requests, ensuring customer alignment on case description, business impact, status, priority and agreement on next steps required to ensure an expedient resolution.</a:t>
            </a:r>
            <a:endParaRPr sz="1000">
              <a:latin typeface="Adobe Clean Light" panose="020B0303020404020204" pitchFamily="34" charset="0"/>
              <a:cs typeface="AdobeClean-Light"/>
            </a:endParaRPr>
          </a:p>
        </p:txBody>
      </p:sp>
      <p:sp>
        <p:nvSpPr>
          <p:cNvPr id="68" name="Rectangle 67">
            <a:extLst>
              <a:ext uri="{FF2B5EF4-FFF2-40B4-BE49-F238E27FC236}">
                <a16:creationId xmlns:a16="http://schemas.microsoft.com/office/drawing/2014/main" id="{C8A5F3FC-2C04-C744-BD0E-F9ACC42DEA13}"/>
              </a:ext>
            </a:extLst>
          </p:cNvPr>
          <p:cNvSpPr/>
          <p:nvPr/>
        </p:nvSpPr>
        <p:spPr>
          <a:xfrm>
            <a:off x="214971" y="3981193"/>
            <a:ext cx="2354171" cy="307777"/>
          </a:xfrm>
          <a:prstGeom prst="rect">
            <a:avLst/>
          </a:prstGeom>
        </p:spPr>
        <p:txBody>
          <a:bodyPr wrap="none" lIns="0">
            <a:spAutoFit/>
          </a:bodyPr>
          <a:lstStyle/>
          <a:p>
            <a:pPr>
              <a:lnSpc>
                <a:spcPct val="100000"/>
              </a:lnSpc>
              <a:spcBef>
                <a:spcPts val="280"/>
              </a:spcBef>
            </a:pPr>
            <a:r>
              <a:rPr lang="en-US" sz="1400" b="1" spc="-10">
                <a:solidFill>
                  <a:srgbClr val="020302"/>
                </a:solidFill>
                <a:latin typeface="Adobe Clean"/>
                <a:cs typeface="Adobe Clean"/>
              </a:rPr>
              <a:t>Cloud Support Activities - AEM</a:t>
            </a:r>
            <a:endParaRPr lang="en-US" sz="1400">
              <a:latin typeface="Adobe Clean"/>
              <a:cs typeface="Adobe Clean"/>
            </a:endParaRPr>
          </a:p>
        </p:txBody>
      </p:sp>
      <p:sp>
        <p:nvSpPr>
          <p:cNvPr id="69" name="object 26">
            <a:extLst>
              <a:ext uri="{FF2B5EF4-FFF2-40B4-BE49-F238E27FC236}">
                <a16:creationId xmlns:a16="http://schemas.microsoft.com/office/drawing/2014/main" id="{6A102D56-C83F-964F-8477-EC69A0596922}"/>
              </a:ext>
            </a:extLst>
          </p:cNvPr>
          <p:cNvSpPr/>
          <p:nvPr/>
        </p:nvSpPr>
        <p:spPr>
          <a:xfrm>
            <a:off x="214971" y="4310484"/>
            <a:ext cx="228600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Syncing cloud outline">
            <a:extLst>
              <a:ext uri="{FF2B5EF4-FFF2-40B4-BE49-F238E27FC236}">
                <a16:creationId xmlns:a16="http://schemas.microsoft.com/office/drawing/2014/main" id="{ABD4F6D3-5974-B843-8E65-3F7D52C02A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9142" y="3892352"/>
            <a:ext cx="461665" cy="461665"/>
          </a:xfrm>
          <a:prstGeom prst="rect">
            <a:avLst/>
          </a:prstGeom>
        </p:spPr>
      </p:pic>
      <p:pic>
        <p:nvPicPr>
          <p:cNvPr id="67" name="Graphic 66" descr="Speaker phone outline">
            <a:extLst>
              <a:ext uri="{FF2B5EF4-FFF2-40B4-BE49-F238E27FC236}">
                <a16:creationId xmlns:a16="http://schemas.microsoft.com/office/drawing/2014/main" id="{9CF25698-88B0-EB4D-88EB-74AEDE37DB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679878"/>
            <a:ext cx="411480" cy="411480"/>
          </a:xfrm>
          <a:prstGeom prst="rect">
            <a:avLst/>
          </a:prstGeom>
        </p:spPr>
      </p:pic>
      <p:pic>
        <p:nvPicPr>
          <p:cNvPr id="70" name="Graphic 69" descr="Remote learning language outline">
            <a:extLst>
              <a:ext uri="{FF2B5EF4-FFF2-40B4-BE49-F238E27FC236}">
                <a16:creationId xmlns:a16="http://schemas.microsoft.com/office/drawing/2014/main" id="{AAC2DE22-688A-D04D-BBF0-41B9716024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520784"/>
            <a:ext cx="411480" cy="411480"/>
          </a:xfrm>
          <a:prstGeom prst="rect">
            <a:avLst/>
          </a:prstGeom>
        </p:spPr>
      </p:pic>
      <p:pic>
        <p:nvPicPr>
          <p:cNvPr id="72" name="Graphic 71" descr="Customer review outline">
            <a:extLst>
              <a:ext uri="{FF2B5EF4-FFF2-40B4-BE49-F238E27FC236}">
                <a16:creationId xmlns:a16="http://schemas.microsoft.com/office/drawing/2014/main" id="{21B3E732-0813-BE43-B793-4BD9034C6B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641210"/>
            <a:ext cx="411480" cy="411480"/>
          </a:xfrm>
          <a:prstGeom prst="rect">
            <a:avLst/>
          </a:prstGeom>
        </p:spPr>
      </p:pic>
      <p:pic>
        <p:nvPicPr>
          <p:cNvPr id="73" name="Graphic 72" descr="Signpost outline">
            <a:extLst>
              <a:ext uri="{FF2B5EF4-FFF2-40B4-BE49-F238E27FC236}">
                <a16:creationId xmlns:a16="http://schemas.microsoft.com/office/drawing/2014/main" id="{1F982738-B503-9740-BDCB-05ED93867D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629400"/>
            <a:ext cx="411480" cy="411480"/>
          </a:xfrm>
          <a:prstGeom prst="rect">
            <a:avLst/>
          </a:prstGeom>
        </p:spPr>
      </p:pic>
      <p:pic>
        <p:nvPicPr>
          <p:cNvPr id="76" name="Graphic 75" descr="Internet outline">
            <a:extLst>
              <a:ext uri="{FF2B5EF4-FFF2-40B4-BE49-F238E27FC236}">
                <a16:creationId xmlns:a16="http://schemas.microsoft.com/office/drawing/2014/main" id="{F6C8836B-077B-BC4F-9C12-02BE5602368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520784"/>
            <a:ext cx="411480" cy="411480"/>
          </a:xfrm>
          <a:prstGeom prst="rect">
            <a:avLst/>
          </a:prstGeom>
        </p:spPr>
      </p:pic>
      <p:pic>
        <p:nvPicPr>
          <p:cNvPr id="77" name="Graphic 76" descr="Chat bubble outline">
            <a:extLst>
              <a:ext uri="{FF2B5EF4-FFF2-40B4-BE49-F238E27FC236}">
                <a16:creationId xmlns:a16="http://schemas.microsoft.com/office/drawing/2014/main" id="{B6F9981D-CBCE-514B-8F7F-0F0CAFEDBE4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520784"/>
            <a:ext cx="411480" cy="411480"/>
          </a:xfrm>
          <a:prstGeom prst="rect">
            <a:avLst/>
          </a:prstGeom>
        </p:spPr>
      </p:pic>
      <p:pic>
        <p:nvPicPr>
          <p:cNvPr id="78" name="Graphic 77" descr="Playbook outline">
            <a:extLst>
              <a:ext uri="{FF2B5EF4-FFF2-40B4-BE49-F238E27FC236}">
                <a16:creationId xmlns:a16="http://schemas.microsoft.com/office/drawing/2014/main" id="{C027C0A6-1CBA-8A4F-819C-F6A9FD0038F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a:extLst>
              <a:ext uri="{FF2B5EF4-FFF2-40B4-BE49-F238E27FC236}">
                <a16:creationId xmlns:a16="http://schemas.microsoft.com/office/drawing/2014/main" id="{6A5585B6-BC58-CF49-8E30-0902A61164D3}"/>
              </a:ext>
            </a:extLst>
          </p:cNvPr>
          <p:cNvSpPr/>
          <p:nvPr/>
        </p:nvSpPr>
        <p:spPr>
          <a:xfrm rot="5400000" flipH="1">
            <a:off x="3863341" y="98653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a:extLst>
              <a:ext uri="{FF2B5EF4-FFF2-40B4-BE49-F238E27FC236}">
                <a16:creationId xmlns:a16="http://schemas.microsoft.com/office/drawing/2014/main" id="{C74BA5F1-BF40-EA40-A62E-3F21CE2DB3F1}"/>
              </a:ext>
            </a:extLst>
          </p:cNvPr>
          <p:cNvSpPr/>
          <p:nvPr/>
        </p:nvSpPr>
        <p:spPr>
          <a:xfrm rot="5400000" flipH="1">
            <a:off x="3863341" y="551458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grpSp>
        <p:nvGrpSpPr>
          <p:cNvPr id="62" name="object 3">
            <a:extLst>
              <a:ext uri="{FF2B5EF4-FFF2-40B4-BE49-F238E27FC236}">
                <a16:creationId xmlns:a16="http://schemas.microsoft.com/office/drawing/2014/main" id="{C539739D-1D3E-204D-9819-C44D9AE36DE8}"/>
              </a:ext>
            </a:extLst>
          </p:cNvPr>
          <p:cNvGrpSpPr/>
          <p:nvPr/>
        </p:nvGrpSpPr>
        <p:grpSpPr>
          <a:xfrm rot="5400000">
            <a:off x="1154159" y="-868525"/>
            <a:ext cx="5661921" cy="7931849"/>
            <a:chOff x="-247019" y="421767"/>
            <a:chExt cx="3875281" cy="7641336"/>
          </a:xfrm>
        </p:grpSpPr>
        <p:sp>
          <p:nvSpPr>
            <p:cNvPr id="63" name="object 4">
              <a:extLst>
                <a:ext uri="{FF2B5EF4-FFF2-40B4-BE49-F238E27FC236}">
                  <a16:creationId xmlns:a16="http://schemas.microsoft.com/office/drawing/2014/main" id="{F41DD51E-EC9C-7B44-BE42-FA9C42B94675}"/>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64" name="object 5">
              <a:extLst>
                <a:ext uri="{FF2B5EF4-FFF2-40B4-BE49-F238E27FC236}">
                  <a16:creationId xmlns:a16="http://schemas.microsoft.com/office/drawing/2014/main" id="{6E97A2E1-56BC-2B46-9873-F675D66FF621}"/>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a:extLst>
              <a:ext uri="{FF2B5EF4-FFF2-40B4-BE49-F238E27FC236}">
                <a16:creationId xmlns:a16="http://schemas.microsoft.com/office/drawing/2014/main" id="{E94A976A-74F6-2B44-A50A-E80284518390}"/>
              </a:ext>
            </a:extLst>
          </p:cNvPr>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a:extLst>
              <a:ext uri="{FF2B5EF4-FFF2-40B4-BE49-F238E27FC236}">
                <a16:creationId xmlns:a16="http://schemas.microsoft.com/office/drawing/2014/main" id="{DDD1FF31-1F82-184B-91EF-DE7A6E303CA0}"/>
              </a:ext>
            </a:extLst>
          </p:cNvPr>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a:extLst>
              <a:ext uri="{FF2B5EF4-FFF2-40B4-BE49-F238E27FC236}">
                <a16:creationId xmlns:a16="http://schemas.microsoft.com/office/drawing/2014/main" id="{026EDD91-B9E8-0640-B78B-DC392FC36D81}"/>
              </a:ext>
            </a:extLst>
          </p:cNvPr>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a:extLst>
              <a:ext uri="{FF2B5EF4-FFF2-40B4-BE49-F238E27FC236}">
                <a16:creationId xmlns:a16="http://schemas.microsoft.com/office/drawing/2014/main" id="{32D4F643-675A-724B-B062-DF5052AAF61F}"/>
              </a:ext>
            </a:extLst>
          </p:cNvPr>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sz="800" spc="-10">
                <a:solidFill>
                  <a:srgbClr val="6D6D6D"/>
                </a:solidFill>
                <a:latin typeface="Adobe Clean"/>
                <a:cs typeface="Adobe Clean"/>
              </a:rPr>
              <a:t>©202</a:t>
            </a:r>
            <a:r>
              <a:rPr lang="en-US" sz="800" spc="-10">
                <a:solidFill>
                  <a:srgbClr val="6D6D6D"/>
                </a:solidFill>
                <a:latin typeface="Adobe Clean"/>
                <a:cs typeface="Adobe Clean"/>
              </a:rPr>
              <a:t>1</a:t>
            </a:r>
            <a:r>
              <a:rPr sz="800" spc="-5">
                <a:solidFill>
                  <a:srgbClr val="6D6D6D"/>
                </a:solidFill>
                <a:latin typeface="Adobe Clean"/>
                <a:cs typeface="Adobe Clean"/>
              </a:rPr>
              <a:t> Adobe. All</a:t>
            </a:r>
            <a:r>
              <a:rPr sz="800" spc="-15">
                <a:solidFill>
                  <a:srgbClr val="6D6D6D"/>
                </a:solidFill>
                <a:latin typeface="Adobe Clean"/>
                <a:cs typeface="Adobe Clean"/>
              </a:rPr>
              <a:t> </a:t>
            </a:r>
            <a:r>
              <a:rPr sz="800" spc="-10">
                <a:solidFill>
                  <a:srgbClr val="6D6D6D"/>
                </a:solidFill>
                <a:latin typeface="Adobe Clean"/>
                <a:cs typeface="Adobe Clean"/>
              </a:rPr>
              <a:t>Rights</a:t>
            </a:r>
            <a:r>
              <a:rPr sz="800" spc="-5">
                <a:solidFill>
                  <a:srgbClr val="6D6D6D"/>
                </a:solidFill>
                <a:latin typeface="Adobe Clean"/>
                <a:cs typeface="Adobe Clean"/>
              </a:rPr>
              <a:t> </a:t>
            </a:r>
            <a:r>
              <a:rPr sz="800" spc="-10">
                <a:solidFill>
                  <a:srgbClr val="6D6D6D"/>
                </a:solidFill>
                <a:latin typeface="Adobe Clean"/>
                <a:cs typeface="Adobe Clean"/>
              </a:rPr>
              <a:t>Reserved.</a:t>
            </a:r>
            <a:r>
              <a:rPr sz="800" spc="-5">
                <a:solidFill>
                  <a:srgbClr val="6D6D6D"/>
                </a:solidFill>
                <a:latin typeface="Adobe Clean"/>
                <a:cs typeface="Adobe Clean"/>
              </a:rPr>
              <a:t> Adobe</a:t>
            </a:r>
            <a:r>
              <a:rPr sz="800" spc="75">
                <a:solidFill>
                  <a:srgbClr val="6D6D6D"/>
                </a:solidFill>
                <a:latin typeface="Adobe Clean"/>
                <a:cs typeface="Adobe Clean"/>
              </a:rPr>
              <a:t> </a:t>
            </a:r>
            <a:r>
              <a:rPr sz="800" spc="-10">
                <a:solidFill>
                  <a:srgbClr val="6D6D6D"/>
                </a:solidFill>
                <a:latin typeface="Adobe Clean"/>
                <a:cs typeface="Adobe Clean"/>
              </a:rPr>
              <a:t>Confidential.</a:t>
            </a:r>
            <a:endParaRPr sz="800">
              <a:latin typeface="Adobe Clean"/>
              <a:cs typeface="Adobe Clean"/>
            </a:endParaRPr>
          </a:p>
        </p:txBody>
      </p:sp>
      <p:sp>
        <p:nvSpPr>
          <p:cNvPr id="8" name="object 8"/>
          <p:cNvSpPr/>
          <p:nvPr/>
        </p:nvSpPr>
        <p:spPr>
          <a:xfrm>
            <a:off x="4724780" y="914778"/>
            <a:ext cx="1954230" cy="57597"/>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843270" y="589788"/>
            <a:ext cx="2588260" cy="228268"/>
          </a:xfrm>
          <a:prstGeom prst="rect">
            <a:avLst/>
          </a:prstGeom>
        </p:spPr>
        <p:txBody>
          <a:bodyPr vert="horz" wrap="square" lIns="0" tIns="12700" rIns="0" bIns="0" rtlCol="0">
            <a:spAutoFit/>
          </a:bodyPr>
          <a:lstStyle/>
          <a:p>
            <a:pPr marL="12700">
              <a:lnSpc>
                <a:spcPct val="100000"/>
              </a:lnSpc>
              <a:spcBef>
                <a:spcPts val="100"/>
              </a:spcBef>
            </a:pPr>
            <a:r>
              <a:rPr sz="1400" b="1" spc="-25">
                <a:solidFill>
                  <a:srgbClr val="020302"/>
                </a:solidFill>
                <a:latin typeface="Adobe Clean"/>
                <a:cs typeface="Adobe Clean"/>
              </a:rPr>
              <a:t>Fi</a:t>
            </a:r>
            <a:r>
              <a:rPr sz="1400" b="1" spc="-30">
                <a:solidFill>
                  <a:srgbClr val="020302"/>
                </a:solidFill>
                <a:latin typeface="Adobe Clean"/>
                <a:cs typeface="Adobe Clean"/>
              </a:rPr>
              <a:t>e</a:t>
            </a:r>
            <a:r>
              <a:rPr sz="1400" b="1" spc="-25">
                <a:solidFill>
                  <a:srgbClr val="020302"/>
                </a:solidFill>
                <a:latin typeface="Adobe Clean"/>
                <a:cs typeface="Adobe Clean"/>
              </a:rPr>
              <a:t>l</a:t>
            </a:r>
            <a:r>
              <a:rPr sz="1400" b="1">
                <a:solidFill>
                  <a:srgbClr val="020302"/>
                </a:solidFill>
                <a:latin typeface="Adobe Clean"/>
                <a:cs typeface="Adobe Clean"/>
              </a:rPr>
              <a:t>d</a:t>
            </a:r>
            <a:r>
              <a:rPr sz="1400" b="1" spc="-45">
                <a:solidFill>
                  <a:srgbClr val="020302"/>
                </a:solidFill>
                <a:latin typeface="Adobe Clean"/>
                <a:cs typeface="Adobe Clean"/>
              </a:rPr>
              <a:t> </a:t>
            </a:r>
            <a:r>
              <a:rPr sz="1400" b="1" spc="20">
                <a:solidFill>
                  <a:srgbClr val="020302"/>
                </a:solidFill>
                <a:latin typeface="Adobe Clean"/>
                <a:cs typeface="Adobe Clean"/>
              </a:rPr>
              <a:t>S</a:t>
            </a:r>
            <a:r>
              <a:rPr sz="1400" b="1" spc="10">
                <a:solidFill>
                  <a:srgbClr val="020302"/>
                </a:solidFill>
                <a:latin typeface="Adobe Clean"/>
                <a:cs typeface="Adobe Clean"/>
              </a:rPr>
              <a:t>e</a:t>
            </a:r>
            <a:r>
              <a:rPr sz="1400" b="1" spc="15">
                <a:solidFill>
                  <a:srgbClr val="020302"/>
                </a:solidFill>
                <a:latin typeface="Adobe Clean"/>
                <a:cs typeface="Adobe Clean"/>
              </a:rPr>
              <a:t>rvi</a:t>
            </a:r>
            <a:r>
              <a:rPr sz="1400" b="1" spc="10">
                <a:solidFill>
                  <a:srgbClr val="020302"/>
                </a:solidFill>
                <a:latin typeface="Adobe Clean"/>
                <a:cs typeface="Adobe Clean"/>
              </a:rPr>
              <a:t>c</a:t>
            </a:r>
            <a:r>
              <a:rPr sz="1400" b="1">
                <a:solidFill>
                  <a:srgbClr val="020302"/>
                </a:solidFill>
                <a:latin typeface="Adobe Clean"/>
                <a:cs typeface="Adobe Clean"/>
              </a:rPr>
              <a:t>e</a:t>
            </a:r>
            <a:r>
              <a:rPr sz="1400" b="1" spc="-190">
                <a:solidFill>
                  <a:srgbClr val="020302"/>
                </a:solidFill>
                <a:latin typeface="Adobe Clean"/>
                <a:cs typeface="Adobe Clean"/>
              </a:rPr>
              <a:t> </a:t>
            </a:r>
            <a:r>
              <a:rPr sz="1400" b="1" spc="5">
                <a:solidFill>
                  <a:srgbClr val="020302"/>
                </a:solidFill>
                <a:latin typeface="Adobe Clean"/>
                <a:cs typeface="Adobe Clean"/>
              </a:rPr>
              <a:t>A</a:t>
            </a:r>
            <a:r>
              <a:rPr sz="1400" b="1">
                <a:solidFill>
                  <a:srgbClr val="020302"/>
                </a:solidFill>
                <a:latin typeface="Adobe Clean"/>
                <a:cs typeface="Adobe Clean"/>
              </a:rPr>
              <a:t>ct</a:t>
            </a:r>
            <a:r>
              <a:rPr sz="1400" b="1" spc="5">
                <a:solidFill>
                  <a:srgbClr val="020302"/>
                </a:solidFill>
                <a:latin typeface="Adobe Clean"/>
                <a:cs typeface="Adobe Clean"/>
              </a:rPr>
              <a:t>ivi</a:t>
            </a:r>
            <a:r>
              <a:rPr sz="1400" b="1">
                <a:solidFill>
                  <a:srgbClr val="020302"/>
                </a:solidFill>
                <a:latin typeface="Adobe Clean"/>
                <a:cs typeface="Adobe Clean"/>
              </a:rPr>
              <a:t>t</a:t>
            </a:r>
            <a:r>
              <a:rPr sz="1400" b="1" spc="5">
                <a:solidFill>
                  <a:srgbClr val="020302"/>
                </a:solidFill>
                <a:latin typeface="Adobe Clean"/>
                <a:cs typeface="Adobe Clean"/>
              </a:rPr>
              <a:t>i</a:t>
            </a:r>
            <a:r>
              <a:rPr sz="1400" b="1">
                <a:solidFill>
                  <a:srgbClr val="020302"/>
                </a:solidFill>
                <a:latin typeface="Adobe Clean"/>
                <a:cs typeface="Adobe Clean"/>
              </a:rPr>
              <a:t>es</a:t>
            </a:r>
            <a:endParaRPr sz="1400">
              <a:latin typeface="Adobe Clean"/>
              <a:cs typeface="Adobe Clean"/>
            </a:endParaRPr>
          </a:p>
        </p:txBody>
      </p:sp>
      <p:sp>
        <p:nvSpPr>
          <p:cNvPr id="22" name="object 22"/>
          <p:cNvSpPr txBox="1"/>
          <p:nvPr/>
        </p:nvSpPr>
        <p:spPr>
          <a:xfrm>
            <a:off x="914399" y="589788"/>
            <a:ext cx="1937004" cy="228268"/>
          </a:xfrm>
          <a:prstGeom prst="rect">
            <a:avLst/>
          </a:prstGeom>
        </p:spPr>
        <p:txBody>
          <a:bodyPr vert="horz" wrap="square" lIns="0" tIns="12700" rIns="0" bIns="0" rtlCol="0">
            <a:spAutoFit/>
          </a:bodyPr>
          <a:lstStyle/>
          <a:p>
            <a:pPr marL="12700">
              <a:lnSpc>
                <a:spcPct val="100000"/>
              </a:lnSpc>
              <a:spcBef>
                <a:spcPts val="100"/>
              </a:spcBef>
            </a:pPr>
            <a:r>
              <a:rPr sz="1400" b="1" spc="-20">
                <a:solidFill>
                  <a:srgbClr val="020302"/>
                </a:solidFill>
                <a:latin typeface="Adobe Clean"/>
                <a:cs typeface="Adobe Clean"/>
              </a:rPr>
              <a:t>L</a:t>
            </a:r>
            <a:r>
              <a:rPr sz="1400" b="1" spc="-10">
                <a:solidFill>
                  <a:srgbClr val="020302"/>
                </a:solidFill>
                <a:latin typeface="Adobe Clean"/>
                <a:cs typeface="Adobe Clean"/>
              </a:rPr>
              <a:t>a</a:t>
            </a:r>
            <a:r>
              <a:rPr sz="1400" b="1" spc="-15">
                <a:solidFill>
                  <a:srgbClr val="020302"/>
                </a:solidFill>
                <a:latin typeface="Adobe Clean"/>
                <a:cs typeface="Adobe Clean"/>
              </a:rPr>
              <a:t>un</a:t>
            </a:r>
            <a:r>
              <a:rPr sz="1400" b="1" spc="-20">
                <a:solidFill>
                  <a:srgbClr val="020302"/>
                </a:solidFill>
                <a:latin typeface="Adobe Clean"/>
                <a:cs typeface="Adobe Clean"/>
              </a:rPr>
              <a:t>c</a:t>
            </a:r>
            <a:r>
              <a:rPr sz="1400" b="1">
                <a:solidFill>
                  <a:srgbClr val="020302"/>
                </a:solidFill>
                <a:latin typeface="Adobe Clean"/>
                <a:cs typeface="Adobe Clean"/>
              </a:rPr>
              <a:t>h</a:t>
            </a:r>
            <a:r>
              <a:rPr sz="1400" b="1" spc="-30">
                <a:solidFill>
                  <a:srgbClr val="020302"/>
                </a:solidFill>
                <a:latin typeface="Adobe Clean"/>
                <a:cs typeface="Adobe Clean"/>
              </a:rPr>
              <a:t> </a:t>
            </a:r>
            <a:r>
              <a:rPr sz="1400" b="1" spc="-10">
                <a:solidFill>
                  <a:srgbClr val="020302"/>
                </a:solidFill>
                <a:latin typeface="Adobe Clean"/>
                <a:cs typeface="Adobe Clean"/>
              </a:rPr>
              <a:t>Advisor</a:t>
            </a:r>
            <a:r>
              <a:rPr sz="1400" b="1">
                <a:solidFill>
                  <a:srgbClr val="020302"/>
                </a:solidFill>
                <a:latin typeface="Adobe Clean"/>
                <a:cs typeface="Adobe Clean"/>
              </a:rPr>
              <a:t>y</a:t>
            </a:r>
            <a:r>
              <a:rPr sz="1400" b="1" spc="-60">
                <a:solidFill>
                  <a:srgbClr val="020302"/>
                </a:solidFill>
                <a:latin typeface="Adobe Clean"/>
                <a:cs typeface="Adobe Clean"/>
              </a:rPr>
              <a:t> </a:t>
            </a:r>
            <a:endParaRPr sz="1400">
              <a:latin typeface="Adobe Clean"/>
              <a:cs typeface="Adobe Clean"/>
            </a:endParaRPr>
          </a:p>
        </p:txBody>
      </p:sp>
      <p:sp>
        <p:nvSpPr>
          <p:cNvPr id="23" name="object 23"/>
          <p:cNvSpPr txBox="1"/>
          <p:nvPr/>
        </p:nvSpPr>
        <p:spPr>
          <a:xfrm>
            <a:off x="242188" y="1225804"/>
            <a:ext cx="3131692" cy="628377"/>
          </a:xfrm>
          <a:prstGeom prst="rect">
            <a:avLst/>
          </a:prstGeom>
        </p:spPr>
        <p:txBody>
          <a:bodyPr vert="horz" wrap="square" lIns="0" tIns="12700" rIns="0" bIns="0" rtlCol="0">
            <a:spAutoFit/>
          </a:bodyPr>
          <a:lstStyle/>
          <a:p>
            <a:pPr marL="12700" marR="5080">
              <a:spcBef>
                <a:spcPts val="100"/>
              </a:spcBef>
            </a:pPr>
            <a:r>
              <a:rPr lang="en-US" sz="1000">
                <a:solidFill>
                  <a:srgbClr val="1F1F1F"/>
                </a:solidFill>
                <a:latin typeface="AdobeClean-Light"/>
                <a:cs typeface="AdobeClean-Light"/>
              </a:rPr>
              <a:t>For customers </a:t>
            </a:r>
            <a:r>
              <a:rPr sz="1000">
                <a:solidFill>
                  <a:srgbClr val="1F1F1F"/>
                </a:solidFill>
                <a:latin typeface="AdobeClean-Light"/>
                <a:cs typeface="AdobeClean-Light"/>
              </a:rPr>
              <a:t>implementing a </a:t>
            </a:r>
            <a:r>
              <a:rPr sz="1000" b="1">
                <a:solidFill>
                  <a:srgbClr val="1F1F1F"/>
                </a:solidFill>
                <a:latin typeface="Adobe Clean"/>
                <a:cs typeface="Adobe Clean"/>
              </a:rPr>
              <a:t>new Adobe Experience Cloud solution</a:t>
            </a:r>
            <a:r>
              <a:rPr lang="en-US" sz="1000" b="1">
                <a:solidFill>
                  <a:srgbClr val="1F1F1F"/>
                </a:solidFill>
                <a:latin typeface="Adobe Clean"/>
                <a:cs typeface="Adobe Clean"/>
              </a:rPr>
              <a:t>, </a:t>
            </a:r>
            <a:r>
              <a:rPr lang="en-US" sz="1000">
                <a:latin typeface="Adobe Clean Light" charset="0"/>
                <a:ea typeface="Adobe Clean Light" charset="0"/>
                <a:cs typeface="Adobe Clean Light" charset="0"/>
              </a:rPr>
              <a:t>Launch Advisory </a:t>
            </a:r>
            <a:r>
              <a:rPr lang="en-US" sz="1000">
                <a:solidFill>
                  <a:srgbClr val="000000"/>
                </a:solidFill>
                <a:latin typeface="Adobe Clean SemiLight" panose="020B0403020404020204" pitchFamily="34" charset="0"/>
              </a:rPr>
              <a:t>is a </a:t>
            </a:r>
            <a:r>
              <a:rPr lang="en-US" sz="1000" b="1">
                <a:solidFill>
                  <a:srgbClr val="000000"/>
                </a:solidFill>
                <a:latin typeface="Adobe Clean SemiLight" panose="020B0403020404020204" pitchFamily="34" charset="0"/>
              </a:rPr>
              <a:t>core set of advisory services </a:t>
            </a:r>
            <a:r>
              <a:rPr lang="en-US" sz="1000">
                <a:latin typeface="Adobe Clean Light" charset="0"/>
                <a:ea typeface="Adobe Clean Light" charset="0"/>
                <a:cs typeface="Adobe Clean Light" charset="0"/>
              </a:rPr>
              <a:t>and recommendations that </a:t>
            </a:r>
            <a:r>
              <a:rPr lang="en-US" sz="1000">
                <a:latin typeface="Adobe Clean Light" charset="0"/>
              </a:rPr>
              <a:t>are proven to </a:t>
            </a:r>
            <a:r>
              <a:rPr lang="en-US" sz="1000" b="1">
                <a:latin typeface="Adobe Clean Light" charset="0"/>
              </a:rPr>
              <a:t>support successful deployments </a:t>
            </a:r>
            <a:r>
              <a:rPr lang="en-US" sz="1000">
                <a:latin typeface="Adobe Clean Light" charset="0"/>
              </a:rPr>
              <a:t>and </a:t>
            </a:r>
            <a:r>
              <a:rPr lang="en-US" sz="1000" b="1">
                <a:latin typeface="Adobe Clean Light" charset="0"/>
              </a:rPr>
              <a:t>accelerate time-to-value</a:t>
            </a:r>
            <a:r>
              <a:rPr lang="en-US" sz="1000">
                <a:latin typeface="Adobe Clean Light" charset="0"/>
              </a:rPr>
              <a:t>.</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859210"/>
          </a:xfrm>
          <a:prstGeom prst="rect">
            <a:avLst/>
          </a:prstGeom>
        </p:spPr>
        <p:txBody>
          <a:bodyPr vert="horz" wrap="square" lIns="0" tIns="12700" rIns="0" bIns="0" rtlCol="0">
            <a:spAutoFit/>
          </a:bodyPr>
          <a:lstStyle/>
          <a:p>
            <a:pPr marL="24130" marR="5080">
              <a:spcBef>
                <a:spcPts val="600"/>
              </a:spcBef>
            </a:pPr>
            <a:r>
              <a:rPr lang="en-US" sz="1000">
                <a:solidFill>
                  <a:srgbClr val="4B4B4B"/>
                </a:solidFill>
                <a:latin typeface="Adobe Clean Light" panose="020B0303020404020204" pitchFamily="34" charset="0"/>
              </a:rPr>
              <a:t>Field Services are used for </a:t>
            </a:r>
            <a:r>
              <a:rPr lang="en-US" sz="1000" b="1">
                <a:solidFill>
                  <a:srgbClr val="4B4B4B"/>
                </a:solidFill>
                <a:latin typeface="Adobe Clean" panose="020B0503020404020204" pitchFamily="34" charset="0"/>
              </a:rPr>
              <a:t>quick resolution</a:t>
            </a:r>
            <a:r>
              <a:rPr lang="en-US" sz="1000">
                <a:solidFill>
                  <a:srgbClr val="4B4B4B"/>
                </a:solidFill>
                <a:latin typeface="Adobe Clean Light" panose="020B0303020404020204" pitchFamily="34" charset="0"/>
              </a:rPr>
              <a:t>, focused customer success and accelerated</a:t>
            </a:r>
            <a:r>
              <a:rPr lang="en-US" sz="1000" b="1">
                <a:solidFill>
                  <a:srgbClr val="4B4B4B"/>
                </a:solidFill>
                <a:latin typeface="Adobe Clean" panose="020B0503020404020204" pitchFamily="34" charset="0"/>
              </a:rPr>
              <a:t> time-to-value</a:t>
            </a:r>
            <a:r>
              <a:rPr lang="en-US" sz="1000">
                <a:solidFill>
                  <a:srgbClr val="4B4B4B"/>
                </a:solidFill>
                <a:latin typeface="Adobe Clean Light" panose="020B0303020404020204" pitchFamily="34" charset="0"/>
              </a:rPr>
              <a:t>. If Launch advisory is active there will be </a:t>
            </a:r>
            <a:r>
              <a:rPr lang="en-US" sz="1000" b="1">
                <a:solidFill>
                  <a:srgbClr val="4B4B4B"/>
                </a:solidFill>
                <a:latin typeface="Adobe Clean" panose="020B0503020404020204" pitchFamily="34" charset="0"/>
              </a:rPr>
              <a:t>no Field Services in year 1 </a:t>
            </a:r>
            <a:r>
              <a:rPr lang="en-US" sz="1000">
                <a:solidFill>
                  <a:srgbClr val="4B4B4B"/>
                </a:solidFill>
                <a:latin typeface="Adobe Clean Light" panose="020B0303020404020204" pitchFamily="34" charset="0"/>
              </a:rPr>
              <a:t>for any solution product covered by an Adobe Support contract. </a:t>
            </a:r>
            <a:endParaRPr lang="en-US" sz="1000">
              <a:solidFill>
                <a:srgbClr val="1F1F1F"/>
              </a:solidFill>
              <a:latin typeface="Adobe Clean Light" panose="020B0303020404020204" pitchFamily="34" charset="0"/>
              <a:cs typeface="Adobe Clean"/>
            </a:endParaRPr>
          </a:p>
          <a:p>
            <a:pPr marL="24130" marR="5080">
              <a:spcBef>
                <a:spcPts val="600"/>
              </a:spcBef>
            </a:pPr>
            <a:endParaRPr lang="en-US" sz="1000" b="1">
              <a:solidFill>
                <a:srgbClr val="1F1F1F"/>
              </a:solidFill>
              <a:latin typeface="Adobe Clean"/>
              <a:cs typeface="Adobe Clean"/>
            </a:endParaRPr>
          </a:p>
        </p:txBody>
      </p:sp>
      <p:sp>
        <p:nvSpPr>
          <p:cNvPr id="65" name="object 8">
            <a:extLst>
              <a:ext uri="{FF2B5EF4-FFF2-40B4-BE49-F238E27FC236}">
                <a16:creationId xmlns:a16="http://schemas.microsoft.com/office/drawing/2014/main" id="{6B55E2C9-CF96-2F4E-85BA-89AEA97B17D5}"/>
              </a:ext>
            </a:extLst>
          </p:cNvPr>
          <p:cNvSpPr/>
          <p:nvPr/>
        </p:nvSpPr>
        <p:spPr>
          <a:xfrm flipV="1">
            <a:off x="924304" y="869060"/>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a:extLst>
              <a:ext uri="{FF2B5EF4-FFF2-40B4-BE49-F238E27FC236}">
                <a16:creationId xmlns:a16="http://schemas.microsoft.com/office/drawing/2014/main" id="{EBA3192C-C3E3-C641-AAF6-A4953AD2838C}"/>
              </a:ext>
            </a:extLst>
          </p:cNvPr>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7" name="object 21">
            <a:extLst>
              <a:ext uri="{FF2B5EF4-FFF2-40B4-BE49-F238E27FC236}">
                <a16:creationId xmlns:a16="http://schemas.microsoft.com/office/drawing/2014/main" id="{F9FB5025-2514-684C-812E-4F3EA1789BFC}"/>
              </a:ext>
            </a:extLst>
          </p:cNvPr>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p>
        </p:txBody>
      </p:sp>
      <p:sp>
        <p:nvSpPr>
          <p:cNvPr id="4" name="Rectangle 3">
            <a:extLst>
              <a:ext uri="{FF2B5EF4-FFF2-40B4-BE49-F238E27FC236}">
                <a16:creationId xmlns:a16="http://schemas.microsoft.com/office/drawing/2014/main" id="{CAABF6C5-6955-9645-9E88-A7A5E1977309}"/>
              </a:ext>
            </a:extLst>
          </p:cNvPr>
          <p:cNvSpPr/>
          <p:nvPr/>
        </p:nvSpPr>
        <p:spPr>
          <a:xfrm>
            <a:off x="172087" y="3867961"/>
            <a:ext cx="3525469" cy="2336537"/>
          </a:xfrm>
          <a:prstGeom prst="rect">
            <a:avLst/>
          </a:prstGeom>
        </p:spPr>
        <p:txBody>
          <a:bodyPr wrap="square">
            <a:spAutoFit/>
          </a:bodyPr>
          <a:lstStyle/>
          <a:p>
            <a:pPr marL="12700" marR="5080">
              <a:spcBef>
                <a:spcPts val="100"/>
              </a:spcBef>
            </a:pPr>
            <a:r>
              <a:rPr lang="en-US" sz="1000">
                <a:latin typeface="Adobe Clean Light" charset="0"/>
              </a:rPr>
              <a:t>Adobe solution experts help validate requirements, architecture, development process, and launch readiness reviews </a:t>
            </a:r>
            <a:r>
              <a:rPr lang="en-US" sz="1000">
                <a:solidFill>
                  <a:srgbClr val="000000"/>
                </a:solidFill>
                <a:latin typeface="Adobe Clean SemiLight" panose="020B0403020404020204" pitchFamily="34" charset="0"/>
              </a:rPr>
              <a:t>with </a:t>
            </a:r>
            <a:r>
              <a:rPr lang="en-US" sz="1000" b="1">
                <a:solidFill>
                  <a:srgbClr val="000000"/>
                </a:solidFill>
                <a:latin typeface="Adobe Clean SemiLight" panose="020B0403020404020204" pitchFamily="34" charset="0"/>
              </a:rPr>
              <a:t>best practice-based guidance </a:t>
            </a:r>
            <a:r>
              <a:rPr lang="en-US" sz="1000">
                <a:solidFill>
                  <a:srgbClr val="000000"/>
                </a:solidFill>
                <a:latin typeface="Adobe Clean SemiLight" panose="020B0403020404020204" pitchFamily="34" charset="0"/>
              </a:rPr>
              <a:t>to customers and implementation partners.</a:t>
            </a:r>
          </a:p>
          <a:p>
            <a:pPr marL="12700" marR="5080">
              <a:spcBef>
                <a:spcPts val="100"/>
              </a:spcBef>
            </a:pPr>
            <a:endParaRPr lang="en-US" sz="1000">
              <a:solidFill>
                <a:srgbClr val="1F1F1F"/>
              </a:solidFill>
              <a:latin typeface="Adobe Clean"/>
              <a:cs typeface="Adobe Clean"/>
            </a:endParaRPr>
          </a:p>
          <a:p>
            <a:pPr marL="12700" marR="5080">
              <a:spcBef>
                <a:spcPts val="100"/>
              </a:spcBef>
            </a:pPr>
            <a:r>
              <a:rPr lang="en-US" sz="1000">
                <a:latin typeface="Adobe Clean Light" charset="0"/>
              </a:rPr>
              <a:t>Launch Advisory will align with your project schedule through common milestones (</a:t>
            </a:r>
            <a:r>
              <a:rPr lang="en-US" sz="1000" b="1">
                <a:latin typeface="Adobe Clean Light" charset="0"/>
              </a:rPr>
              <a:t>Kickoff, Define, Design, Go-live and Post Launch</a:t>
            </a:r>
            <a:r>
              <a:rPr lang="en-US" sz="1000">
                <a:latin typeface="Adobe Clean Light" charset="0"/>
              </a:rPr>
              <a:t>) to guide, validate, assess and make recommendations.</a:t>
            </a:r>
          </a:p>
          <a:p>
            <a:pPr marL="12700" marR="5080">
              <a:spcBef>
                <a:spcPts val="100"/>
              </a:spcBef>
            </a:pPr>
            <a:endParaRPr lang="en-US" sz="1000">
              <a:latin typeface="Adobe Clean Light" charset="0"/>
            </a:endParaRPr>
          </a:p>
          <a:p>
            <a:pPr marL="12700" marR="5080">
              <a:spcBef>
                <a:spcPts val="100"/>
              </a:spcBef>
            </a:pPr>
            <a:r>
              <a:rPr lang="en-US" sz="1000">
                <a:latin typeface="Adobe Clean Light" charset="0"/>
              </a:rPr>
              <a:t>Key Deliverables include:</a:t>
            </a:r>
          </a:p>
          <a:p>
            <a:pPr marL="184150" marR="5080" indent="-171450">
              <a:spcBef>
                <a:spcPts val="700"/>
              </a:spcBef>
              <a:buFont typeface="Arial" panose="020B0604020202020204" pitchFamily="34" charset="0"/>
              <a:buChar char="•"/>
            </a:pPr>
            <a:r>
              <a:rPr lang="en-US" sz="1000"/>
              <a:t>Kickoff (including project collaboration plan) deck</a:t>
            </a:r>
          </a:p>
          <a:p>
            <a:pPr marL="184150" marR="5080" indent="-171450">
              <a:spcBef>
                <a:spcPts val="400"/>
              </a:spcBef>
              <a:buFont typeface="Arial" panose="020B0604020202020204" pitchFamily="34" charset="0"/>
              <a:buChar char="•"/>
            </a:pPr>
            <a:r>
              <a:rPr lang="en-US" sz="1000"/>
              <a:t>Assessment &amp; recommendations document(s)</a:t>
            </a:r>
          </a:p>
          <a:p>
            <a:pPr marL="184150" marR="5080" indent="-171450">
              <a:spcBef>
                <a:spcPts val="400"/>
              </a:spcBef>
              <a:buFont typeface="Arial" panose="020B0604020202020204" pitchFamily="34" charset="0"/>
              <a:buChar char="•"/>
            </a:pPr>
            <a:r>
              <a:rPr lang="en-US" sz="1000"/>
              <a:t>Engagement summary</a:t>
            </a:r>
          </a:p>
        </p:txBody>
      </p:sp>
      <p:sp>
        <p:nvSpPr>
          <p:cNvPr id="68" name="object 38">
            <a:extLst>
              <a:ext uri="{FF2B5EF4-FFF2-40B4-BE49-F238E27FC236}">
                <a16:creationId xmlns:a16="http://schemas.microsoft.com/office/drawing/2014/main" id="{5EFFA37E-5E9D-754A-94DA-1299B0F27104}"/>
              </a:ext>
            </a:extLst>
          </p:cNvPr>
          <p:cNvSpPr/>
          <p:nvPr/>
        </p:nvSpPr>
        <p:spPr>
          <a:xfrm rot="10800000" flipH="1">
            <a:off x="369228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a:extLst>
              <a:ext uri="{FF2B5EF4-FFF2-40B4-BE49-F238E27FC236}">
                <a16:creationId xmlns:a16="http://schemas.microsoft.com/office/drawing/2014/main" id="{B3CD9FB2-B6D3-164A-8CA9-E474FC909A25}"/>
              </a:ext>
            </a:extLst>
          </p:cNvPr>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Run &amp; Operate</a:t>
            </a:r>
          </a:p>
        </p:txBody>
      </p:sp>
      <p:sp>
        <p:nvSpPr>
          <p:cNvPr id="70" name="object 38">
            <a:extLst>
              <a:ext uri="{FF2B5EF4-FFF2-40B4-BE49-F238E27FC236}">
                <a16:creationId xmlns:a16="http://schemas.microsoft.com/office/drawing/2014/main" id="{71095CA5-757D-5E40-AAFD-CC32BD673713}"/>
              </a:ext>
            </a:extLst>
          </p:cNvPr>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a:extLst>
              <a:ext uri="{FF2B5EF4-FFF2-40B4-BE49-F238E27FC236}">
                <a16:creationId xmlns:a16="http://schemas.microsoft.com/office/drawing/2014/main" id="{FB0EC1F4-1AFD-B344-81D9-2CCD3D8EF8DB}"/>
              </a:ext>
            </a:extLst>
          </p:cNvPr>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Implementation</a:t>
            </a:r>
          </a:p>
        </p:txBody>
      </p:sp>
      <p:sp>
        <p:nvSpPr>
          <p:cNvPr id="77" name="TextBox 76">
            <a:extLst>
              <a:ext uri="{FF2B5EF4-FFF2-40B4-BE49-F238E27FC236}">
                <a16:creationId xmlns:a16="http://schemas.microsoft.com/office/drawing/2014/main" id="{3ECB7D75-60DA-E74F-9027-4C8869FE5BD2}"/>
              </a:ext>
            </a:extLst>
          </p:cNvPr>
          <p:cNvSpPr txBox="1"/>
          <p:nvPr/>
        </p:nvSpPr>
        <p:spPr>
          <a:xfrm>
            <a:off x="2918286" y="2317134"/>
            <a:ext cx="933111" cy="261610"/>
          </a:xfrm>
          <a:prstGeom prst="rect">
            <a:avLst/>
          </a:prstGeom>
          <a:noFill/>
        </p:spPr>
        <p:txBody>
          <a:bodyPr wrap="square" rtlCol="0">
            <a:spAutoFit/>
          </a:bodyPr>
          <a:lstStyle/>
          <a:p>
            <a:pPr algn="ctr"/>
            <a:r>
              <a:rPr lang="en-US" sz="1100"/>
              <a:t>Post Launch</a:t>
            </a:r>
          </a:p>
        </p:txBody>
      </p:sp>
      <p:pic>
        <p:nvPicPr>
          <p:cNvPr id="13" name="Picture 12">
            <a:extLst>
              <a:ext uri="{FF2B5EF4-FFF2-40B4-BE49-F238E27FC236}">
                <a16:creationId xmlns:a16="http://schemas.microsoft.com/office/drawing/2014/main" id="{13934150-F664-DD41-A622-B5C702788227}"/>
              </a:ext>
            </a:extLst>
          </p:cNvPr>
          <p:cNvPicPr>
            <a:picLocks noChangeAspect="1"/>
          </p:cNvPicPr>
          <p:nvPr/>
        </p:nvPicPr>
        <p:blipFill>
          <a:blip r:embed="rId4"/>
          <a:stretch>
            <a:fillRect/>
          </a:stretch>
        </p:blipFill>
        <p:spPr>
          <a:xfrm>
            <a:off x="333965" y="6379881"/>
            <a:ext cx="3097872" cy="2855621"/>
          </a:xfrm>
          <a:prstGeom prst="rect">
            <a:avLst/>
          </a:prstGeom>
        </p:spPr>
      </p:pic>
      <p:sp>
        <p:nvSpPr>
          <p:cNvPr id="26" name="Oval 25">
            <a:extLst>
              <a:ext uri="{FF2B5EF4-FFF2-40B4-BE49-F238E27FC236}">
                <a16:creationId xmlns:a16="http://schemas.microsoft.com/office/drawing/2014/main" id="{C999750A-7416-1B41-9A8D-8AD5A5E5F6B4}"/>
              </a:ext>
            </a:extLst>
          </p:cNvPr>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6061E8D-9723-464D-AA49-7A3A3A02BE92}"/>
              </a:ext>
            </a:extLst>
          </p:cNvPr>
          <p:cNvSpPr/>
          <p:nvPr/>
        </p:nvSpPr>
        <p:spPr>
          <a:xfrm>
            <a:off x="3855907" y="4694431"/>
            <a:ext cx="3525469" cy="2310889"/>
          </a:xfrm>
          <a:prstGeom prst="rect">
            <a:avLst/>
          </a:prstGeom>
        </p:spPr>
        <p:txBody>
          <a:bodyPr wrap="square">
            <a:spAutoFit/>
          </a:bodyPr>
          <a:lstStyle/>
          <a:p>
            <a:pPr marL="12700" marR="5080">
              <a:spcBef>
                <a:spcPts val="100"/>
              </a:spcBef>
            </a:pPr>
            <a:r>
              <a:rPr lang="en-US" sz="1000" b="1">
                <a:solidFill>
                  <a:srgbClr val="000000"/>
                </a:solidFill>
                <a:latin typeface="+mj-lt"/>
              </a:rPr>
              <a:t>Technical Track Activities </a:t>
            </a:r>
            <a:r>
              <a:rPr lang="en-US" sz="1000">
                <a:solidFill>
                  <a:srgbClr val="000000"/>
                </a:solidFill>
                <a:latin typeface="Adobe Clean Light" panose="020B0303020404020204" pitchFamily="34" charset="0"/>
              </a:rPr>
              <a:t>ensure customers are technically sound and maximizing their tool adoption. Specifically, these types of activities include support and recommendations related to platform configurations, integrations and troubleshooting</a:t>
            </a:r>
          </a:p>
          <a:p>
            <a:pPr marL="12700" marR="5080">
              <a:spcBef>
                <a:spcPts val="100"/>
              </a:spcBef>
            </a:pPr>
            <a:endParaRPr lang="en-US" sz="1000">
              <a:latin typeface="Adobe Clean Light" charset="0"/>
            </a:endParaRPr>
          </a:p>
          <a:p>
            <a:pPr marL="12700" marR="5080">
              <a:spcBef>
                <a:spcPts val="100"/>
              </a:spcBef>
            </a:pPr>
            <a:r>
              <a:rPr lang="en-US" sz="1000">
                <a:latin typeface="Adobe Clean Light" charset="0"/>
              </a:rPr>
              <a:t>Types of technical activities available::</a:t>
            </a:r>
          </a:p>
          <a:p>
            <a:pPr marL="184150" marR="5080" indent="-171450">
              <a:spcBef>
                <a:spcPts val="700"/>
              </a:spcBef>
              <a:buClr>
                <a:srgbClr val="FA0E00"/>
              </a:buClr>
              <a:buFont typeface="Wingdings" pitchFamily="2" charset="2"/>
              <a:buChar char="ü"/>
            </a:pPr>
            <a:r>
              <a:rPr lang="en-US" sz="1000"/>
              <a:t>Health audit</a:t>
            </a:r>
          </a:p>
          <a:p>
            <a:pPr marL="184150" marR="5080" indent="-171450">
              <a:spcBef>
                <a:spcPts val="400"/>
              </a:spcBef>
              <a:buClr>
                <a:srgbClr val="FA0E00"/>
              </a:buClr>
              <a:buFont typeface="Wingdings" pitchFamily="2" charset="2"/>
              <a:buChar char="ü"/>
            </a:pPr>
            <a:r>
              <a:rPr lang="en-US" sz="1000"/>
              <a:t>Platform audit</a:t>
            </a:r>
          </a:p>
          <a:p>
            <a:pPr marL="184150" marR="5080" indent="-171450">
              <a:spcBef>
                <a:spcPts val="400"/>
              </a:spcBef>
              <a:buClr>
                <a:srgbClr val="FA0E00"/>
              </a:buClr>
              <a:buFont typeface="Wingdings" pitchFamily="2" charset="2"/>
              <a:buChar char="ü"/>
            </a:pPr>
            <a:r>
              <a:rPr lang="en-US" sz="1000"/>
              <a:t>Feature set enablement</a:t>
            </a:r>
          </a:p>
          <a:p>
            <a:pPr marL="184150" marR="5080" indent="-171450">
              <a:spcBef>
                <a:spcPts val="400"/>
              </a:spcBef>
              <a:buClr>
                <a:srgbClr val="FA0E00"/>
              </a:buClr>
              <a:buFont typeface="Wingdings" pitchFamily="2" charset="2"/>
              <a:buChar char="ü"/>
            </a:pPr>
            <a:r>
              <a:rPr lang="en-US" sz="1000"/>
              <a:t>Basic integrations and configurations</a:t>
            </a:r>
          </a:p>
          <a:p>
            <a:pPr marL="184150" marR="5080" indent="-171450">
              <a:spcBef>
                <a:spcPts val="400"/>
              </a:spcBef>
              <a:buClr>
                <a:srgbClr val="FA0E00"/>
              </a:buClr>
              <a:buFont typeface="Wingdings" pitchFamily="2" charset="2"/>
              <a:buChar char="ü"/>
            </a:pPr>
            <a:r>
              <a:rPr lang="en-US" sz="1000"/>
              <a:t>Customer solution troubleshooting</a:t>
            </a:r>
          </a:p>
          <a:p>
            <a:pPr marL="184150" marR="5080" indent="-171450">
              <a:spcBef>
                <a:spcPts val="400"/>
              </a:spcBef>
              <a:buClr>
                <a:srgbClr val="FA0E00"/>
              </a:buClr>
              <a:buFont typeface="Wingdings" pitchFamily="2" charset="2"/>
              <a:buChar char="ü"/>
            </a:pPr>
            <a:r>
              <a:rPr lang="en-US" sz="1000"/>
              <a:t>Cloud service support</a:t>
            </a:r>
          </a:p>
        </p:txBody>
      </p:sp>
      <p:sp>
        <p:nvSpPr>
          <p:cNvPr id="83" name="Rectangle 82">
            <a:extLst>
              <a:ext uri="{FF2B5EF4-FFF2-40B4-BE49-F238E27FC236}">
                <a16:creationId xmlns:a16="http://schemas.microsoft.com/office/drawing/2014/main" id="{BB34E685-A734-974B-A33A-BE51D1A8BC0D}"/>
              </a:ext>
            </a:extLst>
          </p:cNvPr>
          <p:cNvSpPr/>
          <p:nvPr/>
        </p:nvSpPr>
        <p:spPr>
          <a:xfrm>
            <a:off x="3851397" y="7249456"/>
            <a:ext cx="3525469" cy="2054409"/>
          </a:xfrm>
          <a:prstGeom prst="rect">
            <a:avLst/>
          </a:prstGeom>
        </p:spPr>
        <p:txBody>
          <a:bodyPr wrap="square">
            <a:spAutoFit/>
          </a:bodyPr>
          <a:lstStyle/>
          <a:p>
            <a:pPr marL="12700" marR="5080">
              <a:spcBef>
                <a:spcPts val="100"/>
              </a:spcBef>
            </a:pPr>
            <a:r>
              <a:rPr lang="en-US" sz="1000" b="1">
                <a:solidFill>
                  <a:srgbClr val="000000"/>
                </a:solidFill>
                <a:latin typeface="+mj-lt"/>
              </a:rPr>
              <a:t>Strategic Track Activities </a:t>
            </a:r>
            <a:r>
              <a:rPr lang="en-US" sz="1000">
                <a:solidFill>
                  <a:srgbClr val="000000"/>
                </a:solidFill>
                <a:latin typeface="Adobe Clean Light" panose="020B0303020404020204" pitchFamily="34" charset="0"/>
              </a:rPr>
              <a:t>locate opportunities to ensure value is being realized from a customer’s Adobe solutions. They include support recommendations related to strategy, measurement and maturity to drive value realization across one or more Adobe solutions.</a:t>
            </a:r>
          </a:p>
          <a:p>
            <a:pPr marL="12700" marR="5080">
              <a:spcBef>
                <a:spcPts val="100"/>
              </a:spcBef>
            </a:pPr>
            <a:endParaRPr lang="en-US" sz="1000">
              <a:latin typeface="Adobe Clean Light" charset="0"/>
            </a:endParaRPr>
          </a:p>
          <a:p>
            <a:pPr marL="12700" marR="5080">
              <a:spcBef>
                <a:spcPts val="100"/>
              </a:spcBef>
            </a:pPr>
            <a:r>
              <a:rPr lang="en-US" sz="1000">
                <a:latin typeface="Adobe Clean Light" charset="0"/>
              </a:rPr>
              <a:t>Types of strategic activities available::</a:t>
            </a:r>
          </a:p>
          <a:p>
            <a:pPr marL="241300" marR="5080" indent="-228600">
              <a:spcBef>
                <a:spcPts val="700"/>
              </a:spcBef>
              <a:buClr>
                <a:srgbClr val="FA0E00"/>
              </a:buClr>
              <a:buFont typeface="Wingdings" pitchFamily="2" charset="2"/>
              <a:buChar char="ü"/>
            </a:pPr>
            <a:r>
              <a:rPr lang="en-US" sz="1000"/>
              <a:t>Maturity Roadmap</a:t>
            </a:r>
          </a:p>
          <a:p>
            <a:pPr marL="241300" marR="5080" indent="-228600">
              <a:spcBef>
                <a:spcPts val="400"/>
              </a:spcBef>
              <a:buClr>
                <a:srgbClr val="FA0E00"/>
              </a:buClr>
              <a:buFont typeface="Wingdings" pitchFamily="2" charset="2"/>
              <a:buChar char="ü"/>
            </a:pPr>
            <a:r>
              <a:rPr lang="en-US" sz="1000"/>
              <a:t>Use case development/measurement</a:t>
            </a:r>
          </a:p>
          <a:p>
            <a:pPr marL="241300" marR="5080" indent="-228600">
              <a:spcBef>
                <a:spcPts val="400"/>
              </a:spcBef>
              <a:buClr>
                <a:srgbClr val="FA0E00"/>
              </a:buClr>
              <a:buFont typeface="Wingdings" pitchFamily="2" charset="2"/>
              <a:buChar char="ü"/>
            </a:pPr>
            <a:r>
              <a:rPr lang="en-US" sz="1000"/>
              <a:t>Reporting &amp; analysis</a:t>
            </a:r>
          </a:p>
          <a:p>
            <a:pPr marL="241300" marR="5080" indent="-228600">
              <a:spcBef>
                <a:spcPts val="400"/>
              </a:spcBef>
              <a:buClr>
                <a:srgbClr val="FA0E00"/>
              </a:buClr>
              <a:buFont typeface="Wingdings" pitchFamily="2" charset="2"/>
              <a:buChar char="ü"/>
            </a:pPr>
            <a:r>
              <a:rPr lang="en-US" sz="1000"/>
              <a:t>Best practices enablement</a:t>
            </a:r>
          </a:p>
        </p:txBody>
      </p:sp>
      <p:sp>
        <p:nvSpPr>
          <p:cNvPr id="2" name="TextBox 1">
            <a:extLst>
              <a:ext uri="{FF2B5EF4-FFF2-40B4-BE49-F238E27FC236}">
                <a16:creationId xmlns:a16="http://schemas.microsoft.com/office/drawing/2014/main" id="{75CFC85E-B176-5441-A8D8-AEF6C3DFCC2A}"/>
              </a:ext>
            </a:extLst>
          </p:cNvPr>
          <p:cNvSpPr txBox="1"/>
          <p:nvPr/>
        </p:nvSpPr>
        <p:spPr>
          <a:xfrm>
            <a:off x="3851397" y="3891661"/>
            <a:ext cx="3525468" cy="430887"/>
          </a:xfrm>
          <a:prstGeom prst="rect">
            <a:avLst/>
          </a:prstGeom>
          <a:noFill/>
        </p:spPr>
        <p:txBody>
          <a:bodyPr wrap="square" rtlCol="0">
            <a:spAutoFit/>
          </a:bodyPr>
          <a:lstStyle/>
          <a:p>
            <a:pPr marL="12700" marR="5080" lvl="0">
              <a:spcBef>
                <a:spcPts val="100"/>
              </a:spcBef>
            </a:pPr>
            <a:r>
              <a:rPr lang="en-US" sz="1000">
                <a:solidFill>
                  <a:srgbClr val="1F1F1F"/>
                </a:solidFill>
                <a:latin typeface="Adobe Clean" panose="020B0503020404020204" pitchFamily="34" charset="0"/>
                <a:cs typeface="AdobeClean-Light"/>
              </a:rPr>
              <a:t>As an Enterprise customer, you are eligible for</a:t>
            </a:r>
            <a:r>
              <a:rPr lang="en-US" sz="1200" b="1" u="sng">
                <a:solidFill>
                  <a:srgbClr val="1F1F1F"/>
                </a:solidFill>
                <a:cs typeface="AdobeClean-Light"/>
              </a:rPr>
              <a:t> 2 </a:t>
            </a:r>
            <a:r>
              <a:rPr lang="en-US" sz="1000" b="1" u="sng">
                <a:solidFill>
                  <a:srgbClr val="1F1F1F"/>
                </a:solidFill>
                <a:cs typeface="AdobeClean-Light"/>
              </a:rPr>
              <a:t>activities per year </a:t>
            </a:r>
            <a:r>
              <a:rPr lang="en-US" sz="1000">
                <a:solidFill>
                  <a:srgbClr val="1F1F1F"/>
                </a:solidFill>
                <a:latin typeface="Adobe Clean" panose="020B0503020404020204" pitchFamily="34" charset="0"/>
                <a:cs typeface="AdobeClean-Light"/>
              </a:rPr>
              <a:t>from the following two tracks:</a:t>
            </a:r>
            <a:r>
              <a:rPr lang="en-US" sz="1000" b="1">
                <a:solidFill>
                  <a:srgbClr val="1F1F1F"/>
                </a:solidFill>
                <a:cs typeface="AdobeClean-Light"/>
              </a:rPr>
              <a:t> Technical </a:t>
            </a:r>
            <a:r>
              <a:rPr lang="en-US" sz="1000">
                <a:solidFill>
                  <a:srgbClr val="1F1F1F"/>
                </a:solidFill>
                <a:latin typeface="Adobe Clean" panose="020B0503020404020204" pitchFamily="34" charset="0"/>
                <a:cs typeface="AdobeClean-Light"/>
              </a:rPr>
              <a:t>and/or </a:t>
            </a:r>
            <a:r>
              <a:rPr lang="en-US" sz="1000" b="1">
                <a:solidFill>
                  <a:srgbClr val="1F1F1F"/>
                </a:solidFill>
                <a:cs typeface="AdobeClean-Light"/>
              </a:rPr>
              <a:t>Strategic</a:t>
            </a:r>
            <a:r>
              <a:rPr lang="en-US" sz="1000">
                <a:solidFill>
                  <a:srgbClr val="1F1F1F"/>
                </a:solidFill>
                <a:latin typeface="Adobe Clean Light" panose="020B0303020404020204" pitchFamily="34" charset="0"/>
                <a:cs typeface="AdobeClean-Light"/>
              </a:rPr>
              <a:t>.</a:t>
            </a:r>
            <a:endParaRPr lang="en-US" sz="1000" b="1">
              <a:solidFill>
                <a:prstClr val="black"/>
              </a:solidFill>
              <a:cs typeface="AdobeClean-Light"/>
            </a:endParaRPr>
          </a:p>
        </p:txBody>
      </p:sp>
      <p:sp>
        <p:nvSpPr>
          <p:cNvPr id="31" name="TextBox 30">
            <a:extLst>
              <a:ext uri="{FF2B5EF4-FFF2-40B4-BE49-F238E27FC236}">
                <a16:creationId xmlns:a16="http://schemas.microsoft.com/office/drawing/2014/main" id="{6D8501EA-3511-BA44-BB3B-9F53FFBEAB0B}"/>
              </a:ext>
            </a:extLst>
          </p:cNvPr>
          <p:cNvSpPr txBox="1"/>
          <p:nvPr/>
        </p:nvSpPr>
        <p:spPr>
          <a:xfrm>
            <a:off x="2236134" y="2317134"/>
            <a:ext cx="826006" cy="261610"/>
          </a:xfrm>
          <a:prstGeom prst="rect">
            <a:avLst/>
          </a:prstGeom>
          <a:noFill/>
        </p:spPr>
        <p:txBody>
          <a:bodyPr wrap="square" rtlCol="0">
            <a:spAutoFit/>
          </a:bodyPr>
          <a:lstStyle/>
          <a:p>
            <a:pPr algn="ctr"/>
            <a:r>
              <a:rPr lang="en-US" sz="1100"/>
              <a:t>Go-Live</a:t>
            </a:r>
          </a:p>
        </p:txBody>
      </p:sp>
      <p:sp>
        <p:nvSpPr>
          <p:cNvPr id="32" name="TextBox 31">
            <a:extLst>
              <a:ext uri="{FF2B5EF4-FFF2-40B4-BE49-F238E27FC236}">
                <a16:creationId xmlns:a16="http://schemas.microsoft.com/office/drawing/2014/main" id="{822B1C33-2658-9C47-9546-65EE39995E93}"/>
              </a:ext>
            </a:extLst>
          </p:cNvPr>
          <p:cNvSpPr txBox="1"/>
          <p:nvPr/>
        </p:nvSpPr>
        <p:spPr>
          <a:xfrm>
            <a:off x="878679" y="2320287"/>
            <a:ext cx="826006" cy="261610"/>
          </a:xfrm>
          <a:prstGeom prst="rect">
            <a:avLst/>
          </a:prstGeom>
          <a:noFill/>
        </p:spPr>
        <p:txBody>
          <a:bodyPr wrap="square" rtlCol="0">
            <a:spAutoFit/>
          </a:bodyPr>
          <a:lstStyle/>
          <a:p>
            <a:pPr algn="ctr"/>
            <a:r>
              <a:rPr lang="en-US" sz="1100"/>
              <a:t>Define</a:t>
            </a:r>
          </a:p>
        </p:txBody>
      </p:sp>
      <p:sp>
        <p:nvSpPr>
          <p:cNvPr id="33" name="TextBox 32">
            <a:extLst>
              <a:ext uri="{FF2B5EF4-FFF2-40B4-BE49-F238E27FC236}">
                <a16:creationId xmlns:a16="http://schemas.microsoft.com/office/drawing/2014/main" id="{535CB7DF-91C2-1E4A-AAC5-7863828EA701}"/>
              </a:ext>
            </a:extLst>
          </p:cNvPr>
          <p:cNvSpPr txBox="1"/>
          <p:nvPr/>
        </p:nvSpPr>
        <p:spPr>
          <a:xfrm>
            <a:off x="205422" y="2330087"/>
            <a:ext cx="826006" cy="261610"/>
          </a:xfrm>
          <a:prstGeom prst="rect">
            <a:avLst/>
          </a:prstGeom>
          <a:noFill/>
        </p:spPr>
        <p:txBody>
          <a:bodyPr wrap="square" rtlCol="0">
            <a:spAutoFit/>
          </a:bodyPr>
          <a:lstStyle/>
          <a:p>
            <a:pPr algn="ctr"/>
            <a:r>
              <a:rPr lang="en-US" sz="1100"/>
              <a:t>Kickoff</a:t>
            </a:r>
          </a:p>
        </p:txBody>
      </p:sp>
      <p:sp>
        <p:nvSpPr>
          <p:cNvPr id="34" name="TextBox 33">
            <a:extLst>
              <a:ext uri="{FF2B5EF4-FFF2-40B4-BE49-F238E27FC236}">
                <a16:creationId xmlns:a16="http://schemas.microsoft.com/office/drawing/2014/main" id="{DE507ED1-06E3-D34E-B109-779393F8BBA9}"/>
              </a:ext>
            </a:extLst>
          </p:cNvPr>
          <p:cNvSpPr txBox="1"/>
          <p:nvPr/>
        </p:nvSpPr>
        <p:spPr>
          <a:xfrm>
            <a:off x="1558548" y="2320287"/>
            <a:ext cx="826006" cy="261610"/>
          </a:xfrm>
          <a:prstGeom prst="rect">
            <a:avLst/>
          </a:prstGeom>
          <a:noFill/>
        </p:spPr>
        <p:txBody>
          <a:bodyPr wrap="square" rtlCol="0">
            <a:spAutoFit/>
          </a:bodyPr>
          <a:lstStyle/>
          <a:p>
            <a:pPr algn="ctr"/>
            <a:r>
              <a:rPr lang="en-US" sz="1100"/>
              <a:t>Design</a:t>
            </a:r>
          </a:p>
        </p:txBody>
      </p:sp>
      <p:sp>
        <p:nvSpPr>
          <p:cNvPr id="7" name="Rectangle 6">
            <a:extLst>
              <a:ext uri="{FF2B5EF4-FFF2-40B4-BE49-F238E27FC236}">
                <a16:creationId xmlns:a16="http://schemas.microsoft.com/office/drawing/2014/main" id="{C3D0F674-4C3B-AB48-86F4-0547F3186A06}"/>
              </a:ext>
            </a:extLst>
          </p:cNvPr>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1">
                    <a:lumMod val="50000"/>
                  </a:schemeClr>
                </a:solidFill>
              </a:rPr>
              <a:t>2 Activities per Year</a:t>
            </a:r>
          </a:p>
        </p:txBody>
      </p:sp>
    </p:spTree>
    <p:extLst>
      <p:ext uri="{BB962C8B-B14F-4D97-AF65-F5344CB8AC3E}">
        <p14:creationId xmlns:p14="http://schemas.microsoft.com/office/powerpoint/2010/main" val="7170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sz="500" spc="-5">
                <a:solidFill>
                  <a:srgbClr val="6C6C6C"/>
                </a:solidFill>
                <a:latin typeface="Adobe Clean"/>
                <a:cs typeface="Adobe Clean"/>
              </a:rPr>
              <a:t>©2020 Adobe. All Rights Reserved. </a:t>
            </a:r>
            <a:r>
              <a:rPr sz="500">
                <a:solidFill>
                  <a:srgbClr val="6C6C6C"/>
                </a:solidFill>
                <a:latin typeface="Adobe Clean"/>
                <a:cs typeface="Adobe Clean"/>
              </a:rPr>
              <a:t>Adobe</a:t>
            </a:r>
            <a:r>
              <a:rPr sz="500" spc="5">
                <a:solidFill>
                  <a:srgbClr val="6C6C6C"/>
                </a:solidFill>
                <a:latin typeface="Adobe Clean"/>
                <a:cs typeface="Adobe Clean"/>
              </a:rPr>
              <a:t> </a:t>
            </a:r>
            <a:r>
              <a:rPr sz="500" spc="-5">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sz="800" spc="-5">
                <a:solidFill>
                  <a:srgbClr val="6D6D6D"/>
                </a:solidFill>
                <a:latin typeface="Adobe Clean"/>
                <a:cs typeface="Adobe Clean"/>
              </a:rPr>
              <a:t>©2020 Adobe. All Rights Reserved. Adobe</a:t>
            </a:r>
            <a:r>
              <a:rPr sz="800" spc="75">
                <a:solidFill>
                  <a:srgbClr val="6D6D6D"/>
                </a:solidFill>
                <a:latin typeface="Adobe Clean"/>
                <a:cs typeface="Adobe Clean"/>
              </a:rPr>
              <a:t> </a:t>
            </a:r>
            <a:r>
              <a:rPr sz="800" spc="-5">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70410" y="575594"/>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a:solidFill>
                  <a:srgbClr val="020302"/>
                </a:solidFill>
                <a:latin typeface="Adobe Clean"/>
                <a:cs typeface="Adobe Clean"/>
              </a:rPr>
              <a:t>Resources</a:t>
            </a:r>
            <a:endParaRPr sz="140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sz="800" spc="-15">
                <a:solidFill>
                  <a:srgbClr val="777879"/>
                </a:solidFill>
                <a:latin typeface="Adobe Clean"/>
                <a:cs typeface="Adobe Clean"/>
              </a:rPr>
              <a:t>Adobe</a:t>
            </a:r>
            <a:endParaRPr sz="800">
              <a:latin typeface="Adobe Clean"/>
              <a:cs typeface="Adobe Clean"/>
            </a:endParaRPr>
          </a:p>
          <a:p>
            <a:pPr marL="12700">
              <a:lnSpc>
                <a:spcPts val="915"/>
              </a:lnSpc>
            </a:pPr>
            <a:r>
              <a:rPr sz="800" spc="-15">
                <a:solidFill>
                  <a:srgbClr val="777879"/>
                </a:solidFill>
                <a:latin typeface="Adobe Clean"/>
                <a:cs typeface="Adobe Clean"/>
              </a:rPr>
              <a:t>345 Park</a:t>
            </a:r>
            <a:r>
              <a:rPr sz="800" spc="-100">
                <a:solidFill>
                  <a:srgbClr val="777879"/>
                </a:solidFill>
                <a:latin typeface="Adobe Clean"/>
                <a:cs typeface="Adobe Clean"/>
              </a:rPr>
              <a:t> </a:t>
            </a:r>
            <a:r>
              <a:rPr sz="800" spc="-15">
                <a:solidFill>
                  <a:srgbClr val="777879"/>
                </a:solidFill>
                <a:latin typeface="Adobe Clean"/>
                <a:cs typeface="Adobe Clean"/>
              </a:rPr>
              <a:t>Avenue</a:t>
            </a:r>
            <a:endParaRPr sz="800">
              <a:latin typeface="Adobe Clean"/>
              <a:cs typeface="Adobe Clean"/>
            </a:endParaRPr>
          </a:p>
          <a:p>
            <a:pPr marL="12700">
              <a:lnSpc>
                <a:spcPts val="944"/>
              </a:lnSpc>
            </a:pPr>
            <a:r>
              <a:rPr sz="800" spc="-10">
                <a:solidFill>
                  <a:srgbClr val="777879"/>
                </a:solidFill>
                <a:latin typeface="Adobe Clean"/>
                <a:cs typeface="Adobe Clean"/>
              </a:rPr>
              <a:t>San </a:t>
            </a:r>
            <a:r>
              <a:rPr sz="800" spc="-15">
                <a:solidFill>
                  <a:srgbClr val="777879"/>
                </a:solidFill>
                <a:latin typeface="Adobe Clean"/>
                <a:cs typeface="Adobe Clean"/>
              </a:rPr>
              <a:t>Jose,</a:t>
            </a:r>
            <a:r>
              <a:rPr sz="800" spc="-140">
                <a:solidFill>
                  <a:srgbClr val="777879"/>
                </a:solidFill>
                <a:latin typeface="Adobe Clean"/>
                <a:cs typeface="Adobe Clean"/>
              </a:rPr>
              <a:t> </a:t>
            </a:r>
            <a:r>
              <a:rPr sz="800" spc="-2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sz="800" spc="-1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sz="800" u="sng" spc="-25">
                <a:solidFill>
                  <a:srgbClr val="5F5F5F"/>
                </a:solidFill>
                <a:uFill>
                  <a:solidFill>
                    <a:srgbClr val="0000FF"/>
                  </a:solidFill>
                </a:uFill>
                <a:latin typeface="Adobe Clean"/>
                <a:cs typeface="Adobe Clean"/>
                <a:hlinkClick r:id="rId3"/>
              </a:rPr>
              <a:t>www.adobe.com</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sz="1100" i="1" spc="-10">
                <a:solidFill>
                  <a:srgbClr val="777879"/>
                </a:solidFill>
                <a:latin typeface="AdobeClean-LightIt"/>
                <a:cs typeface="AdobeClean-LightIt"/>
              </a:rPr>
              <a:t>To</a:t>
            </a:r>
            <a:r>
              <a:rPr sz="1100" i="1" spc="-50">
                <a:solidFill>
                  <a:srgbClr val="777879"/>
                </a:solidFill>
                <a:latin typeface="AdobeClean-LightIt"/>
                <a:cs typeface="AdobeClean-LightIt"/>
              </a:rPr>
              <a:t> </a:t>
            </a:r>
            <a:r>
              <a:rPr sz="1100" i="1" spc="-15">
                <a:solidFill>
                  <a:srgbClr val="777879"/>
                </a:solidFill>
                <a:latin typeface="AdobeClean-LightIt"/>
                <a:cs typeface="AdobeClean-LightIt"/>
              </a:rPr>
              <a:t>learn</a:t>
            </a:r>
            <a:r>
              <a:rPr sz="1100" i="1" spc="-40">
                <a:solidFill>
                  <a:srgbClr val="777879"/>
                </a:solidFill>
                <a:latin typeface="AdobeClean-LightIt"/>
                <a:cs typeface="AdobeClean-LightIt"/>
              </a:rPr>
              <a:t> </a:t>
            </a:r>
            <a:r>
              <a:rPr sz="1100" i="1" spc="-15">
                <a:solidFill>
                  <a:srgbClr val="777879"/>
                </a:solidFill>
                <a:latin typeface="AdobeClean-LightIt"/>
                <a:cs typeface="AdobeClean-LightIt"/>
              </a:rPr>
              <a:t>more</a:t>
            </a:r>
            <a:r>
              <a:rPr sz="1100" i="1" spc="-45">
                <a:solidFill>
                  <a:srgbClr val="777879"/>
                </a:solidFill>
                <a:latin typeface="AdobeClean-LightIt"/>
                <a:cs typeface="AdobeClean-LightIt"/>
              </a:rPr>
              <a:t> </a:t>
            </a:r>
            <a:r>
              <a:rPr sz="1100" i="1" spc="-15">
                <a:solidFill>
                  <a:srgbClr val="777879"/>
                </a:solidFill>
                <a:latin typeface="AdobeClean-LightIt"/>
                <a:cs typeface="AdobeClean-LightIt"/>
              </a:rPr>
              <a:t>about</a:t>
            </a:r>
            <a:r>
              <a:rPr sz="1100" i="1" spc="-45">
                <a:solidFill>
                  <a:srgbClr val="777879"/>
                </a:solidFill>
                <a:latin typeface="AdobeClean-LightIt"/>
                <a:cs typeface="AdobeClean-LightIt"/>
              </a:rPr>
              <a:t> </a:t>
            </a:r>
            <a:r>
              <a:rPr sz="1100" i="1" spc="-15">
                <a:solidFill>
                  <a:srgbClr val="777879"/>
                </a:solidFill>
                <a:latin typeface="AdobeClean-LightIt"/>
                <a:cs typeface="AdobeClean-LightIt"/>
              </a:rPr>
              <a:t>Adobe</a:t>
            </a:r>
            <a:r>
              <a:rPr sz="1100" i="1" spc="-50">
                <a:solidFill>
                  <a:srgbClr val="777879"/>
                </a:solidFill>
                <a:latin typeface="AdobeClean-LightIt"/>
                <a:cs typeface="AdobeClean-LightIt"/>
              </a:rPr>
              <a:t> </a:t>
            </a:r>
            <a:r>
              <a:rPr sz="1100" i="1" spc="-15">
                <a:solidFill>
                  <a:srgbClr val="777879"/>
                </a:solidFill>
                <a:latin typeface="AdobeClean-LightIt"/>
                <a:cs typeface="AdobeClean-LightIt"/>
              </a:rPr>
              <a:t>Support</a:t>
            </a:r>
            <a:r>
              <a:rPr lang="en-US" sz="1100" i="1" spc="-15">
                <a:solidFill>
                  <a:srgbClr val="777879"/>
                </a:solidFill>
                <a:latin typeface="AdobeClean-LightIt"/>
                <a:cs typeface="AdobeClean-LightIt"/>
              </a:rPr>
              <a:t> Offerings</a:t>
            </a:r>
            <a:r>
              <a:rPr sz="1100" i="1" spc="-75">
                <a:solidFill>
                  <a:srgbClr val="777879"/>
                </a:solidFill>
                <a:latin typeface="AdobeClean-LightIt"/>
                <a:cs typeface="AdobeClean-LightIt"/>
              </a:rPr>
              <a:t> </a:t>
            </a:r>
            <a:r>
              <a:rPr sz="1100" i="1" spc="-15">
                <a:solidFill>
                  <a:srgbClr val="777879"/>
                </a:solidFill>
                <a:latin typeface="AdobeClean-LightIt"/>
                <a:cs typeface="AdobeClean-LightIt"/>
              </a:rPr>
              <a:t>and</a:t>
            </a:r>
            <a:r>
              <a:rPr sz="1100" i="1" spc="-50">
                <a:solidFill>
                  <a:srgbClr val="777879"/>
                </a:solidFill>
                <a:latin typeface="AdobeClean-LightIt"/>
                <a:cs typeface="AdobeClean-LightIt"/>
              </a:rPr>
              <a:t> </a:t>
            </a:r>
            <a:r>
              <a:rPr sz="1100" i="1" spc="-15">
                <a:solidFill>
                  <a:srgbClr val="777879"/>
                </a:solidFill>
                <a:latin typeface="AdobeClean-LightIt"/>
                <a:cs typeface="AdobeClean-LightIt"/>
              </a:rPr>
              <a:t>the</a:t>
            </a:r>
            <a:r>
              <a:rPr sz="1100" i="1" spc="-55">
                <a:solidFill>
                  <a:srgbClr val="777879"/>
                </a:solidFill>
                <a:latin typeface="AdobeClean-LightIt"/>
                <a:cs typeface="AdobeClean-LightIt"/>
              </a:rPr>
              <a:t> </a:t>
            </a:r>
            <a:r>
              <a:rPr sz="1100" i="1" spc="-15">
                <a:solidFill>
                  <a:srgbClr val="777879"/>
                </a:solidFill>
                <a:latin typeface="AdobeClean-LightIt"/>
                <a:cs typeface="AdobeClean-LightIt"/>
              </a:rPr>
              <a:t>right</a:t>
            </a:r>
            <a:r>
              <a:rPr sz="1100" i="1" spc="-95">
                <a:solidFill>
                  <a:srgbClr val="777879"/>
                </a:solidFill>
                <a:latin typeface="AdobeClean-LightIt"/>
                <a:cs typeface="AdobeClean-LightIt"/>
              </a:rPr>
              <a:t> </a:t>
            </a:r>
            <a:r>
              <a:rPr sz="1100" i="1" spc="-15">
                <a:solidFill>
                  <a:srgbClr val="777879"/>
                </a:solidFill>
                <a:latin typeface="AdobeClean-LightIt"/>
                <a:cs typeface="AdobeClean-LightIt"/>
              </a:rPr>
              <a:t>level</a:t>
            </a:r>
            <a:r>
              <a:rPr sz="1100" i="1" spc="-55">
                <a:solidFill>
                  <a:srgbClr val="777879"/>
                </a:solidFill>
                <a:latin typeface="AdobeClean-LightIt"/>
                <a:cs typeface="AdobeClean-LightIt"/>
              </a:rPr>
              <a:t> </a:t>
            </a:r>
            <a:r>
              <a:rPr sz="1100" i="1" spc="-15">
                <a:solidFill>
                  <a:srgbClr val="777879"/>
                </a:solidFill>
                <a:latin typeface="AdobeClean-LightIt"/>
                <a:cs typeface="AdobeClean-LightIt"/>
              </a:rPr>
              <a:t>for</a:t>
            </a:r>
            <a:r>
              <a:rPr sz="1100" i="1" spc="-85">
                <a:solidFill>
                  <a:srgbClr val="777879"/>
                </a:solidFill>
                <a:latin typeface="AdobeClean-LightIt"/>
                <a:cs typeface="AdobeClean-LightIt"/>
              </a:rPr>
              <a:t> </a:t>
            </a:r>
            <a:r>
              <a:rPr sz="1100" i="1" spc="-15">
                <a:solidFill>
                  <a:srgbClr val="777879"/>
                </a:solidFill>
                <a:latin typeface="AdobeClean-LightIt"/>
                <a:cs typeface="AdobeClean-LightIt"/>
              </a:rPr>
              <a:t>you,</a:t>
            </a:r>
            <a:r>
              <a:rPr sz="1100" i="1" spc="-65">
                <a:solidFill>
                  <a:srgbClr val="777879"/>
                </a:solidFill>
                <a:latin typeface="AdobeClean-LightIt"/>
                <a:cs typeface="AdobeClean-LightIt"/>
              </a:rPr>
              <a:t> </a:t>
            </a:r>
            <a:r>
              <a:rPr sz="1100" i="1" spc="-15">
                <a:solidFill>
                  <a:srgbClr val="777879"/>
                </a:solidFill>
                <a:latin typeface="AdobeClean-LightIt"/>
                <a:cs typeface="AdobeClean-LightIt"/>
              </a:rPr>
              <a:t>contact</a:t>
            </a:r>
            <a:r>
              <a:rPr sz="1100" i="1" spc="-85">
                <a:solidFill>
                  <a:srgbClr val="777879"/>
                </a:solidFill>
                <a:latin typeface="AdobeClean-LightIt"/>
                <a:cs typeface="AdobeClean-LightIt"/>
              </a:rPr>
              <a:t> </a:t>
            </a:r>
            <a:r>
              <a:rPr sz="1100" i="1" spc="-15">
                <a:solidFill>
                  <a:srgbClr val="777879"/>
                </a:solidFill>
                <a:latin typeface="AdobeClean-LightIt"/>
                <a:cs typeface="AdobeClean-LightIt"/>
              </a:rPr>
              <a:t>your</a:t>
            </a:r>
            <a:r>
              <a:rPr sz="1100" i="1" spc="-70">
                <a:solidFill>
                  <a:srgbClr val="777879"/>
                </a:solidFill>
                <a:latin typeface="AdobeClean-LightIt"/>
                <a:cs typeface="AdobeClean-LightIt"/>
              </a:rPr>
              <a:t> </a:t>
            </a:r>
            <a:r>
              <a:rPr sz="1100" i="1" spc="-15">
                <a:solidFill>
                  <a:srgbClr val="777879"/>
                </a:solidFill>
                <a:latin typeface="AdobeClean-LightIt"/>
                <a:cs typeface="AdobeClean-LightIt"/>
              </a:rPr>
              <a:t>Named</a:t>
            </a:r>
            <a:r>
              <a:rPr sz="1100" i="1" spc="-55">
                <a:solidFill>
                  <a:srgbClr val="777879"/>
                </a:solidFill>
                <a:latin typeface="AdobeClean-LightIt"/>
                <a:cs typeface="AdobeClean-LightIt"/>
              </a:rPr>
              <a:t> </a:t>
            </a:r>
            <a:r>
              <a:rPr sz="1100" i="1" spc="-25">
                <a:solidFill>
                  <a:srgbClr val="777879"/>
                </a:solidFill>
                <a:latin typeface="AdobeClean-LightIt"/>
                <a:cs typeface="AdobeClean-LightIt"/>
              </a:rPr>
              <a:t>Account</a:t>
            </a:r>
            <a:r>
              <a:rPr sz="1100" i="1" spc="-120">
                <a:solidFill>
                  <a:srgbClr val="777879"/>
                </a:solidFill>
                <a:latin typeface="AdobeClean-LightIt"/>
                <a:cs typeface="AdobeClean-LightIt"/>
              </a:rPr>
              <a:t> </a:t>
            </a:r>
            <a:r>
              <a:rPr sz="1100" i="1" spc="-20">
                <a:solidFill>
                  <a:srgbClr val="777879"/>
                </a:solidFill>
                <a:latin typeface="AdobeClean-LightIt"/>
                <a:cs typeface="AdobeClean-LightIt"/>
              </a:rPr>
              <a:t>Manager  </a:t>
            </a:r>
            <a:r>
              <a:rPr sz="1100" i="1" spc="-15">
                <a:solidFill>
                  <a:srgbClr val="777879"/>
                </a:solidFill>
                <a:latin typeface="AdobeClean-LightIt"/>
                <a:cs typeface="AdobeClean-LightIt"/>
              </a:rPr>
              <a:t>(NAM) </a:t>
            </a:r>
            <a:r>
              <a:rPr sz="1100" i="1" spc="-10">
                <a:solidFill>
                  <a:srgbClr val="777879"/>
                </a:solidFill>
                <a:latin typeface="AdobeClean-LightIt"/>
                <a:cs typeface="AdobeClean-LightIt"/>
              </a:rPr>
              <a:t>or </a:t>
            </a:r>
            <a:r>
              <a:rPr sz="1100" i="1" spc="-15">
                <a:solidFill>
                  <a:srgbClr val="777879"/>
                </a:solidFill>
                <a:latin typeface="AdobeClean-LightIt"/>
                <a:cs typeface="AdobeClean-LightIt"/>
              </a:rPr>
              <a:t>Customer </a:t>
            </a:r>
            <a:r>
              <a:rPr sz="1100" i="1" spc="-20">
                <a:solidFill>
                  <a:srgbClr val="777879"/>
                </a:solidFill>
                <a:latin typeface="AdobeClean-LightIt"/>
                <a:cs typeface="AdobeClean-LightIt"/>
              </a:rPr>
              <a:t>Success</a:t>
            </a:r>
            <a:r>
              <a:rPr sz="1100" i="1" spc="-180">
                <a:solidFill>
                  <a:srgbClr val="777879"/>
                </a:solidFill>
                <a:latin typeface="AdobeClean-LightIt"/>
                <a:cs typeface="AdobeClean-LightIt"/>
              </a:rPr>
              <a:t> </a:t>
            </a:r>
            <a:r>
              <a:rPr sz="1100" i="1" spc="-15">
                <a:solidFill>
                  <a:srgbClr val="777879"/>
                </a:solidFill>
                <a:latin typeface="AdobeClean-LightIt"/>
                <a:cs typeface="AdobeClean-LightIt"/>
              </a:rPr>
              <a:t>Manager(CSM)</a:t>
            </a:r>
            <a:endParaRPr sz="1100">
              <a:latin typeface="AdobeClean-LightIt"/>
              <a:cs typeface="AdobeClean-LightIt"/>
            </a:endParaRPr>
          </a:p>
          <a:p>
            <a:pPr marL="34290">
              <a:lnSpc>
                <a:spcPct val="100000"/>
              </a:lnSpc>
              <a:spcBef>
                <a:spcPts val="795"/>
              </a:spcBef>
            </a:pPr>
            <a:r>
              <a:rPr sz="800" spc="-5">
                <a:solidFill>
                  <a:srgbClr val="6D6D6D"/>
                </a:solidFill>
                <a:latin typeface="Adobe Clean"/>
                <a:cs typeface="Adobe Clean"/>
              </a:rPr>
              <a:t>©202</a:t>
            </a:r>
            <a:r>
              <a:rPr lang="en-US" sz="800" spc="-5">
                <a:solidFill>
                  <a:srgbClr val="6D6D6D"/>
                </a:solidFill>
                <a:latin typeface="Adobe Clean"/>
                <a:cs typeface="Adobe Clean"/>
              </a:rPr>
              <a:t>1</a:t>
            </a:r>
            <a:r>
              <a:rPr sz="800" spc="-5">
                <a:solidFill>
                  <a:srgbClr val="6D6D6D"/>
                </a:solidFill>
                <a:latin typeface="Adobe Clean"/>
                <a:cs typeface="Adobe Clean"/>
              </a:rPr>
              <a:t> Adobe. All Rights Reserved. Adobe</a:t>
            </a:r>
            <a:r>
              <a:rPr sz="800" spc="75">
                <a:solidFill>
                  <a:srgbClr val="6D6D6D"/>
                </a:solidFill>
                <a:latin typeface="Adobe Clean"/>
                <a:cs typeface="Adobe Clean"/>
              </a:rPr>
              <a:t> </a:t>
            </a:r>
            <a:r>
              <a:rPr sz="800" spc="-5">
                <a:solidFill>
                  <a:srgbClr val="6D6D6D"/>
                </a:solidFill>
                <a:latin typeface="Adobe Clean"/>
                <a:cs typeface="Adobe Clean"/>
              </a:rPr>
              <a:t>Confidential.</a:t>
            </a:r>
            <a:endParaRPr sz="80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90707" y="4913781"/>
            <a:ext cx="6476646" cy="755976"/>
          </a:xfrm>
          <a:prstGeom prst="rect">
            <a:avLst/>
          </a:prstGeom>
        </p:spPr>
        <p:txBody>
          <a:bodyPr vert="horz" wrap="square" lIns="0" tIns="116205" rIns="0" bIns="0" rtlCol="0" anchor="t">
            <a:spAutoFit/>
          </a:bodyPr>
          <a:lstStyle/>
          <a:p>
            <a:pPr>
              <a:spcBef>
                <a:spcPts val="915"/>
              </a:spcBef>
            </a:pPr>
            <a:r>
              <a:rPr lang="en-US" sz="1400" b="1" spc="-15">
                <a:solidFill>
                  <a:srgbClr val="020302"/>
                </a:solidFill>
                <a:latin typeface="Adobe Clean"/>
                <a:cs typeface="Adobe Clean"/>
              </a:rPr>
              <a:t>Regional scope of Adobe Support, Local Hours Of Operation And Language Support</a:t>
            </a:r>
            <a:endParaRPr lang="en-US" sz="1400" spc="-15">
              <a:ea typeface="+mn-lt"/>
              <a:cs typeface="+mn-lt"/>
            </a:endParaRPr>
          </a:p>
          <a:p>
            <a:pPr>
              <a:spcBef>
                <a:spcPts val="915"/>
              </a:spcBef>
            </a:pPr>
            <a:r>
              <a:rPr lang="en-US" sz="1000" spc="-15">
                <a:solidFill>
                  <a:srgbClr val="1F1F1F"/>
                </a:solidFill>
                <a:latin typeface="AdobeClean-Light"/>
              </a:rPr>
              <a:t>The regional scope of Adobe Support is established by aligning the customer's billing address (via the Sales Order or other Adobe Support purchasing document) to one of the following regions:</a:t>
            </a:r>
            <a:endParaRPr lang="en-US" sz="1000">
              <a:latin typeface="AdobeClean-Light"/>
            </a:endParaRP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1291534283"/>
              </p:ext>
            </p:extLst>
          </p:nvPr>
        </p:nvGraphicFramePr>
        <p:xfrm>
          <a:off x="171128" y="5907213"/>
          <a:ext cx="7391400" cy="13919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n-US" sz="1100">
                          <a:solidFill>
                            <a:schemeClr val="tx1"/>
                          </a:solidFill>
                          <a:latin typeface="Adobe Clean"/>
                        </a:rPr>
                        <a:t>Americas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Europe, Middle East &amp; Africa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Asia Pacific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Japan </a:t>
                      </a:r>
                      <a:r>
                        <a:rPr lang="en-US" sz="1100" baseline="30000">
                          <a:solidFill>
                            <a:schemeClr val="tx1"/>
                          </a:solidFill>
                          <a:latin typeface="Adobe Clean"/>
                        </a:rPr>
                        <a:t>1 </a:t>
                      </a:r>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n-US" sz="1100">
                          <a:solidFill>
                            <a:schemeClr val="tx1"/>
                          </a:solidFill>
                          <a:latin typeface="Adobe Clean"/>
                        </a:rPr>
                        <a:t>6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9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lvl="0" algn="ctr">
                        <a:lnSpc>
                          <a:spcPct val="100000"/>
                        </a:lnSpc>
                        <a:spcBef>
                          <a:spcPts val="0"/>
                        </a:spcBef>
                        <a:spcAft>
                          <a:spcPts val="0"/>
                        </a:spcAft>
                        <a:buNone/>
                      </a:pPr>
                      <a:r>
                        <a:rPr lang="en-US" sz="1100" b="0" i="0" u="none" strike="noStrike" noProof="0"/>
                        <a:t>Language support is only available in English and Japanese.</a:t>
                      </a:r>
                    </a:p>
                    <a:p>
                      <a:pPr lvl="0" algn="ctr">
                        <a:lnSpc>
                          <a:spcPct val="100000"/>
                        </a:lnSpc>
                        <a:spcBef>
                          <a:spcPts val="0"/>
                        </a:spcBef>
                        <a:spcAft>
                          <a:spcPts val="0"/>
                        </a:spcAft>
                        <a:buNone/>
                      </a:pPr>
                      <a:endParaRPr lang="en-US" sz="1100" b="0" i="0" u="none" strike="noStrike" noProof="0"/>
                    </a:p>
                    <a:p>
                      <a:pPr lvl="0" algn="ctr">
                        <a:lnSpc>
                          <a:spcPct val="100000"/>
                        </a:lnSpc>
                        <a:spcBef>
                          <a:spcPts val="0"/>
                        </a:spcBef>
                        <a:spcAft>
                          <a:spcPts val="0"/>
                        </a:spcAft>
                        <a:buNone/>
                      </a:pPr>
                      <a:r>
                        <a:rPr lang="en-US" sz="1100" b="0" i="0" u="none" strike="noStrike" noProof="0"/>
                        <a:t> </a:t>
                      </a:r>
                      <a:r>
                        <a:rPr lang="en-US" sz="1100" b="0" i="0" u="none" strike="noStrike" baseline="30000" noProof="0"/>
                        <a:t>1 </a:t>
                      </a:r>
                      <a:r>
                        <a:rPr lang="en-US" sz="1100" b="0" i="0" u="none" strike="noStrike" noProof="0"/>
                        <a:t>P2, P3, P4 cases are limited to business hours only in Japan.</a:t>
                      </a:r>
                      <a:endParaRPr lang="en-US" sz="1100" b="1" i="0" u="none" strike="noStrike" noProof="0"/>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sz="1200" b="1" spc="-15">
                <a:solidFill>
                  <a:srgbClr val="FFFFFF"/>
                </a:solidFill>
                <a:latin typeface="Adobe Clean"/>
                <a:cs typeface="Adobe Clean"/>
              </a:rPr>
              <a:t>U</a:t>
            </a:r>
            <a:r>
              <a:rPr sz="1200" b="1" spc="-20">
                <a:solidFill>
                  <a:srgbClr val="FFFFFF"/>
                </a:solidFill>
                <a:latin typeface="Adobe Clean"/>
                <a:cs typeface="Adobe Clean"/>
              </a:rPr>
              <a:t>n</a:t>
            </a:r>
            <a:r>
              <a:rPr sz="1200" b="1" spc="-25">
                <a:solidFill>
                  <a:srgbClr val="FFFFFF"/>
                </a:solidFill>
                <a:latin typeface="Adobe Clean"/>
                <a:cs typeface="Adobe Clean"/>
              </a:rPr>
              <a:t>p</a:t>
            </a:r>
            <a:r>
              <a:rPr sz="1200" b="1" spc="-15">
                <a:solidFill>
                  <a:srgbClr val="FFFFFF"/>
                </a:solidFill>
                <a:latin typeface="Adobe Clean"/>
                <a:cs typeface="Adobe Clean"/>
              </a:rPr>
              <a:t>a</a:t>
            </a:r>
            <a:r>
              <a:rPr sz="1200" b="1" spc="-25">
                <a:solidFill>
                  <a:srgbClr val="FFFFFF"/>
                </a:solidFill>
                <a:latin typeface="Adobe Clean"/>
                <a:cs typeface="Adobe Clean"/>
              </a:rPr>
              <a:t>r</a:t>
            </a:r>
            <a:r>
              <a:rPr sz="1200" b="1" spc="-15">
                <a:solidFill>
                  <a:srgbClr val="FFFFFF"/>
                </a:solidFill>
                <a:latin typeface="Adobe Clean"/>
                <a:cs typeface="Adobe Clean"/>
              </a:rPr>
              <a:t>a</a:t>
            </a:r>
            <a:r>
              <a:rPr sz="1200" b="1" spc="-30">
                <a:solidFill>
                  <a:srgbClr val="FFFFFF"/>
                </a:solidFill>
                <a:latin typeface="Adobe Clean"/>
                <a:cs typeface="Adobe Clean"/>
              </a:rPr>
              <a:t>ll</a:t>
            </a:r>
            <a:r>
              <a:rPr sz="1200" b="1" spc="-25">
                <a:solidFill>
                  <a:srgbClr val="FFFFFF"/>
                </a:solidFill>
                <a:latin typeface="Adobe Clean"/>
                <a:cs typeface="Adobe Clean"/>
              </a:rPr>
              <a:t>e</a:t>
            </a:r>
            <a:r>
              <a:rPr sz="1200" b="1" spc="-30">
                <a:solidFill>
                  <a:srgbClr val="FFFFFF"/>
                </a:solidFill>
                <a:latin typeface="Adobe Clean"/>
                <a:cs typeface="Adobe Clean"/>
              </a:rPr>
              <a:t>l</a:t>
            </a:r>
            <a:r>
              <a:rPr sz="1200" b="1" spc="-25">
                <a:solidFill>
                  <a:srgbClr val="FFFFFF"/>
                </a:solidFill>
                <a:latin typeface="Adobe Clean"/>
                <a:cs typeface="Adobe Clean"/>
              </a:rPr>
              <a:t>e</a:t>
            </a:r>
            <a:r>
              <a:rPr sz="1200" b="1">
                <a:solidFill>
                  <a:srgbClr val="FFFFFF"/>
                </a:solidFill>
                <a:latin typeface="Adobe Clean"/>
                <a:cs typeface="Adobe Clean"/>
              </a:rPr>
              <a:t>d  </a:t>
            </a:r>
            <a:r>
              <a:rPr sz="1200" b="1" spc="-25">
                <a:solidFill>
                  <a:srgbClr val="FFFFFF"/>
                </a:solidFill>
                <a:latin typeface="Adobe Clean"/>
                <a:cs typeface="Adobe Clean"/>
              </a:rPr>
              <a:t>Expertise</a:t>
            </a:r>
            <a:endParaRPr sz="120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a:solidFill>
                  <a:srgbClr val="FFFFFF"/>
                </a:solidFill>
                <a:latin typeface="Adobe Clean"/>
                <a:cs typeface="Adobe Clean"/>
              </a:rPr>
              <a:t>Accelerated Support</a:t>
            </a:r>
            <a:endParaRPr sz="120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sz="1200" b="1" spc="-50">
                <a:solidFill>
                  <a:srgbClr val="FFFFFF"/>
                </a:solidFill>
                <a:latin typeface="Adobe Clean"/>
                <a:cs typeface="Adobe Clean"/>
              </a:rPr>
              <a:t>S</a:t>
            </a:r>
            <a:r>
              <a:rPr sz="1200" b="1" spc="-20">
                <a:solidFill>
                  <a:srgbClr val="FFFFFF"/>
                </a:solidFill>
                <a:latin typeface="Adobe Clean"/>
                <a:cs typeface="Adobe Clean"/>
              </a:rPr>
              <a:t>t</a:t>
            </a:r>
            <a:r>
              <a:rPr sz="1200" b="1" spc="-75">
                <a:solidFill>
                  <a:srgbClr val="FFFFFF"/>
                </a:solidFill>
                <a:latin typeface="Adobe Clean"/>
                <a:cs typeface="Adobe Clean"/>
              </a:rPr>
              <a:t>r</a:t>
            </a:r>
            <a:r>
              <a:rPr sz="1200" b="1" spc="-90">
                <a:solidFill>
                  <a:srgbClr val="FFFFFF"/>
                </a:solidFill>
                <a:latin typeface="Adobe Clean"/>
                <a:cs typeface="Adobe Clean"/>
              </a:rPr>
              <a:t>a</a:t>
            </a:r>
            <a:r>
              <a:rPr sz="1200" b="1" spc="-55">
                <a:solidFill>
                  <a:srgbClr val="FFFFFF"/>
                </a:solidFill>
                <a:latin typeface="Adobe Clean"/>
                <a:cs typeface="Adobe Clean"/>
              </a:rPr>
              <a:t>t</a:t>
            </a:r>
            <a:r>
              <a:rPr sz="1200" b="1" spc="-100">
                <a:solidFill>
                  <a:srgbClr val="FFFFFF"/>
                </a:solidFill>
                <a:latin typeface="Adobe Clean"/>
                <a:cs typeface="Adobe Clean"/>
              </a:rPr>
              <a:t>e</a:t>
            </a:r>
            <a:r>
              <a:rPr sz="1200" b="1" spc="-80">
                <a:solidFill>
                  <a:srgbClr val="FFFFFF"/>
                </a:solidFill>
                <a:latin typeface="Adobe Clean"/>
                <a:cs typeface="Adobe Clean"/>
              </a:rPr>
              <a:t>g</a:t>
            </a:r>
            <a:r>
              <a:rPr sz="1200" b="1" spc="-35">
                <a:solidFill>
                  <a:srgbClr val="FFFFFF"/>
                </a:solidFill>
                <a:latin typeface="Adobe Clean"/>
                <a:cs typeface="Adobe Clean"/>
              </a:rPr>
              <a:t>i</a:t>
            </a:r>
            <a:r>
              <a:rPr sz="1200" b="1">
                <a:solidFill>
                  <a:srgbClr val="FFFFFF"/>
                </a:solidFill>
                <a:latin typeface="Adobe Clean"/>
                <a:cs typeface="Adobe Clean"/>
              </a:rPr>
              <a:t>c  </a:t>
            </a:r>
            <a:r>
              <a:rPr sz="1200" b="1" spc="-45">
                <a:solidFill>
                  <a:srgbClr val="FFFFFF"/>
                </a:solidFill>
                <a:latin typeface="Adobe Clean"/>
                <a:cs typeface="Adobe Clean"/>
              </a:rPr>
              <a:t>Advice</a:t>
            </a:r>
            <a:endParaRPr sz="120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502969284"/>
              </p:ext>
            </p:extLst>
          </p:nvPr>
        </p:nvGraphicFramePr>
        <p:xfrm>
          <a:off x="194237" y="1272353"/>
          <a:ext cx="7368291" cy="3235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en-US" sz="1100" b="0">
                          <a:solidFill>
                            <a:schemeClr val="tx1"/>
                          </a:solidFill>
                          <a:latin typeface="Adobe Clean" panose="020B0503020404020204" pitchFamily="34" charset="0"/>
                          <a:ea typeface="+mn-ea"/>
                          <a:cs typeface="+mn-cs"/>
                          <a:hlinkClick r:id="rId7"/>
                        </a:rPr>
                        <a:t>Experience League</a:t>
                      </a:r>
                      <a:endParaRPr lang="en-US" sz="1100" b="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b="0" kern="1200">
                          <a:solidFill>
                            <a:srgbClr val="000000"/>
                          </a:solidFill>
                          <a:latin typeface="Adobe Clean Light" panose="020B0303020404020204" pitchFamily="34" charset="0"/>
                          <a:ea typeface="+mn-ea"/>
                          <a:cs typeface="+mn-cs"/>
                        </a:rPr>
                        <a:t>Experience League is how Adobe helps businesses achieve the value they expect from their Adobe investment. It’s the unified place where customers can learn, connect, and grow along a personalized path to success that includes self-help tutorials, product documentation, instructor-led training, community and technical support.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a:solidFill>
                            <a:schemeClr val="dk1"/>
                          </a:solidFill>
                          <a:effectLst/>
                          <a:latin typeface="Adobe Clean" panose="020B0503020404020204" pitchFamily="34" charset="0"/>
                          <a:ea typeface="+mn-ea"/>
                          <a:cs typeface="+mn-cs"/>
                          <a:hlinkClick r:id="rId8"/>
                        </a:rPr>
                        <a:t>Training</a:t>
                      </a:r>
                      <a:r>
                        <a:rPr lang="en-US" sz="1100">
                          <a:solidFill>
                            <a:schemeClr val="dk1"/>
                          </a:solidFill>
                          <a:effectLst/>
                          <a:latin typeface="Adobe Clean" panose="020B0503020404020204" pitchFamily="34" charset="0"/>
                          <a:ea typeface="+mn-ea"/>
                          <a:cs typeface="+mn-cs"/>
                        </a:rPr>
                        <a:t> </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a:solidFill>
                            <a:srgbClr val="000000"/>
                          </a:solidFill>
                          <a:latin typeface="Adobe Clean Light" panose="020B0303020404020204" pitchFamily="34" charset="0"/>
                          <a:ea typeface="+mn-ea"/>
                          <a:cs typeface="+mn-cs"/>
                        </a:rPr>
                        <a:t>Adobe Digital Learning Services courses are accessible from Experience League. Learning courses integrate both on-demand and instructor-led lessons.  Here you can accrue skills that have recognized market value and position them to drive success in your organizations.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a:solidFill>
                            <a:schemeClr val="tx1"/>
                          </a:solidFill>
                          <a:effectLst/>
                          <a:latin typeface="Adobe Clean" panose="020B0503020404020204" pitchFamily="34" charset="0"/>
                          <a:ea typeface="+mn-ea"/>
                          <a:cs typeface="+mn-cs"/>
                          <a:hlinkClick r:id="rId9"/>
                        </a:rPr>
                        <a:t>Production Issues &amp; System Outages</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a:solidFill>
                            <a:srgbClr val="000000"/>
                          </a:solidFill>
                          <a:latin typeface="Adobe Clean Light" panose="020B0303020404020204" pitchFamily="34" charset="0"/>
                          <a:ea typeface="+mn-ea"/>
                          <a:cs typeface="+mn-cs"/>
                        </a:rPr>
                        <a:t>Status.adobe.com conveys the health information of all Adobe products and services that are deployed in multi-tenant environments. Customers can choose their subscription preferences to get email notifications whenever Adobe creates, updates or resolves a product event. This can include scheduled maintenance or service issues of varying levels of severity.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a:solidFill>
                            <a:schemeClr val="tx1"/>
                          </a:solidFill>
                          <a:effectLst/>
                          <a:latin typeface="Adobe Clean" panose="020B0503020404020204" pitchFamily="34" charset="0"/>
                          <a:ea typeface="+mn-ea"/>
                          <a:cs typeface="+mn-cs"/>
                          <a:hlinkClick r:id="rId10"/>
                        </a:rPr>
                        <a:t>Terms and Conditions</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a:solidFill>
                            <a:srgbClr val="000000"/>
                          </a:solidFill>
                          <a:latin typeface="Adobe Clean Light" panose="020B0303020404020204" pitchFamily="34" charset="0"/>
                          <a:ea typeface="+mn-ea"/>
                          <a:cs typeface="+mn-cs"/>
                        </a:rPr>
                        <a:t>Terms and conditions detailing Support Services offerings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1989CE-20BB-4A6A-A33F-71A1AE469C3E}">
  <ds:schemaRefs>
    <ds:schemaRef ds:uri="http://schemas.microsoft.com/sharepoint/v3/contenttype/forms"/>
  </ds:schemaRefs>
</ds:datastoreItem>
</file>

<file path=customXml/itemProps2.xml><?xml version="1.0" encoding="utf-8"?>
<ds:datastoreItem xmlns:ds="http://schemas.openxmlformats.org/officeDocument/2006/customXml" ds:itemID="{FB2EBF8D-136B-48EC-8FC0-F70C0583664B}">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D4099BE-EDEC-4FF1-8378-44661723601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4</Slides>
  <Notes>4</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ADOBE   SUPPORT  OFFERINGS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revision>1</cp:revision>
  <dcterms:created xsi:type="dcterms:W3CDTF">2021-05-05T02:01:37Z</dcterms:created>
  <dcterms:modified xsi:type="dcterms:W3CDTF">2021-09-22T23:01:55Z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0x010100E783BF6876BCC646A459363AF21A7736</vt:lpwstr>
  </property>
</Properties>
</file>