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054313-E3E9-A543-B651-B15A687DE6AB}" v="3" dt="2021-12-06T17:04:25.10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1"/>
  </p:normalViewPr>
  <p:slideViewPr>
    <p:cSldViewPr snapToGrid="0">
      <p:cViewPr>
        <p:scale>
          <a:sx n="141" d="100"/>
          <a:sy n="141" d="100"/>
        </p:scale>
        <p:origin x="1408" y="-40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12/9/2021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sz="2300" dirty="0">
                <a:latin typeface="Adobe Clean"/>
              </a:rPr>
              <a:t>ADOBE</a:t>
            </a:r>
            <a:r>
              <a:rPr lang="en-US" sz="2300" dirty="0">
                <a:latin typeface="Adobe Clean"/>
              </a:rPr>
              <a:t> </a:t>
            </a:r>
            <a:r>
              <a:rPr sz="2300" dirty="0">
                <a:latin typeface="Adobe Clean"/>
              </a:rPr>
              <a:t>SUPPORT</a:t>
            </a:r>
            <a:r>
              <a:rPr lang="en-US" sz="2300" dirty="0">
                <a:latin typeface="Adobe Clean"/>
              </a:rPr>
              <a:t> PLANS</a:t>
            </a:r>
            <a:endParaRPr sz="2300" dirty="0">
              <a:latin typeface="Adobe Clean" panose="020B0503020404020204" pitchFamily="34" charset="0"/>
            </a:endParaRP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sz="1400" b="1" u="sng" spc="15">
                <a:solidFill>
                  <a:srgbClr val="020302"/>
                </a:solidFill>
                <a:uFill>
                  <a:solidFill>
                    <a:srgbClr val="020302"/>
                  </a:solidFill>
                </a:uFill>
                <a:latin typeface="Adobe Clean"/>
                <a:cs typeface="Adobe Clean"/>
              </a:rPr>
              <a:t>S</a:t>
            </a:r>
            <a:r>
              <a:rPr sz="1400" b="1" u="sng" spc="5">
                <a:solidFill>
                  <a:srgbClr val="020302"/>
                </a:solidFill>
                <a:uFill>
                  <a:solidFill>
                    <a:srgbClr val="020302"/>
                  </a:solidFill>
                </a:uFill>
                <a:latin typeface="Adobe Clean"/>
                <a:cs typeface="Adobe Clean"/>
              </a:rPr>
              <a:t>er</a:t>
            </a:r>
            <a:r>
              <a:rPr sz="1400" b="1" u="sng" spc="10">
                <a:solidFill>
                  <a:srgbClr val="020302"/>
                </a:solidFill>
                <a:uFill>
                  <a:solidFill>
                    <a:srgbClr val="020302"/>
                  </a:solidFill>
                </a:uFill>
                <a:latin typeface="Adobe Clean"/>
                <a:cs typeface="Adobe Clean"/>
              </a:rPr>
              <a:t>vi</a:t>
            </a:r>
            <a:r>
              <a:rPr sz="1400" b="1" u="sng" spc="5">
                <a:solidFill>
                  <a:srgbClr val="020302"/>
                </a:solidFill>
                <a:uFill>
                  <a:solidFill>
                    <a:srgbClr val="020302"/>
                  </a:solidFill>
                </a:uFill>
                <a:latin typeface="Adobe Clean"/>
                <a:cs typeface="Adobe Clean"/>
              </a:rPr>
              <a:t>c</a:t>
            </a:r>
            <a:r>
              <a:rPr sz="1400" b="1" u="sng">
                <a:solidFill>
                  <a:srgbClr val="020302"/>
                </a:solidFill>
                <a:uFill>
                  <a:solidFill>
                    <a:srgbClr val="020302"/>
                  </a:solidFill>
                </a:uFill>
                <a:latin typeface="Adobe Clean"/>
                <a:cs typeface="Adobe Clean"/>
              </a:rPr>
              <a:t>e</a:t>
            </a:r>
            <a:r>
              <a:rPr sz="1400" b="1" u="sng" spc="20">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Le</a:t>
            </a:r>
            <a:r>
              <a:rPr sz="1400" b="1" u="sng" spc="-10">
                <a:solidFill>
                  <a:srgbClr val="020302"/>
                </a:solidFill>
                <a:uFill>
                  <a:solidFill>
                    <a:srgbClr val="020302"/>
                  </a:solidFill>
                </a:uFill>
                <a:latin typeface="Adobe Clean"/>
                <a:cs typeface="Adobe Clean"/>
              </a:rPr>
              <a:t>v</a:t>
            </a:r>
            <a:r>
              <a:rPr sz="1400" b="1" u="sng" spc="-15">
                <a:solidFill>
                  <a:srgbClr val="020302"/>
                </a:solidFill>
                <a:uFill>
                  <a:solidFill>
                    <a:srgbClr val="020302"/>
                  </a:solidFill>
                </a:uFill>
                <a:latin typeface="Adobe Clean"/>
                <a:cs typeface="Adobe Clean"/>
              </a:rPr>
              <a:t>e</a:t>
            </a:r>
            <a:r>
              <a:rPr sz="1400" b="1" u="sng">
                <a:solidFill>
                  <a:srgbClr val="020302"/>
                </a:solidFill>
                <a:uFill>
                  <a:solidFill>
                    <a:srgbClr val="020302"/>
                  </a:solidFill>
                </a:uFill>
                <a:latin typeface="Adobe Clean"/>
                <a:cs typeface="Adobe Clean"/>
              </a:rPr>
              <a:t>l</a:t>
            </a:r>
            <a:r>
              <a:rPr sz="1400" b="1" u="sng" spc="-15">
                <a:solidFill>
                  <a:srgbClr val="020302"/>
                </a:solidFill>
                <a:uFill>
                  <a:solidFill>
                    <a:srgbClr val="020302"/>
                  </a:solidFill>
                </a:uFill>
                <a:latin typeface="Adobe Clean"/>
                <a:cs typeface="Adobe Clean"/>
              </a:rPr>
              <a:t> </a:t>
            </a:r>
            <a:r>
              <a:rPr sz="1400" b="1" u="sng" spc="-55">
                <a:solidFill>
                  <a:srgbClr val="020302"/>
                </a:solidFill>
                <a:uFill>
                  <a:solidFill>
                    <a:srgbClr val="020302"/>
                  </a:solidFill>
                </a:uFill>
                <a:latin typeface="Adobe Clean"/>
                <a:cs typeface="Adobe Clean"/>
              </a:rPr>
              <a:t>T</a:t>
            </a:r>
            <a:r>
              <a:rPr sz="1400" b="1" u="sng" spc="-40">
                <a:solidFill>
                  <a:srgbClr val="020302"/>
                </a:solidFill>
                <a:uFill>
                  <a:solidFill>
                    <a:srgbClr val="020302"/>
                  </a:solidFill>
                </a:uFill>
                <a:latin typeface="Adobe Clean"/>
                <a:cs typeface="Adobe Clean"/>
              </a:rPr>
              <a:t>a</a:t>
            </a:r>
            <a:r>
              <a:rPr sz="1400" b="1" u="sng" spc="-45">
                <a:solidFill>
                  <a:srgbClr val="020302"/>
                </a:solidFill>
                <a:uFill>
                  <a:solidFill>
                    <a:srgbClr val="020302"/>
                  </a:solidFill>
                </a:uFill>
                <a:latin typeface="Adobe Clean"/>
                <a:cs typeface="Adobe Clean"/>
              </a:rPr>
              <a:t>r</a:t>
            </a:r>
            <a:r>
              <a:rPr sz="1400" b="1" u="sng" spc="-40">
                <a:solidFill>
                  <a:srgbClr val="020302"/>
                </a:solidFill>
                <a:uFill>
                  <a:solidFill>
                    <a:srgbClr val="020302"/>
                  </a:solidFill>
                </a:uFill>
                <a:latin typeface="Adobe Clean"/>
                <a:cs typeface="Adobe Clean"/>
              </a:rPr>
              <a:t>g</a:t>
            </a:r>
            <a:r>
              <a:rPr sz="1400" b="1" u="sng" spc="-50">
                <a:solidFill>
                  <a:srgbClr val="020302"/>
                </a:solidFill>
                <a:uFill>
                  <a:solidFill>
                    <a:srgbClr val="020302"/>
                  </a:solidFill>
                </a:uFill>
                <a:latin typeface="Adobe Clean"/>
                <a:cs typeface="Adobe Clean"/>
              </a:rPr>
              <a:t>et</a:t>
            </a:r>
            <a:r>
              <a:rPr sz="1400" b="1" u="sng" spc="-45">
                <a:solidFill>
                  <a:srgbClr val="020302"/>
                </a:solidFill>
                <a:uFill>
                  <a:solidFill>
                    <a:srgbClr val="020302"/>
                  </a:solidFill>
                </a:uFill>
                <a:latin typeface="Adobe Clean"/>
                <a:cs typeface="Adobe Clean"/>
              </a:rPr>
              <a:t>s</a:t>
            </a:r>
            <a:r>
              <a:rPr sz="1400" b="1" u="sng">
                <a:solidFill>
                  <a:srgbClr val="020302"/>
                </a:solidFill>
                <a:uFill>
                  <a:solidFill>
                    <a:srgbClr val="020302"/>
                  </a:solidFill>
                </a:uFill>
                <a:latin typeface="Adobe Clean"/>
                <a:cs typeface="Adobe Clean"/>
              </a:rPr>
              <a:t>:</a:t>
            </a:r>
            <a:r>
              <a:rPr sz="1400" b="1" u="sng" spc="-8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I</a:t>
            </a:r>
            <a:r>
              <a:rPr sz="1400" b="1" u="sng" spc="-10">
                <a:solidFill>
                  <a:srgbClr val="020302"/>
                </a:solidFill>
                <a:uFill>
                  <a:solidFill>
                    <a:srgbClr val="020302"/>
                  </a:solidFill>
                </a:uFill>
                <a:latin typeface="Adobe Clean"/>
                <a:cs typeface="Adobe Clean"/>
              </a:rPr>
              <a:t>ni</a:t>
            </a:r>
            <a:r>
              <a:rPr sz="1400" b="1" u="sng" spc="-15">
                <a:solidFill>
                  <a:srgbClr val="020302"/>
                </a:solidFill>
                <a:uFill>
                  <a:solidFill>
                    <a:srgbClr val="020302"/>
                  </a:solidFill>
                </a:uFill>
                <a:latin typeface="Adobe Clean"/>
                <a:cs typeface="Adobe Clean"/>
              </a:rPr>
              <a:t>t</a:t>
            </a:r>
            <a:r>
              <a:rPr sz="1400" b="1" u="sng" spc="-10">
                <a:solidFill>
                  <a:srgbClr val="020302"/>
                </a:solidFill>
                <a:uFill>
                  <a:solidFill>
                    <a:srgbClr val="020302"/>
                  </a:solidFill>
                </a:uFill>
                <a:latin typeface="Adobe Clean"/>
                <a:cs typeface="Adobe Clean"/>
              </a:rPr>
              <a:t>i</a:t>
            </a:r>
            <a:r>
              <a:rPr sz="1400" b="1" u="sng" spc="-5">
                <a:solidFill>
                  <a:srgbClr val="020302"/>
                </a:solidFill>
                <a:uFill>
                  <a:solidFill>
                    <a:srgbClr val="020302"/>
                  </a:solidFill>
                </a:uFill>
                <a:latin typeface="Adobe Clean"/>
                <a:cs typeface="Adobe Clean"/>
              </a:rPr>
              <a:t>a</a:t>
            </a:r>
            <a:r>
              <a:rPr sz="1400" b="1" u="sng">
                <a:solidFill>
                  <a:srgbClr val="020302"/>
                </a:solidFill>
                <a:uFill>
                  <a:solidFill>
                    <a:srgbClr val="020302"/>
                  </a:solidFill>
                </a:uFill>
                <a:latin typeface="Adobe Clean"/>
                <a:cs typeface="Adobe Clean"/>
              </a:rPr>
              <a:t>l</a:t>
            </a:r>
            <a:r>
              <a:rPr sz="1400" b="1" u="sng" spc="-14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R</a:t>
            </a:r>
            <a:r>
              <a:rPr sz="1400" b="1" u="sng" spc="-20">
                <a:solidFill>
                  <a:srgbClr val="020302"/>
                </a:solidFill>
                <a:uFill>
                  <a:solidFill>
                    <a:srgbClr val="020302"/>
                  </a:solidFill>
                </a:uFill>
                <a:latin typeface="Adobe Clean"/>
                <a:cs typeface="Adobe Clean"/>
              </a:rPr>
              <a:t>e</a:t>
            </a:r>
            <a:r>
              <a:rPr sz="1400" b="1" u="sng" spc="-15">
                <a:solidFill>
                  <a:srgbClr val="020302"/>
                </a:solidFill>
                <a:uFill>
                  <a:solidFill>
                    <a:srgbClr val="020302"/>
                  </a:solidFill>
                </a:uFill>
                <a:latin typeface="Adobe Clean"/>
                <a:cs typeface="Adobe Clean"/>
              </a:rPr>
              <a:t>s</a:t>
            </a:r>
            <a:r>
              <a:rPr sz="1400" b="1" u="sng" spc="-20">
                <a:solidFill>
                  <a:srgbClr val="020302"/>
                </a:solidFill>
                <a:uFill>
                  <a:solidFill>
                    <a:srgbClr val="020302"/>
                  </a:solidFill>
                </a:uFill>
                <a:latin typeface="Adobe Clean"/>
                <a:cs typeface="Adobe Clean"/>
              </a:rPr>
              <a:t>p</a:t>
            </a:r>
            <a:r>
              <a:rPr sz="1400" b="1" u="sng" spc="-15">
                <a:solidFill>
                  <a:srgbClr val="020302"/>
                </a:solidFill>
                <a:uFill>
                  <a:solidFill>
                    <a:srgbClr val="020302"/>
                  </a:solidFill>
                </a:uFill>
                <a:latin typeface="Adobe Clean"/>
                <a:cs typeface="Adobe Clean"/>
              </a:rPr>
              <a:t>ons</a:t>
            </a:r>
            <a:r>
              <a:rPr sz="1400" b="1" u="sng">
                <a:solidFill>
                  <a:srgbClr val="020302"/>
                </a:solidFill>
                <a:uFill>
                  <a:solidFill>
                    <a:srgbClr val="020302"/>
                  </a:solidFill>
                </a:uFill>
                <a:latin typeface="Adobe Clean"/>
                <a:cs typeface="Adobe Clean"/>
              </a:rPr>
              <a:t>e</a:t>
            </a:r>
            <a:endParaRPr sz="1400" u="sng">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3537242808"/>
              </p:ext>
            </p:extLst>
          </p:nvPr>
        </p:nvGraphicFramePr>
        <p:xfrm>
          <a:off x="146919" y="7473158"/>
          <a:ext cx="7477080" cy="2256833"/>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sz="900" spc="-20" dirty="0">
                          <a:solidFill>
                            <a:srgbClr val="020302"/>
                          </a:solidFill>
                          <a:latin typeface="Adobe Clean"/>
                          <a:cs typeface="Adobe Clean"/>
                        </a:rPr>
                        <a:t>Priority</a:t>
                      </a:r>
                      <a:endParaRPr sz="90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sz="900" spc="0" dirty="0">
                          <a:solidFill>
                            <a:srgbClr val="020302"/>
                          </a:solidFill>
                          <a:latin typeface="Adobe Clean"/>
                          <a:cs typeface="Adobe Clean"/>
                        </a:rPr>
                        <a:t>Online Support</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sz="900" spc="0" dirty="0">
                          <a:solidFill>
                            <a:srgbClr val="FFFFFF"/>
                          </a:solidFill>
                          <a:latin typeface="Adobe Clean"/>
                          <a:cs typeface="Adobe Clean"/>
                        </a:rPr>
                        <a:t>Enterprise Support</a:t>
                      </a:r>
                      <a:endParaRPr sz="900" spc="0" dirty="0">
                        <a:latin typeface="Adobe Clean"/>
                        <a:cs typeface="Adobe Clean"/>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1</a:t>
                      </a:r>
                      <a:endParaRPr sz="900" dirty="0">
                        <a:latin typeface="Adobe Clean"/>
                        <a:cs typeface="Adobe Clean"/>
                      </a:endParaRPr>
                    </a:p>
                    <a:p>
                      <a:pPr marL="50800" marR="387985" lvl="0" indent="0" eaLnBrk="1" fontAlgn="auto" latinLnBrk="0" hangingPunct="1">
                        <a:lnSpc>
                          <a:spcPts val="1000"/>
                        </a:lnSpc>
                        <a:spcBef>
                          <a:spcPts val="420"/>
                        </a:spcBef>
                        <a:spcAft>
                          <a:spcPts val="0"/>
                        </a:spcAft>
                        <a:buClrTx/>
                        <a:buSzTx/>
                        <a:buFontTx/>
                        <a:buNone/>
                      </a:pPr>
                      <a:r>
                        <a:rPr lang="en-US" sz="900" b="0" i="0" spc="-130" dirty="0">
                          <a:solidFill>
                            <a:srgbClr val="020302"/>
                          </a:solidFill>
                          <a:latin typeface="Adobe Clean Light"/>
                          <a:cs typeface="+mn-cs"/>
                        </a:rPr>
                        <a:t> </a:t>
                      </a:r>
                      <a:r>
                        <a:rPr lang="en-US" sz="900" b="0" i="0" u="none" strike="noStrike" dirty="0">
                          <a:solidFill>
                            <a:schemeClr val="tx1"/>
                          </a:solidFill>
                          <a:effectLst/>
                          <a:latin typeface="Adobe Clean Light"/>
                          <a:ea typeface="+mn-ea"/>
                          <a:cs typeface="+mn-cs"/>
                        </a:rPr>
                        <a:t>Customer's production business functions are down or have significant data loss or degradation of services and immediate attention is required to restore functionality and usability</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24x7 /  1 hour</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a:rPr>
                        <a:t>24x7 / 30 minutes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2</a:t>
                      </a:r>
                      <a:endParaRPr lang="en-US" sz="900" b="1" dirty="0">
                        <a:solidFill>
                          <a:srgbClr val="020302"/>
                        </a:solidFill>
                        <a:latin typeface="Adobe Clean"/>
                        <a:cs typeface="Adobe Clean"/>
                      </a:endParaRPr>
                    </a:p>
                    <a:p>
                      <a:pPr marL="50800" marR="0" lvl="0" indent="0" defTabSz="914400" eaLnBrk="1" fontAlgn="auto" latinLnBrk="0" hangingPunct="1">
                        <a:lnSpc>
                          <a:spcPct val="100000"/>
                        </a:lnSpc>
                        <a:spcBef>
                          <a:spcPts val="125"/>
                        </a:spcBef>
                        <a:spcAft>
                          <a:spcPts val="0"/>
                        </a:spcAft>
                        <a:buClrTx/>
                        <a:buSzTx/>
                        <a:buFontTx/>
                        <a:buNone/>
                        <a:tabLst/>
                        <a:defRPr/>
                      </a:pPr>
                      <a:r>
                        <a:rPr lang="en-US" sz="900" b="0" i="0" spc="-130" dirty="0">
                          <a:solidFill>
                            <a:srgbClr val="020302"/>
                          </a:solidFill>
                          <a:latin typeface="Adobe Clean Light"/>
                          <a:cs typeface="+mn-cs"/>
                        </a:rPr>
                        <a:t> </a:t>
                      </a:r>
                      <a:r>
                        <a:rPr lang="en-US" sz="900" b="0" i="0" u="none" strike="noStrike" dirty="0">
                          <a:solidFill>
                            <a:schemeClr val="tx1"/>
                          </a:solidFill>
                          <a:effectLst/>
                          <a:latin typeface="Adobe Clean Light"/>
                          <a:ea typeface="+mn-ea"/>
                          <a:cs typeface="+mn-cs"/>
                        </a:rPr>
                        <a:t>Customer’s business functions have major service degradations or potential data loss, or a major feature </a:t>
                      </a:r>
                      <a:r>
                        <a:rPr lang="en-US" sz="900" b="0" i="0" u="none" strike="noStrike">
                          <a:solidFill>
                            <a:schemeClr val="tx1"/>
                          </a:solidFill>
                          <a:effectLst/>
                          <a:latin typeface="Adobe Clean Light"/>
                          <a:ea typeface="+mn-ea"/>
                          <a:cs typeface="+mn-cs"/>
                        </a:rPr>
                        <a:t>is impacted.</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hours / 4 hours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a:rPr>
                        <a:t>24x5 / 1 hour</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3</a:t>
                      </a:r>
                      <a:endParaRPr sz="900" dirty="0">
                        <a:latin typeface="Adobe Clean"/>
                        <a:cs typeface="Adobe Clean"/>
                      </a:endParaRPr>
                    </a:p>
                    <a:p>
                      <a:pPr marL="49530" marR="212090" indent="-2540">
                        <a:lnSpc>
                          <a:spcPts val="1000"/>
                        </a:lnSpc>
                        <a:spcBef>
                          <a:spcPts val="415"/>
                        </a:spcBef>
                      </a:pPr>
                      <a:r>
                        <a:rPr lang="en-US" sz="900" b="0" i="0" u="none" strike="noStrike" dirty="0">
                          <a:solidFill>
                            <a:schemeClr val="tx1"/>
                          </a:solidFill>
                          <a:effectLst/>
                          <a:latin typeface="Adobe Clean Light"/>
                          <a:ea typeface="+mn-ea"/>
                          <a:cs typeface="+mn-cs"/>
                        </a:rPr>
                        <a:t>Customer's business </a:t>
                      </a:r>
                      <a:r>
                        <a:rPr lang="en-US" sz="900" b="0" i="0" u="none" strike="noStrike">
                          <a:solidFill>
                            <a:schemeClr val="tx1"/>
                          </a:solidFill>
                          <a:effectLst/>
                          <a:latin typeface="Adobe Clean Light"/>
                          <a:ea typeface="+mn-ea"/>
                          <a:cs typeface="+mn-cs"/>
                        </a:rPr>
                        <a:t>functions have </a:t>
                      </a:r>
                      <a:r>
                        <a:rPr lang="en-US" sz="900" b="0" i="0" u="none" strike="noStrike" dirty="0">
                          <a:solidFill>
                            <a:schemeClr val="tx1"/>
                          </a:solidFill>
                          <a:effectLst/>
                          <a:latin typeface="Adobe Clean Light"/>
                          <a:ea typeface="+mn-ea"/>
                          <a:cs typeface="+mn-cs"/>
                        </a:rPr>
                        <a:t>minor to no degradation of services with a solution/workaround allowing business functions to continue </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hours / 6 hours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a:rPr>
                        <a:t>Business hours / 2 hours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4</a:t>
                      </a:r>
                      <a:endParaRPr sz="900" dirty="0">
                        <a:latin typeface="Adobe Clean"/>
                        <a:cs typeface="Adobe Clean"/>
                      </a:endParaRPr>
                    </a:p>
                    <a:p>
                      <a:pPr marL="49530">
                        <a:lnSpc>
                          <a:spcPct val="100000"/>
                        </a:lnSpc>
                        <a:spcBef>
                          <a:spcPts val="145"/>
                        </a:spcBef>
                      </a:pPr>
                      <a:r>
                        <a:rPr lang="en-US" sz="900" b="1" spc="-90" dirty="0">
                          <a:solidFill>
                            <a:srgbClr val="020302"/>
                          </a:solidFill>
                          <a:latin typeface="Adobe Clean"/>
                          <a:cs typeface="+mn-cs"/>
                        </a:rPr>
                        <a:t> </a:t>
                      </a:r>
                      <a:r>
                        <a:rPr lang="en-US" sz="900" b="0" i="0" u="none" strike="noStrike" dirty="0">
                          <a:solidFill>
                            <a:schemeClr val="tx1"/>
                          </a:solidFill>
                          <a:effectLst/>
                          <a:latin typeface="Adobe Clean Light"/>
                          <a:ea typeface="+mn-ea"/>
                          <a:cs typeface="+mn-cs"/>
                        </a:rPr>
                        <a:t>General question regarding current product functionality or an enhancement request</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days / 3 days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days / 1 day</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spc="-10"/>
              <a:t>©202</a:t>
            </a:r>
            <a:r>
              <a:rPr lang="en-US" spc="-10"/>
              <a:t>1</a:t>
            </a:r>
            <a:r>
              <a:rPr spc="-5"/>
              <a:t> Adobe. All</a:t>
            </a:r>
            <a:r>
              <a:rPr spc="-10"/>
              <a:t> Rights</a:t>
            </a:r>
            <a:r>
              <a:rPr spc="-5"/>
              <a:t> </a:t>
            </a:r>
            <a:r>
              <a:rPr spc="-10"/>
              <a:t>Reserved.</a:t>
            </a:r>
            <a:r>
              <a:rPr spc="-5"/>
              <a:t> Adobe</a:t>
            </a:r>
            <a:r>
              <a:rPr spc="60"/>
              <a:t> </a:t>
            </a:r>
            <a:r>
              <a:rPr spc="-1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n-U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n-US" sz="1200" dirty="0">
                <a:solidFill>
                  <a:schemeClr val="bg1"/>
                </a:solidFill>
                <a:latin typeface="Adobe Clean Light" panose="020B0303020404020204" pitchFamily="34" charset="0"/>
              </a:rPr>
              <a:t>Online | Business |</a:t>
            </a:r>
            <a:r>
              <a:rPr lang="en-US" sz="1200" b="1" dirty="0">
                <a:solidFill>
                  <a:schemeClr val="bg1"/>
                </a:solidFill>
                <a:latin typeface="Adobe Clean Light" panose="020B0303020404020204" pitchFamily="34" charset="0"/>
              </a:rPr>
              <a:t> </a:t>
            </a:r>
            <a:r>
              <a:rPr lang="en-US" sz="1200" b="1" dirty="0">
                <a:solidFill>
                  <a:schemeClr val="bg1"/>
                </a:solidFill>
              </a:rPr>
              <a:t>Enterprise</a:t>
            </a:r>
            <a:r>
              <a:rPr lang="en-US" sz="1200" b="1" dirty="0">
                <a:solidFill>
                  <a:schemeClr val="bg1"/>
                </a:solidFill>
                <a:latin typeface="Adobe Clean Light" panose="020B0303020404020204" pitchFamily="34" charset="0"/>
              </a:rPr>
              <a:t> </a:t>
            </a:r>
            <a:r>
              <a:rPr lang="en-US" sz="1200" dirty="0">
                <a:solidFill>
                  <a:schemeClr val="bg1"/>
                </a:solidFill>
                <a:latin typeface="Adobe Clean Light" panose="020B0303020404020204" pitchFamily="34" charset="0"/>
              </a:rPr>
              <a:t>| Elite</a:t>
            </a:r>
            <a:br>
              <a:rPr lang="en-US" sz="900" dirty="0">
                <a:solidFill>
                  <a:schemeClr val="bg1"/>
                </a:solidFill>
                <a:latin typeface="Adobe Clean Light" panose="020B0303020404020204" pitchFamily="34" charset="0"/>
              </a:rPr>
            </a:br>
            <a:r>
              <a:rPr lang="en-US" sz="900" dirty="0">
                <a:solidFill>
                  <a:schemeClr val="bg1"/>
                </a:solidFill>
                <a:latin typeface="Adobe Clean SemiLight" panose="020B0403020404020204" pitchFamily="34" charset="0"/>
              </a:rPr>
              <a:t>ENTERPRISE support includes access to personalized learning paths and monitored community forums via the Adobe Experience League. You can also take advantage of our detailed and in-depth technical product documentation and current release notes. ENTERPRISE customers will also be provided with a Named Support Engineer who acts as your designated technical contact in the Adobe Support Team. With deep experience in your designated Experience Cloud solution, your support team will work in partnership with you and your technical teams to ensure timely resolution of all support requests. Your support team can also help coordinate and arrange delivery of the additional ENTERPRISE benefits ensuring minimal disruption to your business at the most critical time. </a:t>
            </a:r>
            <a:endParaRPr lang="en-US" sz="900" dirty="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0">
                          <a:solidFill>
                            <a:srgbClr val="404040"/>
                          </a:solidFill>
                          <a:latin typeface="Adobe Clean"/>
                          <a:cs typeface="Adobe Clean"/>
                        </a:rPr>
                        <a:t>Online  Support</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Enterprise </a:t>
                      </a:r>
                      <a:r>
                        <a:rPr sz="900" spc="0">
                          <a:solidFill>
                            <a:srgbClr val="FFFFFF"/>
                          </a:solidFill>
                          <a:latin typeface="Adobe Clean"/>
                          <a:cs typeface="Adobe Clean"/>
                        </a:rPr>
                        <a:t>Support</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a:latin typeface="AdobeClean-Light"/>
                          <a:cs typeface="AdobeClean-Light"/>
                        </a:rPr>
                        <a:t>Field Service Activities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641201"/>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sz="1000" spc="-20" dirty="0">
                <a:solidFill>
                  <a:srgbClr val="020302"/>
                </a:solidFill>
                <a:latin typeface="AdobeClean-Light"/>
                <a:cs typeface="AdobeClean-Light"/>
              </a:rPr>
              <a:t>Start </a:t>
            </a:r>
            <a:r>
              <a:rPr sz="1000" dirty="0">
                <a:solidFill>
                  <a:srgbClr val="020302"/>
                </a:solidFill>
                <a:latin typeface="AdobeClean-Light"/>
                <a:cs typeface="AdobeClean-Light"/>
              </a:rPr>
              <a:t>a </a:t>
            </a:r>
            <a:r>
              <a:rPr sz="1000" spc="-15" dirty="0">
                <a:solidFill>
                  <a:srgbClr val="020302"/>
                </a:solidFill>
                <a:latin typeface="AdobeClean-Light"/>
                <a:cs typeface="AdobeClean-Light"/>
              </a:rPr>
              <a:t>chat </a:t>
            </a:r>
            <a:r>
              <a:rPr sz="1000" spc="-10" dirty="0">
                <a:solidFill>
                  <a:srgbClr val="020302"/>
                </a:solidFill>
                <a:latin typeface="AdobeClean-Light"/>
                <a:cs typeface="AdobeClean-Light"/>
              </a:rPr>
              <a:t>session </a:t>
            </a:r>
            <a:r>
              <a:rPr sz="1000" spc="-5" dirty="0">
                <a:solidFill>
                  <a:srgbClr val="020302"/>
                </a:solidFill>
                <a:latin typeface="AdobeClean-Light"/>
                <a:cs typeface="AdobeClean-Light"/>
              </a:rPr>
              <a:t>to </a:t>
            </a:r>
            <a:r>
              <a:rPr sz="1000" spc="-10" dirty="0">
                <a:solidFill>
                  <a:srgbClr val="020302"/>
                </a:solidFill>
                <a:latin typeface="AdobeClean-Light"/>
                <a:cs typeface="AdobeClean-Light"/>
              </a:rPr>
              <a:t>get </a:t>
            </a:r>
            <a:r>
              <a:rPr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t>
            </a:r>
            <a:r>
              <a:rPr lang="en-US" sz="1000" dirty="0">
                <a:solidFill>
                  <a:srgbClr val="020302"/>
                </a:solidFill>
                <a:latin typeface="AdobeClean-Light"/>
                <a:cs typeface="AdobeClean-Light"/>
              </a:rPr>
              <a:t>&amp; </a:t>
            </a:r>
            <a:r>
              <a:rPr sz="1000" spc="-15" dirty="0">
                <a:solidFill>
                  <a:srgbClr val="020302"/>
                </a:solidFill>
                <a:latin typeface="AdobeClean-Light"/>
                <a:cs typeface="AdobeClean-Light"/>
              </a:rPr>
              <a:t>help </a:t>
            </a:r>
            <a:r>
              <a:rPr sz="1000" spc="-10" dirty="0">
                <a:solidFill>
                  <a:srgbClr val="020302"/>
                </a:solidFill>
                <a:latin typeface="AdobeClean-Light"/>
                <a:cs typeface="AdobeClean-Light"/>
              </a:rPr>
              <a:t>with</a:t>
            </a:r>
            <a:r>
              <a:rPr sz="1000" spc="85" dirty="0">
                <a:solidFill>
                  <a:srgbClr val="020302"/>
                </a:solidFill>
                <a:latin typeface="AdobeClean-Light"/>
                <a:cs typeface="AdobeClean-Light"/>
              </a:rPr>
              <a:t> </a:t>
            </a:r>
            <a:r>
              <a:rPr sz="1000" spc="-10" dirty="0">
                <a:solidFill>
                  <a:srgbClr val="020302"/>
                </a:solidFill>
                <a:latin typeface="AdobeClean-Light"/>
                <a:cs typeface="AdobeClean-Light"/>
              </a:rPr>
              <a:t>case </a:t>
            </a:r>
            <a:r>
              <a:rPr sz="1000" spc="-20">
                <a:solidFill>
                  <a:srgbClr val="020302"/>
                </a:solidFill>
                <a:latin typeface="AdobeClean-Light"/>
                <a:cs typeface="AdobeClean-Light"/>
              </a:rPr>
              <a:t>submission</a:t>
            </a:r>
            <a:r>
              <a:rPr lang="en-US" sz="1000" spc="-20">
                <a:solidFill>
                  <a:srgbClr val="020302"/>
                </a:solidFill>
                <a:latin typeface="AdobeClean-Light"/>
                <a:cs typeface="AdobeClean-Light"/>
              </a:rPr>
              <a:t>.</a:t>
            </a:r>
          </a:p>
          <a:p>
            <a:pPr marL="33020" marR="159385">
              <a:spcBef>
                <a:spcPts val="100"/>
              </a:spcBef>
              <a:tabLst>
                <a:tab pos="1786889" algn="l"/>
              </a:tabLst>
            </a:pPr>
            <a:r>
              <a:rPr sz="1000" i="1" spc="-10" dirty="0">
                <a:solidFill>
                  <a:srgbClr val="7A7A7A"/>
                </a:solidFill>
                <a:latin typeface="AdobeClean-LightIt"/>
                <a:cs typeface="AdobeClean-LightIt"/>
              </a:rPr>
              <a:t>*Not all </a:t>
            </a:r>
            <a:r>
              <a:rPr sz="1000" i="1" spc="-20" dirty="0">
                <a:solidFill>
                  <a:srgbClr val="7A7A7A"/>
                </a:solidFill>
                <a:latin typeface="AdobeClean-LightIt"/>
                <a:cs typeface="AdobeClean-LightIt"/>
              </a:rPr>
              <a:t>products have live chat support</a:t>
            </a:r>
            <a:r>
              <a:rPr sz="900" i="1" spc="-20" dirty="0">
                <a:solidFill>
                  <a:srgbClr val="7A7A7A"/>
                </a:solidFill>
                <a:latin typeface="AdobeClean-LightIt"/>
                <a:cs typeface="AdobeClean-LightIt"/>
              </a:rPr>
              <a:t>.</a:t>
            </a:r>
            <a:r>
              <a:rPr lang="en-US" sz="900" i="1" spc="-20" dirty="0">
                <a:solidFill>
                  <a:srgbClr val="7A7A7A"/>
                </a:solidFill>
                <a:latin typeface="AdobeClean-LightIt"/>
                <a:cs typeface="AdobeClean-LightIt"/>
              </a:rPr>
              <a:t>  </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nchor="t">
            <a:spAutoFit/>
          </a:bodyPr>
          <a:lstStyle/>
          <a:p>
            <a:r>
              <a:rPr lang="en-US" sz="1000" dirty="0">
                <a:solidFill>
                  <a:srgbClr val="4B4B4B"/>
                </a:solidFill>
                <a:latin typeface="Adobe Clean Light"/>
              </a:rPr>
              <a:t>Continuous online access to a growing database of technical solutions, product documentation, FAQs and more. Connect with practitioners and other customers on Adobe Community to share best practices and lessons learned.</a:t>
            </a:r>
            <a:endParaRPr lang="en-US" sz="1000" dirty="0">
              <a:solidFill>
                <a:srgbClr val="4B4B4B"/>
              </a:solidFill>
              <a:latin typeface="Adobe Clean Light" panose="020B0303020404020204" pitchFamily="34" charset="0"/>
            </a:endParaRP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nchor="t">
            <a:spAutoFit/>
          </a:bodyPr>
          <a:lstStyle/>
          <a:p>
            <a:r>
              <a:rPr lang="en-US" sz="1000" dirty="0">
                <a:solidFill>
                  <a:srgbClr val="4B4B4B"/>
                </a:solidFill>
                <a:latin typeface="Adobe Clean Light"/>
              </a:rPr>
              <a:t>Experience Makers are made with Experience League. Customers can kickstart their Customer Experience Management abilities with personalized learning to develop skills, engage with a global community of peers, and earn career advancing recognition.</a:t>
            </a:r>
            <a:endParaRPr lang="en-US" sz="1000" dirty="0">
              <a:solidFill>
                <a:srgbClr val="4B4B4B"/>
              </a:solidFill>
              <a:latin typeface="Adobe Clean Light" panose="020B0303020404020204" pitchFamily="34" charset="0"/>
            </a:endParaRP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a:t>
            </a:r>
            <a:r>
              <a:rPr lang="en-US" sz="1000" b="1">
                <a:solidFill>
                  <a:srgbClr val="020302"/>
                </a:solidFill>
                <a:latin typeface="AdobeClean-Light"/>
              </a:rPr>
              <a:t>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a:solidFill>
                  <a:srgbClr val="000000"/>
                </a:solidFill>
              </a:rPr>
              <a:t>Self-help Portals</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On-demand access to the online </a:t>
            </a:r>
            <a:br>
              <a:rPr lang="en-US" sz="1000">
                <a:solidFill>
                  <a:srgbClr val="4B4B4B"/>
                </a:solidFill>
                <a:latin typeface="Adobe Clean Light" panose="020B0303020404020204" pitchFamily="34" charset="0"/>
              </a:rPr>
            </a:br>
            <a:r>
              <a:rPr lang="en-US" sz="100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 All</a:t>
            </a:r>
            <a:r>
              <a:rPr lang="en-US" spc="-10"/>
              <a:t> Rights</a:t>
            </a:r>
            <a:r>
              <a:rPr lang="en-US" spc="-5"/>
              <a:t> </a:t>
            </a:r>
            <a:r>
              <a:rPr lang="en-US" spc="-10"/>
              <a:t>Reserved.</a:t>
            </a:r>
            <a:r>
              <a:rPr lang="en-US" spc="-5"/>
              <a:t> Adobe</a:t>
            </a:r>
            <a:r>
              <a:rPr lang="en-US" spc="60"/>
              <a:t> </a:t>
            </a:r>
            <a:r>
              <a:rPr lang="en-US" spc="-10"/>
              <a:t>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Enterprise Support Features</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sz="1200" b="1" spc="-25">
                <a:solidFill>
                  <a:srgbClr val="020302"/>
                </a:solidFill>
                <a:latin typeface="Adobe Clean"/>
                <a:cs typeface="Adobe Clean"/>
              </a:rPr>
              <a:t>E</a:t>
            </a:r>
            <a:r>
              <a:rPr sz="1200" b="1" spc="-20">
                <a:solidFill>
                  <a:srgbClr val="020302"/>
                </a:solidFill>
                <a:latin typeface="Adobe Clean"/>
                <a:cs typeface="Adobe Clean"/>
              </a:rPr>
              <a:t>s</a:t>
            </a:r>
            <a:r>
              <a:rPr sz="1200" b="1" spc="-30">
                <a:solidFill>
                  <a:srgbClr val="020302"/>
                </a:solidFill>
                <a:latin typeface="Adobe Clean"/>
                <a:cs typeface="Adobe Clean"/>
              </a:rPr>
              <a:t>c</a:t>
            </a:r>
            <a:r>
              <a:rPr sz="1200" b="1" spc="-20">
                <a:solidFill>
                  <a:srgbClr val="020302"/>
                </a:solidFill>
                <a:latin typeface="Adobe Clean"/>
                <a:cs typeface="Adobe Clean"/>
              </a:rPr>
              <a:t>a</a:t>
            </a:r>
            <a:r>
              <a:rPr sz="1200" b="1" spc="-25">
                <a:solidFill>
                  <a:srgbClr val="020302"/>
                </a:solidFill>
                <a:latin typeface="Adobe Clean"/>
                <a:cs typeface="Adobe Clean"/>
              </a:rPr>
              <a:t>l</a:t>
            </a:r>
            <a:r>
              <a:rPr sz="1200" b="1" spc="-20">
                <a:solidFill>
                  <a:srgbClr val="020302"/>
                </a:solidFill>
                <a:latin typeface="Adobe Clean"/>
                <a:cs typeface="Adobe Clean"/>
              </a:rPr>
              <a:t>a</a:t>
            </a:r>
            <a:r>
              <a:rPr sz="1200" b="1" spc="-25">
                <a:solidFill>
                  <a:srgbClr val="020302"/>
                </a:solidFill>
                <a:latin typeface="Adobe Clean"/>
                <a:cs typeface="Adobe Clean"/>
              </a:rPr>
              <a:t>t</a:t>
            </a:r>
            <a:r>
              <a:rPr sz="1200" b="1" spc="-20">
                <a:solidFill>
                  <a:srgbClr val="020302"/>
                </a:solidFill>
                <a:latin typeface="Adobe Clean"/>
                <a:cs typeface="Adobe Clean"/>
              </a:rPr>
              <a:t>i</a:t>
            </a:r>
            <a:r>
              <a:rPr sz="1200" b="1" spc="-15">
                <a:solidFill>
                  <a:srgbClr val="020302"/>
                </a:solidFill>
                <a:latin typeface="Adobe Clean"/>
                <a:cs typeface="Adobe Clean"/>
              </a:rPr>
              <a:t>o</a:t>
            </a:r>
            <a:r>
              <a:rPr sz="1200" b="1">
                <a:solidFill>
                  <a:srgbClr val="020302"/>
                </a:solidFill>
                <a:latin typeface="Adobe Clean"/>
                <a:cs typeface="Adobe Clean"/>
              </a:rPr>
              <a:t>n</a:t>
            </a:r>
            <a:r>
              <a:rPr sz="1200" b="1" spc="-55">
                <a:solidFill>
                  <a:srgbClr val="020302"/>
                </a:solidFill>
                <a:latin typeface="Adobe Clean"/>
                <a:cs typeface="Adobe Clean"/>
              </a:rPr>
              <a:t> </a:t>
            </a:r>
            <a:r>
              <a:rPr sz="1200" b="1" spc="-35">
                <a:solidFill>
                  <a:srgbClr val="020302"/>
                </a:solidFill>
                <a:latin typeface="Adobe Clean"/>
                <a:cs typeface="Adobe Clean"/>
              </a:rPr>
              <a:t>M</a:t>
            </a:r>
            <a:r>
              <a:rPr sz="1200" b="1" spc="-25">
                <a:solidFill>
                  <a:srgbClr val="020302"/>
                </a:solidFill>
                <a:latin typeface="Adobe Clean"/>
                <a:cs typeface="Adobe Clean"/>
              </a:rPr>
              <a:t>a</a:t>
            </a:r>
            <a:r>
              <a:rPr sz="1200" b="1" spc="-30">
                <a:solidFill>
                  <a:srgbClr val="020302"/>
                </a:solidFill>
                <a:latin typeface="Adobe Clean"/>
                <a:cs typeface="Adobe Clean"/>
              </a:rPr>
              <a:t>n</a:t>
            </a:r>
            <a:r>
              <a:rPr sz="1200" b="1" spc="-25">
                <a:solidFill>
                  <a:srgbClr val="020302"/>
                </a:solidFill>
                <a:latin typeface="Adobe Clean"/>
                <a:cs typeface="Adobe Clean"/>
              </a:rPr>
              <a:t>a</a:t>
            </a:r>
            <a:r>
              <a:rPr sz="1200" b="1" spc="-30">
                <a:solidFill>
                  <a:srgbClr val="020302"/>
                </a:solidFill>
                <a:latin typeface="Adobe Clean"/>
                <a:cs typeface="Adobe Clean"/>
              </a:rPr>
              <a:t>ge</a:t>
            </a:r>
            <a:r>
              <a:rPr sz="1200" b="1" spc="-25">
                <a:solidFill>
                  <a:srgbClr val="020302"/>
                </a:solidFill>
                <a:latin typeface="Adobe Clean"/>
                <a:cs typeface="Adobe Clean"/>
              </a:rPr>
              <a:t>m</a:t>
            </a:r>
            <a:r>
              <a:rPr sz="1200" b="1" spc="-30">
                <a:solidFill>
                  <a:srgbClr val="020302"/>
                </a:solidFill>
                <a:latin typeface="Adobe Clean"/>
                <a:cs typeface="Adobe Clean"/>
              </a:rPr>
              <a:t>en</a:t>
            </a:r>
            <a:r>
              <a:rPr sz="1200" b="1">
                <a:solidFill>
                  <a:srgbClr val="020302"/>
                </a:solidFill>
                <a:latin typeface="Adobe Clean"/>
                <a:cs typeface="Adobe Clean"/>
              </a:rPr>
              <a:t>t</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sz="1200" b="1" spc="-20">
                <a:solidFill>
                  <a:srgbClr val="020302"/>
                </a:solidFill>
                <a:latin typeface="Adobe Clean"/>
                <a:cs typeface="Adobe Clean"/>
              </a:rPr>
              <a:t>S</a:t>
            </a:r>
            <a:r>
              <a:rPr sz="1200" b="1" spc="-25">
                <a:solidFill>
                  <a:srgbClr val="020302"/>
                </a:solidFill>
                <a:latin typeface="Adobe Clean"/>
                <a:cs typeface="Adobe Clean"/>
              </a:rPr>
              <a:t>e</a:t>
            </a:r>
            <a:r>
              <a:rPr sz="1200" b="1" spc="-20">
                <a:solidFill>
                  <a:srgbClr val="020302"/>
                </a:solidFill>
                <a:latin typeface="Adobe Clean"/>
                <a:cs typeface="Adobe Clean"/>
              </a:rPr>
              <a:t>r</a:t>
            </a:r>
            <a:r>
              <a:rPr sz="1200" b="1" spc="-25">
                <a:solidFill>
                  <a:srgbClr val="020302"/>
                </a:solidFill>
                <a:latin typeface="Adobe Clean"/>
                <a:cs typeface="Adobe Clean"/>
              </a:rPr>
              <a:t>v</a:t>
            </a:r>
            <a:r>
              <a:rPr sz="1200" b="1" spc="-20">
                <a:solidFill>
                  <a:srgbClr val="020302"/>
                </a:solidFill>
                <a:latin typeface="Adobe Clean"/>
                <a:cs typeface="Adobe Clean"/>
              </a:rPr>
              <a:t>i</a:t>
            </a:r>
            <a:r>
              <a:rPr sz="1200" b="1" spc="-30">
                <a:solidFill>
                  <a:srgbClr val="020302"/>
                </a:solidFill>
                <a:latin typeface="Adobe Clean"/>
                <a:cs typeface="Adobe Clean"/>
              </a:rPr>
              <a:t>c</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bi-annual comprehensive review of  Enterprise program services, benefits and support metrics.</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60-minute session focusing on a specific product feature and how it can be utilized to solve common business problems.</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nchor="t">
            <a:spAutoFit/>
          </a:bodyPr>
          <a:lstStyle/>
          <a:p>
            <a:pPr marL="12700" marR="5080">
              <a:lnSpc>
                <a:spcPct val="115999"/>
              </a:lnSpc>
              <a:spcBef>
                <a:spcPts val="600"/>
              </a:spcBef>
            </a:pPr>
            <a:r>
              <a:rPr lang="en-US" sz="1000" dirty="0">
                <a:solidFill>
                  <a:srgbClr val="4B4B4B"/>
                </a:solidFill>
                <a:latin typeface="Adobe Clean Light"/>
              </a:rPr>
              <a:t>Drive adoption of customization best practices and core components in AEM as a Cloud Service.</a:t>
            </a:r>
            <a:endParaRPr sz="1000" dirty="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nchor="t">
            <a:spAutoFit/>
          </a:bodyPr>
          <a:lstStyle/>
          <a:p>
            <a:pPr marL="13970" marR="5080" indent="-1905">
              <a:lnSpc>
                <a:spcPct val="117000"/>
              </a:lnSpc>
              <a:spcBef>
                <a:spcPts val="900"/>
              </a:spcBef>
            </a:pPr>
            <a:r>
              <a:rPr lang="en-US" sz="1000" dirty="0">
                <a:solidFill>
                  <a:srgbClr val="4B4B4B"/>
                </a:solidFill>
                <a:latin typeface="Adobe Clean Light"/>
              </a:rPr>
              <a:t>Identify, review and provide recommendations on customized solution adoption areas that have opportunities for optimization.</a:t>
            </a:r>
            <a:endParaRPr lang="en-US" sz="1000" dirty="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nchor="t">
            <a:spAutoFit/>
          </a:bodyPr>
          <a:lstStyle/>
          <a:p>
            <a:pPr marL="12700" marR="5080">
              <a:lnSpc>
                <a:spcPct val="117000"/>
              </a:lnSpc>
              <a:spcBef>
                <a:spcPts val="685"/>
              </a:spcBef>
            </a:pPr>
            <a:r>
              <a:rPr lang="en-US" sz="1000" dirty="0">
                <a:solidFill>
                  <a:srgbClr val="4B4B4B"/>
                </a:solidFill>
                <a:latin typeface="Adobe Clean Light"/>
              </a:rPr>
              <a:t>Technical &amp; operational governance to assist AEM as a Cloud Service Customers in adhering to industry standards and best practices for AEM as a Cloud Service.</a:t>
            </a:r>
            <a:endParaRPr sz="1000" dirty="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en-US" sz="1000" dirty="0">
                <a:solidFill>
                  <a:srgbClr val="4B4B4B"/>
                </a:solidFill>
                <a:latin typeface="Adobe Clean Light" panose="020B0303020404020204" pitchFamily="34" charset="0"/>
              </a:rPr>
              <a:t>A designated support engineer who becomes familiar with your solution environment and business goals. The NSE is an experienced support engineer that helps coordinate your Enterprise Support experience.</a:t>
            </a:r>
            <a:endParaRPr lang="en-US" sz="1000" dirty="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Named Support Engineer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Expert Sessions</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15">
                <a:solidFill>
                  <a:srgbClr val="020302"/>
                </a:solidFill>
                <a:latin typeface="Adobe Clean"/>
                <a:cs typeface="Adobe Clean"/>
              </a:rPr>
              <a:t>C</a:t>
            </a:r>
            <a:r>
              <a:rPr lang="en-US" sz="1200" b="1" spc="-20">
                <a:solidFill>
                  <a:srgbClr val="020302"/>
                </a:solidFill>
                <a:latin typeface="Adobe Clean"/>
                <a:cs typeface="Adobe Clean"/>
              </a:rPr>
              <a:t>u</a:t>
            </a:r>
            <a:r>
              <a:rPr lang="en-US" sz="1200" b="1" spc="-25">
                <a:solidFill>
                  <a:srgbClr val="020302"/>
                </a:solidFill>
                <a:latin typeface="Adobe Clean"/>
                <a:cs typeface="Adobe Clean"/>
              </a:rPr>
              <a:t>st</a:t>
            </a:r>
            <a:r>
              <a:rPr lang="en-US" sz="1200" b="1" spc="-15">
                <a:solidFill>
                  <a:srgbClr val="020302"/>
                </a:solidFill>
                <a:latin typeface="Adobe Clean"/>
                <a:cs typeface="Adobe Clean"/>
              </a:rPr>
              <a:t>o</a:t>
            </a:r>
            <a:r>
              <a:rPr lang="en-US" sz="1200" b="1" spc="-20">
                <a:solidFill>
                  <a:srgbClr val="020302"/>
                </a:solidFill>
                <a:latin typeface="Adobe Clean"/>
                <a:cs typeface="Adobe Clean"/>
              </a:rPr>
              <a:t>miza</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15">
                <a:solidFill>
                  <a:srgbClr val="020302"/>
                </a:solidFill>
                <a:latin typeface="Adobe Clean"/>
                <a:cs typeface="Adobe Clean"/>
              </a:rPr>
              <a:t>o</a:t>
            </a:r>
            <a:r>
              <a:rPr lang="en-US" sz="1200" b="1">
                <a:solidFill>
                  <a:srgbClr val="020302"/>
                </a:solidFill>
                <a:latin typeface="Adobe Clean"/>
                <a:cs typeface="Adobe Clean"/>
              </a:rPr>
              <a:t>n</a:t>
            </a:r>
            <a:r>
              <a:rPr lang="en-US" sz="1200" b="1" spc="-50">
                <a:solidFill>
                  <a:srgbClr val="020302"/>
                </a:solidFill>
                <a:latin typeface="Adobe Clean"/>
                <a:cs typeface="Adobe Clean"/>
              </a:rPr>
              <a:t> </a:t>
            </a:r>
            <a:r>
              <a:rPr lang="en-US" sz="1200" b="1" spc="-20">
                <a:solidFill>
                  <a:srgbClr val="020302"/>
                </a:solidFill>
                <a:latin typeface="Adobe Clean"/>
                <a:cs typeface="Adobe Clean"/>
              </a:rPr>
              <a:t>B</a:t>
            </a:r>
            <a:r>
              <a:rPr lang="en-US" sz="1200" b="1" spc="-25">
                <a:solidFill>
                  <a:srgbClr val="020302"/>
                </a:solidFill>
                <a:latin typeface="Adobe Clean"/>
                <a:cs typeface="Adobe Clean"/>
              </a:rPr>
              <a:t>es</a:t>
            </a:r>
            <a:r>
              <a:rPr lang="en-US" sz="1200" b="1">
                <a:solidFill>
                  <a:srgbClr val="020302"/>
                </a:solidFill>
                <a:latin typeface="Adobe Clean"/>
                <a:cs typeface="Adobe Clean"/>
              </a:rPr>
              <a:t>t</a:t>
            </a:r>
            <a:r>
              <a:rPr lang="en-US" sz="1200" b="1" spc="-50">
                <a:solidFill>
                  <a:srgbClr val="020302"/>
                </a:solidFill>
                <a:latin typeface="Adobe Clean"/>
                <a:cs typeface="Adobe Clean"/>
              </a:rPr>
              <a:t> </a:t>
            </a:r>
            <a:r>
              <a:rPr lang="en-US" sz="1200" b="1" spc="-25">
                <a:solidFill>
                  <a:srgbClr val="020302"/>
                </a:solidFill>
                <a:latin typeface="Adobe Clean"/>
                <a:cs typeface="Adobe Clean"/>
              </a:rPr>
              <a:t>P</a:t>
            </a:r>
            <a:r>
              <a:rPr lang="en-US" sz="1200" b="1" spc="-20">
                <a:solidFill>
                  <a:srgbClr val="020302"/>
                </a:solidFill>
                <a:latin typeface="Adobe Clean"/>
                <a:cs typeface="Adobe Clean"/>
              </a:rPr>
              <a:t>ra</a:t>
            </a:r>
            <a:r>
              <a:rPr lang="en-US" sz="1200" b="1" spc="-30">
                <a:solidFill>
                  <a:srgbClr val="020302"/>
                </a:solidFill>
                <a:latin typeface="Adobe Clean"/>
                <a:cs typeface="Adobe Clean"/>
              </a:rPr>
              <a:t>c</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spc="-25">
                <a:solidFill>
                  <a:srgbClr val="020302"/>
                </a:solidFill>
                <a:latin typeface="Adobe Clean"/>
                <a:cs typeface="Adobe Clean"/>
              </a:rPr>
              <a:t>e</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Value-added Services for AEM as a Cloud Service</a:t>
            </a:r>
            <a:endParaRPr lang="en-US" sz="120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n-US" sz="1200" b="1" spc="-20">
                <a:solidFill>
                  <a:srgbClr val="020302"/>
                </a:solidFill>
                <a:latin typeface="Adobe Clean"/>
                <a:cs typeface="Adobe Clean"/>
              </a:rPr>
              <a:t>G</a:t>
            </a:r>
            <a:r>
              <a:rPr lang="en-US" sz="1200" b="1" spc="-15">
                <a:solidFill>
                  <a:srgbClr val="020302"/>
                </a:solidFill>
                <a:latin typeface="Adobe Clean"/>
                <a:cs typeface="Adobe Clean"/>
              </a:rPr>
              <a:t>o</a:t>
            </a:r>
            <a:r>
              <a:rPr lang="en-US" sz="1200" b="1" spc="-25">
                <a:solidFill>
                  <a:srgbClr val="020302"/>
                </a:solidFill>
                <a:latin typeface="Adobe Clean"/>
                <a:cs typeface="Adobe Clean"/>
              </a:rPr>
              <a:t>ve</a:t>
            </a:r>
            <a:r>
              <a:rPr lang="en-US" sz="1200" b="1" spc="-20">
                <a:solidFill>
                  <a:srgbClr val="020302"/>
                </a:solidFill>
                <a:latin typeface="Adobe Clean"/>
                <a:cs typeface="Adobe Clean"/>
              </a:rPr>
              <a:t>r</a:t>
            </a:r>
            <a:r>
              <a:rPr lang="en-US" sz="1200" b="1" spc="-25">
                <a:solidFill>
                  <a:srgbClr val="020302"/>
                </a:solidFill>
                <a:latin typeface="Adobe Clean"/>
                <a:cs typeface="Adobe Clean"/>
              </a:rPr>
              <a:t>n</a:t>
            </a:r>
            <a:r>
              <a:rPr lang="en-US" sz="1200" b="1" spc="-20">
                <a:solidFill>
                  <a:srgbClr val="020302"/>
                </a:solidFill>
                <a:latin typeface="Adobe Clean"/>
                <a:cs typeface="Adobe Clean"/>
              </a:rPr>
              <a:t>a</a:t>
            </a:r>
            <a:r>
              <a:rPr lang="en-US" sz="1200" b="1" spc="-25">
                <a:solidFill>
                  <a:srgbClr val="020302"/>
                </a:solidFill>
                <a:latin typeface="Adobe Clean"/>
                <a:cs typeface="Adobe Clean"/>
              </a:rPr>
              <a:t>n</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50">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Cas</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Regular scheduled review of open support requests, ensuring customer alignment on case description, business impact, status, priority and agreement on next steps required to ensure an expedient resolution.</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Cloud Support Activities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sz="800" spc="-10">
                <a:solidFill>
                  <a:srgbClr val="6D6D6D"/>
                </a:solidFill>
                <a:latin typeface="Adobe Clean"/>
                <a:cs typeface="Adobe Clean"/>
              </a:rPr>
              <a:t>©202</a:t>
            </a:r>
            <a:r>
              <a:rPr lang="en-US" sz="800" spc="-10">
                <a:solidFill>
                  <a:srgbClr val="6D6D6D"/>
                </a:solidFill>
                <a:latin typeface="Adobe Clean"/>
                <a:cs typeface="Adobe Clean"/>
              </a:rPr>
              <a:t>1</a:t>
            </a:r>
            <a:r>
              <a:rPr sz="800" spc="-5">
                <a:solidFill>
                  <a:srgbClr val="6D6D6D"/>
                </a:solidFill>
                <a:latin typeface="Adobe Clean"/>
                <a:cs typeface="Adobe Clean"/>
              </a:rPr>
              <a:t> Adobe. All</a:t>
            </a:r>
            <a:r>
              <a:rPr sz="800" spc="-15">
                <a:solidFill>
                  <a:srgbClr val="6D6D6D"/>
                </a:solidFill>
                <a:latin typeface="Adobe Clean"/>
                <a:cs typeface="Adobe Clean"/>
              </a:rPr>
              <a:t> </a:t>
            </a:r>
            <a:r>
              <a:rPr sz="800" spc="-10">
                <a:solidFill>
                  <a:srgbClr val="6D6D6D"/>
                </a:solidFill>
                <a:latin typeface="Adobe Clean"/>
                <a:cs typeface="Adobe Clean"/>
              </a:rPr>
              <a:t>Rights</a:t>
            </a:r>
            <a:r>
              <a:rPr sz="800" spc="-5">
                <a:solidFill>
                  <a:srgbClr val="6D6D6D"/>
                </a:solidFill>
                <a:latin typeface="Adobe Clean"/>
                <a:cs typeface="Adobe Clean"/>
              </a:rPr>
              <a:t> </a:t>
            </a:r>
            <a:r>
              <a:rPr sz="800" spc="-10">
                <a:solidFill>
                  <a:srgbClr val="6D6D6D"/>
                </a:solidFill>
                <a:latin typeface="Adobe Clean"/>
                <a:cs typeface="Adobe Clean"/>
              </a:rPr>
              <a:t>Reserved.</a:t>
            </a:r>
            <a:r>
              <a:rPr sz="800" spc="-5">
                <a:solidFill>
                  <a:srgbClr val="6D6D6D"/>
                </a:solidFill>
                <a:latin typeface="Adobe Clean"/>
                <a:cs typeface="Adobe Clean"/>
              </a:rPr>
              <a:t> Adobe</a:t>
            </a:r>
            <a:r>
              <a:rPr sz="800" spc="75">
                <a:solidFill>
                  <a:srgbClr val="6D6D6D"/>
                </a:solidFill>
                <a:latin typeface="Adobe Clean"/>
                <a:cs typeface="Adobe Clean"/>
              </a:rPr>
              <a:t> </a:t>
            </a:r>
            <a:r>
              <a:rPr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2588260" cy="228268"/>
          </a:xfrm>
          <a:prstGeom prst="rect">
            <a:avLst/>
          </a:prstGeom>
        </p:spPr>
        <p:txBody>
          <a:bodyPr vert="horz" wrap="square" lIns="0" tIns="12700" rIns="0" bIns="0" rtlCol="0" anchor="t">
            <a:spAutoFit/>
          </a:bodyPr>
          <a:lstStyle/>
          <a:p>
            <a:pPr marL="12700">
              <a:spcBef>
                <a:spcPts val="100"/>
              </a:spcBef>
            </a:pPr>
            <a:r>
              <a:rPr sz="1400" b="1" spc="-25" dirty="0">
                <a:solidFill>
                  <a:srgbClr val="020302"/>
                </a:solidFill>
                <a:latin typeface="Adobe Clean"/>
                <a:cs typeface="Adobe Clean"/>
              </a:rPr>
              <a:t>Fi</a:t>
            </a:r>
            <a:r>
              <a:rPr sz="1400" b="1" spc="-30" dirty="0">
                <a:solidFill>
                  <a:srgbClr val="020302"/>
                </a:solidFill>
                <a:latin typeface="Adobe Clean"/>
                <a:cs typeface="Adobe Clean"/>
              </a:rPr>
              <a:t>e</a:t>
            </a:r>
            <a:r>
              <a:rPr sz="1400" b="1" spc="-25" dirty="0">
                <a:solidFill>
                  <a:srgbClr val="020302"/>
                </a:solidFill>
                <a:latin typeface="Adobe Clean"/>
                <a:cs typeface="Adobe Clean"/>
              </a:rPr>
              <a:t>l</a:t>
            </a:r>
            <a:r>
              <a:rPr sz="1400" b="1" dirty="0">
                <a:solidFill>
                  <a:srgbClr val="020302"/>
                </a:solidFill>
                <a:latin typeface="Adobe Clean"/>
                <a:cs typeface="Adobe Clean"/>
              </a:rPr>
              <a:t>d</a:t>
            </a:r>
            <a:r>
              <a:rPr sz="1400" b="1" spc="-45" dirty="0">
                <a:solidFill>
                  <a:srgbClr val="020302"/>
                </a:solidFill>
                <a:latin typeface="Adobe Clean"/>
                <a:cs typeface="Adobe Clean"/>
              </a:rPr>
              <a:t> </a:t>
            </a:r>
            <a:r>
              <a:rPr sz="1400" b="1" spc="20" dirty="0">
                <a:solidFill>
                  <a:srgbClr val="020302"/>
                </a:solidFill>
                <a:latin typeface="Adobe Clean"/>
                <a:cs typeface="Adobe Clean"/>
              </a:rPr>
              <a:t>S</a:t>
            </a:r>
            <a:r>
              <a:rPr sz="1400" b="1" spc="10" dirty="0">
                <a:solidFill>
                  <a:srgbClr val="020302"/>
                </a:solidFill>
                <a:latin typeface="Adobe Clean"/>
                <a:cs typeface="Adobe Clean"/>
              </a:rPr>
              <a:t>e</a:t>
            </a:r>
            <a:r>
              <a:rPr sz="1400" b="1" spc="15" dirty="0">
                <a:solidFill>
                  <a:srgbClr val="020302"/>
                </a:solidFill>
                <a:latin typeface="Adobe Clean"/>
                <a:cs typeface="Adobe Clean"/>
              </a:rPr>
              <a:t>rvi</a:t>
            </a:r>
            <a:r>
              <a:rPr sz="1400" b="1" spc="10" dirty="0">
                <a:solidFill>
                  <a:srgbClr val="020302"/>
                </a:solidFill>
                <a:latin typeface="Adobe Clean"/>
                <a:cs typeface="Adobe Clean"/>
              </a:rPr>
              <a:t>c</a:t>
            </a:r>
            <a:r>
              <a:rPr sz="1400" b="1" dirty="0">
                <a:solidFill>
                  <a:srgbClr val="020302"/>
                </a:solidFill>
                <a:latin typeface="Adobe Clean"/>
                <a:cs typeface="Adobe Clean"/>
              </a:rPr>
              <a:t>e</a:t>
            </a:r>
            <a:r>
              <a:rPr lang="en-US" sz="1400" b="1" dirty="0">
                <a:solidFill>
                  <a:srgbClr val="020302"/>
                </a:solidFill>
                <a:latin typeface="Adobe Clean"/>
                <a:cs typeface="Adobe Clean"/>
              </a:rPr>
              <a:t> </a:t>
            </a:r>
            <a:r>
              <a:rPr sz="1400" b="1" spc="5" dirty="0">
                <a:solidFill>
                  <a:srgbClr val="020302"/>
                </a:solidFill>
                <a:latin typeface="Adobe Clean"/>
                <a:cs typeface="Adobe Clean"/>
              </a:rPr>
              <a:t>A</a:t>
            </a:r>
            <a:r>
              <a:rPr sz="1400" b="1" dirty="0">
                <a:solidFill>
                  <a:srgbClr val="020302"/>
                </a:solidFill>
                <a:latin typeface="Adobe Clean"/>
                <a:cs typeface="Adobe Clean"/>
              </a:rPr>
              <a:t>ct</a:t>
            </a:r>
            <a:r>
              <a:rPr sz="1400" b="1" spc="5" dirty="0">
                <a:solidFill>
                  <a:srgbClr val="020302"/>
                </a:solidFill>
                <a:latin typeface="Adobe Clean"/>
                <a:cs typeface="Adobe Clean"/>
              </a:rPr>
              <a:t>ivi</a:t>
            </a:r>
            <a:r>
              <a:rPr sz="1400" b="1" dirty="0">
                <a:solidFill>
                  <a:srgbClr val="020302"/>
                </a:solidFill>
                <a:latin typeface="Adobe Clean"/>
                <a:cs typeface="Adobe Clean"/>
              </a:rPr>
              <a:t>t</a:t>
            </a:r>
            <a:r>
              <a:rPr sz="1400" b="1" spc="5" dirty="0">
                <a:solidFill>
                  <a:srgbClr val="020302"/>
                </a:solidFill>
                <a:latin typeface="Adobe Clean"/>
                <a:cs typeface="Adobe Clean"/>
              </a:rPr>
              <a:t>i</a:t>
            </a:r>
            <a:r>
              <a:rPr sz="1400" b="1" dirty="0">
                <a:solidFill>
                  <a:srgbClr val="020302"/>
                </a:solidFill>
                <a:latin typeface="Adobe Clean"/>
                <a:cs typeface="Adobe Clean"/>
              </a:rPr>
              <a:t>es</a:t>
            </a:r>
            <a:endParaRPr sz="1400" dirty="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sz="1400" b="1" spc="-20">
                <a:solidFill>
                  <a:srgbClr val="020302"/>
                </a:solidFill>
                <a:latin typeface="Adobe Clean"/>
                <a:cs typeface="Adobe Clean"/>
              </a:rPr>
              <a:t>L</a:t>
            </a:r>
            <a:r>
              <a:rPr sz="1400" b="1" spc="-10">
                <a:solidFill>
                  <a:srgbClr val="020302"/>
                </a:solidFill>
                <a:latin typeface="Adobe Clean"/>
                <a:cs typeface="Adobe Clean"/>
              </a:rPr>
              <a:t>a</a:t>
            </a:r>
            <a:r>
              <a:rPr sz="1400" b="1" spc="-15">
                <a:solidFill>
                  <a:srgbClr val="020302"/>
                </a:solidFill>
                <a:latin typeface="Adobe Clean"/>
                <a:cs typeface="Adobe Clean"/>
              </a:rPr>
              <a:t>un</a:t>
            </a:r>
            <a:r>
              <a:rPr sz="1400" b="1" spc="-20">
                <a:solidFill>
                  <a:srgbClr val="020302"/>
                </a:solidFill>
                <a:latin typeface="Adobe Clean"/>
                <a:cs typeface="Adobe Clean"/>
              </a:rPr>
              <a:t>c</a:t>
            </a:r>
            <a:r>
              <a:rPr sz="1400" b="1">
                <a:solidFill>
                  <a:srgbClr val="020302"/>
                </a:solidFill>
                <a:latin typeface="Adobe Clean"/>
                <a:cs typeface="Adobe Clean"/>
              </a:rPr>
              <a:t>h</a:t>
            </a:r>
            <a:r>
              <a:rPr sz="1400" b="1" spc="-30">
                <a:solidFill>
                  <a:srgbClr val="020302"/>
                </a:solidFill>
                <a:latin typeface="Adobe Clean"/>
                <a:cs typeface="Adobe Clean"/>
              </a:rPr>
              <a:t> </a:t>
            </a:r>
            <a:r>
              <a:rPr sz="1400" b="1" spc="-10">
                <a:solidFill>
                  <a:srgbClr val="020302"/>
                </a:solidFill>
                <a:latin typeface="Adobe Clean"/>
                <a:cs typeface="Adobe Clean"/>
              </a:rPr>
              <a:t>Advisor</a:t>
            </a:r>
            <a:r>
              <a:rPr sz="1400" b="1">
                <a:solidFill>
                  <a:srgbClr val="020302"/>
                </a:solidFill>
                <a:latin typeface="Adobe Clean"/>
                <a:cs typeface="Adobe Clean"/>
              </a:rPr>
              <a:t>y</a:t>
            </a:r>
            <a:r>
              <a:rPr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For customers </a:t>
            </a:r>
            <a:r>
              <a:rPr sz="1000">
                <a:solidFill>
                  <a:srgbClr val="1F1F1F"/>
                </a:solidFill>
                <a:latin typeface="AdobeClean-Light"/>
                <a:cs typeface="AdobeClean-Light"/>
              </a:rPr>
              <a:t>implementing a </a:t>
            </a:r>
            <a:r>
              <a:rPr sz="1000" b="1">
                <a:solidFill>
                  <a:srgbClr val="1F1F1F"/>
                </a:solidFill>
                <a:latin typeface="Adobe Clean"/>
                <a:cs typeface="Adobe Clean"/>
              </a:rPr>
              <a:t>new Adobe Experience Cloud solution</a:t>
            </a:r>
            <a:r>
              <a:rPr lang="en-US" sz="1000" b="1">
                <a:solidFill>
                  <a:srgbClr val="1F1F1F"/>
                </a:solidFill>
                <a:latin typeface="Adobe Clean"/>
                <a:cs typeface="Adobe Clean"/>
              </a:rPr>
              <a:t>, </a:t>
            </a:r>
            <a:r>
              <a:rPr lang="en-US" sz="1000">
                <a:latin typeface="Adobe Clean Light" charset="0"/>
                <a:ea typeface="Adobe Clean Light" charset="0"/>
                <a:cs typeface="Adobe Clean Light" charset="0"/>
              </a:rPr>
              <a:t>Launch Advisory </a:t>
            </a:r>
            <a:r>
              <a:rPr lang="en-US" sz="1000">
                <a:solidFill>
                  <a:srgbClr val="000000"/>
                </a:solidFill>
                <a:latin typeface="Adobe Clean SemiLight" panose="020B0403020404020204" pitchFamily="34" charset="0"/>
              </a:rPr>
              <a:t>is a </a:t>
            </a:r>
            <a:r>
              <a:rPr lang="en-US" sz="1000" b="1">
                <a:solidFill>
                  <a:srgbClr val="000000"/>
                </a:solidFill>
                <a:latin typeface="Adobe Clean SemiLight" panose="020B0403020404020204" pitchFamily="34" charset="0"/>
              </a:rPr>
              <a:t>core set of advisory services </a:t>
            </a:r>
            <a:r>
              <a:rPr lang="en-US" sz="1000">
                <a:latin typeface="Adobe Clean Light" charset="0"/>
                <a:ea typeface="Adobe Clean Light" charset="0"/>
                <a:cs typeface="Adobe Clean Light" charset="0"/>
              </a:rPr>
              <a:t>and recommendations that </a:t>
            </a:r>
            <a:r>
              <a:rPr lang="en-US" sz="1000">
                <a:latin typeface="Adobe Clean Light" charset="0"/>
              </a:rPr>
              <a:t>are proven to </a:t>
            </a:r>
            <a:r>
              <a:rPr lang="en-US" sz="1000" b="1">
                <a:latin typeface="Adobe Clean Light" charset="0"/>
              </a:rPr>
              <a:t>support successful deployments </a:t>
            </a:r>
            <a:r>
              <a:rPr lang="en-US" sz="1000">
                <a:latin typeface="Adobe Clean Light" charset="0"/>
              </a:rPr>
              <a:t>and </a:t>
            </a:r>
            <a:r>
              <a:rPr lang="en-US" sz="1000" b="1">
                <a:latin typeface="Adobe Clean Light" charset="0"/>
              </a:rPr>
              <a:t>accelerate time-to-value</a:t>
            </a:r>
            <a:r>
              <a:rPr lang="en-US"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Field Services are used for </a:t>
            </a:r>
            <a:r>
              <a:rPr lang="en-US" sz="1000" b="1">
                <a:solidFill>
                  <a:srgbClr val="4B4B4B"/>
                </a:solidFill>
                <a:latin typeface="Adobe Clean" panose="020B0503020404020204" pitchFamily="34" charset="0"/>
              </a:rPr>
              <a:t>quick resolution</a:t>
            </a:r>
            <a:r>
              <a:rPr lang="en-US" sz="1000">
                <a:solidFill>
                  <a:srgbClr val="4B4B4B"/>
                </a:solidFill>
                <a:latin typeface="Adobe Clean Light" panose="020B0303020404020204" pitchFamily="34" charset="0"/>
              </a:rPr>
              <a:t>, focused customer success and accelerated</a:t>
            </a:r>
            <a:r>
              <a:rPr lang="en-US" sz="1000" b="1">
                <a:solidFill>
                  <a:srgbClr val="4B4B4B"/>
                </a:solidFill>
                <a:latin typeface="Adobe Clean" panose="020B0503020404020204" pitchFamily="34" charset="0"/>
              </a:rPr>
              <a:t> time-to-value</a:t>
            </a:r>
            <a:r>
              <a:rPr lang="en-US" sz="1000">
                <a:solidFill>
                  <a:srgbClr val="4B4B4B"/>
                </a:solidFill>
                <a:latin typeface="Adobe Clean Light" panose="020B0303020404020204" pitchFamily="34" charset="0"/>
              </a:rPr>
              <a:t>. If Launch advisory is active there will be </a:t>
            </a:r>
            <a:r>
              <a:rPr lang="en-US" sz="1000" b="1">
                <a:solidFill>
                  <a:srgbClr val="4B4B4B"/>
                </a:solidFill>
                <a:latin typeface="Adobe Clean" panose="020B0503020404020204" pitchFamily="34" charset="0"/>
              </a:rPr>
              <a:t>no Field Services in year 1 </a:t>
            </a:r>
            <a:r>
              <a:rPr lang="en-US" sz="1000">
                <a:solidFill>
                  <a:srgbClr val="4B4B4B"/>
                </a:solidFill>
                <a:latin typeface="Adobe Clean Light" panose="020B0303020404020204" pitchFamily="34" charset="0"/>
              </a:rPr>
              <a:t>for any solution product covered by an Adobe Support contract.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charset="0"/>
              </a:rPr>
              <a:t>Adobe solution experts help validate requirements, architecture, development process, and launch readiness reviews </a:t>
            </a:r>
            <a:r>
              <a:rPr lang="en-US" sz="1000">
                <a:solidFill>
                  <a:srgbClr val="000000"/>
                </a:solidFill>
                <a:latin typeface="Adobe Clean SemiLight" panose="020B0403020404020204" pitchFamily="34" charset="0"/>
              </a:rPr>
              <a:t>with </a:t>
            </a:r>
            <a:r>
              <a:rPr lang="en-US" sz="1000" b="1">
                <a:solidFill>
                  <a:srgbClr val="000000"/>
                </a:solidFill>
                <a:latin typeface="Adobe Clean SemiLight" panose="020B0403020404020204" pitchFamily="34" charset="0"/>
              </a:rPr>
              <a:t>best practice-based guidance </a:t>
            </a:r>
            <a:r>
              <a:rPr lang="en-US" sz="1000">
                <a:solidFill>
                  <a:srgbClr val="000000"/>
                </a:solidFill>
                <a:latin typeface="Adobe Clean SemiLight" panose="020B0403020404020204" pitchFamily="34" charset="0"/>
              </a:rPr>
              <a:t>to customers and implementation partners.</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charset="0"/>
              </a:rPr>
              <a:t>Launch Advisory will align with your project schedule through common milestones (</a:t>
            </a:r>
            <a:r>
              <a:rPr lang="en-US" sz="1000" b="1">
                <a:latin typeface="Adobe Clean Light" charset="0"/>
              </a:rPr>
              <a:t>Kickoff, Define, Design, Go-live and Post Launch</a:t>
            </a:r>
            <a:r>
              <a:rPr lang="en-US" sz="1000">
                <a:latin typeface="Adobe Clean Light" charset="0"/>
              </a:rPr>
              <a:t>) to guide, validate, assess and make recommendations.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Key Deliverables include:</a:t>
            </a:r>
          </a:p>
          <a:p>
            <a:pPr marL="184150" marR="5080" indent="-171450">
              <a:spcBef>
                <a:spcPts val="700"/>
              </a:spcBef>
              <a:buFont typeface="Arial" panose="020B0604020202020204" pitchFamily="34" charset="0"/>
              <a:buChar char="•"/>
            </a:pPr>
            <a:r>
              <a:rPr lang="en-US" sz="1000"/>
              <a:t>Kickoff (including project collaboration plan) deck</a:t>
            </a:r>
          </a:p>
          <a:p>
            <a:pPr marL="184150" marR="5080" indent="-171450">
              <a:spcBef>
                <a:spcPts val="400"/>
              </a:spcBef>
              <a:buFont typeface="Arial" panose="020B0604020202020204" pitchFamily="34" charset="0"/>
              <a:buChar char="•"/>
            </a:pPr>
            <a:r>
              <a:rPr lang="en-US" sz="1000"/>
              <a:t>Assessment &amp; recommendations document(s)</a:t>
            </a:r>
          </a:p>
          <a:p>
            <a:pPr marL="184150" marR="5080" indent="-171450">
              <a:spcBef>
                <a:spcPts val="400"/>
              </a:spcBef>
              <a:buFont typeface="Arial" panose="020B0604020202020204" pitchFamily="34" charset="0"/>
              <a:buChar char="•"/>
            </a:pPr>
            <a:r>
              <a:rPr lang="en-US" sz="1000"/>
              <a:t>Engagement summary</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&amp; Operate</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en-US" sz="1100"/>
              <a:t>Post Launch</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464777"/>
          </a:xfrm>
          <a:prstGeom prst="rect">
            <a:avLst/>
          </a:prstGeom>
        </p:spPr>
        <p:txBody>
          <a:bodyPr wrap="square" lIns="91440" tIns="45720" rIns="91440" bIns="45720" anchor="t">
            <a:spAutoFit/>
          </a:bodyPr>
          <a:lstStyle/>
          <a:p>
            <a:pPr marL="12700" marR="5080">
              <a:spcBef>
                <a:spcPts val="100"/>
              </a:spcBef>
            </a:pPr>
            <a:r>
              <a:rPr lang="en-US" sz="1000" b="1" dirty="0">
                <a:solidFill>
                  <a:srgbClr val="000000"/>
                </a:solidFill>
                <a:latin typeface="+mj-lt"/>
              </a:rPr>
              <a:t>Technical Track Activities </a:t>
            </a:r>
            <a:r>
              <a:rPr lang="en-US" sz="1000" dirty="0">
                <a:solidFill>
                  <a:srgbClr val="000000"/>
                </a:solidFill>
                <a:latin typeface="Adobe Clean Light"/>
              </a:rPr>
              <a:t>ensure customers are technically sound and maximizing their tool adoption. Specifically, these types of activities include support and recommendations related to platform configurations, integrations and troubleshooting.</a:t>
            </a:r>
            <a:endParaRPr lang="en-US" sz="1000" dirty="0">
              <a:solidFill>
                <a:srgbClr val="000000"/>
              </a:solidFill>
              <a:latin typeface="Adobe Clean Light" panose="020B0303020404020204" pitchFamily="34" charset="0"/>
            </a:endParaRPr>
          </a:p>
          <a:p>
            <a:pPr marL="12700" marR="5080">
              <a:spcBef>
                <a:spcPts val="100"/>
              </a:spcBef>
            </a:pPr>
            <a:endParaRPr lang="en-US" sz="1000">
              <a:latin typeface="Adobe Clean Light" charset="0"/>
            </a:endParaRPr>
          </a:p>
          <a:p>
            <a:pPr marL="12700" marR="5080">
              <a:spcBef>
                <a:spcPts val="100"/>
              </a:spcBef>
            </a:pPr>
            <a:r>
              <a:rPr lang="en-US" sz="1000" dirty="0">
                <a:latin typeface="Adobe Clean Light"/>
              </a:rPr>
              <a:t>Types of technical activities available::</a:t>
            </a:r>
          </a:p>
          <a:p>
            <a:pPr marL="184150" marR="5080" indent="-171450">
              <a:spcBef>
                <a:spcPts val="700"/>
              </a:spcBef>
              <a:buClr>
                <a:srgbClr val="FA0E00"/>
              </a:buClr>
              <a:buFont typeface="Wingdings" pitchFamily="2" charset="2"/>
              <a:buChar char="ü"/>
            </a:pPr>
            <a:r>
              <a:rPr lang="en-US" sz="1000" dirty="0"/>
              <a:t>Health audit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Platform audit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Feature set enablement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Basic integrations and configurations</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Customer solution troubleshooting</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Cloud service support</a:t>
            </a:r>
            <a:endParaRPr lang="en-US" sz="1000" dirty="0">
              <a:cs typeface="Calibri"/>
            </a:endParaRP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lIns="91440" tIns="45720" rIns="91440" bIns="45720" anchor="t">
            <a:spAutoFit/>
          </a:bodyPr>
          <a:lstStyle/>
          <a:p>
            <a:pPr marL="12700" marR="5080">
              <a:spcBef>
                <a:spcPts val="100"/>
              </a:spcBef>
            </a:pPr>
            <a:r>
              <a:rPr lang="en-US" sz="1000" b="1" dirty="0">
                <a:solidFill>
                  <a:srgbClr val="000000"/>
                </a:solidFill>
                <a:latin typeface="+mj-lt"/>
              </a:rPr>
              <a:t>Strategic Track Activities </a:t>
            </a:r>
            <a:r>
              <a:rPr lang="en-US" sz="1000" dirty="0">
                <a:solidFill>
                  <a:srgbClr val="000000"/>
                </a:solidFill>
                <a:latin typeface="Adobe Clean Light"/>
              </a:rPr>
              <a:t>locate opportunities to ensure value is being realized from a customer’s Adobe solutions. They include support recommendations related to strategy, measurement and maturity to drive value realization across one or more Adobe solutions.</a:t>
            </a:r>
          </a:p>
          <a:p>
            <a:pPr marL="12700" marR="5080">
              <a:spcBef>
                <a:spcPts val="100"/>
              </a:spcBef>
            </a:pPr>
            <a:endParaRPr lang="en-US" sz="1000">
              <a:latin typeface="Adobe Clean Light" charset="0"/>
            </a:endParaRPr>
          </a:p>
          <a:p>
            <a:pPr marL="12700" marR="5080">
              <a:spcBef>
                <a:spcPts val="100"/>
              </a:spcBef>
            </a:pPr>
            <a:r>
              <a:rPr lang="en-US" sz="1000" dirty="0">
                <a:latin typeface="Adobe Clean Light"/>
              </a:rPr>
              <a:t>Types of strategic activities available:</a:t>
            </a:r>
            <a:endParaRPr lang="en-US" sz="1000" dirty="0">
              <a:latin typeface="Adobe Clean Light" charset="0"/>
            </a:endParaRPr>
          </a:p>
          <a:p>
            <a:pPr marL="241300" marR="5080" indent="-228600">
              <a:spcBef>
                <a:spcPts val="700"/>
              </a:spcBef>
              <a:buClr>
                <a:srgbClr val="FA0E00"/>
              </a:buClr>
              <a:buFont typeface="Wingdings" pitchFamily="2" charset="2"/>
              <a:buChar char="ü"/>
            </a:pPr>
            <a:r>
              <a:rPr lang="en-US" sz="1000" dirty="0"/>
              <a:t>Maturity Roadmap</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Use case development/measurement</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Reporting &amp; analysis</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Best practices enablement</a:t>
            </a:r>
            <a:endParaRPr lang="en-US" sz="1000" dirty="0">
              <a:cs typeface="Calibri"/>
            </a:endParaRP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As an Enterprise customer, you are eligible for</a:t>
            </a:r>
            <a:r>
              <a:rPr lang="en-US" sz="1200" b="1" u="sng">
                <a:solidFill>
                  <a:srgbClr val="1F1F1F"/>
                </a:solidFill>
                <a:cs typeface="AdobeClean-Light"/>
              </a:rPr>
              <a:t> 2 </a:t>
            </a:r>
            <a:r>
              <a:rPr lang="en-US" sz="1000" b="1" u="sng">
                <a:solidFill>
                  <a:srgbClr val="1F1F1F"/>
                </a:solidFill>
                <a:cs typeface="AdobeClean-Light"/>
              </a:rPr>
              <a:t>activities per year </a:t>
            </a:r>
            <a:r>
              <a:rPr lang="en-US" sz="1000">
                <a:solidFill>
                  <a:srgbClr val="1F1F1F"/>
                </a:solidFill>
                <a:latin typeface="Adobe Clean" panose="020B0503020404020204" pitchFamily="34" charset="0"/>
                <a:cs typeface="AdobeClean-Light"/>
              </a:rPr>
              <a:t>from the following two tracks:</a:t>
            </a:r>
            <a:r>
              <a:rPr lang="en-US" sz="1000" b="1">
                <a:solidFill>
                  <a:srgbClr val="1F1F1F"/>
                </a:solidFill>
                <a:cs typeface="AdobeClean-Light"/>
              </a:rPr>
              <a:t> Technical </a:t>
            </a:r>
            <a:r>
              <a:rPr lang="en-US" sz="1000">
                <a:solidFill>
                  <a:srgbClr val="1F1F1F"/>
                </a:solidFill>
                <a:latin typeface="Adobe Clean" panose="020B0503020404020204" pitchFamily="34" charset="0"/>
                <a:cs typeface="AdobeClean-Light"/>
              </a:rPr>
              <a:t>and/or </a:t>
            </a:r>
            <a:r>
              <a:rPr lang="en-US" sz="1000" b="1">
                <a:solidFill>
                  <a:srgbClr val="1F1F1F"/>
                </a:solidFill>
                <a:cs typeface="AdobeClean-Light"/>
              </a:rPr>
              <a:t>Strategic</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en-US" sz="1100"/>
              <a:t>Go-Live</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en-US" sz="1100"/>
              <a:t>Define</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en-US" sz="1100"/>
              <a:t>Kickoff</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en-US" sz="1100"/>
              <a:t>Design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2 Activities per Year</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a:t>
            </a:r>
            <a:r>
              <a:rPr lang="en-US" sz="1100" i="1" spc="-20" dirty="0">
                <a:solidFill>
                  <a:srgbClr val="777879"/>
                </a:solidFill>
                <a:latin typeface="AdobeClean-LightIt"/>
                <a:cs typeface="AdobeClean-LightIt"/>
              </a:rPr>
              <a:t> </a:t>
            </a:r>
            <a:r>
              <a:rPr sz="1100" i="1" spc="-20" dirty="0">
                <a:solidFill>
                  <a:srgbClr val="777879"/>
                </a:solidFill>
                <a:latin typeface="AdobeClean-LightIt"/>
                <a:cs typeface="AdobeClean-LightIt"/>
              </a:rPr>
              <a:t>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1534283"/>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n-US" sz="1100" b="0" i="0" u="none" strike="noStrike" noProof="0"/>
                        <a:t>Language support is only available in English and Japanese.</a:t>
                      </a:r>
                    </a:p>
                    <a:p>
                      <a:pPr lvl="0" algn="ctr">
                        <a:lnSpc>
                          <a:spcPct val="100000"/>
                        </a:lnSpc>
                        <a:spcBef>
                          <a:spcPts val="0"/>
                        </a:spcBef>
                        <a:spcAft>
                          <a:spcPts val="0"/>
                        </a:spcAft>
                        <a:buNone/>
                      </a:pPr>
                      <a:endParaRPr lang="en-US" sz="1100" b="0" i="0" u="none" strike="noStrike" noProof="0"/>
                    </a:p>
                    <a:p>
                      <a:pPr lvl="0" algn="ctr">
                        <a:lnSpc>
                          <a:spcPct val="100000"/>
                        </a:lnSpc>
                        <a:spcBef>
                          <a:spcPts val="0"/>
                        </a:spcBef>
                        <a:spcAft>
                          <a:spcPts val="0"/>
                        </a:spcAft>
                        <a:buNone/>
                      </a:pPr>
                      <a:r>
                        <a:rPr lang="en-US" sz="1100" b="0" i="0" u="none" strike="noStrike" noProof="0"/>
                        <a:t> </a:t>
                      </a:r>
                      <a:r>
                        <a:rPr lang="en-US" sz="1100" b="0" i="0" u="none" strike="noStrike" baseline="30000" noProof="0"/>
                        <a:t>1 </a:t>
                      </a:r>
                      <a:r>
                        <a:rPr lang="en-US" sz="1100" b="0" i="0" u="none" strike="noStrike" noProof="0"/>
                        <a:t>P2, P3, P4 cases are limited to business hours only in Japan.</a:t>
                      </a:r>
                      <a:endParaRPr lang="en-US" sz="1100" b="1" i="0" u="none" strike="noStrike" noProof="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4232335107"/>
              </p:ext>
            </p:extLst>
          </p:nvPr>
        </p:nvGraphicFramePr>
        <p:xfrm>
          <a:off x="194237" y="1272353"/>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a:ea typeface="+mn-ea"/>
                          <a:cs typeface="+mn-cs"/>
                          <a:hlinkClick r:id="rId7"/>
                        </a:rPr>
                        <a:t>Experience League</a:t>
                      </a:r>
                      <a:endParaRPr lang="en-US" sz="1100" b="0" dirty="0">
                        <a:solidFill>
                          <a:schemeClr val="tx1"/>
                        </a:solidFill>
                        <a:latin typeface="Adobe Clean"/>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kern="1200" dirty="0">
                          <a:solidFill>
                            <a:srgbClr val="000000"/>
                          </a:solidFill>
                          <a:latin typeface="Adobe Clean Light"/>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endParaRPr lang="en-US" sz="1000" b="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a:ea typeface="+mn-ea"/>
                          <a:cs typeface="+mn-cs"/>
                          <a:hlinkClick r:id="rId8"/>
                        </a:rPr>
                        <a:t>Training</a:t>
                      </a:r>
                      <a:r>
                        <a:rPr lang="en-US" sz="1100" dirty="0">
                          <a:solidFill>
                            <a:schemeClr val="dk1"/>
                          </a:solidFill>
                          <a:effectLst/>
                          <a:latin typeface="Adobe Clean"/>
                          <a:ea typeface="+mn-ea"/>
                          <a:cs typeface="+mn-cs"/>
                        </a:rPr>
                        <a:t> </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a:ea typeface="+mn-ea"/>
                          <a:cs typeface="+mn-cs"/>
                          <a:hlinkClick r:id="rId9"/>
                        </a:rPr>
                        <a:t>Production Issues &amp; System Outages</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kern="1200" dirty="0">
                          <a:solidFill>
                            <a:srgbClr val="000000"/>
                          </a:solidFill>
                          <a:latin typeface="Adobe Clean Light"/>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a:ea typeface="+mn-ea"/>
                          <a:cs typeface="+mn-cs"/>
                          <a:hlinkClick r:id="rId10"/>
                        </a:rPr>
                        <a:t>Terms and Conditions</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a:ea typeface="+mn-ea"/>
                          <a:cs typeface="+mn-cs"/>
                        </a:rPr>
                        <a:t>Terms and conditions detailing Support Services offerings.</a:t>
                      </a:r>
                      <a:endParaRPr lang="en-US" sz="1000" kern="1200" dirty="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ED4099BE-EDEC-4FF1-8378-446617236015}">
  <ds:schemaRefs>
    <ds:schemaRef ds:uri="http://www.w3.org/XML/1998/namespace"/>
    <ds:schemaRef ds:uri="8a053bff-88be-49e4-9a87-e748e18b8b62"/>
    <ds:schemaRef ds:uri="http://purl.org/dc/terms/"/>
    <ds:schemaRef ds:uri="http://purl.org/dc/dcmitype/"/>
    <ds:schemaRef ds:uri="http://schemas.microsoft.com/office/2006/documentManagement/types"/>
    <ds:schemaRef ds:uri="6c8368ec-3776-49b5-a5bb-90648cf9530f"/>
    <ds:schemaRef ds:uri="http://purl.org/dc/elements/1.1/"/>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11</TotalTime>
  <Words>1529</Words>
  <Application>Microsoft Office PowerPoint</Application>
  <PresentationFormat>Custom</PresentationFormat>
  <Paragraphs>180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ADOBE SUPPORT PLANS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Lauren Schutte</cp:lastModifiedBy>
  <cp:revision>28</cp:revision>
  <dcterms:created xsi:type="dcterms:W3CDTF">2021-05-05T02:01:37Z</dcterms:created>
  <dcterms:modified xsi:type="dcterms:W3CDTF">2021-12-09T19:47:08Z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