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7488-A26A-D845-83B0-BE2FC48D1AFD}" v="1" dt="2021-10-13T19:37:08.5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796"/>
  </p:normalViewPr>
  <p:slideViewPr>
    <p:cSldViewPr>
      <p:cViewPr>
        <p:scale>
          <a:sx n="111" d="100"/>
          <a:sy n="111" d="100"/>
        </p:scale>
        <p:origin x="2240" y="-20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10/13/21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2884717" cy="227626"/>
          </a:xfrm>
          <a:prstGeom prst="rect">
            <a:avLst/>
          </a:prstGeom>
        </p:spPr>
        <p:txBody>
          <a:bodyPr vert="horz" wrap="square" lIns="0" tIns="12065" rIns="0" bIns="0" rtlCol="0" anchor="t">
            <a:spAutoFit/>
          </a:bodyPr>
          <a:lstStyle/>
          <a:p>
            <a:pPr marL="12700">
              <a:spcBef>
                <a:spcPts val="95"/>
              </a:spcBef>
            </a:pPr>
            <a:r>
              <a:rPr sz="1400" b="1" u="heavy" spc="10" dirty="0">
                <a:solidFill>
                  <a:srgbClr val="020302"/>
                </a:solidFill>
                <a:uFill>
                  <a:solidFill>
                    <a:srgbClr val="020302"/>
                  </a:solidFill>
                </a:uFill>
                <a:latin typeface="Adobe Clean"/>
                <a:cs typeface="Adobe Clean"/>
              </a:rPr>
              <a:t>Service </a:t>
            </a:r>
            <a:r>
              <a:rPr sz="1400" b="1" u="heavy" spc="-10" dirty="0">
                <a:solidFill>
                  <a:srgbClr val="020302"/>
                </a:solidFill>
                <a:uFill>
                  <a:solidFill>
                    <a:srgbClr val="020302"/>
                  </a:solidFill>
                </a:uFill>
                <a:latin typeface="Adobe Clean"/>
                <a:cs typeface="Adobe Clean"/>
              </a:rPr>
              <a:t>Level </a:t>
            </a:r>
            <a:r>
              <a:rPr sz="1400" b="1" u="heavy" spc="-45" dirty="0">
                <a:solidFill>
                  <a:srgbClr val="020302"/>
                </a:solidFill>
                <a:uFill>
                  <a:solidFill>
                    <a:srgbClr val="020302"/>
                  </a:solidFill>
                </a:uFill>
                <a:latin typeface="Adobe Clean"/>
                <a:cs typeface="Adobe Clean"/>
              </a:rPr>
              <a:t>Targets: </a:t>
            </a:r>
            <a:r>
              <a:rPr sz="1400" b="1" u="heavy" spc="-10" dirty="0">
                <a:solidFill>
                  <a:srgbClr val="020302"/>
                </a:solidFill>
                <a:uFill>
                  <a:solidFill>
                    <a:srgbClr val="020302"/>
                  </a:solidFill>
                </a:uFill>
                <a:latin typeface="Adobe Clean"/>
                <a:cs typeface="Adobe Clean"/>
              </a:rPr>
              <a:t>Initial</a:t>
            </a:r>
            <a:r>
              <a:rPr lang="en-US" sz="1400" b="1" u="heavy" spc="-1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Response</a:t>
            </a:r>
            <a:endParaRPr sz="1400" dirty="0">
              <a:latin typeface="Adobe Clean"/>
              <a:cs typeface="Adobe Clean"/>
            </a:endParaRP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813361"/>
            <a:ext cx="6035427" cy="1089529"/>
          </a:xfrm>
          <a:prstGeom prst="rect">
            <a:avLst/>
          </a:prstGeom>
        </p:spPr>
        <p:txBody>
          <a:bodyPr vert="horz" wrap="square" lIns="0" tIns="24130" rIns="0" bIns="0" rtlCol="0" anchor="t">
            <a:spAutoFit/>
          </a:bodyPr>
          <a:lstStyle/>
          <a:p>
            <a:pPr marL="12700" marR="5080">
              <a:lnSpc>
                <a:spcPts val="1200"/>
              </a:lnSpc>
              <a:spcBef>
                <a:spcPts val="240"/>
              </a:spcBef>
            </a:pPr>
            <a:r>
              <a:rPr lang="en-US" sz="1200" b="1" dirty="0">
                <a:solidFill>
                  <a:schemeClr val="bg1"/>
                </a:solidFill>
              </a:rPr>
              <a:t>Online</a:t>
            </a:r>
            <a:r>
              <a:rPr lang="en-US" sz="1200" dirty="0">
                <a:solidFill>
                  <a:schemeClr val="bg1"/>
                </a:solidFill>
                <a:latin typeface="Adobe Clean Light"/>
              </a:rPr>
              <a:t> | Business | Enterprise | Elite</a:t>
            </a:r>
            <a:br>
              <a:rPr lang="en-US" sz="900" dirty="0">
                <a:latin typeface="Adobe Clean Light" panose="020B0303020404020204" pitchFamily="34" charset="0"/>
              </a:rPr>
            </a:br>
            <a:r>
              <a:rPr lang="en-US" sz="900" dirty="0">
                <a:solidFill>
                  <a:schemeClr val="bg1"/>
                </a:solidFill>
                <a:latin typeface="Adobe Clean SemiLight"/>
              </a:rPr>
              <a:t>Adobe provides a comprehensive range of technical resources to help support your business included as part of your Experience Cloud license subscription. Online support includes access to personalized learning paths and monitored community forums via the Adobe Experience League. You can take advantage of our detailed and in-depth technical product documentation and current release notes published on </a:t>
            </a:r>
            <a:r>
              <a:rPr lang="en-US"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 </a:t>
            </a:r>
            <a:r>
              <a:rPr lang="en-US" sz="900" dirty="0">
                <a:solidFill>
                  <a:schemeClr val="bg1"/>
                </a:solidFill>
                <a:latin typeface="Adobe Clean SemiLight"/>
              </a:rPr>
              <a:t>Our Online package also includes access to our technical support teams for any critical P1 product issues via telephone to help protect your business at the most critical times as well as providing the ability to log lower priority requests for assistance via support web portal.</a:t>
            </a:r>
            <a:endParaRPr lang="en-US" sz="900" dirty="0">
              <a:solidFill>
                <a:schemeClr val="bg1"/>
              </a:solidFill>
              <a:latin typeface="Adobe Clean SemiLight"/>
              <a:cs typeface="AdobeClean-Light"/>
            </a:endParaRP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047125657"/>
              </p:ext>
            </p:extLst>
          </p:nvPr>
        </p:nvGraphicFramePr>
        <p:xfrm>
          <a:off x="0" y="1938946"/>
          <a:ext cx="7705343" cy="5227197"/>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sz="900" spc="0" dirty="0">
                          <a:solidFill>
                            <a:srgbClr val="404040"/>
                          </a:solidFill>
                          <a:latin typeface="Adobe Clean"/>
                          <a:cs typeface="Adobe Clean"/>
                        </a:rPr>
                        <a:t>Online</a:t>
                      </a:r>
                      <a:r>
                        <a:rPr lang="en-US" sz="900" spc="0" dirty="0">
                          <a:solidFill>
                            <a:srgbClr val="404040"/>
                          </a:solidFill>
                          <a:latin typeface="Adobe Clean"/>
                          <a:cs typeface="Adobe Clean"/>
                        </a:rPr>
                        <a:t> </a:t>
                      </a:r>
                      <a:r>
                        <a:rPr sz="900" spc="0" dirty="0">
                          <a:solidFill>
                            <a:srgbClr val="404040"/>
                          </a:solidFill>
                          <a:latin typeface="Adobe Clean"/>
                          <a:cs typeface="Adobe Clean"/>
                        </a:rPr>
                        <a:t>Support</a:t>
                      </a:r>
                      <a:endParaRPr sz="900" spc="0" dirty="0">
                        <a:latin typeface="Adobe Clean"/>
                        <a:cs typeface="Adobe Clean"/>
                      </a:endParaRP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en-US" sz="900" spc="0" dirty="0">
                          <a:solidFill>
                            <a:srgbClr val="FFFFFF"/>
                          </a:solidFill>
                          <a:latin typeface="Adobe Clean"/>
                          <a:cs typeface="Adobe Clean"/>
                        </a:rPr>
                        <a:t>Enterprise Support</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sz="900" spc="-20" dirty="0">
                          <a:solidFill>
                            <a:srgbClr val="FFFFFF"/>
                          </a:solidFill>
                          <a:latin typeface="Adobe Clean"/>
                          <a:cs typeface="Adobe Clean"/>
                        </a:rPr>
                        <a:t>Enterprise</a:t>
                      </a:r>
                      <a:r>
                        <a:rPr lang="en-US" sz="900" spc="-20" dirty="0">
                          <a:solidFill>
                            <a:srgbClr val="FFFFFF"/>
                          </a:solidFill>
                          <a:latin typeface="Adobe Clean"/>
                          <a:cs typeface="Adobe Clean"/>
                        </a:rPr>
                        <a:t> </a:t>
                      </a:r>
                      <a:r>
                        <a:rPr sz="900" spc="-20" dirty="0">
                          <a:solidFill>
                            <a:srgbClr val="FFFFFF"/>
                          </a:solidFill>
                          <a:latin typeface="Adobe Clean"/>
                          <a:cs typeface="Adobe Clean"/>
                        </a:rPr>
                        <a:t>Support</a:t>
                      </a:r>
                      <a:endParaRPr sz="90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en-US" sz="800" i="1" spc="0" dirty="0">
                          <a:solidFill>
                            <a:srgbClr val="FFFFFF"/>
                          </a:solidFill>
                          <a:latin typeface="Adobe Clean"/>
                          <a:cs typeface="Adobe Clean"/>
                        </a:rPr>
                        <a:t>Paid</a:t>
                      </a:r>
                      <a:r>
                        <a:rPr sz="800" i="1" spc="0" dirty="0">
                          <a:solidFill>
                            <a:srgbClr val="FFFFFF"/>
                          </a:solidFill>
                          <a:latin typeface="Adobe Clean"/>
                          <a:cs typeface="Adobe Clean"/>
                        </a:rPr>
                        <a:t> Support Levels($)</a:t>
                      </a:r>
                      <a:endParaRPr sz="800" spc="0" dirty="0">
                        <a:latin typeface="Adobe Clean"/>
                        <a:cs typeface="Adobe Clean"/>
                      </a:endParaRP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lnT w="12700">
                      <a:solidFill>
                        <a:srgbClr val="F0F0F0"/>
                      </a:solidFill>
                      <a:prstDash val="solid"/>
                    </a:lnT>
                  </a:tcPr>
                </a:tc>
                <a:tc hMerge="1">
                  <a:txBody>
                    <a:bodyPr/>
                    <a:lstStyle/>
                    <a:p>
                      <a:pPr algn="ctr">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sz="900" spc="0" dirty="0">
                          <a:solidFill>
                            <a:srgbClr val="020302"/>
                          </a:solidFill>
                          <a:latin typeface="Wingdings"/>
                          <a:cs typeface="Wingdings"/>
                        </a:rPr>
                        <a:t></a:t>
                      </a:r>
                      <a:endParaRPr sz="900" spc="0">
                        <a:latin typeface="Wingdings"/>
                        <a:cs typeface="Wingdings"/>
                      </a:endParaRP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en-US" sz="900" spc="0" dirty="0">
                          <a:solidFill>
                            <a:srgbClr val="020302"/>
                          </a:solidFill>
                          <a:latin typeface="AdobeClean-Light"/>
                          <a:cs typeface="AdobeClean-Light"/>
                        </a:rPr>
                        <a:t>Online </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800" spc="0" dirty="0">
                          <a:solidFill>
                            <a:srgbClr val="020302"/>
                          </a:solidFill>
                          <a:latin typeface="AdobeClean-Light"/>
                          <a:cs typeface="AdobeClean-Light"/>
                        </a:rPr>
                        <a:t>Business hours</a:t>
                      </a:r>
                      <a:endParaRPr sz="800" spc="0" dirty="0">
                        <a:latin typeface="AdobeClean-Light"/>
                        <a:cs typeface="AdobeClean-Light"/>
                      </a:endParaRP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sz="800" spc="0" dirty="0">
                          <a:solidFill>
                            <a:srgbClr val="020302"/>
                          </a:solidFill>
                          <a:latin typeface="AdobeClean-Light"/>
                          <a:cs typeface="AdobeClean-Light"/>
                        </a:rPr>
                        <a:t>Business hours</a:t>
                      </a:r>
                      <a:endParaRPr sz="800" spc="0" dirty="0">
                        <a:latin typeface="AdobeClean-Light"/>
                        <a:cs typeface="AdobeClean-Light"/>
                      </a:endParaRPr>
                    </a:p>
                  </a:txBody>
                  <a:tcPr marL="0" marR="0" marT="67945" marB="0">
                    <a:lnT w="12700">
                      <a:solidFill>
                        <a:srgbClr val="F0F0F0"/>
                      </a:solidFill>
                      <a:prstDash val="solid"/>
                    </a:lnT>
                  </a:tcPr>
                </a:tc>
                <a:tc hMerge="1">
                  <a:txBody>
                    <a:bodyPr/>
                    <a:lstStyle/>
                    <a:p>
                      <a:pPr algn="ctr">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sz="800" spc="0" dirty="0">
                          <a:solidFill>
                            <a:srgbClr val="020302"/>
                          </a:solidFill>
                          <a:latin typeface="AdobeClean-Light"/>
                          <a:cs typeface="AdobeClean-Light"/>
                        </a:rPr>
                        <a:t>24X5</a:t>
                      </a:r>
                      <a:endParaRPr sz="800" spc="0">
                        <a:latin typeface="AdobeClean-Light"/>
                        <a:cs typeface="AdobeClean-Light"/>
                      </a:endParaRPr>
                    </a:p>
                  </a:txBody>
                  <a:tcPr marL="0" marR="0" marT="67945" marB="0">
                    <a:lnT w="12700">
                      <a:solidFill>
                        <a:srgbClr val="F0F0F0"/>
                      </a:solidFill>
                      <a:prstDash val="solid"/>
                    </a:lnT>
                  </a:tcPr>
                </a:tc>
                <a:tc>
                  <a:txBody>
                    <a:bodyPr/>
                    <a:lstStyle/>
                    <a:p>
                      <a:pPr algn="ctr">
                        <a:lnSpc>
                          <a:spcPct val="100000"/>
                        </a:lnSpc>
                        <a:spcBef>
                          <a:spcPts val="535"/>
                        </a:spcBef>
                      </a:pPr>
                      <a:r>
                        <a:rPr sz="800" spc="0" dirty="0">
                          <a:solidFill>
                            <a:srgbClr val="020302"/>
                          </a:solidFill>
                          <a:latin typeface="AdobeClean-Light"/>
                          <a:cs typeface="AdobeClean-Light"/>
                        </a:rPr>
                        <a:t>24X5</a:t>
                      </a:r>
                      <a:endParaRPr sz="800" spc="0" dirty="0">
                        <a:latin typeface="AdobeClean-Light"/>
                        <a:cs typeface="AdobeClean-Light"/>
                      </a:endParaRP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tc>
                <a:tc hMerge="1">
                  <a:txBody>
                    <a:bodyPr/>
                    <a:lstStyle/>
                    <a:p>
                      <a:pPr algn="ctr">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sz="900" spc="0" dirty="0">
                          <a:solidFill>
                            <a:srgbClr val="020302"/>
                          </a:solidFill>
                          <a:latin typeface="AdobeClean-Light"/>
                          <a:cs typeface="AdobeClean-Light"/>
                        </a:rPr>
                        <a:t>6</a:t>
                      </a:r>
                      <a:endParaRPr sz="900" spc="0">
                        <a:latin typeface="AdobeClean-Light"/>
                        <a:cs typeface="AdobeClean-Light"/>
                      </a:endParaRPr>
                    </a:p>
                  </a:txBody>
                  <a:tcPr marL="0" marR="0" marT="57785" marB="0"/>
                </a:tc>
                <a:tc hMerge="1">
                  <a:txBody>
                    <a:bodyPr/>
                    <a:lstStyle/>
                    <a:p>
                      <a:pPr algn="ctr">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sz="900" spc="0" dirty="0">
                          <a:solidFill>
                            <a:srgbClr val="020302"/>
                          </a:solidFill>
                          <a:latin typeface="AdobeClean-Light"/>
                          <a:cs typeface="AdobeClean-Light"/>
                        </a:rPr>
                        <a:t>10</a:t>
                      </a:r>
                      <a:endParaRPr sz="900" spc="0">
                        <a:latin typeface="AdobeClean-Light"/>
                        <a:cs typeface="AdobeClean-Light"/>
                      </a:endParaRPr>
                    </a:p>
                  </a:txBody>
                  <a:tcPr marL="0" marR="0" marT="57785" marB="0"/>
                </a:tc>
                <a:tc>
                  <a:txBody>
                    <a:bodyPr/>
                    <a:lstStyle/>
                    <a:p>
                      <a:pPr algn="ctr">
                        <a:lnSpc>
                          <a:spcPct val="100000"/>
                        </a:lnSpc>
                        <a:spcBef>
                          <a:spcPts val="455"/>
                        </a:spcBef>
                      </a:pPr>
                      <a:r>
                        <a:rPr sz="900" spc="0" dirty="0">
                          <a:solidFill>
                            <a:srgbClr val="020302"/>
                          </a:solidFill>
                          <a:latin typeface="AdobeClean-Light"/>
                          <a:cs typeface="AdobeClean-Light"/>
                        </a:rPr>
                        <a:t>15</a:t>
                      </a:r>
                      <a:endParaRPr sz="900" spc="0">
                        <a:latin typeface="AdobeClean-Light"/>
                        <a:cs typeface="AdobeClean-Light"/>
                      </a:endParaRP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tc>
                <a:tc hMerge="1">
                  <a:txBody>
                    <a:bodyPr/>
                    <a:lstStyle/>
                    <a:p>
                      <a:pPr algn="ctr">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tc>
                <a:tc>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tc>
                <a:tc hMerge="1">
                  <a:txBody>
                    <a:bodyPr/>
                    <a:lstStyle/>
                    <a:p>
                      <a:pPr algn="ctr">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sz="900" spc="0" dirty="0">
                          <a:solidFill>
                            <a:srgbClr val="020302"/>
                          </a:solidFill>
                          <a:latin typeface="Wingdings"/>
                          <a:cs typeface="Wingdings"/>
                        </a:rPr>
                        <a:t></a:t>
                      </a:r>
                      <a:endParaRPr sz="900" spc="0">
                        <a:latin typeface="Wingdings"/>
                        <a:cs typeface="Wingdings"/>
                      </a:endParaRPr>
                    </a:p>
                  </a:txBody>
                  <a:tcPr marL="0" marR="0" marT="59690" marB="0"/>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sz="900" spc="0" dirty="0">
                          <a:solidFill>
                            <a:srgbClr val="020302"/>
                          </a:solidFill>
                          <a:latin typeface="AdobeClean-Light"/>
                          <a:cs typeface="AdobeClean-Light"/>
                        </a:rPr>
                        <a:t>Service Reviews  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sz="900" spc="0" dirty="0">
                          <a:solidFill>
                            <a:srgbClr val="020302"/>
                          </a:solidFill>
                          <a:latin typeface="AdobeClean-Light"/>
                          <a:cs typeface="AdobeClean-Light"/>
                        </a:rPr>
                        <a:t>2</a:t>
                      </a:r>
                      <a:endParaRPr sz="900" spc="0" dirty="0">
                        <a:latin typeface="AdobeClean-Light"/>
                        <a:cs typeface="AdobeClean-Light"/>
                      </a:endParaRPr>
                    </a:p>
                  </a:txBody>
                  <a:tcPr marL="0" marR="0" marT="57150" marB="0"/>
                </a:tc>
                <a:tc>
                  <a:txBody>
                    <a:bodyPr/>
                    <a:lstStyle/>
                    <a:p>
                      <a:pPr algn="ctr">
                        <a:lnSpc>
                          <a:spcPct val="100000"/>
                        </a:lnSpc>
                        <a:spcBef>
                          <a:spcPts val="450"/>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en-US" sz="900" spc="0" dirty="0">
                          <a:latin typeface="AdobeClean-Light"/>
                          <a:cs typeface="AdobeClean-Light"/>
                        </a:rPr>
                        <a:t>2</a:t>
                      </a:r>
                      <a:endParaRPr sz="900" spc="0" dirty="0">
                        <a:latin typeface="AdobeClean-Light"/>
                        <a:cs typeface="AdobeClean-Light"/>
                      </a:endParaRPr>
                    </a:p>
                  </a:txBody>
                  <a:tcPr marL="0" marR="0" marT="57150" marB="0"/>
                </a:tc>
                <a:tc>
                  <a:txBody>
                    <a:bodyPr/>
                    <a:lstStyle/>
                    <a:p>
                      <a:pPr algn="ctr">
                        <a:lnSpc>
                          <a:spcPct val="100000"/>
                        </a:lnSpc>
                        <a:spcBef>
                          <a:spcPts val="450"/>
                        </a:spcBef>
                      </a:pPr>
                      <a:r>
                        <a:rPr lang="en-US" sz="900" spc="0" dirty="0">
                          <a:latin typeface="AdobeClean-Light"/>
                          <a:cs typeface="AdobeClean-Light"/>
                        </a:rPr>
                        <a:t>4</a:t>
                      </a:r>
                      <a:endParaRPr sz="9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sz="900" spc="0" dirty="0">
                          <a:solidFill>
                            <a:srgbClr val="020302"/>
                          </a:solidFill>
                          <a:latin typeface="AdobeClean-Light"/>
                          <a:cs typeface="AdobeClean-Light"/>
                        </a:rPr>
                        <a:t>Event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sz="900" spc="0" dirty="0">
                          <a:solidFill>
                            <a:srgbClr val="020302"/>
                          </a:solidFill>
                          <a:latin typeface="Wingdings"/>
                          <a:cs typeface="Wingdings"/>
                        </a:rPr>
                        <a:t></a:t>
                      </a:r>
                      <a:endParaRPr sz="900" spc="0" dirty="0">
                        <a:latin typeface="Wingdings"/>
                        <a:cs typeface="Wingdings"/>
                      </a:endParaRP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sz="900" spc="0" dirty="0">
                          <a:solidFill>
                            <a:srgbClr val="020302"/>
                          </a:solidFill>
                          <a:latin typeface="Wingdings"/>
                          <a:cs typeface="Wingdings"/>
                        </a:rPr>
                        <a:t></a:t>
                      </a:r>
                      <a:endParaRPr sz="900" spc="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sz="900" spc="0" dirty="0">
                          <a:solidFill>
                            <a:srgbClr val="020302"/>
                          </a:solidFill>
                          <a:latin typeface="Wingdings"/>
                          <a:cs typeface="Wingdings"/>
                        </a:rPr>
                        <a:t></a:t>
                      </a:r>
                      <a:endParaRPr sz="900" spc="0" dirty="0">
                        <a:latin typeface="Wingdings"/>
                        <a:cs typeface="Wingdings"/>
                      </a:endParaRPr>
                    </a:p>
                  </a:txBody>
                  <a:tcPr marL="0" marR="0" marT="62230" marB="0">
                    <a:lnB w="12700">
                      <a:solidFill>
                        <a:srgbClr val="F0F0F0"/>
                      </a:solidFill>
                      <a:prstDash val="solid"/>
                    </a:lnB>
                  </a:tcPr>
                </a:tc>
                <a:tc>
                  <a:txBody>
                    <a:bodyPr/>
                    <a:lstStyle/>
                    <a:p>
                      <a:pPr algn="ctr">
                        <a:lnSpc>
                          <a:spcPct val="100000"/>
                        </a:lnSpc>
                        <a:spcBef>
                          <a:spcPts val="490"/>
                        </a:spcBef>
                      </a:pPr>
                      <a:r>
                        <a:rPr sz="900" spc="0" dirty="0">
                          <a:solidFill>
                            <a:srgbClr val="020302"/>
                          </a:solidFill>
                          <a:latin typeface="Wingdings"/>
                          <a:cs typeface="Wingdings"/>
                        </a:rPr>
                        <a:t></a:t>
                      </a:r>
                      <a:endParaRPr sz="900" spc="0" dirty="0">
                        <a:latin typeface="Wingdings"/>
                        <a:cs typeface="Wingdings"/>
                      </a:endParaRP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sz="900" spc="0" dirty="0">
                          <a:solidFill>
                            <a:srgbClr val="020302"/>
                          </a:solidFill>
                          <a:latin typeface="AdobeClean-Light"/>
                          <a:cs typeface="AdobeClean-Light"/>
                        </a:rPr>
                        <a:t>Launch Advisory Services – First Year of </a:t>
                      </a:r>
                      <a:r>
                        <a:rPr lang="en-US" sz="900" spc="0" dirty="0">
                          <a:solidFill>
                            <a:srgbClr val="020302"/>
                          </a:solidFill>
                          <a:latin typeface="AdobeClean-Light"/>
                          <a:cs typeface="AdobeClean-Light"/>
                        </a:rPr>
                        <a:t>a </a:t>
                      </a:r>
                      <a:r>
                        <a:rPr sz="900" spc="0" dirty="0">
                          <a:solidFill>
                            <a:srgbClr val="020302"/>
                          </a:solidFill>
                          <a:latin typeface="AdobeClean-Light"/>
                          <a:cs typeface="AdobeClean-Light"/>
                        </a:rPr>
                        <a:t>new solution</a:t>
                      </a:r>
                      <a:endParaRPr sz="900" spc="0" dirty="0">
                        <a:latin typeface="AdobeClean-Light"/>
                        <a:cs typeface="AdobeClean-Light"/>
                      </a:endParaRPr>
                    </a:p>
                    <a:p>
                      <a:pPr marL="48260">
                        <a:lnSpc>
                          <a:spcPct val="100000"/>
                        </a:lnSpc>
                        <a:spcBef>
                          <a:spcPts val="830"/>
                        </a:spcBef>
                      </a:pPr>
                      <a:r>
                        <a:rPr sz="900" spc="0" dirty="0">
                          <a:latin typeface="AdobeClean-Light"/>
                          <a:cs typeface="AdobeClean-Light"/>
                        </a:rPr>
                        <a:t>Field Service Activities</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sz="900" spc="0" dirty="0">
                          <a:solidFill>
                            <a:srgbClr val="020302"/>
                          </a:solidFill>
                          <a:latin typeface="Wingdings"/>
                          <a:cs typeface="Wingdings"/>
                        </a:rPr>
                        <a:t></a:t>
                      </a:r>
                      <a:endParaRPr sz="900" spc="0">
                        <a:latin typeface="Wingdings"/>
                        <a:cs typeface="Wingdings"/>
                      </a:endParaRPr>
                    </a:p>
                  </a:txBody>
                  <a:tcPr marL="0" marR="0" marT="56515" marB="0">
                    <a:lnT w="12700">
                      <a:solidFill>
                        <a:srgbClr val="F0F0F0"/>
                      </a:solidFill>
                      <a:prstDash val="solid"/>
                    </a:lnT>
                  </a:tcPr>
                </a:tc>
                <a:tc>
                  <a:txBody>
                    <a:bodyPr/>
                    <a:lstStyle/>
                    <a:p>
                      <a:pPr algn="ctr">
                        <a:lnSpc>
                          <a:spcPct val="100000"/>
                        </a:lnSpc>
                        <a:spcBef>
                          <a:spcPts val="445"/>
                        </a:spcBef>
                      </a:pPr>
                      <a:r>
                        <a:rPr sz="900" spc="0" dirty="0">
                          <a:solidFill>
                            <a:srgbClr val="020302"/>
                          </a:solidFill>
                          <a:latin typeface="Wingdings"/>
                          <a:cs typeface="Wingdings"/>
                        </a:rPr>
                        <a:t></a:t>
                      </a:r>
                      <a:endParaRPr sz="900" spc="0" dirty="0">
                        <a:latin typeface="Wingdings"/>
                        <a:cs typeface="Wingdings"/>
                      </a:endParaRP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sz="900" spc="0" dirty="0">
                          <a:solidFill>
                            <a:srgbClr val="020302"/>
                          </a:solidFill>
                          <a:latin typeface="AdobeClean-Light"/>
                          <a:cs typeface="AdobeClean-Light"/>
                        </a:rPr>
                        <a:t>2</a:t>
                      </a:r>
                      <a:endParaRPr sz="900" spc="0">
                        <a:latin typeface="AdobeClean-Light"/>
                        <a:cs typeface="AdobeClean-Light"/>
                      </a:endParaRPr>
                    </a:p>
                  </a:txBody>
                  <a:tcPr marL="0" marR="0" marT="50800" marB="0">
                    <a:lnB w="12700">
                      <a:solidFill>
                        <a:srgbClr val="F1F1F1"/>
                      </a:solidFill>
                      <a:prstDash val="solid"/>
                    </a:lnB>
                  </a:tcPr>
                </a:tc>
                <a:tc>
                  <a:txBody>
                    <a:bodyPr/>
                    <a:lstStyle/>
                    <a:p>
                      <a:pPr algn="ctr">
                        <a:lnSpc>
                          <a:spcPct val="100000"/>
                        </a:lnSpc>
                        <a:spcBef>
                          <a:spcPts val="400"/>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graphicFrame>
        <p:nvGraphicFramePr>
          <p:cNvPr id="9" name="object 9"/>
          <p:cNvGraphicFramePr>
            <a:graphicFrameLocks noGrp="1"/>
          </p:cNvGraphicFramePr>
          <p:nvPr>
            <p:extLst>
              <p:ext uri="{D42A27DB-BD31-4B8C-83A1-F6EECF244321}">
                <p14:modId xmlns:p14="http://schemas.microsoft.com/office/powerpoint/2010/main" val="4081524108"/>
              </p:ext>
            </p:extLst>
          </p:nvPr>
        </p:nvGraphicFramePr>
        <p:xfrm>
          <a:off x="33527" y="7483227"/>
          <a:ext cx="7705343" cy="2172787"/>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sz="900" spc="0" dirty="0">
                          <a:solidFill>
                            <a:srgbClr val="020302"/>
                          </a:solidFill>
                          <a:latin typeface="Adobe Clean"/>
                          <a:cs typeface="Adobe Clean"/>
                        </a:rPr>
                        <a:t>Priority</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sz="900" spc="0" dirty="0">
                          <a:solidFill>
                            <a:srgbClr val="020302"/>
                          </a:solidFill>
                          <a:latin typeface="Adobe Clean"/>
                          <a:cs typeface="Adobe Clean"/>
                        </a:rPr>
                        <a:t>Online </a:t>
                      </a:r>
                      <a:r>
                        <a:rPr lang="en-US" sz="900" spc="0" dirty="0">
                          <a:solidFill>
                            <a:srgbClr val="020302"/>
                          </a:solidFill>
                          <a:latin typeface="Adobe Clean"/>
                          <a:cs typeface="Adobe Clean"/>
                        </a:rPr>
                        <a:t> </a:t>
                      </a:r>
                      <a:r>
                        <a:rPr sz="900" spc="0" dirty="0">
                          <a:solidFill>
                            <a:srgbClr val="020302"/>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ACD2FF"/>
                      </a:solidFill>
                      <a:prstDash val="solid"/>
                      <a:round/>
                      <a:headEnd type="none" w="med" len="med"/>
                      <a:tailEnd type="none" w="med" len="med"/>
                    </a:lnB>
                    <a:solidFill>
                      <a:srgbClr val="7D7D7D"/>
                    </a:solidFill>
                  </a:tcPr>
                </a:tc>
                <a:tc>
                  <a:txBody>
                    <a:bodyPr/>
                    <a:lstStyle/>
                    <a:p>
                      <a:pPr marL="0" algn="ctr">
                        <a:lnSpc>
                          <a:spcPct val="100000"/>
                        </a:lnSpc>
                        <a:spcBef>
                          <a:spcPts val="60"/>
                        </a:spcBef>
                      </a:pPr>
                      <a:r>
                        <a:rPr sz="900" spc="0" dirty="0">
                          <a:solidFill>
                            <a:srgbClr val="FFFFFF"/>
                          </a:solidFill>
                          <a:latin typeface="Adobe Clean"/>
                          <a:cs typeface="Adobe Clean"/>
                        </a:rPr>
                        <a:t>Enterprise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a:lnSpc>
                          <a:spcPts val="1000"/>
                        </a:lnSpc>
                        <a:spcBef>
                          <a:spcPts val="420"/>
                        </a:spcBef>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24x7 / 1 hour</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24x7 / 1 hour</a:t>
                      </a:r>
                    </a:p>
                  </a:txBody>
                  <a:tcPr marL="9525" marR="9525" marT="9525"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24x7 / 30 minutes</a:t>
                      </a:r>
                    </a:p>
                  </a:txBody>
                  <a:tcPr marL="9525" marR="9525" marT="9525"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24x7 / 15 minutes</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dirty="0">
                          <a:solidFill>
                            <a:srgbClr val="020302"/>
                          </a:solidFill>
                          <a:latin typeface="Adobe Clean"/>
                          <a:cs typeface="Adobe Clean"/>
                        </a:rPr>
                        <a:t>PRIORITY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dirty="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hours / 4 hours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hours / 2 hours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24x5 / 1 hour</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24x5 / 30 minutes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dirty="0">
                          <a:solidFill>
                            <a:srgbClr val="020302"/>
                          </a:solidFill>
                          <a:latin typeface="Adobe Clean"/>
                          <a:cs typeface="Adobe Clean"/>
                        </a:rPr>
                        <a:t>PRIORITY</a:t>
                      </a:r>
                      <a:r>
                        <a:rPr lang="en-US" sz="900" b="1" spc="0" dirty="0">
                          <a:solidFill>
                            <a:srgbClr val="020302"/>
                          </a:solidFill>
                          <a:latin typeface="Adobe Clean"/>
                          <a:cs typeface="Adobe Clean"/>
                        </a:rPr>
                        <a:t>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 </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hours / 6 hours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hours /  4 hours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hours / 2 hours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24x5 / 1 hour</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dirty="0">
                          <a:solidFill>
                            <a:srgbClr val="020302"/>
                          </a:solidFill>
                          <a:latin typeface="Adobe Clean"/>
                          <a:cs typeface="Adobe Clean"/>
                        </a:rPr>
                        <a:t>PRIORITY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dirty="0">
                          <a:solidFill>
                            <a:srgbClr val="000000"/>
                          </a:solidFill>
                          <a:effectLst/>
                          <a:latin typeface="Adobe Clean Light" panose="020B0303020404020204" pitchFamily="34" charset="0"/>
                        </a:rPr>
                        <a:t>General question regarding current product functionality or an enhancement request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days / 3 days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day / 1 day</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a:solidFill>
                            <a:srgbClr val="020302"/>
                          </a:solidFill>
                          <a:effectLst/>
                          <a:latin typeface="AdobeClean-Light" panose="020B0503020404020204" pitchFamily="34" charset="0"/>
                        </a:rPr>
                        <a:t>Business day / 1 day</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panose="020B0503020404020204" pitchFamily="34" charset="0"/>
                        </a:rPr>
                        <a:t>Business day / 1 day</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sz="2300" dirty="0">
                <a:latin typeface="Adobe Clean"/>
              </a:rPr>
              <a:t>ADOBE </a:t>
            </a:r>
            <a:r>
              <a:rPr lang="en-US" sz="2300" dirty="0">
                <a:latin typeface="Adobe Clean"/>
              </a:rPr>
              <a:t>SUPPORT PLANS</a:t>
            </a:r>
            <a:endParaRPr sz="2300" dirty="0">
              <a:latin typeface="Adobe Clean" panose="020B0503020404020204" pitchFamily="34" charset="0"/>
            </a:endParaRP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nchor="t">
            <a:spAutoFit/>
          </a:bodyPr>
          <a:lstStyle/>
          <a:p>
            <a:pPr marL="12700" marR="5080">
              <a:lnSpc>
                <a:spcPts val="1400"/>
              </a:lnSpc>
              <a:spcBef>
                <a:spcPts val="60"/>
              </a:spcBef>
            </a:pPr>
            <a:r>
              <a:rPr lang="en-US" sz="1000" spc="-20" dirty="0">
                <a:solidFill>
                  <a:srgbClr val="020302"/>
                </a:solidFill>
                <a:latin typeface="AdobeClean-Light"/>
                <a:cs typeface="AdobeClean-Light"/>
              </a:rPr>
              <a:t>Adobe Customer Support offers a</a:t>
            </a:r>
            <a:r>
              <a:rPr sz="1000" spc="-20" dirty="0">
                <a:solidFill>
                  <a:srgbClr val="020302"/>
                </a:solidFill>
                <a:latin typeface="AdobeClean-Light"/>
                <a:cs typeface="AdobeClean-Light"/>
              </a:rPr>
              <a:t>ccess</a:t>
            </a:r>
            <a:r>
              <a:rPr sz="1000" spc="-90" dirty="0">
                <a:solidFill>
                  <a:srgbClr val="020302"/>
                </a:solidFill>
                <a:latin typeface="AdobeClean-Light"/>
                <a:cs typeface="AdobeClean-Light"/>
              </a:rPr>
              <a:t> </a:t>
            </a:r>
            <a:r>
              <a:rPr sz="1000" spc="-10" dirty="0">
                <a:solidFill>
                  <a:srgbClr val="020302"/>
                </a:solidFill>
                <a:latin typeface="AdobeClean-Light"/>
                <a:cs typeface="AdobeClean-Light"/>
              </a:rPr>
              <a:t>to</a:t>
            </a:r>
            <a:r>
              <a:rPr sz="1000" spc="10" dirty="0">
                <a:solidFill>
                  <a:srgbClr val="020302"/>
                </a:solidFill>
                <a:latin typeface="AdobeClean-Light"/>
                <a:cs typeface="AdobeClean-Light"/>
              </a:rPr>
              <a:t> </a:t>
            </a:r>
            <a:r>
              <a:rPr lang="en-US" sz="1000" spc="-20" dirty="0">
                <a:solidFill>
                  <a:srgbClr val="020302"/>
                </a:solidFill>
                <a:latin typeface="AdobeClean-Light"/>
                <a:cs typeface="AdobeClean-Light"/>
              </a:rPr>
              <a:t>online resources </a:t>
            </a:r>
            <a:r>
              <a:rPr sz="1000" spc="-15" dirty="0">
                <a:solidFill>
                  <a:srgbClr val="020302"/>
                </a:solidFill>
                <a:latin typeface="AdobeClean-Light"/>
                <a:cs typeface="AdobeClean-Light"/>
              </a:rPr>
              <a:t>for</a:t>
            </a:r>
            <a:r>
              <a:rPr sz="1000" spc="-30" dirty="0">
                <a:solidFill>
                  <a:srgbClr val="020302"/>
                </a:solidFill>
                <a:latin typeface="AdobeClean-Light"/>
                <a:cs typeface="AdobeClean-Light"/>
              </a:rPr>
              <a:t> </a:t>
            </a:r>
            <a:r>
              <a:rPr sz="1000" spc="-15" dirty="0">
                <a:solidFill>
                  <a:srgbClr val="020302"/>
                </a:solidFill>
                <a:latin typeface="AdobeClean-Light"/>
                <a:cs typeface="AdobeClean-Light"/>
              </a:rPr>
              <a:t>documentation,</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engagement</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with</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other experts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customers </a:t>
            </a:r>
            <a:r>
              <a:rPr sz="1000" spc="-15" dirty="0">
                <a:solidFill>
                  <a:srgbClr val="020302"/>
                </a:solidFill>
                <a:latin typeface="AdobeClean-Light"/>
                <a:cs typeface="AdobeClean-Light"/>
              </a:rPr>
              <a:t>for best </a:t>
            </a:r>
            <a:r>
              <a:rPr sz="1000" spc="-20" dirty="0">
                <a:solidFill>
                  <a:srgbClr val="020302"/>
                </a:solidFill>
                <a:latin typeface="AdobeClean-Light"/>
                <a:cs typeface="AdobeClean-Light"/>
              </a:rPr>
              <a:t>practices,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webinar series (Office </a:t>
            </a:r>
            <a:r>
              <a:rPr sz="1000" spc="-15" dirty="0">
                <a:solidFill>
                  <a:srgbClr val="020302"/>
                </a:solidFill>
                <a:latin typeface="AdobeClean-Light"/>
                <a:cs typeface="AdobeClean-Light"/>
              </a:rPr>
              <a:t>Hours) for </a:t>
            </a:r>
            <a:r>
              <a:rPr sz="1000" spc="-20" dirty="0">
                <a:solidFill>
                  <a:srgbClr val="020302"/>
                </a:solidFill>
                <a:latin typeface="AdobeClean-Light"/>
                <a:cs typeface="AdobeClean-Light"/>
              </a:rPr>
              <a:t>troubleshooting </a:t>
            </a:r>
            <a:r>
              <a:rPr sz="1000" spc="-15" dirty="0">
                <a:solidFill>
                  <a:srgbClr val="020302"/>
                </a:solidFill>
                <a:latin typeface="AdobeClean-Light"/>
                <a:cs typeface="AdobeClean-Light"/>
              </a:rPr>
              <a:t>tips and </a:t>
            </a:r>
            <a:r>
              <a:rPr sz="1000" spc="-20" dirty="0">
                <a:solidFill>
                  <a:srgbClr val="020302"/>
                </a:solidFill>
                <a:latin typeface="AdobeClean-Light"/>
                <a:cs typeface="AdobeClean-Light"/>
              </a:rPr>
              <a:t>tricks. Several channels </a:t>
            </a:r>
            <a:r>
              <a:rPr lang="en-US" sz="1000" spc="-15" dirty="0">
                <a:solidFill>
                  <a:srgbClr val="020302"/>
                </a:solidFill>
                <a:latin typeface="AdobeClean-Light"/>
                <a:cs typeface="AdobeClean-Light"/>
              </a:rPr>
              <a:t>are </a:t>
            </a:r>
            <a:r>
              <a:rPr lang="en-US" sz="1000" spc="-20" dirty="0">
                <a:solidFill>
                  <a:srgbClr val="020302"/>
                </a:solidFill>
                <a:latin typeface="AdobeClean-Light"/>
                <a:cs typeface="AdobeClean-Light"/>
              </a:rPr>
              <a:t>also</a:t>
            </a:r>
            <a:r>
              <a:rPr lang="en-US" sz="1000" dirty="0">
                <a:latin typeface="AdobeClean-Light"/>
                <a:cs typeface="AdobeClean-Light"/>
              </a:rPr>
              <a:t> </a:t>
            </a:r>
            <a:r>
              <a:rPr sz="1000" spc="-25" dirty="0">
                <a:solidFill>
                  <a:srgbClr val="020302"/>
                </a:solidFill>
                <a:latin typeface="AdobeClean-Light"/>
                <a:cs typeface="AdobeClean-Light"/>
              </a:rPr>
              <a:t>available</a:t>
            </a:r>
            <a:r>
              <a:rPr sz="1000" spc="-65" dirty="0">
                <a:solidFill>
                  <a:srgbClr val="020302"/>
                </a:solidFill>
                <a:latin typeface="AdobeClean-Light"/>
                <a:cs typeface="AdobeClean-Light"/>
              </a:rPr>
              <a:t> </a:t>
            </a:r>
            <a:r>
              <a:rPr sz="1000" spc="-15" dirty="0">
                <a:solidFill>
                  <a:srgbClr val="020302"/>
                </a:solidFill>
                <a:latin typeface="AdobeClean-Light"/>
                <a:cs typeface="AdobeClean-Light"/>
              </a:rPr>
              <a:t>for</a:t>
            </a:r>
            <a:r>
              <a:rPr sz="1000" spc="-25" dirty="0">
                <a:solidFill>
                  <a:srgbClr val="020302"/>
                </a:solidFill>
                <a:latin typeface="AdobeClean-Light"/>
                <a:cs typeface="AdobeClean-Light"/>
              </a:rPr>
              <a:t> </a:t>
            </a:r>
            <a:r>
              <a:rPr sz="1000" spc="-20" dirty="0">
                <a:solidFill>
                  <a:srgbClr val="020302"/>
                </a:solidFill>
                <a:latin typeface="AdobeClean-Light"/>
                <a:cs typeface="AdobeClean-Light"/>
              </a:rPr>
              <a:t>questions</a:t>
            </a:r>
            <a:r>
              <a:rPr sz="1000" spc="-114" dirty="0">
                <a:solidFill>
                  <a:srgbClr val="020302"/>
                </a:solidFill>
                <a:latin typeface="AdobeClean-Light"/>
                <a:cs typeface="AdobeClean-Light"/>
              </a:rPr>
              <a:t> </a:t>
            </a:r>
            <a:r>
              <a:rPr sz="1000" spc="-15" dirty="0">
                <a:solidFill>
                  <a:srgbClr val="020302"/>
                </a:solidFill>
                <a:latin typeface="AdobeClean-Light"/>
                <a:cs typeface="AdobeClean-Light"/>
              </a:rPr>
              <a:t>and</a:t>
            </a:r>
            <a:r>
              <a:rPr sz="1000" spc="-45" dirty="0">
                <a:solidFill>
                  <a:srgbClr val="020302"/>
                </a:solidFill>
                <a:latin typeface="AdobeClean-Light"/>
                <a:cs typeface="AdobeClean-Light"/>
              </a:rPr>
              <a:t> </a:t>
            </a:r>
            <a:r>
              <a:rPr sz="1000" spc="-20" dirty="0">
                <a:solidFill>
                  <a:srgbClr val="020302"/>
                </a:solidFill>
                <a:latin typeface="AdobeClean-Light"/>
                <a:cs typeface="AdobeClean-Light"/>
              </a:rPr>
              <a:t>case</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submissions</a:t>
            </a:r>
            <a:r>
              <a:rPr lang="en-US" sz="1000" spc="-20" dirty="0">
                <a:solidFill>
                  <a:srgbClr val="020302"/>
                </a:solidFill>
                <a:latin typeface="AdobeClean-Light"/>
                <a:cs typeface="AdobeClean-Light"/>
              </a:rPr>
              <a:t>.</a:t>
            </a:r>
            <a:endParaRPr sz="1000" dirty="0">
              <a:latin typeface="AdobeClean-Light"/>
              <a:cs typeface="AdobeClean-Light"/>
            </a:endParaRPr>
          </a:p>
        </p:txBody>
      </p:sp>
      <p:sp>
        <p:nvSpPr>
          <p:cNvPr id="46" name="object 46"/>
          <p:cNvSpPr txBox="1"/>
          <p:nvPr/>
        </p:nvSpPr>
        <p:spPr>
          <a:xfrm>
            <a:off x="206585" y="8494028"/>
            <a:ext cx="3270885" cy="302647"/>
          </a:xfrm>
          <a:prstGeom prst="rect">
            <a:avLst/>
          </a:prstGeom>
        </p:spPr>
        <p:txBody>
          <a:bodyPr vert="horz" wrap="square" lIns="0" tIns="12700" rIns="0" bIns="0" rtlCol="0" anchor="t">
            <a:spAutoFit/>
          </a:bodyPr>
          <a:lstStyle/>
          <a:p>
            <a:pPr marL="33020" marR="159385">
              <a:spcBef>
                <a:spcPts val="100"/>
              </a:spcBef>
              <a:tabLst>
                <a:tab pos="1786889" algn="l"/>
              </a:tabLst>
            </a:pPr>
            <a:r>
              <a:rPr sz="900" spc="-20" dirty="0">
                <a:solidFill>
                  <a:srgbClr val="020302"/>
                </a:solidFill>
                <a:latin typeface="AdobeClean-Light"/>
                <a:cs typeface="AdobeClean-Light"/>
              </a:rPr>
              <a:t>Start </a:t>
            </a:r>
            <a:r>
              <a:rPr sz="900" dirty="0">
                <a:solidFill>
                  <a:srgbClr val="020302"/>
                </a:solidFill>
                <a:latin typeface="AdobeClean-Light"/>
                <a:cs typeface="AdobeClean-Light"/>
              </a:rPr>
              <a:t>a </a:t>
            </a:r>
            <a:r>
              <a:rPr sz="900" spc="-15" dirty="0">
                <a:solidFill>
                  <a:srgbClr val="020302"/>
                </a:solidFill>
                <a:latin typeface="AdobeClean-Light"/>
                <a:cs typeface="AdobeClean-Light"/>
              </a:rPr>
              <a:t>chat </a:t>
            </a:r>
            <a:r>
              <a:rPr sz="900" spc="-10" dirty="0">
                <a:solidFill>
                  <a:srgbClr val="020302"/>
                </a:solidFill>
                <a:latin typeface="AdobeClean-Light"/>
                <a:cs typeface="AdobeClean-Light"/>
              </a:rPr>
              <a:t>session </a:t>
            </a:r>
            <a:r>
              <a:rPr sz="900" spc="-5" dirty="0">
                <a:solidFill>
                  <a:srgbClr val="020302"/>
                </a:solidFill>
                <a:latin typeface="AdobeClean-Light"/>
                <a:cs typeface="AdobeClean-Light"/>
              </a:rPr>
              <a:t>to </a:t>
            </a:r>
            <a:r>
              <a:rPr sz="900" spc="-10" dirty="0">
                <a:solidFill>
                  <a:srgbClr val="020302"/>
                </a:solidFill>
                <a:latin typeface="AdobeClean-Light"/>
                <a:cs typeface="AdobeClean-Light"/>
              </a:rPr>
              <a:t>get</a:t>
            </a:r>
            <a:r>
              <a:rPr lang="en-US" sz="900" spc="-10" dirty="0">
                <a:solidFill>
                  <a:srgbClr val="020302"/>
                </a:solidFill>
                <a:latin typeface="AdobeClean-Light"/>
                <a:cs typeface="AdobeClean-Light"/>
              </a:rPr>
              <a:t> </a:t>
            </a:r>
            <a:r>
              <a:rPr sz="900" spc="30" dirty="0">
                <a:solidFill>
                  <a:srgbClr val="020302"/>
                </a:solidFill>
                <a:latin typeface="AdobeClean-Light"/>
                <a:cs typeface="AdobeClean-Light"/>
              </a:rPr>
              <a:t> </a:t>
            </a:r>
            <a:r>
              <a:rPr sz="900" spc="-20" dirty="0">
                <a:solidFill>
                  <a:srgbClr val="020302"/>
                </a:solidFill>
                <a:latin typeface="AdobeClean-Light"/>
                <a:cs typeface="AdobeClean-Light"/>
              </a:rPr>
              <a:t>answers</a:t>
            </a:r>
            <a:r>
              <a:rPr lang="en-US" sz="900" spc="-45" dirty="0">
                <a:solidFill>
                  <a:srgbClr val="020302"/>
                </a:solidFill>
                <a:latin typeface="AdobeClean-Light"/>
                <a:cs typeface="AdobeClean-Light"/>
              </a:rPr>
              <a:t> </a:t>
            </a:r>
            <a:r>
              <a:rPr lang="en-US" sz="900" dirty="0">
                <a:solidFill>
                  <a:srgbClr val="020302"/>
                </a:solidFill>
                <a:latin typeface="AdobeClean-Light"/>
                <a:cs typeface="AdobeClean-Light"/>
              </a:rPr>
              <a:t>&amp; </a:t>
            </a:r>
            <a:r>
              <a:rPr sz="900" spc="-15" dirty="0">
                <a:solidFill>
                  <a:srgbClr val="020302"/>
                </a:solidFill>
                <a:latin typeface="AdobeClean-Light"/>
                <a:cs typeface="AdobeClean-Light"/>
              </a:rPr>
              <a:t>help </a:t>
            </a:r>
            <a:r>
              <a:rPr sz="900" spc="-10" dirty="0">
                <a:solidFill>
                  <a:srgbClr val="020302"/>
                </a:solidFill>
                <a:latin typeface="AdobeClean-Light"/>
                <a:cs typeface="AdobeClean-Light"/>
              </a:rPr>
              <a:t>with</a:t>
            </a:r>
            <a:r>
              <a:rPr sz="900" spc="85" dirty="0">
                <a:solidFill>
                  <a:srgbClr val="020302"/>
                </a:solidFill>
                <a:latin typeface="AdobeClean-Light"/>
                <a:cs typeface="AdobeClean-Light"/>
              </a:rPr>
              <a:t> </a:t>
            </a:r>
            <a:r>
              <a:rPr sz="900" spc="-10" dirty="0">
                <a:solidFill>
                  <a:srgbClr val="020302"/>
                </a:solidFill>
                <a:latin typeface="AdobeClean-Light"/>
                <a:cs typeface="AdobeClean-Light"/>
              </a:rPr>
              <a:t>case </a:t>
            </a:r>
            <a:r>
              <a:rPr sz="900" spc="-20" dirty="0">
                <a:solidFill>
                  <a:srgbClr val="020302"/>
                </a:solidFill>
                <a:latin typeface="AdobeClean-Light"/>
                <a:cs typeface="AdobeClean-Light"/>
              </a:rPr>
              <a:t>submission</a:t>
            </a:r>
            <a:r>
              <a:rPr lang="en-US" sz="900" spc="-20" dirty="0">
                <a:solidFill>
                  <a:srgbClr val="020302"/>
                </a:solidFill>
                <a:latin typeface="AdobeClean-Light"/>
                <a:cs typeface="AdobeClean-Light"/>
              </a:rPr>
              <a:t>.</a:t>
            </a:r>
          </a:p>
          <a:p>
            <a:pPr marL="33020" marR="159385">
              <a:lnSpc>
                <a:spcPct val="100000"/>
              </a:lnSpc>
              <a:spcBef>
                <a:spcPts val="100"/>
              </a:spcBef>
              <a:tabLst>
                <a:tab pos="1786889" algn="l"/>
              </a:tabLst>
            </a:pPr>
            <a:r>
              <a:rPr sz="900" i="1" spc="-10" dirty="0">
                <a:solidFill>
                  <a:srgbClr val="7A7A7A"/>
                </a:solidFill>
                <a:latin typeface="AdobeClean-LightIt"/>
                <a:cs typeface="AdobeClean-LightIt"/>
              </a:rPr>
              <a:t>*Not all </a:t>
            </a:r>
            <a:r>
              <a:rPr sz="900" i="1" spc="-20" dirty="0">
                <a:solidFill>
                  <a:srgbClr val="7A7A7A"/>
                </a:solidFill>
                <a:latin typeface="AdobeClean-LightIt"/>
                <a:cs typeface="AdobeClean-LightIt"/>
              </a:rPr>
              <a:t>products have live chat support.  </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Online Support</a:t>
            </a:r>
            <a:endParaRPr lang="en-US" sz="1400" dirty="0">
              <a:latin typeface="Adobe Clean"/>
              <a:cs typeface="Adobe Clean"/>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dirty="0">
                <a:solidFill>
                  <a:srgbClr val="000000"/>
                </a:solidFill>
              </a:rPr>
              <a:t>Self-help Portals</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497572"/>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Self-help Support Portal to submit support requests, review case status, and browse other resources, like our knowledgebase, news and alerts, featured tips, and more.</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 X 7 X 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758541"/>
          </a:xfrm>
          <a:prstGeom prst="rect">
            <a:avLst/>
          </a:prstGeom>
        </p:spPr>
        <p:txBody>
          <a:bodyPr vert="horz" wrap="square" lIns="0" tIns="12065" rIns="0" bIns="0" rtlCol="0" anchor="t">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a:t>
            </a:r>
            <a:r>
              <a:rPr lang="en-US" sz="800" spc="-15" dirty="0">
                <a:solidFill>
                  <a:srgbClr val="777879"/>
                </a:solidFill>
                <a:latin typeface="Adobe Clean"/>
                <a:cs typeface="Adobe Clean"/>
              </a:rPr>
              <a:t>Park Avenue</a:t>
            </a:r>
            <a:endParaRPr sz="800" dirty="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a:t>
            </a:r>
            <a:r>
              <a:rPr lang="en-US" sz="1100" i="1" spc="-20" dirty="0">
                <a:solidFill>
                  <a:srgbClr val="777879"/>
                </a:solidFill>
                <a:latin typeface="AdobeClean-LightIt"/>
                <a:cs typeface="AdobeClean-LightIt"/>
              </a:rPr>
              <a:t> </a:t>
            </a:r>
            <a:r>
              <a:rPr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lang="en-US"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nchor="t">
            <a:spAutoFit/>
          </a:bodyPr>
          <a:lstStyle/>
          <a:p>
            <a:pPr>
              <a:spcBef>
                <a:spcPts val="915"/>
              </a:spcBef>
            </a:pPr>
            <a:r>
              <a:rPr lang="en-US" sz="1400" b="1" spc="-15" dirty="0">
                <a:solidFill>
                  <a:srgbClr val="020302"/>
                </a:solidFill>
                <a:latin typeface="Adobe Clean"/>
                <a:cs typeface="Adobe Clean"/>
              </a:rPr>
              <a:t>Regional scope of Adobe Support, Local Hours Of Operation And Language Support</a:t>
            </a:r>
          </a:p>
          <a:p>
            <a:pPr>
              <a:spcBef>
                <a:spcPts val="915"/>
              </a:spcBef>
            </a:pPr>
            <a:r>
              <a:rPr lang="en-US" sz="1000" spc="-15" dirty="0">
                <a:solidFill>
                  <a:srgbClr val="1F1F1F"/>
                </a:solidFill>
                <a:latin typeface="AdobeClean-Light"/>
              </a:rPr>
              <a:t>The Regional scope of Adobe Support is established by aligning the customer's billing address (via the Sales Order or other Adobe Support purchasing document) to one of the following regions: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846210228"/>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Japan </a:t>
                      </a:r>
                      <a:r>
                        <a:rPr lang="en-US" sz="1100" baseline="30000" dirty="0">
                          <a:solidFill>
                            <a:schemeClr val="tx1"/>
                          </a:solidFill>
                          <a:latin typeface="Adobe Clean"/>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dirty="0">
                          <a:solidFill>
                            <a:schemeClr val="tx1"/>
                          </a:solidFill>
                          <a:latin typeface="Adobe Clean"/>
                        </a:rPr>
                        <a:t>Language support is only available in English and Japanese.</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i="1" dirty="0">
                          <a:solidFill>
                            <a:schemeClr val="tx1"/>
                          </a:solidFill>
                          <a:latin typeface="Adobe Clean"/>
                        </a:rPr>
                        <a:t>*Adobe Commerce excludes Japanese language support.</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a:rPr>
                        <a:t> </a:t>
                      </a:r>
                      <a:r>
                        <a:rPr lang="en-US" sz="1100" i="0" baseline="30000" dirty="0">
                          <a:solidFill>
                            <a:schemeClr val="tx1"/>
                          </a:solidFill>
                          <a:latin typeface="Adobe Clean"/>
                        </a:rPr>
                        <a:t>1 </a:t>
                      </a:r>
                      <a:r>
                        <a:rPr lang="en-US" sz="1100" i="0" dirty="0">
                          <a:solidFill>
                            <a:schemeClr val="tx1"/>
                          </a:solidFill>
                          <a:latin typeface="Adobe Clean"/>
                        </a:rPr>
                        <a:t>P2, P3, P4 cases are limited to business hours only in Japan.</a:t>
                      </a:r>
                      <a:endParaRPr lang="en-US" sz="1100" b="1" i="0" dirty="0">
                        <a:solidFill>
                          <a:schemeClr val="tx1"/>
                        </a:solidFill>
                        <a:latin typeface="Adobe Clean"/>
                      </a:endParaRPr>
                    </a:p>
                    <a:p>
                      <a:pPr algn="ct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66573891"/>
              </p:ext>
            </p:extLst>
          </p:nvPr>
        </p:nvGraphicFramePr>
        <p:xfrm>
          <a:off x="194236" y="1059345"/>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0"/>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8D12BD98-169B-4BEE-86DF-4C9641DF23C4}">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8a053bff-88be-49e4-9a87-e748e18b8b62"/>
    <ds:schemaRef ds:uri="6c8368ec-3776-49b5-a5bb-90648cf9530f"/>
    <ds:schemaRef ds:uri="http://purl.org/dc/dcmitype/"/>
  </ds:schemaRefs>
</ds:datastoreItem>
</file>

<file path=customXml/itemProps3.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27615</TotalTime>
  <Words>1093</Words>
  <Application>Microsoft Macintosh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Lauren Schutte</cp:lastModifiedBy>
  <cp:revision>119</cp:revision>
  <dcterms:created xsi:type="dcterms:W3CDTF">2020-11-03T06:32:09Z</dcterms:created>
  <dcterms:modified xsi:type="dcterms:W3CDTF">2021-10-13T19:38:33Z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