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5_3E964E3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  <p:cmAuthor id="2" name="Ariel Tsui" initials="AT" lastIdx="3" clrIdx="1">
    <p:extLst>
      <p:ext uri="{19B8F6BF-5375-455C-9EA6-DF929625EA0E}">
        <p15:presenceInfo xmlns:p15="http://schemas.microsoft.com/office/powerpoint/2012/main" userId="Ariel Tsui" providerId="None"/>
      </p:ext>
    </p:extLst>
  </p:cmAuthor>
  <p:cmAuthor id="3" name="Jaclyn Zalesky" initials="JZ" lastIdx="1" clrIdx="2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F6F"/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F0D56-C414-F2B7-15F9-451AF6576368}" v="110" dt="2022-02-10T15:57:04.196"/>
    <p1510:client id="{A2DBF7B9-02E3-D244-B97A-39DF5B1FC26C}" v="2" dt="2022-01-27T18:11:30.494"/>
    <p1510:client id="{B48FD668-0CCC-025E-267E-538FB753C752}" v="2" dt="2022-02-09T19:19:31.362"/>
    <p1510:client id="{C9A7A18E-2CD6-D60F-0EAE-ADB272FCFFDF}" v="16" dt="2022-03-04T01:00:43.7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4"/>
    <p:restoredTop sz="95782"/>
  </p:normalViewPr>
  <p:slideViewPr>
    <p:cSldViewPr>
      <p:cViewPr varScale="1">
        <p:scale>
          <a:sx n="80" d="100"/>
          <a:sy n="80" d="100"/>
        </p:scale>
        <p:origin x="2264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A2DBF7B9-02E3-D244-B97A-39DF5B1FC26C}"/>
    <pc:docChg chg="custSel modSld modMainMaster">
      <pc:chgData name="Jaclyn Zalesky" userId="9c0b24b4-6ad7-45a7-a9a0-5ba404afed22" providerId="ADAL" clId="{A2DBF7B9-02E3-D244-B97A-39DF5B1FC26C}" dt="2022-01-27T18:11:43.660" v="13" actId="20577"/>
      <pc:docMkLst>
        <pc:docMk/>
      </pc:docMkLst>
      <pc:sldChg chg="addSp delSp modSp mod">
        <pc:chgData name="Jaclyn Zalesky" userId="9c0b24b4-6ad7-45a7-a9a0-5ba404afed22" providerId="ADAL" clId="{A2DBF7B9-02E3-D244-B97A-39DF5B1FC26C}" dt="2022-01-27T18:11:43.660" v="13" actId="20577"/>
        <pc:sldMkLst>
          <pc:docMk/>
          <pc:sldMk cId="0" sldId="256"/>
        </pc:sldMkLst>
        <pc:spChg chg="mod">
          <ac:chgData name="Jaclyn Zalesky" userId="9c0b24b4-6ad7-45a7-a9a0-5ba404afed22" providerId="ADAL" clId="{A2DBF7B9-02E3-D244-B97A-39DF5B1FC26C}" dt="2022-01-27T18:11:43.660" v="13" actId="20577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Jaclyn Zalesky" userId="9c0b24b4-6ad7-45a7-a9a0-5ba404afed22" providerId="ADAL" clId="{A2DBF7B9-02E3-D244-B97A-39DF5B1FC26C}" dt="2022-01-27T17:52:15.821" v="7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A2DBF7B9-02E3-D244-B97A-39DF5B1FC26C}" dt="2022-01-27T18:11:27.956" v="10"/>
          <ac:spMkLst>
            <pc:docMk/>
            <pc:sldMk cId="0" sldId="256"/>
            <ac:spMk id="13" creationId="{30EDFB2E-B7BE-864D-B004-884C1838B536}"/>
          </ac:spMkLst>
        </pc:spChg>
      </pc:sldChg>
      <pc:sldChg chg="addSp delSp modSp mod">
        <pc:chgData name="Jaclyn Zalesky" userId="9c0b24b4-6ad7-45a7-a9a0-5ba404afed22" providerId="ADAL" clId="{A2DBF7B9-02E3-D244-B97A-39DF5B1FC26C}" dt="2022-01-27T18:11:30.494" v="11"/>
        <pc:sldMkLst>
          <pc:docMk/>
          <pc:sldMk cId="0" sldId="257"/>
        </pc:sldMkLst>
        <pc:spChg chg="add mod">
          <ac:chgData name="Jaclyn Zalesky" userId="9c0b24b4-6ad7-45a7-a9a0-5ba404afed22" providerId="ADAL" clId="{A2DBF7B9-02E3-D244-B97A-39DF5B1FC26C}" dt="2022-01-27T18:11:30.494" v="11"/>
          <ac:spMkLst>
            <pc:docMk/>
            <pc:sldMk cId="0" sldId="257"/>
            <ac:spMk id="56" creationId="{BED97B6A-F822-1148-9BC9-28714CACD837}"/>
          </ac:spMkLst>
        </pc:spChg>
        <pc:spChg chg="del mod">
          <ac:chgData name="Jaclyn Zalesky" userId="9c0b24b4-6ad7-45a7-a9a0-5ba404afed22" providerId="ADAL" clId="{A2DBF7B9-02E3-D244-B97A-39DF5B1FC26C}" dt="2022-01-27T17:51:41.043" v="6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A2DBF7B9-02E3-D244-B97A-39DF5B1FC26C}" dt="2022-01-27T18:11:06.472" v="9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A2DBF7B9-02E3-D244-B97A-39DF5B1FC26C}" dt="2022-01-27T18:11:03.268" v="8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A2DBF7B9-02E3-D244-B97A-39DF5B1FC26C}" dt="2022-01-27T18:11:06.472" v="9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A2DBF7B9-02E3-D244-B97A-39DF5B1FC26C}" dt="2022-01-27T18:11:06.472" v="9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</pc:sldMasterChg>
    </pc:docChg>
  </pc:docChgLst>
  <pc:docChgLst>
    <pc:chgData name="Jaclyn Zalesky" userId="S::zalesky@adobe.com::9c0b24b4-6ad7-45a7-a9a0-5ba404afed22" providerId="AD" clId="Web-{230F0D56-C414-F2B7-15F9-451AF6576368}"/>
    <pc:docChg chg="mod modSld">
      <pc:chgData name="Jaclyn Zalesky" userId="S::zalesky@adobe.com::9c0b24b4-6ad7-45a7-a9a0-5ba404afed22" providerId="AD" clId="Web-{230F0D56-C414-F2B7-15F9-451AF6576368}" dt="2022-02-10T15:57:01.008" v="107"/>
      <pc:docMkLst>
        <pc:docMk/>
      </pc:docMkLst>
      <pc:sldChg chg="modSp modCm">
        <pc:chgData name="Jaclyn Zalesky" userId="S::zalesky@adobe.com::9c0b24b4-6ad7-45a7-a9a0-5ba404afed22" providerId="AD" clId="Web-{230F0D56-C414-F2B7-15F9-451AF6576368}" dt="2022-02-10T15:57:01.008" v="10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230F0D56-C414-F2B7-15F9-451AF6576368}" dt="2022-02-10T15:56:55.836" v="105"/>
          <ac:graphicFrameMkLst>
            <pc:docMk/>
            <pc:sldMk cId="1050037809" sldId="261"/>
            <ac:graphicFrameMk id="21" creationId="{776EB197-58B6-794D-94F8-90888006EC22}"/>
          </ac:graphicFrameMkLst>
        </pc:graphicFrameChg>
      </pc:sldChg>
    </pc:docChg>
  </pc:docChgLst>
  <pc:docChgLst>
    <pc:chgData name="Jaclyn Zalesky" userId="S::zalesky@adobe.com::9c0b24b4-6ad7-45a7-a9a0-5ba404afed22" providerId="AD" clId="Web-{C9A7A18E-2CD6-D60F-0EAE-ADB272FCFFDF}"/>
    <pc:docChg chg="modSld">
      <pc:chgData name="Jaclyn Zalesky" userId="S::zalesky@adobe.com::9c0b24b4-6ad7-45a7-a9a0-5ba404afed22" providerId="AD" clId="Web-{C9A7A18E-2CD6-D60F-0EAE-ADB272FCFFDF}" dt="2022-03-04T01:00:42.113" v="1"/>
      <pc:docMkLst>
        <pc:docMk/>
      </pc:docMkLst>
      <pc:sldChg chg="modSp">
        <pc:chgData name="Jaclyn Zalesky" userId="S::zalesky@adobe.com::9c0b24b4-6ad7-45a7-a9a0-5ba404afed22" providerId="AD" clId="Web-{C9A7A18E-2CD6-D60F-0EAE-ADB272FCFFDF}" dt="2022-03-04T01:00:42.113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C9A7A18E-2CD6-D60F-0EAE-ADB272FCFFDF}" dt="2022-03-04T01:00:42.113" v="1"/>
          <ac:graphicFrameMkLst>
            <pc:docMk/>
            <pc:sldMk cId="0" sldId="256"/>
            <ac:graphicFrameMk id="11" creationId="{3AC7AEA2-E7A4-BD48-80EA-856168E207F6}"/>
          </ac:graphicFrameMkLst>
        </pc:graphicFrameChg>
      </pc:sldChg>
    </pc:docChg>
  </pc:docChgLst>
  <pc:docChgLst>
    <pc:chgData name="Jaclyn Zalesky" userId="9c0b24b4-6ad7-45a7-a9a0-5ba404afed22" providerId="ADAL" clId="{60D74460-2E50-2042-85E4-B708F321906F}"/>
    <pc:docChg chg="modSld">
      <pc:chgData name="Jaclyn Zalesky" userId="9c0b24b4-6ad7-45a7-a9a0-5ba404afed22" providerId="ADAL" clId="{60D74460-2E50-2042-85E4-B708F321906F}" dt="2022-01-26T18:04:45.119" v="50" actId="1038"/>
      <pc:docMkLst>
        <pc:docMk/>
      </pc:docMkLst>
      <pc:sldChg chg="addSp delSp modSp mod">
        <pc:chgData name="Jaclyn Zalesky" userId="9c0b24b4-6ad7-45a7-a9a0-5ba404afed22" providerId="ADAL" clId="{60D74460-2E50-2042-85E4-B708F321906F}" dt="2022-01-26T18:04:45.119" v="50" actId="1038"/>
        <pc:sldMkLst>
          <pc:docMk/>
          <pc:sldMk cId="0" sldId="257"/>
        </pc:sldMkLst>
        <pc:spChg chg="add del mod">
          <ac:chgData name="Jaclyn Zalesky" userId="9c0b24b4-6ad7-45a7-a9a0-5ba404afed22" providerId="ADAL" clId="{60D74460-2E50-2042-85E4-B708F321906F}" dt="2022-01-26T18:03:13.223" v="3"/>
          <ac:spMkLst>
            <pc:docMk/>
            <pc:sldMk cId="0" sldId="257"/>
            <ac:spMk id="2" creationId="{F27DABC0-B86D-C44E-8E65-DB8B68A63744}"/>
          </ac:spMkLst>
        </pc:spChg>
        <pc:spChg chg="mod">
          <ac:chgData name="Jaclyn Zalesky" userId="9c0b24b4-6ad7-45a7-a9a0-5ba404afed22" providerId="ADAL" clId="{60D74460-2E50-2042-85E4-B708F321906F}" dt="2022-01-26T18:03:17.934" v="4" actId="1076"/>
          <ac:spMkLst>
            <pc:docMk/>
            <pc:sldMk cId="0" sldId="257"/>
            <ac:spMk id="41" creationId="{6BF87FDD-9EA3-6946-897D-7CB38BCFBCA5}"/>
          </ac:spMkLst>
        </pc:spChg>
        <pc:spChg chg="mod">
          <ac:chgData name="Jaclyn Zalesky" userId="9c0b24b4-6ad7-45a7-a9a0-5ba404afed22" providerId="ADAL" clId="{60D74460-2E50-2042-85E4-B708F321906F}" dt="2022-01-26T18:03:34.774" v="7" actId="14100"/>
          <ac:spMkLst>
            <pc:docMk/>
            <pc:sldMk cId="0" sldId="257"/>
            <ac:spMk id="45" creationId="{01E87837-5EB4-B843-BD72-4B2D6080F2ED}"/>
          </ac:spMkLst>
        </pc:spChg>
        <pc:spChg chg="mod">
          <ac:chgData name="Jaclyn Zalesky" userId="9c0b24b4-6ad7-45a7-a9a0-5ba404afed22" providerId="ADAL" clId="{60D74460-2E50-2042-85E4-B708F321906F}" dt="2022-01-26T18:03:37.126" v="8" actId="403"/>
          <ac:spMkLst>
            <pc:docMk/>
            <pc:sldMk cId="0" sldId="257"/>
            <ac:spMk id="47" creationId="{5376A096-B710-404A-B60D-9EE95FED4BF0}"/>
          </ac:spMkLst>
        </pc:spChg>
        <pc:spChg chg="mod">
          <ac:chgData name="Jaclyn Zalesky" userId="9c0b24b4-6ad7-45a7-a9a0-5ba404afed22" providerId="ADAL" clId="{60D74460-2E50-2042-85E4-B708F321906F}" dt="2022-01-26T18:04:45.119" v="50" actId="1038"/>
          <ac:spMkLst>
            <pc:docMk/>
            <pc:sldMk cId="0" sldId="257"/>
            <ac:spMk id="50" creationId="{13CF8017-46AE-C04F-8415-29133BE5B7BF}"/>
          </ac:spMkLst>
        </pc:spChg>
        <pc:spChg chg="mod">
          <ac:chgData name="Jaclyn Zalesky" userId="9c0b24b4-6ad7-45a7-a9a0-5ba404afed22" providerId="ADAL" clId="{60D74460-2E50-2042-85E4-B708F321906F}" dt="2022-01-26T18:03:48.927" v="10" actId="403"/>
          <ac:spMkLst>
            <pc:docMk/>
            <pc:sldMk cId="0" sldId="257"/>
            <ac:spMk id="51" creationId="{F7EA7F82-FD5A-1440-96EE-C08915F16D9E}"/>
          </ac:spMkLst>
        </pc:spChg>
        <pc:spChg chg="mod">
          <ac:chgData name="Jaclyn Zalesky" userId="9c0b24b4-6ad7-45a7-a9a0-5ba404afed22" providerId="ADAL" clId="{60D74460-2E50-2042-85E4-B708F321906F}" dt="2022-01-26T18:04:13.490" v="13" actId="14100"/>
          <ac:spMkLst>
            <pc:docMk/>
            <pc:sldMk cId="0" sldId="257"/>
            <ac:spMk id="53" creationId="{AECDB25D-EF0F-3345-81AB-77397D56CA87}"/>
          </ac:spMkLst>
        </pc:spChg>
        <pc:spChg chg="mod">
          <ac:chgData name="Jaclyn Zalesky" userId="9c0b24b4-6ad7-45a7-a9a0-5ba404afed22" providerId="ADAL" clId="{60D74460-2E50-2042-85E4-B708F321906F}" dt="2022-01-26T18:03:51.118" v="11" actId="403"/>
          <ac:spMkLst>
            <pc:docMk/>
            <pc:sldMk cId="0" sldId="257"/>
            <ac:spMk id="54" creationId="{147A0CC5-9478-2A4C-8E36-9690D8413CAC}"/>
          </ac:spMkLst>
        </pc:spChg>
        <pc:spChg chg="mod">
          <ac:chgData name="Jaclyn Zalesky" userId="9c0b24b4-6ad7-45a7-a9a0-5ba404afed22" providerId="ADAL" clId="{60D74460-2E50-2042-85E4-B708F321906F}" dt="2022-01-26T18:02:55.486" v="0" actId="20577"/>
          <ac:spMkLst>
            <pc:docMk/>
            <pc:sldMk cId="0" sldId="257"/>
            <ac:spMk id="88" creationId="{BDC8935C-27E9-A94B-ABF1-EFA84FB3D2BE}"/>
          </ac:spMkLst>
        </pc:spChg>
        <pc:spChg chg="mod">
          <ac:chgData name="Jaclyn Zalesky" userId="9c0b24b4-6ad7-45a7-a9a0-5ba404afed22" providerId="ADAL" clId="{60D74460-2E50-2042-85E4-B708F321906F}" dt="2022-01-26T18:03:25.107" v="5" actId="1076"/>
          <ac:spMkLst>
            <pc:docMk/>
            <pc:sldMk cId="0" sldId="257"/>
            <ac:spMk id="97" creationId="{1F390430-3ED2-1F47-8897-19279095D4E1}"/>
          </ac:spMkLst>
        </pc:spChg>
      </pc:sldChg>
    </pc:docChg>
  </pc:docChgLst>
  <pc:docChgLst>
    <pc:chgData name="David Baker" userId="S::davbaker@adobe.com::da2b0875-9916-4d44-89d9-e651631ef4de" providerId="AD" clId="Web-{B48FD668-0CCC-025E-267E-538FB753C752}"/>
    <pc:docChg chg="mod">
      <pc:chgData name="David Baker" userId="S::davbaker@adobe.com::da2b0875-9916-4d44-89d9-e651631ef4de" providerId="AD" clId="Web-{B48FD668-0CCC-025E-267E-538FB753C752}" dt="2022-02-09T19:19:31.362" v="1"/>
      <pc:docMkLst>
        <pc:docMk/>
      </pc:docMkLst>
      <pc:sldChg chg="addCm">
        <pc:chgData name="David Baker" userId="S::davbaker@adobe.com::da2b0875-9916-4d44-89d9-e651631ef4de" providerId="AD" clId="Web-{B48FD668-0CCC-025E-267E-538FB753C752}" dt="2022-02-09T19:19:31.362" v="1"/>
        <pc:sldMkLst>
          <pc:docMk/>
          <pc:sldMk cId="1050037809" sldId="261"/>
        </pc:sldMkLst>
      </pc:sldChg>
    </pc:docChg>
  </pc:docChgLst>
</pc:chgInfo>
</file>

<file path=ppt/comments/modernComment_105_3E964E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667EB1-1D95-4194-9107-42D8CF943CA0}" authorId="{DB1A11B9-3973-06DC-DBC2-EFEFEF087FED}" created="2022-02-09T19:19:31.362">
    <pc:sldMkLst xmlns:pc="http://schemas.microsoft.com/office/powerpoint/2013/main/command">
      <pc:docMk/>
      <pc:sldMk cId="1050037809" sldId="261"/>
    </pc:sldMkLst>
    <p188:replyLst>
      <p188:reply id="{A4AD3427-FF77-4841-BB89-DE3448FC5319}" authorId="{D376325D-2BBD-24A3-9FEE-692465B927D5}" created="2022-02-10T15:57:01.008">
        <p188:txBody>
          <a:bodyPr/>
          <a:lstStyle/>
          <a:p>
            <a:r>
              <a:rPr lang="en-US"/>
              <a:t>Updated. </a:t>
            </a:r>
          </a:p>
        </p188:txBody>
      </p188:reply>
    </p188:replyLst>
    <p188:txBody>
      <a:bodyPr/>
      <a:lstStyle/>
      <a:p>
        <a:r>
          <a:rPr lang="en-US"/>
          <a:t>[@Jaclyn Zalesky]  change from Experience League to Enterprise Learn &amp; Support https://helpx.adobe.com/enterprise.html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microsoft.com/office/2018/10/relationships/comments" Target="../comments/modernComment_105_3E964E31.xml"/><Relationship Id="rId7" Type="http://schemas.openxmlformats.org/officeDocument/2006/relationships/image" Target="../media/image14.jpg"/><Relationship Id="rId12" Type="http://schemas.openxmlformats.org/officeDocument/2006/relationships/image" Target="../media/image19.png"/><Relationship Id="rId17" Type="http://schemas.openxmlformats.org/officeDocument/2006/relationships/hyperlink" Target="https://helpx.adobe.com/tw/support/programs/support-policies-terms-conditions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status.adob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3.jpg"/><Relationship Id="rId15" Type="http://schemas.openxmlformats.org/officeDocument/2006/relationships/hyperlink" Target="https://community.adobe.com/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://www.adobe.com/tw/" TargetMode="External"/><Relationship Id="rId9" Type="http://schemas.openxmlformats.org/officeDocument/2006/relationships/image" Target="../media/image16.svg"/><Relationship Id="rId14" Type="http://schemas.openxmlformats.org/officeDocument/2006/relationships/hyperlink" Target="https://helpx.adobe.com/enterpris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5" y="7162363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服務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層級</a:t>
            </a:r>
            <a:r>
              <a:rPr lang="ja-jp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目標：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最初</a:t>
            </a:r>
            <a:r>
              <a:rPr lang="ja-jp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回應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支援計劃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973343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標準 | </a:t>
            </a:r>
            <a:r>
              <a:rPr lang="ja-jp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商務</a:t>
            </a: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企業 | 菁英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 提供全方位的技術資源來支援您的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業務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這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些資源包含在您的 Adobe 企業訂閱中。商務支援計劃增強了這一點。商務支援包括支援案例的優先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路由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以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確保根據提交案例更快聯繫到更資深的支援資源。商務客戶還可以透過電話或支援入口網站聯絡我們的技術支援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團隊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以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解決任何產品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查詢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以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在最關鍵的時刻幫助保護您的業務。商務客戶可善用他們的帳戶支援負責人來支援案例升級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管理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以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獲得針對您最關鍵的支援請求的定期溝通和更新。</a:t>
            </a:r>
            <a:endParaRPr lang="en-US" sz="1000" dirty="0">
              <a:solidFill>
                <a:schemeClr val="bg1"/>
              </a:solidFill>
              <a:latin typeface="Adobe Clean SemiLight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79486"/>
              </p:ext>
            </p:extLst>
          </p:nvPr>
        </p:nvGraphicFramePr>
        <p:xfrm>
          <a:off x="127543" y="2074351"/>
          <a:ext cx="7500377" cy="504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251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7662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867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637">
                <a:tc gridSpan="2">
                  <a:txBody>
                    <a:bodyPr/>
                    <a:lstStyle/>
                    <a:p>
                      <a:endParaRPr lang="en-US" sz="1200" spc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lang="en-US"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2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37">
                <a:tc gridSpan="2">
                  <a:txBody>
                    <a:bodyPr/>
                    <a:lstStyle/>
                    <a:p>
                      <a:endParaRPr lang="en-US" sz="12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付費支援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8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/>
                          <a:cs typeface="AdobeClean-Light"/>
                        </a:rPr>
                        <a:t>指派的專家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帳戶支援負責人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指定的支援工程師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90241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技術客戶經理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5360"/>
                  </a:ext>
                </a:extLst>
              </a:tr>
              <a:tr h="232782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支援服務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全年無休的自助式支援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全年無休的聊天/電話支援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網頁案例提交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9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優先案例路由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782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加速問題優先順序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向上呈報管理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0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主動案例監控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8080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lvl="0">
                        <a:lnSpc>
                          <a:spcPct val="100000"/>
                        </a:lnSpc>
                        <a:spcBef>
                          <a:spcPts val="459"/>
                        </a:spcBef>
                        <a:buNone/>
                      </a:pPr>
                      <a:r>
                        <a:rPr lang="ja-jp" sz="1100" b="0" i="0" u="none" strike="noStrike" spc="0" noProof="0" dirty="0">
                          <a:solidFill>
                            <a:srgbClr val="020302"/>
                          </a:solidFill>
                          <a:latin typeface="Adobe Clean Light"/>
                        </a:rPr>
                        <a:t>區域內支援選項</a:t>
                      </a:r>
                      <a:endParaRPr dirty="0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8693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服務審查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案件審查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解決方案審查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藍圖審查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其他指定的支援聯絡人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升級/遷移計劃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發行準備與規劃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52538"/>
                  </a:ext>
                </a:extLst>
              </a:tr>
              <a:tr h="226657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高階主管支持人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2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4" y="358817"/>
            <a:ext cx="3309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(包括 Adobe Sign)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FD9DFC3A-8CD3-9648-A411-8459D01F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57511"/>
              </p:ext>
            </p:extLst>
          </p:nvPr>
        </p:nvGraphicFramePr>
        <p:xfrm>
          <a:off x="121146" y="7483227"/>
          <a:ext cx="7498851" cy="2103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9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客戶的生產業務功能已停止或發生重大資料遺失或服務降級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狀況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需</a:t>
                      </a: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要立即關注以恢復功能與可用性。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分鐘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1000" i="0" spc="0" dirty="0">
                          <a:latin typeface="AdobeClean-Light"/>
                        </a:rPr>
                        <a:t>為適用的 Adobe 產品和服務購買支援計劃的客戶將獲得優先案例</a:t>
                      </a:r>
                      <a:r>
                        <a:rPr lang="ja-jp" sz="1000" i="0" spc="0">
                          <a:latin typeface="AdobeClean-Light"/>
                        </a:rPr>
                        <a:t>路由</a:t>
                      </a:r>
                      <a:r>
                        <a:rPr lang="ja-JP" altLang="en-US" sz="1000" i="0" spc="0">
                          <a:latin typeface="AdobeClean-Light"/>
                        </a:rPr>
                        <a:t>、</a:t>
                      </a:r>
                      <a:r>
                        <a:rPr lang="ja-jp" sz="1000" i="0" spc="0">
                          <a:latin typeface="AdobeClean-Light"/>
                        </a:rPr>
                        <a:t>以</a:t>
                      </a:r>
                      <a:r>
                        <a:rPr lang="ja-jp" sz="1000" i="0" spc="0" dirty="0">
                          <a:latin typeface="AdobeClean-Light"/>
                        </a:rPr>
                        <a:t>便快速將案例發送給 Adobe 的支援工程師。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全年無休 /           30 分鐘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全年無休 /         15 分鐘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-3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客戶的業務功能發生嚴重的服務降級狀況</a:t>
                      </a:r>
                      <a:r>
                        <a:rPr lang="ja-JP" altLang="en-US" sz="900" b="0" i="0" spc="-3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-3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或是可能發生資料遺失</a:t>
                      </a:r>
                      <a:r>
                        <a:rPr lang="ja-JP" altLang="en-US" sz="900" b="0" i="0" spc="-3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-3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或是主要功能受到了影響</a:t>
                      </a:r>
                      <a:r>
                        <a:rPr lang="ja-jp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。</a:t>
                      </a:r>
                      <a:endParaRPr sz="900" b="0" i="0" spc="-20" baseline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-20" baseline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全年無休</a:t>
                      </a:r>
                      <a:r>
                        <a:rPr lang="en-US" altLang="ja-JP" sz="900" spc="-20" baseline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ja-jp" sz="900" spc="-20" baseline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-20" baseline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小時</a:t>
                      </a:r>
                      <a:endParaRPr lang="en-US" sz="900" spc="-20" baseline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客戶的業務功能發生了輕微服務降級狀況</a:t>
                      </a: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但有解決/變通方法讓業務功能得以繼續正常運作。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小時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4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有關目前產品功能或增強要求的一般性問題。</a:t>
                      </a:r>
                      <a:endParaRPr sz="9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天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1">
            <a:extLst>
              <a:ext uri="{FF2B5EF4-FFF2-40B4-BE49-F238E27FC236}">
                <a16:creationId xmlns:a16="http://schemas.microsoft.com/office/drawing/2014/main" id="{30EDFB2E-B7BE-864D-B004-884C1838B536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Reserved。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機密資訊。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71909" y="1607065"/>
            <a:ext cx="2148840" cy="5626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指定的帳戶支援負</a:t>
            </a:r>
            <a:r>
              <a:rPr lang="ja-jp" sz="1000">
                <a:latin typeface="Adobe Clean Light" panose="020B0303020404020204" pitchFamily="34" charset="0"/>
              </a:rPr>
              <a:t>責人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負</a:t>
            </a:r>
            <a:r>
              <a:rPr lang="ja-jp" sz="1000" dirty="0">
                <a:latin typeface="Adobe Clean Light" panose="020B0303020404020204" pitchFamily="34" charset="0"/>
              </a:rPr>
              <a:t>責監控案件</a:t>
            </a:r>
            <a:r>
              <a:rPr lang="ja-jp" sz="1000">
                <a:latin typeface="Adobe Clean Light" panose="020B0303020404020204" pitchFamily="34" charset="0"/>
              </a:rPr>
              <a:t>進度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並</a:t>
            </a:r>
            <a:r>
              <a:rPr lang="ja-jp" sz="1000" dirty="0">
                <a:latin typeface="Adobe Clean Light" panose="020B0303020404020204" pitchFamily="34" charset="0"/>
              </a:rPr>
              <a:t>充當 Adobe 支援團隊內的向上呈報點與內部宣傳者。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792529" y="1318056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帳戶支援負責人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30064" y="5732304"/>
            <a:ext cx="1983611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標準支援特色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401995" y="73696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318713" y="429188"/>
            <a:ext cx="2251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業務支援特色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793313" y="1593956"/>
            <a:ext cx="2148840" cy="34368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獲得優先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路由</a:t>
            </a:r>
            <a:r>
              <a:rPr lang="ja-JP" altLang="en-US" sz="1000">
                <a:latin typeface="Adobe Clean Light" panose="020B0303020404020204" pitchFamily="34" charset="0"/>
                <a:cs typeface="AdobeClean-Light"/>
              </a:rPr>
              <a:t>、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以</a:t>
            </a:r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確保根據提交案例更快聯繫到更資深的支援資源。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18164" y="1320426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優先案例路由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46216" y="1596236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Adobe 內的指定聯</a:t>
            </a:r>
            <a:r>
              <a:rPr lang="ja-jp" sz="1000">
                <a:latin typeface="Adobe Clean Light" panose="020B0303020404020204" pitchFamily="34" charset="0"/>
              </a:rPr>
              <a:t>絡人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他</a:t>
            </a:r>
            <a:r>
              <a:rPr lang="ja-jp" sz="1000" dirty="0">
                <a:latin typeface="Adobe Clean Light" panose="020B0303020404020204" pitchFamily="34" charset="0"/>
              </a:rPr>
              <a:t>可提供向上呈報協助、定期</a:t>
            </a:r>
            <a:r>
              <a:rPr lang="ja-jp" sz="1000">
                <a:latin typeface="Adobe Clean Light" panose="020B0303020404020204" pitchFamily="34" charset="0"/>
              </a:rPr>
              <a:t>更新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並</a:t>
            </a:r>
            <a:r>
              <a:rPr lang="ja-jp" sz="1000" dirty="0">
                <a:latin typeface="Adobe Clean Light" panose="020B0303020404020204" pitchFamily="34" charset="0"/>
              </a:rPr>
              <a:t>確保優先處理您最緊急且未解決的支援請求。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01129" y="1318056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向上呈報管理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3183539" y="3615388"/>
            <a:ext cx="2250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1200" b="1" dirty="0">
                <a:latin typeface="Adobe Clean" panose="020B0503020404020204" pitchFamily="34" charset="0"/>
              </a:rPr>
              <a:t>加速問題優先順序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2850511" y="3943707"/>
            <a:ext cx="2148840" cy="34368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透過促進與工程部門</a:t>
            </a:r>
            <a:r>
              <a:rPr lang="ja-jp" sz="1000">
                <a:latin typeface="Adobe Clean Light" panose="020B0303020404020204" pitchFamily="34" charset="0"/>
                <a:cs typeface="Adobe Clean Light"/>
              </a:rPr>
              <a:t>互動</a:t>
            </a:r>
            <a:r>
              <a:rPr lang="ja-JP" altLang="en-US" sz="1000">
                <a:latin typeface="Adobe Clean Light" panose="020B0303020404020204" pitchFamily="34" charset="0"/>
                <a:cs typeface="Adobe Clean Light"/>
              </a:rPr>
              <a:t>、</a:t>
            </a:r>
            <a:r>
              <a:rPr lang="ja-jp" sz="1000">
                <a:latin typeface="Adobe Clean Light" panose="020B0303020404020204" pitchFamily="34" charset="0"/>
                <a:cs typeface="Adobe Clean Light"/>
              </a:rPr>
              <a:t>獲</a:t>
            </a: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得支援案例工作的更高優先順序。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56306" y="15949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BEBE4631-BCA4-DC4F-9CD3-21AEE25FC99A}"/>
              </a:ext>
            </a:extLst>
          </p:cNvPr>
          <p:cNvSpPr/>
          <p:nvPr/>
        </p:nvSpPr>
        <p:spPr>
          <a:xfrm rot="5400000" flipH="1">
            <a:off x="3833254" y="5088389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87837-5EB4-B843-BD72-4B2D6080F2ED}"/>
              </a:ext>
            </a:extLst>
          </p:cNvPr>
          <p:cNvSpPr>
            <a:spLocks/>
          </p:cNvSpPr>
          <p:nvPr/>
        </p:nvSpPr>
        <p:spPr>
          <a:xfrm>
            <a:off x="869249" y="6535770"/>
            <a:ext cx="13459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社群論壇</a:t>
            </a: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407F59CA-FC0A-8543-BF2A-BE6D7F554057}"/>
              </a:ext>
            </a:extLst>
          </p:cNvPr>
          <p:cNvSpPr txBox="1"/>
          <p:nvPr/>
        </p:nvSpPr>
        <p:spPr>
          <a:xfrm>
            <a:off x="441718" y="6777939"/>
            <a:ext cx="214884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spc="-20" dirty="0">
                <a:solidFill>
                  <a:srgbClr val="000000"/>
                </a:solidFill>
                <a:latin typeface="Adobe Clean Light" panose="020B0303020404020204" pitchFamily="34" charset="0"/>
              </a:rPr>
              <a:t>可持續在線上存取不斷增加的技術解決方案、產品文件、常見問答等內容的資料庫。與 Adobe 社群上的其他客戶</a:t>
            </a:r>
            <a:r>
              <a:rPr lang="ja-jp" sz="1000" spc="-20">
                <a:solidFill>
                  <a:srgbClr val="000000"/>
                </a:solidFill>
                <a:latin typeface="Adobe Clean Light" panose="020B0303020404020204" pitchFamily="34" charset="0"/>
              </a:rPr>
              <a:t>交流</a:t>
            </a:r>
            <a:r>
              <a:rPr lang="ja-JP" altLang="en-US" sz="1000" spc="-2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 spc="-20">
                <a:solidFill>
                  <a:srgbClr val="000000"/>
                </a:solidFill>
                <a:latin typeface="Adobe Clean Light" panose="020B0303020404020204" pitchFamily="34" charset="0"/>
              </a:rPr>
              <a:t>彼</a:t>
            </a:r>
            <a:r>
              <a:rPr lang="ja-jp" sz="1000" spc="-20" dirty="0">
                <a:solidFill>
                  <a:srgbClr val="000000"/>
                </a:solidFill>
                <a:latin typeface="Adobe Clean Light" panose="020B0303020404020204" pitchFamily="34" charset="0"/>
              </a:rPr>
              <a:t>此分享學到的最佳實務和經驗教訓。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096-B710-404A-B60D-9EE95FED4BF0}"/>
              </a:ext>
            </a:extLst>
          </p:cNvPr>
          <p:cNvSpPr>
            <a:spLocks/>
          </p:cNvSpPr>
          <p:nvPr/>
        </p:nvSpPr>
        <p:spPr>
          <a:xfrm>
            <a:off x="3375964" y="6534116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自助式入口網站</a:t>
            </a: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F10CB5FB-EB8C-104E-BCDA-6A33E111FFBC}"/>
              </a:ext>
            </a:extLst>
          </p:cNvPr>
          <p:cNvSpPr txBox="1"/>
          <p:nvPr/>
        </p:nvSpPr>
        <p:spPr>
          <a:xfrm>
            <a:off x="2930461" y="6767810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spc="-30" dirty="0">
                <a:solidFill>
                  <a:srgbClr val="000000"/>
                </a:solidFill>
                <a:latin typeface="Adobe Clean Light" panose="020B0303020404020204" pitchFamily="34" charset="0"/>
              </a:rPr>
              <a:t>隨需存取線上自助式支援入口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網站</a:t>
            </a:r>
            <a:r>
              <a:rPr lang="ja-JP" altLang="en-US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以</a:t>
            </a:r>
            <a:r>
              <a:rPr lang="ja-jp" sz="1000" spc="-30" dirty="0">
                <a:solidFill>
                  <a:srgbClr val="000000"/>
                </a:solidFill>
                <a:latin typeface="Adobe Clean Light" panose="020B0303020404020204" pitchFamily="34" charset="0"/>
              </a:rPr>
              <a:t>檢閱案件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狀態</a:t>
            </a:r>
            <a:r>
              <a:rPr lang="ja-JP" altLang="en-US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並</a:t>
            </a:r>
            <a:r>
              <a:rPr lang="ja-jp" sz="1000" spc="-30" dirty="0">
                <a:solidFill>
                  <a:srgbClr val="000000"/>
                </a:solidFill>
                <a:latin typeface="Adobe Clean Light" panose="020B0303020404020204" pitchFamily="34" charset="0"/>
              </a:rPr>
              <a:t>瀏覽其他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資源</a:t>
            </a:r>
            <a:r>
              <a:rPr lang="ja-JP" altLang="en-US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 spc="-30">
                <a:solidFill>
                  <a:srgbClr val="000000"/>
                </a:solidFill>
                <a:latin typeface="Adobe Clean Light" panose="020B0303020404020204" pitchFamily="34" charset="0"/>
              </a:rPr>
              <a:t>像</a:t>
            </a:r>
            <a:r>
              <a:rPr lang="ja-jp" sz="1000" spc="-30" dirty="0">
                <a:solidFill>
                  <a:srgbClr val="000000"/>
                </a:solidFill>
                <a:latin typeface="Adobe Clean Light" panose="020B0303020404020204" pitchFamily="34" charset="0"/>
              </a:rPr>
              <a:t>是我們的新聞與提醒、知識庫、特定的提示等。</a:t>
            </a: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4B992E10-194A-084C-B2D5-1BE41C6F6CD6}"/>
              </a:ext>
            </a:extLst>
          </p:cNvPr>
          <p:cNvSpPr txBox="1"/>
          <p:nvPr/>
        </p:nvSpPr>
        <p:spPr>
          <a:xfrm>
            <a:off x="5419204" y="6743263"/>
            <a:ext cx="214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授權的使用者 (管理員) 可與 Adobe Support 開始聊天式</a:t>
            </a:r>
            <a:r>
              <a:rPr lang="ja-jp" sz="1000" spc="-20">
                <a:solidFill>
                  <a:srgbClr val="020302"/>
                </a:solidFill>
                <a:latin typeface="AdobeClean-Light"/>
                <a:cs typeface="AdobeClean-Light"/>
              </a:rPr>
              <a:t>諮詢</a:t>
            </a:r>
            <a:r>
              <a:rPr lang="ja-JP" altLang="en-US" sz="1000" spc="-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000" spc="-1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獲得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案件提交的解答與協助。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以當地時間為準</a:t>
            </a:r>
            <a:endParaRPr lang="en-US" sz="1000" dirty="0">
              <a:latin typeface="AdobeClean-Light"/>
              <a:cs typeface="AdobeClean-Ligh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CF8017-46AE-C04F-8415-29133BE5B7BF}"/>
              </a:ext>
            </a:extLst>
          </p:cNvPr>
          <p:cNvSpPr>
            <a:spLocks/>
          </p:cNvSpPr>
          <p:nvPr/>
        </p:nvSpPr>
        <p:spPr>
          <a:xfrm>
            <a:off x="5940223" y="6534116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聊天支援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EA7F82-FD5A-1440-96EE-C08915F16D9E}"/>
              </a:ext>
            </a:extLst>
          </p:cNvPr>
          <p:cNvSpPr>
            <a:spLocks/>
          </p:cNvSpPr>
          <p:nvPr/>
        </p:nvSpPr>
        <p:spPr>
          <a:xfrm>
            <a:off x="2253559" y="8275043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電話支援</a:t>
            </a: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AECDB25D-EF0F-3345-81AB-77397D56CA87}"/>
              </a:ext>
            </a:extLst>
          </p:cNvPr>
          <p:cNvSpPr txBox="1"/>
          <p:nvPr/>
        </p:nvSpPr>
        <p:spPr>
          <a:xfrm>
            <a:off x="1930373" y="8569418"/>
            <a:ext cx="1955827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授權的使用者 (管理員) </a:t>
            </a:r>
            <a:r>
              <a:rPr lang="ja-jp" sz="1000" dirty="0">
                <a:latin typeface="Adobe Clean Light"/>
              </a:rPr>
              <a:t>可以透過電話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聯絡 Adobe Suppo</a:t>
            </a:r>
            <a:r>
              <a:rPr lang="ja-jp" sz="1000" spc="-5">
                <a:solidFill>
                  <a:srgbClr val="020302"/>
                </a:solidFill>
                <a:latin typeface="AdobeClean-Light"/>
                <a:cs typeface="AdobeClean-Light"/>
              </a:rPr>
              <a:t>rt</a:t>
            </a:r>
            <a:r>
              <a:rPr lang="ja-JP" altLang="en-US" sz="1000" spc="-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000" spc="-5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獲得案件提交的解答與協助。</a:t>
            </a:r>
          </a:p>
          <a:p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以當地時間為準</a:t>
            </a:r>
            <a:endParaRPr lang="en-US" sz="10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A0CC5-9478-2A4C-8E36-9690D8413CAC}"/>
              </a:ext>
            </a:extLst>
          </p:cNvPr>
          <p:cNvSpPr>
            <a:spLocks/>
          </p:cNvSpPr>
          <p:nvPr/>
        </p:nvSpPr>
        <p:spPr>
          <a:xfrm>
            <a:off x="4704154" y="8269897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網頁案例提交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9945CA-3AB6-CA4B-ABBC-E376700A84AF}"/>
              </a:ext>
            </a:extLst>
          </p:cNvPr>
          <p:cNvSpPr/>
          <p:nvPr/>
        </p:nvSpPr>
        <p:spPr>
          <a:xfrm>
            <a:off x="4206461" y="8522198"/>
            <a:ext cx="214884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授權的使用者 (管理員) </a:t>
            </a:r>
            <a:r>
              <a:rPr lang="ja-jp" sz="1000" dirty="0">
                <a:latin typeface="Adobe Clean Light"/>
              </a:rPr>
              <a:t>可以針對支援問題隨時提交不限數量的網頁</a:t>
            </a:r>
            <a:r>
              <a:rPr lang="ja-jp" sz="1000">
                <a:latin typeface="Adobe Clean Light"/>
              </a:rPr>
              <a:t>案例</a:t>
            </a:r>
            <a:r>
              <a:rPr lang="ja-JP" altLang="en-US" sz="1000">
                <a:latin typeface="Adobe Clean Light"/>
              </a:rPr>
              <a:t>、</a:t>
            </a:r>
            <a:r>
              <a:rPr lang="ja-jp" sz="1000">
                <a:latin typeface="Adobe Clean Light"/>
              </a:rPr>
              <a:t>以</a:t>
            </a:r>
            <a:r>
              <a:rPr lang="ja-jp" sz="1000" dirty="0">
                <a:latin typeface="Adobe Clean Light"/>
              </a:rPr>
              <a:t>供我們的技術支援團隊審查。</a:t>
            </a:r>
            <a:endParaRPr lang="en-US" sz="10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6518687-A902-4544-8A13-C1A466DD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614" y="8216462"/>
            <a:ext cx="365760" cy="3657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C382B21-69F4-C346-8314-F2A905BD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620" y="8152943"/>
            <a:ext cx="365760" cy="3657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75C5FC6-7C9E-E742-A3F2-1DC503978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424" y="6371978"/>
            <a:ext cx="365760" cy="3657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56F057-839B-AD41-94B9-BD93E936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30" y="6427947"/>
            <a:ext cx="365760" cy="3657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58A730E-D49C-FA45-9E5A-12A648B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191" y="6427947"/>
            <a:ext cx="365760" cy="3657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C1EA0ED-472A-C94B-A3C5-BB19ED19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790" y="1182392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B620EF8-4FD2-FE40-947D-76A0A08C9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541" y="1214068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B7F835-3BCB-4043-9C74-877C70A3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511" y="3577947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8681EA4-5E47-8149-AA5B-D1A040A1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906" y="1214068"/>
            <a:ext cx="365760" cy="365760"/>
          </a:xfrm>
          <a:prstGeom prst="rect">
            <a:avLst/>
          </a:prstGeom>
        </p:spPr>
      </p:pic>
      <p:sp>
        <p:nvSpPr>
          <p:cNvPr id="56" name="object 11">
            <a:extLst>
              <a:ext uri="{FF2B5EF4-FFF2-40B4-BE49-F238E27FC236}">
                <a16:creationId xmlns:a16="http://schemas.microsoft.com/office/drawing/2014/main" id="{BED97B6A-F822-1148-9BC9-28714CACD837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Adobe.All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Reserved。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機密資訊。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 機密資訊。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資源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Jo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se</a:t>
            </a:r>
            <a:r>
              <a:rPr lang="ja-JP" altLang="en-US" sz="800" spc="-15">
                <a:solidFill>
                  <a:srgbClr val="777879"/>
                </a:solidFill>
                <a:latin typeface="Adobe Clean"/>
                <a:cs typeface="Adobe Clean"/>
              </a:rPr>
              <a:t>、</a:t>
            </a:r>
            <a:r>
              <a:rPr lang="ja-jp" sz="800" spc="-14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4"/>
              </a:rPr>
              <a:t>www.adobe.com/tw/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如需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支援方案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的詳細資訊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以及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適合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您的</a:t>
            </a:r>
            <a:r>
              <a:rPr lang="ja-jp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層級</a:t>
            </a:r>
            <a:r>
              <a:rPr lang="ja-JP" altLang="en-US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、</a:t>
            </a:r>
            <a:r>
              <a:rPr lang="ja-jp" sz="1100" i="1" spc="-6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請聯絡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</a:t>
            </a:r>
            <a:r>
              <a:rPr lang="ja-jp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指定的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帳戶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客戶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ja-jp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經理 (CSM)。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Adobe。All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地區營業時間和語言支援</a:t>
            </a: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 當地營業時間與客戶帳單的區域一致。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04941"/>
              </p:ext>
            </p:extLst>
          </p:nvPr>
        </p:nvGraphicFramePr>
        <p:xfrm>
          <a:off x="171128" y="5907213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 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歐洲、中東與非洲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亞太地區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美洲語言支援僅提供英文。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無與倫比的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專業知識</a:t>
            </a:r>
            <a:r>
              <a:rPr lang="ja-jp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加速支援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ja-jp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策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ja-jp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ja-jp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建議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目標大綱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大綱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獎章概述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76EB197-58B6-794D-94F8-90888006E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7908"/>
              </p:ext>
            </p:extLst>
          </p:nvPr>
        </p:nvGraphicFramePr>
        <p:xfrm>
          <a:off x="194237" y="1272353"/>
          <a:ext cx="736829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57150">
                        <a:buNone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/>
                        </a:rPr>
                        <a:t>企業學習與支援</a:t>
                      </a:r>
                      <a:endParaRPr lang="en-US" dirty="0"/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企業學習與支援是可供 Adobe 客戶找到自助式教學課程、產品文件、由講師授課的培訓課程、社群以及精選 Adobe Creative Cloud 和 Document 產品的支援的地方。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支援社群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支援社群是提問、尋找答案、向專家學習和分享知識的地方。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生產問題與系統中斷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會傳達所有在多租用戶環境中部署的 Adobe 產品與服務的健康資訊。客戶可以選擇其訂閱偏好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設定</a:t>
                      </a:r>
                      <a:r>
                        <a:rPr lang="ja-JP" altLang="en-US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以</a:t>
                      </a: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便在 Adobe 建立、更新或解決產品事件時收到電子郵件通知。這可以包括預定的維護或是不同嚴重性等級的服務問題。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條款與條件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詳述支援服務方案的條款與條件。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DD730664-994E-4A4A-9E5F-6FA0DCE7A544}"/>
              </a:ext>
            </a:extLst>
          </p:cNvPr>
          <p:cNvSpPr/>
          <p:nvPr/>
        </p:nvSpPr>
        <p:spPr>
          <a:xfrm flipV="1">
            <a:off x="197403" y="859202"/>
            <a:ext cx="777240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D96EB5-5D0B-4E9E-8068-E6D7C7013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C3CAF-E6F1-40E3-87D4-6B781C97D6B4}">
  <ds:schemaRefs>
    <ds:schemaRef ds:uri="01e63850-2818-4a9f-a0cd-2d4201ad5cd5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81057cd-4f7e-4aa3-94a7-05201549cd1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35594</TotalTime>
  <Words>1928</Words>
  <Application>Microsoft Macintosh PowerPoint</Application>
  <PresentationFormat>Custom</PresentationFormat>
  <Paragraphs>122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支援計劃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Bradic, Katarina (Contractor)</cp:lastModifiedBy>
  <cp:revision>156</cp:revision>
  <dcterms:created xsi:type="dcterms:W3CDTF">2020-11-03T06:32:09Z</dcterms:created>
  <dcterms:modified xsi:type="dcterms:W3CDTF">2022-03-24T11:47:28Z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