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606925-8FFA-293A-236A-86226561A643}" name="Steven Chaganis" initials="SC" userId="S::chaganis@adobe.com::ad274b6c-2f40-48d4-9b74-a20778203c3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lyn Zalesky" initials="JZ" lastIdx="6" clrIdx="0">
    <p:extLst>
      <p:ext uri="{19B8F6BF-5375-455C-9EA6-DF929625EA0E}">
        <p15:presenceInfo xmlns:p15="http://schemas.microsoft.com/office/powerpoint/2012/main" userId="S::zalesky@adobe.com::9c0b24b4-6ad7-45a7-a9a0-5ba404afed2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88CF7A-3805-1362-58B8-10A28D9DAA34}" v="29" dt="2022-03-04T01:02:46.334"/>
    <p1510:client id="{FD498FBB-EDE3-9F48-9F6B-88A988F91449}" v="3" dt="2022-01-27T18:10:38.69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56"/>
    <p:restoredTop sz="94694"/>
  </p:normalViewPr>
  <p:slideViewPr>
    <p:cSldViewPr>
      <p:cViewPr>
        <p:scale>
          <a:sx n="115" d="100"/>
          <a:sy n="115" d="100"/>
        </p:scale>
        <p:origin x="1232" y="-201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lyn Zalesky" userId="9c0b24b4-6ad7-45a7-a9a0-5ba404afed22" providerId="ADAL" clId="{FD498FBB-EDE3-9F48-9F6B-88A988F91449}"/>
    <pc:docChg chg="undo custSel modSld modMainMaster">
      <pc:chgData name="Jaclyn Zalesky" userId="9c0b24b4-6ad7-45a7-a9a0-5ba404afed22" providerId="ADAL" clId="{FD498FBB-EDE3-9F48-9F6B-88A988F91449}" dt="2022-01-27T18:10:38.694" v="20"/>
      <pc:docMkLst>
        <pc:docMk/>
      </pc:docMkLst>
      <pc:sldChg chg="addSp delSp modSp mod">
        <pc:chgData name="Jaclyn Zalesky" userId="9c0b24b4-6ad7-45a7-a9a0-5ba404afed22" providerId="ADAL" clId="{FD498FBB-EDE3-9F48-9F6B-88A988F91449}" dt="2022-01-27T18:10:38.694" v="20"/>
        <pc:sldMkLst>
          <pc:docMk/>
          <pc:sldMk cId="0" sldId="256"/>
        </pc:sldMkLst>
        <pc:spChg chg="add del mod">
          <ac:chgData name="Jaclyn Zalesky" userId="9c0b24b4-6ad7-45a7-a9a0-5ba404afed22" providerId="ADAL" clId="{FD498FBB-EDE3-9F48-9F6B-88A988F91449}" dt="2022-01-27T18:07:39.868" v="3"/>
          <ac:spMkLst>
            <pc:docMk/>
            <pc:sldMk cId="0" sldId="256"/>
            <ac:spMk id="4" creationId="{79B63198-08FE-C147-BE66-98D3147ACEAA}"/>
          </ac:spMkLst>
        </pc:spChg>
        <pc:spChg chg="mod">
          <ac:chgData name="Jaclyn Zalesky" userId="9c0b24b4-6ad7-45a7-a9a0-5ba404afed22" providerId="ADAL" clId="{FD498FBB-EDE3-9F48-9F6B-88A988F91449}" dt="2022-01-27T18:08:06.731" v="9" actId="20577"/>
          <ac:spMkLst>
            <pc:docMk/>
            <pc:sldMk cId="0" sldId="256"/>
            <ac:spMk id="10" creationId="{00000000-0000-0000-0000-000000000000}"/>
          </ac:spMkLst>
        </pc:spChg>
        <pc:graphicFrameChg chg="modGraphic">
          <ac:chgData name="Jaclyn Zalesky" userId="9c0b24b4-6ad7-45a7-a9a0-5ba404afed22" providerId="ADAL" clId="{FD498FBB-EDE3-9F48-9F6B-88A988F91449}" dt="2022-01-27T18:08:36.006" v="17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">
          <ac:chgData name="Jaclyn Zalesky" userId="9c0b24b4-6ad7-45a7-a9a0-5ba404afed22" providerId="ADAL" clId="{FD498FBB-EDE3-9F48-9F6B-88A988F91449}" dt="2022-01-27T18:10:38.694" v="20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addSp delSp modSp mod">
        <pc:chgData name="Jaclyn Zalesky" userId="9c0b24b4-6ad7-45a7-a9a0-5ba404afed22" providerId="ADAL" clId="{FD498FBB-EDE3-9F48-9F6B-88A988F91449}" dt="2022-01-27T18:09:25.787" v="19" actId="1076"/>
        <pc:sldMkLst>
          <pc:docMk/>
          <pc:sldMk cId="0" sldId="257"/>
        </pc:sldMkLst>
        <pc:spChg chg="add mod">
          <ac:chgData name="Jaclyn Zalesky" userId="9c0b24b4-6ad7-45a7-a9a0-5ba404afed22" providerId="ADAL" clId="{FD498FBB-EDE3-9F48-9F6B-88A988F91449}" dt="2022-01-27T18:08:20.194" v="11"/>
          <ac:spMkLst>
            <pc:docMk/>
            <pc:sldMk cId="0" sldId="257"/>
            <ac:spMk id="23" creationId="{732CD17C-F249-EA4C-B716-35D7409EDBDC}"/>
          </ac:spMkLst>
        </pc:spChg>
        <pc:spChg chg="mod">
          <ac:chgData name="Jaclyn Zalesky" userId="9c0b24b4-6ad7-45a7-a9a0-5ba404afed22" providerId="ADAL" clId="{FD498FBB-EDE3-9F48-9F6B-88A988F91449}" dt="2022-01-27T18:09:25.787" v="19" actId="1076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FD498FBB-EDE3-9F48-9F6B-88A988F91449}" dt="2022-01-27T18:09:14.620" v="18" actId="14100"/>
          <ac:spMkLst>
            <pc:docMk/>
            <pc:sldMk cId="0" sldId="257"/>
            <ac:spMk id="63" creationId="{5FDB276C-3505-C748-B612-64E8B08A71CB}"/>
          </ac:spMkLst>
        </pc:spChg>
        <pc:spChg chg="del">
          <ac:chgData name="Jaclyn Zalesky" userId="9c0b24b4-6ad7-45a7-a9a0-5ba404afed22" providerId="ADAL" clId="{FD498FBB-EDE3-9F48-9F6B-88A988F91449}" dt="2022-01-27T18:08:19.684" v="10" actId="478"/>
          <ac:spMkLst>
            <pc:docMk/>
            <pc:sldMk cId="0" sldId="257"/>
            <ac:spMk id="84" creationId="{CBCF4964-CAC8-F146-B2E2-51ED8B3DC99A}"/>
          </ac:spMkLst>
        </pc:spChg>
      </pc:sldChg>
      <pc:sldMasterChg chg="delSp mod modSldLayout">
        <pc:chgData name="Jaclyn Zalesky" userId="9c0b24b4-6ad7-45a7-a9a0-5ba404afed22" providerId="ADAL" clId="{FD498FBB-EDE3-9F48-9F6B-88A988F91449}" dt="2022-01-27T18:07:47.083" v="6" actId="478"/>
        <pc:sldMasterMkLst>
          <pc:docMk/>
          <pc:sldMasterMk cId="0" sldId="2147483648"/>
        </pc:sldMasterMkLst>
        <pc:picChg chg="del">
          <ac:chgData name="Jaclyn Zalesky" userId="9c0b24b4-6ad7-45a7-a9a0-5ba404afed22" providerId="ADAL" clId="{FD498FBB-EDE3-9F48-9F6B-88A988F91449}" dt="2022-01-27T18:07:47.083" v="6" actId="478"/>
          <ac:picMkLst>
            <pc:docMk/>
            <pc:sldMasterMk cId="0" sldId="2147483648"/>
            <ac:picMk id="9" creationId="{40B595D3-F8FC-DA44-B170-015BD0590CFB}"/>
          </ac:picMkLst>
        </pc:picChg>
        <pc:sldLayoutChg chg="delSp mod">
          <pc:chgData name="Jaclyn Zalesky" userId="9c0b24b4-6ad7-45a7-a9a0-5ba404afed22" providerId="ADAL" clId="{FD498FBB-EDE3-9F48-9F6B-88A988F91449}" dt="2022-01-27T18:07:37.410" v="1" actId="478"/>
          <pc:sldLayoutMkLst>
            <pc:docMk/>
            <pc:sldMasterMk cId="0" sldId="2147483648"/>
            <pc:sldLayoutMk cId="0" sldId="2147483662"/>
          </pc:sldLayoutMkLst>
          <pc:picChg chg="del">
            <ac:chgData name="Jaclyn Zalesky" userId="9c0b24b4-6ad7-45a7-a9a0-5ba404afed22" providerId="ADAL" clId="{FD498FBB-EDE3-9F48-9F6B-88A988F91449}" dt="2022-01-27T18:07:37.410" v="1" actId="478"/>
            <ac:picMkLst>
              <pc:docMk/>
              <pc:sldMasterMk cId="0" sldId="2147483648"/>
              <pc:sldLayoutMk cId="0" sldId="2147483662"/>
              <ac:picMk id="12" creationId="{4388883E-79D4-2047-8C5E-37999ED2475C}"/>
            </ac:picMkLst>
          </pc:picChg>
        </pc:sldLayoutChg>
        <pc:sldLayoutChg chg="addSp delSp mod">
          <pc:chgData name="Jaclyn Zalesky" userId="9c0b24b4-6ad7-45a7-a9a0-5ba404afed22" providerId="ADAL" clId="{FD498FBB-EDE3-9F48-9F6B-88A988F91449}" dt="2022-01-27T18:07:41.655" v="5" actId="478"/>
          <pc:sldLayoutMkLst>
            <pc:docMk/>
            <pc:sldMasterMk cId="0" sldId="2147483648"/>
            <pc:sldLayoutMk cId="0" sldId="2147483665"/>
          </pc:sldLayoutMkLst>
          <pc:spChg chg="add del">
            <ac:chgData name="Jaclyn Zalesky" userId="9c0b24b4-6ad7-45a7-a9a0-5ba404afed22" providerId="ADAL" clId="{FD498FBB-EDE3-9F48-9F6B-88A988F91449}" dt="2022-01-27T18:07:41.655" v="5" actId="478"/>
            <ac:spMkLst>
              <pc:docMk/>
              <pc:sldMasterMk cId="0" sldId="2147483648"/>
              <pc:sldLayoutMk cId="0" sldId="2147483665"/>
              <ac:spMk id="3" creationId="{00000000-0000-0000-0000-000000000000}"/>
            </ac:spMkLst>
          </pc:spChg>
        </pc:sldLayoutChg>
      </pc:sldMasterChg>
    </pc:docChg>
  </pc:docChgLst>
  <pc:docChgLst>
    <pc:chgData name="Jaclyn Zalesky" userId="S::zalesky@adobe.com::9c0b24b4-6ad7-45a7-a9a0-5ba404afed22" providerId="AD" clId="Web-{F988CF7A-3805-1362-58B8-10A28D9DAA34}"/>
    <pc:docChg chg="modSld">
      <pc:chgData name="Jaclyn Zalesky" userId="S::zalesky@adobe.com::9c0b24b4-6ad7-45a7-a9a0-5ba404afed22" providerId="AD" clId="Web-{F988CF7A-3805-1362-58B8-10A28D9DAA34}" dt="2022-03-04T01:02:41.100" v="1"/>
      <pc:docMkLst>
        <pc:docMk/>
      </pc:docMkLst>
      <pc:sldChg chg="modSp">
        <pc:chgData name="Jaclyn Zalesky" userId="S::zalesky@adobe.com::9c0b24b4-6ad7-45a7-a9a0-5ba404afed22" providerId="AD" clId="Web-{F988CF7A-3805-1362-58B8-10A28D9DAA34}" dt="2022-03-04T01:02:41.100" v="1"/>
        <pc:sldMkLst>
          <pc:docMk/>
          <pc:sldMk cId="0" sldId="256"/>
        </pc:sldMkLst>
        <pc:graphicFrameChg chg="mod modGraphic">
          <ac:chgData name="Jaclyn Zalesky" userId="S::zalesky@adobe.com::9c0b24b4-6ad7-45a7-a9a0-5ba404afed22" providerId="AD" clId="Web-{F988CF7A-3805-1362-58B8-10A28D9DAA34}" dt="2022-03-04T01:02:41.100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</pc:docChg>
  </pc:docChgLst>
  <pc:docChgLst>
    <pc:chgData name="Jaclyn Zalesky" userId="9c0b24b4-6ad7-45a7-a9a0-5ba404afed22" providerId="ADAL" clId="{4E2C6ECA-79BE-6040-A905-34CE2ACF5549}"/>
    <pc:docChg chg="undo custSel modSld">
      <pc:chgData name="Jaclyn Zalesky" userId="9c0b24b4-6ad7-45a7-a9a0-5ba404afed22" providerId="ADAL" clId="{4E2C6ECA-79BE-6040-A905-34CE2ACF5549}" dt="2022-01-26T18:02:05.897" v="30"/>
      <pc:docMkLst>
        <pc:docMk/>
      </pc:docMkLst>
      <pc:sldChg chg="addSp delSp modSp mod">
        <pc:chgData name="Jaclyn Zalesky" userId="9c0b24b4-6ad7-45a7-a9a0-5ba404afed22" providerId="ADAL" clId="{4E2C6ECA-79BE-6040-A905-34CE2ACF5549}" dt="2022-01-26T18:02:05.897" v="30"/>
        <pc:sldMkLst>
          <pc:docMk/>
          <pc:sldMk cId="0" sldId="256"/>
        </pc:sldMkLst>
        <pc:spChg chg="add del mod">
          <ac:chgData name="Jaclyn Zalesky" userId="9c0b24b4-6ad7-45a7-a9a0-5ba404afed22" providerId="ADAL" clId="{4E2C6ECA-79BE-6040-A905-34CE2ACF5549}" dt="2022-01-26T18:02:05.897" v="30"/>
          <ac:spMkLst>
            <pc:docMk/>
            <pc:sldMk cId="0" sldId="256"/>
            <ac:spMk id="4" creationId="{117456CE-3239-7440-9DF6-E4FE6B08F2C2}"/>
          </ac:spMkLst>
        </pc:spChg>
        <pc:graphicFrameChg chg="modGraphic">
          <ac:chgData name="Jaclyn Zalesky" userId="9c0b24b4-6ad7-45a7-a9a0-5ba404afed22" providerId="ADAL" clId="{4E2C6ECA-79BE-6040-A905-34CE2ACF5549}" dt="2022-01-26T18:01:56.161" v="25" actId="403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Jaclyn Zalesky" userId="9c0b24b4-6ad7-45a7-a9a0-5ba404afed22" providerId="ADAL" clId="{4E2C6ECA-79BE-6040-A905-34CE2ACF5549}" dt="2022-01-26T18:02:05.323" v="28" actId="403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Jaclyn Zalesky" userId="9c0b24b4-6ad7-45a7-a9a0-5ba404afed22" providerId="ADAL" clId="{4E2C6ECA-79BE-6040-A905-34CE2ACF5549}" dt="2022-01-26T18:01:19.405" v="21" actId="2711"/>
        <pc:sldMkLst>
          <pc:docMk/>
          <pc:sldMk cId="0" sldId="257"/>
        </pc:sldMkLst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" creationId="{5EBF9B27-8EA2-E341-9043-80D952738B7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2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1:19.405" v="21" actId="2711"/>
          <ac:spMkLst>
            <pc:docMk/>
            <pc:sldMk cId="0" sldId="257"/>
            <ac:spMk id="35" creationId="{B4234558-BCCC-B94B-B075-5CA309B46E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8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39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46" creationId="{00000000-0000-0000-0000-000000000000}"/>
          </ac:spMkLst>
        </pc:spChg>
        <pc:spChg chg="mod">
          <ac:chgData name="Jaclyn Zalesky" userId="9c0b24b4-6ad7-45a7-a9a0-5ba404afed22" providerId="ADAL" clId="{4E2C6ECA-79BE-6040-A905-34CE2ACF5549}" dt="2022-01-26T18:00:55.824" v="17" actId="2711"/>
          <ac:spMkLst>
            <pc:docMk/>
            <pc:sldMk cId="0" sldId="257"/>
            <ac:spMk id="61" creationId="{8F4C73CC-314D-8744-A9C8-6CE3C69810AD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63" creationId="{5FDB276C-3505-C748-B612-64E8B08A71CB}"/>
          </ac:spMkLst>
        </pc:spChg>
        <pc:spChg chg="mod">
          <ac:chgData name="Jaclyn Zalesky" userId="9c0b24b4-6ad7-45a7-a9a0-5ba404afed22" providerId="ADAL" clId="{4E2C6ECA-79BE-6040-A905-34CE2ACF5549}" dt="2022-01-26T18:01:02.641" v="18" actId="2711"/>
          <ac:spMkLst>
            <pc:docMk/>
            <pc:sldMk cId="0" sldId="257"/>
            <ac:spMk id="73" creationId="{54CB0472-0ABB-194C-8704-0BEA64FA03BF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75" creationId="{C2C0178A-612A-E74E-A0F8-532A89A66F0C}"/>
          </ac:spMkLst>
        </pc:spChg>
        <pc:spChg chg="mod">
          <ac:chgData name="Jaclyn Zalesky" userId="9c0b24b4-6ad7-45a7-a9a0-5ba404afed22" providerId="ADAL" clId="{4E2C6ECA-79BE-6040-A905-34CE2ACF5549}" dt="2022-01-26T18:01:16.005" v="20" actId="2711"/>
          <ac:spMkLst>
            <pc:docMk/>
            <pc:sldMk cId="0" sldId="257"/>
            <ac:spMk id="78" creationId="{3FD5E5E8-A228-E646-A72D-9542B6773A8E}"/>
          </ac:spMkLst>
        </pc:spChg>
        <pc:spChg chg="mod">
          <ac:chgData name="Jaclyn Zalesky" userId="9c0b24b4-6ad7-45a7-a9a0-5ba404afed22" providerId="ADAL" clId="{4E2C6ECA-79BE-6040-A905-34CE2ACF5549}" dt="2022-01-26T18:01:10.237" v="19" actId="2711"/>
          <ac:spMkLst>
            <pc:docMk/>
            <pc:sldMk cId="0" sldId="257"/>
            <ac:spMk id="81" creationId="{075E4356-C31F-674D-B927-91CC2C099FA3}"/>
          </ac:spMkLst>
        </pc:spChg>
        <pc:spChg chg="mod">
          <ac:chgData name="Jaclyn Zalesky" userId="9c0b24b4-6ad7-45a7-a9a0-5ba404afed22" providerId="ADAL" clId="{4E2C6ECA-79BE-6040-A905-34CE2ACF5549}" dt="2022-01-26T18:00:26.401" v="16" actId="2711"/>
          <ac:spMkLst>
            <pc:docMk/>
            <pc:sldMk cId="0" sldId="257"/>
            <ac:spMk id="82" creationId="{95A83EB9-E8E1-7547-BBE3-E1F42C56BF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3/24/22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3/24/22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dobe.com/tw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hyperlink" Target="https://experienceleague.adobe.com/?support-solution=General#support" TargetMode="External"/><Relationship Id="rId3" Type="http://schemas.openxmlformats.org/officeDocument/2006/relationships/hyperlink" Target="http://www.adobe.com/tw/" TargetMode="External"/><Relationship Id="rId7" Type="http://schemas.openxmlformats.org/officeDocument/2006/relationships/image" Target="../media/image11.png"/><Relationship Id="rId12" Type="http://schemas.openxmlformats.org/officeDocument/2006/relationships/image" Target="../media/image16.sv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helpx.adobe.com/tw/support/programs/support-policies-terms-condition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hyperlink" Target="https://status.adobe.com/" TargetMode="External"/><Relationship Id="rId10" Type="http://schemas.openxmlformats.org/officeDocument/2006/relationships/image" Target="../media/image14.svg"/><Relationship Id="rId4" Type="http://schemas.openxmlformats.org/officeDocument/2006/relationships/image" Target="../media/image3.jpg"/><Relationship Id="rId9" Type="http://schemas.openxmlformats.org/officeDocument/2006/relationships/image" Target="../media/image13.png"/><Relationship Id="rId14" Type="http://schemas.openxmlformats.org/officeDocument/2006/relationships/hyperlink" Target="https://community.adob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4095750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服務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層級</a:t>
            </a:r>
            <a:r>
              <a:rPr lang="ja-jp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目標：</a:t>
            </a:r>
            <a:r>
              <a:rPr lang="ja-jp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最初</a:t>
            </a:r>
            <a:r>
              <a:rPr lang="ja-jp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回應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02031" y="580032"/>
            <a:ext cx="6134100" cy="973343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200" b="1" dirty="0">
                <a:solidFill>
                  <a:schemeClr val="bg1"/>
                </a:solidFill>
              </a:rPr>
              <a:t>標準</a:t>
            </a:r>
            <a:r>
              <a:rPr lang="ja-jp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商務 | 企業 | 菁英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</a:endParaRP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Adobe 提供全方位的技術資源來支援您的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業務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這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些資源包含在您的 Adobe 企業訂閱中。標準支援包括全天候存取我們的自助支援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資源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包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括 HelpX 上的文章以及與 Adobe 社群上的其他客戶互動。您可以利用我們詳細而深入的技術產品文件和目前的版本注意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事項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這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些內容都發佈在 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ja-jp" sz="1000" u="sng" dirty="0">
                <a:solidFill>
                  <a:schemeClr val="bg1"/>
                </a:solidFill>
                <a:latin typeface="Adobe Clean SemiLight"/>
              </a:rPr>
              <a:t> 上。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我們的標準支援還包括授權的使用者 (管理員) 可透過聊天或電話與我們的技術支援團隊互動 (24x7 全年無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休)</a:t>
            </a:r>
            <a:r>
              <a:rPr lang="ja-JP" altLang="en-US" sz="1000">
                <a:solidFill>
                  <a:schemeClr val="bg1"/>
                </a:solidFill>
                <a:latin typeface="Adobe Clean SemiLight"/>
              </a:rPr>
              <a:t>、</a:t>
            </a:r>
            <a:r>
              <a:rPr lang="ja-jp" sz="1000">
                <a:solidFill>
                  <a:schemeClr val="bg1"/>
                </a:solidFill>
                <a:latin typeface="Adobe Clean SemiLight"/>
              </a:rPr>
              <a:t>也</a:t>
            </a:r>
            <a:r>
              <a:rPr lang="ja-jp" sz="1000" dirty="0">
                <a:solidFill>
                  <a:schemeClr val="bg1"/>
                </a:solidFill>
                <a:latin typeface="Adobe Clean SemiLight"/>
              </a:rPr>
              <a:t>可以透過我們的支援入口網站提出協助請求。</a:t>
            </a:r>
            <a:endParaRPr lang="en-US" sz="10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048013"/>
              </p:ext>
            </p:extLst>
          </p:nvPr>
        </p:nvGraphicFramePr>
        <p:xfrm>
          <a:off x="95250" y="2013716"/>
          <a:ext cx="7600951" cy="51042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661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667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412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111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5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4713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-2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8588">
                <a:tc gridSpan="2">
                  <a:txBody>
                    <a:bodyPr/>
                    <a:lstStyle/>
                    <a:p>
                      <a:endParaRPr lang="en-US" sz="1100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ja-jp" sz="1000" b="1" i="1" spc="0" dirty="0">
                          <a:solidFill>
                            <a:srgbClr val="FFFFFF"/>
                          </a:solidFill>
                          <a:latin typeface="Adobe Clean" panose="020B0503020404020204" pitchFamily="34" charset="0"/>
                          <a:cs typeface="Adobe Clean"/>
                        </a:rPr>
                        <a:t>支付的支援層級 ($)</a:t>
                      </a:r>
                      <a:endParaRPr sz="1000" b="1" spc="0" dirty="0">
                        <a:latin typeface="Adobe Clean" panose="020B0503020404020204" pitchFamily="34" charset="0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761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指派的專家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帳戶支援負責人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指定的支援工程師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技術客戶經理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5761">
                <a:tc rowSpan="16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2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支援服務</a:t>
                      </a:r>
                      <a:endParaRPr sz="12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全年無休的自助式支援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 panose="020B0303020404020204" pitchFamily="34" charset="0"/>
                          <a:cs typeface="AdobeClean-Light"/>
                        </a:rPr>
                        <a:t>全年無休的聊天/電話支援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網頁案例提交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優先案例路由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加速問題優先順序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向上呈報管理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主動案例監控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ja-jp" sz="1100" b="0" i="0" spc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區域內支援選項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服務審查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次/年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次/年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案件審查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1 次/月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ja-jp" sz="1100" spc="0" dirty="0">
                          <a:latin typeface="AdobeClean-Light"/>
                          <a:cs typeface="AdobeClean-Light"/>
                        </a:rPr>
                        <a:t>2 次/月</a:t>
                      </a:r>
                      <a:endParaRPr sz="11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解決方案審查</a:t>
                      </a: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0652054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藍圖審查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59038008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ja-jp" sz="1100" b="0" i="0" spc="0" dirty="0">
                          <a:solidFill>
                            <a:srgbClr val="020302"/>
                          </a:solidFill>
                          <a:latin typeface="Adobe Clean Light"/>
                          <a:cs typeface="AdobeClean-Light"/>
                        </a:rPr>
                        <a:t>其他指定的支援聯絡人</a:t>
                      </a:r>
                      <a:endParaRPr lang="en-US"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66789421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升級/遷移計劃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194748902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ja-jp" sz="1100" b="0" i="0" spc="0" dirty="0">
                          <a:latin typeface="Adobe Clean Light"/>
                          <a:cs typeface="AdobeClean-Light"/>
                        </a:rPr>
                        <a:t>發行準備與規劃</a:t>
                      </a:r>
                      <a:endParaRPr sz="1100" b="0" i="0" spc="0" dirty="0">
                        <a:latin typeface="Adobe Clean Light"/>
                        <a:cs typeface="AdobeClean-Light"/>
                      </a:endParaRPr>
                    </a:p>
                  </a:txBody>
                  <a:tcPr marL="0" marR="0" marT="6350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50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86690016"/>
                  </a:ext>
                </a:extLst>
              </a:tr>
              <a:tr h="235761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ja-jp" sz="1100" b="0" i="0" spc="0" dirty="0">
                          <a:latin typeface="Adobe Clean Light" panose="020B0303020404020204" pitchFamily="34" charset="0"/>
                          <a:cs typeface="AdobeClean-Light"/>
                        </a:rPr>
                        <a:t>高階主管支持人</a:t>
                      </a:r>
                      <a:endParaRPr sz="11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6731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ja-jp" sz="11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11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Adobe。All rights reserved.Adobe</a:t>
            </a:r>
            <a:r>
              <a:rPr lang="ja-jp" spc="60" dirty="0"/>
              <a:t> </a:t>
            </a:r>
            <a:r>
              <a:rPr lang="ja-jp" spc="-5" dirty="0"/>
              <a:t>機密資訊。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555001"/>
              </p:ext>
            </p:extLst>
          </p:nvPr>
        </p:nvGraphicFramePr>
        <p:xfrm>
          <a:off x="95250" y="7483227"/>
          <a:ext cx="7600951" cy="21034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00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71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41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9173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10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</a:t>
                      </a:r>
                      <a:endParaRPr sz="10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標準支援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商務支援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企業支援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ja-jp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菁英支援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客戶的生產業務功能已停止或發生重大資料遺失或服務降級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狀況</a:t>
                      </a:r>
                      <a:r>
                        <a:rPr lang="ja-JP" altLang="en-US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需</a:t>
                      </a: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要立即關注以恢復功能與可用性。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全年無休 / </a:t>
                      </a:r>
                    </a:p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分鐘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gridSpan="3">
                  <a:txBody>
                    <a:bodyPr/>
                    <a:lstStyle/>
                    <a:p>
                      <a:pPr marL="2317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ja-jp" sz="900" i="0" spc="0" dirty="0">
                          <a:latin typeface="AdobeClean-Light"/>
                        </a:rPr>
                        <a:t>為適用的 Adobe 產品和服務購買支援計劃的客戶將獲得優先案例</a:t>
                      </a:r>
                      <a:r>
                        <a:rPr lang="ja-jp" sz="900" i="0" spc="0">
                          <a:latin typeface="AdobeClean-Light"/>
                        </a:rPr>
                        <a:t>路由</a:t>
                      </a:r>
                      <a:r>
                        <a:rPr lang="ja-JP" altLang="en-US" sz="900" i="0" spc="0">
                          <a:latin typeface="AdobeClean-Light"/>
                        </a:rPr>
                        <a:t>、</a:t>
                      </a:r>
                      <a:r>
                        <a:rPr lang="ja-jp" sz="900" i="0" spc="0">
                          <a:latin typeface="AdobeClean-Light"/>
                        </a:rPr>
                        <a:t>以</a:t>
                      </a:r>
                      <a:r>
                        <a:rPr lang="ja-jp" sz="900" i="0" spc="0" dirty="0">
                          <a:latin typeface="AdobeClean-Light"/>
                        </a:rPr>
                        <a:t>便快速將案例發送給 Adobe 的支援工程師。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全年無休 /           30 分鐘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ja-jp" sz="900" spc="0">
                          <a:solidFill>
                            <a:srgbClr val="020302"/>
                          </a:solidFill>
                          <a:highlight>
                            <a:srgbClr val="FFFF00"/>
                          </a:highlight>
                          <a:latin typeface="AdobeClean-Light"/>
                          <a:cs typeface="AdobeClean-Light"/>
                        </a:rPr>
                        <a:t>全年無休 /         15 分鐘</a:t>
                      </a: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-20" baseline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客戶的業務功能發生嚴重的服務降級</a:t>
                      </a:r>
                      <a:r>
                        <a:rPr lang="ja-jp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狀況</a:t>
                      </a:r>
                      <a:r>
                        <a:rPr lang="ja-JP" altLang="en-US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</a:t>
                      </a:r>
                      <a:r>
                        <a:rPr lang="ja-jp" sz="900" b="0" i="0" spc="-20" baseline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是可能發生資料</a:t>
                      </a:r>
                      <a:r>
                        <a:rPr lang="ja-jp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遺失</a:t>
                      </a:r>
                      <a:r>
                        <a:rPr lang="ja-JP" altLang="en-US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、</a:t>
                      </a:r>
                      <a:r>
                        <a:rPr lang="ja-jp" sz="900" b="0" i="0" spc="-20" baseline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或是</a:t>
                      </a:r>
                      <a:r>
                        <a:rPr lang="ja-jp" sz="900" b="0" i="0" spc="-20" baseline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主要功能受到了影響。</a:t>
                      </a:r>
                      <a:endParaRPr sz="900" b="0" i="0" spc="-20" baseline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-150" baseline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  全</a:t>
                      </a:r>
                      <a:r>
                        <a:rPr lang="ja-jp" sz="900" spc="-150" baseline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年無休/</a:t>
                      </a:r>
                    </a:p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-60" baseline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小時</a:t>
                      </a:r>
                      <a:endParaRPr lang="en-US" sz="900" spc="-60" baseline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客戶的業務功能發生了輕微服務降級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狀況</a:t>
                      </a:r>
                      <a:r>
                        <a:rPr kumimoji="0" lang="ja-JP" altLang="en-US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kumimoji="0" lang="ja-jp" sz="9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但</a:t>
                      </a:r>
                      <a:r>
                        <a:rPr kumimoji="0" lang="ja-jp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有解決/變通方法讓業務功能得以繼續正常運作。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小時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ja-jp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優先順序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有關目前產品功能或增強要求的一般性問題。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5263" marR="184785" indent="-195263" algn="ctr">
                        <a:lnSpc>
                          <a:spcPct val="100000"/>
                        </a:lnSpc>
                        <a:spcBef>
                          <a:spcPts val="0"/>
                        </a:spcBef>
                        <a:tabLst>
                          <a:tab pos="911225" algn="l"/>
                        </a:tabLst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營業日 / </a:t>
                      </a:r>
                    </a:p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ja-jp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天</a:t>
                      </a:r>
                      <a:endParaRPr lang="en-US"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gridSpan="3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sz="900" spc="0">
                        <a:highlight>
                          <a:srgbClr val="FFFF00"/>
                        </a:highlight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ja-jp" sz="2300" dirty="0">
                <a:latin typeface="Adobe Clean" panose="020B0503020404020204" pitchFamily="34" charset="0"/>
              </a:rPr>
              <a:t>ADOBE 支援計劃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4" y="358817"/>
            <a:ext cx="38343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sz="700" i="1" dirty="0">
                <a:solidFill>
                  <a:schemeClr val="bg1"/>
                </a:solidFill>
                <a:latin typeface="Adobe Clean" panose="020B0503020404020204" pitchFamily="34" charset="0"/>
              </a:rPr>
              <a:t>Adobe Creative Cloud / Adobe Document Cloud (包括 Adobe Sign)</a:t>
            </a:r>
          </a:p>
          <a:p>
            <a:endParaRPr lang="en-US" sz="700" i="1" dirty="0">
              <a:solidFill>
                <a:schemeClr val="bg1"/>
              </a:solidFill>
              <a:latin typeface="Adobe Clean" panose="020B0503020404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object 26"/>
          <p:cNvSpPr/>
          <p:nvPr/>
        </p:nvSpPr>
        <p:spPr>
          <a:xfrm>
            <a:off x="317646" y="1345469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8" name="object 38"/>
          <p:cNvSpPr/>
          <p:nvPr/>
        </p:nvSpPr>
        <p:spPr>
          <a:xfrm>
            <a:off x="3733800" y="2166161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9" name="object 39"/>
          <p:cNvSpPr txBox="1"/>
          <p:nvPr/>
        </p:nvSpPr>
        <p:spPr>
          <a:xfrm>
            <a:off x="288978" y="1484661"/>
            <a:ext cx="7070597" cy="38459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客戶支援提供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對</a:t>
            </a:r>
            <a:r>
              <a:rPr lang="ja-jp" sz="11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文件資源的存</a:t>
            </a:r>
            <a:r>
              <a:rPr lang="ja-jp" sz="1100" spc="-20">
                <a:solidFill>
                  <a:srgbClr val="020302"/>
                </a:solidFill>
                <a:latin typeface="AdobeClean-Light"/>
                <a:cs typeface="AdobeClean-Light"/>
              </a:rPr>
              <a:t>取權</a:t>
            </a:r>
            <a:r>
              <a:rPr lang="ja-JP" altLang="en-US" sz="1100" spc="-1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100" spc="-15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及與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其他專家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和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客戶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互動的機會以獲得最佳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實務。我們也提供幾個管道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來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讓</a:t>
            </a:r>
            <a:r>
              <a:rPr lang="ja-jp" sz="1100" spc="-25" dirty="0">
                <a:solidFill>
                  <a:srgbClr val="020302"/>
                </a:solidFill>
                <a:latin typeface="AdobeClean-Light"/>
                <a:cs typeface="AdobeClean-Light"/>
              </a:rPr>
              <a:t>您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提交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問題</a:t>
            </a:r>
            <a:r>
              <a:rPr lang="ja-jp" sz="11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和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案件。</a:t>
            </a:r>
            <a:endParaRPr sz="11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42047" y="5400954"/>
            <a:ext cx="3270885" cy="533479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授權的使用者 (管理員) 可與 Adobe Support 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開始聊天式</a:t>
            </a:r>
            <a:r>
              <a:rPr lang="ja-jp" sz="1100" spc="-5">
                <a:solidFill>
                  <a:srgbClr val="020302"/>
                </a:solidFill>
                <a:latin typeface="AdobeClean-Light"/>
                <a:cs typeface="AdobeClean-Light"/>
              </a:rPr>
              <a:t>諮詢</a:t>
            </a:r>
            <a:r>
              <a:rPr lang="ja-JP" altLang="en-US" sz="1100" spc="-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100" spc="-5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100" spc="-10" dirty="0">
                <a:solidFill>
                  <a:srgbClr val="020302"/>
                </a:solidFill>
                <a:latin typeface="AdobeClean-Light"/>
                <a:cs typeface="AdobeClean-Light"/>
              </a:rPr>
              <a:t>獲得</a:t>
            </a:r>
            <a:r>
              <a:rPr lang="ja-jp" sz="11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案件提交的解答與協助。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ja-jp" sz="11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以當地時間為準</a:t>
            </a:r>
            <a:endParaRPr sz="1100" i="1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28600" y="1037692"/>
            <a:ext cx="15010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ja-jp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標準支援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308312" y="3141943"/>
            <a:ext cx="1625002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+mj-lt"/>
                <a:ea typeface="Open Sans" pitchFamily="34" charset="0"/>
                <a:cs typeface="Open Sans" pitchFamily="34" charset="0"/>
              </a:rPr>
              <a:t>社群</a:t>
            </a: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論壇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17646" y="3349382"/>
            <a:ext cx="3195279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可持續在線上存取不斷增加的技術解決方案、產品文件、常見問答等內容的資料庫。與 Adobe 社群上的其他客戶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交流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彼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此分享學到的最佳實務和經驗教訓。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83640" y="3141943"/>
            <a:ext cx="1191032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自助式入口網站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83640" y="3327259"/>
            <a:ext cx="3355359" cy="5437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隨需存取線上自助式支援入口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網站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以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檢閱案件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狀態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並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瀏覽其他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資源</a:t>
            </a:r>
            <a:r>
              <a:rPr lang="ja-JP" altLang="en-US" sz="1100">
                <a:solidFill>
                  <a:srgbClr val="000000"/>
                </a:solidFill>
                <a:latin typeface="Adobe Clean Light" panose="020B0303020404020204" pitchFamily="34" charset="0"/>
              </a:rPr>
              <a:t>、</a:t>
            </a:r>
            <a:r>
              <a:rPr lang="ja-jp" sz="1100">
                <a:solidFill>
                  <a:srgbClr val="000000"/>
                </a:solidFill>
                <a:latin typeface="Adobe Clean Light" panose="020B0303020404020204" pitchFamily="34" charset="0"/>
              </a:rPr>
              <a:t>像</a:t>
            </a:r>
            <a:r>
              <a:rPr lang="ja-jp" sz="1100" dirty="0">
                <a:solidFill>
                  <a:srgbClr val="000000"/>
                </a:solidFill>
                <a:latin typeface="Adobe Clean Light" panose="020B0303020404020204" pitchFamily="34" charset="0"/>
              </a:rPr>
              <a:t>是我們的知識庫、新聞與提醒、特定的提示等。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69309" y="5162889"/>
            <a:ext cx="985847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聊天支援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84182" y="5130772"/>
            <a:ext cx="1130118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電話支援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74139" y="5352333"/>
            <a:ext cx="3286720" cy="543739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授權的使用者 (管理員) </a:t>
            </a:r>
            <a:r>
              <a:rPr lang="ja-jp" sz="1100" dirty="0">
                <a:latin typeface="Adobe Clean Light"/>
              </a:rPr>
              <a:t>可以透過電話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聯絡 Adobe Suppo</a:t>
            </a:r>
            <a:r>
              <a:rPr lang="ja-jp" sz="1100" spc="-5">
                <a:solidFill>
                  <a:srgbClr val="020302"/>
                </a:solidFill>
                <a:latin typeface="AdobeClean-Light"/>
                <a:cs typeface="AdobeClean-Light"/>
              </a:rPr>
              <a:t>rt</a:t>
            </a:r>
            <a:r>
              <a:rPr lang="ja-JP" altLang="en-US" sz="1100" spc="-5">
                <a:solidFill>
                  <a:srgbClr val="020302"/>
                </a:solidFill>
                <a:latin typeface="AdobeClean-Light"/>
                <a:cs typeface="AdobeClean-Light"/>
              </a:rPr>
              <a:t>、</a:t>
            </a:r>
            <a:r>
              <a:rPr lang="ja-jp" sz="1100" spc="-5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ja-jp" sz="1100" spc="-5" dirty="0">
                <a:solidFill>
                  <a:srgbClr val="020302"/>
                </a:solidFill>
                <a:latin typeface="AdobeClean-Light"/>
                <a:cs typeface="AdobeClean-Light"/>
              </a:rPr>
              <a:t>獲得案件提交的解答與協助。</a:t>
            </a:r>
          </a:p>
          <a:p>
            <a:r>
              <a:rPr lang="ja-jp" sz="1100" i="1" spc="-10" dirty="0">
                <a:solidFill>
                  <a:srgbClr val="7A7A7A"/>
                </a:solidFill>
                <a:latin typeface="Adobe Clean Light" panose="020B0303020404020204" pitchFamily="34" charset="0"/>
                <a:cs typeface="AdobeClean-LightIt"/>
              </a:rPr>
              <a:t>以當地時間為準</a:t>
            </a:r>
            <a:endParaRPr lang="en-US" sz="1100" i="1" dirty="0"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234558-BCCC-B94B-B075-5CA309B46EBF}"/>
              </a:ext>
            </a:extLst>
          </p:cNvPr>
          <p:cNvSpPr>
            <a:spLocks/>
          </p:cNvSpPr>
          <p:nvPr/>
        </p:nvSpPr>
        <p:spPr>
          <a:xfrm>
            <a:off x="303620" y="6896420"/>
            <a:ext cx="1644681" cy="215444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ja-jp" sz="1400" b="1" dirty="0">
                <a:latin typeface="Adobe Clean" panose="020B0503020404020204" pitchFamily="34" charset="0"/>
                <a:ea typeface="Open Sans" pitchFamily="34" charset="0"/>
                <a:cs typeface="Open Sans" pitchFamily="34" charset="0"/>
              </a:rPr>
              <a:t>網頁案例提交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F9B27-8EA2-E341-9043-80D952738B7F}"/>
              </a:ext>
            </a:extLst>
          </p:cNvPr>
          <p:cNvSpPr/>
          <p:nvPr/>
        </p:nvSpPr>
        <p:spPr>
          <a:xfrm>
            <a:off x="228600" y="7098563"/>
            <a:ext cx="3237228" cy="60016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ja-jp" sz="1100" dirty="0">
                <a:solidFill>
                  <a:srgbClr val="020302"/>
                </a:solidFill>
                <a:latin typeface="AdobeClean-Light"/>
              </a:rPr>
              <a:t>授權的使用者 (管理員) </a:t>
            </a:r>
            <a:r>
              <a:rPr lang="ja-jp" sz="1100" dirty="0">
                <a:latin typeface="Adobe Clean Light"/>
              </a:rPr>
              <a:t>可以針對支援問題隨時提交不限數量的網頁</a:t>
            </a:r>
            <a:r>
              <a:rPr lang="ja-jp" sz="1100">
                <a:latin typeface="Adobe Clean Light"/>
              </a:rPr>
              <a:t>案例</a:t>
            </a:r>
            <a:r>
              <a:rPr lang="ja-JP" altLang="en-US" sz="1100">
                <a:latin typeface="Adobe Clean Light"/>
              </a:rPr>
              <a:t>、</a:t>
            </a:r>
            <a:r>
              <a:rPr lang="ja-jp" sz="1100">
                <a:latin typeface="Adobe Clean Light"/>
              </a:rPr>
              <a:t>以</a:t>
            </a:r>
            <a:r>
              <a:rPr lang="ja-jp" sz="1100" dirty="0">
                <a:latin typeface="Adobe Clean Light"/>
              </a:rPr>
              <a:t>供我們的技術支援團隊審查。</a:t>
            </a:r>
            <a:endParaRPr lang="en-US" sz="1100" dirty="0">
              <a:solidFill>
                <a:srgbClr val="000000"/>
              </a:solidFill>
              <a:latin typeface="Adobe Clean Light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32E77F6C-AF72-6B47-93C7-AAFF9593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8978" y="2707043"/>
            <a:ext cx="365760" cy="3657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5EAB8B7-3512-7148-9446-8D1BD5962B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83640" y="2703126"/>
            <a:ext cx="365760" cy="36576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50BB1EA2-FE4F-2541-905F-D1155246E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3620" y="6521866"/>
            <a:ext cx="365760" cy="36576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E238FF0-3279-C349-B16F-06587C5EC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74139" y="4749772"/>
            <a:ext cx="365760" cy="36576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B102AE2-1023-1041-BEDB-83AB48DBA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120" y="4799748"/>
            <a:ext cx="365760" cy="365760"/>
          </a:xfrm>
          <a:prstGeom prst="rect">
            <a:avLst/>
          </a:prstGeom>
        </p:spPr>
      </p:pic>
      <p:sp>
        <p:nvSpPr>
          <p:cNvPr id="23" name="object 10">
            <a:extLst>
              <a:ext uri="{FF2B5EF4-FFF2-40B4-BE49-F238E27FC236}">
                <a16:creationId xmlns:a16="http://schemas.microsoft.com/office/drawing/2014/main" id="{732CD17C-F249-EA4C-B716-35D7409EDBD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137890" y="9852238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ja-jp" spc="-5" dirty="0"/>
              <a:t>©2022 Adobe。All rights reserved.Adobe</a:t>
            </a:r>
            <a:r>
              <a:rPr lang="ja-jp" spc="60" dirty="0"/>
              <a:t> </a:t>
            </a:r>
            <a:r>
              <a:rPr lang="ja-jp" spc="-5" dirty="0"/>
              <a:t>機密資訊。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ja-jp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ja-jp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ja-jp" sz="500" spc="-5" dirty="0">
                <a:solidFill>
                  <a:srgbClr val="6C6C6C"/>
                </a:solidFill>
                <a:latin typeface="Adobe Clean"/>
                <a:cs typeface="Adobe Clean"/>
              </a:rPr>
              <a:t> 機密資訊。</a:t>
            </a:r>
            <a:endParaRPr sz="5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 dirty="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資源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ja-jp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ja-jp" sz="800" spc="-15" dirty="0">
                <a:solidFill>
                  <a:srgbClr val="777879"/>
                </a:solidFill>
                <a:latin typeface="Adobe Clean"/>
                <a:cs typeface="Adobe Clean"/>
              </a:rPr>
              <a:t>Jo</a:t>
            </a:r>
            <a:r>
              <a:rPr lang="ja-jp" sz="800" spc="-15">
                <a:solidFill>
                  <a:srgbClr val="777879"/>
                </a:solidFill>
                <a:latin typeface="Adobe Clean"/>
                <a:cs typeface="Adobe Clean"/>
              </a:rPr>
              <a:t>se</a:t>
            </a:r>
            <a:r>
              <a:rPr lang="ja-JP" altLang="en-US" sz="800" spc="-15">
                <a:solidFill>
                  <a:srgbClr val="777879"/>
                </a:solidFill>
                <a:latin typeface="Adobe Clean"/>
                <a:cs typeface="Adobe Clean"/>
              </a:rPr>
              <a:t>、</a:t>
            </a:r>
            <a:r>
              <a:rPr lang="ja-jp" sz="800" spc="-14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ja-jp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ja-jp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 dirty="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ja-jp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www.adobe.com/tw/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如需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了解</a:t>
            </a:r>
            <a:r>
              <a:rPr lang="ja-jp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ja-jp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支援方案</a:t>
            </a:r>
            <a:r>
              <a:rPr lang="ja-jp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的詳細資訊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以及</a:t>
            </a:r>
            <a:r>
              <a:rPr lang="ja-jp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適合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您的</a:t>
            </a:r>
            <a:r>
              <a:rPr lang="ja-jp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層級</a:t>
            </a:r>
            <a:r>
              <a:rPr lang="ja-JP" altLang="en-US" sz="1100" i="1" spc="-15">
                <a:solidFill>
                  <a:srgbClr val="777879"/>
                </a:solidFill>
                <a:latin typeface="AdobeClean-LightIt"/>
                <a:cs typeface="AdobeClean-LightIt"/>
              </a:rPr>
              <a:t>、</a:t>
            </a:r>
            <a:r>
              <a:rPr lang="ja-jp" sz="1100" i="1" spc="-65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請聯絡</a:t>
            </a:r>
            <a:r>
              <a:rPr lang="ja-jp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您</a:t>
            </a:r>
            <a:r>
              <a:rPr lang="ja-jp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指定的</a:t>
            </a:r>
            <a:r>
              <a:rPr lang="ja-jp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帳戶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經理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ja-jp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客戶</a:t>
            </a:r>
            <a:r>
              <a:rPr lang="ja-jp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ja-jp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ja-jp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經理 (CSM)。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©2022 Adobe。All rights reserved.Adobe</a:t>
            </a:r>
            <a:r>
              <a:rPr lang="ja-jp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ja-jp" sz="800" spc="-5" dirty="0">
                <a:solidFill>
                  <a:srgbClr val="6D6D6D"/>
                </a:solidFill>
                <a:latin typeface="Adobe Clean"/>
                <a:cs typeface="Adobe Clean"/>
              </a:rPr>
              <a:t>機密資訊。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4736515"/>
            <a:ext cx="6476646" cy="602088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ja-jp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核心地區營業時間和語言支援</a:t>
            </a:r>
          </a:p>
          <a:p>
            <a:pPr lvl="0">
              <a:spcBef>
                <a:spcPts val="915"/>
              </a:spcBef>
            </a:pPr>
            <a:r>
              <a:rPr lang="ja-jp" sz="1000" spc="-15" dirty="0">
                <a:solidFill>
                  <a:srgbClr val="1F1F1F"/>
                </a:solidFill>
                <a:latin typeface="AdobeClean-Light"/>
              </a:rPr>
              <a:t>Adobe 當地營業時間與客戶帳單的區域一致。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7365317"/>
              </p:ext>
            </p:extLst>
          </p:nvPr>
        </p:nvGraphicFramePr>
        <p:xfrm>
          <a:off x="171128" y="5586349"/>
          <a:ext cx="7391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203837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 </a:t>
                      </a: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歐洲、中東與非洲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亞太地區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188915"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24x7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 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 點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31847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10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</a:t>
                      </a:r>
                      <a:r>
                        <a:rPr lang="ja-jp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美洲語言支援僅提供英文。</a:t>
                      </a:r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US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無與倫比的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專業知識</a:t>
            </a:r>
            <a:r>
              <a:rPr lang="ja-jp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ja-jp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加速支援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ja-jp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策</a:t>
            </a:r>
            <a:r>
              <a:rPr lang="ja-jp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ja-jp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ja-jp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建議</a:t>
            </a:r>
            <a:endParaRPr sz="1200" dirty="0">
              <a:latin typeface="Adobe Clean"/>
              <a:cs typeface="Adobe Clean"/>
            </a:endParaRPr>
          </a:p>
        </p:txBody>
      </p:sp>
      <p:pic>
        <p:nvPicPr>
          <p:cNvPr id="8" name="Graphic 7" descr="目標大綱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大綱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獎章概述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4A393B-B900-3347-8AA4-229E55CC7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015256"/>
              </p:ext>
            </p:extLst>
          </p:nvPr>
        </p:nvGraphicFramePr>
        <p:xfrm>
          <a:off x="202054" y="1222225"/>
          <a:ext cx="7368291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170848118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38853592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60325" indent="0">
                        <a:tabLst/>
                      </a:pPr>
                      <a:r>
                        <a:rPr lang="ja-jp" sz="1200" b="0" strike="noStrike" dirty="0">
                          <a:solidFill>
                            <a:srgbClr val="5F5F5F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Experience League</a:t>
                      </a:r>
                      <a:endParaRPr lang="en-US" sz="1200" b="0" strike="noStrike" dirty="0">
                        <a:solidFill>
                          <a:srgbClr val="5F5F5F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b="0" strike="noStrike" kern="1200" spc="-20" baseline="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是可供 Adobe 客戶找到自助式教學課</a:t>
                      </a:r>
                      <a:r>
                        <a:rPr lang="ja-jp" sz="1000" b="0" strike="noStrike" kern="1200" spc="-20" baseline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程、</a:t>
                      </a:r>
                      <a:r>
                        <a:rPr lang="en-US" altLang="ja-JP" sz="1000" b="0" strike="noStrike" kern="1200" spc="-20" baseline="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 </a:t>
                      </a:r>
                      <a:r>
                        <a:rPr lang="ja-jp" sz="1000" b="0" strike="noStrike" kern="1200" spc="-20" baseline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產</a:t>
                      </a:r>
                      <a:r>
                        <a:rPr lang="ja-jp" sz="1000" b="0" strike="noStrike" kern="1200" spc="-20" baseline="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品文件、由講師授課的培訓課程、社群以及精選 Adobe Creative Cloud 和 Document 產品的支援的地方。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714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strike="noStrike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Adobe 支援社群</a:t>
                      </a:r>
                      <a:endParaRPr lang="en-US" sz="1200" strike="noStrike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strike="noStrike" kern="1200" spc="-30" baseline="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支援社群是提問、尋找答案、向專家學習和分享知識的地方。</a:t>
                      </a:r>
                      <a:endParaRPr lang="en-US" sz="1000" strike="noStrike" kern="1200" spc="-30" baseline="0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Adobe Clean Light" panose="020B03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7101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生產問題與系統中斷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會傳達所有在多租用戶環境中部署的 Adobe 產品與服務的健康資訊。客戶可以選擇其訂閱偏好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設定</a:t>
                      </a:r>
                      <a:r>
                        <a:rPr lang="ja-JP" altLang="en-US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、</a:t>
                      </a:r>
                      <a:r>
                        <a:rPr lang="ja-jp" sz="1000" kern="120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以</a:t>
                      </a:r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便在 Adobe 建立、更新或解決產品事件時收到電子郵件通知。這可以包括預定的維護或是不同嚴重性等級的服務問題。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981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sz="1200" dirty="0">
                          <a:solidFill>
                            <a:srgbClr val="5F5F5F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6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條款與條件</a:t>
                      </a:r>
                      <a:endParaRPr lang="en-US" sz="1200" dirty="0">
                        <a:solidFill>
                          <a:srgbClr val="5F5F5F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sz="1000" kern="1200" dirty="0">
                          <a:solidFill>
                            <a:schemeClr val="tx1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詳述支援服務方案的條款與條件。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8555031"/>
                  </a:ext>
                </a:extLst>
              </a:tr>
            </a:tbl>
          </a:graphicData>
        </a:graphic>
      </p:graphicFrame>
      <p:sp>
        <p:nvSpPr>
          <p:cNvPr id="22" name="object 26">
            <a:extLst>
              <a:ext uri="{FF2B5EF4-FFF2-40B4-BE49-F238E27FC236}">
                <a16:creationId xmlns:a16="http://schemas.microsoft.com/office/drawing/2014/main" id="{827FBB8B-1074-3E4E-88DE-5E9A9942ACCB}"/>
              </a:ext>
            </a:extLst>
          </p:cNvPr>
          <p:cNvSpPr/>
          <p:nvPr/>
        </p:nvSpPr>
        <p:spPr>
          <a:xfrm>
            <a:off x="194237" y="914400"/>
            <a:ext cx="77724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423269C2B3A1A408FE719AA0C68584E" ma:contentTypeVersion="12" ma:contentTypeDescription="Create a new document." ma:contentTypeScope="" ma:versionID="bb0e62b6784238cdabe687d3bb80e52e">
  <xsd:schema xmlns:xsd="http://www.w3.org/2001/XMLSchema" xmlns:xs="http://www.w3.org/2001/XMLSchema" xmlns:p="http://schemas.microsoft.com/office/2006/metadata/properties" xmlns:ns2="01e63850-2818-4a9f-a0cd-2d4201ad5cd5" xmlns:ns3="281057cd-4f7e-4aa3-94a7-05201549cd15" targetNamespace="http://schemas.microsoft.com/office/2006/metadata/properties" ma:root="true" ma:fieldsID="8056aed6c30138b1a2c5f47f967a193a" ns2:_="" ns3:_="">
    <xsd:import namespace="01e63850-2818-4a9f-a0cd-2d4201ad5cd5"/>
    <xsd:import namespace="281057cd-4f7e-4aa3-94a7-05201549cd1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e63850-2818-4a9f-a0cd-2d4201ad5c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1057cd-4f7e-4aa3-94a7-05201549c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D697C7-8900-4A9E-A95D-28A96A3A3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1e63850-2818-4a9f-a0cd-2d4201ad5cd5"/>
    <ds:schemaRef ds:uri="281057cd-4f7e-4aa3-94a7-05201549cd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01e63850-2818-4a9f-a0cd-2d4201ad5cd5"/>
    <ds:schemaRef ds:uri="http://schemas.microsoft.com/office/2006/documentManagement/types"/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openxmlformats.org/package/2006/metadata/core-properties"/>
    <ds:schemaRef ds:uri="281057cd-4f7e-4aa3-94a7-05201549cd1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45809</TotalTime>
  <Words>1899</Words>
  <Application>Microsoft Macintosh PowerPoint</Application>
  <PresentationFormat>Custom</PresentationFormat>
  <Paragraphs>145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支援計劃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Bradic, Katarina (Contractor)</cp:lastModifiedBy>
  <cp:revision>84</cp:revision>
  <dcterms:created xsi:type="dcterms:W3CDTF">2020-11-03T06:32:09Z</dcterms:created>
  <dcterms:modified xsi:type="dcterms:W3CDTF">2022-03-24T12:09:19Z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0x0101009423269C2B3A1A408FE719AA0C68584E</vt:lpwstr>
  </property>
</Properties>
</file>