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3E964E3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9"/>
    <p:restoredTop sz="95850"/>
  </p:normalViewPr>
  <p:slideViewPr>
    <p:cSldViewPr>
      <p:cViewPr>
        <p:scale>
          <a:sx n="122" d="100"/>
          <a:sy n="122" d="100"/>
        </p:scale>
        <p:origin x="2608" y="1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comments/modernComment_105_3E964E31.xml><?xml version="1.0" encoding="utf-8"?>
<p188:cmLst xmlns:a="http://schemas.openxmlformats.org/drawingml/2006/main" xmlns:r="http://schemas.openxmlformats.org/officeDocument/2006/relationships" xmlns:p188="http://schemas.microsoft.com/office/powerpoint/2018/8/main">
  <p188:cm id="{71667EB1-1D95-4194-9107-42D8CF943CA0}" authorId="{DB1A11B9-3973-06DC-DBC2-EFEFEF087FED}" created="2022-02-09T19:19:31.362">
    <pc:sldMkLst xmlns:pc="http://schemas.microsoft.com/office/powerpoint/2013/main/command">
      <pc:docMk/>
      <pc:sldMk cId="1050037809" sldId="261"/>
    </pc:sldMkLst>
    <p188:replyLst>
      <p188:reply id="{A4AD3427-FF77-4841-BB89-DE3448FC5319}" authorId="{D376325D-2BBD-24A3-9FEE-692465B927D5}" created="2022-02-10T15:57:01.008">
        <p188:txBody>
          <a:bodyPr/>
          <a:lstStyle/>
          <a:p>
            <a:r>
              <a:rPr lang="en-US"/>
              <a:t>Updated. </a:t>
            </a:r>
          </a:p>
        </p188:txBody>
      </p188:reply>
    </p188:replyLst>
    <p188:txBody>
      <a:bodyPr/>
      <a:lstStyle/>
      <a:p>
        <a:r>
          <a:rPr lang="en-US"/>
          <a:t>[@Jaclyn Zalesky]  change from Experience League to Enterprise Learn &amp; Support https://helpx.adobe.com/enterprise.html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microsoft.com/office/2018/10/relationships/comments" Target="../comments/modernComment_105_3E964E31.xml"/><Relationship Id="rId7" Type="http://schemas.openxmlformats.org/officeDocument/2006/relationships/image" Target="../media/image15.jpg"/><Relationship Id="rId12" Type="http://schemas.openxmlformats.org/officeDocument/2006/relationships/image" Target="../media/image20.png"/><Relationship Id="rId17" Type="http://schemas.openxmlformats.org/officeDocument/2006/relationships/hyperlink" Target="https://helpx.adobe.com/support/programs/support-policies-terms-conditions.html" TargetMode="External"/><Relationship Id="rId2" Type="http://schemas.openxmlformats.org/officeDocument/2006/relationships/notesSlide" Target="../notesSlides/notesSlide3.xml"/><Relationship Id="rId16" Type="http://schemas.openxmlformats.org/officeDocument/2006/relationships/hyperlink" Target="https://status.adobe.com/"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4.jpg"/><Relationship Id="rId15" Type="http://schemas.openxmlformats.org/officeDocument/2006/relationships/hyperlink" Target="https://community.adobe.com/" TargetMode="External"/><Relationship Id="rId10" Type="http://schemas.openxmlformats.org/officeDocument/2006/relationships/image" Target="../media/image18.png"/><Relationship Id="rId4" Type="http://schemas.openxmlformats.org/officeDocument/2006/relationships/hyperlink" Target="http://www.adobe.com/" TargetMode="External"/><Relationship Id="rId9" Type="http://schemas.openxmlformats.org/officeDocument/2006/relationships/image" Target="../media/image17.svg"/><Relationship Id="rId14" Type="http://schemas.openxmlformats.org/officeDocument/2006/relationships/hyperlink" Target="https://helpx.adobe.com/enterpris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a:t>
            </a:r>
            <a:r>
              <a:rPr lang="en-US" sz="2300" dirty="0">
                <a:latin typeface="Adobe Clean" panose="020B0503020404020204" pitchFamily="34" charset="0"/>
              </a:rPr>
              <a:t>SUPPORT PLANS</a:t>
            </a:r>
            <a:endParaRPr sz="2300" dirty="0">
              <a:latin typeface="Adobe Clean" panose="020B0503020404020204" pitchFamily="34" charset="0"/>
            </a:endParaRPr>
          </a:p>
        </p:txBody>
      </p:sp>
      <p:sp>
        <p:nvSpPr>
          <p:cNvPr id="5" name="object 5"/>
          <p:cNvSpPr txBox="1"/>
          <p:nvPr/>
        </p:nvSpPr>
        <p:spPr>
          <a:xfrm>
            <a:off x="121147" y="635935"/>
            <a:ext cx="5865216" cy="1281120"/>
          </a:xfrm>
          <a:prstGeom prst="rect">
            <a:avLst/>
          </a:prstGeom>
        </p:spPr>
        <p:txBody>
          <a:bodyPr vert="horz" wrap="square" lIns="0" tIns="24130" rIns="0" bIns="0" rtlCol="0" anchor="t">
            <a:spAutoFit/>
          </a:bodyPr>
          <a:lstStyle/>
          <a:p>
            <a:pPr marL="12700" marR="5080">
              <a:lnSpc>
                <a:spcPts val="1200"/>
              </a:lnSpc>
              <a:spcBef>
                <a:spcPts val="240"/>
              </a:spcBef>
            </a:pPr>
            <a:r>
              <a:rPr lang="en-US" sz="1200" dirty="0">
                <a:solidFill>
                  <a:schemeClr val="bg1"/>
                </a:solidFill>
                <a:latin typeface="Adobe Clean Light" panose="020B0303020404020204" pitchFamily="34" charset="0"/>
              </a:rPr>
              <a:t>Standard | </a:t>
            </a:r>
            <a:r>
              <a:rPr lang="en-US" sz="1200" b="1" dirty="0">
                <a:solidFill>
                  <a:schemeClr val="bg1"/>
                </a:solidFill>
                <a:latin typeface="Adobe Clean" panose="020B0503020404020204" pitchFamily="34" charset="0"/>
              </a:rPr>
              <a:t>Business</a:t>
            </a:r>
            <a:r>
              <a:rPr lang="en-US" sz="1200" dirty="0">
                <a:solidFill>
                  <a:schemeClr val="bg1"/>
                </a:solidFill>
                <a:latin typeface="Adobe Clean Light" panose="020B0303020404020204" pitchFamily="34" charset="0"/>
              </a:rPr>
              <a:t> | Enterprise | Elite</a:t>
            </a:r>
          </a:p>
          <a:p>
            <a:pPr marL="12700" marR="5080">
              <a:lnSpc>
                <a:spcPts val="1200"/>
              </a:lnSpc>
              <a:spcBef>
                <a:spcPts val="240"/>
              </a:spcBef>
            </a:pPr>
            <a:r>
              <a:rPr lang="en-US" sz="1000" dirty="0">
                <a:solidFill>
                  <a:schemeClr val="bg1"/>
                </a:solidFill>
                <a:latin typeface="Adobe Clean SemiLight"/>
              </a:rPr>
              <a:t>Adobe provides a comprehensive range of technical resources to help support your business included as part of your Adobe enterprise subscription. This is enhanced with the BUSINESS support plan. BUSINESS support includes priority routing  for support cases to ensure faster connection to more senior support resources on submitted cases. BUSINESS customers also benefit from access to our technical support teams for any product query via either the telephone or the support web portal, to help protect your business at the most critical times. BUSINESS customers will be able to leverage their Account Support Lead for support case escalation management to receive regular communications and updates for your most critical of support requests.</a:t>
            </a:r>
            <a:endParaRPr lang="en-US" sz="1000" dirty="0">
              <a:solidFill>
                <a:schemeClr val="bg1"/>
              </a:solidFill>
              <a:latin typeface="Adobe Clean SemiLight"/>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922779486"/>
              </p:ext>
            </p:extLst>
          </p:nvPr>
        </p:nvGraphicFramePr>
        <p:xfrm>
          <a:off x="127543" y="2074351"/>
          <a:ext cx="7500377" cy="504252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251454">
                  <a:extLst>
                    <a:ext uri="{9D8B030D-6E8A-4147-A177-3AD203B41FA5}">
                      <a16:colId xmlns:a16="http://schemas.microsoft.com/office/drawing/2014/main" val="20001"/>
                    </a:ext>
                  </a:extLst>
                </a:gridCol>
                <a:gridCol w="1867662">
                  <a:extLst>
                    <a:ext uri="{9D8B030D-6E8A-4147-A177-3AD203B41FA5}">
                      <a16:colId xmlns:a16="http://schemas.microsoft.com/office/drawing/2014/main" val="2563521174"/>
                    </a:ext>
                  </a:extLst>
                </a:gridCol>
                <a:gridCol w="1867662">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1200" spc="-20" dirty="0">
                          <a:solidFill>
                            <a:srgbClr val="404040"/>
                          </a:solidFill>
                          <a:latin typeface="Adobe Clean"/>
                          <a:cs typeface="Adobe Clean"/>
                        </a:rPr>
                        <a:t>Standard </a:t>
                      </a:r>
                      <a:r>
                        <a:rPr lang="en-US" sz="1200" spc="-135" dirty="0">
                          <a:solidFill>
                            <a:srgbClr val="404040"/>
                          </a:solidFill>
                          <a:latin typeface="Adobe Clean"/>
                          <a:cs typeface="Adobe Clean"/>
                        </a:rPr>
                        <a:t> </a:t>
                      </a:r>
                      <a:r>
                        <a:rPr lang="en-US" sz="1200" spc="-20" dirty="0">
                          <a:solidFill>
                            <a:srgbClr val="404040"/>
                          </a:solidFill>
                          <a:latin typeface="Adobe Clean"/>
                          <a:cs typeface="Adobe Clean"/>
                        </a:rPr>
                        <a:t>Support</a:t>
                      </a:r>
                      <a:endParaRPr lang="en-US" sz="12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1200" spc="-20" dirty="0">
                          <a:solidFill>
                            <a:srgbClr val="FFFFFF"/>
                          </a:solidFill>
                          <a:latin typeface="Adobe Clean"/>
                          <a:cs typeface="Adobe Clean"/>
                        </a:rPr>
                        <a:t>Business</a:t>
                      </a:r>
                      <a:r>
                        <a:rPr lang="en-US" sz="1200" spc="-20" dirty="0">
                          <a:solidFill>
                            <a:srgbClr val="FFFFFF"/>
                          </a:solidFill>
                          <a:latin typeface="Adobe Clean"/>
                          <a:cs typeface="Adobe Clean"/>
                        </a:rPr>
                        <a:t> </a:t>
                      </a:r>
                      <a:r>
                        <a:rPr sz="1200" spc="-20" dirty="0">
                          <a:solidFill>
                            <a:srgbClr val="FFFFFF"/>
                          </a:solidFill>
                          <a:latin typeface="Adobe Clean"/>
                          <a:cs typeface="Adobe Clean"/>
                        </a:rPr>
                        <a:t>Support</a:t>
                      </a:r>
                      <a:endParaRPr sz="12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1200" b="1" i="1" dirty="0">
                          <a:solidFill>
                            <a:schemeClr val="bg1"/>
                          </a:solidFill>
                          <a:latin typeface="Adobe Clean" panose="020B05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en-US" sz="1200" b="1" i="0" spc="0" dirty="0">
                          <a:solidFill>
                            <a:schemeClr val="bg1"/>
                          </a:solidFill>
                          <a:latin typeface="Adobe Clean"/>
                          <a:cs typeface="AdobeClean-Light"/>
                        </a:rPr>
                        <a:t>Assigned Experts</a:t>
                      </a:r>
                      <a:endParaRPr sz="1200" b="1" i="0" spc="0" dirty="0">
                        <a:solidFill>
                          <a:schemeClr val="bg1"/>
                        </a:solidFill>
                        <a:latin typeface="Adobe Clean"/>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1100" b="0" i="0" spc="0" dirty="0">
                          <a:solidFill>
                            <a:srgbClr val="020302"/>
                          </a:solidFill>
                          <a:latin typeface="Adobe Clean Light" panose="020B0303020404020204" pitchFamily="34" charset="0"/>
                          <a:cs typeface="AdobeClean-Light"/>
                        </a:rPr>
                        <a:t>Account Support Lead</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1200" dirty="0">
                          <a:solidFill>
                            <a:srgbClr val="020302"/>
                          </a:solidFill>
                          <a:latin typeface="Wingdings"/>
                          <a:cs typeface="Wingdings"/>
                        </a:rPr>
                        <a:t></a:t>
                      </a:r>
                      <a:endParaRPr sz="12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sz="1100" b="0" i="0" spc="0" dirty="0">
                          <a:solidFill>
                            <a:srgbClr val="020302"/>
                          </a:solidFill>
                          <a:latin typeface="Adobe Clean Light" panose="020B0303020404020204" pitchFamily="34" charset="0"/>
                          <a:cs typeface="AdobeClean-Light"/>
                        </a:rPr>
                        <a:t>Named Support Engineer</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sz="1100" b="0" i="0" spc="0" dirty="0">
                          <a:solidFill>
                            <a:srgbClr val="020302"/>
                          </a:solidFill>
                          <a:latin typeface="Adobe Clean Light" panose="020B0303020404020204" pitchFamily="34" charset="0"/>
                          <a:cs typeface="AdobeClean-Light"/>
                        </a:rPr>
                        <a:t>Technical Account Manager</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ctr">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ctr">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en-US" sz="1200" b="1" i="0" spc="0" dirty="0">
                          <a:solidFill>
                            <a:schemeClr val="bg1"/>
                          </a:solidFill>
                          <a:latin typeface="Adobe Clean" panose="020B0503020404020204" pitchFamily="34" charset="0"/>
                          <a:cs typeface="AdobeClean-Light"/>
                        </a:rPr>
                        <a:t>Support Services</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Self-Help Support </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sz="1200" dirty="0">
                          <a:solidFill>
                            <a:srgbClr val="020302"/>
                          </a:solidFill>
                          <a:latin typeface="Wingdings"/>
                          <a:cs typeface="Wingdings"/>
                        </a:rPr>
                        <a:t></a:t>
                      </a:r>
                      <a:endParaRPr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sz="1200" dirty="0">
                          <a:solidFill>
                            <a:srgbClr val="020302"/>
                          </a:solidFill>
                          <a:latin typeface="Wingdings"/>
                          <a:cs typeface="Wingdings"/>
                        </a:rPr>
                        <a:t></a:t>
                      </a:r>
                      <a:endParaRPr sz="1200" dirty="0">
                        <a:latin typeface="Wingdings"/>
                        <a:cs typeface="Wingdings"/>
                      </a:endParaRP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n-US" sz="1100" b="0" i="0" spc="0" dirty="0">
                          <a:solidFill>
                            <a:srgbClr val="020302"/>
                          </a:solidFill>
                          <a:latin typeface="Adobe Clean Light" panose="020B0303020404020204" pitchFamily="34" charset="0"/>
                          <a:cs typeface="AdobeClean-Light"/>
                        </a:rPr>
                        <a:t>24x7 Support via Chat / Phone</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en-US" sz="1200" dirty="0">
                          <a:solidFill>
                            <a:srgbClr val="020302"/>
                          </a:solidFill>
                          <a:latin typeface="Wingdings"/>
                          <a:cs typeface="Wingdings"/>
                        </a:rPr>
                        <a:t></a:t>
                      </a:r>
                      <a:endParaRPr lang="en-US"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sz="1200" dirty="0">
                          <a:solidFill>
                            <a:srgbClr val="020302"/>
                          </a:solidFill>
                          <a:latin typeface="Wingdings"/>
                          <a:cs typeface="Wingdings"/>
                        </a:rPr>
                        <a:t></a:t>
                      </a:r>
                      <a:endParaRPr sz="1200" dirty="0">
                        <a:latin typeface="Wingdings"/>
                        <a:cs typeface="Wingdings"/>
                      </a:endParaRP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en-US" sz="1100" b="0" i="0" spc="0" dirty="0">
                          <a:latin typeface="Adobe Clean Light" panose="020B0303020404020204" pitchFamily="34" charset="0"/>
                          <a:cs typeface="AdobeClean-Light"/>
                        </a:rPr>
                        <a:t>Web Case Submissions </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sz="1200" dirty="0">
                          <a:solidFill>
                            <a:srgbClr val="020302"/>
                          </a:solidFill>
                          <a:latin typeface="Wingdings"/>
                          <a:cs typeface="Wingdings"/>
                        </a:rPr>
                        <a:t></a:t>
                      </a:r>
                      <a:endParaRPr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en-US" sz="1200" dirty="0">
                          <a:solidFill>
                            <a:srgbClr val="020302"/>
                          </a:solidFill>
                          <a:latin typeface="Wingdings"/>
                          <a:cs typeface="Wingdings"/>
                        </a:rPr>
                        <a:t></a:t>
                      </a:r>
                      <a:endParaRPr lang="en-US" sz="1200" dirty="0">
                        <a:latin typeface="Wingdings"/>
                        <a:cs typeface="Wingdings"/>
                      </a:endParaRP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n-US" sz="1100" b="0" i="0" spc="0" dirty="0">
                          <a:solidFill>
                            <a:srgbClr val="020302"/>
                          </a:solidFill>
                          <a:latin typeface="Adobe Clean Light" panose="020B0303020404020204" pitchFamily="34" charset="0"/>
                          <a:cs typeface="AdobeClean-Light"/>
                        </a:rPr>
                        <a:t>Priority Case Routing</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en-US" sz="1200" dirty="0">
                          <a:solidFill>
                            <a:srgbClr val="020302"/>
                          </a:solidFill>
                          <a:latin typeface="Wingdings"/>
                          <a:cs typeface="Wingdings"/>
                        </a:rPr>
                        <a:t></a:t>
                      </a:r>
                      <a:endParaRPr lang="en-US" sz="12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n-US" sz="1100" b="0" i="0" spc="0" dirty="0">
                          <a:latin typeface="Adobe Clean Light" panose="020B0303020404020204" pitchFamily="34" charset="0"/>
                          <a:cs typeface="AdobeClean-Light"/>
                        </a:rPr>
                        <a:t>Accelerated Issue Prioritization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n-US" sz="1200" dirty="0">
                          <a:solidFill>
                            <a:srgbClr val="020302"/>
                          </a:solidFill>
                          <a:latin typeface="Wingdings"/>
                          <a:cs typeface="Wingdings"/>
                        </a:rPr>
                        <a:t></a:t>
                      </a:r>
                      <a:endParaRPr lang="en-US" sz="12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n-US" sz="1100" b="0" i="0" spc="0" dirty="0">
                          <a:latin typeface="Adobe Clean Light" panose="020B0303020404020204" pitchFamily="34" charset="0"/>
                          <a:cs typeface="AdobeClean-Light"/>
                        </a:rPr>
                        <a:t>Escalation Management</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en-US" sz="1200" dirty="0">
                          <a:solidFill>
                            <a:srgbClr val="020302"/>
                          </a:solidFill>
                          <a:latin typeface="Wingdings"/>
                          <a:cs typeface="Wingdings"/>
                        </a:rPr>
                        <a:t></a:t>
                      </a:r>
                      <a:endParaRPr lang="en-US" sz="12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n-US" sz="1100" b="0" i="0" spc="0" dirty="0">
                          <a:latin typeface="Adobe Clean Light" panose="020B0303020404020204" pitchFamily="34" charset="0"/>
                          <a:cs typeface="AdobeClean-Light"/>
                        </a:rPr>
                        <a:t>Proactive Case Monitoring</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en-US" sz="1100" b="0" i="0" u="none" strike="noStrike" spc="0" noProof="0" dirty="0">
                          <a:solidFill>
                            <a:srgbClr val="020302"/>
                          </a:solidFill>
                          <a:latin typeface="Adobe Clean Light"/>
                        </a:rPr>
                        <a:t>In-Region Support Option</a:t>
                      </a:r>
                      <a:endParaRPr dirty="0"/>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en-US" sz="1100" b="0" i="0" spc="0" dirty="0">
                          <a:solidFill>
                            <a:srgbClr val="020302"/>
                          </a:solidFill>
                          <a:latin typeface="Adobe Clean Light" panose="020B0303020404020204" pitchFamily="34" charset="0"/>
                          <a:cs typeface="AdobeClean-Light"/>
                        </a:rPr>
                        <a:t>Service Reviews</a:t>
                      </a:r>
                      <a:endParaRPr sz="1100" b="0" i="0" spc="0" dirty="0">
                        <a:latin typeface="Adobe Clean Light" panose="020B0303020404020204" pitchFamily="34" charset="0"/>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en-US" sz="1100" b="0" i="0" spc="0" dirty="0">
                          <a:latin typeface="Adobe Clean Light" panose="020B0303020404020204" pitchFamily="34" charset="0"/>
                          <a:cs typeface="AdobeClean-Light"/>
                        </a:rPr>
                        <a:t>Case Reviews</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latin typeface="Adobe Clean Light" panose="020B0303020404020204" pitchFamily="34" charset="0"/>
                          <a:cs typeface="AdobeClean-Light"/>
                        </a:rPr>
                        <a:t>Solution Review</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latin typeface="Adobe Clean Light" panose="020B0303020404020204" pitchFamily="34" charset="0"/>
                          <a:cs typeface="AdobeClean-Light"/>
                        </a:rPr>
                        <a:t>Roadmap Review </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n-US" sz="1100" b="0" i="0" spc="0" dirty="0">
                          <a:solidFill>
                            <a:srgbClr val="020302"/>
                          </a:solidFill>
                          <a:latin typeface="Adobe Clean Light" panose="020B0303020404020204" pitchFamily="34" charset="0"/>
                          <a:cs typeface="AdobeClean-Light"/>
                        </a:rPr>
                        <a:t>Additional Named Support Contacts </a:t>
                      </a:r>
                      <a:endParaRPr lang="en-US"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en-US" sz="1100" b="0" i="0" spc="0" dirty="0">
                          <a:latin typeface="Adobe Clean Light" panose="020B0303020404020204" pitchFamily="34" charset="0"/>
                          <a:cs typeface="AdobeClean-Light"/>
                        </a:rPr>
                        <a:t>Upgrade/Migration Planning</a:t>
                      </a:r>
                      <a:endParaRPr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en-US" sz="1100" b="0" i="0" spc="0" dirty="0">
                          <a:latin typeface="Adobe Clean Light" panose="020B0303020404020204" pitchFamily="34" charset="0"/>
                          <a:cs typeface="AdobeClean-Light"/>
                        </a:rPr>
                        <a:t>Release Preparation and Planning</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en-US" sz="1100" b="0" i="0" spc="0" dirty="0">
                          <a:latin typeface="Adobe Clean Light" panose="020B0303020404020204" pitchFamily="34" charset="0"/>
                          <a:cs typeface="AdobeClean-Light"/>
                        </a:rPr>
                        <a:t>Executive Sponsor</a:t>
                      </a:r>
                      <a:endParaRPr sz="1100" b="0" i="0" spc="0" dirty="0">
                        <a:latin typeface="Adobe Clean Light" panose="020B0303020404020204" pitchFamily="34" charset="0"/>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en-US" sz="700" i="1" dirty="0">
                <a:solidFill>
                  <a:schemeClr val="bg1"/>
                </a:solidFill>
                <a:latin typeface="Adobe Clean" panose="020B0503020404020204" pitchFamily="34" charset="0"/>
              </a:rPr>
              <a:t>Adobe Creative Cloud / Adobe Document Cloud (including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2288175540"/>
              </p:ext>
            </p:extLst>
          </p:nvPr>
        </p:nvGraphicFramePr>
        <p:xfrm>
          <a:off x="121146" y="7483227"/>
          <a:ext cx="7498851" cy="2361428"/>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sz="1000" spc="0">
                          <a:solidFill>
                            <a:srgbClr val="020302"/>
                          </a:solidFill>
                          <a:latin typeface="Adobe Clean"/>
                          <a:cs typeface="Adobe Clean"/>
                        </a:rPr>
                        <a:t>Priority</a:t>
                      </a:r>
                      <a:endParaRPr sz="1000" spc="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n-US" sz="900" spc="0">
                          <a:solidFill>
                            <a:srgbClr val="020302"/>
                          </a:solidFill>
                          <a:latin typeface="Adobe Clean"/>
                          <a:cs typeface="Adobe Clean"/>
                        </a:rPr>
                        <a:t>Standard</a:t>
                      </a:r>
                      <a:r>
                        <a:rPr sz="900" spc="0">
                          <a:solidFill>
                            <a:srgbClr val="020302"/>
                          </a:solidFill>
                          <a:latin typeface="Adobe Clean"/>
                          <a:cs typeface="Adobe Clean"/>
                        </a:rPr>
                        <a:t> </a:t>
                      </a:r>
                      <a:r>
                        <a:rPr lang="en-US" sz="900" spc="0">
                          <a:solidFill>
                            <a:srgbClr val="020302"/>
                          </a:solidFill>
                          <a:latin typeface="Adobe Clean"/>
                          <a:cs typeface="Adobe Clean"/>
                        </a:rPr>
                        <a:t> </a:t>
                      </a:r>
                      <a:r>
                        <a:rPr sz="900" spc="0">
                          <a:solidFill>
                            <a:srgbClr val="020302"/>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a:solidFill>
                            <a:srgbClr val="FFFFFF"/>
                          </a:solidFill>
                          <a:latin typeface="Adobe Clean"/>
                          <a:cs typeface="Adobe Clean"/>
                        </a:rPr>
                        <a:t>Enterprise </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a:solidFill>
                            <a:srgbClr val="FFFFFF"/>
                          </a:solidFill>
                          <a:latin typeface="Adobe Clean"/>
                          <a:cs typeface="Adobe Clean"/>
                        </a:rPr>
                        <a:t>Elite</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n-US" sz="900" spc="0">
                          <a:solidFill>
                            <a:srgbClr val="020302"/>
                          </a:solidFill>
                          <a:latin typeface="AdobeClean-Light"/>
                          <a:cs typeface="AdobeClean-Light"/>
                        </a:rPr>
                        <a:t>24x7 /</a:t>
                      </a:r>
                    </a:p>
                    <a:p>
                      <a:pPr marL="0" marR="258445" indent="115570" algn="ctr">
                        <a:lnSpc>
                          <a:spcPct val="100000"/>
                        </a:lnSpc>
                        <a:spcBef>
                          <a:spcPts val="0"/>
                        </a:spcBef>
                      </a:pPr>
                      <a:r>
                        <a:rPr lang="en-US" sz="900" spc="0">
                          <a:solidFill>
                            <a:srgbClr val="020302"/>
                          </a:solidFill>
                          <a:latin typeface="AdobeClean-Light"/>
                          <a:cs typeface="AdobeClean-Light"/>
                        </a:rPr>
                        <a:t> 30 minutes</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n-US" sz="1000" i="0" spc="0" dirty="0">
                          <a:latin typeface="AdobeClean-Light"/>
                        </a:rPr>
                        <a:t>Customers who purchase a Support Plan for applicable Adobe Products and Services receive priority case routing that fast-tracks cases to Adobe’s Support Engineers.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30</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sz="900" spc="0">
                          <a:solidFill>
                            <a:srgbClr val="020302"/>
                          </a:solidFill>
                          <a:highlight>
                            <a:srgbClr val="FFFF00"/>
                          </a:highlight>
                          <a:latin typeface="AdobeClean-Light"/>
                          <a:cs typeface="AdobeClean-Light"/>
                        </a:rPr>
                        <a:t>24x7 / </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 15</a:t>
                      </a:r>
                      <a:r>
                        <a:rPr lang="en-US" sz="900" spc="0">
                          <a:solidFill>
                            <a:srgbClr val="020302"/>
                          </a:solidFill>
                          <a:highlight>
                            <a:srgbClr val="FFFF00"/>
                          </a:highlight>
                          <a:latin typeface="AdobeClean-Light"/>
                          <a:cs typeface="AdobeClean-Light"/>
                        </a:rPr>
                        <a:t> </a:t>
                      </a:r>
                      <a:r>
                        <a:rPr sz="900" spc="0">
                          <a:solidFill>
                            <a:srgbClr val="020302"/>
                          </a:solidFill>
                          <a:highlight>
                            <a:srgbClr val="FFFF00"/>
                          </a:highlight>
                          <a:latin typeface="AdobeClean-Light"/>
                          <a:cs typeface="AdobeClean-Light"/>
                        </a:rPr>
                        <a:t>minutes</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n-US" sz="900" spc="0">
                          <a:solidFill>
                            <a:srgbClr val="020302"/>
                          </a:solidFill>
                          <a:latin typeface="AdobeClean-Light"/>
                          <a:cs typeface="AdobeClean-Light"/>
                        </a:rPr>
                        <a:t>      24x7 /</a:t>
                      </a:r>
                    </a:p>
                    <a:p>
                      <a:pPr marL="0" marR="325755" indent="-5715" algn="ctr">
                        <a:lnSpc>
                          <a:spcPct val="100000"/>
                        </a:lnSpc>
                        <a:spcBef>
                          <a:spcPts val="0"/>
                        </a:spcBef>
                      </a:pPr>
                      <a:r>
                        <a:rPr lang="en-US" sz="900" spc="0">
                          <a:solidFill>
                            <a:srgbClr val="020302"/>
                          </a:solidFill>
                          <a:latin typeface="AdobeClean-Light"/>
                          <a:cs typeface="AdobeClean-Light"/>
                        </a:rPr>
                        <a:t>     1 hour</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a:solidFill>
                            <a:srgbClr val="020302"/>
                          </a:solidFill>
                          <a:latin typeface="Adobe Clean"/>
                          <a:cs typeface="Adobe Clean"/>
                        </a:rPr>
                        <a:t>PRIORITY</a:t>
                      </a:r>
                      <a:r>
                        <a:rPr lang="en-US" sz="900" b="1" spc="0">
                          <a:solidFill>
                            <a:srgbClr val="020302"/>
                          </a:solidFill>
                          <a:latin typeface="Adobe Clean"/>
                          <a:cs typeface="Adobe Clean"/>
                        </a:rPr>
                        <a:t> 3</a:t>
                      </a:r>
                      <a:endParaRPr lang="en-US" sz="900" spc="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a:solidFill>
                            <a:srgbClr val="020302"/>
                          </a:solidFill>
                          <a:latin typeface="AdobeClean-Light"/>
                          <a:cs typeface="AdobeClean-Light"/>
                        </a:rPr>
                        <a:t>Business day /   </a:t>
                      </a:r>
                    </a:p>
                    <a:p>
                      <a:pPr marL="0" marR="184785" indent="-194310" algn="ctr">
                        <a:lnSpc>
                          <a:spcPct val="100000"/>
                        </a:lnSpc>
                        <a:spcBef>
                          <a:spcPts val="0"/>
                        </a:spcBef>
                      </a:pPr>
                      <a:r>
                        <a:rPr lang="en-US" sz="900" spc="0">
                          <a:solidFill>
                            <a:srgbClr val="020302"/>
                          </a:solidFill>
                          <a:latin typeface="AdobeClean-Light"/>
                          <a:cs typeface="AdobeClean-Light"/>
                        </a:rPr>
                        <a:t>4 hours</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n-US" sz="900" spc="0" dirty="0">
                          <a:solidFill>
                            <a:srgbClr val="020302"/>
                          </a:solidFill>
                          <a:latin typeface="AdobeClean-Light"/>
                          <a:cs typeface="AdobeClean-Light"/>
                        </a:rPr>
                        <a:t>  Business day /   </a:t>
                      </a:r>
                    </a:p>
                    <a:p>
                      <a:pPr marL="0" marR="184785" indent="-194310" algn="ctr">
                        <a:lnSpc>
                          <a:spcPct val="100000"/>
                        </a:lnSpc>
                        <a:spcBef>
                          <a:spcPts val="0"/>
                        </a:spcBef>
                      </a:pPr>
                      <a:r>
                        <a:rPr lang="en-US" sz="900" spc="0" dirty="0">
                          <a:solidFill>
                            <a:srgbClr val="020302"/>
                          </a:solidFill>
                          <a:latin typeface="AdobeClean-Light"/>
                          <a:cs typeface="AdobeClean-Light"/>
                        </a:rPr>
                        <a:t>1 day </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dirty="0"/>
              <a:t>©202</a:t>
            </a:r>
            <a:r>
              <a:rPr lang="en-US" spc="-5" dirty="0"/>
              <a:t>2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07065"/>
            <a:ext cx="2148840" cy="738536"/>
          </a:xfrm>
          <a:prstGeom prst="rect">
            <a:avLst/>
          </a:prstGeom>
        </p:spPr>
        <p:txBody>
          <a:bodyPr vert="horz" wrap="square" lIns="0" tIns="35560" rIns="0" bIns="0" rtlCol="0">
            <a:spAutoFit/>
          </a:bodyPr>
          <a:lstStyle/>
          <a:p>
            <a:pPr marL="12700" marR="5080">
              <a:lnSpc>
                <a:spcPts val="1400"/>
              </a:lnSpc>
              <a:spcBef>
                <a:spcPts val="60"/>
              </a:spcBef>
            </a:pPr>
            <a:r>
              <a:rPr lang="en-US" sz="1000" dirty="0">
                <a:latin typeface="Adobe Clean Light" panose="020B0303020404020204" pitchFamily="34" charset="0"/>
              </a:rPr>
              <a:t>An assigned Account Support Lead to monitor case progress and function as your escalation point and internal advocate within Adobe Support.</a:t>
            </a:r>
            <a:endParaRPr lang="en-US" sz="1000" dirty="0">
              <a:latin typeface="Adobe Clean Light" panose="020B0303020404020204" pitchFamily="34" charset="0"/>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318056"/>
            <a:ext cx="1726164"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30064" y="5732304"/>
            <a:ext cx="1983611"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Standard Support Features</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2251572" cy="307777"/>
          </a:xfrm>
          <a:prstGeom prst="rect">
            <a:avLst/>
          </a:prstGeom>
        </p:spPr>
        <p:txBody>
          <a:bodyPr wrap="square">
            <a:spAutoFit/>
          </a:bodyPr>
          <a:lstStyle/>
          <a:p>
            <a:pPr marL="12700">
              <a:lnSpc>
                <a:spcPct val="100000"/>
              </a:lnSpc>
              <a:spcBef>
                <a:spcPts val="280"/>
              </a:spcBef>
            </a:pPr>
            <a:r>
              <a:rPr lang="en-US" sz="1400" b="1" spc="-10" dirty="0">
                <a:solidFill>
                  <a:srgbClr val="020302"/>
                </a:solidFill>
                <a:latin typeface="Adobe Clean"/>
                <a:cs typeface="Adobe Clean"/>
              </a:rPr>
              <a:t>Business Support Features</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593956"/>
            <a:ext cx="2148840" cy="497572"/>
          </a:xfrm>
          <a:prstGeom prst="rect">
            <a:avLst/>
          </a:prstGeom>
        </p:spPr>
        <p:txBody>
          <a:bodyPr vert="horz" wrap="square" lIns="0" tIns="35560" rIns="0" bIns="0" rtlCol="0">
            <a:spAutoFit/>
          </a:bodyPr>
          <a:lstStyle/>
          <a:p>
            <a:pPr marL="12700" marR="5080">
              <a:spcBef>
                <a:spcPts val="60"/>
              </a:spcBef>
            </a:pPr>
            <a:r>
              <a:rPr lang="en-US" sz="1000" dirty="0">
                <a:latin typeface="Adobe Clean Light" panose="020B0303020404020204" pitchFamily="34" charset="0"/>
                <a:cs typeface="AdobeClean-Light"/>
              </a:rPr>
              <a:t>Receive prioritized routing to ensure faster connection to more senior support resources on submitted cases. </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320426"/>
            <a:ext cx="197624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Priority Case Routing</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596236"/>
            <a:ext cx="2148840" cy="651460"/>
          </a:xfrm>
          <a:prstGeom prst="rect">
            <a:avLst/>
          </a:prstGeom>
        </p:spPr>
        <p:txBody>
          <a:bodyPr vert="horz" wrap="square" lIns="0" tIns="35560" rIns="0" bIns="0" rtlCol="0">
            <a:spAutoFit/>
          </a:bodyPr>
          <a:lstStyle/>
          <a:p>
            <a:pPr marL="12700">
              <a:lnSpc>
                <a:spcPct val="100000"/>
              </a:lnSpc>
              <a:spcBef>
                <a:spcPts val="60"/>
              </a:spcBef>
            </a:pPr>
            <a:r>
              <a:rPr lang="en-US" sz="1000" dirty="0">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318056"/>
            <a:ext cx="1608472" cy="184666"/>
          </a:xfrm>
          <a:prstGeom prst="rect">
            <a:avLst/>
          </a:prstGeom>
        </p:spPr>
        <p:txBody>
          <a:bodyPr wrap="square" lIns="0" tIns="0" rIns="0" bIns="0">
            <a:spAutoFit/>
          </a:bodyPr>
          <a:lstStyle/>
          <a:p>
            <a:pPr>
              <a:spcBef>
                <a:spcPts val="600"/>
              </a:spcBef>
              <a:spcAft>
                <a:spcPts val="600"/>
              </a:spcAft>
            </a:pPr>
            <a:r>
              <a:rPr lang="en-US" sz="1200" b="1" spc="-10" dirty="0">
                <a:solidFill>
                  <a:srgbClr val="020302"/>
                </a:solidFill>
                <a:latin typeface="Adobe Clean" panose="020B0503020404020204" pitchFamily="34" charset="0"/>
              </a:rPr>
              <a:t>Escalation Management</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615388"/>
            <a:ext cx="2250745" cy="276999"/>
          </a:xfrm>
          <a:prstGeom prst="rect">
            <a:avLst/>
          </a:prstGeom>
          <a:noFill/>
        </p:spPr>
        <p:txBody>
          <a:bodyPr wrap="square" rtlCol="0">
            <a:spAutoFit/>
          </a:bodyPr>
          <a:lstStyle/>
          <a:p>
            <a:r>
              <a:rPr lang="en-US" sz="1200" b="1" dirty="0">
                <a:latin typeface="Adobe Clean" panose="020B0503020404020204" pitchFamily="34" charset="0"/>
              </a:rPr>
              <a:t>Accelerated Issue Prioritization</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43707"/>
            <a:ext cx="2148840" cy="497572"/>
          </a:xfrm>
          <a:prstGeom prst="rect">
            <a:avLst/>
          </a:prstGeom>
        </p:spPr>
        <p:txBody>
          <a:bodyPr vert="horz" wrap="square" lIns="0" tIns="35560" rIns="0" bIns="0" rtlCol="0">
            <a:spAutoFit/>
          </a:bodyPr>
          <a:lstStyle/>
          <a:p>
            <a:pPr lvl="0">
              <a:spcBef>
                <a:spcPts val="60"/>
              </a:spcBef>
              <a:defRPr/>
            </a:pPr>
            <a:r>
              <a:rPr lang="en-US" sz="1000" dirty="0">
                <a:latin typeface="Adobe Clean Light" panose="020B0303020404020204" pitchFamily="34" charset="0"/>
                <a:cs typeface="Adobe Clean Light"/>
              </a:rPr>
              <a:t>Receive higher prioritization on support case work through facilitated engagement with Engineering.</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9" y="6535770"/>
            <a:ext cx="1345945" cy="184666"/>
          </a:xfrm>
          <a:prstGeom prst="rect">
            <a:avLst/>
          </a:prstGeom>
        </p:spPr>
        <p:txBody>
          <a:bodyPr wrap="squar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Community Forums</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777939"/>
            <a:ext cx="2148840" cy="959237"/>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other customers on Adobe Community to share best practices and lessons learned..</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534116"/>
            <a:ext cx="101309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Self-Help Portal</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767810"/>
            <a:ext cx="2148840" cy="805349"/>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review case status, and browse other resources, like our  news and alerts, knowledge base, featured tips, and more.</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743263"/>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n-US" sz="1000" spc="-20" dirty="0">
                <a:solidFill>
                  <a:srgbClr val="020302"/>
                </a:solidFill>
                <a:latin typeface="AdobeClean-Light"/>
                <a:cs typeface="AdobeClean-Light"/>
              </a:rPr>
              <a:t>Authorized Users (Admins) can start a chat session with Adobe Support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a:t>
            </a:r>
            <a:r>
              <a:rPr lang="en-US" sz="1000" spc="85" dirty="0">
                <a:solidFill>
                  <a:srgbClr val="020302"/>
                </a:solidFill>
                <a:latin typeface="AdobeClean-Light"/>
                <a:cs typeface="AdobeClean-Light"/>
              </a:rPr>
              <a:t> </a:t>
            </a:r>
            <a:r>
              <a:rPr lang="en-US" sz="1000" spc="-10" dirty="0">
                <a:solidFill>
                  <a:srgbClr val="020302"/>
                </a:solidFill>
                <a:latin typeface="AdobeClean-Light"/>
                <a:cs typeface="AdobeClean-Light"/>
              </a:rPr>
              <a:t>case </a:t>
            </a:r>
            <a:r>
              <a:rPr lang="en-US" sz="1000" spc="-20" dirty="0">
                <a:solidFill>
                  <a:srgbClr val="020302"/>
                </a:solidFill>
                <a:latin typeface="AdobeClean-Light"/>
                <a:cs typeface="AdobeClean-Light"/>
              </a:rPr>
              <a:t>submission.</a:t>
            </a:r>
          </a:p>
          <a:p>
            <a:pPr marL="33020" marR="159385">
              <a:lnSpc>
                <a:spcPct val="100000"/>
              </a:lnSpc>
              <a:spcBef>
                <a:spcPts val="100"/>
              </a:spcBef>
              <a:tabLst>
                <a:tab pos="1786889" algn="l"/>
              </a:tabLst>
            </a:pPr>
            <a:r>
              <a:rPr lang="en-US" sz="1000" i="1" spc="-10" dirty="0">
                <a:solidFill>
                  <a:srgbClr val="7A7A7A"/>
                </a:solidFill>
                <a:latin typeface="AdobeClean-LightIt"/>
                <a:cs typeface="AdobeClean-LightIt"/>
              </a:rPr>
              <a:t>Subject to local hours</a:t>
            </a:r>
            <a:endParaRPr lang="en-US" sz="1000" dirty="0">
              <a:latin typeface="AdobeClean-Light"/>
              <a:cs typeface="AdobeClean-Light"/>
            </a:endParaRP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534116"/>
            <a:ext cx="841577"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Chat Support</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Phone Support</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651460"/>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(Admins) </a:t>
            </a:r>
            <a:r>
              <a:rPr lang="en-US" sz="1000" dirty="0">
                <a:latin typeface="Adobe Clean Light"/>
              </a:rPr>
              <a:t>can call Adobe Support via phone </a:t>
            </a:r>
            <a:r>
              <a:rPr lang="en-US" sz="1000" spc="-5" dirty="0">
                <a:solidFill>
                  <a:srgbClr val="020302"/>
                </a:solidFill>
                <a:latin typeface="AdobeClean-Light"/>
                <a:cs typeface="AdobeClean-Light"/>
              </a:rPr>
              <a:t>to </a:t>
            </a:r>
            <a:r>
              <a:rPr lang="en-US" sz="1000" spc="-10" dirty="0">
                <a:solidFill>
                  <a:srgbClr val="020302"/>
                </a:solidFill>
                <a:latin typeface="AdobeClean-Light"/>
                <a:cs typeface="AdobeClean-Light"/>
              </a:rPr>
              <a:t>get </a:t>
            </a:r>
            <a:r>
              <a:rPr lang="en-US"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and</a:t>
            </a:r>
            <a:r>
              <a:rPr lang="en-US" sz="1000" dirty="0">
                <a:solidFill>
                  <a:srgbClr val="020302"/>
                </a:solidFill>
                <a:latin typeface="AdobeClean-Light"/>
                <a:cs typeface="AdobeClean-Light"/>
              </a:rPr>
              <a:t> </a:t>
            </a:r>
            <a:r>
              <a:rPr lang="en-US" sz="1000" spc="-15" dirty="0">
                <a:solidFill>
                  <a:srgbClr val="020302"/>
                </a:solidFill>
                <a:latin typeface="AdobeClean-Light"/>
                <a:cs typeface="AdobeClean-Light"/>
              </a:rPr>
              <a:t>help </a:t>
            </a:r>
            <a:r>
              <a:rPr lang="en-US" sz="1000" spc="-10" dirty="0">
                <a:solidFill>
                  <a:srgbClr val="020302"/>
                </a:solidFill>
                <a:latin typeface="AdobeClean-Light"/>
                <a:cs typeface="AdobeClean-Light"/>
              </a:rPr>
              <a:t>with case </a:t>
            </a:r>
            <a:r>
              <a:rPr lang="en-US" sz="1000" spc="-20" dirty="0">
                <a:solidFill>
                  <a:srgbClr val="020302"/>
                </a:solidFill>
                <a:latin typeface="AdobeClean-Light"/>
                <a:cs typeface="AdobeClean-Light"/>
              </a:rPr>
              <a:t>submission.</a:t>
            </a:r>
          </a:p>
          <a:p>
            <a:r>
              <a:rPr lang="en-US" sz="1000" i="1" spc="-10" dirty="0">
                <a:solidFill>
                  <a:srgbClr val="7A7A7A"/>
                </a:solidFill>
                <a:latin typeface="Adobe Clean Light" panose="020B0303020404020204" pitchFamily="34" charset="0"/>
                <a:cs typeface="AdobeClean-LightIt"/>
              </a:rPr>
              <a:t>Subject to local hours</a:t>
            </a:r>
            <a:endParaRPr lang="en-US" sz="1000" i="1" dirty="0">
              <a:latin typeface="Adobe Clean Light" panose="020B0303020404020204" pitchFamily="34" charset="0"/>
              <a:cs typeface="AdobeClean-Light"/>
            </a:endParaRP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269897"/>
            <a:ext cx="1402628" cy="184666"/>
          </a:xfrm>
          <a:prstGeom prst="rect">
            <a:avLst/>
          </a:prstGeom>
        </p:spPr>
        <p:txBody>
          <a:bodyPr wrap="none" lIns="0" tIns="0" rIns="0" bIns="0">
            <a:spAutoFit/>
          </a:bodyPr>
          <a:lstStyle/>
          <a:p>
            <a:pPr>
              <a:spcBef>
                <a:spcPts val="600"/>
              </a:spcBef>
              <a:spcAft>
                <a:spcPts val="600"/>
              </a:spcAft>
            </a:pPr>
            <a:r>
              <a:rPr lang="en-US" sz="1200" b="1" dirty="0">
                <a:latin typeface="Adobe Clean" panose="020B0503020404020204" pitchFamily="34" charset="0"/>
                <a:ea typeface="Open Sans" pitchFamily="34" charset="0"/>
                <a:cs typeface="Open Sans" pitchFamily="34" charset="0"/>
              </a:rPr>
              <a:t>Web Case Submission</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1" y="8522198"/>
            <a:ext cx="2148840" cy="707886"/>
          </a:xfrm>
          <a:prstGeom prst="rect">
            <a:avLst/>
          </a:prstGeom>
        </p:spPr>
        <p:txBody>
          <a:bodyPr wrap="square" lIns="91440" tIns="45720" rIns="91440" bIns="45720" anchor="t">
            <a:spAutoFit/>
          </a:bodyPr>
          <a:lstStyle/>
          <a:p>
            <a:r>
              <a:rPr lang="en-US" sz="1000" dirty="0">
                <a:solidFill>
                  <a:srgbClr val="020302"/>
                </a:solidFill>
                <a:latin typeface="AdobeClean-Light"/>
              </a:rPr>
              <a:t>Authorized Users (Admins) </a:t>
            </a:r>
            <a:r>
              <a:rPr lang="en-US" sz="1000" dirty="0">
                <a:latin typeface="Adobe Clean Light"/>
              </a:rPr>
              <a:t>can submit unlimited web cases at any time for support issues for review by our technical support team.</a:t>
            </a:r>
            <a:endParaRPr lang="en-US" sz="1000" dirty="0">
              <a:solidFill>
                <a:srgbClr val="000000"/>
              </a:solidFill>
              <a:latin typeface="Adobe Clean Light"/>
            </a:endParaRP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371978"/>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427947"/>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427947"/>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dirty="0"/>
              <a:t>©202</a:t>
            </a:r>
            <a:r>
              <a:rPr lang="en-US" spc="-5" dirty="0"/>
              <a:t>2 Adobe. All</a:t>
            </a:r>
            <a:r>
              <a:rPr lang="en-US" spc="-10" dirty="0"/>
              <a:t> Rights</a:t>
            </a:r>
            <a:r>
              <a:rPr lang="en-US" spc="-5" dirty="0"/>
              <a:t> </a:t>
            </a:r>
            <a:r>
              <a:rPr lang="en-US" spc="-10" dirty="0"/>
              <a:t>Reserved.</a:t>
            </a:r>
            <a:r>
              <a:rPr lang="en-US" spc="-5" dirty="0"/>
              <a:t> Adobe</a:t>
            </a:r>
            <a:r>
              <a:rPr lang="en-US" spc="60" dirty="0"/>
              <a:t> </a:t>
            </a:r>
            <a:r>
              <a:rPr lang="en-US" spc="-10" dirty="0"/>
              <a:t>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4"/>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r>
              <a:rPr lang="en-US" sz="1100" i="1" spc="-15" dirty="0">
                <a:solidFill>
                  <a:srgbClr val="777879"/>
                </a:solidFill>
                <a:latin typeface="AdobeClean-LightIt"/>
                <a:cs typeface="AdobeClean-LightIt"/>
              </a:rPr>
              <a:t>.</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2</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n-US" sz="1400" b="1" spc="-15" dirty="0">
                <a:solidFill>
                  <a:srgbClr val="020302"/>
                </a:solidFill>
                <a:latin typeface="Adobe Clean"/>
                <a:cs typeface="Adobe Clean"/>
              </a:rPr>
              <a:t>Regional Hours Of Operation And Language Support</a:t>
            </a: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670104941"/>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 </a:t>
                      </a:r>
                      <a:r>
                        <a:rPr lang="en-US"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baseline="30000" dirty="0">
                          <a:solidFill>
                            <a:schemeClr val="tx1"/>
                          </a:solidFill>
                          <a:latin typeface="Adobe Clean" panose="020B0503020404020204" pitchFamily="34" charset="0"/>
                        </a:rPr>
                        <a:t>1</a:t>
                      </a:r>
                      <a:r>
                        <a:rPr lang="en-US" sz="1100" dirty="0">
                          <a:solidFill>
                            <a:schemeClr val="tx1"/>
                          </a:solidFill>
                          <a:latin typeface="Adobe Clean" panose="020B0503020404020204" pitchFamily="34" charset="0"/>
                        </a:rPr>
                        <a:t>Americas Language support available in English only.</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7"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1483737908"/>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en-US" sz="1200" b="0" strike="noStrike" dirty="0">
                          <a:solidFill>
                            <a:srgbClr val="5F5F5F"/>
                          </a:solidFill>
                          <a:latin typeface="Adobe Clean"/>
                          <a:ea typeface="+mn-ea"/>
                          <a:cs typeface="+mn-cs"/>
                          <a:hlinkClick r:id="rId14"/>
                        </a:rPr>
                        <a:t>Enterprise Learn &amp; Support</a:t>
                      </a:r>
                      <a:endParaRPr lang="en-US"/>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strike="noStrike" kern="1200" dirty="0">
                          <a:solidFill>
                            <a:schemeClr val="tx1"/>
                          </a:solidFill>
                          <a:latin typeface="Adobe Clean Light"/>
                          <a:ea typeface="+mn-ea"/>
                          <a:cs typeface="+mn-cs"/>
                        </a:rPr>
                        <a:t>Enterprise Learn &amp; Support is a place where Adobe customers can find self-help tutorials, product documentation, instructor-led training, community and support for select Adobe Creative Cloud and Document products.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strike="noStrike" dirty="0">
                          <a:solidFill>
                            <a:srgbClr val="5F5F5F"/>
                          </a:solidFill>
                          <a:effectLst/>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Adobe Support Community </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strike="noStrike" kern="1200" dirty="0">
                          <a:solidFill>
                            <a:schemeClr val="tx1"/>
                          </a:solidFill>
                          <a:latin typeface="Adobe Clean Light" panose="020B0303020404020204" pitchFamily="34" charset="0"/>
                          <a:ea typeface="+mn-ea"/>
                          <a:cs typeface="+mn-cs"/>
                        </a:rPr>
                        <a:t>The Adobe Support Community is the place to ask questions, find answers, learn from experts and share your knowledge.</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Production Issues &amp; System Outages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200" dirty="0">
                          <a:solidFill>
                            <a:srgbClr val="5F5F5F"/>
                          </a:solidFill>
                          <a:effectLst/>
                          <a:latin typeface="Adobe Clean" panose="020B0503020404020204" pitchFamily="34" charset="0"/>
                          <a:ea typeface="+mn-ea"/>
                          <a:cs typeface="+mn-cs"/>
                          <a:hlinkClick r:id="rId17">
                            <a:extLst>
                              <a:ext uri="{A12FA001-AC4F-418D-AE19-62706E023703}">
                                <ahyp:hlinkClr xmlns:ahyp="http://schemas.microsoft.com/office/drawing/2018/hyperlinkcolor" val="tx"/>
                              </a:ext>
                            </a:extLst>
                          </a:hlinkClick>
                        </a:rPr>
                        <a:t>Terms and Conditions</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chemeClr val="tx1"/>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202"/>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customXml/itemProps3.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35580</TotalTime>
  <Words>903</Words>
  <Application>Microsoft Office PowerPoint</Application>
  <PresentationFormat>Custom</PresentationFormat>
  <Paragraphs>122</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Jaclyn Zalesky</cp:lastModifiedBy>
  <cp:revision>153</cp:revision>
  <dcterms:created xsi:type="dcterms:W3CDTF">2020-11-03T06:32:09Z</dcterms:created>
  <dcterms:modified xsi:type="dcterms:W3CDTF">2022-03-04T01:00:52Z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