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62"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46"/>
    <p:restoredTop sz="94706"/>
  </p:normalViewPr>
  <p:slideViewPr>
    <p:cSldViewPr snapToGrid="0">
      <p:cViewPr>
        <p:scale>
          <a:sx n="210" d="100"/>
          <a:sy n="210" d="100"/>
        </p:scale>
        <p:origin x="6896" y="-2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D5ADAA79-0557-4642-B5FA-AC79C44AE176}"/>
    <pc:docChg chg="undo custSel modSld">
      <pc:chgData name="Jaclyn Zalesky" userId="9c0b24b4-6ad7-45a7-a9a0-5ba404afed22" providerId="ADAL" clId="{D5ADAA79-0557-4642-B5FA-AC79C44AE176}" dt="2022-01-27T18:21:15.742" v="133" actId="1038"/>
      <pc:docMkLst>
        <pc:docMk/>
      </pc:docMkLst>
      <pc:sldChg chg="addSp delSp modSp mod">
        <pc:chgData name="Jaclyn Zalesky" userId="9c0b24b4-6ad7-45a7-a9a0-5ba404afed22" providerId="ADAL" clId="{D5ADAA79-0557-4642-B5FA-AC79C44AE176}" dt="2022-01-27T18:19:59.003" v="42"/>
        <pc:sldMkLst>
          <pc:docMk/>
          <pc:sldMk cId="0" sldId="256"/>
        </pc:sldMkLst>
        <pc:spChg chg="mod">
          <ac:chgData name="Jaclyn Zalesky" userId="9c0b24b4-6ad7-45a7-a9a0-5ba404afed22" providerId="ADAL" clId="{D5ADAA79-0557-4642-B5FA-AC79C44AE176}" dt="2022-01-27T17:50:11.372" v="12" actId="20577"/>
          <ac:spMkLst>
            <pc:docMk/>
            <pc:sldMk cId="0" sldId="256"/>
            <ac:spMk id="3" creationId="{00000000-0000-0000-0000-000000000000}"/>
          </ac:spMkLst>
        </pc:spChg>
        <pc:spChg chg="del mod">
          <ac:chgData name="Jaclyn Zalesky" userId="9c0b24b4-6ad7-45a7-a9a0-5ba404afed22" providerId="ADAL" clId="{D5ADAA79-0557-4642-B5FA-AC79C44AE176}" dt="2022-01-27T17:52:02.067" v="14" actId="478"/>
          <ac:spMkLst>
            <pc:docMk/>
            <pc:sldMk cId="0" sldId="256"/>
            <ac:spMk id="10" creationId="{00000000-0000-0000-0000-000000000000}"/>
          </ac:spMkLst>
        </pc:spChg>
        <pc:spChg chg="add mod">
          <ac:chgData name="Jaclyn Zalesky" userId="9c0b24b4-6ad7-45a7-a9a0-5ba404afed22" providerId="ADAL" clId="{D5ADAA79-0557-4642-B5FA-AC79C44AE176}" dt="2022-01-27T18:19:59.003" v="42"/>
          <ac:spMkLst>
            <pc:docMk/>
            <pc:sldMk cId="0" sldId="256"/>
            <ac:spMk id="14" creationId="{5E7ED587-2B97-AB4D-BB21-ADAE19133C33}"/>
          </ac:spMkLst>
        </pc:spChg>
      </pc:sldChg>
      <pc:sldChg chg="modSp mod">
        <pc:chgData name="Jaclyn Zalesky" userId="9c0b24b4-6ad7-45a7-a9a0-5ba404afed22" providerId="ADAL" clId="{D5ADAA79-0557-4642-B5FA-AC79C44AE176}" dt="2022-01-27T17:47:49.574" v="2" actId="20577"/>
        <pc:sldMkLst>
          <pc:docMk/>
          <pc:sldMk cId="1050037809" sldId="261"/>
        </pc:sldMkLst>
        <pc:spChg chg="mod">
          <ac:chgData name="Jaclyn Zalesky" userId="9c0b24b4-6ad7-45a7-a9a0-5ba404afed22" providerId="ADAL" clId="{D5ADAA79-0557-4642-B5FA-AC79C44AE176}" dt="2022-01-27T17:47:49.574" v="2" actId="20577"/>
          <ac:spMkLst>
            <pc:docMk/>
            <pc:sldMk cId="1050037809" sldId="261"/>
            <ac:spMk id="56" creationId="{00000000-0000-0000-0000-000000000000}"/>
          </ac:spMkLst>
        </pc:spChg>
      </pc:sldChg>
      <pc:sldChg chg="addSp modSp mod">
        <pc:chgData name="Jaclyn Zalesky" userId="9c0b24b4-6ad7-45a7-a9a0-5ba404afed22" providerId="ADAL" clId="{D5ADAA79-0557-4642-B5FA-AC79C44AE176}" dt="2022-01-27T18:21:15.742" v="133" actId="1038"/>
        <pc:sldMkLst>
          <pc:docMk/>
          <pc:sldMk cId="3982262141" sldId="262"/>
        </pc:sldMkLst>
        <pc:spChg chg="mod">
          <ac:chgData name="Jaclyn Zalesky" userId="9c0b24b4-6ad7-45a7-a9a0-5ba404afed22" providerId="ADAL" clId="{D5ADAA79-0557-4642-B5FA-AC79C44AE176}" dt="2022-01-27T18:13:42.481" v="19" actId="1076"/>
          <ac:spMkLst>
            <pc:docMk/>
            <pc:sldMk cId="3982262141" sldId="262"/>
            <ac:spMk id="7" creationId="{1ACD77FF-F72D-C54F-95B0-D62602AA4F8A}"/>
          </ac:spMkLst>
        </pc:spChg>
        <pc:spChg chg="mod">
          <ac:chgData name="Jaclyn Zalesky" userId="9c0b24b4-6ad7-45a7-a9a0-5ba404afed22" providerId="ADAL" clId="{D5ADAA79-0557-4642-B5FA-AC79C44AE176}" dt="2022-01-27T18:13:27.568" v="18" actId="1076"/>
          <ac:spMkLst>
            <pc:docMk/>
            <pc:sldMk cId="3982262141" sldId="262"/>
            <ac:spMk id="50" creationId="{00000000-0000-0000-0000-000000000000}"/>
          </ac:spMkLst>
        </pc:spChg>
        <pc:spChg chg="mod">
          <ac:chgData name="Jaclyn Zalesky" userId="9c0b24b4-6ad7-45a7-a9a0-5ba404afed22" providerId="ADAL" clId="{D5ADAA79-0557-4642-B5FA-AC79C44AE176}" dt="2022-01-27T18:21:15.742" v="133" actId="1038"/>
          <ac:spMkLst>
            <pc:docMk/>
            <pc:sldMk cId="3982262141" sldId="262"/>
            <ac:spMk id="57" creationId="{D566414E-7DA2-4245-A2E6-DF844FF2718B}"/>
          </ac:spMkLst>
        </pc:spChg>
        <pc:spChg chg="mod">
          <ac:chgData name="Jaclyn Zalesky" userId="9c0b24b4-6ad7-45a7-a9a0-5ba404afed22" providerId="ADAL" clId="{D5ADAA79-0557-4642-B5FA-AC79C44AE176}" dt="2022-01-27T18:14:54.068" v="23" actId="1076"/>
          <ac:spMkLst>
            <pc:docMk/>
            <pc:sldMk cId="3982262141" sldId="262"/>
            <ac:spMk id="65" creationId="{47BFF82B-8C6C-7C46-9A32-55175C6848BA}"/>
          </ac:spMkLst>
        </pc:spChg>
        <pc:spChg chg="add mod">
          <ac:chgData name="Jaclyn Zalesky" userId="9c0b24b4-6ad7-45a7-a9a0-5ba404afed22" providerId="ADAL" clId="{D5ADAA79-0557-4642-B5FA-AC79C44AE176}" dt="2022-01-27T18:19:56.019" v="41" actId="1076"/>
          <ac:spMkLst>
            <pc:docMk/>
            <pc:sldMk cId="3982262141" sldId="262"/>
            <ac:spMk id="66" creationId="{306C48C9-9BEF-6D49-8BEC-9FE5234E29B5}"/>
          </ac:spMkLst>
        </pc:spChg>
        <pc:spChg chg="mod">
          <ac:chgData name="Jaclyn Zalesky" userId="9c0b24b4-6ad7-45a7-a9a0-5ba404afed22" providerId="ADAL" clId="{D5ADAA79-0557-4642-B5FA-AC79C44AE176}" dt="2022-01-27T18:15:07.596" v="24" actId="1076"/>
          <ac:spMkLst>
            <pc:docMk/>
            <pc:sldMk cId="3982262141" sldId="262"/>
            <ac:spMk id="67" creationId="{F7B74491-47AE-0749-8067-C02FAB280B99}"/>
          </ac:spMkLst>
        </pc:spChg>
        <pc:spChg chg="mod">
          <ac:chgData name="Jaclyn Zalesky" userId="9c0b24b4-6ad7-45a7-a9a0-5ba404afed22" providerId="ADAL" clId="{D5ADAA79-0557-4642-B5FA-AC79C44AE176}" dt="2022-01-27T18:21:04.507" v="122" actId="1076"/>
          <ac:spMkLst>
            <pc:docMk/>
            <pc:sldMk cId="3982262141" sldId="262"/>
            <ac:spMk id="68" creationId="{FA78ED87-3CE7-0D4C-A10A-4C1F9B9412A9}"/>
          </ac:spMkLst>
        </pc:spChg>
        <pc:spChg chg="mod">
          <ac:chgData name="Jaclyn Zalesky" userId="9c0b24b4-6ad7-45a7-a9a0-5ba404afed22" providerId="ADAL" clId="{D5ADAA79-0557-4642-B5FA-AC79C44AE176}" dt="2022-01-27T18:20:39.078" v="46" actId="1076"/>
          <ac:spMkLst>
            <pc:docMk/>
            <pc:sldMk cId="3982262141" sldId="262"/>
            <ac:spMk id="85" creationId="{65AE09C6-A61A-3E40-8AC3-623498243A8D}"/>
          </ac:spMkLst>
        </pc:spChg>
        <pc:spChg chg="mod">
          <ac:chgData name="Jaclyn Zalesky" userId="9c0b24b4-6ad7-45a7-a9a0-5ba404afed22" providerId="ADAL" clId="{D5ADAA79-0557-4642-B5FA-AC79C44AE176}" dt="2022-01-27T18:13:54.417" v="20" actId="14100"/>
          <ac:spMkLst>
            <pc:docMk/>
            <pc:sldMk cId="3982262141" sldId="262"/>
            <ac:spMk id="90" creationId="{3EFB7C17-49F7-864E-8C3C-6AFB80AC2C28}"/>
          </ac:spMkLst>
        </pc:spChg>
        <pc:spChg chg="mod">
          <ac:chgData name="Jaclyn Zalesky" userId="9c0b24b4-6ad7-45a7-a9a0-5ba404afed22" providerId="ADAL" clId="{D5ADAA79-0557-4642-B5FA-AC79C44AE176}" dt="2022-01-27T18:18:05.487" v="39" actId="20577"/>
          <ac:spMkLst>
            <pc:docMk/>
            <pc:sldMk cId="3982262141" sldId="262"/>
            <ac:spMk id="94" creationId="{5A230E3C-C7E4-8A40-9D54-B9EEBDB71491}"/>
          </ac:spMkLst>
        </pc:spChg>
        <pc:spChg chg="mod">
          <ac:chgData name="Jaclyn Zalesky" userId="9c0b24b4-6ad7-45a7-a9a0-5ba404afed22" providerId="ADAL" clId="{D5ADAA79-0557-4642-B5FA-AC79C44AE176}" dt="2022-01-27T18:20:37.133" v="45" actId="1076"/>
          <ac:spMkLst>
            <pc:docMk/>
            <pc:sldMk cId="3982262141" sldId="262"/>
            <ac:spMk id="105" creationId="{5AA85501-6371-4A40-8AB8-EE86B517A4F6}"/>
          </ac:spMkLst>
        </pc:spChg>
        <pc:spChg chg="mod">
          <ac:chgData name="Jaclyn Zalesky" userId="9c0b24b4-6ad7-45a7-a9a0-5ba404afed22" providerId="ADAL" clId="{D5ADAA79-0557-4642-B5FA-AC79C44AE176}" dt="2022-01-27T18:20:37.133" v="45" actId="1076"/>
          <ac:spMkLst>
            <pc:docMk/>
            <pc:sldMk cId="3982262141" sldId="262"/>
            <ac:spMk id="106" creationId="{0D7F8D64-A7A3-C34E-8179-50FED93D0EA0}"/>
          </ac:spMkLst>
        </pc:spChg>
        <pc:spChg chg="mod">
          <ac:chgData name="Jaclyn Zalesky" userId="9c0b24b4-6ad7-45a7-a9a0-5ba404afed22" providerId="ADAL" clId="{D5ADAA79-0557-4642-B5FA-AC79C44AE176}" dt="2022-01-27T18:20:37.133" v="45" actId="1076"/>
          <ac:spMkLst>
            <pc:docMk/>
            <pc:sldMk cId="3982262141" sldId="262"/>
            <ac:spMk id="108" creationId="{85A3B1DF-46F8-7246-ABAB-15CA06085817}"/>
          </ac:spMkLst>
        </pc:spChg>
        <pc:spChg chg="mod">
          <ac:chgData name="Jaclyn Zalesky" userId="9c0b24b4-6ad7-45a7-a9a0-5ba404afed22" providerId="ADAL" clId="{D5ADAA79-0557-4642-B5FA-AC79C44AE176}" dt="2022-01-27T18:20:37.133" v="45" actId="1076"/>
          <ac:spMkLst>
            <pc:docMk/>
            <pc:sldMk cId="3982262141" sldId="262"/>
            <ac:spMk id="109" creationId="{37622635-9321-D54C-B309-ECD5C2D5A7FA}"/>
          </ac:spMkLst>
        </pc:spChg>
        <pc:spChg chg="mod">
          <ac:chgData name="Jaclyn Zalesky" userId="9c0b24b4-6ad7-45a7-a9a0-5ba404afed22" providerId="ADAL" clId="{D5ADAA79-0557-4642-B5FA-AC79C44AE176}" dt="2022-01-27T18:17:27.334" v="27" actId="1076"/>
          <ac:spMkLst>
            <pc:docMk/>
            <pc:sldMk cId="3982262141" sldId="262"/>
            <ac:spMk id="114" creationId="{EEFEA1C3-48AD-4846-9FC6-A41AF0F04136}"/>
          </ac:spMkLst>
        </pc:spChg>
        <pc:spChg chg="mod">
          <ac:chgData name="Jaclyn Zalesky" userId="9c0b24b4-6ad7-45a7-a9a0-5ba404afed22" providerId="ADAL" clId="{D5ADAA79-0557-4642-B5FA-AC79C44AE176}" dt="2022-01-27T18:13:18.714" v="17" actId="1076"/>
          <ac:spMkLst>
            <pc:docMk/>
            <pc:sldMk cId="3982262141" sldId="262"/>
            <ac:spMk id="127" creationId="{2D46BD00-ADA1-B24E-AC81-D24FB8C2A123}"/>
          </ac:spMkLst>
        </pc:spChg>
        <pc:spChg chg="mod">
          <ac:chgData name="Jaclyn Zalesky" userId="9c0b24b4-6ad7-45a7-a9a0-5ba404afed22" providerId="ADAL" clId="{D5ADAA79-0557-4642-B5FA-AC79C44AE176}" dt="2022-01-27T18:14:24.815" v="22" actId="1076"/>
          <ac:spMkLst>
            <pc:docMk/>
            <pc:sldMk cId="3982262141" sldId="262"/>
            <ac:spMk id="128" creationId="{8DD55DE8-A8C7-6C4B-8C5C-691F892832F2}"/>
          </ac:spMkLst>
        </pc:spChg>
        <pc:spChg chg="mod">
          <ac:chgData name="Jaclyn Zalesky" userId="9c0b24b4-6ad7-45a7-a9a0-5ba404afed22" providerId="ADAL" clId="{D5ADAA79-0557-4642-B5FA-AC79C44AE176}" dt="2022-01-27T18:15:34.029" v="26" actId="1076"/>
          <ac:spMkLst>
            <pc:docMk/>
            <pc:sldMk cId="3982262141" sldId="262"/>
            <ac:spMk id="129" creationId="{7F944E93-A144-994E-AF43-7969A6997F47}"/>
          </ac:spMkLst>
        </pc:spChg>
        <pc:spChg chg="mod">
          <ac:chgData name="Jaclyn Zalesky" userId="9c0b24b4-6ad7-45a7-a9a0-5ba404afed22" providerId="ADAL" clId="{D5ADAA79-0557-4642-B5FA-AC79C44AE176}" dt="2022-01-27T18:14:24.815" v="22" actId="1076"/>
          <ac:spMkLst>
            <pc:docMk/>
            <pc:sldMk cId="3982262141" sldId="262"/>
            <ac:spMk id="132" creationId="{91477FBF-79B7-9741-861B-0072DC469597}"/>
          </ac:spMkLst>
        </pc:spChg>
        <pc:grpChg chg="mod">
          <ac:chgData name="Jaclyn Zalesky" userId="9c0b24b4-6ad7-45a7-a9a0-5ba404afed22" providerId="ADAL" clId="{D5ADAA79-0557-4642-B5FA-AC79C44AE176}" dt="2022-01-27T18:20:23.501" v="44" actId="14100"/>
          <ac:grpSpMkLst>
            <pc:docMk/>
            <pc:sldMk cId="3982262141" sldId="262"/>
            <ac:grpSpMk id="82" creationId="{B42896B0-A3B1-CA41-9D50-FE7EC14DEFC9}"/>
          </ac:grpSpMkLst>
        </pc:grpChg>
        <pc:picChg chg="mod">
          <ac:chgData name="Jaclyn Zalesky" userId="9c0b24b4-6ad7-45a7-a9a0-5ba404afed22" providerId="ADAL" clId="{D5ADAA79-0557-4642-B5FA-AC79C44AE176}" dt="2022-01-27T18:20:37.133" v="45" actId="1076"/>
          <ac:picMkLst>
            <pc:docMk/>
            <pc:sldMk cId="3982262141" sldId="262"/>
            <ac:picMk id="72" creationId="{3278EC68-CACE-CF45-B078-1311AB6B8236}"/>
          </ac:picMkLst>
        </pc:picChg>
        <pc:picChg chg="mod">
          <ac:chgData name="Jaclyn Zalesky" userId="9c0b24b4-6ad7-45a7-a9a0-5ba404afed22" providerId="ADAL" clId="{D5ADAA79-0557-4642-B5FA-AC79C44AE176}" dt="2022-01-27T18:20:37.133" v="45" actId="1076"/>
          <ac:picMkLst>
            <pc:docMk/>
            <pc:sldMk cId="3982262141" sldId="262"/>
            <ac:picMk id="74" creationId="{952ABC6B-36BF-8C48-8D6B-E74BC8B97472}"/>
          </ac:picMkLst>
        </pc:picChg>
        <pc:picChg chg="mod">
          <ac:chgData name="Jaclyn Zalesky" userId="9c0b24b4-6ad7-45a7-a9a0-5ba404afed22" providerId="ADAL" clId="{D5ADAA79-0557-4642-B5FA-AC79C44AE176}" dt="2022-01-27T18:13:18.714" v="17" actId="1076"/>
          <ac:picMkLst>
            <pc:docMk/>
            <pc:sldMk cId="3982262141" sldId="262"/>
            <ac:picMk id="124" creationId="{C737B2E3-881A-904D-914B-21D3F3949A46}"/>
          </ac:picMkLst>
        </pc:picChg>
        <pc:picChg chg="mod">
          <ac:chgData name="Jaclyn Zalesky" userId="9c0b24b4-6ad7-45a7-a9a0-5ba404afed22" providerId="ADAL" clId="{D5ADAA79-0557-4642-B5FA-AC79C44AE176}" dt="2022-01-27T18:13:27.568" v="18" actId="1076"/>
          <ac:picMkLst>
            <pc:docMk/>
            <pc:sldMk cId="3982262141" sldId="262"/>
            <ac:picMk id="125" creationId="{C81F9181-7792-7B48-84FA-4E2BE9F724AC}"/>
          </ac:picMkLst>
        </pc:picChg>
        <pc:picChg chg="mod">
          <ac:chgData name="Jaclyn Zalesky" userId="9c0b24b4-6ad7-45a7-a9a0-5ba404afed22" providerId="ADAL" clId="{D5ADAA79-0557-4642-B5FA-AC79C44AE176}" dt="2022-01-27T18:14:24.815" v="22" actId="1076"/>
          <ac:picMkLst>
            <pc:docMk/>
            <pc:sldMk cId="3982262141" sldId="262"/>
            <ac:picMk id="126" creationId="{F0301E24-FFB2-1A4C-893A-780C69C10F6C}"/>
          </ac:picMkLst>
        </pc:picChg>
        <pc:picChg chg="mod">
          <ac:chgData name="Jaclyn Zalesky" userId="9c0b24b4-6ad7-45a7-a9a0-5ba404afed22" providerId="ADAL" clId="{D5ADAA79-0557-4642-B5FA-AC79C44AE176}" dt="2022-01-27T18:14:05.563" v="21" actId="1076"/>
          <ac:picMkLst>
            <pc:docMk/>
            <pc:sldMk cId="3982262141" sldId="262"/>
            <ac:picMk id="134" creationId="{38D32AD5-D833-4044-B699-24082367F682}"/>
          </ac:picMkLst>
        </pc:picChg>
      </pc:sldChg>
    </pc:docChg>
  </pc:docChgLst>
  <pc:docChgLst>
    <pc:chgData name="David Baker" userId="S::davbaker@adobe.com::da2b0875-9916-4d44-89d9-e651631ef4de" providerId="AD" clId="Web-{F5354F4D-DB15-A8BC-D7BD-1244B840E560}"/>
    <pc:docChg chg="mod">
      <pc:chgData name="David Baker" userId="S::davbaker@adobe.com::da2b0875-9916-4d44-89d9-e651631ef4de" providerId="AD" clId="Web-{F5354F4D-DB15-A8BC-D7BD-1244B840E560}" dt="2022-02-09T19:20:34.744" v="1"/>
      <pc:docMkLst>
        <pc:docMk/>
      </pc:docMkLst>
      <pc:sldChg chg="addCm">
        <pc:chgData name="David Baker" userId="S::davbaker@adobe.com::da2b0875-9916-4d44-89d9-e651631ef4de" providerId="AD" clId="Web-{F5354F4D-DB15-A8BC-D7BD-1244B840E560}" dt="2022-02-09T19:20:34.744" v="1"/>
        <pc:sldMkLst>
          <pc:docMk/>
          <pc:sldMk cId="1050037809" sldId="261"/>
        </pc:sldMkLst>
      </pc:sldChg>
    </pc:docChg>
  </pc:docChgLst>
  <pc:docChgLst>
    <pc:chgData name="Jaclyn Zalesky" userId="S::zalesky@adobe.com::9c0b24b4-6ad7-45a7-a9a0-5ba404afed22" providerId="AD" clId="Web-{F6AC3206-149C-D38F-AB3A-EA684C0E9EC7}"/>
    <pc:docChg chg="mod modSld">
      <pc:chgData name="Jaclyn Zalesky" userId="S::zalesky@adobe.com::9c0b24b4-6ad7-45a7-a9a0-5ba404afed22" providerId="AD" clId="Web-{F6AC3206-149C-D38F-AB3A-EA684C0E9EC7}" dt="2022-02-10T15:57:46.131" v="47"/>
      <pc:docMkLst>
        <pc:docMk/>
      </pc:docMkLst>
      <pc:sldChg chg="modSp modCm">
        <pc:chgData name="Jaclyn Zalesky" userId="S::zalesky@adobe.com::9c0b24b4-6ad7-45a7-a9a0-5ba404afed22" providerId="AD" clId="Web-{F6AC3206-149C-D38F-AB3A-EA684C0E9EC7}" dt="2022-02-10T15:57:46.131" v="47"/>
        <pc:sldMkLst>
          <pc:docMk/>
          <pc:sldMk cId="1050037809" sldId="261"/>
        </pc:sldMkLst>
        <pc:graphicFrameChg chg="mod modGraphic">
          <ac:chgData name="Jaclyn Zalesky" userId="S::zalesky@adobe.com::9c0b24b4-6ad7-45a7-a9a0-5ba404afed22" providerId="AD" clId="Web-{F6AC3206-149C-D38F-AB3A-EA684C0E9EC7}" dt="2022-02-10T15:57:40.443" v="45"/>
          <ac:graphicFrameMkLst>
            <pc:docMk/>
            <pc:sldMk cId="1050037809" sldId="261"/>
            <ac:graphicFrameMk id="22" creationId="{EE29B956-6FD1-224B-B642-376634CB164D}"/>
          </ac:graphicFrameMkLst>
        </pc:graphicFrameChg>
      </pc:sldChg>
    </pc:docChg>
  </pc:docChgLst>
  <pc:docChgLst>
    <pc:chgData name="David Baker" userId="da2b0875-9916-4d44-89d9-e651631ef4de" providerId="ADAL" clId="{15FC2388-40E0-524B-A732-5DC6014C06C9}"/>
    <pc:docChg chg="modSld">
      <pc:chgData name="David Baker" userId="da2b0875-9916-4d44-89d9-e651631ef4de" providerId="ADAL" clId="{15FC2388-40E0-524B-A732-5DC6014C06C9}" dt="2022-03-03T22:33:24.090" v="55" actId="20577"/>
      <pc:docMkLst>
        <pc:docMk/>
      </pc:docMkLst>
      <pc:sldChg chg="modSp mod">
        <pc:chgData name="David Baker" userId="da2b0875-9916-4d44-89d9-e651631ef4de" providerId="ADAL" clId="{15FC2388-40E0-524B-A732-5DC6014C06C9}" dt="2022-03-03T22:33:16.092" v="49" actId="20577"/>
        <pc:sldMkLst>
          <pc:docMk/>
          <pc:sldMk cId="0" sldId="256"/>
        </pc:sldMkLst>
        <pc:graphicFrameChg chg="modGraphic">
          <ac:chgData name="David Baker" userId="da2b0875-9916-4d44-89d9-e651631ef4de" providerId="ADAL" clId="{15FC2388-40E0-524B-A732-5DC6014C06C9}" dt="2022-03-03T22:33:16.092" v="49" actId="20577"/>
          <ac:graphicFrameMkLst>
            <pc:docMk/>
            <pc:sldMk cId="0" sldId="256"/>
            <ac:graphicFrameMk id="13" creationId="{8FC06D05-42C7-D14C-86E4-0F01711669B9}"/>
          </ac:graphicFrameMkLst>
        </pc:graphicFrameChg>
      </pc:sldChg>
      <pc:sldChg chg="modSp mod">
        <pc:chgData name="David Baker" userId="da2b0875-9916-4d44-89d9-e651631ef4de" providerId="ADAL" clId="{15FC2388-40E0-524B-A732-5DC6014C06C9}" dt="2022-03-03T22:33:24.090" v="55" actId="20577"/>
        <pc:sldMkLst>
          <pc:docMk/>
          <pc:sldMk cId="3982262141" sldId="262"/>
        </pc:sldMkLst>
        <pc:spChg chg="mod">
          <ac:chgData name="David Baker" userId="da2b0875-9916-4d44-89d9-e651631ef4de" providerId="ADAL" clId="{15FC2388-40E0-524B-A732-5DC6014C06C9}" dt="2022-03-03T22:33:24.090" v="55" actId="20577"/>
          <ac:spMkLst>
            <pc:docMk/>
            <pc:sldMk cId="3982262141" sldId="262"/>
            <ac:spMk id="63" creationId="{D526F789-D18E-C84B-9754-133D64A670FD}"/>
          </ac:spMkLst>
        </pc:spChg>
      </pc:sldChg>
    </pc:docChg>
  </pc:docChgLst>
  <pc:docChgLst>
    <pc:chgData name="Jaclyn Zalesky" userId="S::zalesky@adobe.com::9c0b24b4-6ad7-45a7-a9a0-5ba404afed22" providerId="AD" clId="Web-{C425CE26-59BB-E42C-68AA-84C16DB67B9F}"/>
    <pc:docChg chg="">
      <pc:chgData name="Jaclyn Zalesky" userId="S::zalesky@adobe.com::9c0b24b4-6ad7-45a7-a9a0-5ba404afed22" providerId="AD" clId="Web-{C425CE26-59BB-E42C-68AA-84C16DB67B9F}" dt="2022-03-01T18:32:49.142" v="0"/>
      <pc:docMkLst>
        <pc:docMk/>
      </pc:docMkLst>
      <pc:sldChg chg="delCm">
        <pc:chgData name="Jaclyn Zalesky" userId="S::zalesky@adobe.com::9c0b24b4-6ad7-45a7-a9a0-5ba404afed22" providerId="AD" clId="Web-{C425CE26-59BB-E42C-68AA-84C16DB67B9F}" dt="2022-03-01T18:32:49.142" v="0"/>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3/3/22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184979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helpx.adobe.com/enterprise.html" TargetMode="External"/><Relationship Id="rId3" Type="http://schemas.openxmlformats.org/officeDocument/2006/relationships/hyperlink" Target="http://www.adobe.com/" TargetMode="External"/><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3.xml"/><Relationship Id="rId16" Type="http://schemas.openxmlformats.org/officeDocument/2006/relationships/hyperlink" Target="https://helpx.adobe.com/support/programs/support-policies-terms-conditions.html" TargetMode="External"/><Relationship Id="rId1" Type="http://schemas.openxmlformats.org/officeDocument/2006/relationships/slideLayout" Target="../slideLayouts/slideLayout5.xml"/><Relationship Id="rId6" Type="http://schemas.openxmlformats.org/officeDocument/2006/relationships/image" Target="../media/image22.jp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hyperlink" Target="https://status.adobe.com/" TargetMode="External"/><Relationship Id="rId10" Type="http://schemas.openxmlformats.org/officeDocument/2006/relationships/image" Target="../media/image26.svg"/><Relationship Id="rId4" Type="http://schemas.openxmlformats.org/officeDocument/2006/relationships/image" Target="../media/image20.jpg"/><Relationship Id="rId9" Type="http://schemas.openxmlformats.org/officeDocument/2006/relationships/image" Target="../media/image25.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SUPPORT</a:t>
            </a:r>
            <a:r>
              <a:rPr lang="en-US" sz="2300" dirty="0">
                <a:latin typeface="Adobe Clean" panose="020B0503020404020204" pitchFamily="34" charset="0"/>
              </a:rPr>
              <a:t> PLANS</a:t>
            </a:r>
            <a:endParaRPr sz="2300" dirty="0">
              <a:latin typeface="Adobe Clean" panose="020B0503020404020204" pitchFamily="34" charset="0"/>
            </a:endParaRPr>
          </a:p>
        </p:txBody>
      </p:sp>
      <p:sp>
        <p:nvSpPr>
          <p:cNvPr id="3" name="object 3"/>
          <p:cNvSpPr txBox="1"/>
          <p:nvPr/>
        </p:nvSpPr>
        <p:spPr>
          <a:xfrm>
            <a:off x="159523" y="560755"/>
            <a:ext cx="6889348" cy="1327928"/>
          </a:xfrm>
          <a:prstGeom prst="rect">
            <a:avLst/>
          </a:prstGeom>
        </p:spPr>
        <p:txBody>
          <a:bodyPr vert="horz" wrap="square" lIns="0" tIns="24765" rIns="0" bIns="0" rtlCol="0" anchor="t">
            <a:spAutoFit/>
          </a:bodyPr>
          <a:lstStyle/>
          <a:p>
            <a:pPr marL="12700">
              <a:lnSpc>
                <a:spcPct val="100000"/>
              </a:lnSpc>
              <a:spcBef>
                <a:spcPts val="195"/>
              </a:spcBef>
            </a:pPr>
            <a:r>
              <a:rPr lang="en-US" sz="1100" spc="-5" dirty="0">
                <a:solidFill>
                  <a:srgbClr val="FFFFFF"/>
                </a:solidFill>
                <a:latin typeface="AdobeClean-Light"/>
                <a:cs typeface="AdobeClean-Light"/>
              </a:rPr>
              <a:t>Standard</a:t>
            </a:r>
            <a:r>
              <a:rPr sz="1100" dirty="0">
                <a:solidFill>
                  <a:srgbClr val="FFFFFF"/>
                </a:solidFill>
                <a:latin typeface="AdobeClean-Light"/>
                <a:cs typeface="AdobeClean-Light"/>
              </a:rPr>
              <a:t> |</a:t>
            </a:r>
            <a:r>
              <a:rPr sz="1100" spc="5" dirty="0">
                <a:solidFill>
                  <a:srgbClr val="FFFFFF"/>
                </a:solidFill>
                <a:latin typeface="AdobeClean-Light"/>
                <a:cs typeface="AdobeClean-Light"/>
              </a:rPr>
              <a:t> </a:t>
            </a:r>
            <a:r>
              <a:rPr sz="1100" spc="-5" dirty="0">
                <a:solidFill>
                  <a:srgbClr val="FFFFFF"/>
                </a:solidFill>
                <a:latin typeface="AdobeClean-Light"/>
                <a:cs typeface="AdobeClean-Light"/>
              </a:rPr>
              <a:t>Business</a:t>
            </a:r>
            <a:r>
              <a:rPr sz="1100" dirty="0">
                <a:solidFill>
                  <a:srgbClr val="FFFFFF"/>
                </a:solidFill>
                <a:latin typeface="AdobeClean-Light"/>
                <a:cs typeface="AdobeClean-Light"/>
              </a:rPr>
              <a:t> |</a:t>
            </a:r>
            <a:r>
              <a:rPr sz="1100" spc="10" dirty="0">
                <a:solidFill>
                  <a:srgbClr val="FFFFFF"/>
                </a:solidFill>
                <a:latin typeface="AdobeClean-Light"/>
                <a:cs typeface="AdobeClean-Light"/>
              </a:rPr>
              <a:t> </a:t>
            </a:r>
            <a:r>
              <a:rPr sz="1100" spc="-5" dirty="0">
                <a:solidFill>
                  <a:srgbClr val="FFFFFF"/>
                </a:solidFill>
                <a:latin typeface="AdobeClean-Light"/>
                <a:cs typeface="AdobeClean-Light"/>
              </a:rPr>
              <a:t>Enterprise</a:t>
            </a:r>
            <a:r>
              <a:rPr sz="1100" spc="10" dirty="0">
                <a:solidFill>
                  <a:srgbClr val="FFFFFF"/>
                </a:solidFill>
                <a:latin typeface="AdobeClean-Light"/>
                <a:cs typeface="AdobeClean-Light"/>
              </a:rPr>
              <a:t> </a:t>
            </a:r>
            <a:r>
              <a:rPr sz="1100" dirty="0">
                <a:solidFill>
                  <a:srgbClr val="FFFFFF"/>
                </a:solidFill>
                <a:latin typeface="AdobeClean-Light"/>
                <a:cs typeface="AdobeClean-Light"/>
              </a:rPr>
              <a:t>|</a:t>
            </a:r>
            <a:r>
              <a:rPr sz="1100" spc="5" dirty="0">
                <a:solidFill>
                  <a:srgbClr val="FFFFFF"/>
                </a:solidFill>
                <a:latin typeface="AdobeClean-Light"/>
                <a:cs typeface="AdobeClean-Light"/>
              </a:rPr>
              <a:t> </a:t>
            </a:r>
            <a:r>
              <a:rPr sz="1100" b="1" spc="-65" dirty="0">
                <a:solidFill>
                  <a:srgbClr val="FFFFFF"/>
                </a:solidFill>
                <a:latin typeface="Arial"/>
                <a:cs typeface="Arial"/>
              </a:rPr>
              <a:t>Elite</a:t>
            </a:r>
            <a:endParaRPr sz="1100" dirty="0">
              <a:latin typeface="Arial"/>
              <a:cs typeface="Arial"/>
            </a:endParaRPr>
          </a:p>
          <a:p>
            <a:pPr marL="12700" marR="1076325">
              <a:spcBef>
                <a:spcPts val="235"/>
              </a:spcBef>
            </a:pP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Adobe enterprise </a:t>
            </a:r>
            <a:r>
              <a:rPr lang="en-US" sz="900" dirty="0">
                <a:solidFill>
                  <a:schemeClr val="bg1"/>
                </a:solidFill>
                <a:latin typeface="Adobe Clean SemiLight"/>
              </a:rPr>
              <a:t>subscription. This is enhanced with the ELITE Support Plan</a:t>
            </a:r>
            <a:r>
              <a:rPr lang="en-US" sz="900" dirty="0">
                <a:solidFill>
                  <a:schemeClr val="bg1"/>
                </a:solidFill>
                <a:latin typeface="Adobe Clean SemiLight" panose="020B0403020404020204" pitchFamily="34" charset="0"/>
              </a:rPr>
              <a:t>. ELITE customers have access to a Named Support Engineer as well as a Technical Account Manager who work in partnership with you to provide best in class proactive and reactive support while acting as your designated technical contacts within the Adobe Support Team. With deep experience in your applicable Creative Cloud and Document Cloud solutions, your Support Team works to ensure that no matter how complex your support needs are, the Adobe Support Team will be there side by side with you throughout, to ensure you maximize your investment in applicable Adobe solutions and to help you avoid problems before they happen. You can also take advantage of our detailed and in-depth technical product documentation and current release notes. </a:t>
            </a:r>
            <a:endParaRPr sz="900" dirty="0">
              <a:solidFill>
                <a:schemeClr val="bg1"/>
              </a:solidFill>
              <a:latin typeface="AdobeClean-Light"/>
              <a:cs typeface="AdobeClean-Light"/>
            </a:endParaRPr>
          </a:p>
        </p:txBody>
      </p:sp>
      <p:sp>
        <p:nvSpPr>
          <p:cNvPr id="4" name="object 4"/>
          <p:cNvSpPr txBox="1"/>
          <p:nvPr/>
        </p:nvSpPr>
        <p:spPr>
          <a:xfrm>
            <a:off x="209607" y="7078651"/>
            <a:ext cx="2780665" cy="238760"/>
          </a:xfrm>
          <a:prstGeom prst="rect">
            <a:avLst/>
          </a:prstGeom>
        </p:spPr>
        <p:txBody>
          <a:bodyPr vert="horz" wrap="square" lIns="0" tIns="12700" rIns="0" bIns="0" rtlCol="0">
            <a:spAutoFit/>
          </a:bodyPr>
          <a:lstStyle/>
          <a:p>
            <a:pPr marL="12700">
              <a:lnSpc>
                <a:spcPct val="100000"/>
              </a:lnSpc>
              <a:spcBef>
                <a:spcPts val="100"/>
              </a:spcBef>
            </a:pPr>
            <a:r>
              <a:rPr sz="1400" b="1" u="heavy" spc="20">
                <a:solidFill>
                  <a:srgbClr val="020302"/>
                </a:solidFill>
                <a:uFill>
                  <a:solidFill>
                    <a:srgbClr val="020302"/>
                  </a:solidFill>
                </a:uFill>
                <a:latin typeface="Adobe Clean"/>
                <a:cs typeface="Adobe Clean"/>
              </a:rPr>
              <a:t>S</a:t>
            </a:r>
            <a:r>
              <a:rPr sz="1400" b="1" u="heavy">
                <a:solidFill>
                  <a:srgbClr val="020302"/>
                </a:solidFill>
                <a:uFill>
                  <a:solidFill>
                    <a:srgbClr val="020302"/>
                  </a:solidFill>
                </a:uFill>
                <a:latin typeface="Adobe Clean"/>
                <a:cs typeface="Adobe Clean"/>
              </a:rPr>
              <a:t>er</a:t>
            </a:r>
            <a:r>
              <a:rPr sz="1400" b="1" u="heavy" spc="10">
                <a:solidFill>
                  <a:srgbClr val="020302"/>
                </a:solidFill>
                <a:uFill>
                  <a:solidFill>
                    <a:srgbClr val="020302"/>
                  </a:solidFill>
                </a:uFill>
                <a:latin typeface="Adobe Clean"/>
                <a:cs typeface="Adobe Clean"/>
              </a:rPr>
              <a:t>vi</a:t>
            </a:r>
            <a:r>
              <a:rPr sz="1400" b="1" u="heavy">
                <a:solidFill>
                  <a:srgbClr val="020302"/>
                </a:solidFill>
                <a:uFill>
                  <a:solidFill>
                    <a:srgbClr val="020302"/>
                  </a:solidFill>
                </a:uFill>
                <a:latin typeface="Adobe Clean"/>
                <a:cs typeface="Adobe Clean"/>
              </a:rPr>
              <a:t>ce</a:t>
            </a:r>
            <a:r>
              <a:rPr sz="1400" b="1" u="heavy" spc="20">
                <a:solidFill>
                  <a:srgbClr val="020302"/>
                </a:solidFill>
                <a:uFill>
                  <a:solidFill>
                    <a:srgbClr val="020302"/>
                  </a:solidFill>
                </a:uFill>
                <a:latin typeface="Adobe Clean"/>
                <a:cs typeface="Adobe Clean"/>
              </a:rPr>
              <a:t> </a:t>
            </a:r>
            <a:r>
              <a:rPr sz="1400" b="1" u="heavy" spc="-20">
                <a:solidFill>
                  <a:srgbClr val="020302"/>
                </a:solidFill>
                <a:uFill>
                  <a:solidFill>
                    <a:srgbClr val="020302"/>
                  </a:solidFill>
                </a:uFill>
                <a:latin typeface="Adobe Clean"/>
                <a:cs typeface="Adobe Clean"/>
              </a:rPr>
              <a:t>Le</a:t>
            </a:r>
            <a:r>
              <a:rPr sz="1400" b="1" u="heavy" spc="-10">
                <a:solidFill>
                  <a:srgbClr val="020302"/>
                </a:solidFill>
                <a:uFill>
                  <a:solidFill>
                    <a:srgbClr val="020302"/>
                  </a:solidFill>
                </a:uFill>
                <a:latin typeface="Adobe Clean"/>
                <a:cs typeface="Adobe Clean"/>
              </a:rPr>
              <a:t>v</a:t>
            </a:r>
            <a:r>
              <a:rPr sz="1400" b="1" u="heavy" spc="-20">
                <a:solidFill>
                  <a:srgbClr val="020302"/>
                </a:solidFill>
                <a:uFill>
                  <a:solidFill>
                    <a:srgbClr val="020302"/>
                  </a:solidFill>
                </a:uFill>
                <a:latin typeface="Adobe Clean"/>
                <a:cs typeface="Adobe Clean"/>
              </a:rPr>
              <a:t>e</a:t>
            </a:r>
            <a:r>
              <a:rPr sz="1400" b="1" u="heavy">
                <a:solidFill>
                  <a:srgbClr val="020302"/>
                </a:solidFill>
                <a:uFill>
                  <a:solidFill>
                    <a:srgbClr val="020302"/>
                  </a:solidFill>
                </a:uFill>
                <a:latin typeface="Adobe Clean"/>
                <a:cs typeface="Adobe Clean"/>
              </a:rPr>
              <a:t>l</a:t>
            </a:r>
            <a:r>
              <a:rPr sz="1400" b="1" u="heavy" spc="-10">
                <a:solidFill>
                  <a:srgbClr val="020302"/>
                </a:solidFill>
                <a:uFill>
                  <a:solidFill>
                    <a:srgbClr val="020302"/>
                  </a:solidFill>
                </a:uFill>
                <a:latin typeface="Adobe Clean"/>
                <a:cs typeface="Adobe Clean"/>
              </a:rPr>
              <a:t> </a:t>
            </a:r>
            <a:r>
              <a:rPr sz="1400" b="1" u="heavy" spc="-65">
                <a:solidFill>
                  <a:srgbClr val="020302"/>
                </a:solidFill>
                <a:uFill>
                  <a:solidFill>
                    <a:srgbClr val="020302"/>
                  </a:solidFill>
                </a:uFill>
                <a:latin typeface="Adobe Clean"/>
                <a:cs typeface="Adobe Clean"/>
              </a:rPr>
              <a:t>T</a:t>
            </a:r>
            <a:r>
              <a:rPr sz="1400" b="1" u="heavy" spc="-35">
                <a:solidFill>
                  <a:srgbClr val="020302"/>
                </a:solidFill>
                <a:uFill>
                  <a:solidFill>
                    <a:srgbClr val="020302"/>
                  </a:solidFill>
                </a:uFill>
                <a:latin typeface="Adobe Clean"/>
                <a:cs typeface="Adobe Clean"/>
              </a:rPr>
              <a:t>a</a:t>
            </a:r>
            <a:r>
              <a:rPr sz="1400" b="1" u="heavy" spc="-45">
                <a:solidFill>
                  <a:srgbClr val="020302"/>
                </a:solidFill>
                <a:uFill>
                  <a:solidFill>
                    <a:srgbClr val="020302"/>
                  </a:solidFill>
                </a:uFill>
                <a:latin typeface="Adobe Clean"/>
                <a:cs typeface="Adobe Clean"/>
              </a:rPr>
              <a:t>r</a:t>
            </a:r>
            <a:r>
              <a:rPr sz="1400" b="1" u="heavy" spc="-35">
                <a:solidFill>
                  <a:srgbClr val="020302"/>
                </a:solidFill>
                <a:uFill>
                  <a:solidFill>
                    <a:srgbClr val="020302"/>
                  </a:solidFill>
                </a:uFill>
                <a:latin typeface="Adobe Clean"/>
                <a:cs typeface="Adobe Clean"/>
              </a:rPr>
              <a:t>g</a:t>
            </a:r>
            <a:r>
              <a:rPr sz="1400" b="1" u="heavy" spc="-55">
                <a:solidFill>
                  <a:srgbClr val="020302"/>
                </a:solidFill>
                <a:uFill>
                  <a:solidFill>
                    <a:srgbClr val="020302"/>
                  </a:solidFill>
                </a:uFill>
                <a:latin typeface="Adobe Clean"/>
                <a:cs typeface="Adobe Clean"/>
              </a:rPr>
              <a:t>et</a:t>
            </a:r>
            <a:r>
              <a:rPr sz="1400" b="1" u="heavy" spc="-45">
                <a:solidFill>
                  <a:srgbClr val="020302"/>
                </a:solidFill>
                <a:uFill>
                  <a:solidFill>
                    <a:srgbClr val="020302"/>
                  </a:solidFill>
                </a:uFill>
                <a:latin typeface="Adobe Clean"/>
                <a:cs typeface="Adobe Clean"/>
              </a:rPr>
              <a:t>s</a:t>
            </a:r>
            <a:r>
              <a:rPr sz="1400" b="1" u="heavy">
                <a:solidFill>
                  <a:srgbClr val="020302"/>
                </a:solidFill>
                <a:uFill>
                  <a:solidFill>
                    <a:srgbClr val="020302"/>
                  </a:solidFill>
                </a:uFill>
                <a:latin typeface="Adobe Clean"/>
                <a:cs typeface="Adobe Clean"/>
              </a:rPr>
              <a:t>:</a:t>
            </a:r>
            <a:r>
              <a:rPr sz="1400" b="1" u="heavy" spc="-80">
                <a:solidFill>
                  <a:srgbClr val="020302"/>
                </a:solidFill>
                <a:uFill>
                  <a:solidFill>
                    <a:srgbClr val="020302"/>
                  </a:solidFill>
                </a:uFill>
                <a:latin typeface="Adobe Clean"/>
                <a:cs typeface="Adobe Clean"/>
              </a:rPr>
              <a:t> </a:t>
            </a:r>
            <a:r>
              <a:rPr sz="1400" b="1" u="heavy" spc="-20">
                <a:solidFill>
                  <a:srgbClr val="020302"/>
                </a:solidFill>
                <a:uFill>
                  <a:solidFill>
                    <a:srgbClr val="020302"/>
                  </a:solidFill>
                </a:uFill>
                <a:latin typeface="Adobe Clean"/>
                <a:cs typeface="Adobe Clean"/>
              </a:rPr>
              <a:t>I</a:t>
            </a:r>
            <a:r>
              <a:rPr sz="1400" b="1" u="heavy" spc="-10">
                <a:solidFill>
                  <a:srgbClr val="020302"/>
                </a:solidFill>
                <a:uFill>
                  <a:solidFill>
                    <a:srgbClr val="020302"/>
                  </a:solidFill>
                </a:uFill>
                <a:latin typeface="Adobe Clean"/>
                <a:cs typeface="Adobe Clean"/>
              </a:rPr>
              <a:t>ni</a:t>
            </a:r>
            <a:r>
              <a:rPr sz="1400" b="1" u="heavy" spc="-20">
                <a:solidFill>
                  <a:srgbClr val="020302"/>
                </a:solidFill>
                <a:uFill>
                  <a:solidFill>
                    <a:srgbClr val="020302"/>
                  </a:solidFill>
                </a:uFill>
                <a:latin typeface="Adobe Clean"/>
                <a:cs typeface="Adobe Clean"/>
              </a:rPr>
              <a:t>t</a:t>
            </a:r>
            <a:r>
              <a:rPr sz="1400" b="1" u="heavy" spc="-10">
                <a:solidFill>
                  <a:srgbClr val="020302"/>
                </a:solidFill>
                <a:uFill>
                  <a:solidFill>
                    <a:srgbClr val="020302"/>
                  </a:solidFill>
                </a:uFill>
                <a:latin typeface="Adobe Clean"/>
                <a:cs typeface="Adobe Clean"/>
              </a:rPr>
              <a:t>i</a:t>
            </a:r>
            <a:r>
              <a:rPr sz="1400" b="1" u="heavy">
                <a:solidFill>
                  <a:srgbClr val="020302"/>
                </a:solidFill>
                <a:uFill>
                  <a:solidFill>
                    <a:srgbClr val="020302"/>
                  </a:solidFill>
                </a:uFill>
                <a:latin typeface="Adobe Clean"/>
                <a:cs typeface="Adobe Clean"/>
              </a:rPr>
              <a:t>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a:t>
            </a:r>
            <a:r>
              <a:rPr sz="1400" b="1" u="heavy" spc="-25">
                <a:solidFill>
                  <a:srgbClr val="020302"/>
                </a:solidFill>
                <a:uFill>
                  <a:solidFill>
                    <a:srgbClr val="020302"/>
                  </a:solidFill>
                </a:uFill>
                <a:latin typeface="Adobe Clean"/>
                <a:cs typeface="Adobe Clean"/>
              </a:rPr>
              <a:t>e</a:t>
            </a:r>
            <a:r>
              <a:rPr sz="1400" b="1" u="heavy" spc="-15">
                <a:solidFill>
                  <a:srgbClr val="020302"/>
                </a:solidFill>
                <a:uFill>
                  <a:solidFill>
                    <a:srgbClr val="020302"/>
                  </a:solidFill>
                </a:uFill>
                <a:latin typeface="Adobe Clean"/>
                <a:cs typeface="Adobe Clean"/>
              </a:rPr>
              <a:t>s</a:t>
            </a:r>
            <a:r>
              <a:rPr sz="1400" b="1" u="heavy" spc="-25">
                <a:solidFill>
                  <a:srgbClr val="020302"/>
                </a:solidFill>
                <a:uFill>
                  <a:solidFill>
                    <a:srgbClr val="020302"/>
                  </a:solidFill>
                </a:uFill>
                <a:latin typeface="Adobe Clean"/>
                <a:cs typeface="Adobe Clean"/>
              </a:rPr>
              <a:t>p</a:t>
            </a:r>
            <a:r>
              <a:rPr sz="1400" b="1" u="heavy" spc="-15">
                <a:solidFill>
                  <a:srgbClr val="020302"/>
                </a:solidFill>
                <a:uFill>
                  <a:solidFill>
                    <a:srgbClr val="020302"/>
                  </a:solidFill>
                </a:uFill>
                <a:latin typeface="Adobe Clean"/>
                <a:cs typeface="Adobe Clean"/>
              </a:rPr>
              <a:t>ons</a:t>
            </a:r>
            <a:r>
              <a:rPr sz="1400" b="1" u="heavy">
                <a:solidFill>
                  <a:srgbClr val="020302"/>
                </a:solidFill>
                <a:uFill>
                  <a:solidFill>
                    <a:srgbClr val="020302"/>
                  </a:solidFill>
                </a:uFill>
                <a:latin typeface="Adobe Clean"/>
                <a:cs typeface="Adobe Clean"/>
              </a:rPr>
              <a:t>e</a:t>
            </a:r>
            <a:endParaRPr sz="1400">
              <a:latin typeface="Adobe Clean"/>
              <a:cs typeface="Adobe Clean"/>
            </a:endParaRPr>
          </a:p>
        </p:txBody>
      </p:sp>
      <p:pic>
        <p:nvPicPr>
          <p:cNvPr id="8" name="object 8"/>
          <p:cNvPicPr/>
          <p:nvPr/>
        </p:nvPicPr>
        <p:blipFill>
          <a:blip r:embed="rId3" cstate="print"/>
          <a:stretch>
            <a:fillRect/>
          </a:stretch>
        </p:blipFill>
        <p:spPr>
          <a:xfrm>
            <a:off x="67056" y="108204"/>
            <a:ext cx="289557" cy="395475"/>
          </a:xfrm>
          <a:prstGeom prst="rect">
            <a:avLst/>
          </a:prstGeom>
        </p:spPr>
      </p:pic>
      <p:sp>
        <p:nvSpPr>
          <p:cNvPr id="11" name="TextBox 10">
            <a:extLst>
              <a:ext uri="{FF2B5EF4-FFF2-40B4-BE49-F238E27FC236}">
                <a16:creationId xmlns:a16="http://schemas.microsoft.com/office/drawing/2014/main" id="{4DC6FF61-63CA-D544-B085-6AB0891642D7}"/>
              </a:ext>
            </a:extLst>
          </p:cNvPr>
          <p:cNvSpPr txBox="1"/>
          <p:nvPr/>
        </p:nvSpPr>
        <p:spPr>
          <a:xfrm>
            <a:off x="408238" y="379388"/>
            <a:ext cx="3231433" cy="200055"/>
          </a:xfrm>
          <a:prstGeom prst="rect">
            <a:avLst/>
          </a:prstGeom>
          <a:noFill/>
        </p:spPr>
        <p:txBody>
          <a:bodyPr wrap="square" rtlCol="0">
            <a:spAutoFit/>
          </a:bodyPr>
          <a:lstStyle/>
          <a:p>
            <a:r>
              <a:rPr lang="en-US" sz="700" i="1" dirty="0">
                <a:solidFill>
                  <a:schemeClr val="bg1"/>
                </a:solidFill>
                <a:latin typeface="Adobe Clean" panose="020B0503020404020204" pitchFamily="34" charset="0"/>
              </a:rPr>
              <a:t>Adobe Creative Cloud / Adobe Document Cloud (including Adobe Sign)</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510994612"/>
              </p:ext>
            </p:extLst>
          </p:nvPr>
        </p:nvGraphicFramePr>
        <p:xfrm>
          <a:off x="209607" y="2098711"/>
          <a:ext cx="7281936" cy="4943471"/>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2303998">
                  <a:extLst>
                    <a:ext uri="{9D8B030D-6E8A-4147-A177-3AD203B41FA5}">
                      <a16:colId xmlns:a16="http://schemas.microsoft.com/office/drawing/2014/main" val="20001"/>
                    </a:ext>
                  </a:extLst>
                </a:gridCol>
                <a:gridCol w="1754061">
                  <a:extLst>
                    <a:ext uri="{9D8B030D-6E8A-4147-A177-3AD203B41FA5}">
                      <a16:colId xmlns:a16="http://schemas.microsoft.com/office/drawing/2014/main" val="2563521174"/>
                    </a:ext>
                  </a:extLst>
                </a:gridCol>
                <a:gridCol w="1754061">
                  <a:extLst>
                    <a:ext uri="{9D8B030D-6E8A-4147-A177-3AD203B41FA5}">
                      <a16:colId xmlns:a16="http://schemas.microsoft.com/office/drawing/2014/main" val="20003"/>
                    </a:ext>
                  </a:extLst>
                </a:gridCol>
              </a:tblGrid>
              <a:tr h="191907">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1200" spc="-20" dirty="0">
                          <a:solidFill>
                            <a:srgbClr val="404040"/>
                          </a:solidFill>
                          <a:latin typeface="Adobe Clean"/>
                          <a:cs typeface="Adobe Clean"/>
                        </a:rPr>
                        <a:t>Standard </a:t>
                      </a:r>
                      <a:r>
                        <a:rPr lang="en-US" sz="1200" spc="-135" dirty="0">
                          <a:solidFill>
                            <a:srgbClr val="404040"/>
                          </a:solidFill>
                          <a:latin typeface="Adobe Clean"/>
                          <a:cs typeface="Adobe Clean"/>
                        </a:rPr>
                        <a:t> </a:t>
                      </a:r>
                      <a:r>
                        <a:rPr lang="en-US" sz="1200" spc="-20" dirty="0">
                          <a:solidFill>
                            <a:srgbClr val="404040"/>
                          </a:solidFill>
                          <a:latin typeface="Adobe Clean"/>
                          <a:cs typeface="Adobe Clean"/>
                        </a:rPr>
                        <a:t>Support</a:t>
                      </a:r>
                      <a:endParaRPr lang="en-US" sz="12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1200" spc="-20" dirty="0">
                          <a:solidFill>
                            <a:srgbClr val="FFFFFF"/>
                          </a:solidFill>
                          <a:latin typeface="Adobe Clean"/>
                          <a:cs typeface="Adobe Clean"/>
                        </a:rPr>
                        <a:t>Elite </a:t>
                      </a:r>
                      <a:r>
                        <a:rPr sz="1200" spc="-20" dirty="0">
                          <a:solidFill>
                            <a:srgbClr val="FFFFFF"/>
                          </a:solidFill>
                          <a:latin typeface="Adobe Clean"/>
                          <a:cs typeface="Adobe Clean"/>
                        </a:rPr>
                        <a:t>Support</a:t>
                      </a:r>
                      <a:endParaRPr sz="12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1907">
                <a:tc gridSpan="2">
                  <a:txBody>
                    <a:bodyPr/>
                    <a:lstStyle/>
                    <a:p>
                      <a:endParaRPr lang="en-US" sz="140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1200" b="1" i="1" dirty="0">
                          <a:solidFill>
                            <a:schemeClr val="bg1"/>
                          </a:solidFill>
                          <a:latin typeface="Adobe Clean" panose="020B05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42330">
                <a:tc rowSpan="3">
                  <a:txBody>
                    <a:bodyPr/>
                    <a:lstStyle/>
                    <a:p>
                      <a:pPr marL="50800" algn="ctr">
                        <a:lnSpc>
                          <a:spcPct val="100000"/>
                        </a:lnSpc>
                        <a:spcBef>
                          <a:spcPts val="500"/>
                        </a:spcBef>
                      </a:pPr>
                      <a:r>
                        <a:rPr lang="en-US" sz="1200" b="1" i="0" spc="0">
                          <a:solidFill>
                            <a:schemeClr val="bg1"/>
                          </a:solidFill>
                          <a:latin typeface="Adobe Clean" panose="020B0503020404020204" pitchFamily="34" charset="0"/>
                          <a:cs typeface="AdobeClean-Light"/>
                        </a:rPr>
                        <a:t>Assigned Experts</a:t>
                      </a:r>
                      <a:endParaRPr sz="12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50800">
                        <a:lnSpc>
                          <a:spcPct val="100000"/>
                        </a:lnSpc>
                        <a:spcBef>
                          <a:spcPts val="459"/>
                        </a:spcBef>
                      </a:pPr>
                      <a:r>
                        <a:rPr sz="1100" b="0" i="0" spc="0" dirty="0">
                          <a:solidFill>
                            <a:srgbClr val="020302"/>
                          </a:solidFill>
                          <a:latin typeface="Adobe Clean Light" panose="020B0303020404020204" pitchFamily="34" charset="0"/>
                          <a:cs typeface="AdobeClean-Light"/>
                        </a:rPr>
                        <a:t>Account Support Lead</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spc="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142330">
                <a:tc vMerge="1">
                  <a:txBody>
                    <a:bodyPr/>
                    <a:lstStyle/>
                    <a:p>
                      <a:pPr marL="5080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sz="1100" b="0" i="0" spc="0" dirty="0">
                          <a:solidFill>
                            <a:srgbClr val="020302"/>
                          </a:solidFill>
                          <a:latin typeface="Adobe Clean Light" panose="020B0303020404020204" pitchFamily="34" charset="0"/>
                          <a:cs typeface="AdobeClean-Light"/>
                        </a:rPr>
                        <a:t>Named Support Engineer</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sz="900" spc="0">
                          <a:solidFill>
                            <a:srgbClr val="020302"/>
                          </a:solidFill>
                          <a:latin typeface="Wingdings"/>
                          <a:cs typeface="Wingdings"/>
                        </a:rPr>
                        <a:t></a:t>
                      </a:r>
                      <a:endParaRPr sz="900" spc="0">
                        <a:latin typeface="Wingdings"/>
                        <a:cs typeface="Wingdings"/>
                      </a:endParaRPr>
                    </a:p>
                  </a:txBody>
                  <a:tcPr marL="0" marR="0" marT="59055" marB="0">
                    <a:solidFill>
                      <a:schemeClr val="bg1">
                        <a:lumMod val="95000"/>
                      </a:schemeClr>
                    </a:solidFill>
                  </a:tcPr>
                </a:tc>
                <a:extLst>
                  <a:ext uri="{0D108BD9-81ED-4DB2-BD59-A6C34878D82A}">
                    <a16:rowId xmlns:a16="http://schemas.microsoft.com/office/drawing/2014/main" val="545752277"/>
                  </a:ext>
                </a:extLst>
              </a:tr>
              <a:tr h="145529">
                <a:tc vMerge="1">
                  <a:txBody>
                    <a:bodyPr/>
                    <a:lstStyle/>
                    <a:p>
                      <a:pPr marL="5080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sz="1100" b="0" i="0" spc="0" dirty="0">
                          <a:solidFill>
                            <a:srgbClr val="020302"/>
                          </a:solidFill>
                          <a:latin typeface="Adobe Clean Light" panose="020B0303020404020204" pitchFamily="34" charset="0"/>
                          <a:cs typeface="AdobeClean-Light"/>
                        </a:rPr>
                        <a:t>Technical Account Manager</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F1F1F1"/>
                      </a:solidFill>
                      <a:prstDash val="solid"/>
                      <a:round/>
                      <a:headEnd type="none" w="med" len="med"/>
                      <a:tailEnd type="none" w="med" len="med"/>
                    </a:lnB>
                  </a:tcPr>
                </a:tc>
                <a:tc>
                  <a:txBody>
                    <a:bodyPr/>
                    <a:lstStyle/>
                    <a:p>
                      <a:pPr algn="ctr">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solidFill>
                        <a:srgbClr val="F1F1F1"/>
                      </a:solidFill>
                      <a:prstDash val="solid"/>
                      <a:round/>
                      <a:headEnd type="none" w="med" len="med"/>
                      <a:tailEnd type="none" w="med" len="med"/>
                    </a:lnB>
                    <a:noFill/>
                  </a:tcPr>
                </a:tc>
                <a:tc>
                  <a:txBody>
                    <a:bodyPr/>
                    <a:lstStyle/>
                    <a:p>
                      <a:pPr algn="ctr">
                        <a:lnSpc>
                          <a:spcPct val="100000"/>
                        </a:lnSpc>
                        <a:spcBef>
                          <a:spcPts val="505"/>
                        </a:spcBef>
                      </a:pPr>
                      <a:r>
                        <a:rPr sz="900" spc="0">
                          <a:solidFill>
                            <a:srgbClr val="020302"/>
                          </a:solidFill>
                          <a:latin typeface="Wingdings"/>
                          <a:cs typeface="Wingdings"/>
                        </a:rPr>
                        <a:t></a:t>
                      </a:r>
                      <a:endParaRPr sz="900" spc="0">
                        <a:latin typeface="Wingdings"/>
                        <a:cs typeface="Wingdings"/>
                      </a:endParaRPr>
                    </a:p>
                  </a:txBody>
                  <a:tcPr marL="0" marR="0" marT="64135" marB="0">
                    <a:lnB w="1270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9804022"/>
                  </a:ext>
                </a:extLst>
              </a:tr>
              <a:tr h="141531">
                <a:tc rowSpan="16">
                  <a:txBody>
                    <a:bodyPr/>
                    <a:lstStyle/>
                    <a:p>
                      <a:pPr marL="50800" algn="ctr">
                        <a:lnSpc>
                          <a:spcPct val="100000"/>
                        </a:lnSpc>
                        <a:spcBef>
                          <a:spcPts val="459"/>
                        </a:spcBef>
                      </a:pPr>
                      <a:r>
                        <a:rPr lang="en-US" sz="1200" b="1" i="0" spc="0">
                          <a:solidFill>
                            <a:schemeClr val="bg1"/>
                          </a:solidFill>
                          <a:latin typeface="Adobe Clean" panose="020B0503020404020204" pitchFamily="34" charset="0"/>
                          <a:cs typeface="AdobeClean-Light"/>
                        </a:rPr>
                        <a:t>Support Services</a:t>
                      </a:r>
                      <a:endParaRPr sz="12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en-US" sz="1100" b="0" i="0" spc="0" dirty="0">
                          <a:solidFill>
                            <a:srgbClr val="020302"/>
                          </a:solidFill>
                          <a:latin typeface="Adobe Clean Light" panose="020B0303020404020204" pitchFamily="34" charset="0"/>
                          <a:cs typeface="AdobeClean-Light"/>
                        </a:rPr>
                        <a:t>24x7 Self-Help Support </a:t>
                      </a:r>
                      <a:endParaRPr lang="en-US"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1F1F1"/>
                      </a:solidFill>
                      <a:prstDash val="solid"/>
                      <a:round/>
                      <a:headEnd type="none" w="med" len="med"/>
                      <a:tailEnd type="none" w="med" len="med"/>
                    </a:lnT>
                  </a:tcPr>
                </a:tc>
                <a:tc>
                  <a:txBody>
                    <a:bodyPr/>
                    <a:lstStyle/>
                    <a:p>
                      <a:pPr algn="ctr">
                        <a:lnSpc>
                          <a:spcPct val="100000"/>
                        </a:lnSpc>
                        <a:spcBef>
                          <a:spcPts val="459"/>
                        </a:spcBef>
                      </a:pPr>
                      <a:r>
                        <a:rPr lang="en-US" sz="900">
                          <a:solidFill>
                            <a:srgbClr val="020302"/>
                          </a:solidFill>
                          <a:latin typeface="Wingdings"/>
                          <a:cs typeface="Wingdings"/>
                        </a:rPr>
                        <a:t></a:t>
                      </a: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1F1F1"/>
                      </a:solidFill>
                      <a:prstDash val="solid"/>
                      <a:round/>
                      <a:headEnd type="none" w="med" len="med"/>
                      <a:tailEnd type="none" w="med" len="med"/>
                    </a:lnT>
                    <a:noFill/>
                  </a:tcPr>
                </a:tc>
                <a:tc>
                  <a:txBody>
                    <a:bodyPr/>
                    <a:lstStyle/>
                    <a:p>
                      <a:pPr algn="ctr">
                        <a:lnSpc>
                          <a:spcPct val="100000"/>
                        </a:lnSpc>
                        <a:spcBef>
                          <a:spcPts val="465"/>
                        </a:spcBef>
                      </a:pPr>
                      <a:r>
                        <a:rPr sz="900" spc="0">
                          <a:solidFill>
                            <a:srgbClr val="020302"/>
                          </a:solidFill>
                          <a:latin typeface="Wingdings"/>
                          <a:cs typeface="Wingdings"/>
                        </a:rPr>
                        <a:t></a:t>
                      </a:r>
                      <a:endParaRPr sz="900" spc="0">
                        <a:latin typeface="Wingdings"/>
                        <a:cs typeface="Wingdings"/>
                      </a:endParaRPr>
                    </a:p>
                  </a:txBody>
                  <a:tcPr marL="0" marR="0" marT="59055" marB="0">
                    <a:lnT w="12700" cap="flat" cmpd="sng" algn="ctr">
                      <a:solidFill>
                        <a:srgbClr val="F1F1F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14193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en-US" sz="1100" b="0" i="0" spc="0" dirty="0">
                          <a:solidFill>
                            <a:srgbClr val="020302"/>
                          </a:solidFill>
                          <a:latin typeface="Adobe Clean Light" panose="020B0303020404020204" pitchFamily="34" charset="0"/>
                          <a:cs typeface="AdobeClean-Light"/>
                        </a:rPr>
                        <a:t>24x7 Support via Chat / Phone</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lnB w="12700" cap="flat" cmpd="sng" algn="ctr">
                      <a:noFill/>
                      <a:prstDash val="solid"/>
                      <a:round/>
                      <a:headEnd type="none" w="med" len="med"/>
                      <a:tailEnd type="none" w="med" len="med"/>
                    </a:lnB>
                  </a:tcPr>
                </a:tc>
                <a:tc>
                  <a:txBody>
                    <a:bodyPr/>
                    <a:lstStyle/>
                    <a:p>
                      <a:pPr algn="ctr">
                        <a:lnSpc>
                          <a:spcPct val="100000"/>
                        </a:lnSpc>
                        <a:spcBef>
                          <a:spcPts val="459"/>
                        </a:spcBef>
                      </a:pPr>
                      <a:r>
                        <a:rPr lang="en-US" sz="900">
                          <a:solidFill>
                            <a:srgbClr val="020302"/>
                          </a:solidFill>
                          <a:latin typeface="Wingdings"/>
                          <a:cs typeface="Wingdings"/>
                        </a:rPr>
                        <a:t></a:t>
                      </a: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505"/>
                        </a:spcBef>
                      </a:pPr>
                      <a:r>
                        <a:rPr sz="900" spc="0">
                          <a:solidFill>
                            <a:srgbClr val="020302"/>
                          </a:solidFill>
                          <a:latin typeface="Wingdings"/>
                          <a:cs typeface="Wingdings"/>
                        </a:rPr>
                        <a:t></a:t>
                      </a:r>
                      <a:endParaRPr sz="900" spc="0">
                        <a:latin typeface="Wingdings"/>
                        <a:cs typeface="Wingdings"/>
                      </a:endParaRP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4193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en-US" sz="1100" b="0" i="0" spc="0">
                          <a:latin typeface="Adobe Clean Light" panose="020B0303020404020204" pitchFamily="34" charset="0"/>
                          <a:cs typeface="AdobeClean-Light"/>
                        </a:rPr>
                        <a:t>Web Case Submissions </a:t>
                      </a:r>
                      <a:endParaRPr sz="1100" b="0" i="0" spc="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lnT w="12700" cap="flat" cmpd="sng" algn="ctr">
                      <a:noFill/>
                      <a:prstDash val="solid"/>
                      <a:round/>
                      <a:headEnd type="none" w="med" len="med"/>
                      <a:tailEnd type="none" w="med" len="med"/>
                    </a:lnT>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sz="900" spc="0">
                          <a:solidFill>
                            <a:srgbClr val="020302"/>
                          </a:solidFill>
                          <a:latin typeface="Wingdings"/>
                          <a:cs typeface="Wingdings"/>
                        </a:rPr>
                        <a:t></a:t>
                      </a:r>
                      <a:endParaRPr sz="900" spc="0">
                        <a:latin typeface="Wingdings"/>
                        <a:cs typeface="Wingdings"/>
                      </a:endParaRP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14233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en-US" sz="1100" b="0" i="0" spc="0" dirty="0">
                          <a:solidFill>
                            <a:srgbClr val="020302"/>
                          </a:solidFill>
                          <a:latin typeface="Adobe Clean Light" panose="020B0303020404020204" pitchFamily="34" charset="0"/>
                          <a:cs typeface="AdobeClean-Light"/>
                        </a:rPr>
                        <a:t>Priority Case Routing</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spc="0">
                          <a:solidFill>
                            <a:srgbClr val="020302"/>
                          </a:solidFill>
                          <a:latin typeface="Wingdings"/>
                          <a:cs typeface="Wingdings"/>
                        </a:rPr>
                        <a:t></a:t>
                      </a:r>
                      <a:endParaRPr sz="900" spc="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141531">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en-US" sz="1100" b="0" i="0" spc="0" dirty="0">
                          <a:latin typeface="Adobe Clean Light" panose="020B0303020404020204" pitchFamily="34" charset="0"/>
                          <a:cs typeface="AdobeClean-Light"/>
                        </a:rPr>
                        <a:t>Accelerated Issue Prioritization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spc="0">
                          <a:solidFill>
                            <a:srgbClr val="020302"/>
                          </a:solidFill>
                          <a:latin typeface="Wingdings"/>
                          <a:cs typeface="Wingdings"/>
                        </a:rPr>
                        <a:t></a:t>
                      </a:r>
                      <a:endParaRPr sz="900" spc="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n-US" sz="1100" b="0" i="0" spc="0">
                          <a:latin typeface="Adobe Clean Light" panose="020B0303020404020204" pitchFamily="34" charset="0"/>
                          <a:cs typeface="AdobeClean-Light"/>
                        </a:rPr>
                        <a:t>Escalation Management</a:t>
                      </a:r>
                      <a:endParaRPr sz="1100" b="0" i="0" spc="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lang="en-US"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8"/>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n-US" sz="1100" b="0" i="0" spc="0" dirty="0">
                          <a:latin typeface="Adobe Clean Light" panose="020B0303020404020204" pitchFamily="34" charset="0"/>
                          <a:cs typeface="AdobeClean-Light"/>
                        </a:rPr>
                        <a:t>Proactive Case Monitoring</a:t>
                      </a:r>
                      <a:endParaRPr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lang="en-US"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142330">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en-US" sz="1100" b="0" i="0" spc="0" dirty="0">
                          <a:solidFill>
                            <a:srgbClr val="020302"/>
                          </a:solidFill>
                          <a:latin typeface="Adobe Clean Light" panose="020B0303020404020204" pitchFamily="34" charset="0"/>
                          <a:cs typeface="AdobeClean-Light"/>
                        </a:rPr>
                        <a:t>In-Region Support Option</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lang="en-US"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0"/>
                  </a:ext>
                </a:extLst>
              </a:tr>
              <a:tr h="142731">
                <a:tc vMerge="1">
                  <a:txBody>
                    <a:bodyPr/>
                    <a:lstStyle/>
                    <a:p>
                      <a:pPr marL="48895">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en-US" sz="1100" b="0" i="0" spc="0">
                          <a:solidFill>
                            <a:srgbClr val="020302"/>
                          </a:solidFill>
                          <a:latin typeface="Adobe Clean Light" panose="020B0303020404020204" pitchFamily="34" charset="0"/>
                          <a:cs typeface="AdobeClean-Light"/>
                        </a:rPr>
                        <a:t>Service Reviews</a:t>
                      </a:r>
                      <a:endParaRPr sz="1100" b="0" i="0" spc="0">
                        <a:latin typeface="Adobe Clean Light" panose="020B0303020404020204" pitchFamily="34" charset="0"/>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sz="900" spc="0" dirty="0">
                          <a:solidFill>
                            <a:srgbClr val="020302"/>
                          </a:solidFill>
                          <a:latin typeface="AdobeClean-Light"/>
                          <a:cs typeface="AdobeClean-Light"/>
                        </a:rPr>
                        <a:t>4</a:t>
                      </a:r>
                      <a:r>
                        <a:rPr lang="en-US" sz="900" spc="0" dirty="0">
                          <a:solidFill>
                            <a:srgbClr val="020302"/>
                          </a:solidFill>
                          <a:latin typeface="AdobeClean-Light"/>
                          <a:cs typeface="AdobeClean-Light"/>
                        </a:rPr>
                        <a:t>/year</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225399098"/>
                  </a:ext>
                </a:extLst>
              </a:tr>
              <a:tr h="145529">
                <a:tc vMerge="1">
                  <a:txBody>
                    <a:bodyPr/>
                    <a:lstStyle/>
                    <a:p>
                      <a:pPr marL="4953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en-US" sz="1100" b="0" i="0" spc="0">
                          <a:latin typeface="Adobe Clean Light" panose="020B0303020404020204" pitchFamily="34" charset="0"/>
                          <a:cs typeface="AdobeClean-Light"/>
                        </a:rPr>
                        <a:t>Case Reviews</a:t>
                      </a:r>
                      <a:endParaRPr sz="1100" b="0" i="0" spc="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en-US" sz="900" spc="0">
                          <a:latin typeface="AdobeClean-Light"/>
                          <a:cs typeface="AdobeClean-Light"/>
                        </a:rPr>
                        <a:t>2/month</a:t>
                      </a:r>
                      <a:endParaRPr sz="900" spc="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5692443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a:latin typeface="Adobe Clean Light" panose="020B0303020404020204" pitchFamily="34" charset="0"/>
                          <a:cs typeface="AdobeClean-Light"/>
                        </a:rPr>
                        <a:t>Solution Review</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1"/>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dirty="0">
                          <a:latin typeface="Adobe Clean Light" panose="020B0303020404020204" pitchFamily="34" charset="0"/>
                          <a:cs typeface="AdobeClean-Light"/>
                        </a:rPr>
                        <a:t>Roadmap Review </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a:solidFill>
                            <a:srgbClr val="020302"/>
                          </a:solidFill>
                          <a:latin typeface="Adobe Clean Light" panose="020B0303020404020204" pitchFamily="34" charset="0"/>
                          <a:cs typeface="AdobeClean-Light"/>
                        </a:rPr>
                        <a:t>Additional Named Support Contacts </a:t>
                      </a:r>
                      <a:endParaRPr lang="en-US" sz="1100" b="0" i="0" spc="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900" spc="0">
                          <a:solidFill>
                            <a:srgbClr val="020302"/>
                          </a:solidFill>
                          <a:latin typeface="Wingdings"/>
                          <a:cs typeface="Wingdings"/>
                        </a:rPr>
                        <a:t></a:t>
                      </a:r>
                      <a:endParaRPr lang="en-US" sz="900" spc="0">
                        <a:latin typeface="Wingdings"/>
                        <a:cs typeface="Wingdings"/>
                      </a:endParaRPr>
                    </a:p>
                  </a:txBody>
                  <a:tcPr marL="0" marR="0" marT="64135" marB="0">
                    <a:solidFill>
                      <a:schemeClr val="bg1">
                        <a:lumMod val="95000"/>
                      </a:schemeClr>
                    </a:solidFill>
                  </a:tcPr>
                </a:tc>
                <a:extLst>
                  <a:ext uri="{0D108BD9-81ED-4DB2-BD59-A6C34878D82A}">
                    <a16:rowId xmlns:a16="http://schemas.microsoft.com/office/drawing/2014/main" val="10013"/>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en-US" sz="1100" b="0" i="0" spc="0" dirty="0">
                          <a:latin typeface="Adobe Clean Light" panose="020B0303020404020204" pitchFamily="34" charset="0"/>
                          <a:cs typeface="AdobeClean-Light"/>
                        </a:rPr>
                        <a:t>Upgrade/Migration Planning</a:t>
                      </a:r>
                      <a:endParaRPr sz="1100" b="0" i="0" spc="0" dirty="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lnB w="12700" cap="flat" cmpd="sng" algn="ctr">
                      <a:solidFill>
                        <a:schemeClr val="bg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45529">
                <a:tc vMerge="1">
                  <a:txBody>
                    <a:bodyPr/>
                    <a:lstStyle/>
                    <a:p>
                      <a:endParaRPr lang="en-US"/>
                    </a:p>
                  </a:txBody>
                  <a:tcPr/>
                </a:tc>
                <a:tc>
                  <a:txBody>
                    <a:bodyPr/>
                    <a:lstStyle/>
                    <a:p>
                      <a:pPr marL="49530">
                        <a:lnSpc>
                          <a:spcPct val="100000"/>
                        </a:lnSpc>
                        <a:spcBef>
                          <a:spcPts val="500"/>
                        </a:spcBef>
                      </a:pPr>
                      <a:r>
                        <a:rPr lang="en-US" sz="1100" b="0" i="0" spc="0" dirty="0">
                          <a:latin typeface="Adobe Clean Light" panose="020B0303020404020204" pitchFamily="34" charset="0"/>
                          <a:cs typeface="AdobeClean-Light"/>
                        </a:rPr>
                        <a:t>Release Preparation and Planning</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64135"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614134"/>
                  </a:ext>
                </a:extLst>
              </a:tr>
              <a:tr h="147928">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a:lnSpc>
                          <a:spcPct val="100000"/>
                        </a:lnSpc>
                        <a:spcBef>
                          <a:spcPts val="530"/>
                        </a:spcBef>
                      </a:pPr>
                      <a:r>
                        <a:rPr lang="en-US" sz="1100" b="0" i="0" spc="0" dirty="0">
                          <a:latin typeface="Adobe Clean Light" panose="020B0303020404020204" pitchFamily="34" charset="0"/>
                          <a:cs typeface="AdobeClean-Light"/>
                        </a:rPr>
                        <a:t>Executive Sponsor</a:t>
                      </a:r>
                      <a:endParaRPr sz="1100" b="0" i="0" spc="0" dirty="0">
                        <a:latin typeface="Adobe Clean Light" panose="020B0303020404020204" pitchFamily="34" charset="0"/>
                        <a:cs typeface="AdobeClean-Light"/>
                      </a:endParaRPr>
                    </a:p>
                  </a:txBody>
                  <a:tcPr marL="0" marR="0" marT="67310" marB="0">
                    <a:lnL w="12700">
                      <a:solidFill>
                        <a:srgbClr val="F0F0F0"/>
                      </a:solidFill>
                      <a:prstDash val="soli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noFill/>
                  </a:tcPr>
                </a:tc>
                <a:tc>
                  <a:txBody>
                    <a:bodyPr/>
                    <a:lstStyle/>
                    <a:p>
                      <a:pPr algn="ctr">
                        <a:lnSpc>
                          <a:spcPct val="100000"/>
                        </a:lnSpc>
                        <a:spcBef>
                          <a:spcPts val="490"/>
                        </a:spcBef>
                      </a:pPr>
                      <a:r>
                        <a:rPr sz="900" spc="0" dirty="0">
                          <a:solidFill>
                            <a:srgbClr val="020302"/>
                          </a:solidFill>
                          <a:latin typeface="Wingdings"/>
                          <a:cs typeface="Wingdings"/>
                        </a:rPr>
                        <a:t></a:t>
                      </a:r>
                      <a:endParaRPr sz="900" spc="0" dirty="0">
                        <a:latin typeface="Wingdings"/>
                        <a:cs typeface="Wingdings"/>
                      </a:endParaRPr>
                    </a:p>
                  </a:txBody>
                  <a:tcPr marL="0" marR="0" marT="6223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bl>
          </a:graphicData>
        </a:graphic>
      </p:graphicFrame>
      <p:graphicFrame>
        <p:nvGraphicFramePr>
          <p:cNvPr id="12" name="object 9">
            <a:extLst>
              <a:ext uri="{FF2B5EF4-FFF2-40B4-BE49-F238E27FC236}">
                <a16:creationId xmlns:a16="http://schemas.microsoft.com/office/drawing/2014/main" id="{76C7275C-C5F9-9B4E-9294-ECE2E213E2B4}"/>
              </a:ext>
            </a:extLst>
          </p:cNvPr>
          <p:cNvGraphicFramePr>
            <a:graphicFrameLocks noGrp="1"/>
          </p:cNvGraphicFramePr>
          <p:nvPr>
            <p:extLst>
              <p:ext uri="{D42A27DB-BD31-4B8C-83A1-F6EECF244321}">
                <p14:modId xmlns:p14="http://schemas.microsoft.com/office/powerpoint/2010/main" val="2386093707"/>
              </p:ext>
            </p:extLst>
          </p:nvPr>
        </p:nvGraphicFramePr>
        <p:xfrm>
          <a:off x="209607" y="7483227"/>
          <a:ext cx="7281936" cy="2361428"/>
        </p:xfrm>
        <a:graphic>
          <a:graphicData uri="http://schemas.openxmlformats.org/drawingml/2006/table">
            <a:tbl>
              <a:tblPr firstRow="1" bandRow="1">
                <a:tableStyleId>{2D5ABB26-0587-4C30-8999-92F81FD0307C}</a:tableStyleId>
              </a:tblPr>
              <a:tblGrid>
                <a:gridCol w="3640970">
                  <a:extLst>
                    <a:ext uri="{9D8B030D-6E8A-4147-A177-3AD203B41FA5}">
                      <a16:colId xmlns:a16="http://schemas.microsoft.com/office/drawing/2014/main" val="20000"/>
                    </a:ext>
                  </a:extLst>
                </a:gridCol>
                <a:gridCol w="950023">
                  <a:extLst>
                    <a:ext uri="{9D8B030D-6E8A-4147-A177-3AD203B41FA5}">
                      <a16:colId xmlns:a16="http://schemas.microsoft.com/office/drawing/2014/main" val="20001"/>
                    </a:ext>
                  </a:extLst>
                </a:gridCol>
                <a:gridCol w="896981">
                  <a:extLst>
                    <a:ext uri="{9D8B030D-6E8A-4147-A177-3AD203B41FA5}">
                      <a16:colId xmlns:a16="http://schemas.microsoft.com/office/drawing/2014/main" val="20002"/>
                    </a:ext>
                  </a:extLst>
                </a:gridCol>
                <a:gridCol w="896981">
                  <a:extLst>
                    <a:ext uri="{9D8B030D-6E8A-4147-A177-3AD203B41FA5}">
                      <a16:colId xmlns:a16="http://schemas.microsoft.com/office/drawing/2014/main" val="20003"/>
                    </a:ext>
                  </a:extLst>
                </a:gridCol>
                <a:gridCol w="896981">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sz="900" spc="0">
                          <a:solidFill>
                            <a:srgbClr val="020302"/>
                          </a:solidFill>
                          <a:latin typeface="Adobe Clean"/>
                          <a:cs typeface="Adobe Clean"/>
                        </a:rPr>
                        <a:t>Priority</a:t>
                      </a:r>
                      <a:endParaRPr sz="900" spc="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n-US" sz="900" spc="0">
                          <a:solidFill>
                            <a:srgbClr val="020302"/>
                          </a:solidFill>
                          <a:latin typeface="Adobe Clean"/>
                          <a:cs typeface="Adobe Clean"/>
                        </a:rPr>
                        <a:t>Standard</a:t>
                      </a:r>
                      <a:r>
                        <a:rPr sz="900" spc="0">
                          <a:solidFill>
                            <a:srgbClr val="020302"/>
                          </a:solidFill>
                          <a:latin typeface="Adobe Clean"/>
                          <a:cs typeface="Adobe Clean"/>
                        </a:rPr>
                        <a:t> </a:t>
                      </a:r>
                      <a:r>
                        <a:rPr lang="en-US" sz="900" spc="0">
                          <a:solidFill>
                            <a:srgbClr val="020302"/>
                          </a:solidFill>
                          <a:latin typeface="Adobe Clean"/>
                          <a:cs typeface="Adobe Clean"/>
                        </a:rPr>
                        <a:t> </a:t>
                      </a:r>
                      <a:r>
                        <a:rPr sz="900" spc="0">
                          <a:solidFill>
                            <a:srgbClr val="020302"/>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sz="900" spc="0">
                          <a:solidFill>
                            <a:srgbClr val="FFFFFF"/>
                          </a:solidFill>
                          <a:latin typeface="Adobe Clean"/>
                          <a:cs typeface="Adobe Clean"/>
                        </a:rPr>
                        <a:t>Business</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sz="900" spc="0">
                          <a:solidFill>
                            <a:srgbClr val="FFFFFF"/>
                          </a:solidFill>
                          <a:latin typeface="Adobe Clean"/>
                          <a:cs typeface="Adobe Clean"/>
                        </a:rPr>
                        <a:t>Enterprise </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sz="900" spc="0">
                          <a:solidFill>
                            <a:srgbClr val="FFFFFF"/>
                          </a:solidFill>
                          <a:latin typeface="Adobe Clean"/>
                          <a:cs typeface="Adobe Clean"/>
                        </a:rPr>
                        <a:t>Elite</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a:solidFill>
                            <a:srgbClr val="020302"/>
                          </a:solidFill>
                          <a:latin typeface="Adobe Clean"/>
                          <a:cs typeface="Adobe Clean"/>
                        </a:rPr>
                        <a:t>PRIORITY 1</a:t>
                      </a:r>
                      <a:endParaRPr sz="900" spc="0">
                        <a:latin typeface="Adobe Clean"/>
                        <a:cs typeface="Adobe Clean"/>
                      </a:endParaRPr>
                    </a:p>
                    <a:p>
                      <a:pPr marL="50800" marR="387985">
                        <a:lnSpc>
                          <a:spcPts val="1000"/>
                        </a:lnSpc>
                        <a:spcBef>
                          <a:spcPts val="420"/>
                        </a:spcBef>
                      </a:pPr>
                      <a:r>
                        <a:rPr lang="en-US" sz="900" b="0" i="0" spc="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en-US" sz="900" spc="0">
                          <a:solidFill>
                            <a:srgbClr val="020302"/>
                          </a:solidFill>
                          <a:latin typeface="AdobeClean-Light"/>
                          <a:cs typeface="AdobeClean-Light"/>
                        </a:rPr>
                        <a:t>24x7 /</a:t>
                      </a:r>
                    </a:p>
                    <a:p>
                      <a:pPr marL="0" marR="258445" indent="115570" algn="ctr">
                        <a:lnSpc>
                          <a:spcPct val="100000"/>
                        </a:lnSpc>
                        <a:spcBef>
                          <a:spcPts val="0"/>
                        </a:spcBef>
                      </a:pPr>
                      <a:r>
                        <a:rPr lang="en-US" sz="900" spc="0">
                          <a:solidFill>
                            <a:srgbClr val="020302"/>
                          </a:solidFill>
                          <a:latin typeface="AdobeClean-Light"/>
                          <a:cs typeface="AdobeClean-Light"/>
                        </a:rPr>
                        <a:t> 30 minutes</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en-US" sz="900" i="0" spc="0" dirty="0">
                          <a:latin typeface="AdobeClean-Light"/>
                        </a:rPr>
                        <a:t>Customers who purchase a Support Plan for applicable Adobe Products and Services receive priority case routing that fast-tracks cases to Adobe’s Support Engineers.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sz="900" spc="0">
                          <a:solidFill>
                            <a:srgbClr val="020302"/>
                          </a:solidFill>
                          <a:highlight>
                            <a:srgbClr val="FFFF00"/>
                          </a:highlight>
                          <a:latin typeface="AdobeClean-Light"/>
                          <a:cs typeface="AdobeClean-Light"/>
                        </a:rPr>
                        <a:t>24x7 /  </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30</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minutes</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sz="900" spc="0">
                          <a:solidFill>
                            <a:srgbClr val="020302"/>
                          </a:solidFill>
                          <a:highlight>
                            <a:srgbClr val="FFFF00"/>
                          </a:highlight>
                          <a:latin typeface="AdobeClean-Light"/>
                          <a:cs typeface="AdobeClean-Light"/>
                        </a:rPr>
                        <a:t>24x7 / </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 15</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minutes</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a:solidFill>
                            <a:srgbClr val="020302"/>
                          </a:solidFill>
                          <a:latin typeface="Adobe Clean"/>
                          <a:cs typeface="Adobe Clean"/>
                        </a:rPr>
                        <a:t>PRIORITY 2</a:t>
                      </a:r>
                      <a:endParaRPr sz="900" spc="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en-US" sz="900" spc="0">
                          <a:solidFill>
                            <a:srgbClr val="020302"/>
                          </a:solidFill>
                          <a:latin typeface="AdobeClean-Light"/>
                          <a:cs typeface="AdobeClean-Light"/>
                        </a:rPr>
                        <a:t>      24x7 /</a:t>
                      </a:r>
                    </a:p>
                    <a:p>
                      <a:pPr marL="0" marR="325755" indent="-5715" algn="ctr">
                        <a:lnSpc>
                          <a:spcPct val="100000"/>
                        </a:lnSpc>
                        <a:spcBef>
                          <a:spcPts val="0"/>
                        </a:spcBef>
                      </a:pPr>
                      <a:r>
                        <a:rPr lang="en-US" sz="900" spc="0">
                          <a:solidFill>
                            <a:srgbClr val="020302"/>
                          </a:solidFill>
                          <a:latin typeface="AdobeClean-Light"/>
                          <a:cs typeface="AdobeClean-Light"/>
                        </a:rPr>
                        <a:t>     1 hour</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a:solidFill>
                            <a:srgbClr val="020302"/>
                          </a:solidFill>
                          <a:latin typeface="Adobe Clean"/>
                          <a:cs typeface="Adobe Clean"/>
                        </a:rPr>
                        <a:t>PRIORITY</a:t>
                      </a:r>
                      <a:r>
                        <a:rPr lang="en-US" sz="900" b="1" spc="0">
                          <a:solidFill>
                            <a:srgbClr val="020302"/>
                          </a:solidFill>
                          <a:latin typeface="Adobe Clean"/>
                          <a:cs typeface="Adobe Clean"/>
                        </a:rPr>
                        <a:t> 3</a:t>
                      </a:r>
                      <a:endParaRPr lang="en-US" sz="900" spc="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a:t>
                      </a:r>
                      <a:endParaRPr lang="en-US"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en-US" sz="900" spc="0" dirty="0">
                          <a:solidFill>
                            <a:srgbClr val="020302"/>
                          </a:solidFill>
                          <a:latin typeface="AdobeClean-Light"/>
                          <a:cs typeface="AdobeClean-Light"/>
                        </a:rPr>
                        <a:t>   Business day /   </a:t>
                      </a:r>
                    </a:p>
                    <a:p>
                      <a:pPr marL="0" marR="184785" indent="-194310" algn="ctr">
                        <a:lnSpc>
                          <a:spcPct val="100000"/>
                        </a:lnSpc>
                        <a:spcBef>
                          <a:spcPts val="0"/>
                        </a:spcBef>
                      </a:pPr>
                      <a:r>
                        <a:rPr lang="en-US" sz="900" spc="0" dirty="0">
                          <a:solidFill>
                            <a:srgbClr val="020302"/>
                          </a:solidFill>
                          <a:latin typeface="AdobeClean-Light"/>
                          <a:cs typeface="AdobeClean-Light"/>
                        </a:rPr>
                        <a:t>4 hours</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a:solidFill>
                            <a:srgbClr val="020302"/>
                          </a:solidFill>
                          <a:latin typeface="Adobe Clean"/>
                          <a:cs typeface="Adobe Clean"/>
                        </a:rPr>
                        <a:t>PRIORITY 4</a:t>
                      </a:r>
                      <a:endParaRPr sz="900" spc="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a:solidFill>
                            <a:srgbClr val="000000"/>
                          </a:solidFill>
                          <a:effectLst/>
                          <a:latin typeface="Adobe Clean Light" panose="020B0303020404020204" pitchFamily="34" charset="0"/>
                        </a:rPr>
                        <a:t>General question regarding current product functionality or an enhancement request. </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n-US" sz="900" spc="0" dirty="0">
                          <a:solidFill>
                            <a:srgbClr val="020302"/>
                          </a:solidFill>
                          <a:latin typeface="AdobeClean-Light"/>
                          <a:cs typeface="AdobeClean-Light"/>
                        </a:rPr>
                        <a:t>  Business day /   </a:t>
                      </a:r>
                    </a:p>
                    <a:p>
                      <a:pPr marL="0" marR="184785" indent="-194310" algn="ctr">
                        <a:lnSpc>
                          <a:spcPct val="100000"/>
                        </a:lnSpc>
                        <a:spcBef>
                          <a:spcPts val="0"/>
                        </a:spcBef>
                      </a:pPr>
                      <a:r>
                        <a:rPr lang="en-US" sz="900" spc="0" dirty="0">
                          <a:solidFill>
                            <a:srgbClr val="020302"/>
                          </a:solidFill>
                          <a:latin typeface="AdobeClean-Light"/>
                          <a:cs typeface="AdobeClean-Light"/>
                        </a:rPr>
                        <a:t>1 day </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4" name="object 11">
            <a:extLst>
              <a:ext uri="{FF2B5EF4-FFF2-40B4-BE49-F238E27FC236}">
                <a16:creationId xmlns:a16="http://schemas.microsoft.com/office/drawing/2014/main" id="{5E7ED587-2B97-AB4D-BB21-ADAE19133C33}"/>
              </a:ext>
            </a:extLst>
          </p:cNvPr>
          <p:cNvSpPr txBox="1">
            <a:spLocks/>
          </p:cNvSpPr>
          <p:nvPr/>
        </p:nvSpPr>
        <p:spPr>
          <a:xfrm>
            <a:off x="97788" y="9857050"/>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dirty="0"/>
              <a:t>©202</a:t>
            </a:r>
            <a:r>
              <a:rPr lang="en-US" spc="-5" dirty="0"/>
              <a:t>2 Adobe. All</a:t>
            </a:r>
            <a:r>
              <a:rPr lang="en-US" spc="-10" dirty="0"/>
              <a:t> Rights</a:t>
            </a:r>
            <a:r>
              <a:rPr lang="en-US" spc="-5" dirty="0"/>
              <a:t> </a:t>
            </a:r>
            <a:r>
              <a:rPr lang="en-US" spc="-10" dirty="0"/>
              <a:t>Reserved.</a:t>
            </a:r>
            <a:r>
              <a:rPr lang="en-US" spc="-5" dirty="0"/>
              <a:t> Adobe</a:t>
            </a:r>
            <a:r>
              <a:rPr lang="en-US" spc="60" dirty="0"/>
              <a:t> </a:t>
            </a:r>
            <a:r>
              <a:rPr lang="en-US" spc="-10" dirty="0"/>
              <a:t>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24341" y="688596"/>
            <a:ext cx="1647825"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24341" y="405315"/>
            <a:ext cx="1647825" cy="238760"/>
          </a:xfrm>
          <a:prstGeom prst="rect">
            <a:avLst/>
          </a:prstGeom>
        </p:spPr>
        <p:txBody>
          <a:bodyPr vert="horz" wrap="square" lIns="0" tIns="12700" rIns="0" bIns="0" rtlCol="0">
            <a:spAutoFit/>
          </a:bodyPr>
          <a:lstStyle/>
          <a:p>
            <a:pPr marL="12700">
              <a:lnSpc>
                <a:spcPct val="100000"/>
              </a:lnSpc>
              <a:spcBef>
                <a:spcPts val="100"/>
              </a:spcBef>
            </a:pPr>
            <a:r>
              <a:rPr sz="1400" b="1" spc="-10">
                <a:solidFill>
                  <a:srgbClr val="020302"/>
                </a:solidFill>
                <a:latin typeface="Adobe Clean"/>
                <a:cs typeface="Adobe Clean"/>
              </a:rPr>
              <a:t>Elite</a:t>
            </a:r>
            <a:r>
              <a:rPr sz="1400" b="1" spc="-50">
                <a:solidFill>
                  <a:srgbClr val="020302"/>
                </a:solidFill>
                <a:latin typeface="Adobe Clean"/>
                <a:cs typeface="Adobe Clean"/>
              </a:rPr>
              <a:t> </a:t>
            </a:r>
            <a:r>
              <a:rPr sz="1400" b="1" spc="-10">
                <a:solidFill>
                  <a:srgbClr val="020302"/>
                </a:solidFill>
                <a:latin typeface="Adobe Clean"/>
                <a:cs typeface="Adobe Clean"/>
              </a:rPr>
              <a:t>Support</a:t>
            </a:r>
            <a:r>
              <a:rPr sz="1400" b="1" spc="-45">
                <a:solidFill>
                  <a:srgbClr val="020302"/>
                </a:solidFill>
                <a:latin typeface="Adobe Clean"/>
                <a:cs typeface="Adobe Clean"/>
              </a:rPr>
              <a:t> </a:t>
            </a:r>
            <a:r>
              <a:rPr sz="1400" b="1" spc="-15">
                <a:solidFill>
                  <a:srgbClr val="020302"/>
                </a:solidFill>
                <a:latin typeface="Adobe Clean"/>
                <a:cs typeface="Adobe Clean"/>
              </a:rPr>
              <a:t>Features</a:t>
            </a:r>
            <a:endParaRPr sz="1400">
              <a:latin typeface="Adobe Clean"/>
              <a:cs typeface="Adobe Clean"/>
            </a:endParaRPr>
          </a:p>
        </p:txBody>
      </p:sp>
      <p:sp>
        <p:nvSpPr>
          <p:cNvPr id="32" name="object 32"/>
          <p:cNvSpPr txBox="1"/>
          <p:nvPr/>
        </p:nvSpPr>
        <p:spPr>
          <a:xfrm>
            <a:off x="2783950" y="1197324"/>
            <a:ext cx="2194560" cy="936154"/>
          </a:xfrm>
          <a:prstGeom prst="rect">
            <a:avLst/>
          </a:prstGeom>
        </p:spPr>
        <p:txBody>
          <a:bodyPr vert="horz" wrap="square" lIns="0" tIns="12700" rIns="0" bIns="0" rtlCol="0">
            <a:spAutoFit/>
          </a:bodyPr>
          <a:lstStyle/>
          <a:p>
            <a:pPr marL="13335" marR="26670">
              <a:lnSpc>
                <a:spcPct val="100000"/>
              </a:lnSpc>
              <a:spcBef>
                <a:spcPts val="175"/>
              </a:spcBef>
            </a:pPr>
            <a:r>
              <a:rPr sz="1000" dirty="0">
                <a:latin typeface="AdobeClean-Light"/>
                <a:cs typeface="AdobeClean-Light"/>
              </a:rPr>
              <a:t>A</a:t>
            </a:r>
            <a:r>
              <a:rPr lang="en-US" sz="1000" dirty="0">
                <a:latin typeface="AdobeClean-Light"/>
                <a:cs typeface="AdobeClean-Light"/>
              </a:rPr>
              <a:t> designated Su</a:t>
            </a:r>
            <a:r>
              <a:rPr sz="1000" dirty="0">
                <a:latin typeface="AdobeClean-Light"/>
                <a:cs typeface="AdobeClean-Light"/>
              </a:rPr>
              <a:t>pport </a:t>
            </a:r>
            <a:r>
              <a:rPr lang="en-US" sz="1000" dirty="0">
                <a:latin typeface="AdobeClean-Light"/>
                <a:cs typeface="AdobeClean-Light"/>
              </a:rPr>
              <a:t>E</a:t>
            </a:r>
            <a:r>
              <a:rPr sz="1000" dirty="0">
                <a:latin typeface="AdobeClean-Light"/>
                <a:cs typeface="AdobeClean-Light"/>
              </a:rPr>
              <a:t>ngineer who  becomes familiar with your solution  environment and business goals. The NSE  is an experienced support engineer that  helps coordinate your </a:t>
            </a:r>
            <a:r>
              <a:rPr lang="en-US" sz="1000" dirty="0">
                <a:latin typeface="AdobeClean-Light"/>
                <a:cs typeface="AdobeClean-Light"/>
              </a:rPr>
              <a:t>Elite</a:t>
            </a:r>
            <a:r>
              <a:rPr sz="1000" dirty="0">
                <a:latin typeface="AdobeClean-Light"/>
                <a:cs typeface="AdobeClean-Light"/>
              </a:rPr>
              <a:t> Support  experience.</a:t>
            </a:r>
          </a:p>
        </p:txBody>
      </p:sp>
      <p:sp>
        <p:nvSpPr>
          <p:cNvPr id="39" name="object 39"/>
          <p:cNvSpPr txBox="1"/>
          <p:nvPr/>
        </p:nvSpPr>
        <p:spPr>
          <a:xfrm>
            <a:off x="398637" y="1209971"/>
            <a:ext cx="2148839" cy="782265"/>
          </a:xfrm>
          <a:prstGeom prst="rect">
            <a:avLst/>
          </a:prstGeom>
        </p:spPr>
        <p:txBody>
          <a:bodyPr vert="horz" wrap="square" lIns="0" tIns="12700" rIns="0" bIns="0" rtlCol="0" anchor="t">
            <a:spAutoFit/>
          </a:bodyPr>
          <a:lstStyle/>
          <a:p>
            <a:pPr marL="12700" marR="74295" indent="1270">
              <a:lnSpc>
                <a:spcPct val="100000"/>
              </a:lnSpc>
              <a:spcBef>
                <a:spcPts val="100"/>
              </a:spcBef>
            </a:pPr>
            <a:r>
              <a:rPr lang="en-US" sz="1000" dirty="0">
                <a:solidFill>
                  <a:srgbClr val="020302"/>
                </a:solidFill>
                <a:latin typeface="AdobeClean-Light"/>
                <a:cs typeface="AdobeClean-Light"/>
              </a:rPr>
              <a:t>A designated Technical Account Manager to oversee and advocate for your Elite support experience and provide proactive services to maximize your business value.</a:t>
            </a:r>
          </a:p>
        </p:txBody>
      </p:sp>
      <p:sp>
        <p:nvSpPr>
          <p:cNvPr id="40" name="object 40"/>
          <p:cNvSpPr txBox="1"/>
          <p:nvPr/>
        </p:nvSpPr>
        <p:spPr>
          <a:xfrm>
            <a:off x="773188" y="944502"/>
            <a:ext cx="2194560" cy="184666"/>
          </a:xfrm>
          <a:prstGeom prst="rect">
            <a:avLst/>
          </a:prstGeom>
        </p:spPr>
        <p:txBody>
          <a:bodyPr vert="horz" wrap="square" lIns="0" tIns="0" rIns="0" bIns="0" rtlCol="0">
            <a:spAutoFit/>
          </a:bodyPr>
          <a:lstStyle/>
          <a:p>
            <a:pPr marL="12700">
              <a:lnSpc>
                <a:spcPct val="100000"/>
              </a:lnSpc>
              <a:spcBef>
                <a:spcPts val="100"/>
              </a:spcBef>
            </a:pPr>
            <a:r>
              <a:rPr sz="1200" b="1" dirty="0">
                <a:solidFill>
                  <a:srgbClr val="020302"/>
                </a:solidFill>
                <a:latin typeface="Adobe Clean" panose="020B0503020404020204" pitchFamily="34" charset="0"/>
                <a:cs typeface="Arial"/>
              </a:rPr>
              <a:t>Technical Account Manager</a:t>
            </a:r>
            <a:endParaRPr sz="1200" dirty="0">
              <a:latin typeface="Adobe Clean" panose="020B0503020404020204" pitchFamily="34" charset="0"/>
              <a:cs typeface="Arial"/>
            </a:endParaRPr>
          </a:p>
        </p:txBody>
      </p:sp>
      <p:sp>
        <p:nvSpPr>
          <p:cNvPr id="50" name="object 50"/>
          <p:cNvSpPr txBox="1"/>
          <p:nvPr/>
        </p:nvSpPr>
        <p:spPr>
          <a:xfrm>
            <a:off x="375777" y="5597386"/>
            <a:ext cx="2194560" cy="615553"/>
          </a:xfrm>
          <a:prstGeom prst="rect">
            <a:avLst/>
          </a:prstGeom>
        </p:spPr>
        <p:txBody>
          <a:bodyPr vert="horz" wrap="square" lIns="0" tIns="0" rIns="0" bIns="0" rtlCol="0">
            <a:spAutoFit/>
          </a:bodyPr>
          <a:lstStyle/>
          <a:p>
            <a:pPr marL="12700" marR="5080" indent="-1588">
              <a:spcBef>
                <a:spcPts val="259"/>
              </a:spcBef>
            </a:pPr>
            <a:r>
              <a:rPr sz="1000" dirty="0">
                <a:solidFill>
                  <a:srgbClr val="020302"/>
                </a:solidFill>
                <a:latin typeface="AdobeClean-Light"/>
                <a:cs typeface="AdobeClean-Light"/>
              </a:rPr>
              <a:t>Receive personalized guidance</a:t>
            </a:r>
            <a:r>
              <a:rPr lang="en-US" sz="1000" dirty="0">
                <a:solidFill>
                  <a:srgbClr val="020302"/>
                </a:solidFill>
                <a:latin typeface="AdobeClean-Light"/>
                <a:cs typeface="AdobeClean-Light"/>
              </a:rPr>
              <a:t> and a proactive review for upgrade and migration planning purposes. Benefit from Adobe</a:t>
            </a:r>
            <a:r>
              <a:rPr sz="1000" dirty="0">
                <a:solidFill>
                  <a:srgbClr val="020302"/>
                </a:solidFill>
                <a:latin typeface="AdobeClean-Light"/>
                <a:cs typeface="AdobeClean-Light"/>
              </a:rPr>
              <a:t>  experts review release and upgrade plan.</a:t>
            </a:r>
            <a:endParaRPr sz="1000" dirty="0">
              <a:latin typeface="AdobeClean-Light"/>
              <a:cs typeface="AdobeClean-Light"/>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897301" y="-1566621"/>
            <a:ext cx="6668757" cy="9364512"/>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7" name="Rectangle 6">
            <a:extLst>
              <a:ext uri="{FF2B5EF4-FFF2-40B4-BE49-F238E27FC236}">
                <a16:creationId xmlns:a16="http://schemas.microsoft.com/office/drawing/2014/main" id="{1ACD77FF-F72D-C54F-95B0-D62602AA4F8A}"/>
              </a:ext>
            </a:extLst>
          </p:cNvPr>
          <p:cNvSpPr/>
          <p:nvPr/>
        </p:nvSpPr>
        <p:spPr>
          <a:xfrm>
            <a:off x="5129336" y="5594945"/>
            <a:ext cx="2442314" cy="615553"/>
          </a:xfrm>
          <a:prstGeom prst="rect">
            <a:avLst/>
          </a:prstGeom>
        </p:spPr>
        <p:txBody>
          <a:bodyPr wrap="square" lIns="0" tIns="0" rIns="0" bIns="0">
            <a:spAutoFit/>
          </a:bodyPr>
          <a:lstStyle/>
          <a:p>
            <a:pPr marL="18415" marR="262255" lvl="0">
              <a:spcBef>
                <a:spcPts val="315"/>
              </a:spcBef>
            </a:pPr>
            <a:r>
              <a:rPr lang="en-US" sz="1000" dirty="0">
                <a:solidFill>
                  <a:srgbClr val="020302"/>
                </a:solidFill>
                <a:latin typeface="AdobeClean-Light"/>
                <a:cs typeface="AdobeClean-Light"/>
              </a:rPr>
              <a:t>Additional named support contacts have the benefit of leveraging </a:t>
            </a:r>
            <a:r>
              <a:rPr lang="en-US" sz="1000" dirty="0">
                <a:latin typeface="Adobe Clean Light" panose="020B0303020404020204" pitchFamily="34" charset="0"/>
              </a:rPr>
              <a:t>available channels to interact with our technical support team on behalf of your company. </a:t>
            </a:r>
            <a:endParaRPr lang="en-US" sz="1000" dirty="0">
              <a:solidFill>
                <a:prstClr val="black"/>
              </a:solidFill>
              <a:latin typeface="AdobeClean-Light"/>
              <a:cs typeface="AdobeClean-Light"/>
            </a:endParaRPr>
          </a:p>
        </p:txBody>
      </p:sp>
      <p:sp>
        <p:nvSpPr>
          <p:cNvPr id="86" name="object 40">
            <a:extLst>
              <a:ext uri="{FF2B5EF4-FFF2-40B4-BE49-F238E27FC236}">
                <a16:creationId xmlns:a16="http://schemas.microsoft.com/office/drawing/2014/main" id="{1FA662F5-4BAC-DD44-9AE2-73A1FD1D8367}"/>
              </a:ext>
            </a:extLst>
          </p:cNvPr>
          <p:cNvSpPr txBox="1"/>
          <p:nvPr/>
        </p:nvSpPr>
        <p:spPr>
          <a:xfrm>
            <a:off x="3164797" y="948996"/>
            <a:ext cx="2194560" cy="184666"/>
          </a:xfrm>
          <a:prstGeom prst="rect">
            <a:avLst/>
          </a:prstGeom>
        </p:spPr>
        <p:txBody>
          <a:bodyPr vert="horz" wrap="square" lIns="0" tIns="0" rIns="0" bIns="0" rtlCol="0">
            <a:spAutoFit/>
          </a:bodyPr>
          <a:lstStyle/>
          <a:p>
            <a:pPr lvl="0">
              <a:spcBef>
                <a:spcPts val="100"/>
              </a:spcBef>
            </a:pPr>
            <a:r>
              <a:rPr lang="en-US" sz="1200" b="1" dirty="0">
                <a:solidFill>
                  <a:srgbClr val="020302"/>
                </a:solidFill>
                <a:latin typeface="Adobe Clean" panose="020B0503020404020204" pitchFamily="34" charset="0"/>
                <a:cs typeface="Arial"/>
              </a:rPr>
              <a:t>Named Support Engineer</a:t>
            </a:r>
            <a:endParaRPr lang="en-US" sz="1200" dirty="0">
              <a:solidFill>
                <a:prstClr val="black"/>
              </a:solidFill>
              <a:latin typeface="Adobe Clean" panose="020B0503020404020204" pitchFamily="34" charset="0"/>
              <a:cs typeface="Arial"/>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5616494" y="5218925"/>
            <a:ext cx="1769315" cy="369332"/>
          </a:xfrm>
          <a:prstGeom prst="rect">
            <a:avLst/>
          </a:prstGeom>
        </p:spPr>
        <p:txBody>
          <a:bodyPr vert="horz" wrap="square" lIns="0" tIns="0" rIns="0" bIns="0" rtlCol="0">
            <a:spAutoFit/>
          </a:bodyPr>
          <a:lstStyle/>
          <a:p>
            <a:pPr lvl="0">
              <a:spcBef>
                <a:spcPts val="185"/>
              </a:spcBef>
            </a:pPr>
            <a:r>
              <a:rPr lang="en-US" sz="1200" b="1" dirty="0">
                <a:solidFill>
                  <a:srgbClr val="020302"/>
                </a:solidFill>
                <a:latin typeface="Adobe Clean" panose="020B0503020404020204" pitchFamily="34" charset="0"/>
                <a:cs typeface="Adobe Clean"/>
              </a:rPr>
              <a:t>Additional Named Support Contacts</a:t>
            </a:r>
            <a:endParaRPr lang="en-US" sz="12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818833" y="5227865"/>
            <a:ext cx="1947019" cy="369332"/>
          </a:xfrm>
          <a:prstGeom prst="rect">
            <a:avLst/>
          </a:prstGeom>
        </p:spPr>
        <p:txBody>
          <a:bodyPr vert="horz" wrap="square" lIns="0" tIns="0" rIns="0" bIns="0" rtlCol="0">
            <a:spAutoFit/>
          </a:bodyPr>
          <a:lstStyle/>
          <a:p>
            <a:pPr lvl="0">
              <a:spcBef>
                <a:spcPts val="185"/>
              </a:spcBef>
            </a:pPr>
            <a:r>
              <a:rPr lang="en-US" sz="1200" b="1" dirty="0">
                <a:solidFill>
                  <a:srgbClr val="020302"/>
                </a:solidFill>
                <a:latin typeface="Adobe Clean" panose="020B0503020404020204" pitchFamily="34" charset="0"/>
                <a:cs typeface="Adobe Clean"/>
              </a:rPr>
              <a:t>Upgrade/Migration     Planning</a:t>
            </a:r>
            <a:endParaRPr lang="en-US" sz="1200" dirty="0">
              <a:solidFill>
                <a:prstClr val="black"/>
              </a:solidFill>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11228" y="975498"/>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58371" y="-59491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57" name="object 26">
            <a:extLst>
              <a:ext uri="{FF2B5EF4-FFF2-40B4-BE49-F238E27FC236}">
                <a16:creationId xmlns:a16="http://schemas.microsoft.com/office/drawing/2014/main" id="{D566414E-7DA2-4245-A2E6-DF844FF2718B}"/>
              </a:ext>
            </a:extLst>
          </p:cNvPr>
          <p:cNvSpPr/>
          <p:nvPr/>
        </p:nvSpPr>
        <p:spPr>
          <a:xfrm>
            <a:off x="307972" y="6853797"/>
            <a:ext cx="1985851" cy="77016"/>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Rectangle 67">
            <a:extLst>
              <a:ext uri="{FF2B5EF4-FFF2-40B4-BE49-F238E27FC236}">
                <a16:creationId xmlns:a16="http://schemas.microsoft.com/office/drawing/2014/main" id="{FA78ED87-3CE7-0D4C-A10A-4C1F9B9412A9}"/>
              </a:ext>
            </a:extLst>
          </p:cNvPr>
          <p:cNvSpPr/>
          <p:nvPr/>
        </p:nvSpPr>
        <p:spPr>
          <a:xfrm>
            <a:off x="212830" y="6531850"/>
            <a:ext cx="2180405"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Standard Support Features</a:t>
            </a:r>
            <a:endParaRPr lang="en-US" sz="1400" dirty="0">
              <a:latin typeface="Adobe Clean"/>
              <a:cs typeface="Adobe Clean"/>
            </a:endParaRPr>
          </a:p>
        </p:txBody>
      </p:sp>
      <p:sp>
        <p:nvSpPr>
          <p:cNvPr id="85" name="object 38">
            <a:extLst>
              <a:ext uri="{FF2B5EF4-FFF2-40B4-BE49-F238E27FC236}">
                <a16:creationId xmlns:a16="http://schemas.microsoft.com/office/drawing/2014/main" id="{65AE09C6-A61A-3E40-8AC3-623498243A8D}"/>
              </a:ext>
            </a:extLst>
          </p:cNvPr>
          <p:cNvSpPr/>
          <p:nvPr/>
        </p:nvSpPr>
        <p:spPr>
          <a:xfrm rot="5400000" flipH="1">
            <a:off x="3858370" y="575737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88" name="Rectangle 87">
            <a:extLst>
              <a:ext uri="{FF2B5EF4-FFF2-40B4-BE49-F238E27FC236}">
                <a16:creationId xmlns:a16="http://schemas.microsoft.com/office/drawing/2014/main" id="{6C0DBB20-5B51-7245-B540-D6DB9A6C3EB3}"/>
              </a:ext>
            </a:extLst>
          </p:cNvPr>
          <p:cNvSpPr>
            <a:spLocks/>
          </p:cNvSpPr>
          <p:nvPr/>
        </p:nvSpPr>
        <p:spPr>
          <a:xfrm>
            <a:off x="872580" y="7278776"/>
            <a:ext cx="1384310" cy="184666"/>
          </a:xfrm>
          <a:prstGeom prst="rect">
            <a:avLst/>
          </a:prstGeom>
        </p:spPr>
        <p:txBody>
          <a:bodyPr wrap="squar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Community Forums</a:t>
            </a:r>
          </a:p>
        </p:txBody>
      </p:sp>
      <p:sp>
        <p:nvSpPr>
          <p:cNvPr id="89" name="object 39">
            <a:extLst>
              <a:ext uri="{FF2B5EF4-FFF2-40B4-BE49-F238E27FC236}">
                <a16:creationId xmlns:a16="http://schemas.microsoft.com/office/drawing/2014/main" id="{B827A4DF-E69D-C94E-8F62-1A224028FCB1}"/>
              </a:ext>
            </a:extLst>
          </p:cNvPr>
          <p:cNvSpPr txBox="1"/>
          <p:nvPr/>
        </p:nvSpPr>
        <p:spPr>
          <a:xfrm>
            <a:off x="445049" y="7520945"/>
            <a:ext cx="2148840" cy="959237"/>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Connect with other customers on Adobe Community to share best practices and lessons learned..</a:t>
            </a:r>
          </a:p>
        </p:txBody>
      </p:sp>
      <p:sp>
        <p:nvSpPr>
          <p:cNvPr id="93" name="Rectangle 92">
            <a:extLst>
              <a:ext uri="{FF2B5EF4-FFF2-40B4-BE49-F238E27FC236}">
                <a16:creationId xmlns:a16="http://schemas.microsoft.com/office/drawing/2014/main" id="{891FBFAC-818D-E14E-94CD-A4E4BA8D104F}"/>
              </a:ext>
            </a:extLst>
          </p:cNvPr>
          <p:cNvSpPr>
            <a:spLocks/>
          </p:cNvSpPr>
          <p:nvPr/>
        </p:nvSpPr>
        <p:spPr>
          <a:xfrm>
            <a:off x="3379295" y="7277122"/>
            <a:ext cx="1013098"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Self-Help Portal</a:t>
            </a:r>
          </a:p>
        </p:txBody>
      </p:sp>
      <p:sp>
        <p:nvSpPr>
          <p:cNvPr id="96" name="object 39">
            <a:extLst>
              <a:ext uri="{FF2B5EF4-FFF2-40B4-BE49-F238E27FC236}">
                <a16:creationId xmlns:a16="http://schemas.microsoft.com/office/drawing/2014/main" id="{27FF293A-1A9F-6F4E-B0EC-8A407A21B541}"/>
              </a:ext>
            </a:extLst>
          </p:cNvPr>
          <p:cNvSpPr txBox="1"/>
          <p:nvPr/>
        </p:nvSpPr>
        <p:spPr>
          <a:xfrm>
            <a:off x="2933792" y="7510816"/>
            <a:ext cx="214884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Self-help Support Portal review case status, and browse other resources, like our  news and alerts, knowledge base, featured tips, and more.</a:t>
            </a:r>
          </a:p>
        </p:txBody>
      </p:sp>
      <p:sp>
        <p:nvSpPr>
          <p:cNvPr id="98" name="object 46">
            <a:extLst>
              <a:ext uri="{FF2B5EF4-FFF2-40B4-BE49-F238E27FC236}">
                <a16:creationId xmlns:a16="http://schemas.microsoft.com/office/drawing/2014/main" id="{A3E7A032-14B5-9540-9BF7-98B53EE04634}"/>
              </a:ext>
            </a:extLst>
          </p:cNvPr>
          <p:cNvSpPr txBox="1"/>
          <p:nvPr/>
        </p:nvSpPr>
        <p:spPr>
          <a:xfrm>
            <a:off x="5422535" y="7486269"/>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n-US" sz="1000" spc="-20" dirty="0">
                <a:solidFill>
                  <a:srgbClr val="020302"/>
                </a:solidFill>
                <a:latin typeface="AdobeClean-Light"/>
                <a:cs typeface="AdobeClean-Light"/>
              </a:rPr>
              <a:t>Authorized Users (Admins) can start a chat session with Adobe Support </a:t>
            </a:r>
            <a:r>
              <a:rPr lang="en-US" sz="1000" spc="-5" dirty="0">
                <a:solidFill>
                  <a:srgbClr val="020302"/>
                </a:solidFill>
                <a:latin typeface="AdobeClean-Light"/>
                <a:cs typeface="AdobeClean-Light"/>
              </a:rPr>
              <a:t>to </a:t>
            </a:r>
            <a:r>
              <a:rPr lang="en-US" sz="1000" spc="-10" dirty="0">
                <a:solidFill>
                  <a:srgbClr val="020302"/>
                </a:solidFill>
                <a:latin typeface="AdobeClean-Light"/>
                <a:cs typeface="AdobeClean-Light"/>
              </a:rPr>
              <a:t>get </a:t>
            </a:r>
            <a:r>
              <a:rPr lang="en-US"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and </a:t>
            </a:r>
            <a:r>
              <a:rPr lang="en-US" sz="1000" spc="-15" dirty="0">
                <a:solidFill>
                  <a:srgbClr val="020302"/>
                </a:solidFill>
                <a:latin typeface="AdobeClean-Light"/>
                <a:cs typeface="AdobeClean-Light"/>
              </a:rPr>
              <a:t>help </a:t>
            </a:r>
            <a:r>
              <a:rPr lang="en-US" sz="1000" spc="-10" dirty="0">
                <a:solidFill>
                  <a:srgbClr val="020302"/>
                </a:solidFill>
                <a:latin typeface="AdobeClean-Light"/>
                <a:cs typeface="AdobeClean-Light"/>
              </a:rPr>
              <a:t>with</a:t>
            </a:r>
            <a:r>
              <a:rPr lang="en-US" sz="1000" spc="85" dirty="0">
                <a:solidFill>
                  <a:srgbClr val="020302"/>
                </a:solidFill>
                <a:latin typeface="AdobeClean-Light"/>
                <a:cs typeface="AdobeClean-Light"/>
              </a:rPr>
              <a:t> </a:t>
            </a:r>
            <a:r>
              <a:rPr lang="en-US" sz="1000" spc="-10" dirty="0">
                <a:solidFill>
                  <a:srgbClr val="020302"/>
                </a:solidFill>
                <a:latin typeface="AdobeClean-Light"/>
                <a:cs typeface="AdobeClean-Light"/>
              </a:rPr>
              <a:t>case </a:t>
            </a:r>
            <a:r>
              <a:rPr lang="en-US" sz="1000" spc="-20" dirty="0">
                <a:solidFill>
                  <a:srgbClr val="020302"/>
                </a:solidFill>
                <a:latin typeface="AdobeClean-Light"/>
                <a:cs typeface="AdobeClean-Light"/>
              </a:rPr>
              <a:t>submission.</a:t>
            </a:r>
          </a:p>
          <a:p>
            <a:pPr marL="33020" marR="159385">
              <a:lnSpc>
                <a:spcPct val="100000"/>
              </a:lnSpc>
              <a:spcBef>
                <a:spcPts val="100"/>
              </a:spcBef>
              <a:tabLst>
                <a:tab pos="1786889" algn="l"/>
              </a:tabLst>
            </a:pPr>
            <a:r>
              <a:rPr lang="en-US" sz="1000" i="1" spc="-10" dirty="0">
                <a:solidFill>
                  <a:srgbClr val="7A7A7A"/>
                </a:solidFill>
                <a:latin typeface="AdobeClean-LightIt"/>
                <a:cs typeface="AdobeClean-LightIt"/>
              </a:rPr>
              <a:t>Subject to local hours</a:t>
            </a:r>
            <a:endParaRPr lang="en-US" sz="1000" dirty="0">
              <a:latin typeface="AdobeClean-Light"/>
              <a:cs typeface="AdobeClean-Light"/>
            </a:endParaRPr>
          </a:p>
        </p:txBody>
      </p:sp>
      <p:sp>
        <p:nvSpPr>
          <p:cNvPr id="101" name="Rectangle 100">
            <a:extLst>
              <a:ext uri="{FF2B5EF4-FFF2-40B4-BE49-F238E27FC236}">
                <a16:creationId xmlns:a16="http://schemas.microsoft.com/office/drawing/2014/main" id="{E832CEDC-433C-EE4F-914F-5C29B909C4D7}"/>
              </a:ext>
            </a:extLst>
          </p:cNvPr>
          <p:cNvSpPr>
            <a:spLocks/>
          </p:cNvSpPr>
          <p:nvPr/>
        </p:nvSpPr>
        <p:spPr>
          <a:xfrm>
            <a:off x="5937487" y="7264890"/>
            <a:ext cx="841577"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Chat Support</a:t>
            </a:r>
          </a:p>
        </p:txBody>
      </p:sp>
      <p:sp>
        <p:nvSpPr>
          <p:cNvPr id="105" name="Rectangle 104">
            <a:extLst>
              <a:ext uri="{FF2B5EF4-FFF2-40B4-BE49-F238E27FC236}">
                <a16:creationId xmlns:a16="http://schemas.microsoft.com/office/drawing/2014/main" id="{5AA85501-6371-4A40-8AB8-EE86B517A4F6}"/>
              </a:ext>
            </a:extLst>
          </p:cNvPr>
          <p:cNvSpPr>
            <a:spLocks/>
          </p:cNvSpPr>
          <p:nvPr/>
        </p:nvSpPr>
        <p:spPr>
          <a:xfrm>
            <a:off x="2214435" y="8850387"/>
            <a:ext cx="963405"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Phone Support</a:t>
            </a:r>
          </a:p>
        </p:txBody>
      </p:sp>
      <p:sp>
        <p:nvSpPr>
          <p:cNvPr id="106" name="object 39">
            <a:extLst>
              <a:ext uri="{FF2B5EF4-FFF2-40B4-BE49-F238E27FC236}">
                <a16:creationId xmlns:a16="http://schemas.microsoft.com/office/drawing/2014/main" id="{0D7F8D64-A7A3-C34E-8179-50FED93D0EA0}"/>
              </a:ext>
            </a:extLst>
          </p:cNvPr>
          <p:cNvSpPr txBox="1"/>
          <p:nvPr/>
        </p:nvSpPr>
        <p:spPr>
          <a:xfrm>
            <a:off x="1896499" y="9097542"/>
            <a:ext cx="2023834" cy="651460"/>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(Admins) </a:t>
            </a:r>
            <a:r>
              <a:rPr lang="en-US" sz="1000" dirty="0">
                <a:latin typeface="Adobe Clean Light"/>
              </a:rPr>
              <a:t>can call Adobe Support via phone </a:t>
            </a:r>
            <a:r>
              <a:rPr lang="en-US" sz="1000" spc="-5" dirty="0">
                <a:solidFill>
                  <a:srgbClr val="020302"/>
                </a:solidFill>
                <a:latin typeface="AdobeClean-Light"/>
                <a:cs typeface="AdobeClean-Light"/>
              </a:rPr>
              <a:t>to </a:t>
            </a:r>
            <a:r>
              <a:rPr lang="en-US" sz="1000" spc="-10" dirty="0">
                <a:solidFill>
                  <a:srgbClr val="020302"/>
                </a:solidFill>
                <a:latin typeface="AdobeClean-Light"/>
                <a:cs typeface="AdobeClean-Light"/>
              </a:rPr>
              <a:t>get </a:t>
            </a:r>
            <a:r>
              <a:rPr lang="en-US"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and</a:t>
            </a:r>
            <a:r>
              <a:rPr lang="en-US" sz="1000" dirty="0">
                <a:solidFill>
                  <a:srgbClr val="020302"/>
                </a:solidFill>
                <a:latin typeface="AdobeClean-Light"/>
                <a:cs typeface="AdobeClean-Light"/>
              </a:rPr>
              <a:t> </a:t>
            </a:r>
            <a:r>
              <a:rPr lang="en-US" sz="1000" spc="-15" dirty="0">
                <a:solidFill>
                  <a:srgbClr val="020302"/>
                </a:solidFill>
                <a:latin typeface="AdobeClean-Light"/>
                <a:cs typeface="AdobeClean-Light"/>
              </a:rPr>
              <a:t>help </a:t>
            </a:r>
            <a:r>
              <a:rPr lang="en-US" sz="1000" spc="-10" dirty="0">
                <a:solidFill>
                  <a:srgbClr val="020302"/>
                </a:solidFill>
                <a:latin typeface="AdobeClean-Light"/>
                <a:cs typeface="AdobeClean-Light"/>
              </a:rPr>
              <a:t>with case </a:t>
            </a:r>
            <a:r>
              <a:rPr lang="en-US" sz="1000" spc="-20" dirty="0">
                <a:solidFill>
                  <a:srgbClr val="020302"/>
                </a:solidFill>
                <a:latin typeface="AdobeClean-Light"/>
                <a:cs typeface="AdobeClean-Light"/>
              </a:rPr>
              <a:t>submission.</a:t>
            </a:r>
          </a:p>
          <a:p>
            <a:r>
              <a:rPr lang="en-US" sz="1000" i="1" spc="-10" dirty="0">
                <a:solidFill>
                  <a:srgbClr val="7A7A7A"/>
                </a:solidFill>
                <a:latin typeface="Adobe Clean Light" panose="020B0303020404020204" pitchFamily="34" charset="0"/>
                <a:cs typeface="AdobeClean-LightIt"/>
              </a:rPr>
              <a:t>Subject to local hours</a:t>
            </a:r>
            <a:endParaRPr lang="en-US" sz="1000" i="1" dirty="0">
              <a:latin typeface="Adobe Clean Light" panose="020B0303020404020204" pitchFamily="34" charset="0"/>
              <a:cs typeface="AdobeClean-Light"/>
            </a:endParaRPr>
          </a:p>
        </p:txBody>
      </p:sp>
      <p:sp>
        <p:nvSpPr>
          <p:cNvPr id="108" name="Rectangle 107">
            <a:extLst>
              <a:ext uri="{FF2B5EF4-FFF2-40B4-BE49-F238E27FC236}">
                <a16:creationId xmlns:a16="http://schemas.microsoft.com/office/drawing/2014/main" id="{85A3B1DF-46F8-7246-ABAB-15CA06085817}"/>
              </a:ext>
            </a:extLst>
          </p:cNvPr>
          <p:cNvSpPr>
            <a:spLocks/>
          </p:cNvSpPr>
          <p:nvPr/>
        </p:nvSpPr>
        <p:spPr>
          <a:xfrm>
            <a:off x="4665030" y="8845241"/>
            <a:ext cx="1402628"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Web Case Submission</a:t>
            </a:r>
          </a:p>
        </p:txBody>
      </p:sp>
      <p:sp>
        <p:nvSpPr>
          <p:cNvPr id="109" name="Rectangle 108">
            <a:extLst>
              <a:ext uri="{FF2B5EF4-FFF2-40B4-BE49-F238E27FC236}">
                <a16:creationId xmlns:a16="http://schemas.microsoft.com/office/drawing/2014/main" id="{37622635-9321-D54C-B309-ECD5C2D5A7FA}"/>
              </a:ext>
            </a:extLst>
          </p:cNvPr>
          <p:cNvSpPr/>
          <p:nvPr/>
        </p:nvSpPr>
        <p:spPr>
          <a:xfrm>
            <a:off x="4167337" y="9097542"/>
            <a:ext cx="2148840" cy="707886"/>
          </a:xfrm>
          <a:prstGeom prst="rect">
            <a:avLst/>
          </a:prstGeom>
        </p:spPr>
        <p:txBody>
          <a:bodyPr wrap="square" lIns="91440" tIns="45720" rIns="91440" bIns="45720" anchor="t">
            <a:spAutoFit/>
          </a:bodyPr>
          <a:lstStyle/>
          <a:p>
            <a:r>
              <a:rPr lang="en-US" sz="1000" dirty="0">
                <a:solidFill>
                  <a:srgbClr val="020302"/>
                </a:solidFill>
                <a:latin typeface="AdobeClean-Light"/>
              </a:rPr>
              <a:t>Authorized Users (Admins) </a:t>
            </a:r>
            <a:r>
              <a:rPr lang="en-US" sz="1000" dirty="0">
                <a:latin typeface="Adobe Clean Light"/>
              </a:rPr>
              <a:t>can submit unlimited web cases at any time for support issues for review by our technical support team.</a:t>
            </a:r>
            <a:endParaRPr lang="en-US" sz="1000" dirty="0">
              <a:solidFill>
                <a:srgbClr val="000000"/>
              </a:solidFill>
              <a:latin typeface="Adobe Clean Light"/>
            </a:endParaRPr>
          </a:p>
        </p:txBody>
      </p:sp>
      <p:sp>
        <p:nvSpPr>
          <p:cNvPr id="111" name="object 39">
            <a:extLst>
              <a:ext uri="{FF2B5EF4-FFF2-40B4-BE49-F238E27FC236}">
                <a16:creationId xmlns:a16="http://schemas.microsoft.com/office/drawing/2014/main" id="{2E918791-D46E-6D42-8A16-926A9FFCB33C}"/>
              </a:ext>
            </a:extLst>
          </p:cNvPr>
          <p:cNvSpPr txBox="1"/>
          <p:nvPr/>
        </p:nvSpPr>
        <p:spPr>
          <a:xfrm>
            <a:off x="5241757" y="1187127"/>
            <a:ext cx="2280307" cy="805349"/>
          </a:xfrm>
          <a:prstGeom prst="rect">
            <a:avLst/>
          </a:prstGeom>
        </p:spPr>
        <p:txBody>
          <a:bodyPr vert="horz" wrap="square" lIns="0" tIns="35560" rIns="0" bIns="0" rtlCol="0">
            <a:spAutoFit/>
          </a:bodyPr>
          <a:lstStyle/>
          <a:p>
            <a:pPr marL="12700" marR="5080"/>
            <a:r>
              <a:rPr lang="en-US" sz="1000" dirty="0">
                <a:latin typeface="Adobe Clean Light" panose="020B0303020404020204" pitchFamily="34" charset="0"/>
                <a:cs typeface="AdobeClean-Light"/>
              </a:rPr>
              <a:t>Receive prioritized routing to ensure faster connection to more senior support resources on submitted cases, as well as </a:t>
            </a:r>
            <a:r>
              <a:rPr lang="en-US" sz="1000" dirty="0">
                <a:latin typeface="Adobe Clean Light" panose="020B0303020404020204" pitchFamily="34" charset="0"/>
                <a:cs typeface="Adobe Clean Light"/>
              </a:rPr>
              <a:t>higher prioritization on support case work through facilitated engagement with Engineering.</a:t>
            </a:r>
            <a:endParaRPr lang="en-US" sz="1000" dirty="0">
              <a:latin typeface="Adobe Clean Light" panose="020B0303020404020204" pitchFamily="34" charset="0"/>
              <a:cs typeface="AdobeClean-Light"/>
            </a:endParaRPr>
          </a:p>
        </p:txBody>
      </p:sp>
      <p:sp>
        <p:nvSpPr>
          <p:cNvPr id="112" name="Rectangle 111">
            <a:extLst>
              <a:ext uri="{FF2B5EF4-FFF2-40B4-BE49-F238E27FC236}">
                <a16:creationId xmlns:a16="http://schemas.microsoft.com/office/drawing/2014/main" id="{A230E70E-68B4-214B-BFEF-D06D82657075}"/>
              </a:ext>
            </a:extLst>
          </p:cNvPr>
          <p:cNvSpPr>
            <a:spLocks/>
          </p:cNvSpPr>
          <p:nvPr/>
        </p:nvSpPr>
        <p:spPr>
          <a:xfrm>
            <a:off x="5570691" y="832185"/>
            <a:ext cx="1976242" cy="369332"/>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Priority Case Routing &amp; Accelerated Issue Prioritization</a:t>
            </a:r>
          </a:p>
        </p:txBody>
      </p:sp>
      <p:sp>
        <p:nvSpPr>
          <p:cNvPr id="113" name="object 39">
            <a:extLst>
              <a:ext uri="{FF2B5EF4-FFF2-40B4-BE49-F238E27FC236}">
                <a16:creationId xmlns:a16="http://schemas.microsoft.com/office/drawing/2014/main" id="{E466AA64-B1A3-D446-8F8E-E4AE45ED095B}"/>
              </a:ext>
            </a:extLst>
          </p:cNvPr>
          <p:cNvSpPr txBox="1"/>
          <p:nvPr/>
        </p:nvSpPr>
        <p:spPr>
          <a:xfrm>
            <a:off x="358574" y="2781808"/>
            <a:ext cx="2140042" cy="959237"/>
          </a:xfrm>
          <a:prstGeom prst="rect">
            <a:avLst/>
          </a:prstGeom>
        </p:spPr>
        <p:txBody>
          <a:bodyPr vert="horz" wrap="square" lIns="0" tIns="35560" rIns="0" bIns="0" rtlCol="0">
            <a:spAutoFit/>
          </a:bodyPr>
          <a:lstStyle/>
          <a:p>
            <a:pPr marL="12700">
              <a:lnSpc>
                <a:spcPct val="100000"/>
              </a:lnSpc>
              <a:spcBef>
                <a:spcPts val="100"/>
              </a:spcBef>
            </a:pPr>
            <a:r>
              <a:rPr lang="en-US" sz="1000" dirty="0">
                <a:latin typeface="Adobe Clean Light" panose="020B0303020404020204" pitchFamily="34" charset="0"/>
              </a:rPr>
              <a:t>A designated point of contact within Adobe who will actively monitor open cases and can provide escalation assistance, regular updates and ensure priority is given to your most critical open support requests.</a:t>
            </a:r>
            <a:endParaRPr lang="en-US" sz="1000" dirty="0">
              <a:latin typeface="Adobe Clean Light" panose="020B0303020404020204" pitchFamily="34" charset="0"/>
              <a:cs typeface="AdobeClean-Light"/>
            </a:endParaRPr>
          </a:p>
        </p:txBody>
      </p:sp>
      <p:sp>
        <p:nvSpPr>
          <p:cNvPr id="114" name="Rectangle 113">
            <a:extLst>
              <a:ext uri="{FF2B5EF4-FFF2-40B4-BE49-F238E27FC236}">
                <a16:creationId xmlns:a16="http://schemas.microsoft.com/office/drawing/2014/main" id="{EEFEA1C3-48AD-4846-9FC6-A41AF0F04136}"/>
              </a:ext>
            </a:extLst>
          </p:cNvPr>
          <p:cNvSpPr>
            <a:spLocks/>
          </p:cNvSpPr>
          <p:nvPr/>
        </p:nvSpPr>
        <p:spPr>
          <a:xfrm>
            <a:off x="764873" y="2390174"/>
            <a:ext cx="1797891" cy="369332"/>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Proactive Case Monitoring and Escalation Management</a:t>
            </a:r>
          </a:p>
        </p:txBody>
      </p:sp>
      <p:sp>
        <p:nvSpPr>
          <p:cNvPr id="118" name="object 62">
            <a:extLst>
              <a:ext uri="{FF2B5EF4-FFF2-40B4-BE49-F238E27FC236}">
                <a16:creationId xmlns:a16="http://schemas.microsoft.com/office/drawing/2014/main" id="{0A3E9A8E-E7B2-9342-81B9-22ABFABE2722}"/>
              </a:ext>
            </a:extLst>
          </p:cNvPr>
          <p:cNvSpPr txBox="1"/>
          <p:nvPr/>
        </p:nvSpPr>
        <p:spPr>
          <a:xfrm>
            <a:off x="5583949" y="2474957"/>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020302"/>
                </a:solidFill>
                <a:latin typeface="Adobe Clean"/>
                <a:cs typeface="Adobe Clean"/>
              </a:rPr>
              <a:t>S</a:t>
            </a:r>
            <a:r>
              <a:rPr sz="1200" b="1" spc="-25" dirty="0">
                <a:solidFill>
                  <a:srgbClr val="020302"/>
                </a:solidFill>
                <a:latin typeface="Adobe Clean"/>
                <a:cs typeface="Adobe Clean"/>
              </a:rPr>
              <a:t>e</a:t>
            </a:r>
            <a:r>
              <a:rPr sz="1200" b="1" spc="-20" dirty="0">
                <a:solidFill>
                  <a:srgbClr val="020302"/>
                </a:solidFill>
                <a:latin typeface="Adobe Clean"/>
                <a:cs typeface="Adobe Clean"/>
              </a:rPr>
              <a:t>r</a:t>
            </a:r>
            <a:r>
              <a:rPr sz="1200" b="1" spc="-25" dirty="0">
                <a:solidFill>
                  <a:srgbClr val="020302"/>
                </a:solidFill>
                <a:latin typeface="Adobe Clean"/>
                <a:cs typeface="Adobe Clean"/>
              </a:rPr>
              <a:t>v</a:t>
            </a:r>
            <a:r>
              <a:rPr sz="1200" b="1" spc="-20" dirty="0">
                <a:solidFill>
                  <a:srgbClr val="020302"/>
                </a:solidFill>
                <a:latin typeface="Adobe Clean"/>
                <a:cs typeface="Adobe Clean"/>
              </a:rPr>
              <a:t>i</a:t>
            </a:r>
            <a:r>
              <a:rPr sz="1200" b="1" spc="-30" dirty="0">
                <a:solidFill>
                  <a:srgbClr val="020302"/>
                </a:solidFill>
                <a:latin typeface="Adobe Clean"/>
                <a:cs typeface="Adobe Clean"/>
              </a:rPr>
              <a:t>c</a:t>
            </a:r>
            <a:r>
              <a:rPr sz="1200" b="1" dirty="0">
                <a:solidFill>
                  <a:srgbClr val="020302"/>
                </a:solidFill>
                <a:latin typeface="Adobe Clean"/>
                <a:cs typeface="Adobe Clean"/>
              </a:rPr>
              <a:t>e</a:t>
            </a:r>
            <a:r>
              <a:rPr sz="1200" b="1" spc="-80" dirty="0">
                <a:solidFill>
                  <a:srgbClr val="020302"/>
                </a:solidFill>
                <a:latin typeface="Adobe Clean"/>
                <a:cs typeface="Adobe Clean"/>
              </a:rPr>
              <a:t> </a:t>
            </a:r>
            <a:r>
              <a:rPr sz="1200" b="1" spc="-20" dirty="0">
                <a:solidFill>
                  <a:srgbClr val="020302"/>
                </a:solidFill>
                <a:latin typeface="Adobe Clean"/>
                <a:cs typeface="Adobe Clean"/>
              </a:rPr>
              <a:t>R</a:t>
            </a:r>
            <a:r>
              <a:rPr sz="1200" b="1" spc="-25" dirty="0">
                <a:solidFill>
                  <a:srgbClr val="020302"/>
                </a:solidFill>
                <a:latin typeface="Adobe Clean"/>
                <a:cs typeface="Adobe Clean"/>
              </a:rPr>
              <a:t>e</a:t>
            </a:r>
            <a:r>
              <a:rPr sz="1200" b="1" spc="-30" dirty="0">
                <a:solidFill>
                  <a:srgbClr val="020302"/>
                </a:solidFill>
                <a:latin typeface="Adobe Clean"/>
                <a:cs typeface="Adobe Clean"/>
              </a:rPr>
              <a:t>v</a:t>
            </a:r>
            <a:r>
              <a:rPr sz="1200" b="1" spc="-20" dirty="0">
                <a:solidFill>
                  <a:srgbClr val="020302"/>
                </a:solidFill>
                <a:latin typeface="Adobe Clean"/>
                <a:cs typeface="Adobe Clean"/>
              </a:rPr>
              <a:t>i</a:t>
            </a:r>
            <a:r>
              <a:rPr sz="1200" b="1" spc="-25" dirty="0">
                <a:solidFill>
                  <a:srgbClr val="020302"/>
                </a:solidFill>
                <a:latin typeface="Adobe Clean"/>
                <a:cs typeface="Adobe Clean"/>
              </a:rPr>
              <a:t>ew</a:t>
            </a:r>
            <a:r>
              <a:rPr sz="1200" b="1" dirty="0">
                <a:solidFill>
                  <a:srgbClr val="020302"/>
                </a:solidFill>
                <a:latin typeface="Adobe Clean"/>
                <a:cs typeface="Adobe Clean"/>
              </a:rPr>
              <a:t>s</a:t>
            </a:r>
            <a:endParaRPr sz="1200" dirty="0">
              <a:latin typeface="Adobe Clean"/>
              <a:cs typeface="Adobe Clean"/>
            </a:endParaRPr>
          </a:p>
        </p:txBody>
      </p:sp>
      <p:sp>
        <p:nvSpPr>
          <p:cNvPr id="119" name="object 63">
            <a:extLst>
              <a:ext uri="{FF2B5EF4-FFF2-40B4-BE49-F238E27FC236}">
                <a16:creationId xmlns:a16="http://schemas.microsoft.com/office/drawing/2014/main" id="{858547B5-F3F7-414C-8502-1EA378234419}"/>
              </a:ext>
            </a:extLst>
          </p:cNvPr>
          <p:cNvSpPr txBox="1"/>
          <p:nvPr/>
        </p:nvSpPr>
        <p:spPr>
          <a:xfrm>
            <a:off x="5217782" y="2759013"/>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 Clean Light" panose="020B0303020404020204" pitchFamily="34" charset="0"/>
              </a:rPr>
              <a:t>Comprehensive quarterly review of Elite program services, benefits and support performance. May be combined with other strategic business reviews held with Adobe.</a:t>
            </a:r>
            <a:endParaRPr sz="1000" dirty="0">
              <a:latin typeface="Adobe Clean Light" panose="020B0303020404020204" pitchFamily="34" charset="0"/>
              <a:cs typeface="AdobeClean-Light"/>
            </a:endParaRPr>
          </a:p>
        </p:txBody>
      </p:sp>
      <p:sp>
        <p:nvSpPr>
          <p:cNvPr id="121" name="object 62">
            <a:extLst>
              <a:ext uri="{FF2B5EF4-FFF2-40B4-BE49-F238E27FC236}">
                <a16:creationId xmlns:a16="http://schemas.microsoft.com/office/drawing/2014/main" id="{BE8BAAD2-0941-7F4A-BD3F-56C417EC8F9D}"/>
              </a:ext>
            </a:extLst>
          </p:cNvPr>
          <p:cNvSpPr txBox="1"/>
          <p:nvPr/>
        </p:nvSpPr>
        <p:spPr>
          <a:xfrm>
            <a:off x="3138045" y="2474957"/>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dirty="0">
                <a:solidFill>
                  <a:srgbClr val="020302"/>
                </a:solidFill>
                <a:latin typeface="Adobe Clean"/>
                <a:cs typeface="Adobe Clean"/>
              </a:rPr>
              <a:t>Cas</a:t>
            </a:r>
            <a:r>
              <a:rPr sz="1200" b="1" dirty="0">
                <a:solidFill>
                  <a:srgbClr val="020302"/>
                </a:solidFill>
                <a:latin typeface="Adobe Clean"/>
                <a:cs typeface="Adobe Clean"/>
              </a:rPr>
              <a:t>e</a:t>
            </a:r>
            <a:r>
              <a:rPr sz="1200" b="1" spc="-80" dirty="0">
                <a:solidFill>
                  <a:srgbClr val="020302"/>
                </a:solidFill>
                <a:latin typeface="Adobe Clean"/>
                <a:cs typeface="Adobe Clean"/>
              </a:rPr>
              <a:t> </a:t>
            </a:r>
            <a:r>
              <a:rPr sz="1200" b="1" spc="-20" dirty="0">
                <a:solidFill>
                  <a:srgbClr val="020302"/>
                </a:solidFill>
                <a:latin typeface="Adobe Clean"/>
                <a:cs typeface="Adobe Clean"/>
              </a:rPr>
              <a:t>R</a:t>
            </a:r>
            <a:r>
              <a:rPr sz="1200" b="1" spc="-25" dirty="0">
                <a:solidFill>
                  <a:srgbClr val="020302"/>
                </a:solidFill>
                <a:latin typeface="Adobe Clean"/>
                <a:cs typeface="Adobe Clean"/>
              </a:rPr>
              <a:t>e</a:t>
            </a:r>
            <a:r>
              <a:rPr sz="1200" b="1" spc="-30" dirty="0">
                <a:solidFill>
                  <a:srgbClr val="020302"/>
                </a:solidFill>
                <a:latin typeface="Adobe Clean"/>
                <a:cs typeface="Adobe Clean"/>
              </a:rPr>
              <a:t>v</a:t>
            </a:r>
            <a:r>
              <a:rPr sz="1200" b="1" spc="-20" dirty="0">
                <a:solidFill>
                  <a:srgbClr val="020302"/>
                </a:solidFill>
                <a:latin typeface="Adobe Clean"/>
                <a:cs typeface="Adobe Clean"/>
              </a:rPr>
              <a:t>i</a:t>
            </a:r>
            <a:r>
              <a:rPr sz="1200" b="1" spc="-25" dirty="0">
                <a:solidFill>
                  <a:srgbClr val="020302"/>
                </a:solidFill>
                <a:latin typeface="Adobe Clean"/>
                <a:cs typeface="Adobe Clean"/>
              </a:rPr>
              <a:t>ew</a:t>
            </a:r>
            <a:r>
              <a:rPr sz="1200" b="1" dirty="0">
                <a:solidFill>
                  <a:srgbClr val="020302"/>
                </a:solidFill>
                <a:latin typeface="Adobe Clean"/>
                <a:cs typeface="Adobe Clean"/>
              </a:rPr>
              <a:t>s</a:t>
            </a:r>
            <a:endParaRPr sz="1200" dirty="0">
              <a:latin typeface="Adobe Clean"/>
              <a:cs typeface="Adobe Clean"/>
            </a:endParaRPr>
          </a:p>
        </p:txBody>
      </p:sp>
      <p:sp>
        <p:nvSpPr>
          <p:cNvPr id="123" name="object 63">
            <a:extLst>
              <a:ext uri="{FF2B5EF4-FFF2-40B4-BE49-F238E27FC236}">
                <a16:creationId xmlns:a16="http://schemas.microsoft.com/office/drawing/2014/main" id="{206BDC13-8E6C-C64E-AFE5-2F3251091D9C}"/>
              </a:ext>
            </a:extLst>
          </p:cNvPr>
          <p:cNvSpPr txBox="1"/>
          <p:nvPr/>
        </p:nvSpPr>
        <p:spPr>
          <a:xfrm>
            <a:off x="2762004" y="2778693"/>
            <a:ext cx="2252540" cy="782265"/>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 Clean Light" panose="020B0303020404020204" pitchFamily="34" charset="0"/>
              </a:rPr>
              <a:t>Regularly scheduled reviews of open support requests, ensuring customer alignment on case description, business impact, status, priority and agreement on next steps required to ensure a timely resolution</a:t>
            </a:r>
            <a:r>
              <a:rPr lang="en-US" sz="1000" dirty="0">
                <a:solidFill>
                  <a:srgbClr val="4B4B4B"/>
                </a:solidFill>
                <a:latin typeface="Adobe Clean Light" panose="020B0303020404020204" pitchFamily="34" charset="0"/>
              </a:rPr>
              <a:t>.</a:t>
            </a:r>
            <a:endParaRPr sz="1000" dirty="0">
              <a:latin typeface="Adobe Clean Light" panose="020B0303020404020204" pitchFamily="34" charset="0"/>
              <a:cs typeface="AdobeClean-Light"/>
            </a:endParaRPr>
          </a:p>
        </p:txBody>
      </p:sp>
      <p:sp>
        <p:nvSpPr>
          <p:cNvPr id="127" name="Rectangle 126">
            <a:extLst>
              <a:ext uri="{FF2B5EF4-FFF2-40B4-BE49-F238E27FC236}">
                <a16:creationId xmlns:a16="http://schemas.microsoft.com/office/drawing/2014/main" id="{2D46BD00-ADA1-B24E-AC81-D24FB8C2A123}"/>
              </a:ext>
            </a:extLst>
          </p:cNvPr>
          <p:cNvSpPr/>
          <p:nvPr/>
        </p:nvSpPr>
        <p:spPr>
          <a:xfrm>
            <a:off x="2762004" y="4269935"/>
            <a:ext cx="2507536" cy="961802"/>
          </a:xfrm>
          <a:prstGeom prst="rect">
            <a:avLst/>
          </a:prstGeom>
        </p:spPr>
        <p:txBody>
          <a:bodyPr wrap="square" lIns="0" tIns="0" rIns="0" bIns="0">
            <a:spAutoFit/>
          </a:bodyPr>
          <a:lstStyle/>
          <a:p>
            <a:pPr marL="18415" marR="262255">
              <a:spcBef>
                <a:spcPts val="315"/>
              </a:spcBef>
            </a:pPr>
            <a:r>
              <a:rPr lang="en-US" sz="1000" dirty="0">
                <a:solidFill>
                  <a:srgbClr val="020302"/>
                </a:solidFill>
                <a:latin typeface="AdobeClean-Light"/>
                <a:cs typeface="AdobeClean-Light"/>
              </a:rPr>
              <a:t>Proactive review of your solution  deployment, configuration, and overall  architecture, including integrations. Align your solution and project roadmap to  mitigate risk and prepare for the future.</a:t>
            </a:r>
            <a:endParaRPr lang="en-US" sz="1000" dirty="0">
              <a:latin typeface="AdobeClean-Light"/>
              <a:cs typeface="AdobeClean-Light"/>
            </a:endParaRPr>
          </a:p>
          <a:p>
            <a:pPr marL="18415" marR="262255" lvl="0">
              <a:spcBef>
                <a:spcPts val="315"/>
              </a:spcBef>
            </a:pPr>
            <a:endParaRPr lang="en-US" sz="1000" dirty="0">
              <a:solidFill>
                <a:prstClr val="black"/>
              </a:solidFill>
              <a:latin typeface="AdobeClean-Light"/>
              <a:cs typeface="AdobeClean-Light"/>
            </a:endParaRPr>
          </a:p>
        </p:txBody>
      </p:sp>
      <p:sp>
        <p:nvSpPr>
          <p:cNvPr id="128" name="object 40">
            <a:extLst>
              <a:ext uri="{FF2B5EF4-FFF2-40B4-BE49-F238E27FC236}">
                <a16:creationId xmlns:a16="http://schemas.microsoft.com/office/drawing/2014/main" id="{8DD55DE8-A8C7-6C4B-8C5C-691F892832F2}"/>
              </a:ext>
            </a:extLst>
          </p:cNvPr>
          <p:cNvSpPr txBox="1"/>
          <p:nvPr/>
        </p:nvSpPr>
        <p:spPr>
          <a:xfrm>
            <a:off x="5586196" y="3849542"/>
            <a:ext cx="1576220" cy="369332"/>
          </a:xfrm>
          <a:prstGeom prst="rect">
            <a:avLst/>
          </a:prstGeom>
        </p:spPr>
        <p:txBody>
          <a:bodyPr vert="horz" wrap="square" lIns="0" tIns="0" rIns="0" bIns="0" rtlCol="0">
            <a:spAutoFit/>
          </a:bodyPr>
          <a:lstStyle/>
          <a:p>
            <a:pPr marL="56515" lvl="0">
              <a:spcBef>
                <a:spcPts val="665"/>
              </a:spcBef>
            </a:pPr>
            <a:r>
              <a:rPr lang="en-US" sz="1200" b="1" dirty="0">
                <a:solidFill>
                  <a:srgbClr val="020302"/>
                </a:solidFill>
                <a:latin typeface="Adobe Clean" panose="020B0503020404020204" pitchFamily="34" charset="0"/>
                <a:cs typeface="Adobe Clean"/>
              </a:rPr>
              <a:t>Release Preparation and Planning </a:t>
            </a:r>
            <a:endParaRPr lang="en-US" sz="1200" dirty="0">
              <a:solidFill>
                <a:prstClr val="black"/>
              </a:solidFill>
              <a:latin typeface="Adobe Clean" panose="020B0503020404020204" pitchFamily="34" charset="0"/>
              <a:cs typeface="Adobe Clean"/>
            </a:endParaRPr>
          </a:p>
        </p:txBody>
      </p:sp>
      <p:sp>
        <p:nvSpPr>
          <p:cNvPr id="129" name="object 40">
            <a:extLst>
              <a:ext uri="{FF2B5EF4-FFF2-40B4-BE49-F238E27FC236}">
                <a16:creationId xmlns:a16="http://schemas.microsoft.com/office/drawing/2014/main" id="{7F944E93-A144-994E-AF43-7969A6997F47}"/>
              </a:ext>
            </a:extLst>
          </p:cNvPr>
          <p:cNvSpPr txBox="1"/>
          <p:nvPr/>
        </p:nvSpPr>
        <p:spPr>
          <a:xfrm>
            <a:off x="3131123" y="3878097"/>
            <a:ext cx="2194560" cy="369332"/>
          </a:xfrm>
          <a:prstGeom prst="rect">
            <a:avLst/>
          </a:prstGeom>
        </p:spPr>
        <p:txBody>
          <a:bodyPr vert="horz" wrap="square" lIns="0" tIns="0" rIns="0" bIns="0" rtlCol="0">
            <a:spAutoFit/>
          </a:bodyPr>
          <a:lstStyle/>
          <a:p>
            <a:pPr lvl="0"/>
            <a:r>
              <a:rPr lang="en-US" sz="1200" b="1" dirty="0">
                <a:solidFill>
                  <a:srgbClr val="020302"/>
                </a:solidFill>
                <a:latin typeface="Adobe Clean" panose="020B0503020404020204" pitchFamily="34" charset="0"/>
                <a:cs typeface="Adobe Clean"/>
              </a:rPr>
              <a:t>Solution and Roadmap </a:t>
            </a:r>
          </a:p>
          <a:p>
            <a:pPr lvl="0"/>
            <a:r>
              <a:rPr lang="en-US" sz="1200" b="1" dirty="0">
                <a:solidFill>
                  <a:srgbClr val="020302"/>
                </a:solidFill>
                <a:latin typeface="Adobe Clean" panose="020B0503020404020204" pitchFamily="34" charset="0"/>
                <a:cs typeface="Adobe Clean"/>
              </a:rPr>
              <a:t>Review</a:t>
            </a:r>
            <a:endParaRPr lang="en-US" sz="1200" dirty="0">
              <a:solidFill>
                <a:prstClr val="black"/>
              </a:solidFill>
              <a:latin typeface="Adobe Clean" panose="020B0503020404020204" pitchFamily="34" charset="0"/>
              <a:cs typeface="Adobe Clean"/>
            </a:endParaRPr>
          </a:p>
        </p:txBody>
      </p:sp>
      <p:sp>
        <p:nvSpPr>
          <p:cNvPr id="132" name="Rectangle 131">
            <a:extLst>
              <a:ext uri="{FF2B5EF4-FFF2-40B4-BE49-F238E27FC236}">
                <a16:creationId xmlns:a16="http://schemas.microsoft.com/office/drawing/2014/main" id="{91477FBF-79B7-9741-861B-0072DC469597}"/>
              </a:ext>
            </a:extLst>
          </p:cNvPr>
          <p:cNvSpPr/>
          <p:nvPr/>
        </p:nvSpPr>
        <p:spPr>
          <a:xfrm>
            <a:off x="5182084" y="4238132"/>
            <a:ext cx="2282011" cy="461665"/>
          </a:xfrm>
          <a:prstGeom prst="rect">
            <a:avLst/>
          </a:prstGeom>
        </p:spPr>
        <p:txBody>
          <a:bodyPr wrap="square" lIns="0" tIns="0" rIns="0" bIns="0">
            <a:spAutoFit/>
          </a:bodyPr>
          <a:lstStyle/>
          <a:p>
            <a:pPr marL="18415" marR="262255">
              <a:spcBef>
                <a:spcPts val="315"/>
              </a:spcBef>
            </a:pPr>
            <a:r>
              <a:rPr lang="en-US" sz="1000" dirty="0">
                <a:solidFill>
                  <a:srgbClr val="020302"/>
                </a:solidFill>
                <a:latin typeface="AdobeClean-Light"/>
                <a:cs typeface="AdobeClean-Light"/>
              </a:rPr>
              <a:t>Benefit from tailored release information based on product configuration and use case(s). </a:t>
            </a:r>
            <a:endParaRPr lang="en-US" sz="1000" dirty="0">
              <a:latin typeface="AdobeClean-Light"/>
              <a:cs typeface="AdobeClean-Light"/>
            </a:endParaRPr>
          </a:p>
        </p:txBody>
      </p:sp>
      <p:sp>
        <p:nvSpPr>
          <p:cNvPr id="136" name="object 38">
            <a:extLst>
              <a:ext uri="{FF2B5EF4-FFF2-40B4-BE49-F238E27FC236}">
                <a16:creationId xmlns:a16="http://schemas.microsoft.com/office/drawing/2014/main" id="{CE0433C1-E1CB-0948-BA8A-BA232356CF40}"/>
              </a:ext>
            </a:extLst>
          </p:cNvPr>
          <p:cNvSpPr/>
          <p:nvPr/>
        </p:nvSpPr>
        <p:spPr>
          <a:xfrm rot="5400000" flipH="1">
            <a:off x="3811229" y="233966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62" name="Rectangle 61">
            <a:extLst>
              <a:ext uri="{FF2B5EF4-FFF2-40B4-BE49-F238E27FC236}">
                <a16:creationId xmlns:a16="http://schemas.microsoft.com/office/drawing/2014/main" id="{B922F364-ADF4-2C47-BA88-14EBA394B3CF}"/>
              </a:ext>
            </a:extLst>
          </p:cNvPr>
          <p:cNvSpPr/>
          <p:nvPr/>
        </p:nvSpPr>
        <p:spPr>
          <a:xfrm>
            <a:off x="375777" y="4352804"/>
            <a:ext cx="2194560" cy="615553"/>
          </a:xfrm>
          <a:prstGeom prst="rect">
            <a:avLst/>
          </a:prstGeom>
        </p:spPr>
        <p:txBody>
          <a:bodyPr wrap="square" lIns="0" tIns="0" rIns="0" bIns="0">
            <a:spAutoFit/>
          </a:bodyPr>
          <a:lstStyle/>
          <a:p>
            <a:pPr marL="18415" marR="262255">
              <a:spcBef>
                <a:spcPts val="315"/>
              </a:spcBef>
            </a:pPr>
            <a:r>
              <a:rPr lang="en-US" sz="1000" dirty="0">
                <a:latin typeface="Adobe Clean Light" panose="020B0303020404020204" pitchFamily="34" charset="0"/>
              </a:rPr>
              <a:t>Receive support from members of our Adobe Support Team located within your global region. This may include in-country and/or in-language support. </a:t>
            </a:r>
          </a:p>
        </p:txBody>
      </p:sp>
      <p:sp>
        <p:nvSpPr>
          <p:cNvPr id="63" name="object 40">
            <a:extLst>
              <a:ext uri="{FF2B5EF4-FFF2-40B4-BE49-F238E27FC236}">
                <a16:creationId xmlns:a16="http://schemas.microsoft.com/office/drawing/2014/main" id="{D526F789-D18E-C84B-9754-133D64A670FD}"/>
              </a:ext>
            </a:extLst>
          </p:cNvPr>
          <p:cNvSpPr txBox="1"/>
          <p:nvPr/>
        </p:nvSpPr>
        <p:spPr>
          <a:xfrm>
            <a:off x="773188" y="4074058"/>
            <a:ext cx="2194560" cy="184666"/>
          </a:xfrm>
          <a:prstGeom prst="rect">
            <a:avLst/>
          </a:prstGeom>
        </p:spPr>
        <p:txBody>
          <a:bodyPr vert="horz" wrap="square" lIns="0" tIns="0" rIns="0" bIns="0" rtlCol="0">
            <a:spAutoFit/>
          </a:bodyPr>
          <a:lstStyle/>
          <a:p>
            <a:pPr lvl="0">
              <a:spcBef>
                <a:spcPts val="185"/>
              </a:spcBef>
            </a:pPr>
            <a:r>
              <a:rPr lang="en-US" sz="1200" b="1" dirty="0">
                <a:solidFill>
                  <a:srgbClr val="020302"/>
                </a:solidFill>
                <a:latin typeface="Adobe Clean" panose="020B0503020404020204" pitchFamily="34" charset="0"/>
                <a:cs typeface="Adobe Clean"/>
              </a:rPr>
              <a:t>In-Region Support Option</a:t>
            </a:r>
            <a:endParaRPr lang="en-US" sz="1200" dirty="0">
              <a:solidFill>
                <a:prstClr val="black"/>
              </a:solidFill>
              <a:latin typeface="Adobe Clean" panose="020B0503020404020204" pitchFamily="34" charset="0"/>
              <a:cs typeface="Adobe Clean"/>
            </a:endParaRPr>
          </a:p>
        </p:txBody>
      </p:sp>
      <p:sp>
        <p:nvSpPr>
          <p:cNvPr id="65" name="object 50">
            <a:extLst>
              <a:ext uri="{FF2B5EF4-FFF2-40B4-BE49-F238E27FC236}">
                <a16:creationId xmlns:a16="http://schemas.microsoft.com/office/drawing/2014/main" id="{47BFF82B-8C6C-7C46-9A32-55175C6848BA}"/>
              </a:ext>
            </a:extLst>
          </p:cNvPr>
          <p:cNvSpPr txBox="1"/>
          <p:nvPr/>
        </p:nvSpPr>
        <p:spPr>
          <a:xfrm>
            <a:off x="2682827" y="5587536"/>
            <a:ext cx="2194560" cy="461665"/>
          </a:xfrm>
          <a:prstGeom prst="rect">
            <a:avLst/>
          </a:prstGeom>
        </p:spPr>
        <p:txBody>
          <a:bodyPr vert="horz" wrap="square" lIns="0" tIns="0" rIns="0" bIns="0" rtlCol="0">
            <a:spAutoFit/>
          </a:bodyPr>
          <a:lstStyle/>
          <a:p>
            <a:pPr marL="12700" marR="5080" indent="-1588">
              <a:spcBef>
                <a:spcPts val="259"/>
              </a:spcBef>
            </a:pPr>
            <a:r>
              <a:rPr lang="en-US" sz="1000" dirty="0">
                <a:latin typeface="AdobeClean-Light"/>
                <a:cs typeface="AdobeClean-Light"/>
              </a:rPr>
              <a:t>Benefit from the partnership of an Executive Sponsor from Adobe’s Support Leadership Team. </a:t>
            </a:r>
            <a:endParaRPr sz="1000" dirty="0">
              <a:latin typeface="AdobeClean-Light"/>
              <a:cs typeface="AdobeClean-Light"/>
            </a:endParaRPr>
          </a:p>
        </p:txBody>
      </p:sp>
      <p:sp>
        <p:nvSpPr>
          <p:cNvPr id="67" name="object 40">
            <a:extLst>
              <a:ext uri="{FF2B5EF4-FFF2-40B4-BE49-F238E27FC236}">
                <a16:creationId xmlns:a16="http://schemas.microsoft.com/office/drawing/2014/main" id="{F7B74491-47AE-0749-8067-C02FAB280B99}"/>
              </a:ext>
            </a:extLst>
          </p:cNvPr>
          <p:cNvSpPr txBox="1"/>
          <p:nvPr/>
        </p:nvSpPr>
        <p:spPr>
          <a:xfrm>
            <a:off x="3112402" y="5331306"/>
            <a:ext cx="1680344" cy="184666"/>
          </a:xfrm>
          <a:prstGeom prst="rect">
            <a:avLst/>
          </a:prstGeom>
        </p:spPr>
        <p:txBody>
          <a:bodyPr vert="horz" wrap="square" lIns="0" tIns="0" rIns="0" bIns="0" rtlCol="0">
            <a:spAutoFit/>
          </a:bodyPr>
          <a:lstStyle/>
          <a:p>
            <a:pPr lvl="0">
              <a:spcBef>
                <a:spcPts val="185"/>
              </a:spcBef>
            </a:pPr>
            <a:r>
              <a:rPr lang="en-US" sz="1200" b="1" dirty="0">
                <a:solidFill>
                  <a:srgbClr val="020302"/>
                </a:solidFill>
                <a:latin typeface="Adobe Clean" panose="020B0503020404020204" pitchFamily="34" charset="0"/>
                <a:cs typeface="Adobe Clean"/>
              </a:rPr>
              <a:t>Executive Sponsor </a:t>
            </a:r>
            <a:endParaRPr lang="en-US" sz="1200" dirty="0">
              <a:solidFill>
                <a:prstClr val="black"/>
              </a:solidFill>
              <a:latin typeface="Adobe Clean" panose="020B0503020404020204" pitchFamily="34" charset="0"/>
              <a:cs typeface="Adobe Clean"/>
            </a:endParaRPr>
          </a:p>
        </p:txBody>
      </p:sp>
      <p:pic>
        <p:nvPicPr>
          <p:cNvPr id="72" name="Picture 71">
            <a:extLst>
              <a:ext uri="{FF2B5EF4-FFF2-40B4-BE49-F238E27FC236}">
                <a16:creationId xmlns:a16="http://schemas.microsoft.com/office/drawing/2014/main" id="{3278EC68-CACE-CF45-B078-1311AB6B823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1490" y="8791806"/>
            <a:ext cx="365760" cy="365760"/>
          </a:xfrm>
          <a:prstGeom prst="rect">
            <a:avLst/>
          </a:prstGeom>
        </p:spPr>
      </p:pic>
      <p:pic>
        <p:nvPicPr>
          <p:cNvPr id="74" name="Picture 73">
            <a:extLst>
              <a:ext uri="{FF2B5EF4-FFF2-40B4-BE49-F238E27FC236}">
                <a16:creationId xmlns:a16="http://schemas.microsoft.com/office/drawing/2014/main" id="{952ABC6B-36BF-8C48-8D6B-E74BC8B97472}"/>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827496" y="8728287"/>
            <a:ext cx="365760" cy="365760"/>
          </a:xfrm>
          <a:prstGeom prst="rect">
            <a:avLst/>
          </a:prstGeom>
        </p:spPr>
      </p:pic>
      <p:pic>
        <p:nvPicPr>
          <p:cNvPr id="75" name="Picture 74">
            <a:extLst>
              <a:ext uri="{FF2B5EF4-FFF2-40B4-BE49-F238E27FC236}">
                <a16:creationId xmlns:a16="http://schemas.microsoft.com/office/drawing/2014/main" id="{C5D26515-53CD-674D-85CE-21F09C1353BC}"/>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92755" y="7114984"/>
            <a:ext cx="365760" cy="365760"/>
          </a:xfrm>
          <a:prstGeom prst="rect">
            <a:avLst/>
          </a:prstGeom>
        </p:spPr>
      </p:pic>
      <p:pic>
        <p:nvPicPr>
          <p:cNvPr id="76" name="Picture 75">
            <a:extLst>
              <a:ext uri="{FF2B5EF4-FFF2-40B4-BE49-F238E27FC236}">
                <a16:creationId xmlns:a16="http://schemas.microsoft.com/office/drawing/2014/main" id="{865278B5-8104-D449-8FDE-F3768E7B9A0E}"/>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41761" y="7170953"/>
            <a:ext cx="365760" cy="365760"/>
          </a:xfrm>
          <a:prstGeom prst="rect">
            <a:avLst/>
          </a:prstGeom>
        </p:spPr>
      </p:pic>
      <p:pic>
        <p:nvPicPr>
          <p:cNvPr id="78" name="Picture 77">
            <a:extLst>
              <a:ext uri="{FF2B5EF4-FFF2-40B4-BE49-F238E27FC236}">
                <a16:creationId xmlns:a16="http://schemas.microsoft.com/office/drawing/2014/main" id="{1EB4968B-900E-0C43-BA3A-4CC47EFA6FA5}"/>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929522" y="7170953"/>
            <a:ext cx="365760" cy="365760"/>
          </a:xfrm>
          <a:prstGeom prst="rect">
            <a:avLst/>
          </a:prstGeom>
        </p:spPr>
      </p:pic>
      <p:pic>
        <p:nvPicPr>
          <p:cNvPr id="79" name="Picture 78">
            <a:extLst>
              <a:ext uri="{FF2B5EF4-FFF2-40B4-BE49-F238E27FC236}">
                <a16:creationId xmlns:a16="http://schemas.microsoft.com/office/drawing/2014/main" id="{5225DD02-BFC6-B147-B890-23FB1E527DC2}"/>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53200" y="849361"/>
            <a:ext cx="365760" cy="365760"/>
          </a:xfrm>
          <a:prstGeom prst="rect">
            <a:avLst/>
          </a:prstGeom>
        </p:spPr>
      </p:pic>
      <p:pic>
        <p:nvPicPr>
          <p:cNvPr id="80" name="Picture 79">
            <a:extLst>
              <a:ext uri="{FF2B5EF4-FFF2-40B4-BE49-F238E27FC236}">
                <a16:creationId xmlns:a16="http://schemas.microsoft.com/office/drawing/2014/main" id="{54E4D370-5197-2F46-B6A7-3D38A6FFA67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728797" y="835256"/>
            <a:ext cx="365760" cy="365760"/>
          </a:xfrm>
          <a:prstGeom prst="rect">
            <a:avLst/>
          </a:prstGeom>
        </p:spPr>
      </p:pic>
      <p:pic>
        <p:nvPicPr>
          <p:cNvPr id="87" name="Picture 86">
            <a:extLst>
              <a:ext uri="{FF2B5EF4-FFF2-40B4-BE49-F238E27FC236}">
                <a16:creationId xmlns:a16="http://schemas.microsoft.com/office/drawing/2014/main" id="{163B623C-4B8E-9A4F-A5A7-318CE836D67D}"/>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177219" y="838324"/>
            <a:ext cx="365760" cy="365760"/>
          </a:xfrm>
          <a:prstGeom prst="rect">
            <a:avLst/>
          </a:prstGeom>
          <a:ln>
            <a:noFill/>
          </a:ln>
        </p:spPr>
      </p:pic>
      <p:pic>
        <p:nvPicPr>
          <p:cNvPr id="91" name="Picture 90">
            <a:extLst>
              <a:ext uri="{FF2B5EF4-FFF2-40B4-BE49-F238E27FC236}">
                <a16:creationId xmlns:a16="http://schemas.microsoft.com/office/drawing/2014/main" id="{8CEC0F1E-E042-9F4B-A760-BAE99993F711}"/>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50473" y="2374396"/>
            <a:ext cx="365760" cy="365760"/>
          </a:xfrm>
          <a:prstGeom prst="rect">
            <a:avLst/>
          </a:prstGeom>
          <a:ln>
            <a:noFill/>
          </a:ln>
        </p:spPr>
      </p:pic>
      <p:pic>
        <p:nvPicPr>
          <p:cNvPr id="92" name="Picture 91">
            <a:extLst>
              <a:ext uri="{FF2B5EF4-FFF2-40B4-BE49-F238E27FC236}">
                <a16:creationId xmlns:a16="http://schemas.microsoft.com/office/drawing/2014/main" id="{7BF01D77-E0A4-8440-A67C-9C01E44832F0}"/>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730573" y="2398871"/>
            <a:ext cx="365760" cy="365760"/>
          </a:xfrm>
          <a:prstGeom prst="rect">
            <a:avLst/>
          </a:prstGeom>
        </p:spPr>
      </p:pic>
      <p:pic>
        <p:nvPicPr>
          <p:cNvPr id="95" name="Picture 94">
            <a:extLst>
              <a:ext uri="{FF2B5EF4-FFF2-40B4-BE49-F238E27FC236}">
                <a16:creationId xmlns:a16="http://schemas.microsoft.com/office/drawing/2014/main" id="{E7D1CF3D-0C74-FA45-B832-430AD3FE3C18}"/>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176477" y="2383541"/>
            <a:ext cx="365760" cy="365760"/>
          </a:xfrm>
          <a:prstGeom prst="rect">
            <a:avLst/>
          </a:prstGeom>
        </p:spPr>
      </p:pic>
      <p:pic>
        <p:nvPicPr>
          <p:cNvPr id="115" name="Picture 114">
            <a:extLst>
              <a:ext uri="{FF2B5EF4-FFF2-40B4-BE49-F238E27FC236}">
                <a16:creationId xmlns:a16="http://schemas.microsoft.com/office/drawing/2014/main" id="{8D72AE39-6A28-AF4F-AEEE-56D8346A1E9F}"/>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51215" y="3967424"/>
            <a:ext cx="365760" cy="365760"/>
          </a:xfrm>
          <a:prstGeom prst="rect">
            <a:avLst/>
          </a:prstGeom>
        </p:spPr>
      </p:pic>
      <p:pic>
        <p:nvPicPr>
          <p:cNvPr id="124" name="Picture 123">
            <a:extLst>
              <a:ext uri="{FF2B5EF4-FFF2-40B4-BE49-F238E27FC236}">
                <a16:creationId xmlns:a16="http://schemas.microsoft.com/office/drawing/2014/main" id="{C737B2E3-881A-904D-914B-21D3F3949A46}"/>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718539" y="3888922"/>
            <a:ext cx="365760" cy="365760"/>
          </a:xfrm>
          <a:prstGeom prst="rect">
            <a:avLst/>
          </a:prstGeom>
        </p:spPr>
      </p:pic>
      <p:pic>
        <p:nvPicPr>
          <p:cNvPr id="125" name="Picture 124">
            <a:extLst>
              <a:ext uri="{FF2B5EF4-FFF2-40B4-BE49-F238E27FC236}">
                <a16:creationId xmlns:a16="http://schemas.microsoft.com/office/drawing/2014/main" id="{C81F9181-7792-7B48-84FA-4E2BE9F724AC}"/>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375777" y="5221776"/>
            <a:ext cx="365760" cy="365760"/>
          </a:xfrm>
          <a:prstGeom prst="rect">
            <a:avLst/>
          </a:prstGeom>
        </p:spPr>
      </p:pic>
      <p:pic>
        <p:nvPicPr>
          <p:cNvPr id="126" name="Picture 125">
            <a:extLst>
              <a:ext uri="{FF2B5EF4-FFF2-40B4-BE49-F238E27FC236}">
                <a16:creationId xmlns:a16="http://schemas.microsoft.com/office/drawing/2014/main" id="{F0301E24-FFB2-1A4C-893A-780C69C10F6C}"/>
              </a:ext>
              <a:ext uri="{C183D7F6-B498-43B3-948B-1728B52AA6E4}">
                <adec:decorative xmlns:adec="http://schemas.microsoft.com/office/drawing/2017/decorative" val="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201260" y="3878097"/>
            <a:ext cx="365760" cy="365760"/>
          </a:xfrm>
          <a:prstGeom prst="rect">
            <a:avLst/>
          </a:prstGeom>
        </p:spPr>
      </p:pic>
      <p:pic>
        <p:nvPicPr>
          <p:cNvPr id="130" name="Picture 129">
            <a:extLst>
              <a:ext uri="{FF2B5EF4-FFF2-40B4-BE49-F238E27FC236}">
                <a16:creationId xmlns:a16="http://schemas.microsoft.com/office/drawing/2014/main" id="{3741439C-2F09-6844-8FDC-9C2F440ED9D8}"/>
              </a:ext>
              <a:ext uri="{C183D7F6-B498-43B3-948B-1728B52AA6E4}">
                <adec:decorative xmlns:adec="http://schemas.microsoft.com/office/drawing/2017/decorative" val="1"/>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2682827" y="5244698"/>
            <a:ext cx="365760" cy="365760"/>
          </a:xfrm>
          <a:prstGeom prst="rect">
            <a:avLst/>
          </a:prstGeom>
        </p:spPr>
      </p:pic>
      <p:pic>
        <p:nvPicPr>
          <p:cNvPr id="134" name="Picture 133">
            <a:extLst>
              <a:ext uri="{FF2B5EF4-FFF2-40B4-BE49-F238E27FC236}">
                <a16:creationId xmlns:a16="http://schemas.microsoft.com/office/drawing/2014/main" id="{38D32AD5-D833-4044-B699-24082367F682}"/>
              </a:ext>
              <a:ext uri="{C183D7F6-B498-43B3-948B-1728B52AA6E4}">
                <adec:decorative xmlns:adec="http://schemas.microsoft.com/office/drawing/2017/decorative" val="1"/>
              </a:ext>
            </a:extLst>
          </p:cNvPr>
          <p:cNvPicPr>
            <a:picLocks noChangeAspect="1"/>
          </p:cNvPicPr>
          <p:nvPr/>
        </p:nvPicPr>
        <p:blipFill>
          <a:blip r:embed="rId19"/>
          <a:stretch>
            <a:fillRect/>
          </a:stretch>
        </p:blipFill>
        <p:spPr>
          <a:xfrm>
            <a:off x="5145556" y="5227253"/>
            <a:ext cx="365760" cy="365760"/>
          </a:xfrm>
          <a:prstGeom prst="rect">
            <a:avLst/>
          </a:prstGeom>
        </p:spPr>
      </p:pic>
      <p:sp>
        <p:nvSpPr>
          <p:cNvPr id="66" name="object 11">
            <a:extLst>
              <a:ext uri="{FF2B5EF4-FFF2-40B4-BE49-F238E27FC236}">
                <a16:creationId xmlns:a16="http://schemas.microsoft.com/office/drawing/2014/main" id="{306C48C9-9BEF-6D49-8BEC-9FE5234E29B5}"/>
              </a:ext>
            </a:extLst>
          </p:cNvPr>
          <p:cNvSpPr txBox="1">
            <a:spLocks/>
          </p:cNvSpPr>
          <p:nvPr/>
        </p:nvSpPr>
        <p:spPr>
          <a:xfrm>
            <a:off x="97788" y="9857050"/>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dirty="0"/>
              <a:t>©202</a:t>
            </a:r>
            <a:r>
              <a:rPr lang="en-US" spc="-5" dirty="0"/>
              <a:t>2 Adobe. All</a:t>
            </a:r>
            <a:r>
              <a:rPr lang="en-US" spc="-10" dirty="0"/>
              <a:t> Rights</a:t>
            </a:r>
            <a:r>
              <a:rPr lang="en-US" spc="-5" dirty="0"/>
              <a:t> </a:t>
            </a:r>
            <a:r>
              <a:rPr lang="en-US" spc="-10" dirty="0"/>
              <a:t>Reserved.</a:t>
            </a:r>
            <a:r>
              <a:rPr lang="en-US" spc="-5" dirty="0"/>
              <a:t> Adobe</a:t>
            </a:r>
            <a:r>
              <a:rPr lang="en-US" spc="60" dirty="0"/>
              <a:t> </a:t>
            </a:r>
            <a:r>
              <a:rPr lang="en-US" spc="-10" dirty="0"/>
              <a:t>Confidential.</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r>
              <a:rPr lang="en-US" sz="1100" i="1" spc="-15" dirty="0">
                <a:solidFill>
                  <a:srgbClr val="777879"/>
                </a:solidFill>
                <a:latin typeface="AdobeClean-LightIt"/>
                <a:cs typeface="AdobeClean-LightIt"/>
              </a:rPr>
              <a:t>.</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2</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602088"/>
          </a:xfrm>
          <a:prstGeom prst="rect">
            <a:avLst/>
          </a:prstGeom>
        </p:spPr>
        <p:txBody>
          <a:bodyPr vert="horz" wrap="square" lIns="0" tIns="116205" rIns="0" bIns="0" rtlCol="0" anchor="t">
            <a:spAutoFit/>
          </a:bodyPr>
          <a:lstStyle/>
          <a:p>
            <a:pPr>
              <a:spcBef>
                <a:spcPts val="915"/>
              </a:spcBef>
            </a:pPr>
            <a:r>
              <a:rPr lang="en-US" sz="1400" b="1" spc="-15" dirty="0">
                <a:solidFill>
                  <a:srgbClr val="020302"/>
                </a:solidFill>
                <a:latin typeface="Adobe Clean"/>
                <a:cs typeface="Adobe Clean"/>
              </a:rPr>
              <a:t>Regional scope of Adobe Support, Local Hours Of Operation And Language Support</a:t>
            </a:r>
            <a:endParaRPr lang="en-US" sz="1400" spc="-15" dirty="0">
              <a:ea typeface="+mn-lt"/>
              <a:cs typeface="+mn-lt"/>
            </a:endParaRPr>
          </a:p>
          <a:p>
            <a:pPr lvl="0">
              <a:spcBef>
                <a:spcPts val="915"/>
              </a:spcBef>
            </a:pPr>
            <a:r>
              <a:rPr lang="en-US" sz="1000" spc="-15" dirty="0">
                <a:solidFill>
                  <a:srgbClr val="1F1F1F"/>
                </a:solidFill>
                <a:latin typeface="AdobeClean-Light"/>
              </a:rPr>
              <a:t>Adobe’s local business hours align to the customer’s billing region.</a:t>
            </a:r>
          </a:p>
        </p:txBody>
      </p:sp>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816421D9-782A-684C-9A4C-AA14C6DDD11C}"/>
              </a:ext>
            </a:extLst>
          </p:cNvPr>
          <p:cNvGraphicFramePr>
            <a:graphicFrameLocks noGrp="1"/>
          </p:cNvGraphicFramePr>
          <p:nvPr>
            <p:extLst>
              <p:ext uri="{D42A27DB-BD31-4B8C-83A1-F6EECF244321}">
                <p14:modId xmlns:p14="http://schemas.microsoft.com/office/powerpoint/2010/main" val="2432001740"/>
              </p:ext>
            </p:extLst>
          </p:nvPr>
        </p:nvGraphicFramePr>
        <p:xfrm>
          <a:off x="152369" y="5825070"/>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panose="020B0503020404020204" pitchFamily="34" charset="0"/>
                        </a:rPr>
                        <a:t>Americas </a:t>
                      </a:r>
                      <a:r>
                        <a:rPr lang="en-US"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Japan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aseline="30000" dirty="0">
                          <a:solidFill>
                            <a:schemeClr val="tx1"/>
                          </a:solidFill>
                          <a:latin typeface="Adobe Clean" panose="020B0503020404020204" pitchFamily="34" charset="0"/>
                        </a:rPr>
                        <a:t>1</a:t>
                      </a:r>
                      <a:r>
                        <a:rPr lang="en-US" sz="1100" dirty="0">
                          <a:solidFill>
                            <a:schemeClr val="tx1"/>
                          </a:solidFill>
                          <a:latin typeface="Adobe Clean" panose="020B0503020404020204" pitchFamily="34" charset="0"/>
                        </a:rPr>
                        <a:t>Americas Language support available in English only.</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graphicFrame>
        <p:nvGraphicFramePr>
          <p:cNvPr id="22" name="Table 6">
            <a:extLst>
              <a:ext uri="{FF2B5EF4-FFF2-40B4-BE49-F238E27FC236}">
                <a16:creationId xmlns:a16="http://schemas.microsoft.com/office/drawing/2014/main" id="{EE29B956-6FD1-224B-B642-376634CB164D}"/>
              </a:ext>
            </a:extLst>
          </p:cNvPr>
          <p:cNvGraphicFramePr>
            <a:graphicFrameLocks noGrp="1"/>
          </p:cNvGraphicFramePr>
          <p:nvPr>
            <p:extLst>
              <p:ext uri="{D42A27DB-BD31-4B8C-83A1-F6EECF244321}">
                <p14:modId xmlns:p14="http://schemas.microsoft.com/office/powerpoint/2010/main" val="3429455895"/>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60325">
                        <a:buNone/>
                      </a:pPr>
                      <a:r>
                        <a:rPr lang="en-US" sz="1200" b="0" strike="noStrike" dirty="0">
                          <a:solidFill>
                            <a:srgbClr val="5F5F5F"/>
                          </a:solidFill>
                          <a:latin typeface="Adobe Clean"/>
                          <a:ea typeface="+mn-ea"/>
                          <a:cs typeface="+mn-cs"/>
                          <a:hlinkClick r:id="rId13"/>
                        </a:rPr>
                        <a:t>Enterprise Learn &amp; Support</a:t>
                      </a:r>
                      <a:endParaRPr lang="en-US"/>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strike="noStrike" kern="1200" dirty="0">
                          <a:solidFill>
                            <a:schemeClr val="tx1"/>
                          </a:solidFill>
                          <a:latin typeface="Adobe Clean Light"/>
                          <a:ea typeface="+mn-ea"/>
                          <a:cs typeface="+mn-cs"/>
                        </a:rPr>
                        <a:t>Enterprise Learn &amp; Support is a place where Adobe customers can find self-help tutorials, product documentation, instructor-led training, community and support for select Adobe Creative Cloud and Document products.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strike="noStrike" dirty="0">
                          <a:solidFill>
                            <a:srgbClr val="5F5F5F"/>
                          </a:solidFill>
                          <a:effectLst/>
                          <a:latin typeface="Adobe Clean"/>
                          <a:ea typeface="+mn-ea"/>
                          <a:cs typeface="+mn-cs"/>
                          <a:hlinkClick r:id="rId14">
                            <a:extLst>
                              <a:ext uri="{A12FA001-AC4F-418D-AE19-62706E023703}">
                                <ahyp:hlinkClr xmlns:ahyp="http://schemas.microsoft.com/office/drawing/2018/hyperlinkcolor" val="tx"/>
                              </a:ext>
                            </a:extLst>
                          </a:hlinkClick>
                        </a:rPr>
                        <a:t>Adobe Support Community </a:t>
                      </a:r>
                      <a:endParaRPr lang="en-US" sz="1200" strike="noStrike"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strike="noStrike" kern="1200" dirty="0">
                          <a:solidFill>
                            <a:schemeClr val="tx1"/>
                          </a:solidFill>
                          <a:latin typeface="Adobe Clean Light" panose="020B0303020404020204" pitchFamily="34" charset="0"/>
                          <a:ea typeface="+mn-ea"/>
                          <a:cs typeface="+mn-cs"/>
                        </a:rPr>
                        <a:t>The Adobe Support Community is the place to ask questions, find answers, learn from experts and share your knowledge.</a:t>
                      </a:r>
                      <a:endParaRPr lang="en-US" sz="1000" strike="noStrike" kern="120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a:ea typeface="+mn-ea"/>
                          <a:cs typeface="+mn-cs"/>
                          <a:hlinkClick r:id="rId15">
                            <a:extLst>
                              <a:ext uri="{A12FA001-AC4F-418D-AE19-62706E023703}">
                                <ahyp:hlinkClr xmlns:ahyp="http://schemas.microsoft.com/office/drawing/2018/hyperlinkcolor" val="tx"/>
                              </a:ext>
                            </a:extLst>
                          </a:hlinkClick>
                        </a:rPr>
                        <a:t>Production Issues &amp; System Outages</a:t>
                      </a:r>
                      <a:endParaRPr lang="en-US" sz="1200"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a:ea typeface="+mn-ea"/>
                          <a:cs typeface="+mn-cs"/>
                          <a:hlinkClick r:id="rId16">
                            <a:extLst>
                              <a:ext uri="{A12FA001-AC4F-418D-AE19-62706E023703}">
                                <ahyp:hlinkClr xmlns:ahyp="http://schemas.microsoft.com/office/drawing/2018/hyperlinkcolor" val="tx"/>
                              </a:ext>
                            </a:extLst>
                          </a:hlinkClick>
                        </a:rPr>
                        <a:t>Terms and Conditions</a:t>
                      </a:r>
                      <a:endParaRPr lang="en-US" sz="1200"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chemeClr val="tx1"/>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6" name="object 26">
            <a:extLst>
              <a:ext uri="{FF2B5EF4-FFF2-40B4-BE49-F238E27FC236}">
                <a16:creationId xmlns:a16="http://schemas.microsoft.com/office/drawing/2014/main" id="{F626E9F3-BB46-A841-B6B4-0181DC1E0A07}"/>
              </a:ext>
            </a:extLst>
          </p:cNvPr>
          <p:cNvSpPr/>
          <p:nvPr/>
        </p:nvSpPr>
        <p:spPr>
          <a:xfrm>
            <a:off x="194237" y="911588"/>
            <a:ext cx="777240" cy="77016"/>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41536-010B-47B1-9229-B72BE4090090}">
  <ds:schemaRefs>
    <ds:schemaRef ds:uri="http://schemas.microsoft.com/office/infopath/2007/PartnerControls"/>
    <ds:schemaRef ds:uri="http://schemas.microsoft.com/office/2006/metadata/properties"/>
    <ds:schemaRef ds:uri="281057cd-4f7e-4aa3-94a7-05201549cd15"/>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01e63850-2818-4a9f-a0cd-2d4201ad5cd5"/>
    <ds:schemaRef ds:uri="http://www.w3.org/XML/1998/namespace"/>
  </ds:schemaRefs>
</ds:datastoreItem>
</file>

<file path=customXml/itemProps2.xml><?xml version="1.0" encoding="utf-8"?>
<ds:datastoreItem xmlns:ds="http://schemas.openxmlformats.org/officeDocument/2006/customXml" ds:itemID="{0EEE7932-C187-4002-9C84-B829A593B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9D9D3B-3229-44EE-9964-24A06AE66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1323</TotalTime>
  <Words>1234</Words>
  <Application>Microsoft Macintosh PowerPoint</Application>
  <PresentationFormat>Custom</PresentationFormat>
  <Paragraphs>150</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David Baker</cp:lastModifiedBy>
  <cp:revision>12</cp:revision>
  <dcterms:created xsi:type="dcterms:W3CDTF">2021-08-02T18:14:51Z</dcterms:created>
  <dcterms:modified xsi:type="dcterms:W3CDTF">2022-03-03T22:33:26Z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0x0101009423269C2B3A1A408FE719AA0C68584E</vt:lpwstr>
  </property>
</Properties>
</file>