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5_3E964E31.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67" r:id="rId5"/>
    <p:sldId id="259"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76325D-2BBD-24A3-9FEE-692465B927D5}" name="Jaclyn Zalesky" initials="JZ" userId="S::zalesky@adobe.com::9c0b24b4-6ad7-45a7-a9a0-5ba404afed22" providerId="AD"/>
  <p188:author id="{DB1A11B9-3973-06DC-DBC2-EFEFEF087FED}" name="David Baker" initials="DB" userId="S::davbaker@adobe.com::da2b0875-9916-4d44-89d9-e651631ef4d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B95D0-0A44-9528-1BEA-48A789637FFE}" v="16" dt="2022-03-04T01:01:28.772"/>
    <p1510:client id="{6BD15537-A10F-677D-2005-CC2304369B8B}" v="2" dt="2022-02-09T19:17:48.735"/>
    <p1510:client id="{9DBA0F9D-2089-8E5D-3226-C91786127D1D}" v="70" dt="2022-02-10T15:55:44.875"/>
    <p1510:client id="{D0512FCB-B045-1245-8DF3-C54E99082CA0}" v="6" dt="2022-01-26T18:22:28.552"/>
    <p1510:client id="{D69136EB-5A5F-EE49-A108-44971954154D}" v="3" dt="2022-01-27T18:16:17.25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p:restoredTop sz="94626"/>
  </p:normalViewPr>
  <p:slideViewPr>
    <p:cSldViewPr snapToGrid="0">
      <p:cViewPr>
        <p:scale>
          <a:sx n="125" d="100"/>
          <a:sy n="125" d="100"/>
        </p:scale>
        <p:origin x="2136" y="14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lyn Zalesky" userId="S::zalesky@adobe.com::9c0b24b4-6ad7-45a7-a9a0-5ba404afed22" providerId="AD" clId="Web-{9DBA0F9D-2089-8E5D-3226-C91786127D1D}"/>
    <pc:docChg chg="mod modSld">
      <pc:chgData name="Jaclyn Zalesky" userId="S::zalesky@adobe.com::9c0b24b4-6ad7-45a7-a9a0-5ba404afed22" providerId="AD" clId="Web-{9DBA0F9D-2089-8E5D-3226-C91786127D1D}" dt="2022-02-10T15:55:38.656" v="67"/>
      <pc:docMkLst>
        <pc:docMk/>
      </pc:docMkLst>
      <pc:sldChg chg="modSp modCm">
        <pc:chgData name="Jaclyn Zalesky" userId="S::zalesky@adobe.com::9c0b24b4-6ad7-45a7-a9a0-5ba404afed22" providerId="AD" clId="Web-{9DBA0F9D-2089-8E5D-3226-C91786127D1D}" dt="2022-02-10T15:55:38.656" v="67"/>
        <pc:sldMkLst>
          <pc:docMk/>
          <pc:sldMk cId="1050037809" sldId="261"/>
        </pc:sldMkLst>
        <pc:graphicFrameChg chg="mod modGraphic">
          <ac:chgData name="Jaclyn Zalesky" userId="S::zalesky@adobe.com::9c0b24b4-6ad7-45a7-a9a0-5ba404afed22" providerId="AD" clId="Web-{9DBA0F9D-2089-8E5D-3226-C91786127D1D}" dt="2022-02-10T15:55:38.656" v="67"/>
          <ac:graphicFrameMkLst>
            <pc:docMk/>
            <pc:sldMk cId="1050037809" sldId="261"/>
            <ac:graphicFrameMk id="111" creationId="{D8653CEC-4213-DE40-9BAF-D1E3318FF89C}"/>
          </ac:graphicFrameMkLst>
        </pc:graphicFrameChg>
      </pc:sldChg>
    </pc:docChg>
  </pc:docChgLst>
  <pc:docChgLst>
    <pc:chgData name="David Baker" userId="S::davbaker@adobe.com::da2b0875-9916-4d44-89d9-e651631ef4de" providerId="AD" clId="Web-{6BD15537-A10F-677D-2005-CC2304369B8B}"/>
    <pc:docChg chg="mod">
      <pc:chgData name="David Baker" userId="S::davbaker@adobe.com::da2b0875-9916-4d44-89d9-e651631ef4de" providerId="AD" clId="Web-{6BD15537-A10F-677D-2005-CC2304369B8B}" dt="2022-02-09T19:17:48.735" v="1"/>
      <pc:docMkLst>
        <pc:docMk/>
      </pc:docMkLst>
      <pc:sldChg chg="addCm">
        <pc:chgData name="David Baker" userId="S::davbaker@adobe.com::da2b0875-9916-4d44-89d9-e651631ef4de" providerId="AD" clId="Web-{6BD15537-A10F-677D-2005-CC2304369B8B}" dt="2022-02-09T19:17:48.735" v="1"/>
        <pc:sldMkLst>
          <pc:docMk/>
          <pc:sldMk cId="1050037809" sldId="261"/>
        </pc:sldMkLst>
      </pc:sldChg>
    </pc:docChg>
  </pc:docChgLst>
  <pc:docChgLst>
    <pc:chgData name="Jaclyn Zalesky" userId="9c0b24b4-6ad7-45a7-a9a0-5ba404afed22" providerId="ADAL" clId="{D0512FCB-B045-1245-8DF3-C54E99082CA0}"/>
    <pc:docChg chg="undo custSel modSld">
      <pc:chgData name="Jaclyn Zalesky" userId="9c0b24b4-6ad7-45a7-a9a0-5ba404afed22" providerId="ADAL" clId="{D0512FCB-B045-1245-8DF3-C54E99082CA0}" dt="2022-01-26T19:11:35.786" v="5" actId="1076"/>
      <pc:docMkLst>
        <pc:docMk/>
      </pc:docMkLst>
      <pc:sldChg chg="modSp mod">
        <pc:chgData name="Jaclyn Zalesky" userId="9c0b24b4-6ad7-45a7-a9a0-5ba404afed22" providerId="ADAL" clId="{D0512FCB-B045-1245-8DF3-C54E99082CA0}" dt="2022-01-26T19:11:35.786" v="5" actId="1076"/>
        <pc:sldMkLst>
          <pc:docMk/>
          <pc:sldMk cId="5960377" sldId="259"/>
        </pc:sldMkLst>
        <pc:spChg chg="mod">
          <ac:chgData name="Jaclyn Zalesky" userId="9c0b24b4-6ad7-45a7-a9a0-5ba404afed22" providerId="ADAL" clId="{D0512FCB-B045-1245-8DF3-C54E99082CA0}" dt="2022-01-26T19:11:15.447" v="3" actId="14100"/>
          <ac:spMkLst>
            <pc:docMk/>
            <pc:sldMk cId="5960377" sldId="259"/>
            <ac:spMk id="50" creationId="{96F6C916-70C7-F646-9255-620156B1938E}"/>
          </ac:spMkLst>
        </pc:spChg>
        <pc:spChg chg="mod">
          <ac:chgData name="Jaclyn Zalesky" userId="9c0b24b4-6ad7-45a7-a9a0-5ba404afed22" providerId="ADAL" clId="{D0512FCB-B045-1245-8DF3-C54E99082CA0}" dt="2022-01-26T18:40:27.796" v="0" actId="1076"/>
          <ac:spMkLst>
            <pc:docMk/>
            <pc:sldMk cId="5960377" sldId="259"/>
            <ac:spMk id="76" creationId="{4FC3D018-1158-A849-B6C1-E429A1F8B354}"/>
          </ac:spMkLst>
        </pc:spChg>
        <pc:spChg chg="mod">
          <ac:chgData name="Jaclyn Zalesky" userId="9c0b24b4-6ad7-45a7-a9a0-5ba404afed22" providerId="ADAL" clId="{D0512FCB-B045-1245-8DF3-C54E99082CA0}" dt="2022-01-26T19:11:35.786" v="5" actId="1076"/>
          <ac:spMkLst>
            <pc:docMk/>
            <pc:sldMk cId="5960377" sldId="259"/>
            <ac:spMk id="78" creationId="{9CCA5960-8B3A-4A49-BAD4-2D24B8AA00D8}"/>
          </ac:spMkLst>
        </pc:spChg>
        <pc:spChg chg="mod">
          <ac:chgData name="Jaclyn Zalesky" userId="9c0b24b4-6ad7-45a7-a9a0-5ba404afed22" providerId="ADAL" clId="{D0512FCB-B045-1245-8DF3-C54E99082CA0}" dt="2022-01-26T19:11:35.786" v="5" actId="1076"/>
          <ac:spMkLst>
            <pc:docMk/>
            <pc:sldMk cId="5960377" sldId="259"/>
            <ac:spMk id="79" creationId="{0AE93525-7B13-D34F-A0A5-6F084F732C57}"/>
          </ac:spMkLst>
        </pc:spChg>
        <pc:spChg chg="mod">
          <ac:chgData name="Jaclyn Zalesky" userId="9c0b24b4-6ad7-45a7-a9a0-5ba404afed22" providerId="ADAL" clId="{D0512FCB-B045-1245-8DF3-C54E99082CA0}" dt="2022-01-26T19:11:10.790" v="2" actId="14100"/>
          <ac:spMkLst>
            <pc:docMk/>
            <pc:sldMk cId="5960377" sldId="259"/>
            <ac:spMk id="121" creationId="{3419AAD6-8F78-6A4E-92B4-499B303969C2}"/>
          </ac:spMkLst>
        </pc:spChg>
        <pc:picChg chg="mod">
          <ac:chgData name="Jaclyn Zalesky" userId="9c0b24b4-6ad7-45a7-a9a0-5ba404afed22" providerId="ADAL" clId="{D0512FCB-B045-1245-8DF3-C54E99082CA0}" dt="2022-01-26T19:11:35.786" v="5" actId="1076"/>
          <ac:picMkLst>
            <pc:docMk/>
            <pc:sldMk cId="5960377" sldId="259"/>
            <ac:picMk id="99" creationId="{94BF0EA8-0582-E444-B2EF-D9812C7E2C98}"/>
          </ac:picMkLst>
        </pc:picChg>
      </pc:sldChg>
    </pc:docChg>
  </pc:docChgLst>
  <pc:docChgLst>
    <pc:chgData name="Jaclyn Zalesky" userId="9c0b24b4-6ad7-45a7-a9a0-5ba404afed22" providerId="ADAL" clId="{D69136EB-5A5F-EE49-A108-44971954154D}"/>
    <pc:docChg chg="custSel modSld">
      <pc:chgData name="Jaclyn Zalesky" userId="9c0b24b4-6ad7-45a7-a9a0-5ba404afed22" providerId="ADAL" clId="{D69136EB-5A5F-EE49-A108-44971954154D}" dt="2022-01-27T18:16:17.258" v="26"/>
      <pc:docMkLst>
        <pc:docMk/>
      </pc:docMkLst>
      <pc:sldChg chg="addSp delSp modSp mod">
        <pc:chgData name="Jaclyn Zalesky" userId="9c0b24b4-6ad7-45a7-a9a0-5ba404afed22" providerId="ADAL" clId="{D69136EB-5A5F-EE49-A108-44971954154D}" dt="2022-01-27T18:16:17.258" v="26"/>
        <pc:sldMkLst>
          <pc:docMk/>
          <pc:sldMk cId="5960377" sldId="259"/>
        </pc:sldMkLst>
        <pc:spChg chg="add del mod">
          <ac:chgData name="Jaclyn Zalesky" userId="9c0b24b4-6ad7-45a7-a9a0-5ba404afed22" providerId="ADAL" clId="{D69136EB-5A5F-EE49-A108-44971954154D}" dt="2022-01-27T18:16:17.258" v="26"/>
          <ac:spMkLst>
            <pc:docMk/>
            <pc:sldMk cId="5960377" sldId="259"/>
            <ac:spMk id="2" creationId="{7BF1B471-FD25-CA4A-A815-C327DF7AC608}"/>
          </ac:spMkLst>
        </pc:spChg>
        <pc:spChg chg="mod">
          <ac:chgData name="Jaclyn Zalesky" userId="9c0b24b4-6ad7-45a7-a9a0-5ba404afed22" providerId="ADAL" clId="{D69136EB-5A5F-EE49-A108-44971954154D}" dt="2022-01-27T18:02:42.431" v="21" actId="1076"/>
          <ac:spMkLst>
            <pc:docMk/>
            <pc:sldMk cId="5960377" sldId="259"/>
            <ac:spMk id="50" creationId="{96F6C916-70C7-F646-9255-620156B1938E}"/>
          </ac:spMkLst>
        </pc:spChg>
        <pc:spChg chg="mod">
          <ac:chgData name="Jaclyn Zalesky" userId="9c0b24b4-6ad7-45a7-a9a0-5ba404afed22" providerId="ADAL" clId="{D69136EB-5A5F-EE49-A108-44971954154D}" dt="2022-01-27T18:01:17.596" v="8" actId="1076"/>
          <ac:spMkLst>
            <pc:docMk/>
            <pc:sldMk cId="5960377" sldId="259"/>
            <ac:spMk id="61" creationId="{617B1137-C66B-C040-8DDC-65022470FBF2}"/>
          </ac:spMkLst>
        </pc:spChg>
        <pc:spChg chg="mod">
          <ac:chgData name="Jaclyn Zalesky" userId="9c0b24b4-6ad7-45a7-a9a0-5ba404afed22" providerId="ADAL" clId="{D69136EB-5A5F-EE49-A108-44971954154D}" dt="2022-01-27T18:00:34.921" v="5" actId="1076"/>
          <ac:spMkLst>
            <pc:docMk/>
            <pc:sldMk cId="5960377" sldId="259"/>
            <ac:spMk id="66" creationId="{FFC37365-14D1-2C4B-97CC-3896ADF5B05F}"/>
          </ac:spMkLst>
        </pc:spChg>
        <pc:spChg chg="add mod">
          <ac:chgData name="Jaclyn Zalesky" userId="9c0b24b4-6ad7-45a7-a9a0-5ba404afed22" providerId="ADAL" clId="{D69136EB-5A5F-EE49-A108-44971954154D}" dt="2022-01-27T18:16:05.708" v="24"/>
          <ac:spMkLst>
            <pc:docMk/>
            <pc:sldMk cId="5960377" sldId="259"/>
            <ac:spMk id="74" creationId="{8CF77401-FD6D-8C4A-AE13-826F9AA0E0C6}"/>
          </ac:spMkLst>
        </pc:spChg>
        <pc:spChg chg="del">
          <ac:chgData name="Jaclyn Zalesky" userId="9c0b24b4-6ad7-45a7-a9a0-5ba404afed22" providerId="ADAL" clId="{D69136EB-5A5F-EE49-A108-44971954154D}" dt="2022-01-27T18:16:04.895" v="23" actId="478"/>
          <ac:spMkLst>
            <pc:docMk/>
            <pc:sldMk cId="5960377" sldId="259"/>
            <ac:spMk id="113" creationId="{2860E159-CE71-E147-9ED2-5C004530291D}"/>
          </ac:spMkLst>
        </pc:spChg>
        <pc:spChg chg="mod">
          <ac:chgData name="Jaclyn Zalesky" userId="9c0b24b4-6ad7-45a7-a9a0-5ba404afed22" providerId="ADAL" clId="{D69136EB-5A5F-EE49-A108-44971954154D}" dt="2022-01-27T18:01:13.571" v="7" actId="1076"/>
          <ac:spMkLst>
            <pc:docMk/>
            <pc:sldMk cId="5960377" sldId="259"/>
            <ac:spMk id="119" creationId="{F212414A-B558-6049-A316-B7EFC3678B28}"/>
          </ac:spMkLst>
        </pc:spChg>
        <pc:spChg chg="mod">
          <ac:chgData name="Jaclyn Zalesky" userId="9c0b24b4-6ad7-45a7-a9a0-5ba404afed22" providerId="ADAL" clId="{D69136EB-5A5F-EE49-A108-44971954154D}" dt="2022-01-27T18:00:17.525" v="4" actId="1076"/>
          <ac:spMkLst>
            <pc:docMk/>
            <pc:sldMk cId="5960377" sldId="259"/>
            <ac:spMk id="127" creationId="{4EF527CD-128E-B44B-A01C-7B9489E006FB}"/>
          </ac:spMkLst>
        </pc:spChg>
        <pc:picChg chg="mod">
          <ac:chgData name="Jaclyn Zalesky" userId="9c0b24b4-6ad7-45a7-a9a0-5ba404afed22" providerId="ADAL" clId="{D69136EB-5A5F-EE49-A108-44971954154D}" dt="2022-01-27T18:00:34.921" v="5" actId="1076"/>
          <ac:picMkLst>
            <pc:docMk/>
            <pc:sldMk cId="5960377" sldId="259"/>
            <ac:picMk id="104" creationId="{D1DFB071-3C1C-0147-9D37-E77FD381A239}"/>
          </ac:picMkLst>
        </pc:picChg>
        <pc:picChg chg="mod">
          <ac:chgData name="Jaclyn Zalesky" userId="9c0b24b4-6ad7-45a7-a9a0-5ba404afed22" providerId="ADAL" clId="{D69136EB-5A5F-EE49-A108-44971954154D}" dt="2022-01-27T18:00:17.525" v="4" actId="1076"/>
          <ac:picMkLst>
            <pc:docMk/>
            <pc:sldMk cId="5960377" sldId="259"/>
            <ac:picMk id="130" creationId="{B9A2CF88-1D6E-294A-ACD8-5518804B44A1}"/>
          </ac:picMkLst>
        </pc:picChg>
      </pc:sldChg>
      <pc:sldChg chg="modSp mod">
        <pc:chgData name="Jaclyn Zalesky" userId="9c0b24b4-6ad7-45a7-a9a0-5ba404afed22" providerId="ADAL" clId="{D69136EB-5A5F-EE49-A108-44971954154D}" dt="2022-01-27T17:59:35.111" v="0" actId="20577"/>
        <pc:sldMkLst>
          <pc:docMk/>
          <pc:sldMk cId="1050037809" sldId="261"/>
        </pc:sldMkLst>
        <pc:spChg chg="mod">
          <ac:chgData name="Jaclyn Zalesky" userId="9c0b24b4-6ad7-45a7-a9a0-5ba404afed22" providerId="ADAL" clId="{D69136EB-5A5F-EE49-A108-44971954154D}" dt="2022-01-27T17:59:35.111" v="0" actId="20577"/>
          <ac:spMkLst>
            <pc:docMk/>
            <pc:sldMk cId="1050037809" sldId="261"/>
            <ac:spMk id="56" creationId="{00000000-0000-0000-0000-000000000000}"/>
          </ac:spMkLst>
        </pc:spChg>
      </pc:sldChg>
      <pc:sldChg chg="modSp mod">
        <pc:chgData name="Jaclyn Zalesky" userId="9c0b24b4-6ad7-45a7-a9a0-5ba404afed22" providerId="ADAL" clId="{D69136EB-5A5F-EE49-A108-44971954154D}" dt="2022-01-27T18:15:55.561" v="22" actId="1076"/>
        <pc:sldMkLst>
          <pc:docMk/>
          <pc:sldMk cId="2161849182" sldId="267"/>
        </pc:sldMkLst>
        <pc:spChg chg="mod">
          <ac:chgData name="Jaclyn Zalesky" userId="9c0b24b4-6ad7-45a7-a9a0-5ba404afed22" providerId="ADAL" clId="{D69136EB-5A5F-EE49-A108-44971954154D}" dt="2022-01-27T18:15:55.561" v="22" actId="1076"/>
          <ac:spMkLst>
            <pc:docMk/>
            <pc:sldMk cId="2161849182" sldId="267"/>
            <ac:spMk id="11" creationId="{00000000-0000-0000-0000-000000000000}"/>
          </ac:spMkLst>
        </pc:spChg>
        <pc:spChg chg="mod">
          <ac:chgData name="Jaclyn Zalesky" userId="9c0b24b4-6ad7-45a7-a9a0-5ba404afed22" providerId="ADAL" clId="{D69136EB-5A5F-EE49-A108-44971954154D}" dt="2022-01-27T18:02:09.227" v="20" actId="20577"/>
          <ac:spMkLst>
            <pc:docMk/>
            <pc:sldMk cId="2161849182" sldId="267"/>
            <ac:spMk id="12" creationId="{B5B9BF51-8921-A94B-954A-82B5B5874814}"/>
          </ac:spMkLst>
        </pc:spChg>
      </pc:sldChg>
    </pc:docChg>
  </pc:docChgLst>
  <pc:docChgLst>
    <pc:chgData name="Jaclyn Zalesky" userId="S::zalesky@adobe.com::9c0b24b4-6ad7-45a7-a9a0-5ba404afed22" providerId="AD" clId="Web-{029B95D0-0A44-9528-1BEA-48A789637FFE}"/>
    <pc:docChg chg="modSld">
      <pc:chgData name="Jaclyn Zalesky" userId="S::zalesky@adobe.com::9c0b24b4-6ad7-45a7-a9a0-5ba404afed22" providerId="AD" clId="Web-{029B95D0-0A44-9528-1BEA-48A789637FFE}" dt="2022-03-04T01:01:28.772" v="7" actId="20577"/>
      <pc:docMkLst>
        <pc:docMk/>
      </pc:docMkLst>
      <pc:sldChg chg="modSp">
        <pc:chgData name="Jaclyn Zalesky" userId="S::zalesky@adobe.com::9c0b24b4-6ad7-45a7-a9a0-5ba404afed22" providerId="AD" clId="Web-{029B95D0-0A44-9528-1BEA-48A789637FFE}" dt="2022-03-04T01:01:28.772" v="7" actId="20577"/>
        <pc:sldMkLst>
          <pc:docMk/>
          <pc:sldMk cId="5960377" sldId="259"/>
        </pc:sldMkLst>
        <pc:spChg chg="mod">
          <ac:chgData name="Jaclyn Zalesky" userId="S::zalesky@adobe.com::9c0b24b4-6ad7-45a7-a9a0-5ba404afed22" providerId="AD" clId="Web-{029B95D0-0A44-9528-1BEA-48A789637FFE}" dt="2022-03-04T01:01:28.772" v="7" actId="20577"/>
          <ac:spMkLst>
            <pc:docMk/>
            <pc:sldMk cId="5960377" sldId="259"/>
            <ac:spMk id="48" creationId="{5D509D19-B7E8-854C-A645-DFEABAF81FC2}"/>
          </ac:spMkLst>
        </pc:spChg>
      </pc:sldChg>
      <pc:sldChg chg="modSp">
        <pc:chgData name="Jaclyn Zalesky" userId="S::zalesky@adobe.com::9c0b24b4-6ad7-45a7-a9a0-5ba404afed22" providerId="AD" clId="Web-{029B95D0-0A44-9528-1BEA-48A789637FFE}" dt="2022-03-04T01:00:37.427" v="1"/>
        <pc:sldMkLst>
          <pc:docMk/>
          <pc:sldMk cId="2161849182" sldId="267"/>
        </pc:sldMkLst>
        <pc:graphicFrameChg chg="mod modGraphic">
          <ac:chgData name="Jaclyn Zalesky" userId="S::zalesky@adobe.com::9c0b24b4-6ad7-45a7-a9a0-5ba404afed22" providerId="AD" clId="Web-{029B95D0-0A44-9528-1BEA-48A789637FFE}" dt="2022-03-04T01:00:37.427" v="1"/>
          <ac:graphicFrameMkLst>
            <pc:docMk/>
            <pc:sldMk cId="2161849182" sldId="267"/>
            <ac:graphicFrameMk id="13" creationId="{63DBC3ED-EEDC-974A-82A2-F5182CF12546}"/>
          </ac:graphicFrameMkLst>
        </pc:graphicFrameChg>
      </pc:sldChg>
    </pc:docChg>
  </pc:docChgLst>
</pc:chgInfo>
</file>

<file path=ppt/comments/modernComment_105_3E964E31.xml><?xml version="1.0" encoding="utf-8"?>
<p188:cmLst xmlns:a="http://schemas.openxmlformats.org/drawingml/2006/main" xmlns:r="http://schemas.openxmlformats.org/officeDocument/2006/relationships" xmlns:p188="http://schemas.microsoft.com/office/powerpoint/2018/8/main">
  <p188:cm id="{01C3F3F0-2814-4D6E-911E-1AA58F4E2B59}" authorId="{DB1A11B9-3973-06DC-DBC2-EFEFEF087FED}" created="2022-02-09T19:17:48.735">
    <pc:sldMkLst xmlns:pc="http://schemas.microsoft.com/office/powerpoint/2013/main/command">
      <pc:docMk/>
      <pc:sldMk cId="1050037809" sldId="261"/>
    </pc:sldMkLst>
    <p188:replyLst>
      <p188:reply id="{43FD53F6-3E2B-4FC3-8555-4F3083F01AB8}" authorId="{D376325D-2BBD-24A3-9FEE-692465B927D5}" created="2022-02-10T15:55:29.062">
        <p188:txBody>
          <a:bodyPr/>
          <a:lstStyle/>
          <a:p>
            <a:r>
              <a:rPr lang="en-US"/>
              <a:t>Updated.</a:t>
            </a:r>
          </a:p>
        </p188:txBody>
      </p188:reply>
    </p188:replyLst>
    <p188:txBody>
      <a:bodyPr/>
      <a:lstStyle/>
      <a:p>
        <a:r>
          <a:rPr lang="en-US"/>
          <a:t>Change from Experience League to Enterprise Learn &amp; Support - https://helpx.adobe.com/enterprise.html
[@Jaclyn Zalesky]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3/3/2022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hyperlink" Target="https://helpx.adobe.com/enterprise.html" TargetMode="External"/><Relationship Id="rId13" Type="http://schemas.openxmlformats.org/officeDocument/2006/relationships/image" Target="../media/image21.svg"/><Relationship Id="rId3" Type="http://schemas.microsoft.com/office/2018/10/relationships/comments" Target="../comments/modernComment_105_3E964E31.xml"/><Relationship Id="rId7" Type="http://schemas.openxmlformats.org/officeDocument/2006/relationships/image" Target="../media/image19.jpg"/><Relationship Id="rId12" Type="http://schemas.openxmlformats.org/officeDocument/2006/relationships/image" Target="../media/image20.png"/><Relationship Id="rId17" Type="http://schemas.openxmlformats.org/officeDocument/2006/relationships/image" Target="../media/image25.svg"/><Relationship Id="rId2" Type="http://schemas.openxmlformats.org/officeDocument/2006/relationships/notesSlide" Target="../notesSlides/notesSlide3.xml"/><Relationship Id="rId16"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18.png"/><Relationship Id="rId11" Type="http://schemas.openxmlformats.org/officeDocument/2006/relationships/hyperlink" Target="https://helpx.adobe.com/support/programs/support-policies-terms-conditions.html" TargetMode="External"/><Relationship Id="rId5" Type="http://schemas.openxmlformats.org/officeDocument/2006/relationships/image" Target="../media/image3.jpg"/><Relationship Id="rId15" Type="http://schemas.openxmlformats.org/officeDocument/2006/relationships/image" Target="../media/image23.svg"/><Relationship Id="rId10" Type="http://schemas.openxmlformats.org/officeDocument/2006/relationships/hyperlink" Target="https://status.adobe.com/" TargetMode="External"/><Relationship Id="rId4" Type="http://schemas.openxmlformats.org/officeDocument/2006/relationships/hyperlink" Target="http://www.adobe.com/" TargetMode="External"/><Relationship Id="rId9" Type="http://schemas.openxmlformats.org/officeDocument/2006/relationships/hyperlink" Target="https://community.adobe.com/" TargetMode="External"/><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spAutoFit/>
          </a:bodyPr>
          <a:lstStyle/>
          <a:p>
            <a:pPr marL="12700">
              <a:lnSpc>
                <a:spcPct val="100000"/>
              </a:lnSpc>
              <a:spcBef>
                <a:spcPts val="100"/>
              </a:spcBef>
            </a:pPr>
            <a:r>
              <a:rPr sz="2300" dirty="0">
                <a:latin typeface="Adobe Clean" panose="020B0503020404020204" pitchFamily="34" charset="0"/>
              </a:rPr>
              <a:t>ADOBE</a:t>
            </a:r>
            <a:r>
              <a:rPr lang="en-US" sz="2300" dirty="0">
                <a:latin typeface="Adobe Clean" panose="020B0503020404020204" pitchFamily="34" charset="0"/>
              </a:rPr>
              <a:t> </a:t>
            </a:r>
            <a:r>
              <a:rPr sz="2300" dirty="0">
                <a:latin typeface="Adobe Clean" panose="020B0503020404020204" pitchFamily="34" charset="0"/>
              </a:rPr>
              <a:t>SUPPORT</a:t>
            </a:r>
            <a:r>
              <a:rPr lang="en-US" sz="2300" dirty="0">
                <a:latin typeface="Adobe Clean" panose="020B0503020404020204" pitchFamily="34" charset="0"/>
              </a:rPr>
              <a:t> PLANS</a:t>
            </a:r>
            <a:endParaRPr sz="2300" dirty="0">
              <a:latin typeface="Adobe Clean" panose="020B0503020404020204" pitchFamily="34" charset="0"/>
            </a:endParaRPr>
          </a:p>
        </p:txBody>
      </p:sp>
      <p:sp>
        <p:nvSpPr>
          <p:cNvPr id="4" name="object 4"/>
          <p:cNvSpPr txBox="1"/>
          <p:nvPr/>
        </p:nvSpPr>
        <p:spPr>
          <a:xfrm>
            <a:off x="121146" y="7134585"/>
            <a:ext cx="2785110" cy="228268"/>
          </a:xfrm>
          <a:prstGeom prst="rect">
            <a:avLst/>
          </a:prstGeom>
        </p:spPr>
        <p:txBody>
          <a:bodyPr vert="horz" wrap="square" lIns="0" tIns="12700" rIns="0" bIns="0" rtlCol="0">
            <a:spAutoFit/>
          </a:bodyPr>
          <a:lstStyle/>
          <a:p>
            <a:pPr marL="12700">
              <a:lnSpc>
                <a:spcPct val="100000"/>
              </a:lnSpc>
              <a:spcBef>
                <a:spcPts val="100"/>
              </a:spcBef>
            </a:pPr>
            <a:r>
              <a:rPr sz="1400" b="1" u="sng" spc="15" dirty="0">
                <a:solidFill>
                  <a:srgbClr val="020302"/>
                </a:solidFill>
                <a:uFill>
                  <a:solidFill>
                    <a:srgbClr val="020302"/>
                  </a:solidFill>
                </a:uFill>
                <a:latin typeface="Adobe Clean"/>
                <a:cs typeface="Adobe Clean"/>
              </a:rPr>
              <a:t>S</a:t>
            </a:r>
            <a:r>
              <a:rPr sz="1400" b="1" u="sng" spc="5" dirty="0">
                <a:solidFill>
                  <a:srgbClr val="020302"/>
                </a:solidFill>
                <a:uFill>
                  <a:solidFill>
                    <a:srgbClr val="020302"/>
                  </a:solidFill>
                </a:uFill>
                <a:latin typeface="Adobe Clean"/>
                <a:cs typeface="Adobe Clean"/>
              </a:rPr>
              <a:t>er</a:t>
            </a:r>
            <a:r>
              <a:rPr sz="1400" b="1" u="sng" spc="10" dirty="0">
                <a:solidFill>
                  <a:srgbClr val="020302"/>
                </a:solidFill>
                <a:uFill>
                  <a:solidFill>
                    <a:srgbClr val="020302"/>
                  </a:solidFill>
                </a:uFill>
                <a:latin typeface="Adobe Clean"/>
                <a:cs typeface="Adobe Clean"/>
              </a:rPr>
              <a:t>vi</a:t>
            </a:r>
            <a:r>
              <a:rPr sz="1400" b="1" u="sng" spc="5" dirty="0">
                <a:solidFill>
                  <a:srgbClr val="020302"/>
                </a:solidFill>
                <a:uFill>
                  <a:solidFill>
                    <a:srgbClr val="020302"/>
                  </a:solidFill>
                </a:uFill>
                <a:latin typeface="Adobe Clean"/>
                <a:cs typeface="Adobe Clean"/>
              </a:rPr>
              <a:t>c</a:t>
            </a:r>
            <a:r>
              <a:rPr sz="1400" b="1" u="sng" dirty="0">
                <a:solidFill>
                  <a:srgbClr val="020302"/>
                </a:solidFill>
                <a:uFill>
                  <a:solidFill>
                    <a:srgbClr val="020302"/>
                  </a:solidFill>
                </a:uFill>
                <a:latin typeface="Adobe Clean"/>
                <a:cs typeface="Adobe Clean"/>
              </a:rPr>
              <a:t>e</a:t>
            </a:r>
            <a:r>
              <a:rPr sz="1400" b="1" u="sng" spc="20" dirty="0">
                <a:solidFill>
                  <a:srgbClr val="020302"/>
                </a:solidFill>
                <a:uFill>
                  <a:solidFill>
                    <a:srgbClr val="020302"/>
                  </a:solidFill>
                </a:uFill>
                <a:latin typeface="Adobe Clean"/>
                <a:cs typeface="Adobe Clean"/>
              </a:rPr>
              <a:t> </a:t>
            </a:r>
            <a:r>
              <a:rPr sz="1400" b="1" u="sng" spc="-15" dirty="0">
                <a:solidFill>
                  <a:srgbClr val="020302"/>
                </a:solidFill>
                <a:uFill>
                  <a:solidFill>
                    <a:srgbClr val="020302"/>
                  </a:solidFill>
                </a:uFill>
                <a:latin typeface="Adobe Clean"/>
                <a:cs typeface="Adobe Clean"/>
              </a:rPr>
              <a:t>Le</a:t>
            </a:r>
            <a:r>
              <a:rPr sz="1400" b="1" u="sng" spc="-10" dirty="0">
                <a:solidFill>
                  <a:srgbClr val="020302"/>
                </a:solidFill>
                <a:uFill>
                  <a:solidFill>
                    <a:srgbClr val="020302"/>
                  </a:solidFill>
                </a:uFill>
                <a:latin typeface="Adobe Clean"/>
                <a:cs typeface="Adobe Clean"/>
              </a:rPr>
              <a:t>v</a:t>
            </a:r>
            <a:r>
              <a:rPr sz="1400" b="1" u="sng" spc="-15" dirty="0">
                <a:solidFill>
                  <a:srgbClr val="020302"/>
                </a:solidFill>
                <a:uFill>
                  <a:solidFill>
                    <a:srgbClr val="020302"/>
                  </a:solidFill>
                </a:uFill>
                <a:latin typeface="Adobe Clean"/>
                <a:cs typeface="Adobe Clean"/>
              </a:rPr>
              <a:t>e</a:t>
            </a:r>
            <a:r>
              <a:rPr sz="1400" b="1" u="sng" dirty="0">
                <a:solidFill>
                  <a:srgbClr val="020302"/>
                </a:solidFill>
                <a:uFill>
                  <a:solidFill>
                    <a:srgbClr val="020302"/>
                  </a:solidFill>
                </a:uFill>
                <a:latin typeface="Adobe Clean"/>
                <a:cs typeface="Adobe Clean"/>
              </a:rPr>
              <a:t>l</a:t>
            </a:r>
            <a:r>
              <a:rPr sz="1400" b="1" u="sng" spc="-15" dirty="0">
                <a:solidFill>
                  <a:srgbClr val="020302"/>
                </a:solidFill>
                <a:uFill>
                  <a:solidFill>
                    <a:srgbClr val="020302"/>
                  </a:solidFill>
                </a:uFill>
                <a:latin typeface="Adobe Clean"/>
                <a:cs typeface="Adobe Clean"/>
              </a:rPr>
              <a:t> </a:t>
            </a:r>
            <a:r>
              <a:rPr sz="1400" b="1" u="sng" spc="-55" dirty="0">
                <a:solidFill>
                  <a:srgbClr val="020302"/>
                </a:solidFill>
                <a:uFill>
                  <a:solidFill>
                    <a:srgbClr val="020302"/>
                  </a:solidFill>
                </a:uFill>
                <a:latin typeface="Adobe Clean"/>
                <a:cs typeface="Adobe Clean"/>
              </a:rPr>
              <a:t>T</a:t>
            </a:r>
            <a:r>
              <a:rPr sz="1400" b="1" u="sng" spc="-40" dirty="0">
                <a:solidFill>
                  <a:srgbClr val="020302"/>
                </a:solidFill>
                <a:uFill>
                  <a:solidFill>
                    <a:srgbClr val="020302"/>
                  </a:solidFill>
                </a:uFill>
                <a:latin typeface="Adobe Clean"/>
                <a:cs typeface="Adobe Clean"/>
              </a:rPr>
              <a:t>a</a:t>
            </a:r>
            <a:r>
              <a:rPr sz="1400" b="1" u="sng" spc="-45" dirty="0">
                <a:solidFill>
                  <a:srgbClr val="020302"/>
                </a:solidFill>
                <a:uFill>
                  <a:solidFill>
                    <a:srgbClr val="020302"/>
                  </a:solidFill>
                </a:uFill>
                <a:latin typeface="Adobe Clean"/>
                <a:cs typeface="Adobe Clean"/>
              </a:rPr>
              <a:t>r</a:t>
            </a:r>
            <a:r>
              <a:rPr sz="1400" b="1" u="sng" spc="-40" dirty="0">
                <a:solidFill>
                  <a:srgbClr val="020302"/>
                </a:solidFill>
                <a:uFill>
                  <a:solidFill>
                    <a:srgbClr val="020302"/>
                  </a:solidFill>
                </a:uFill>
                <a:latin typeface="Adobe Clean"/>
                <a:cs typeface="Adobe Clean"/>
              </a:rPr>
              <a:t>g</a:t>
            </a:r>
            <a:r>
              <a:rPr sz="1400" b="1" u="sng" spc="-50" dirty="0">
                <a:solidFill>
                  <a:srgbClr val="020302"/>
                </a:solidFill>
                <a:uFill>
                  <a:solidFill>
                    <a:srgbClr val="020302"/>
                  </a:solidFill>
                </a:uFill>
                <a:latin typeface="Adobe Clean"/>
                <a:cs typeface="Adobe Clean"/>
              </a:rPr>
              <a:t>et</a:t>
            </a:r>
            <a:r>
              <a:rPr sz="1400" b="1" u="sng" spc="-45" dirty="0">
                <a:solidFill>
                  <a:srgbClr val="020302"/>
                </a:solidFill>
                <a:uFill>
                  <a:solidFill>
                    <a:srgbClr val="020302"/>
                  </a:solidFill>
                </a:uFill>
                <a:latin typeface="Adobe Clean"/>
                <a:cs typeface="Adobe Clean"/>
              </a:rPr>
              <a:t>s</a:t>
            </a:r>
            <a:r>
              <a:rPr sz="1400" b="1" u="sng" dirty="0">
                <a:solidFill>
                  <a:srgbClr val="020302"/>
                </a:solidFill>
                <a:uFill>
                  <a:solidFill>
                    <a:srgbClr val="020302"/>
                  </a:solidFill>
                </a:uFill>
                <a:latin typeface="Adobe Clean"/>
                <a:cs typeface="Adobe Clean"/>
              </a:rPr>
              <a:t>:</a:t>
            </a:r>
            <a:r>
              <a:rPr sz="1400" b="1" u="sng" spc="-85" dirty="0">
                <a:solidFill>
                  <a:srgbClr val="020302"/>
                </a:solidFill>
                <a:uFill>
                  <a:solidFill>
                    <a:srgbClr val="020302"/>
                  </a:solidFill>
                </a:uFill>
                <a:latin typeface="Adobe Clean"/>
                <a:cs typeface="Adobe Clean"/>
              </a:rPr>
              <a:t> </a:t>
            </a:r>
            <a:r>
              <a:rPr sz="1400" b="1" u="sng" spc="-15" dirty="0">
                <a:solidFill>
                  <a:srgbClr val="020302"/>
                </a:solidFill>
                <a:uFill>
                  <a:solidFill>
                    <a:srgbClr val="020302"/>
                  </a:solidFill>
                </a:uFill>
                <a:latin typeface="Adobe Clean"/>
                <a:cs typeface="Adobe Clean"/>
              </a:rPr>
              <a:t>I</a:t>
            </a:r>
            <a:r>
              <a:rPr sz="1400" b="1" u="sng" spc="-10" dirty="0">
                <a:solidFill>
                  <a:srgbClr val="020302"/>
                </a:solidFill>
                <a:uFill>
                  <a:solidFill>
                    <a:srgbClr val="020302"/>
                  </a:solidFill>
                </a:uFill>
                <a:latin typeface="Adobe Clean"/>
                <a:cs typeface="Adobe Clean"/>
              </a:rPr>
              <a:t>ni</a:t>
            </a:r>
            <a:r>
              <a:rPr sz="1400" b="1" u="sng" spc="-15" dirty="0">
                <a:solidFill>
                  <a:srgbClr val="020302"/>
                </a:solidFill>
                <a:uFill>
                  <a:solidFill>
                    <a:srgbClr val="020302"/>
                  </a:solidFill>
                </a:uFill>
                <a:latin typeface="Adobe Clean"/>
                <a:cs typeface="Adobe Clean"/>
              </a:rPr>
              <a:t>t</a:t>
            </a:r>
            <a:r>
              <a:rPr sz="1400" b="1" u="sng" spc="-10" dirty="0">
                <a:solidFill>
                  <a:srgbClr val="020302"/>
                </a:solidFill>
                <a:uFill>
                  <a:solidFill>
                    <a:srgbClr val="020302"/>
                  </a:solidFill>
                </a:uFill>
                <a:latin typeface="Adobe Clean"/>
                <a:cs typeface="Adobe Clean"/>
              </a:rPr>
              <a:t>i</a:t>
            </a:r>
            <a:r>
              <a:rPr sz="1400" b="1" u="sng" spc="-5" dirty="0">
                <a:solidFill>
                  <a:srgbClr val="020302"/>
                </a:solidFill>
                <a:uFill>
                  <a:solidFill>
                    <a:srgbClr val="020302"/>
                  </a:solidFill>
                </a:uFill>
                <a:latin typeface="Adobe Clean"/>
                <a:cs typeface="Adobe Clean"/>
              </a:rPr>
              <a:t>a</a:t>
            </a:r>
            <a:r>
              <a:rPr sz="1400" b="1" u="sng" dirty="0">
                <a:solidFill>
                  <a:srgbClr val="020302"/>
                </a:solidFill>
                <a:uFill>
                  <a:solidFill>
                    <a:srgbClr val="020302"/>
                  </a:solidFill>
                </a:uFill>
                <a:latin typeface="Adobe Clean"/>
                <a:cs typeface="Adobe Clean"/>
              </a:rPr>
              <a:t>l</a:t>
            </a:r>
            <a:r>
              <a:rPr sz="1400" b="1" u="sng" spc="-145" dirty="0">
                <a:solidFill>
                  <a:srgbClr val="020302"/>
                </a:solidFill>
                <a:uFill>
                  <a:solidFill>
                    <a:srgbClr val="020302"/>
                  </a:solidFill>
                </a:uFill>
                <a:latin typeface="Adobe Clean"/>
                <a:cs typeface="Adobe Clean"/>
              </a:rPr>
              <a:t> </a:t>
            </a:r>
            <a:r>
              <a:rPr sz="1400" b="1" u="sng" spc="-15" dirty="0">
                <a:solidFill>
                  <a:srgbClr val="020302"/>
                </a:solidFill>
                <a:uFill>
                  <a:solidFill>
                    <a:srgbClr val="020302"/>
                  </a:solidFill>
                </a:uFill>
                <a:latin typeface="Adobe Clean"/>
                <a:cs typeface="Adobe Clean"/>
              </a:rPr>
              <a:t>R</a:t>
            </a:r>
            <a:r>
              <a:rPr sz="1400" b="1" u="sng" spc="-20" dirty="0">
                <a:solidFill>
                  <a:srgbClr val="020302"/>
                </a:solidFill>
                <a:uFill>
                  <a:solidFill>
                    <a:srgbClr val="020302"/>
                  </a:solidFill>
                </a:uFill>
                <a:latin typeface="Adobe Clean"/>
                <a:cs typeface="Adobe Clean"/>
              </a:rPr>
              <a:t>e</a:t>
            </a:r>
            <a:r>
              <a:rPr sz="1400" b="1" u="sng" spc="-15" dirty="0">
                <a:solidFill>
                  <a:srgbClr val="020302"/>
                </a:solidFill>
                <a:uFill>
                  <a:solidFill>
                    <a:srgbClr val="020302"/>
                  </a:solidFill>
                </a:uFill>
                <a:latin typeface="Adobe Clean"/>
                <a:cs typeface="Adobe Clean"/>
              </a:rPr>
              <a:t>s</a:t>
            </a:r>
            <a:r>
              <a:rPr sz="1400" b="1" u="sng" spc="-20" dirty="0">
                <a:solidFill>
                  <a:srgbClr val="020302"/>
                </a:solidFill>
                <a:uFill>
                  <a:solidFill>
                    <a:srgbClr val="020302"/>
                  </a:solidFill>
                </a:uFill>
                <a:latin typeface="Adobe Clean"/>
                <a:cs typeface="Adobe Clean"/>
              </a:rPr>
              <a:t>p</a:t>
            </a:r>
            <a:r>
              <a:rPr sz="1400" b="1" u="sng" spc="-15" dirty="0">
                <a:solidFill>
                  <a:srgbClr val="020302"/>
                </a:solidFill>
                <a:uFill>
                  <a:solidFill>
                    <a:srgbClr val="020302"/>
                  </a:solidFill>
                </a:uFill>
                <a:latin typeface="Adobe Clean"/>
                <a:cs typeface="Adobe Clean"/>
              </a:rPr>
              <a:t>ons</a:t>
            </a:r>
            <a:r>
              <a:rPr sz="1400" b="1" u="sng" dirty="0">
                <a:solidFill>
                  <a:srgbClr val="020302"/>
                </a:solidFill>
                <a:uFill>
                  <a:solidFill>
                    <a:srgbClr val="020302"/>
                  </a:solidFill>
                </a:uFill>
                <a:latin typeface="Adobe Clean"/>
                <a:cs typeface="Adobe Clean"/>
              </a:rPr>
              <a:t>e</a:t>
            </a:r>
            <a:endParaRPr sz="1400" u="sng" dirty="0">
              <a:latin typeface="Adobe Clean"/>
              <a:cs typeface="Adobe Clean"/>
            </a:endParaRPr>
          </a:p>
        </p:txBody>
      </p:sp>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121146" y="9839613"/>
            <a:ext cx="2245360" cy="133370"/>
          </a:xfrm>
          <a:prstGeom prst="rect">
            <a:avLst/>
          </a:prstGeom>
        </p:spPr>
        <p:txBody>
          <a:bodyPr vert="horz" wrap="square" lIns="0" tIns="10160" rIns="0" bIns="0" rtlCol="0">
            <a:spAutoFit/>
          </a:bodyPr>
          <a:lstStyle/>
          <a:p>
            <a:pPr marL="12700">
              <a:lnSpc>
                <a:spcPct val="100000"/>
              </a:lnSpc>
              <a:spcBef>
                <a:spcPts val="80"/>
              </a:spcBef>
            </a:pPr>
            <a:r>
              <a:rPr spc="-10" dirty="0"/>
              <a:t>©202</a:t>
            </a:r>
            <a:r>
              <a:rPr lang="en-US" spc="-10" dirty="0"/>
              <a:t>2 </a:t>
            </a:r>
            <a:r>
              <a:rPr spc="-5" dirty="0"/>
              <a:t>Adobe. All</a:t>
            </a:r>
            <a:r>
              <a:rPr spc="-10" dirty="0"/>
              <a:t> Rights</a:t>
            </a:r>
            <a:r>
              <a:rPr spc="-5" dirty="0"/>
              <a:t> </a:t>
            </a:r>
            <a:r>
              <a:rPr spc="-10" dirty="0"/>
              <a:t>Reserved.</a:t>
            </a:r>
            <a:r>
              <a:rPr spc="-5" dirty="0"/>
              <a:t> Adobe</a:t>
            </a:r>
            <a:r>
              <a:rPr spc="60" dirty="0"/>
              <a:t> </a:t>
            </a:r>
            <a:r>
              <a:rPr spc="-10" dirty="0"/>
              <a:t>Confidential.</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3206102" cy="200055"/>
          </a:xfrm>
          <a:prstGeom prst="rect">
            <a:avLst/>
          </a:prstGeom>
          <a:noFill/>
        </p:spPr>
        <p:txBody>
          <a:bodyPr wrap="square" rtlCol="0">
            <a:spAutoFit/>
          </a:bodyPr>
          <a:lstStyle/>
          <a:p>
            <a:r>
              <a:rPr lang="en-US" sz="700" i="1" dirty="0">
                <a:solidFill>
                  <a:schemeClr val="bg1"/>
                </a:solidFill>
                <a:latin typeface="Adobe Clean" panose="020B0503020404020204" pitchFamily="34" charset="0"/>
              </a:rPr>
              <a:t>Adobe Creative Cloud / Adobe Document Cloud (including Adobe Sign)</a:t>
            </a:r>
          </a:p>
        </p:txBody>
      </p:sp>
      <p:sp>
        <p:nvSpPr>
          <p:cNvPr id="12" name="object 5">
            <a:extLst>
              <a:ext uri="{FF2B5EF4-FFF2-40B4-BE49-F238E27FC236}">
                <a16:creationId xmlns:a16="http://schemas.microsoft.com/office/drawing/2014/main" id="{B5B9BF51-8921-A94B-954A-82B5B5874814}"/>
              </a:ext>
            </a:extLst>
          </p:cNvPr>
          <p:cNvSpPr txBox="1"/>
          <p:nvPr/>
        </p:nvSpPr>
        <p:spPr>
          <a:xfrm>
            <a:off x="122477" y="593716"/>
            <a:ext cx="6035427" cy="1255472"/>
          </a:xfrm>
          <a:prstGeom prst="rect">
            <a:avLst/>
          </a:prstGeom>
        </p:spPr>
        <p:txBody>
          <a:bodyPr vert="horz" wrap="square" lIns="0" tIns="24130" rIns="0" bIns="0" rtlCol="0" anchor="t">
            <a:spAutoFit/>
          </a:bodyPr>
          <a:lstStyle/>
          <a:p>
            <a:pPr marL="12700" marR="5080">
              <a:lnSpc>
                <a:spcPts val="1200"/>
              </a:lnSpc>
              <a:spcBef>
                <a:spcPts val="240"/>
              </a:spcBef>
            </a:pPr>
            <a:r>
              <a:rPr lang="en-US" sz="1200" dirty="0">
                <a:solidFill>
                  <a:schemeClr val="bg1"/>
                </a:solidFill>
                <a:latin typeface="Adobe Clean Light"/>
              </a:rPr>
              <a:t>Standard | Business |</a:t>
            </a:r>
            <a:r>
              <a:rPr lang="en-US" sz="1200" b="1" dirty="0">
                <a:solidFill>
                  <a:schemeClr val="bg1"/>
                </a:solidFill>
                <a:latin typeface="Adobe Clean Light"/>
              </a:rPr>
              <a:t> </a:t>
            </a:r>
            <a:r>
              <a:rPr lang="en-US" sz="1200" b="1" dirty="0">
                <a:solidFill>
                  <a:schemeClr val="bg1"/>
                </a:solidFill>
              </a:rPr>
              <a:t>Enterprise</a:t>
            </a:r>
            <a:r>
              <a:rPr lang="en-US" sz="1200" b="1" dirty="0">
                <a:solidFill>
                  <a:schemeClr val="bg1"/>
                </a:solidFill>
                <a:latin typeface="Adobe Clean Light"/>
              </a:rPr>
              <a:t> </a:t>
            </a:r>
            <a:r>
              <a:rPr lang="en-US" sz="1200" dirty="0">
                <a:solidFill>
                  <a:schemeClr val="bg1"/>
                </a:solidFill>
                <a:latin typeface="Adobe Clean Light"/>
              </a:rPr>
              <a:t>| Elite</a:t>
            </a:r>
            <a:br>
              <a:rPr lang="en-US" sz="900" dirty="0">
                <a:latin typeface="Adobe Clean Light" panose="020B0303020404020204" pitchFamily="34" charset="0"/>
              </a:rPr>
            </a:br>
            <a:r>
              <a:rPr lang="en-US" sz="1000" dirty="0">
                <a:solidFill>
                  <a:schemeClr val="bg1"/>
                </a:solidFill>
                <a:latin typeface="Adobe Clean SemiLight"/>
              </a:rPr>
              <a:t>Adobe provides a comprehensive range of technical resources to help support your business included as part of your Adobe enterprise subscription. This is enhanced with the ENTERPRISE support plan. ENTERPRISE customers will benefit from our Named Support Engineer service, where a designated technical contact in the Adobe Support Team with deep experience in your solution will work in partnership with you and your technical teams to ensure timely resolution of all support requests. Your support team can also help coordinate and arrange delivery of the additional ENTERPRISE benefits ensuring minimal disruption to your business at the most critical times.  ENTERPRISE support plan customers can also take advantage of our detailed and in-depth technical product documentation and current release notes. </a:t>
            </a:r>
            <a:endParaRPr lang="en-US" sz="900" dirty="0">
              <a:solidFill>
                <a:schemeClr val="bg1"/>
              </a:solidFill>
              <a:latin typeface="Adobe Clean Light" panose="020B0303020404020204" pitchFamily="34" charset="0"/>
              <a:cs typeface="AdobeClean-Light"/>
            </a:endParaRP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2367685746"/>
              </p:ext>
            </p:extLst>
          </p:nvPr>
        </p:nvGraphicFramePr>
        <p:xfrm>
          <a:off x="136774" y="2144486"/>
          <a:ext cx="7498851" cy="4943471"/>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2315736">
                  <a:extLst>
                    <a:ext uri="{9D8B030D-6E8A-4147-A177-3AD203B41FA5}">
                      <a16:colId xmlns:a16="http://schemas.microsoft.com/office/drawing/2014/main" val="20001"/>
                    </a:ext>
                  </a:extLst>
                </a:gridCol>
                <a:gridCol w="1923823">
                  <a:extLst>
                    <a:ext uri="{9D8B030D-6E8A-4147-A177-3AD203B41FA5}">
                      <a16:colId xmlns:a16="http://schemas.microsoft.com/office/drawing/2014/main" val="2563521174"/>
                    </a:ext>
                  </a:extLst>
                </a:gridCol>
                <a:gridCol w="1745693">
                  <a:extLst>
                    <a:ext uri="{9D8B030D-6E8A-4147-A177-3AD203B41FA5}">
                      <a16:colId xmlns:a16="http://schemas.microsoft.com/office/drawing/2014/main" val="20003"/>
                    </a:ext>
                  </a:extLst>
                </a:gridCol>
              </a:tblGrid>
              <a:tr h="280044">
                <a:tc gridSpan="2">
                  <a:txBody>
                    <a:bodyPr/>
                    <a:lstStyle/>
                    <a:p>
                      <a:endParaRPr lang="en-US" sz="1400"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n-US" sz="1200" spc="0" dirty="0">
                          <a:solidFill>
                            <a:srgbClr val="404040"/>
                          </a:solidFill>
                          <a:latin typeface="Adobe Clean"/>
                          <a:cs typeface="Adobe Clean"/>
                        </a:rPr>
                        <a:t>Standard  Support</a:t>
                      </a:r>
                      <a:endParaRPr lang="en-US" sz="1200" spc="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n-US" sz="1200" spc="0" dirty="0">
                          <a:solidFill>
                            <a:srgbClr val="FFFFFF"/>
                          </a:solidFill>
                          <a:latin typeface="Adobe Clean"/>
                          <a:cs typeface="Adobe Clean"/>
                        </a:rPr>
                        <a:t>Enterprise </a:t>
                      </a:r>
                      <a:r>
                        <a:rPr sz="1200" spc="0" dirty="0">
                          <a:solidFill>
                            <a:srgbClr val="FFFFFF"/>
                          </a:solidFill>
                          <a:latin typeface="Adobe Clean"/>
                          <a:cs typeface="Adobe Clean"/>
                        </a:rPr>
                        <a:t>Support</a:t>
                      </a:r>
                      <a:endParaRPr sz="1200" spc="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280044">
                <a:tc gridSpan="2">
                  <a:txBody>
                    <a:bodyPr/>
                    <a:lstStyle/>
                    <a:p>
                      <a:endParaRPr lang="en-US" sz="1400" dirty="0"/>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12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n-US" sz="1200" b="1" i="1" dirty="0">
                          <a:solidFill>
                            <a:schemeClr val="bg1"/>
                          </a:solidFill>
                          <a:latin typeface="Adobe Clean" panose="020B0503020404020204" pitchFamily="34" charset="0"/>
                        </a:rPr>
                        <a:t>Paid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07699">
                <a:tc rowSpan="3">
                  <a:txBody>
                    <a:bodyPr/>
                    <a:lstStyle/>
                    <a:p>
                      <a:pPr marL="50800" algn="ctr">
                        <a:lnSpc>
                          <a:spcPct val="100000"/>
                        </a:lnSpc>
                        <a:spcBef>
                          <a:spcPts val="500"/>
                        </a:spcBef>
                      </a:pPr>
                      <a:r>
                        <a:rPr lang="en-US" sz="1200" b="1" i="0" spc="0" dirty="0">
                          <a:solidFill>
                            <a:schemeClr val="bg1"/>
                          </a:solidFill>
                          <a:latin typeface="Adobe Clean" panose="020B0503020404020204" pitchFamily="34" charset="0"/>
                          <a:cs typeface="AdobeClean-Light"/>
                        </a:rPr>
                        <a:t>Assigned Experts</a:t>
                      </a:r>
                      <a:endParaRPr sz="12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sz="1100" spc="0" dirty="0">
                          <a:solidFill>
                            <a:srgbClr val="020302"/>
                          </a:solidFill>
                          <a:latin typeface="AdobeClean-Light"/>
                          <a:cs typeface="AdobeClean-Light"/>
                        </a:rPr>
                        <a:t>Account Support Lead</a:t>
                      </a:r>
                      <a:endParaRPr sz="11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nSpc>
                          <a:spcPct val="100000"/>
                        </a:lnSpc>
                      </a:pPr>
                      <a:endParaRPr sz="900" spc="0" dirty="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07699">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sz="1100" spc="0" dirty="0">
                          <a:solidFill>
                            <a:srgbClr val="020302"/>
                          </a:solidFill>
                          <a:latin typeface="AdobeClean-Light"/>
                          <a:cs typeface="AdobeClean-Light"/>
                        </a:rPr>
                        <a:t>Named Support Engineer</a:t>
                      </a:r>
                      <a:endParaRPr sz="11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5"/>
                        </a:spcBef>
                      </a:pPr>
                      <a:r>
                        <a:rPr sz="900" spc="0" dirty="0">
                          <a:solidFill>
                            <a:srgbClr val="020302"/>
                          </a:solidFill>
                          <a:latin typeface="Wingdings"/>
                          <a:cs typeface="Wingdings"/>
                        </a:rPr>
                        <a:t></a:t>
                      </a:r>
                      <a:endParaRPr sz="900" spc="0" dirty="0">
                        <a:latin typeface="Wingdings"/>
                        <a:cs typeface="Wingdings"/>
                      </a:endParaRPr>
                    </a:p>
                  </a:txBody>
                  <a:tcPr marL="0" marR="0" marT="59055" marB="0">
                    <a:solidFill>
                      <a:schemeClr val="bg1">
                        <a:lumMod val="95000"/>
                      </a:schemeClr>
                    </a:solidFill>
                  </a:tcPr>
                </a:tc>
                <a:extLst>
                  <a:ext uri="{0D108BD9-81ED-4DB2-BD59-A6C34878D82A}">
                    <a16:rowId xmlns:a16="http://schemas.microsoft.com/office/drawing/2014/main" val="10003"/>
                  </a:ext>
                </a:extLst>
              </a:tr>
              <a:tr h="212367">
                <a:tc vMerge="1">
                  <a:txBody>
                    <a:bodyPr/>
                    <a:lstStyle/>
                    <a:p>
                      <a:pPr marL="5080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sz="1100" spc="0" dirty="0">
                          <a:solidFill>
                            <a:srgbClr val="020302"/>
                          </a:solidFill>
                          <a:latin typeface="AdobeClean-Light"/>
                          <a:cs typeface="AdobeClean-Light"/>
                        </a:rPr>
                        <a:t>Technical Account Manager</a:t>
                      </a:r>
                      <a:endParaRPr sz="11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nSpc>
                          <a:spcPct val="100000"/>
                        </a:lnSpc>
                      </a:pPr>
                      <a:endParaRPr sz="900" spc="0" dirty="0">
                        <a:latin typeface="Times New Roman"/>
                        <a:cs typeface="Times New Roman"/>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06533">
                <a:tc rowSpan="16">
                  <a:txBody>
                    <a:bodyPr/>
                    <a:lstStyle/>
                    <a:p>
                      <a:pPr marL="50800" algn="ctr">
                        <a:lnSpc>
                          <a:spcPct val="100000"/>
                        </a:lnSpc>
                        <a:spcBef>
                          <a:spcPts val="459"/>
                        </a:spcBef>
                      </a:pPr>
                      <a:r>
                        <a:rPr lang="en-US" sz="1200" b="1" i="0" spc="0" dirty="0">
                          <a:solidFill>
                            <a:schemeClr val="bg1"/>
                          </a:solidFill>
                          <a:latin typeface="Adobe Clean" panose="020B0503020404020204" pitchFamily="34" charset="0"/>
                          <a:cs typeface="AdobeClean-Light"/>
                        </a:rPr>
                        <a:t>Support Services</a:t>
                      </a:r>
                      <a:endParaRPr sz="12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a:lnSpc>
                          <a:spcPct val="100000"/>
                        </a:lnSpc>
                        <a:spcBef>
                          <a:spcPts val="455"/>
                        </a:spcBef>
                      </a:pPr>
                      <a:r>
                        <a:rPr lang="en-US" sz="1100" spc="0" dirty="0">
                          <a:solidFill>
                            <a:srgbClr val="020302"/>
                          </a:solidFill>
                          <a:latin typeface="AdobeClean-Light"/>
                          <a:cs typeface="AdobeClean-Light"/>
                        </a:rPr>
                        <a:t>24x7 Self-Help Support </a:t>
                      </a:r>
                      <a:endParaRPr lang="en-US" sz="11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459"/>
                        </a:spcBef>
                      </a:pPr>
                      <a:r>
                        <a:rPr sz="900" dirty="0">
                          <a:solidFill>
                            <a:srgbClr val="020302"/>
                          </a:solidFill>
                          <a:latin typeface="Wingdings"/>
                          <a:cs typeface="Wingdings"/>
                        </a:rPr>
                        <a:t></a:t>
                      </a:r>
                      <a:endParaRPr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459"/>
                        </a:spcBef>
                        <a:spcAft>
                          <a:spcPts val="0"/>
                        </a:spcAft>
                        <a:buClrTx/>
                        <a:buSzTx/>
                        <a:buFontTx/>
                        <a:buNone/>
                        <a:tabLst/>
                        <a:defRPr/>
                      </a:pPr>
                      <a:r>
                        <a:rPr kumimoji="0" lang="en-US" sz="900" b="0" i="0" u="none" strike="noStrike" kern="0" cap="none" spc="0" normalizeH="0" baseline="0" noProof="0" dirty="0">
                          <a:ln>
                            <a:noFill/>
                          </a:ln>
                          <a:solidFill>
                            <a:srgbClr val="020302"/>
                          </a:solidFill>
                          <a:effectLst/>
                          <a:uLnTx/>
                          <a:uFillTx/>
                          <a:latin typeface="Wingdings"/>
                          <a:ea typeface="+mn-ea"/>
                          <a:cs typeface="Wingdings"/>
                        </a:rPr>
                        <a:t></a:t>
                      </a:r>
                      <a:endParaRPr kumimoji="0" lang="en-US" sz="900" b="0" i="0" u="none" strike="noStrike" kern="0" cap="none" spc="0" normalizeH="0" baseline="0" noProof="0" dirty="0">
                        <a:ln>
                          <a:noFill/>
                        </a:ln>
                        <a:solidFill>
                          <a:prstClr val="black"/>
                        </a:solidFill>
                        <a:effectLst/>
                        <a:uLnTx/>
                        <a:uFillTx/>
                        <a:latin typeface="Wingdings"/>
                        <a:ea typeface="+mn-ea"/>
                        <a:cs typeface="Wingdings"/>
                      </a:endParaRPr>
                    </a:p>
                  </a:txBody>
                  <a:tcPr marL="0" marR="0" marT="58419"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07116">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en-US" sz="1100" b="0" i="0" spc="0" dirty="0">
                          <a:solidFill>
                            <a:srgbClr val="020302"/>
                          </a:solidFill>
                          <a:latin typeface="Adobe Clean Light" panose="020B0303020404020204" pitchFamily="34" charset="0"/>
                          <a:cs typeface="AdobeClean-Light"/>
                        </a:rPr>
                        <a:t>24x7 Support via Chat / Phone</a:t>
                      </a:r>
                      <a:endParaRPr sz="1100" b="0" i="0" spc="0" dirty="0">
                        <a:latin typeface="Adobe Clean Light" panose="020B0303020404020204" pitchFamily="34" charset="0"/>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sz="900" dirty="0">
                          <a:solidFill>
                            <a:srgbClr val="020302"/>
                          </a:solidFill>
                          <a:latin typeface="Wingdings"/>
                          <a:cs typeface="Wingdings"/>
                        </a:rPr>
                        <a:t></a:t>
                      </a:r>
                      <a:endParaRPr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sz="900" spc="0" dirty="0">
                          <a:solidFill>
                            <a:srgbClr val="020302"/>
                          </a:solidFill>
                          <a:latin typeface="Wingdings"/>
                          <a:cs typeface="Wingdings"/>
                        </a:rPr>
                        <a:t></a:t>
                      </a:r>
                      <a:endParaRPr sz="900" spc="0" dirty="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07116">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a:lnSpc>
                          <a:spcPct val="100000"/>
                        </a:lnSpc>
                        <a:spcBef>
                          <a:spcPts val="455"/>
                        </a:spcBef>
                      </a:pPr>
                      <a:r>
                        <a:rPr lang="en-US" sz="1100" spc="0" dirty="0">
                          <a:latin typeface="AdobeClean-Light"/>
                          <a:cs typeface="AdobeClean-Light"/>
                        </a:rPr>
                        <a:t>Web Case Submissions </a:t>
                      </a:r>
                      <a:endParaRPr sz="1100" spc="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9"/>
                        </a:spcBef>
                      </a:pPr>
                      <a:r>
                        <a:rPr sz="900" dirty="0">
                          <a:solidFill>
                            <a:srgbClr val="020302"/>
                          </a:solidFill>
                          <a:latin typeface="Wingdings"/>
                          <a:cs typeface="Wingdings"/>
                        </a:rPr>
                        <a:t></a:t>
                      </a:r>
                      <a:endParaRPr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sz="900" spc="0" dirty="0">
                          <a:solidFill>
                            <a:srgbClr val="020302"/>
                          </a:solidFill>
                          <a:latin typeface="Wingdings"/>
                          <a:cs typeface="Wingdings"/>
                        </a:rPr>
                        <a:t></a:t>
                      </a:r>
                      <a:endParaRPr sz="900" spc="0" dirty="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7"/>
                  </a:ext>
                </a:extLst>
              </a:tr>
              <a:tr h="207699">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en-US" sz="1100" spc="0" dirty="0">
                          <a:solidFill>
                            <a:srgbClr val="020302"/>
                          </a:solidFill>
                          <a:latin typeface="AdobeClean-Light"/>
                          <a:cs typeface="AdobeClean-Light"/>
                        </a:rPr>
                        <a:t>Priority Case Routing</a:t>
                      </a:r>
                      <a:endParaRPr sz="11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dirty="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spc="0" dirty="0">
                          <a:solidFill>
                            <a:srgbClr val="020302"/>
                          </a:solidFill>
                          <a:latin typeface="Wingdings"/>
                          <a:cs typeface="Wingdings"/>
                        </a:rPr>
                        <a:t></a:t>
                      </a:r>
                      <a:endParaRPr sz="900" spc="0" dirty="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8"/>
                  </a:ext>
                </a:extLst>
              </a:tr>
              <a:tr h="206533">
                <a:tc vMerge="1">
                  <a:txBody>
                    <a:bodyPr/>
                    <a:lstStyle/>
                    <a:p>
                      <a:pPr marL="5080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marR="0" lvl="0" indent="0" defTabSz="914400" eaLnBrk="1" fontAlgn="auto" latinLnBrk="0" hangingPunct="1">
                        <a:lnSpc>
                          <a:spcPct val="100000"/>
                        </a:lnSpc>
                        <a:spcBef>
                          <a:spcPts val="450"/>
                        </a:spcBef>
                        <a:spcAft>
                          <a:spcPts val="0"/>
                        </a:spcAft>
                        <a:buClrTx/>
                        <a:buSzTx/>
                        <a:buFontTx/>
                        <a:buNone/>
                        <a:tabLst/>
                        <a:defRPr/>
                      </a:pPr>
                      <a:r>
                        <a:rPr lang="en-US" sz="1100" spc="0" dirty="0">
                          <a:latin typeface="AdobeClean-Light"/>
                          <a:cs typeface="AdobeClean-Light"/>
                        </a:rPr>
                        <a:t>Accelerated Issue Prioritization</a:t>
                      </a:r>
                    </a:p>
                  </a:txBody>
                  <a:tcPr marL="0" marR="0" marT="57150"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55"/>
                        </a:spcBef>
                        <a:spcAft>
                          <a:spcPts val="0"/>
                        </a:spcAft>
                        <a:buClrTx/>
                        <a:buSzTx/>
                        <a:buFontTx/>
                        <a:buNone/>
                        <a:tabLst/>
                        <a:defRPr/>
                      </a:pPr>
                      <a:r>
                        <a:rPr lang="en-US" sz="900" spc="0" dirty="0">
                          <a:solidFill>
                            <a:srgbClr val="020302"/>
                          </a:solidFill>
                          <a:latin typeface="Wingdings"/>
                          <a:cs typeface="Wingdings"/>
                        </a:rPr>
                        <a:t></a:t>
                      </a:r>
                      <a:endParaRPr lang="en-US" sz="900" spc="0" dirty="0">
                        <a:latin typeface="Wingdings"/>
                        <a:cs typeface="Wingdings"/>
                      </a:endParaRPr>
                    </a:p>
                  </a:txBody>
                  <a:tcPr marL="0" marR="0" marT="57785" marB="0">
                    <a:solidFill>
                      <a:schemeClr val="bg1">
                        <a:lumMod val="95000"/>
                      </a:schemeClr>
                    </a:solidFill>
                  </a:tcPr>
                </a:tc>
                <a:extLst>
                  <a:ext uri="{0D108BD9-81ED-4DB2-BD59-A6C34878D82A}">
                    <a16:rowId xmlns:a16="http://schemas.microsoft.com/office/drawing/2014/main" val="10009"/>
                  </a:ext>
                </a:extLst>
              </a:tr>
              <a:tr h="206533">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en-US" sz="1100" spc="0" dirty="0">
                          <a:latin typeface="AdobeClean-Light"/>
                          <a:cs typeface="AdobeClean-Light"/>
                        </a:rPr>
                        <a:t>Escalation Management</a:t>
                      </a:r>
                      <a:endParaRPr sz="11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spc="0" dirty="0">
                          <a:solidFill>
                            <a:srgbClr val="020302"/>
                          </a:solidFill>
                          <a:latin typeface="Wingdings"/>
                          <a:cs typeface="Wingdings"/>
                        </a:rPr>
                        <a:t></a:t>
                      </a:r>
                      <a:endParaRPr sz="900" spc="0" dirty="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10"/>
                  </a:ext>
                </a:extLst>
              </a:tr>
              <a:tr h="206533">
                <a:tc vMerge="1">
                  <a:txBody>
                    <a:bodyPr/>
                    <a:lstStyle/>
                    <a:p>
                      <a:endParaRPr lang="en-US"/>
                    </a:p>
                  </a:txBody>
                  <a:tcPr/>
                </a:tc>
                <a:tc>
                  <a:txBody>
                    <a:bodyPr/>
                    <a:lstStyle/>
                    <a:p>
                      <a:pPr marL="50800">
                        <a:lnSpc>
                          <a:spcPct val="100000"/>
                        </a:lnSpc>
                        <a:spcBef>
                          <a:spcPts val="450"/>
                        </a:spcBef>
                      </a:pPr>
                      <a:r>
                        <a:rPr lang="en-US" sz="1100" spc="0" dirty="0">
                          <a:latin typeface="AdobeClean-Light"/>
                          <a:cs typeface="AdobeClean-Light"/>
                        </a:rPr>
                        <a:t>Proactive Case Monitoring</a:t>
                      </a:r>
                      <a:endParaRPr sz="11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spc="0" dirty="0">
                          <a:solidFill>
                            <a:srgbClr val="020302"/>
                          </a:solidFill>
                          <a:latin typeface="Wingdings"/>
                          <a:cs typeface="Wingdings"/>
                        </a:rPr>
                        <a:t></a:t>
                      </a:r>
                      <a:endParaRPr sz="900" spc="0" dirty="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225399098"/>
                  </a:ext>
                </a:extLst>
              </a:tr>
              <a:tr h="207699">
                <a:tc vMerge="1">
                  <a:txBody>
                    <a:bodyPr/>
                    <a:lstStyle/>
                    <a:p>
                      <a:pPr marL="48895">
                        <a:lnSpc>
                          <a:spcPct val="100000"/>
                        </a:lnSpc>
                        <a:spcBef>
                          <a:spcPts val="459"/>
                        </a:spcBef>
                      </a:pPr>
                      <a:endParaRPr sz="900" dirty="0">
                        <a:latin typeface="AdobeClean-Light"/>
                        <a:cs typeface="AdobeClean-Light"/>
                      </a:endParaRPr>
                    </a:p>
                  </a:txBody>
                  <a:tcPr marL="0" marR="0" marT="58419" marB="0"/>
                </a:tc>
                <a:tc>
                  <a:txBody>
                    <a:bodyPr/>
                    <a:lstStyle/>
                    <a:p>
                      <a:pPr marL="48895" lvl="0">
                        <a:lnSpc>
                          <a:spcPct val="100000"/>
                        </a:lnSpc>
                        <a:spcBef>
                          <a:spcPts val="459"/>
                        </a:spcBef>
                        <a:buNone/>
                      </a:pPr>
                      <a:r>
                        <a:rPr lang="en-US" sz="1100" b="0" i="0" u="none" strike="noStrike" spc="0" noProof="0" dirty="0">
                          <a:solidFill>
                            <a:srgbClr val="020302"/>
                          </a:solidFill>
                          <a:latin typeface="Adobe Clean Light"/>
                        </a:rPr>
                        <a:t>In-Region Support Option</a:t>
                      </a:r>
                      <a:endParaRPr dirty="0"/>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en-US" sz="900" spc="0" dirty="0">
                          <a:solidFill>
                            <a:srgbClr val="020302"/>
                          </a:solidFill>
                          <a:latin typeface="Wingdings"/>
                          <a:cs typeface="Wingdings"/>
                        </a:rPr>
                        <a:t></a:t>
                      </a:r>
                      <a:endParaRPr lang="en-US" sz="900" spc="0" dirty="0">
                        <a:latin typeface="Wingdings"/>
                        <a:cs typeface="Wingdings"/>
                      </a:endParaRPr>
                    </a:p>
                  </a:txBody>
                  <a:tcPr marL="0" marR="0" marT="57150" marB="0">
                    <a:solidFill>
                      <a:schemeClr val="bg1">
                        <a:lumMod val="95000"/>
                      </a:schemeClr>
                    </a:solidFill>
                  </a:tcPr>
                </a:tc>
                <a:extLst>
                  <a:ext uri="{0D108BD9-81ED-4DB2-BD59-A6C34878D82A}">
                    <a16:rowId xmlns:a16="http://schemas.microsoft.com/office/drawing/2014/main" val="4193451537"/>
                  </a:ext>
                </a:extLst>
              </a:tr>
              <a:tr h="208283">
                <a:tc vMerge="1">
                  <a:txBody>
                    <a:bodyPr/>
                    <a:lstStyle/>
                    <a:p>
                      <a:pPr marL="48895">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lang="en-US" sz="1100" spc="0" dirty="0">
                          <a:solidFill>
                            <a:srgbClr val="020302"/>
                          </a:solidFill>
                          <a:latin typeface="AdobeClean-Light"/>
                          <a:cs typeface="AdobeClean-Light"/>
                        </a:rPr>
                        <a:t>Service Reviews</a:t>
                      </a:r>
                      <a:endParaRPr sz="1100" spc="0" dirty="0">
                        <a:latin typeface="AdobeClean-Light"/>
                        <a:cs typeface="AdobeClean-Light"/>
                      </a:endParaRP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sz="900" spc="0" dirty="0">
                          <a:solidFill>
                            <a:srgbClr val="020302"/>
                          </a:solidFill>
                          <a:latin typeface="AdobeClean-Light"/>
                          <a:cs typeface="AdobeClean-Light"/>
                        </a:rPr>
                        <a:t>2</a:t>
                      </a:r>
                      <a:r>
                        <a:rPr lang="en-US" sz="900" spc="0" dirty="0">
                          <a:solidFill>
                            <a:srgbClr val="020302"/>
                          </a:solidFill>
                          <a:latin typeface="AdobeClean-Light"/>
                          <a:cs typeface="AdobeClean-Light"/>
                        </a:rPr>
                        <a:t>/year</a:t>
                      </a:r>
                      <a:endParaRPr sz="900" spc="0" dirty="0">
                        <a:latin typeface="AdobeClean-Light"/>
                        <a:cs typeface="AdobeClean-Light"/>
                      </a:endParaRPr>
                    </a:p>
                  </a:txBody>
                  <a:tcPr marL="0" marR="0" marT="57150" marB="0">
                    <a:solidFill>
                      <a:schemeClr val="bg1">
                        <a:lumMod val="95000"/>
                      </a:schemeClr>
                    </a:solidFill>
                  </a:tcPr>
                </a:tc>
                <a:extLst>
                  <a:ext uri="{0D108BD9-81ED-4DB2-BD59-A6C34878D82A}">
                    <a16:rowId xmlns:a16="http://schemas.microsoft.com/office/drawing/2014/main" val="10011"/>
                  </a:ext>
                </a:extLst>
              </a:tr>
              <a:tr h="212367">
                <a:tc vMerge="1">
                  <a:txBody>
                    <a:bodyPr/>
                    <a:lstStyle/>
                    <a:p>
                      <a:pPr marL="4953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lang="en-US" sz="1100" spc="0" dirty="0">
                          <a:latin typeface="AdobeClean-Light"/>
                          <a:cs typeface="AdobeClean-Light"/>
                        </a:rPr>
                        <a:t>Case Reviews</a:t>
                      </a:r>
                      <a:endParaRPr sz="11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lang="en-US" sz="900" spc="0" dirty="0">
                          <a:latin typeface="AdobeClean-Light"/>
                          <a:cs typeface="AdobeClean-Light"/>
                        </a:rPr>
                        <a:t>1/month</a:t>
                      </a:r>
                      <a:endParaRPr sz="900" spc="0" dirty="0">
                        <a:latin typeface="AdobeClean-Light"/>
                        <a:cs typeface="AdobeClean-Light"/>
                      </a:endParaRPr>
                    </a:p>
                  </a:txBody>
                  <a:tcPr marL="0" marR="0" marT="57150" marB="0">
                    <a:solidFill>
                      <a:schemeClr val="bg1">
                        <a:lumMod val="95000"/>
                      </a:schemeClr>
                    </a:solidFill>
                  </a:tcPr>
                </a:tc>
                <a:extLst>
                  <a:ext uri="{0D108BD9-81ED-4DB2-BD59-A6C34878D82A}">
                    <a16:rowId xmlns:a16="http://schemas.microsoft.com/office/drawing/2014/main" val="10012"/>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en-US" sz="1100" spc="0" dirty="0">
                          <a:latin typeface="AdobeClean-Light"/>
                          <a:cs typeface="AdobeClean-Light"/>
                        </a:rPr>
                        <a:t>Solution Review</a:t>
                      </a: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endParaRPr sz="900" spc="0" dirty="0">
                        <a:latin typeface="AdobeClean-Light"/>
                        <a:cs typeface="AdobeClean-Light"/>
                      </a:endParaRPr>
                    </a:p>
                  </a:txBody>
                  <a:tcPr marL="0" marR="0" marT="57150" marB="0">
                    <a:solidFill>
                      <a:schemeClr val="bg1">
                        <a:lumMod val="95000"/>
                      </a:schemeClr>
                    </a:solidFill>
                  </a:tcPr>
                </a:tc>
                <a:extLst>
                  <a:ext uri="{0D108BD9-81ED-4DB2-BD59-A6C34878D82A}">
                    <a16:rowId xmlns:a16="http://schemas.microsoft.com/office/drawing/2014/main" val="10013"/>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en-US" sz="1100" spc="0" dirty="0">
                          <a:latin typeface="AdobeClean-Light"/>
                          <a:cs typeface="AdobeClean-Light"/>
                        </a:rPr>
                        <a:t>Roadmap Review </a:t>
                      </a:r>
                    </a:p>
                  </a:txBody>
                  <a:tcPr marL="0" marR="0" marT="63500" marB="0">
                    <a:lnL w="12700">
                      <a:solidFill>
                        <a:srgbClr val="F0F0F0"/>
                      </a:solidFill>
                      <a:prstDash val="solid"/>
                    </a:lnL>
                    <a:lnR w="12700" cap="flat" cmpd="sng" algn="ctr">
                      <a:solidFill>
                        <a:srgbClr val="F1EFF0"/>
                      </a:solidFill>
                      <a:prstDash val="solid"/>
                      <a:round/>
                      <a:headEnd type="none" w="med" len="med"/>
                      <a:tailEnd type="none" w="med" len="med"/>
                    </a:lnR>
                    <a:lnB w="12700" cap="flat" cmpd="sng" algn="ctr">
                      <a:noFill/>
                      <a:prstDash val="lgDash"/>
                      <a:round/>
                      <a:headEnd type="none" w="med" len="med"/>
                      <a:tailEnd type="none" w="med" len="me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B w="3175" cap="flat" cmpd="sng" algn="ctr">
                      <a:solidFill>
                        <a:srgbClr val="F0F0F0"/>
                      </a:solidFill>
                      <a:prstDash val="solid"/>
                      <a:round/>
                      <a:headEnd type="none" w="med" len="med"/>
                      <a:tailEnd type="none" w="med" len="med"/>
                    </a:lnB>
                    <a:noFill/>
                  </a:tcPr>
                </a:tc>
                <a:tc>
                  <a:txBody>
                    <a:bodyPr/>
                    <a:lstStyle/>
                    <a:p>
                      <a:pPr>
                        <a:lnSpc>
                          <a:spcPct val="100000"/>
                        </a:lnSpc>
                      </a:pPr>
                      <a:endParaRPr sz="900" spc="0" dirty="0">
                        <a:latin typeface="Times New Roman"/>
                        <a:cs typeface="Times New Roman"/>
                      </a:endParaRPr>
                    </a:p>
                  </a:txBody>
                  <a:tcPr marL="0" marR="0" marT="0" marB="0">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en-US" sz="1100" spc="0" dirty="0">
                          <a:solidFill>
                            <a:srgbClr val="020302"/>
                          </a:solidFill>
                          <a:latin typeface="AdobeClean-Light"/>
                          <a:cs typeface="AdobeClean-Light"/>
                        </a:rPr>
                        <a:t>Additional Named Support Contacts</a:t>
                      </a:r>
                      <a:endParaRPr lang="en-US" sz="1100" spc="0" dirty="0">
                        <a:latin typeface="AdobeClean-Light"/>
                        <a:cs typeface="AdobeClean-Light"/>
                      </a:endParaRPr>
                    </a:p>
                  </a:txBody>
                  <a:tcPr marL="0" marR="0" marT="63500" marB="0">
                    <a:lnL w="12700">
                      <a:solidFill>
                        <a:srgbClr val="F0F0F0"/>
                      </a:solidFill>
                      <a:prstDash val="soli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noFill/>
                  </a:tcPr>
                </a:tc>
                <a:tc>
                  <a:txBody>
                    <a:bodyPr/>
                    <a:lstStyle/>
                    <a:p>
                      <a:pPr algn="ctr">
                        <a:lnSpc>
                          <a:spcPct val="100000"/>
                        </a:lnSpc>
                        <a:spcBef>
                          <a:spcPts val="490"/>
                        </a:spcBef>
                      </a:pPr>
                      <a:endParaRPr sz="900" spc="0" dirty="0">
                        <a:latin typeface="Wingdings"/>
                        <a:cs typeface="Wingdings"/>
                      </a:endParaRPr>
                    </a:p>
                  </a:txBody>
                  <a:tcPr marL="0" marR="0" marT="62230" marB="0">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5"/>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00"/>
                        </a:spcBef>
                      </a:pPr>
                      <a:r>
                        <a:rPr lang="en-US" sz="1100" spc="0" dirty="0">
                          <a:latin typeface="AdobeClean-Light"/>
                          <a:cs typeface="AdobeClean-Light"/>
                        </a:rPr>
                        <a:t>Upgrade/Migration Planning</a:t>
                      </a:r>
                      <a:endParaRPr sz="1100" spc="0" dirty="0">
                        <a:latin typeface="AdobeClean-Light"/>
                        <a:cs typeface="AdobeClean-Light"/>
                      </a:endParaRPr>
                    </a:p>
                  </a:txBody>
                  <a:tcPr marL="0" marR="0" marT="63500" marB="0">
                    <a:lnL w="12700" cap="flat" cmpd="sng" algn="ctr">
                      <a:solidFill>
                        <a:srgbClr val="F0F0F0"/>
                      </a:solidFill>
                      <a:prstDash val="solid"/>
                      <a:round/>
                      <a:headEnd type="none" w="med" len="med"/>
                      <a:tailEnd type="none" w="med" len="me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noFill/>
                  </a:tcPr>
                </a:tc>
                <a:tc>
                  <a:txBody>
                    <a:bodyPr/>
                    <a:lstStyle/>
                    <a:p>
                      <a:pPr algn="ctr">
                        <a:lnSpc>
                          <a:spcPct val="100000"/>
                        </a:lnSpc>
                        <a:spcBef>
                          <a:spcPts val="490"/>
                        </a:spcBef>
                      </a:pPr>
                      <a:endParaRPr sz="900" spc="0" dirty="0">
                        <a:latin typeface="Wingdings"/>
                        <a:cs typeface="Wingdings"/>
                      </a:endParaRPr>
                    </a:p>
                  </a:txBody>
                  <a:tcPr marL="0" marR="0" marT="62230" marB="0">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73213487"/>
                  </a:ext>
                </a:extLst>
              </a:tr>
              <a:tr h="212367">
                <a:tc vMerge="1">
                  <a:txBody>
                    <a:bodyPr/>
                    <a:lstStyle/>
                    <a:p>
                      <a:endParaRPr lang="en-US"/>
                    </a:p>
                  </a:txBody>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en-US" sz="1100" b="0" i="0" spc="0" dirty="0">
                          <a:latin typeface="Adobe Clean Light" panose="020B0303020404020204" pitchFamily="34" charset="0"/>
                          <a:cs typeface="AdobeClean-Light"/>
                        </a:rPr>
                        <a:t>Release Preparation and Planning</a:t>
                      </a:r>
                    </a:p>
                  </a:txBody>
                  <a:tcPr marL="0" marR="0" marT="63500" marB="0">
                    <a:lnL w="12700" cap="flat" cmpd="sng" algn="ctr">
                      <a:solidFill>
                        <a:srgbClr val="F0F0F0"/>
                      </a:solidFill>
                      <a:prstDash val="solid"/>
                      <a:round/>
                      <a:headEnd type="none" w="med" len="med"/>
                      <a:tailEnd type="none" w="med" len="me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noFill/>
                  </a:tcPr>
                </a:tc>
                <a:tc>
                  <a:txBody>
                    <a:bodyPr/>
                    <a:lstStyle/>
                    <a:p>
                      <a:pPr algn="ctr">
                        <a:lnSpc>
                          <a:spcPct val="100000"/>
                        </a:lnSpc>
                        <a:spcBef>
                          <a:spcPts val="490"/>
                        </a:spcBef>
                      </a:pPr>
                      <a:endParaRPr sz="900" spc="0" dirty="0">
                        <a:latin typeface="Wingdings"/>
                        <a:cs typeface="Wingdings"/>
                      </a:endParaRPr>
                    </a:p>
                  </a:txBody>
                  <a:tcPr marL="0" marR="0" marT="62230" marB="0">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06776932"/>
                  </a:ext>
                </a:extLst>
              </a:tr>
              <a:tr h="215868">
                <a:tc vMerge="1">
                  <a:txBody>
                    <a:bodyPr/>
                    <a:lstStyle/>
                    <a:p>
                      <a:pPr marL="4953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9530">
                        <a:lnSpc>
                          <a:spcPct val="100000"/>
                        </a:lnSpc>
                        <a:spcBef>
                          <a:spcPts val="530"/>
                        </a:spcBef>
                      </a:pPr>
                      <a:r>
                        <a:rPr lang="en-US" sz="1100" spc="0" dirty="0">
                          <a:latin typeface="AdobeClean-Light"/>
                          <a:cs typeface="AdobeClean-Light"/>
                        </a:rPr>
                        <a:t>Executive Sponsor</a:t>
                      </a:r>
                      <a:endParaRPr sz="1100" spc="0" dirty="0">
                        <a:latin typeface="AdobeClean-Light"/>
                        <a:cs typeface="AdobeClean-Light"/>
                      </a:endParaRPr>
                    </a:p>
                  </a:txBody>
                  <a:tcPr marL="0" marR="0" marT="67310" marB="0">
                    <a:lnL w="12700" cap="flat" cmpd="sng" algn="ctr">
                      <a:solidFill>
                        <a:srgbClr val="F0F0F0"/>
                      </a:solidFill>
                      <a:prstDash val="solid"/>
                      <a:round/>
                      <a:headEnd type="none" w="med" len="med"/>
                      <a:tailEnd type="none" w="med" len="me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nSpc>
                          <a:spcPct val="100000"/>
                        </a:lnSpc>
                      </a:pPr>
                      <a:endParaRPr sz="12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nSpc>
                          <a:spcPct val="100000"/>
                        </a:lnSpc>
                      </a:pPr>
                      <a:endParaRPr sz="1200" dirty="0">
                        <a:latin typeface="Times New Roman"/>
                        <a:cs typeface="Times New Roman"/>
                      </a:endParaRPr>
                    </a:p>
                  </a:txBody>
                  <a:tcPr marL="0" marR="0" marT="0" marB="0">
                    <a:lnT w="3175" cap="flat" cmpd="sng" algn="ctr">
                      <a:solidFill>
                        <a:srgbClr val="F0F0F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1810306"/>
                  </a:ext>
                </a:extLst>
              </a:tr>
            </a:tbl>
          </a:graphicData>
        </a:graphic>
      </p:graphicFrame>
      <p:graphicFrame>
        <p:nvGraphicFramePr>
          <p:cNvPr id="15" name="object 9">
            <a:extLst>
              <a:ext uri="{FF2B5EF4-FFF2-40B4-BE49-F238E27FC236}">
                <a16:creationId xmlns:a16="http://schemas.microsoft.com/office/drawing/2014/main" id="{E893A5EF-597A-B54A-9365-078BFDCFE921}"/>
              </a:ext>
            </a:extLst>
          </p:cNvPr>
          <p:cNvGraphicFramePr>
            <a:graphicFrameLocks noGrp="1"/>
          </p:cNvGraphicFramePr>
          <p:nvPr>
            <p:extLst>
              <p:ext uri="{D42A27DB-BD31-4B8C-83A1-F6EECF244321}">
                <p14:modId xmlns:p14="http://schemas.microsoft.com/office/powerpoint/2010/main" val="1204616534"/>
              </p:ext>
            </p:extLst>
          </p:nvPr>
        </p:nvGraphicFramePr>
        <p:xfrm>
          <a:off x="121146" y="7483227"/>
          <a:ext cx="7498851" cy="2361428"/>
        </p:xfrm>
        <a:graphic>
          <a:graphicData uri="http://schemas.openxmlformats.org/drawingml/2006/table">
            <a:tbl>
              <a:tblPr firstRow="1" bandRow="1">
                <a:tableStyleId>{2D5ABB26-0587-4C30-8999-92F81FD0307C}</a:tableStyleId>
              </a:tblPr>
              <a:tblGrid>
                <a:gridCol w="3749427">
                  <a:extLst>
                    <a:ext uri="{9D8B030D-6E8A-4147-A177-3AD203B41FA5}">
                      <a16:colId xmlns:a16="http://schemas.microsoft.com/office/drawing/2014/main" val="20000"/>
                    </a:ext>
                  </a:extLst>
                </a:gridCol>
                <a:gridCol w="940418">
                  <a:extLst>
                    <a:ext uri="{9D8B030D-6E8A-4147-A177-3AD203B41FA5}">
                      <a16:colId xmlns:a16="http://schemas.microsoft.com/office/drawing/2014/main" val="20001"/>
                    </a:ext>
                  </a:extLst>
                </a:gridCol>
                <a:gridCol w="980208">
                  <a:extLst>
                    <a:ext uri="{9D8B030D-6E8A-4147-A177-3AD203B41FA5}">
                      <a16:colId xmlns:a16="http://schemas.microsoft.com/office/drawing/2014/main" val="20002"/>
                    </a:ext>
                  </a:extLst>
                </a:gridCol>
                <a:gridCol w="914399">
                  <a:extLst>
                    <a:ext uri="{9D8B030D-6E8A-4147-A177-3AD203B41FA5}">
                      <a16:colId xmlns:a16="http://schemas.microsoft.com/office/drawing/2014/main" val="20003"/>
                    </a:ext>
                  </a:extLst>
                </a:gridCol>
                <a:gridCol w="914399">
                  <a:extLst>
                    <a:ext uri="{9D8B030D-6E8A-4147-A177-3AD203B41FA5}">
                      <a16:colId xmlns:a16="http://schemas.microsoft.com/office/drawing/2014/main" val="20004"/>
                    </a:ext>
                  </a:extLst>
                </a:gridCol>
              </a:tblGrid>
              <a:tr h="289173">
                <a:tc>
                  <a:txBody>
                    <a:bodyPr/>
                    <a:lstStyle/>
                    <a:p>
                      <a:pPr marL="50800">
                        <a:lnSpc>
                          <a:spcPct val="100000"/>
                        </a:lnSpc>
                        <a:spcBef>
                          <a:spcPts val="60"/>
                        </a:spcBef>
                      </a:pPr>
                      <a:r>
                        <a:rPr sz="1000" spc="0" dirty="0">
                          <a:solidFill>
                            <a:srgbClr val="020302"/>
                          </a:solidFill>
                          <a:latin typeface="Adobe Clean"/>
                          <a:cs typeface="Adobe Clean"/>
                        </a:rPr>
                        <a:t>Priority</a:t>
                      </a:r>
                      <a:endParaRPr sz="10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en-US" sz="900" spc="0" dirty="0">
                          <a:solidFill>
                            <a:srgbClr val="020302"/>
                          </a:solidFill>
                          <a:latin typeface="Adobe Clean"/>
                          <a:cs typeface="Adobe Clean"/>
                        </a:rPr>
                        <a:t>Standard</a:t>
                      </a:r>
                      <a:r>
                        <a:rPr sz="900" spc="0" dirty="0">
                          <a:solidFill>
                            <a:srgbClr val="020302"/>
                          </a:solidFill>
                          <a:latin typeface="Adobe Clean"/>
                          <a:cs typeface="Adobe Clean"/>
                        </a:rPr>
                        <a:t> </a:t>
                      </a:r>
                      <a:r>
                        <a:rPr lang="en-US" sz="900" spc="0" dirty="0">
                          <a:solidFill>
                            <a:srgbClr val="020302"/>
                          </a:solidFill>
                          <a:latin typeface="Adobe Clean"/>
                          <a:cs typeface="Adobe Clean"/>
                        </a:rPr>
                        <a:t> </a:t>
                      </a:r>
                      <a:r>
                        <a:rPr sz="900" spc="0" dirty="0">
                          <a:solidFill>
                            <a:srgbClr val="020302"/>
                          </a:solidFill>
                          <a:latin typeface="Adobe Clean"/>
                          <a:cs typeface="Adobe Clean"/>
                        </a:rPr>
                        <a:t>Support</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sz="900" spc="0" dirty="0">
                          <a:solidFill>
                            <a:srgbClr val="FFFFFF"/>
                          </a:solidFill>
                          <a:latin typeface="Adobe Clean"/>
                          <a:cs typeface="Adobe Clean"/>
                        </a:rPr>
                        <a:t>Business</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sz="900" spc="0" dirty="0">
                          <a:solidFill>
                            <a:srgbClr val="FFFFFF"/>
                          </a:solidFill>
                          <a:latin typeface="Adobe Clean"/>
                          <a:cs typeface="Adobe Clean"/>
                        </a:rPr>
                        <a:t>Enterprise </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sz="900" spc="0" dirty="0">
                          <a:solidFill>
                            <a:srgbClr val="FFFFFF"/>
                          </a:solidFill>
                          <a:latin typeface="Adobe Clean"/>
                          <a:cs typeface="Adobe Clean"/>
                        </a:rPr>
                        <a:t>Elite</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sz="900" b="1" spc="0" dirty="0">
                          <a:solidFill>
                            <a:srgbClr val="020302"/>
                          </a:solidFill>
                          <a:latin typeface="Adobe Clean"/>
                          <a:cs typeface="Adobe Clean"/>
                        </a:rPr>
                        <a:t>PRIORITY 1</a:t>
                      </a:r>
                      <a:endParaRPr sz="900" spc="0" dirty="0">
                        <a:latin typeface="Adobe Clean"/>
                        <a:cs typeface="Adobe Clean"/>
                      </a:endParaRPr>
                    </a:p>
                    <a:p>
                      <a:pPr marL="50800" marR="387985">
                        <a:lnSpc>
                          <a:spcPts val="1000"/>
                        </a:lnSpc>
                        <a:spcBef>
                          <a:spcPts val="420"/>
                        </a:spcBef>
                      </a:pPr>
                      <a:r>
                        <a:rPr lang="en-US" sz="900" b="0" i="0" spc="0" dirty="0">
                          <a:solidFill>
                            <a:srgbClr val="000000"/>
                          </a:solidFill>
                          <a:effectLst/>
                          <a:latin typeface="Adobe Clean Light" panose="020B0303020404020204" pitchFamily="34" charset="0"/>
                        </a:rPr>
                        <a:t>Customer's production business functions are down or have significant data loss or service degradation and immediate attention is required to restore functionality and usability. </a:t>
                      </a:r>
                      <a:endParaRPr sz="900" spc="0" dirty="0">
                        <a:latin typeface="AdobeClean-Light"/>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258445" indent="115570" algn="ctr">
                        <a:lnSpc>
                          <a:spcPct val="100000"/>
                        </a:lnSpc>
                        <a:spcBef>
                          <a:spcPts val="0"/>
                        </a:spcBef>
                      </a:pPr>
                      <a:r>
                        <a:rPr lang="en-US" sz="900" spc="0" dirty="0">
                          <a:solidFill>
                            <a:srgbClr val="020302"/>
                          </a:solidFill>
                          <a:latin typeface="AdobeClean-Light"/>
                          <a:cs typeface="AdobeClean-Light"/>
                        </a:rPr>
                        <a:t>24x7 /</a:t>
                      </a:r>
                    </a:p>
                    <a:p>
                      <a:pPr marL="0" marR="258445" indent="115570" algn="ctr">
                        <a:lnSpc>
                          <a:spcPct val="100000"/>
                        </a:lnSpc>
                        <a:spcBef>
                          <a:spcPts val="0"/>
                        </a:spcBef>
                      </a:pPr>
                      <a:r>
                        <a:rPr lang="en-US" sz="900" spc="0" dirty="0">
                          <a:solidFill>
                            <a:srgbClr val="020302"/>
                          </a:solidFill>
                          <a:latin typeface="AdobeClean-Light"/>
                          <a:cs typeface="AdobeClean-Light"/>
                        </a:rPr>
                        <a:t> 30 minutes</a:t>
                      </a:r>
                      <a:endParaRPr lang="en-US"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rowSpan="4" gridSpan="3">
                  <a:txBody>
                    <a:bodyPr/>
                    <a:lstStyle/>
                    <a:p>
                      <a:pPr marL="231775" marR="325755" indent="0" algn="ctr">
                        <a:lnSpc>
                          <a:spcPct val="100000"/>
                        </a:lnSpc>
                        <a:spcBef>
                          <a:spcPts val="670"/>
                        </a:spcBef>
                        <a:tabLst/>
                      </a:pPr>
                      <a:r>
                        <a:rPr lang="en-US" sz="1000" i="0" spc="0" dirty="0">
                          <a:latin typeface="AdobeClean-Light"/>
                        </a:rPr>
                        <a:t>Customers who purchase a Support Plan for applicable Adobe Products and Services receive priority case routing that fast-tracks cases to Adobe’s Support Engineers. </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a:solidFill>
                        <a:srgbClr val="ACD2FF"/>
                      </a:solidFill>
                      <a:prstDash val="solid"/>
                    </a:lnT>
                    <a:lnB w="3175">
                      <a:solidFill>
                        <a:srgbClr val="B7B8B8"/>
                      </a:solidFill>
                      <a:prstDash val="solid"/>
                    </a:lnB>
                  </a:tcPr>
                </a:tc>
                <a:tc rowSpan="4" hMerge="1">
                  <a:txBody>
                    <a:bodyPr/>
                    <a:lstStyle/>
                    <a:p>
                      <a:pPr marL="0" marR="258445" indent="115570" algn="ctr">
                        <a:lnSpc>
                          <a:spcPct val="100000"/>
                        </a:lnSpc>
                        <a:spcBef>
                          <a:spcPts val="670"/>
                        </a:spcBef>
                      </a:pPr>
                      <a:r>
                        <a:rPr sz="900" spc="0" dirty="0">
                          <a:solidFill>
                            <a:srgbClr val="020302"/>
                          </a:solidFill>
                          <a:highlight>
                            <a:srgbClr val="FFFF00"/>
                          </a:highlight>
                          <a:latin typeface="AdobeClean-Light"/>
                          <a:cs typeface="AdobeClean-Light"/>
                        </a:rPr>
                        <a:t>24x7 /  </a:t>
                      </a:r>
                      <a:r>
                        <a:rPr lang="en-US" sz="900" spc="0" dirty="0">
                          <a:solidFill>
                            <a:srgbClr val="020302"/>
                          </a:solidFill>
                          <a:highlight>
                            <a:srgbClr val="FFFF00"/>
                          </a:highlight>
                          <a:latin typeface="AdobeClean-Light"/>
                          <a:cs typeface="AdobeClean-Light"/>
                        </a:rPr>
                        <a:t>         </a:t>
                      </a:r>
                      <a:r>
                        <a:rPr sz="900" spc="0" dirty="0">
                          <a:solidFill>
                            <a:srgbClr val="020302"/>
                          </a:solidFill>
                          <a:highlight>
                            <a:srgbClr val="FFFF00"/>
                          </a:highlight>
                          <a:latin typeface="AdobeClean-Light"/>
                          <a:cs typeface="AdobeClean-Light"/>
                        </a:rPr>
                        <a:t>30</a:t>
                      </a:r>
                      <a:r>
                        <a:rPr lang="en-US" sz="900" spc="0" dirty="0">
                          <a:solidFill>
                            <a:srgbClr val="020302"/>
                          </a:solidFill>
                          <a:highlight>
                            <a:srgbClr val="FFFF00"/>
                          </a:highlight>
                          <a:latin typeface="AdobeClean-Light"/>
                          <a:cs typeface="AdobeClean-Light"/>
                        </a:rPr>
                        <a:t> </a:t>
                      </a:r>
                      <a:r>
                        <a:rPr sz="900" spc="0" dirty="0">
                          <a:solidFill>
                            <a:srgbClr val="020302"/>
                          </a:solidFill>
                          <a:highlight>
                            <a:srgbClr val="FFFF00"/>
                          </a:highlight>
                          <a:latin typeface="AdobeClean-Light"/>
                          <a:cs typeface="AdobeClean-Light"/>
                        </a:rPr>
                        <a:t>minutes</a:t>
                      </a: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rowSpan="4" hMerge="1">
                  <a:txBody>
                    <a:bodyPr/>
                    <a:lstStyle/>
                    <a:p>
                      <a:pPr marL="0" marR="271780" indent="103505" algn="ctr">
                        <a:lnSpc>
                          <a:spcPct val="100000"/>
                        </a:lnSpc>
                        <a:spcBef>
                          <a:spcPts val="670"/>
                        </a:spcBef>
                      </a:pPr>
                      <a:r>
                        <a:rPr sz="900" spc="0" dirty="0">
                          <a:solidFill>
                            <a:srgbClr val="020302"/>
                          </a:solidFill>
                          <a:highlight>
                            <a:srgbClr val="FFFF00"/>
                          </a:highlight>
                          <a:latin typeface="AdobeClean-Light"/>
                          <a:cs typeface="AdobeClean-Light"/>
                        </a:rPr>
                        <a:t>24x7 / </a:t>
                      </a:r>
                      <a:r>
                        <a:rPr lang="en-US" sz="900" spc="0" dirty="0">
                          <a:solidFill>
                            <a:srgbClr val="020302"/>
                          </a:solidFill>
                          <a:highlight>
                            <a:srgbClr val="FFFF00"/>
                          </a:highlight>
                          <a:latin typeface="AdobeClean-Light"/>
                          <a:cs typeface="AdobeClean-Light"/>
                        </a:rPr>
                        <a:t>       </a:t>
                      </a:r>
                      <a:r>
                        <a:rPr sz="900" spc="0" dirty="0">
                          <a:solidFill>
                            <a:srgbClr val="020302"/>
                          </a:solidFill>
                          <a:highlight>
                            <a:srgbClr val="FFFF00"/>
                          </a:highlight>
                          <a:latin typeface="AdobeClean-Light"/>
                          <a:cs typeface="AdobeClean-Light"/>
                        </a:rPr>
                        <a:t> 15</a:t>
                      </a:r>
                      <a:r>
                        <a:rPr lang="en-US" sz="900" spc="0" dirty="0">
                          <a:solidFill>
                            <a:srgbClr val="020302"/>
                          </a:solidFill>
                          <a:highlight>
                            <a:srgbClr val="FFFF00"/>
                          </a:highlight>
                          <a:latin typeface="AdobeClean-Light"/>
                          <a:cs typeface="AdobeClean-Light"/>
                        </a:rPr>
                        <a:t> </a:t>
                      </a:r>
                      <a:r>
                        <a:rPr sz="900" spc="0" dirty="0">
                          <a:solidFill>
                            <a:srgbClr val="020302"/>
                          </a:solidFill>
                          <a:highlight>
                            <a:srgbClr val="FFFF00"/>
                          </a:highlight>
                          <a:latin typeface="AdobeClean-Light"/>
                          <a:cs typeface="AdobeClean-Light"/>
                        </a:rPr>
                        <a:t>minutes</a:t>
                      </a: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sz="900" b="1" spc="0" dirty="0">
                          <a:solidFill>
                            <a:srgbClr val="020302"/>
                          </a:solidFill>
                          <a:latin typeface="Adobe Clean"/>
                          <a:cs typeface="Adobe Clean"/>
                        </a:rPr>
                        <a:t>PRIORITY 2</a:t>
                      </a:r>
                      <a:endParaRPr sz="900" spc="0" dirty="0">
                        <a:latin typeface="Adobe Clean"/>
                        <a:cs typeface="Adobe Clean"/>
                      </a:endParaRPr>
                    </a:p>
                    <a:p>
                      <a:pPr marL="50165" marR="203200" indent="0" defTabSz="914400" eaLnBrk="1" fontAlgn="auto" latinLnBrk="0" hangingPunct="1">
                        <a:lnSpc>
                          <a:spcPts val="1000"/>
                        </a:lnSpc>
                        <a:spcBef>
                          <a:spcPts val="415"/>
                        </a:spcBef>
                        <a:spcAft>
                          <a:spcPts val="0"/>
                        </a:spcAft>
                        <a:buClrTx/>
                        <a:buSzTx/>
                        <a:buFontTx/>
                        <a:buNone/>
                        <a:tabLst/>
                        <a:defRPr/>
                      </a:pPr>
                      <a:r>
                        <a:rPr lang="en-US" sz="900" b="0" i="0" spc="0" dirty="0">
                          <a:solidFill>
                            <a:srgbClr val="000000"/>
                          </a:solidFill>
                          <a:effectLst/>
                          <a:latin typeface="Adobe Clean Light" panose="020B0303020404020204" pitchFamily="34" charset="0"/>
                        </a:rPr>
                        <a:t>Customer's business functions have major service degradation or potential data loss, or a major feature is impacted.  </a:t>
                      </a:r>
                      <a:endParaRPr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0"/>
                        </a:spcBef>
                      </a:pPr>
                      <a:r>
                        <a:rPr lang="en-US" sz="900" spc="0" dirty="0">
                          <a:solidFill>
                            <a:srgbClr val="020302"/>
                          </a:solidFill>
                          <a:latin typeface="AdobeClean-Light"/>
                          <a:cs typeface="AdobeClean-Light"/>
                        </a:rPr>
                        <a:t>      24x7 /</a:t>
                      </a:r>
                    </a:p>
                    <a:p>
                      <a:pPr marL="0" marR="325755" indent="-5715" algn="ctr">
                        <a:lnSpc>
                          <a:spcPct val="100000"/>
                        </a:lnSpc>
                        <a:spcBef>
                          <a:spcPts val="0"/>
                        </a:spcBef>
                      </a:pPr>
                      <a:r>
                        <a:rPr lang="en-US" sz="900" spc="0" dirty="0">
                          <a:solidFill>
                            <a:srgbClr val="020302"/>
                          </a:solidFill>
                          <a:latin typeface="AdobeClean-Light"/>
                          <a:cs typeface="AdobeClean-Light"/>
                        </a:rPr>
                        <a:t>     1 hour</a:t>
                      </a:r>
                      <a:endParaRPr lang="en-US"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4785" indent="-194310" algn="ctr">
                        <a:lnSpc>
                          <a:spcPct val="100000"/>
                        </a:lnSpc>
                        <a:spcBef>
                          <a:spcPts val="670"/>
                        </a:spcBef>
                      </a:pPr>
                      <a:endParaRPr sz="900" spc="0" dirty="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5755" indent="-5715" algn="ctr">
                        <a:lnSpc>
                          <a:spcPct val="100000"/>
                        </a:lnSpc>
                        <a:spcBef>
                          <a:spcPts val="670"/>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59079" indent="111760" algn="ctr">
                        <a:lnSpc>
                          <a:spcPct val="100000"/>
                        </a:lnSpc>
                        <a:spcBef>
                          <a:spcPts val="670"/>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sz="900" b="1" spc="0" dirty="0">
                          <a:solidFill>
                            <a:srgbClr val="020302"/>
                          </a:solidFill>
                          <a:latin typeface="Adobe Clean"/>
                          <a:cs typeface="Adobe Clean"/>
                        </a:rPr>
                        <a:t>PRIORITY</a:t>
                      </a:r>
                      <a:r>
                        <a:rPr lang="en-US" sz="900" b="1" spc="0" dirty="0">
                          <a:solidFill>
                            <a:srgbClr val="020302"/>
                          </a:solidFill>
                          <a:latin typeface="Adobe Clean"/>
                          <a:cs typeface="Adobe Clean"/>
                        </a:rPr>
                        <a:t> 3</a:t>
                      </a:r>
                      <a:endParaRPr lang="en-US" sz="900" spc="0" dirty="0">
                        <a:latin typeface="Adobe Clean"/>
                        <a:cs typeface="Adobe Clean"/>
                      </a:endParaRPr>
                    </a:p>
                    <a:p>
                      <a:pPr marL="49530" marR="212090" indent="-2540" defTabSz="914400" eaLnBrk="1" fontAlgn="auto" latinLnBrk="0" hangingPunct="1">
                        <a:lnSpc>
                          <a:spcPts val="1000"/>
                        </a:lnSpc>
                        <a:spcBef>
                          <a:spcPts val="415"/>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dobe Clean Light" panose="020B0303020404020204" pitchFamily="34" charset="0"/>
                          <a:ea typeface="+mn-ea"/>
                          <a:cs typeface="+mn-cs"/>
                        </a:rPr>
                        <a:t>Customer's business functions have minor service degradation but there exists a solution/workaround allowing business functions to continue normally. </a:t>
                      </a:r>
                      <a:endParaRPr lang="en-US"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en-US" sz="900" spc="0" dirty="0">
                          <a:solidFill>
                            <a:srgbClr val="020302"/>
                          </a:solidFill>
                          <a:latin typeface="AdobeClean-Light"/>
                          <a:cs typeface="AdobeClean-Light"/>
                        </a:rPr>
                        <a:t>Business day /   </a:t>
                      </a:r>
                    </a:p>
                    <a:p>
                      <a:pPr marL="0" marR="184785" indent="-194310" algn="ctr">
                        <a:lnSpc>
                          <a:spcPct val="100000"/>
                        </a:lnSpc>
                        <a:spcBef>
                          <a:spcPts val="0"/>
                        </a:spcBef>
                      </a:pPr>
                      <a:r>
                        <a:rPr lang="en-US" sz="900" spc="0" dirty="0">
                          <a:solidFill>
                            <a:srgbClr val="020302"/>
                          </a:solidFill>
                          <a:latin typeface="AdobeClean-Light"/>
                          <a:cs typeface="AdobeClean-Light"/>
                        </a:rPr>
                        <a:t>4 hours</a:t>
                      </a:r>
                      <a:endParaRPr lang="en-US"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5420" indent="-193675" algn="ctr">
                        <a:lnSpc>
                          <a:spcPct val="100000"/>
                        </a:lnSpc>
                        <a:spcBef>
                          <a:spcPts val="645"/>
                        </a:spcBef>
                      </a:pPr>
                      <a:endParaRPr sz="900" spc="0" dirty="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184785" indent="-194310" algn="ctr">
                        <a:lnSpc>
                          <a:spcPct val="100000"/>
                        </a:lnSpc>
                        <a:spcBef>
                          <a:spcPts val="64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6390" indent="-5715" algn="ctr">
                        <a:lnSpc>
                          <a:spcPct val="100000"/>
                        </a:lnSpc>
                        <a:spcBef>
                          <a:spcPts val="64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sz="900" b="1" spc="0" dirty="0">
                          <a:solidFill>
                            <a:srgbClr val="020302"/>
                          </a:solidFill>
                          <a:latin typeface="Adobe Clean"/>
                          <a:cs typeface="Adobe Clean"/>
                        </a:rPr>
                        <a:t>PRIORITY 4</a:t>
                      </a:r>
                      <a:endParaRPr sz="900" spc="0" dirty="0">
                        <a:latin typeface="Adobe Clean"/>
                        <a:cs typeface="Adobe Clean"/>
                      </a:endParaRPr>
                    </a:p>
                    <a:p>
                      <a:pPr marL="48895" marR="0" indent="0" defTabSz="914400" eaLnBrk="1" fontAlgn="auto" latinLnBrk="0" hangingPunct="1">
                        <a:lnSpc>
                          <a:spcPct val="100000"/>
                        </a:lnSpc>
                        <a:spcBef>
                          <a:spcPts val="300"/>
                        </a:spcBef>
                        <a:spcAft>
                          <a:spcPts val="0"/>
                        </a:spcAft>
                        <a:buClrTx/>
                        <a:buSzTx/>
                        <a:buFontTx/>
                        <a:buNone/>
                        <a:tabLst/>
                        <a:defRPr/>
                      </a:pPr>
                      <a:r>
                        <a:rPr lang="en-US" sz="900" b="0" i="0" spc="0" dirty="0">
                          <a:solidFill>
                            <a:srgbClr val="000000"/>
                          </a:solidFill>
                          <a:effectLst/>
                          <a:latin typeface="Adobe Clean Light" panose="020B0303020404020204" pitchFamily="34" charset="0"/>
                        </a:rPr>
                        <a:t>General question regarding current product functionality or an enhancement request.</a:t>
                      </a:r>
                      <a:endParaRPr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en-US" sz="900" spc="0" dirty="0">
                          <a:solidFill>
                            <a:srgbClr val="020302"/>
                          </a:solidFill>
                          <a:latin typeface="AdobeClean-Light"/>
                          <a:cs typeface="AdobeClean-Light"/>
                        </a:rPr>
                        <a:t>  Business day /   </a:t>
                      </a:r>
                    </a:p>
                    <a:p>
                      <a:pPr marL="0" marR="184785" indent="-194310" algn="ctr">
                        <a:lnSpc>
                          <a:spcPct val="100000"/>
                        </a:lnSpc>
                        <a:spcBef>
                          <a:spcPts val="0"/>
                        </a:spcBef>
                      </a:pPr>
                      <a:r>
                        <a:rPr lang="en-US" sz="900" spc="0" dirty="0">
                          <a:solidFill>
                            <a:srgbClr val="020302"/>
                          </a:solidFill>
                          <a:latin typeface="AdobeClean-Light"/>
                          <a:cs typeface="AdobeClean-Light"/>
                        </a:rPr>
                        <a:t>1 day </a:t>
                      </a:r>
                      <a:endParaRPr lang="en-US"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223520" indent="-202565" algn="ctr">
                        <a:lnSpc>
                          <a:spcPct val="100000"/>
                        </a:lnSpc>
                        <a:spcBef>
                          <a:spcPts val="155"/>
                        </a:spcBef>
                      </a:pPr>
                      <a:endParaRPr sz="900" spc="0" dirty="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ctr">
                        <a:lnSpc>
                          <a:spcPct val="100000"/>
                        </a:lnSpc>
                        <a:spcBef>
                          <a:spcPts val="15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ctr">
                        <a:lnSpc>
                          <a:spcPct val="100000"/>
                        </a:lnSpc>
                        <a:spcBef>
                          <a:spcPts val="15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115" name="Rectangle 114">
            <a:extLst>
              <a:ext uri="{FF2B5EF4-FFF2-40B4-BE49-F238E27FC236}">
                <a16:creationId xmlns:a16="http://schemas.microsoft.com/office/drawing/2014/main" id="{2BDA6231-3DD1-8A43-B0D1-0426CE38EFB1}"/>
              </a:ext>
            </a:extLst>
          </p:cNvPr>
          <p:cNvSpPr/>
          <p:nvPr/>
        </p:nvSpPr>
        <p:spPr>
          <a:xfrm>
            <a:off x="406513" y="437523"/>
            <a:ext cx="2159245" cy="307777"/>
          </a:xfrm>
          <a:prstGeom prst="rect">
            <a:avLst/>
          </a:prstGeom>
        </p:spPr>
        <p:txBody>
          <a:bodyPr wrap="none" lIns="0">
            <a:spAutoFit/>
          </a:bodyPr>
          <a:lstStyle/>
          <a:p>
            <a:pPr>
              <a:lnSpc>
                <a:spcPct val="100000"/>
              </a:lnSpc>
              <a:spcBef>
                <a:spcPts val="280"/>
              </a:spcBef>
            </a:pPr>
            <a:r>
              <a:rPr lang="en-US" sz="1400" b="1" spc="-10" dirty="0">
                <a:solidFill>
                  <a:srgbClr val="020302"/>
                </a:solidFill>
                <a:latin typeface="Adobe Clean"/>
                <a:cs typeface="Adobe Clean"/>
              </a:rPr>
              <a:t>Enterprise Support Features</a:t>
            </a:r>
            <a:endParaRPr lang="en-US" sz="1400" dirty="0">
              <a:latin typeface="Adobe Clean"/>
              <a:cs typeface="Adobe Clean"/>
            </a:endParaRPr>
          </a:p>
        </p:txBody>
      </p:sp>
      <p:sp>
        <p:nvSpPr>
          <p:cNvPr id="120" name="object 62">
            <a:extLst>
              <a:ext uri="{FF2B5EF4-FFF2-40B4-BE49-F238E27FC236}">
                <a16:creationId xmlns:a16="http://schemas.microsoft.com/office/drawing/2014/main" id="{1DE9F4C6-6FBC-7048-980D-2E4B9151D17A}"/>
              </a:ext>
            </a:extLst>
          </p:cNvPr>
          <p:cNvSpPr txBox="1"/>
          <p:nvPr/>
        </p:nvSpPr>
        <p:spPr>
          <a:xfrm>
            <a:off x="2176351" y="4316581"/>
            <a:ext cx="1036205" cy="197490"/>
          </a:xfrm>
          <a:prstGeom prst="rect">
            <a:avLst/>
          </a:prstGeom>
        </p:spPr>
        <p:txBody>
          <a:bodyPr vert="horz" wrap="square" lIns="0" tIns="12700" rIns="0" bIns="0" rtlCol="0">
            <a:spAutoFit/>
          </a:bodyPr>
          <a:lstStyle/>
          <a:p>
            <a:pPr marL="12700">
              <a:lnSpc>
                <a:spcPct val="100000"/>
              </a:lnSpc>
              <a:spcBef>
                <a:spcPts val="100"/>
              </a:spcBef>
            </a:pPr>
            <a:r>
              <a:rPr sz="1200" b="1" spc="-20" dirty="0">
                <a:solidFill>
                  <a:srgbClr val="020302"/>
                </a:solidFill>
                <a:latin typeface="Adobe Clean"/>
                <a:cs typeface="Adobe Clean"/>
              </a:rPr>
              <a:t>S</a:t>
            </a:r>
            <a:r>
              <a:rPr sz="1200" b="1" spc="-25" dirty="0">
                <a:solidFill>
                  <a:srgbClr val="020302"/>
                </a:solidFill>
                <a:latin typeface="Adobe Clean"/>
                <a:cs typeface="Adobe Clean"/>
              </a:rPr>
              <a:t>e</a:t>
            </a:r>
            <a:r>
              <a:rPr sz="1200" b="1" spc="-20" dirty="0">
                <a:solidFill>
                  <a:srgbClr val="020302"/>
                </a:solidFill>
                <a:latin typeface="Adobe Clean"/>
                <a:cs typeface="Adobe Clean"/>
              </a:rPr>
              <a:t>r</a:t>
            </a:r>
            <a:r>
              <a:rPr sz="1200" b="1" spc="-25" dirty="0">
                <a:solidFill>
                  <a:srgbClr val="020302"/>
                </a:solidFill>
                <a:latin typeface="Adobe Clean"/>
                <a:cs typeface="Adobe Clean"/>
              </a:rPr>
              <a:t>v</a:t>
            </a:r>
            <a:r>
              <a:rPr sz="1200" b="1" spc="-20" dirty="0">
                <a:solidFill>
                  <a:srgbClr val="020302"/>
                </a:solidFill>
                <a:latin typeface="Adobe Clean"/>
                <a:cs typeface="Adobe Clean"/>
              </a:rPr>
              <a:t>i</a:t>
            </a:r>
            <a:r>
              <a:rPr sz="1200" b="1" spc="-30" dirty="0">
                <a:solidFill>
                  <a:srgbClr val="020302"/>
                </a:solidFill>
                <a:latin typeface="Adobe Clean"/>
                <a:cs typeface="Adobe Clean"/>
              </a:rPr>
              <a:t>c</a:t>
            </a:r>
            <a:r>
              <a:rPr sz="1200" b="1" dirty="0">
                <a:solidFill>
                  <a:srgbClr val="020302"/>
                </a:solidFill>
                <a:latin typeface="Adobe Clean"/>
                <a:cs typeface="Adobe Clean"/>
              </a:rPr>
              <a:t>e</a:t>
            </a:r>
            <a:r>
              <a:rPr sz="1200" b="1" spc="-80" dirty="0">
                <a:solidFill>
                  <a:srgbClr val="020302"/>
                </a:solidFill>
                <a:latin typeface="Adobe Clean"/>
                <a:cs typeface="Adobe Clean"/>
              </a:rPr>
              <a:t> </a:t>
            </a:r>
            <a:r>
              <a:rPr sz="1200" b="1" spc="-20" dirty="0">
                <a:solidFill>
                  <a:srgbClr val="020302"/>
                </a:solidFill>
                <a:latin typeface="Adobe Clean"/>
                <a:cs typeface="Adobe Clean"/>
              </a:rPr>
              <a:t>R</a:t>
            </a:r>
            <a:r>
              <a:rPr sz="1200" b="1" spc="-25" dirty="0">
                <a:solidFill>
                  <a:srgbClr val="020302"/>
                </a:solidFill>
                <a:latin typeface="Adobe Clean"/>
                <a:cs typeface="Adobe Clean"/>
              </a:rPr>
              <a:t>e</a:t>
            </a:r>
            <a:r>
              <a:rPr sz="1200" b="1" spc="-30" dirty="0">
                <a:solidFill>
                  <a:srgbClr val="020302"/>
                </a:solidFill>
                <a:latin typeface="Adobe Clean"/>
                <a:cs typeface="Adobe Clean"/>
              </a:rPr>
              <a:t>v</a:t>
            </a:r>
            <a:r>
              <a:rPr sz="1200" b="1" spc="-20" dirty="0">
                <a:solidFill>
                  <a:srgbClr val="020302"/>
                </a:solidFill>
                <a:latin typeface="Adobe Clean"/>
                <a:cs typeface="Adobe Clean"/>
              </a:rPr>
              <a:t>i</a:t>
            </a:r>
            <a:r>
              <a:rPr sz="1200" b="1" spc="-25" dirty="0">
                <a:solidFill>
                  <a:srgbClr val="020302"/>
                </a:solidFill>
                <a:latin typeface="Adobe Clean"/>
                <a:cs typeface="Adobe Clean"/>
              </a:rPr>
              <a:t>ew</a:t>
            </a:r>
            <a:r>
              <a:rPr sz="1200" b="1" dirty="0">
                <a:solidFill>
                  <a:srgbClr val="020302"/>
                </a:solidFill>
                <a:latin typeface="Adobe Clean"/>
                <a:cs typeface="Adobe Clean"/>
              </a:rPr>
              <a:t>s</a:t>
            </a:r>
            <a:endParaRPr sz="1200" dirty="0">
              <a:latin typeface="Adobe Clean"/>
              <a:cs typeface="Adobe Clean"/>
            </a:endParaRPr>
          </a:p>
        </p:txBody>
      </p:sp>
      <p:sp>
        <p:nvSpPr>
          <p:cNvPr id="121" name="object 63">
            <a:extLst>
              <a:ext uri="{FF2B5EF4-FFF2-40B4-BE49-F238E27FC236}">
                <a16:creationId xmlns:a16="http://schemas.microsoft.com/office/drawing/2014/main" id="{3419AAD6-8F78-6A4E-92B4-499B303969C2}"/>
              </a:ext>
            </a:extLst>
          </p:cNvPr>
          <p:cNvSpPr txBox="1"/>
          <p:nvPr/>
        </p:nvSpPr>
        <p:spPr>
          <a:xfrm>
            <a:off x="1735472" y="4623962"/>
            <a:ext cx="1985957" cy="782265"/>
          </a:xfrm>
          <a:prstGeom prst="rect">
            <a:avLst/>
          </a:prstGeom>
        </p:spPr>
        <p:txBody>
          <a:bodyPr vert="horz" wrap="square" lIns="0" tIns="12700" rIns="0" bIns="0" rtlCol="0">
            <a:spAutoFit/>
          </a:bodyPr>
          <a:lstStyle/>
          <a:p>
            <a:pPr marL="12700">
              <a:lnSpc>
                <a:spcPct val="100000"/>
              </a:lnSpc>
              <a:spcBef>
                <a:spcPts val="100"/>
              </a:spcBef>
            </a:pPr>
            <a:r>
              <a:rPr lang="en-US" sz="1000" dirty="0">
                <a:latin typeface="Adobe Clean Light" panose="020B0303020404020204" pitchFamily="34" charset="0"/>
              </a:rPr>
              <a:t>Comprehensive bi-annual review of Enterprise program services, benefits and support performance. May be combined with other strategic business reviews held with Adobe.</a:t>
            </a:r>
            <a:endParaRPr lang="en-US" sz="1000" dirty="0">
              <a:latin typeface="Adobe Clean Light" panose="020B0303020404020204" pitchFamily="34" charset="0"/>
              <a:cs typeface="AdobeClean-Light"/>
            </a:endParaRPr>
          </a:p>
        </p:txBody>
      </p:sp>
      <p:sp>
        <p:nvSpPr>
          <p:cNvPr id="61" name="object 62">
            <a:extLst>
              <a:ext uri="{FF2B5EF4-FFF2-40B4-BE49-F238E27FC236}">
                <a16:creationId xmlns:a16="http://schemas.microsoft.com/office/drawing/2014/main" id="{617B1137-C66B-C040-8DDC-65022470FBF2}"/>
              </a:ext>
            </a:extLst>
          </p:cNvPr>
          <p:cNvSpPr txBox="1"/>
          <p:nvPr/>
        </p:nvSpPr>
        <p:spPr>
          <a:xfrm>
            <a:off x="5784382" y="2687853"/>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dirty="0">
                <a:solidFill>
                  <a:srgbClr val="020302"/>
                </a:solidFill>
                <a:latin typeface="Adobe Clean"/>
                <a:cs typeface="Adobe Clean"/>
              </a:rPr>
              <a:t>Cas</a:t>
            </a:r>
            <a:r>
              <a:rPr sz="1200" b="1" dirty="0">
                <a:solidFill>
                  <a:srgbClr val="020302"/>
                </a:solidFill>
                <a:latin typeface="Adobe Clean"/>
                <a:cs typeface="Adobe Clean"/>
              </a:rPr>
              <a:t>e</a:t>
            </a:r>
            <a:r>
              <a:rPr sz="1200" b="1" spc="-80" dirty="0">
                <a:solidFill>
                  <a:srgbClr val="020302"/>
                </a:solidFill>
                <a:latin typeface="Adobe Clean"/>
                <a:cs typeface="Adobe Clean"/>
              </a:rPr>
              <a:t> </a:t>
            </a:r>
            <a:r>
              <a:rPr sz="1200" b="1" spc="-20" dirty="0">
                <a:solidFill>
                  <a:srgbClr val="020302"/>
                </a:solidFill>
                <a:latin typeface="Adobe Clean"/>
                <a:cs typeface="Adobe Clean"/>
              </a:rPr>
              <a:t>R</a:t>
            </a:r>
            <a:r>
              <a:rPr sz="1200" b="1" spc="-25" dirty="0">
                <a:solidFill>
                  <a:srgbClr val="020302"/>
                </a:solidFill>
                <a:latin typeface="Adobe Clean"/>
                <a:cs typeface="Adobe Clean"/>
              </a:rPr>
              <a:t>e</a:t>
            </a:r>
            <a:r>
              <a:rPr sz="1200" b="1" spc="-30" dirty="0">
                <a:solidFill>
                  <a:srgbClr val="020302"/>
                </a:solidFill>
                <a:latin typeface="Adobe Clean"/>
                <a:cs typeface="Adobe Clean"/>
              </a:rPr>
              <a:t>v</a:t>
            </a:r>
            <a:r>
              <a:rPr sz="1200" b="1" spc="-20" dirty="0">
                <a:solidFill>
                  <a:srgbClr val="020302"/>
                </a:solidFill>
                <a:latin typeface="Adobe Clean"/>
                <a:cs typeface="Adobe Clean"/>
              </a:rPr>
              <a:t>i</a:t>
            </a:r>
            <a:r>
              <a:rPr sz="1200" b="1" spc="-25" dirty="0">
                <a:solidFill>
                  <a:srgbClr val="020302"/>
                </a:solidFill>
                <a:latin typeface="Adobe Clean"/>
                <a:cs typeface="Adobe Clean"/>
              </a:rPr>
              <a:t>ew</a:t>
            </a:r>
            <a:r>
              <a:rPr sz="1200" b="1" dirty="0">
                <a:solidFill>
                  <a:srgbClr val="020302"/>
                </a:solidFill>
                <a:latin typeface="Adobe Clean"/>
                <a:cs typeface="Adobe Clean"/>
              </a:rPr>
              <a:t>s</a:t>
            </a:r>
            <a:endParaRPr sz="1200" dirty="0">
              <a:latin typeface="Adobe Clean"/>
              <a:cs typeface="Adobe Clean"/>
            </a:endParaRPr>
          </a:p>
        </p:txBody>
      </p:sp>
      <p:sp>
        <p:nvSpPr>
          <p:cNvPr id="66" name="object 63">
            <a:extLst>
              <a:ext uri="{FF2B5EF4-FFF2-40B4-BE49-F238E27FC236}">
                <a16:creationId xmlns:a16="http://schemas.microsoft.com/office/drawing/2014/main" id="{FFC37365-14D1-2C4B-97CC-3896ADF5B05F}"/>
              </a:ext>
            </a:extLst>
          </p:cNvPr>
          <p:cNvSpPr txBox="1"/>
          <p:nvPr/>
        </p:nvSpPr>
        <p:spPr>
          <a:xfrm>
            <a:off x="5356260" y="3033091"/>
            <a:ext cx="2231236" cy="782265"/>
          </a:xfrm>
          <a:prstGeom prst="rect">
            <a:avLst/>
          </a:prstGeom>
        </p:spPr>
        <p:txBody>
          <a:bodyPr vert="horz" wrap="square" lIns="0" tIns="12700" rIns="0" bIns="0" rtlCol="0">
            <a:spAutoFit/>
          </a:bodyPr>
          <a:lstStyle/>
          <a:p>
            <a:pPr marL="12700">
              <a:lnSpc>
                <a:spcPct val="100000"/>
              </a:lnSpc>
              <a:spcBef>
                <a:spcPts val="100"/>
              </a:spcBef>
            </a:pPr>
            <a:r>
              <a:rPr lang="en-US" sz="1000" dirty="0">
                <a:latin typeface="Adobe Clean Light" panose="020B0303020404020204" pitchFamily="34" charset="0"/>
              </a:rPr>
              <a:t>Regularly scheduled reviews of open support requests, ensuring customer alignment on case description, business impact, status, priority and agreement on next steps required to ensure a timely resolution</a:t>
            </a:r>
            <a:r>
              <a:rPr lang="en-US" sz="1000" dirty="0">
                <a:solidFill>
                  <a:srgbClr val="4B4B4B"/>
                </a:solidFill>
                <a:latin typeface="Adobe Clean Light" panose="020B0303020404020204" pitchFamily="34" charset="0"/>
              </a:rPr>
              <a:t>.</a:t>
            </a:r>
            <a:endParaRPr sz="1000" dirty="0">
              <a:latin typeface="Adobe Clean Light" panose="020B0303020404020204" pitchFamily="34" charset="0"/>
              <a:cs typeface="AdobeClean-Light"/>
            </a:endParaRPr>
          </a:p>
        </p:txBody>
      </p:sp>
      <p:grpSp>
        <p:nvGrpSpPr>
          <p:cNvPr id="62" name="object 3">
            <a:extLst>
              <a:ext uri="{FF2B5EF4-FFF2-40B4-BE49-F238E27FC236}">
                <a16:creationId xmlns:a16="http://schemas.microsoft.com/office/drawing/2014/main" id="{C539739D-1D3E-204D-9819-C44D9AE36DE8}"/>
              </a:ext>
            </a:extLst>
          </p:cNvPr>
          <p:cNvGrpSpPr/>
          <p:nvPr/>
        </p:nvGrpSpPr>
        <p:grpSpPr>
          <a:xfrm rot="5400000">
            <a:off x="1259174" y="-1343113"/>
            <a:ext cx="5277287" cy="8526783"/>
            <a:chOff x="-204157" y="491902"/>
            <a:chExt cx="3844040" cy="7600950"/>
          </a:xfrm>
        </p:grpSpPr>
        <p:sp>
          <p:nvSpPr>
            <p:cNvPr id="63" name="object 4">
              <a:extLst>
                <a:ext uri="{FF2B5EF4-FFF2-40B4-BE49-F238E27FC236}">
                  <a16:creationId xmlns:a16="http://schemas.microsoft.com/office/drawing/2014/main" id="{F41DD51E-EC9C-7B44-BE42-FA9C42B94675}"/>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a:extLst>
                <a:ext uri="{FF2B5EF4-FFF2-40B4-BE49-F238E27FC236}">
                  <a16:creationId xmlns:a16="http://schemas.microsoft.com/office/drawing/2014/main" id="{6E97A2E1-56BC-2B46-9873-F675D66FF621}"/>
                </a:ext>
              </a:extLst>
            </p:cNvPr>
            <p:cNvSpPr/>
            <p:nvPr/>
          </p:nvSpPr>
          <p:spPr>
            <a:xfrm>
              <a:off x="-204157" y="491902"/>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46" name="object 26">
            <a:extLst>
              <a:ext uri="{FF2B5EF4-FFF2-40B4-BE49-F238E27FC236}">
                <a16:creationId xmlns:a16="http://schemas.microsoft.com/office/drawing/2014/main" id="{5C89643D-6C7D-B34B-8777-9CF3E0F19953}"/>
              </a:ext>
            </a:extLst>
          </p:cNvPr>
          <p:cNvSpPr/>
          <p:nvPr/>
        </p:nvSpPr>
        <p:spPr>
          <a:xfrm>
            <a:off x="449714" y="6221752"/>
            <a:ext cx="1957022"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59" name="Rectangle 58">
            <a:extLst>
              <a:ext uri="{FF2B5EF4-FFF2-40B4-BE49-F238E27FC236}">
                <a16:creationId xmlns:a16="http://schemas.microsoft.com/office/drawing/2014/main" id="{E3FAD3E8-EA8B-5949-BE22-6CC7E7AFCB68}"/>
              </a:ext>
            </a:extLst>
          </p:cNvPr>
          <p:cNvSpPr/>
          <p:nvPr/>
        </p:nvSpPr>
        <p:spPr>
          <a:xfrm>
            <a:off x="338363" y="5907208"/>
            <a:ext cx="2180405" cy="307777"/>
          </a:xfrm>
          <a:prstGeom prst="rect">
            <a:avLst/>
          </a:prstGeom>
        </p:spPr>
        <p:txBody>
          <a:bodyPr wrap="none">
            <a:spAutoFit/>
          </a:bodyPr>
          <a:lstStyle/>
          <a:p>
            <a:pPr marL="12700">
              <a:lnSpc>
                <a:spcPct val="100000"/>
              </a:lnSpc>
              <a:spcBef>
                <a:spcPts val="280"/>
              </a:spcBef>
            </a:pPr>
            <a:r>
              <a:rPr lang="en-US" sz="1400" b="1" spc="-10" dirty="0">
                <a:solidFill>
                  <a:srgbClr val="020302"/>
                </a:solidFill>
                <a:latin typeface="Adobe Clean"/>
                <a:cs typeface="Adobe Clean"/>
              </a:rPr>
              <a:t>Standard Support Features</a:t>
            </a:r>
            <a:endParaRPr lang="en-US" sz="1400" dirty="0">
              <a:latin typeface="Adobe Clean"/>
              <a:cs typeface="Adobe Clean"/>
            </a:endParaRPr>
          </a:p>
        </p:txBody>
      </p:sp>
      <p:sp>
        <p:nvSpPr>
          <p:cNvPr id="105" name="object 36">
            <a:extLst>
              <a:ext uri="{FF2B5EF4-FFF2-40B4-BE49-F238E27FC236}">
                <a16:creationId xmlns:a16="http://schemas.microsoft.com/office/drawing/2014/main" id="{504AB8CD-8914-9945-9644-A43BF8B82585}"/>
              </a:ext>
            </a:extLst>
          </p:cNvPr>
          <p:cNvSpPr/>
          <p:nvPr/>
        </p:nvSpPr>
        <p:spPr>
          <a:xfrm>
            <a:off x="2406736" y="642436"/>
            <a:ext cx="355091" cy="355091"/>
          </a:xfrm>
          <a:prstGeom prst="rect">
            <a:avLst/>
          </a:prstGeom>
          <a:blipFill>
            <a:blip r:embed="rId4" cstate="print"/>
            <a:stretch>
              <a:fillRect/>
            </a:stretch>
          </a:blipFill>
        </p:spPr>
        <p:txBody>
          <a:bodyPr wrap="square" lIns="0" tIns="0" rIns="0" bIns="0" rtlCol="0"/>
          <a:lstStyle/>
          <a:p>
            <a:endParaRPr/>
          </a:p>
        </p:txBody>
      </p:sp>
      <p:sp>
        <p:nvSpPr>
          <p:cNvPr id="125" name="object 38">
            <a:extLst>
              <a:ext uri="{FF2B5EF4-FFF2-40B4-BE49-F238E27FC236}">
                <a16:creationId xmlns:a16="http://schemas.microsoft.com/office/drawing/2014/main" id="{C501E2BC-92C4-FD4E-811F-B5051FA615A4}"/>
              </a:ext>
            </a:extLst>
          </p:cNvPr>
          <p:cNvSpPr/>
          <p:nvPr/>
        </p:nvSpPr>
        <p:spPr>
          <a:xfrm rot="5400000" flipH="1">
            <a:off x="3826797" y="-42743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7" name="object 38">
            <a:extLst>
              <a:ext uri="{FF2B5EF4-FFF2-40B4-BE49-F238E27FC236}">
                <a16:creationId xmlns:a16="http://schemas.microsoft.com/office/drawing/2014/main" id="{64E7DF0F-05A8-104A-B8C8-328349295124}"/>
              </a:ext>
            </a:extLst>
          </p:cNvPr>
          <p:cNvSpPr/>
          <p:nvPr/>
        </p:nvSpPr>
        <p:spPr>
          <a:xfrm rot="5400000" flipH="1">
            <a:off x="3874957" y="120618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8" name="object 62">
            <a:extLst>
              <a:ext uri="{FF2B5EF4-FFF2-40B4-BE49-F238E27FC236}">
                <a16:creationId xmlns:a16="http://schemas.microsoft.com/office/drawing/2014/main" id="{5D509D19-B7E8-854C-A645-DFEABAF81FC2}"/>
              </a:ext>
            </a:extLst>
          </p:cNvPr>
          <p:cNvSpPr txBox="1"/>
          <p:nvPr/>
        </p:nvSpPr>
        <p:spPr>
          <a:xfrm>
            <a:off x="4475200" y="4313460"/>
            <a:ext cx="1827285" cy="197490"/>
          </a:xfrm>
          <a:prstGeom prst="rect">
            <a:avLst/>
          </a:prstGeom>
        </p:spPr>
        <p:txBody>
          <a:bodyPr vert="horz" wrap="square" lIns="0" tIns="12700" rIns="0" bIns="0" rtlCol="0" anchor="t">
            <a:spAutoFit/>
          </a:bodyPr>
          <a:lstStyle/>
          <a:p>
            <a:pPr marL="12700">
              <a:lnSpc>
                <a:spcPct val="100000"/>
              </a:lnSpc>
              <a:spcBef>
                <a:spcPts val="100"/>
              </a:spcBef>
            </a:pPr>
            <a:r>
              <a:rPr lang="en-US" sz="1200" b="1" spc="-20">
                <a:solidFill>
                  <a:srgbClr val="020302"/>
                </a:solidFill>
                <a:latin typeface="Adobe Clean"/>
                <a:cs typeface="Adobe Clean"/>
              </a:rPr>
              <a:t>In-Region Support Option</a:t>
            </a:r>
            <a:endParaRPr lang="en-US" sz="1200">
              <a:latin typeface="Adobe Clean"/>
            </a:endParaRPr>
          </a:p>
        </p:txBody>
      </p:sp>
      <p:sp>
        <p:nvSpPr>
          <p:cNvPr id="50" name="object 63">
            <a:extLst>
              <a:ext uri="{FF2B5EF4-FFF2-40B4-BE49-F238E27FC236}">
                <a16:creationId xmlns:a16="http://schemas.microsoft.com/office/drawing/2014/main" id="{96F6C916-70C7-F646-9255-620156B1938E}"/>
              </a:ext>
            </a:extLst>
          </p:cNvPr>
          <p:cNvSpPr txBox="1"/>
          <p:nvPr/>
        </p:nvSpPr>
        <p:spPr>
          <a:xfrm>
            <a:off x="4083049" y="4621777"/>
            <a:ext cx="2151796" cy="628377"/>
          </a:xfrm>
          <a:prstGeom prst="rect">
            <a:avLst/>
          </a:prstGeom>
        </p:spPr>
        <p:txBody>
          <a:bodyPr vert="horz" wrap="square" lIns="0" tIns="12700" rIns="0" bIns="0" rtlCol="0">
            <a:spAutoFit/>
          </a:bodyPr>
          <a:lstStyle/>
          <a:p>
            <a:pPr marL="12700">
              <a:lnSpc>
                <a:spcPct val="100000"/>
              </a:lnSpc>
              <a:spcBef>
                <a:spcPts val="100"/>
              </a:spcBef>
            </a:pPr>
            <a:r>
              <a:rPr lang="en-US" sz="1000" dirty="0">
                <a:latin typeface="Adobe Clean Light" panose="020B0303020404020204" pitchFamily="34" charset="0"/>
              </a:rPr>
              <a:t>Receive support from members of our Adobe Support Team located within your global region. This may include in-country and/or in-language support. </a:t>
            </a:r>
          </a:p>
        </p:txBody>
      </p:sp>
      <p:sp>
        <p:nvSpPr>
          <p:cNvPr id="51" name="object 38">
            <a:extLst>
              <a:ext uri="{FF2B5EF4-FFF2-40B4-BE49-F238E27FC236}">
                <a16:creationId xmlns:a16="http://schemas.microsoft.com/office/drawing/2014/main" id="{21019CAF-6CD9-2F4F-82BC-AA60A514704E}"/>
              </a:ext>
            </a:extLst>
          </p:cNvPr>
          <p:cNvSpPr/>
          <p:nvPr/>
        </p:nvSpPr>
        <p:spPr>
          <a:xfrm rot="5400000" flipH="1">
            <a:off x="3826796" y="5392496"/>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52" name="Rectangle 51">
            <a:extLst>
              <a:ext uri="{FF2B5EF4-FFF2-40B4-BE49-F238E27FC236}">
                <a16:creationId xmlns:a16="http://schemas.microsoft.com/office/drawing/2014/main" id="{5C42361C-87C2-0A43-9CAF-A87B3BEFD73C}"/>
              </a:ext>
            </a:extLst>
          </p:cNvPr>
          <p:cNvSpPr>
            <a:spLocks/>
          </p:cNvSpPr>
          <p:nvPr/>
        </p:nvSpPr>
        <p:spPr>
          <a:xfrm>
            <a:off x="832813" y="6847686"/>
            <a:ext cx="1326203" cy="184666"/>
          </a:xfrm>
          <a:prstGeom prst="rect">
            <a:avLst/>
          </a:prstGeom>
        </p:spPr>
        <p:txBody>
          <a:bodyPr wrap="square" lIns="0" tIns="0" rIns="0" bIns="0">
            <a:spAutoFit/>
          </a:bodyPr>
          <a:lstStyle/>
          <a:p>
            <a:pPr>
              <a:spcBef>
                <a:spcPts val="600"/>
              </a:spcBef>
              <a:spcAft>
                <a:spcPts val="600"/>
              </a:spcAft>
            </a:pPr>
            <a:r>
              <a:rPr lang="en-US" sz="1200" b="1" dirty="0">
                <a:latin typeface="Adobe Clean" panose="020B0503020404020204" pitchFamily="34" charset="0"/>
                <a:ea typeface="Open Sans" pitchFamily="34" charset="0"/>
                <a:cs typeface="Open Sans" pitchFamily="34" charset="0"/>
              </a:rPr>
              <a:t>Community Forums</a:t>
            </a:r>
          </a:p>
        </p:txBody>
      </p:sp>
      <p:sp>
        <p:nvSpPr>
          <p:cNvPr id="53" name="object 39">
            <a:extLst>
              <a:ext uri="{FF2B5EF4-FFF2-40B4-BE49-F238E27FC236}">
                <a16:creationId xmlns:a16="http://schemas.microsoft.com/office/drawing/2014/main" id="{3144B5F2-F1B8-5143-97B5-3528FB2103FF}"/>
              </a:ext>
            </a:extLst>
          </p:cNvPr>
          <p:cNvSpPr txBox="1"/>
          <p:nvPr/>
        </p:nvSpPr>
        <p:spPr>
          <a:xfrm>
            <a:off x="405282" y="7089855"/>
            <a:ext cx="2148840" cy="959237"/>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Continuous online access to a growing database of technical solutions, product documentation, FAQs and more. Connect with other customers on Adobe Community to share best practices and lessons learned..</a:t>
            </a:r>
          </a:p>
        </p:txBody>
      </p:sp>
      <p:sp>
        <p:nvSpPr>
          <p:cNvPr id="54" name="Rectangle 53">
            <a:extLst>
              <a:ext uri="{FF2B5EF4-FFF2-40B4-BE49-F238E27FC236}">
                <a16:creationId xmlns:a16="http://schemas.microsoft.com/office/drawing/2014/main" id="{B5E5EF50-B9D6-4144-9D61-B7BAB54C56FA}"/>
              </a:ext>
            </a:extLst>
          </p:cNvPr>
          <p:cNvSpPr>
            <a:spLocks/>
          </p:cNvSpPr>
          <p:nvPr/>
        </p:nvSpPr>
        <p:spPr>
          <a:xfrm>
            <a:off x="3339528" y="6846032"/>
            <a:ext cx="1013098" cy="184666"/>
          </a:xfrm>
          <a:prstGeom prst="rect">
            <a:avLst/>
          </a:prstGeom>
        </p:spPr>
        <p:txBody>
          <a:bodyPr wrap="none" lIns="0" tIns="0" rIns="0" bIns="0">
            <a:spAutoFit/>
          </a:bodyPr>
          <a:lstStyle/>
          <a:p>
            <a:pPr>
              <a:spcBef>
                <a:spcPts val="600"/>
              </a:spcBef>
              <a:spcAft>
                <a:spcPts val="600"/>
              </a:spcAft>
            </a:pPr>
            <a:r>
              <a:rPr lang="en-US" sz="1200" b="1" dirty="0">
                <a:latin typeface="Adobe Clean" panose="020B0503020404020204" pitchFamily="34" charset="0"/>
                <a:ea typeface="Open Sans" pitchFamily="34" charset="0"/>
                <a:cs typeface="Open Sans" pitchFamily="34" charset="0"/>
              </a:rPr>
              <a:t>Self-Help Portal</a:t>
            </a:r>
          </a:p>
        </p:txBody>
      </p:sp>
      <p:sp>
        <p:nvSpPr>
          <p:cNvPr id="55" name="object 39">
            <a:extLst>
              <a:ext uri="{FF2B5EF4-FFF2-40B4-BE49-F238E27FC236}">
                <a16:creationId xmlns:a16="http://schemas.microsoft.com/office/drawing/2014/main" id="{8730254D-F879-524D-9BAE-40CBA951629A}"/>
              </a:ext>
            </a:extLst>
          </p:cNvPr>
          <p:cNvSpPr txBox="1"/>
          <p:nvPr/>
        </p:nvSpPr>
        <p:spPr>
          <a:xfrm>
            <a:off x="2894025" y="7079726"/>
            <a:ext cx="2148840" cy="805349"/>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On-demand access to the online Self-help Support Portal review case status, and browse other resources, like our  news and alerts, knowledge base, featured tips, and more.</a:t>
            </a:r>
          </a:p>
        </p:txBody>
      </p:sp>
      <p:sp>
        <p:nvSpPr>
          <p:cNvPr id="56" name="object 46">
            <a:extLst>
              <a:ext uri="{FF2B5EF4-FFF2-40B4-BE49-F238E27FC236}">
                <a16:creationId xmlns:a16="http://schemas.microsoft.com/office/drawing/2014/main" id="{A8666A9F-BC8F-A641-B03A-E4CFF38223C2}"/>
              </a:ext>
            </a:extLst>
          </p:cNvPr>
          <p:cNvSpPr txBox="1"/>
          <p:nvPr/>
        </p:nvSpPr>
        <p:spPr>
          <a:xfrm>
            <a:off x="5382768" y="7055179"/>
            <a:ext cx="2148840" cy="641201"/>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en-US" sz="1000" spc="-20" dirty="0">
                <a:solidFill>
                  <a:srgbClr val="020302"/>
                </a:solidFill>
                <a:latin typeface="AdobeClean-Light"/>
                <a:cs typeface="AdobeClean-Light"/>
              </a:rPr>
              <a:t>Authorized Users (Admins) can start a chat session with Adobe Support </a:t>
            </a:r>
            <a:r>
              <a:rPr lang="en-US" sz="1000" spc="-5" dirty="0">
                <a:solidFill>
                  <a:srgbClr val="020302"/>
                </a:solidFill>
                <a:latin typeface="AdobeClean-Light"/>
                <a:cs typeface="AdobeClean-Light"/>
              </a:rPr>
              <a:t>to </a:t>
            </a:r>
            <a:r>
              <a:rPr lang="en-US" sz="1000" spc="-10" dirty="0">
                <a:solidFill>
                  <a:srgbClr val="020302"/>
                </a:solidFill>
                <a:latin typeface="AdobeClean-Light"/>
                <a:cs typeface="AdobeClean-Light"/>
              </a:rPr>
              <a:t>get </a:t>
            </a:r>
            <a:r>
              <a:rPr lang="en-US" sz="1000" spc="-20" dirty="0">
                <a:solidFill>
                  <a:srgbClr val="020302"/>
                </a:solidFill>
                <a:latin typeface="AdobeClean-Light"/>
                <a:cs typeface="AdobeClean-Light"/>
              </a:rPr>
              <a:t>answers</a:t>
            </a:r>
            <a:r>
              <a:rPr lang="en-US" sz="1000" spc="-45" dirty="0">
                <a:solidFill>
                  <a:srgbClr val="020302"/>
                </a:solidFill>
                <a:latin typeface="AdobeClean-Light"/>
                <a:cs typeface="AdobeClean-Light"/>
              </a:rPr>
              <a:t> and </a:t>
            </a:r>
            <a:r>
              <a:rPr lang="en-US" sz="1000" spc="-15" dirty="0">
                <a:solidFill>
                  <a:srgbClr val="020302"/>
                </a:solidFill>
                <a:latin typeface="AdobeClean-Light"/>
                <a:cs typeface="AdobeClean-Light"/>
              </a:rPr>
              <a:t>help </a:t>
            </a:r>
            <a:r>
              <a:rPr lang="en-US" sz="1000" spc="-10" dirty="0">
                <a:solidFill>
                  <a:srgbClr val="020302"/>
                </a:solidFill>
                <a:latin typeface="AdobeClean-Light"/>
                <a:cs typeface="AdobeClean-Light"/>
              </a:rPr>
              <a:t>with</a:t>
            </a:r>
            <a:r>
              <a:rPr lang="en-US" sz="1000" spc="85" dirty="0">
                <a:solidFill>
                  <a:srgbClr val="020302"/>
                </a:solidFill>
                <a:latin typeface="AdobeClean-Light"/>
                <a:cs typeface="AdobeClean-Light"/>
              </a:rPr>
              <a:t> </a:t>
            </a:r>
            <a:r>
              <a:rPr lang="en-US" sz="1000" spc="-10" dirty="0">
                <a:solidFill>
                  <a:srgbClr val="020302"/>
                </a:solidFill>
                <a:latin typeface="AdobeClean-Light"/>
                <a:cs typeface="AdobeClean-Light"/>
              </a:rPr>
              <a:t>case </a:t>
            </a:r>
            <a:r>
              <a:rPr lang="en-US" sz="1000" spc="-20" dirty="0">
                <a:solidFill>
                  <a:srgbClr val="020302"/>
                </a:solidFill>
                <a:latin typeface="AdobeClean-Light"/>
                <a:cs typeface="AdobeClean-Light"/>
              </a:rPr>
              <a:t>submission.</a:t>
            </a:r>
          </a:p>
          <a:p>
            <a:pPr marL="33020" marR="159385">
              <a:lnSpc>
                <a:spcPct val="100000"/>
              </a:lnSpc>
              <a:spcBef>
                <a:spcPts val="100"/>
              </a:spcBef>
              <a:tabLst>
                <a:tab pos="1786889" algn="l"/>
              </a:tabLst>
            </a:pPr>
            <a:r>
              <a:rPr lang="en-US" sz="1000" i="1" spc="-10" dirty="0">
                <a:solidFill>
                  <a:srgbClr val="7A7A7A"/>
                </a:solidFill>
                <a:latin typeface="AdobeClean-LightIt"/>
                <a:cs typeface="AdobeClean-LightIt"/>
              </a:rPr>
              <a:t>Subject to local hours</a:t>
            </a:r>
            <a:endParaRPr lang="en-US" sz="1000" dirty="0">
              <a:latin typeface="AdobeClean-Light"/>
              <a:cs typeface="AdobeClean-Light"/>
            </a:endParaRPr>
          </a:p>
        </p:txBody>
      </p:sp>
      <p:sp>
        <p:nvSpPr>
          <p:cNvPr id="57" name="Rectangle 56">
            <a:extLst>
              <a:ext uri="{FF2B5EF4-FFF2-40B4-BE49-F238E27FC236}">
                <a16:creationId xmlns:a16="http://schemas.microsoft.com/office/drawing/2014/main" id="{E248428D-2D76-7C4F-A339-0FCD75DE1915}"/>
              </a:ext>
            </a:extLst>
          </p:cNvPr>
          <p:cNvSpPr>
            <a:spLocks/>
          </p:cNvSpPr>
          <p:nvPr/>
        </p:nvSpPr>
        <p:spPr>
          <a:xfrm>
            <a:off x="5897720" y="6833800"/>
            <a:ext cx="841577" cy="184666"/>
          </a:xfrm>
          <a:prstGeom prst="rect">
            <a:avLst/>
          </a:prstGeom>
        </p:spPr>
        <p:txBody>
          <a:bodyPr wrap="none" lIns="0" tIns="0" rIns="0" bIns="0">
            <a:spAutoFit/>
          </a:bodyPr>
          <a:lstStyle/>
          <a:p>
            <a:pPr>
              <a:spcBef>
                <a:spcPts val="600"/>
              </a:spcBef>
              <a:spcAft>
                <a:spcPts val="600"/>
              </a:spcAft>
            </a:pPr>
            <a:r>
              <a:rPr lang="en-US" sz="1200" b="1" dirty="0">
                <a:latin typeface="Adobe Clean" panose="020B0503020404020204" pitchFamily="34" charset="0"/>
                <a:ea typeface="Open Sans" pitchFamily="34" charset="0"/>
                <a:cs typeface="Open Sans" pitchFamily="34" charset="0"/>
              </a:rPr>
              <a:t>Chat Support</a:t>
            </a:r>
          </a:p>
        </p:txBody>
      </p:sp>
      <p:sp>
        <p:nvSpPr>
          <p:cNvPr id="58" name="Rectangle 57">
            <a:extLst>
              <a:ext uri="{FF2B5EF4-FFF2-40B4-BE49-F238E27FC236}">
                <a16:creationId xmlns:a16="http://schemas.microsoft.com/office/drawing/2014/main" id="{4F85907C-6089-F446-B6DF-E3392F01BCF5}"/>
              </a:ext>
            </a:extLst>
          </p:cNvPr>
          <p:cNvSpPr>
            <a:spLocks/>
          </p:cNvSpPr>
          <p:nvPr/>
        </p:nvSpPr>
        <p:spPr>
          <a:xfrm>
            <a:off x="2217123" y="8586959"/>
            <a:ext cx="963405" cy="184666"/>
          </a:xfrm>
          <a:prstGeom prst="rect">
            <a:avLst/>
          </a:prstGeom>
        </p:spPr>
        <p:txBody>
          <a:bodyPr wrap="none" lIns="0" tIns="0" rIns="0" bIns="0">
            <a:spAutoFit/>
          </a:bodyPr>
          <a:lstStyle/>
          <a:p>
            <a:pPr>
              <a:spcBef>
                <a:spcPts val="600"/>
              </a:spcBef>
              <a:spcAft>
                <a:spcPts val="600"/>
              </a:spcAft>
            </a:pPr>
            <a:r>
              <a:rPr lang="en-US" sz="1200" b="1" dirty="0">
                <a:latin typeface="Adobe Clean" panose="020B0503020404020204" pitchFamily="34" charset="0"/>
                <a:ea typeface="Open Sans" pitchFamily="34" charset="0"/>
                <a:cs typeface="Open Sans" pitchFamily="34" charset="0"/>
              </a:rPr>
              <a:t>Phone Support</a:t>
            </a:r>
          </a:p>
        </p:txBody>
      </p:sp>
      <p:sp>
        <p:nvSpPr>
          <p:cNvPr id="60" name="object 39">
            <a:extLst>
              <a:ext uri="{FF2B5EF4-FFF2-40B4-BE49-F238E27FC236}">
                <a16:creationId xmlns:a16="http://schemas.microsoft.com/office/drawing/2014/main" id="{0BF58FD4-AE2D-8C41-8A72-7C4F19669271}"/>
              </a:ext>
            </a:extLst>
          </p:cNvPr>
          <p:cNvSpPr txBox="1"/>
          <p:nvPr/>
        </p:nvSpPr>
        <p:spPr>
          <a:xfrm>
            <a:off x="1899187" y="8834114"/>
            <a:ext cx="2023834" cy="651460"/>
          </a:xfrm>
          <a:prstGeom prst="rect">
            <a:avLst/>
          </a:prstGeom>
        </p:spPr>
        <p:txBody>
          <a:bodyPr vert="horz" wrap="square" lIns="0" tIns="35560" rIns="0" bIns="0" rtlCol="0">
            <a:spAutoFit/>
          </a:bodyPr>
          <a:lstStyle/>
          <a:p>
            <a:r>
              <a:rPr lang="en-US" sz="1000" dirty="0">
                <a:solidFill>
                  <a:srgbClr val="020302"/>
                </a:solidFill>
                <a:latin typeface="AdobeClean-Light"/>
              </a:rPr>
              <a:t>Authorized Users (Admins) </a:t>
            </a:r>
            <a:r>
              <a:rPr lang="en-US" sz="1000" dirty="0">
                <a:latin typeface="Adobe Clean Light"/>
              </a:rPr>
              <a:t>can call Adobe Support via phone </a:t>
            </a:r>
            <a:r>
              <a:rPr lang="en-US" sz="1000" spc="-5" dirty="0">
                <a:solidFill>
                  <a:srgbClr val="020302"/>
                </a:solidFill>
                <a:latin typeface="AdobeClean-Light"/>
                <a:cs typeface="AdobeClean-Light"/>
              </a:rPr>
              <a:t>to </a:t>
            </a:r>
            <a:r>
              <a:rPr lang="en-US" sz="1000" spc="-10" dirty="0">
                <a:solidFill>
                  <a:srgbClr val="020302"/>
                </a:solidFill>
                <a:latin typeface="AdobeClean-Light"/>
                <a:cs typeface="AdobeClean-Light"/>
              </a:rPr>
              <a:t>get </a:t>
            </a:r>
            <a:r>
              <a:rPr lang="en-US" sz="1000" spc="-20" dirty="0">
                <a:solidFill>
                  <a:srgbClr val="020302"/>
                </a:solidFill>
                <a:latin typeface="AdobeClean-Light"/>
                <a:cs typeface="AdobeClean-Light"/>
              </a:rPr>
              <a:t>answers</a:t>
            </a:r>
            <a:r>
              <a:rPr lang="en-US" sz="1000" spc="-45" dirty="0">
                <a:solidFill>
                  <a:srgbClr val="020302"/>
                </a:solidFill>
                <a:latin typeface="AdobeClean-Light"/>
                <a:cs typeface="AdobeClean-Light"/>
              </a:rPr>
              <a:t> and</a:t>
            </a:r>
            <a:r>
              <a:rPr lang="en-US" sz="1000" dirty="0">
                <a:solidFill>
                  <a:srgbClr val="020302"/>
                </a:solidFill>
                <a:latin typeface="AdobeClean-Light"/>
                <a:cs typeface="AdobeClean-Light"/>
              </a:rPr>
              <a:t> </a:t>
            </a:r>
            <a:r>
              <a:rPr lang="en-US" sz="1000" spc="-15" dirty="0">
                <a:solidFill>
                  <a:srgbClr val="020302"/>
                </a:solidFill>
                <a:latin typeface="AdobeClean-Light"/>
                <a:cs typeface="AdobeClean-Light"/>
              </a:rPr>
              <a:t>help </a:t>
            </a:r>
            <a:r>
              <a:rPr lang="en-US" sz="1000" spc="-10" dirty="0">
                <a:solidFill>
                  <a:srgbClr val="020302"/>
                </a:solidFill>
                <a:latin typeface="AdobeClean-Light"/>
                <a:cs typeface="AdobeClean-Light"/>
              </a:rPr>
              <a:t>with case </a:t>
            </a:r>
            <a:r>
              <a:rPr lang="en-US" sz="1000" spc="-20" dirty="0">
                <a:solidFill>
                  <a:srgbClr val="020302"/>
                </a:solidFill>
                <a:latin typeface="AdobeClean-Light"/>
                <a:cs typeface="AdobeClean-Light"/>
              </a:rPr>
              <a:t>submission.</a:t>
            </a:r>
          </a:p>
          <a:p>
            <a:r>
              <a:rPr lang="en-US" sz="1000" i="1" spc="-10" dirty="0">
                <a:solidFill>
                  <a:srgbClr val="7A7A7A"/>
                </a:solidFill>
                <a:latin typeface="Adobe Clean Light" panose="020B0303020404020204" pitchFamily="34" charset="0"/>
                <a:cs typeface="AdobeClean-LightIt"/>
              </a:rPr>
              <a:t>Subject to local hours</a:t>
            </a:r>
            <a:endParaRPr lang="en-US" sz="1000" i="1" dirty="0">
              <a:latin typeface="Adobe Clean Light" panose="020B0303020404020204" pitchFamily="34" charset="0"/>
              <a:cs typeface="AdobeClean-Light"/>
            </a:endParaRPr>
          </a:p>
        </p:txBody>
      </p:sp>
      <p:sp>
        <p:nvSpPr>
          <p:cNvPr id="65" name="Rectangle 64">
            <a:extLst>
              <a:ext uri="{FF2B5EF4-FFF2-40B4-BE49-F238E27FC236}">
                <a16:creationId xmlns:a16="http://schemas.microsoft.com/office/drawing/2014/main" id="{F263BB69-F7BC-974C-BDC9-97755880EB42}"/>
              </a:ext>
            </a:extLst>
          </p:cNvPr>
          <p:cNvSpPr>
            <a:spLocks/>
          </p:cNvSpPr>
          <p:nvPr/>
        </p:nvSpPr>
        <p:spPr>
          <a:xfrm>
            <a:off x="4681454" y="8581869"/>
            <a:ext cx="1402628" cy="184666"/>
          </a:xfrm>
          <a:prstGeom prst="rect">
            <a:avLst/>
          </a:prstGeom>
        </p:spPr>
        <p:txBody>
          <a:bodyPr wrap="none" lIns="0" tIns="0" rIns="0" bIns="0">
            <a:spAutoFit/>
          </a:bodyPr>
          <a:lstStyle/>
          <a:p>
            <a:pPr>
              <a:spcBef>
                <a:spcPts val="600"/>
              </a:spcBef>
              <a:spcAft>
                <a:spcPts val="600"/>
              </a:spcAft>
            </a:pPr>
            <a:r>
              <a:rPr lang="en-US" sz="1200" b="1" dirty="0">
                <a:latin typeface="Adobe Clean" panose="020B0503020404020204" pitchFamily="34" charset="0"/>
                <a:ea typeface="Open Sans" pitchFamily="34" charset="0"/>
                <a:cs typeface="Open Sans" pitchFamily="34" charset="0"/>
              </a:rPr>
              <a:t>Web Case Submission</a:t>
            </a:r>
          </a:p>
        </p:txBody>
      </p:sp>
      <p:sp>
        <p:nvSpPr>
          <p:cNvPr id="67" name="Rectangle 66">
            <a:extLst>
              <a:ext uri="{FF2B5EF4-FFF2-40B4-BE49-F238E27FC236}">
                <a16:creationId xmlns:a16="http://schemas.microsoft.com/office/drawing/2014/main" id="{29567E22-EAF1-9247-96B0-02DF92A8370A}"/>
              </a:ext>
            </a:extLst>
          </p:cNvPr>
          <p:cNvSpPr/>
          <p:nvPr/>
        </p:nvSpPr>
        <p:spPr>
          <a:xfrm>
            <a:off x="4170025" y="8834114"/>
            <a:ext cx="2148840" cy="707886"/>
          </a:xfrm>
          <a:prstGeom prst="rect">
            <a:avLst/>
          </a:prstGeom>
        </p:spPr>
        <p:txBody>
          <a:bodyPr wrap="square" lIns="91440" tIns="45720" rIns="91440" bIns="45720" anchor="t">
            <a:spAutoFit/>
          </a:bodyPr>
          <a:lstStyle/>
          <a:p>
            <a:r>
              <a:rPr lang="en-US" sz="1000" dirty="0">
                <a:solidFill>
                  <a:srgbClr val="020302"/>
                </a:solidFill>
                <a:latin typeface="AdobeClean-Light"/>
              </a:rPr>
              <a:t>Authorized Users (Admins) </a:t>
            </a:r>
            <a:r>
              <a:rPr lang="en-US" sz="1000" dirty="0">
                <a:latin typeface="Adobe Clean Light"/>
              </a:rPr>
              <a:t>can submit unlimited web cases at any time for support issues for review by our technical support team.</a:t>
            </a:r>
            <a:endParaRPr lang="en-US" sz="1000" dirty="0">
              <a:solidFill>
                <a:srgbClr val="000000"/>
              </a:solidFill>
              <a:latin typeface="Adobe Clean Light"/>
            </a:endParaRPr>
          </a:p>
        </p:txBody>
      </p:sp>
      <p:pic>
        <p:nvPicPr>
          <p:cNvPr id="68" name="Picture 67">
            <a:extLst>
              <a:ext uri="{FF2B5EF4-FFF2-40B4-BE49-F238E27FC236}">
                <a16:creationId xmlns:a16="http://schemas.microsoft.com/office/drawing/2014/main" id="{411CF8E1-9C58-C746-9E60-377476CC9445}"/>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224178" y="8528378"/>
            <a:ext cx="365760" cy="365760"/>
          </a:xfrm>
          <a:prstGeom prst="rect">
            <a:avLst/>
          </a:prstGeom>
        </p:spPr>
      </p:pic>
      <p:pic>
        <p:nvPicPr>
          <p:cNvPr id="69" name="Picture 68">
            <a:extLst>
              <a:ext uri="{FF2B5EF4-FFF2-40B4-BE49-F238E27FC236}">
                <a16:creationId xmlns:a16="http://schemas.microsoft.com/office/drawing/2014/main" id="{B0FCD316-40D4-FC4E-A50D-FEF5353F1239}"/>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830184" y="8464859"/>
            <a:ext cx="365760" cy="365760"/>
          </a:xfrm>
          <a:prstGeom prst="rect">
            <a:avLst/>
          </a:prstGeom>
        </p:spPr>
      </p:pic>
      <p:pic>
        <p:nvPicPr>
          <p:cNvPr id="70" name="Picture 69">
            <a:extLst>
              <a:ext uri="{FF2B5EF4-FFF2-40B4-BE49-F238E27FC236}">
                <a16:creationId xmlns:a16="http://schemas.microsoft.com/office/drawing/2014/main" id="{E7E682CB-EF0E-9F43-A428-8D1875660F79}"/>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452988" y="6683894"/>
            <a:ext cx="365760" cy="365760"/>
          </a:xfrm>
          <a:prstGeom prst="rect">
            <a:avLst/>
          </a:prstGeom>
        </p:spPr>
      </p:pic>
      <p:pic>
        <p:nvPicPr>
          <p:cNvPr id="72" name="Picture 71">
            <a:extLst>
              <a:ext uri="{FF2B5EF4-FFF2-40B4-BE49-F238E27FC236}">
                <a16:creationId xmlns:a16="http://schemas.microsoft.com/office/drawing/2014/main" id="{59C26432-8239-334B-A17A-29E3F0493380}"/>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01994" y="6739863"/>
            <a:ext cx="365760" cy="365760"/>
          </a:xfrm>
          <a:prstGeom prst="rect">
            <a:avLst/>
          </a:prstGeom>
        </p:spPr>
      </p:pic>
      <p:pic>
        <p:nvPicPr>
          <p:cNvPr id="73" name="Picture 72">
            <a:extLst>
              <a:ext uri="{FF2B5EF4-FFF2-40B4-BE49-F238E27FC236}">
                <a16:creationId xmlns:a16="http://schemas.microsoft.com/office/drawing/2014/main" id="{506F0A07-28C6-D340-87F8-CD825908CD29}"/>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889755" y="6739863"/>
            <a:ext cx="365760" cy="365760"/>
          </a:xfrm>
          <a:prstGeom prst="rect">
            <a:avLst/>
          </a:prstGeom>
        </p:spPr>
      </p:pic>
      <p:sp>
        <p:nvSpPr>
          <p:cNvPr id="76" name="object 39">
            <a:extLst>
              <a:ext uri="{FF2B5EF4-FFF2-40B4-BE49-F238E27FC236}">
                <a16:creationId xmlns:a16="http://schemas.microsoft.com/office/drawing/2014/main" id="{4FC3D018-1158-A849-B6C1-E429A1F8B354}"/>
              </a:ext>
            </a:extLst>
          </p:cNvPr>
          <p:cNvSpPr txBox="1"/>
          <p:nvPr/>
        </p:nvSpPr>
        <p:spPr>
          <a:xfrm>
            <a:off x="449714" y="1271858"/>
            <a:ext cx="2148840" cy="959237"/>
          </a:xfrm>
          <a:prstGeom prst="rect">
            <a:avLst/>
          </a:prstGeom>
        </p:spPr>
        <p:txBody>
          <a:bodyPr vert="horz" wrap="square" lIns="0" tIns="35560" rIns="0" bIns="0" rtlCol="0">
            <a:spAutoFit/>
          </a:bodyPr>
          <a:lstStyle/>
          <a:p>
            <a:pPr lvl="0">
              <a:spcBef>
                <a:spcPts val="190"/>
              </a:spcBef>
              <a:defRPr/>
            </a:pPr>
            <a:r>
              <a:rPr lang="en-US" sz="1000" dirty="0">
                <a:latin typeface="Adobe Clean Light" panose="020B0303020404020204" pitchFamily="34" charset="0"/>
              </a:rPr>
              <a:t>A designated Support Engineer who becomes familiar with your solution environment and business goals. The NSE is an experienced support engineer that helps coordinate your Enterprise Support experience.</a:t>
            </a:r>
          </a:p>
        </p:txBody>
      </p:sp>
      <p:sp>
        <p:nvSpPr>
          <p:cNvPr id="77" name="Rectangle 76">
            <a:extLst>
              <a:ext uri="{FF2B5EF4-FFF2-40B4-BE49-F238E27FC236}">
                <a16:creationId xmlns:a16="http://schemas.microsoft.com/office/drawing/2014/main" id="{444E26FE-BDAE-714D-ACC7-72D368285DD0}"/>
              </a:ext>
            </a:extLst>
          </p:cNvPr>
          <p:cNvSpPr>
            <a:spLocks/>
          </p:cNvSpPr>
          <p:nvPr/>
        </p:nvSpPr>
        <p:spPr>
          <a:xfrm>
            <a:off x="872390" y="1010962"/>
            <a:ext cx="1726164" cy="184666"/>
          </a:xfrm>
          <a:prstGeom prst="rect">
            <a:avLst/>
          </a:prstGeom>
        </p:spPr>
        <p:txBody>
          <a:bodyPr wrap="square" lIns="0" tIns="0" rIns="0" bIns="0">
            <a:spAutoFit/>
          </a:bodyPr>
          <a:lstStyle/>
          <a:p>
            <a:pPr>
              <a:spcBef>
                <a:spcPts val="600"/>
              </a:spcBef>
              <a:spcAft>
                <a:spcPts val="600"/>
              </a:spcAft>
            </a:pPr>
            <a:r>
              <a:rPr lang="en-US" sz="1200" b="1" spc="-10" dirty="0">
                <a:solidFill>
                  <a:srgbClr val="020302"/>
                </a:solidFill>
                <a:latin typeface="Adobe Clean" panose="020B0503020404020204" pitchFamily="34" charset="0"/>
              </a:rPr>
              <a:t>Named Support Engineer</a:t>
            </a:r>
          </a:p>
        </p:txBody>
      </p:sp>
      <p:sp>
        <p:nvSpPr>
          <p:cNvPr id="78" name="object 39">
            <a:extLst>
              <a:ext uri="{FF2B5EF4-FFF2-40B4-BE49-F238E27FC236}">
                <a16:creationId xmlns:a16="http://schemas.microsoft.com/office/drawing/2014/main" id="{9CCA5960-8B3A-4A49-BAD4-2D24B8AA00D8}"/>
              </a:ext>
            </a:extLst>
          </p:cNvPr>
          <p:cNvSpPr txBox="1"/>
          <p:nvPr/>
        </p:nvSpPr>
        <p:spPr>
          <a:xfrm>
            <a:off x="2803357" y="1285201"/>
            <a:ext cx="2148840" cy="497572"/>
          </a:xfrm>
          <a:prstGeom prst="rect">
            <a:avLst/>
          </a:prstGeom>
        </p:spPr>
        <p:txBody>
          <a:bodyPr vert="horz" wrap="square" lIns="0" tIns="35560" rIns="0" bIns="0" rtlCol="0">
            <a:spAutoFit/>
          </a:bodyPr>
          <a:lstStyle/>
          <a:p>
            <a:pPr marL="12700" marR="5080">
              <a:spcBef>
                <a:spcPts val="60"/>
              </a:spcBef>
            </a:pPr>
            <a:r>
              <a:rPr lang="en-US" sz="1000" dirty="0">
                <a:latin typeface="Adobe Clean Light" panose="020B0303020404020204" pitchFamily="34" charset="0"/>
                <a:cs typeface="AdobeClean-Light"/>
              </a:rPr>
              <a:t>Receive prioritized routing to ensure faster connection to more senior support resources on submitted cases. </a:t>
            </a:r>
          </a:p>
        </p:txBody>
      </p:sp>
      <p:sp>
        <p:nvSpPr>
          <p:cNvPr id="79" name="Rectangle 78">
            <a:extLst>
              <a:ext uri="{FF2B5EF4-FFF2-40B4-BE49-F238E27FC236}">
                <a16:creationId xmlns:a16="http://schemas.microsoft.com/office/drawing/2014/main" id="{0AE93525-7B13-D34F-A0A5-6F084F732C57}"/>
              </a:ext>
            </a:extLst>
          </p:cNvPr>
          <p:cNvSpPr>
            <a:spLocks/>
          </p:cNvSpPr>
          <p:nvPr/>
        </p:nvSpPr>
        <p:spPr>
          <a:xfrm>
            <a:off x="3228208" y="1011671"/>
            <a:ext cx="1976242" cy="184666"/>
          </a:xfrm>
          <a:prstGeom prst="rect">
            <a:avLst/>
          </a:prstGeom>
        </p:spPr>
        <p:txBody>
          <a:bodyPr wrap="square" lIns="0" tIns="0" rIns="0" bIns="0">
            <a:spAutoFit/>
          </a:bodyPr>
          <a:lstStyle/>
          <a:p>
            <a:pPr>
              <a:spcBef>
                <a:spcPts val="600"/>
              </a:spcBef>
              <a:spcAft>
                <a:spcPts val="600"/>
              </a:spcAft>
            </a:pPr>
            <a:r>
              <a:rPr lang="en-US" sz="1200" b="1" spc="-10" dirty="0">
                <a:solidFill>
                  <a:srgbClr val="020302"/>
                </a:solidFill>
                <a:latin typeface="Adobe Clean" panose="020B0503020404020204" pitchFamily="34" charset="0"/>
              </a:rPr>
              <a:t>Priority Case Routing</a:t>
            </a:r>
          </a:p>
        </p:txBody>
      </p:sp>
      <p:sp>
        <p:nvSpPr>
          <p:cNvPr id="96" name="object 39">
            <a:extLst>
              <a:ext uri="{FF2B5EF4-FFF2-40B4-BE49-F238E27FC236}">
                <a16:creationId xmlns:a16="http://schemas.microsoft.com/office/drawing/2014/main" id="{360AF423-8467-9A48-B2FE-24BAB9D2B6FC}"/>
              </a:ext>
            </a:extLst>
          </p:cNvPr>
          <p:cNvSpPr txBox="1"/>
          <p:nvPr/>
        </p:nvSpPr>
        <p:spPr>
          <a:xfrm>
            <a:off x="5356260" y="1287481"/>
            <a:ext cx="2148840" cy="651460"/>
          </a:xfrm>
          <a:prstGeom prst="rect">
            <a:avLst/>
          </a:prstGeom>
        </p:spPr>
        <p:txBody>
          <a:bodyPr vert="horz" wrap="square" lIns="0" tIns="35560" rIns="0" bIns="0" rtlCol="0">
            <a:spAutoFit/>
          </a:bodyPr>
          <a:lstStyle/>
          <a:p>
            <a:pPr marL="12700">
              <a:lnSpc>
                <a:spcPct val="100000"/>
              </a:lnSpc>
              <a:spcBef>
                <a:spcPts val="60"/>
              </a:spcBef>
            </a:pPr>
            <a:r>
              <a:rPr lang="en-US" sz="1000" dirty="0">
                <a:latin typeface="Adobe Clean Light" panose="020B0303020404020204" pitchFamily="34" charset="0"/>
              </a:rPr>
              <a:t>A designated point of contact within Adobe who can provide escalation assistance, regular updates and ensure priority is given to your most critical open support requests.</a:t>
            </a:r>
            <a:endParaRPr lang="en-US" sz="1000" dirty="0">
              <a:latin typeface="Adobe Clean Light" panose="020B0303020404020204" pitchFamily="34" charset="0"/>
              <a:cs typeface="AdobeClean-Light"/>
            </a:endParaRPr>
          </a:p>
        </p:txBody>
      </p:sp>
      <p:sp>
        <p:nvSpPr>
          <p:cNvPr id="97" name="Rectangle 96">
            <a:extLst>
              <a:ext uri="{FF2B5EF4-FFF2-40B4-BE49-F238E27FC236}">
                <a16:creationId xmlns:a16="http://schemas.microsoft.com/office/drawing/2014/main" id="{E35AF9DC-007A-F941-BE71-BD5269722F58}"/>
              </a:ext>
            </a:extLst>
          </p:cNvPr>
          <p:cNvSpPr>
            <a:spLocks/>
          </p:cNvSpPr>
          <p:nvPr/>
        </p:nvSpPr>
        <p:spPr>
          <a:xfrm>
            <a:off x="5818748" y="1006325"/>
            <a:ext cx="1608472" cy="184666"/>
          </a:xfrm>
          <a:prstGeom prst="rect">
            <a:avLst/>
          </a:prstGeom>
        </p:spPr>
        <p:txBody>
          <a:bodyPr wrap="square" lIns="0" tIns="0" rIns="0" bIns="0">
            <a:spAutoFit/>
          </a:bodyPr>
          <a:lstStyle/>
          <a:p>
            <a:pPr>
              <a:spcBef>
                <a:spcPts val="600"/>
              </a:spcBef>
              <a:spcAft>
                <a:spcPts val="600"/>
              </a:spcAft>
            </a:pPr>
            <a:r>
              <a:rPr lang="en-US" sz="1200" b="1" spc="-10" dirty="0">
                <a:solidFill>
                  <a:srgbClr val="020302"/>
                </a:solidFill>
                <a:latin typeface="Adobe Clean" panose="020B0503020404020204" pitchFamily="34" charset="0"/>
              </a:rPr>
              <a:t>Escalation Management</a:t>
            </a:r>
          </a:p>
        </p:txBody>
      </p:sp>
      <p:pic>
        <p:nvPicPr>
          <p:cNvPr id="98" name="Picture 97">
            <a:extLst>
              <a:ext uri="{FF2B5EF4-FFF2-40B4-BE49-F238E27FC236}">
                <a16:creationId xmlns:a16="http://schemas.microsoft.com/office/drawing/2014/main" id="{78DE0A16-DCE5-9D43-8A69-7D8BC4CB633E}"/>
              </a:ext>
              <a:ext uri="{C183D7F6-B498-43B3-948B-1728B52AA6E4}">
                <adec:decorative xmlns:adec="http://schemas.microsoft.com/office/drawing/2017/decorative" val="1"/>
              </a:ext>
            </a:extLst>
          </p:cNvPr>
          <p:cNvPicPr>
            <a:picLocks noChangeAspect="1"/>
          </p:cNvPicPr>
          <p:nvPr/>
        </p:nvPicPr>
        <p:blipFill>
          <a:blip r:embed="rId10"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5370864" y="911331"/>
            <a:ext cx="365760" cy="365760"/>
          </a:xfrm>
          <a:prstGeom prst="rect">
            <a:avLst/>
          </a:prstGeom>
          <a:ln>
            <a:noFill/>
          </a:ln>
        </p:spPr>
      </p:pic>
      <p:pic>
        <p:nvPicPr>
          <p:cNvPr id="99" name="Picture 98">
            <a:extLst>
              <a:ext uri="{FF2B5EF4-FFF2-40B4-BE49-F238E27FC236}">
                <a16:creationId xmlns:a16="http://schemas.microsoft.com/office/drawing/2014/main" id="{94BF0EA8-0582-E444-B2EF-D9812C7E2C98}"/>
              </a:ext>
              <a:ext uri="{C183D7F6-B498-43B3-948B-1728B52AA6E4}">
                <adec:decorative xmlns:adec="http://schemas.microsoft.com/office/drawing/2017/decorative" val="1"/>
              </a:ext>
            </a:extLst>
          </p:cNvPr>
          <p:cNvPicPr>
            <a:picLocks noChangeAspect="1"/>
          </p:cNvPicPr>
          <p:nvPr/>
        </p:nvPicPr>
        <p:blipFill>
          <a:blip r:embed="rId11"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2800585" y="905313"/>
            <a:ext cx="365760" cy="365760"/>
          </a:xfrm>
          <a:prstGeom prst="rect">
            <a:avLst/>
          </a:prstGeom>
          <a:ln>
            <a:noFill/>
          </a:ln>
        </p:spPr>
      </p:pic>
      <p:pic>
        <p:nvPicPr>
          <p:cNvPr id="100" name="Picture 99">
            <a:extLst>
              <a:ext uri="{FF2B5EF4-FFF2-40B4-BE49-F238E27FC236}">
                <a16:creationId xmlns:a16="http://schemas.microsoft.com/office/drawing/2014/main" id="{6D8C5646-0F9B-824D-A22B-1A26428493C3}"/>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448652" y="916762"/>
            <a:ext cx="365760" cy="365760"/>
          </a:xfrm>
          <a:prstGeom prst="rect">
            <a:avLst/>
          </a:prstGeom>
        </p:spPr>
      </p:pic>
      <p:sp>
        <p:nvSpPr>
          <p:cNvPr id="101" name="TextBox 100">
            <a:extLst>
              <a:ext uri="{FF2B5EF4-FFF2-40B4-BE49-F238E27FC236}">
                <a16:creationId xmlns:a16="http://schemas.microsoft.com/office/drawing/2014/main" id="{CE88B8AB-8DB7-2B4F-AC66-C6E1A803EAC4}"/>
              </a:ext>
            </a:extLst>
          </p:cNvPr>
          <p:cNvSpPr txBox="1"/>
          <p:nvPr/>
        </p:nvSpPr>
        <p:spPr>
          <a:xfrm>
            <a:off x="816240" y="2576177"/>
            <a:ext cx="2148841" cy="461665"/>
          </a:xfrm>
          <a:prstGeom prst="rect">
            <a:avLst/>
          </a:prstGeom>
          <a:noFill/>
        </p:spPr>
        <p:txBody>
          <a:bodyPr wrap="square" rtlCol="0">
            <a:spAutoFit/>
          </a:bodyPr>
          <a:lstStyle/>
          <a:p>
            <a:r>
              <a:rPr lang="en-US" sz="1200" b="1" dirty="0">
                <a:latin typeface="Adobe Clean" panose="020B0503020404020204" pitchFamily="34" charset="0"/>
              </a:rPr>
              <a:t>Accelerated Issue Prioritization</a:t>
            </a:r>
          </a:p>
        </p:txBody>
      </p:sp>
      <p:sp>
        <p:nvSpPr>
          <p:cNvPr id="102" name="object 39">
            <a:extLst>
              <a:ext uri="{FF2B5EF4-FFF2-40B4-BE49-F238E27FC236}">
                <a16:creationId xmlns:a16="http://schemas.microsoft.com/office/drawing/2014/main" id="{551D8EA5-A945-954A-8D5B-9E30F2E66618}"/>
              </a:ext>
            </a:extLst>
          </p:cNvPr>
          <p:cNvSpPr txBox="1"/>
          <p:nvPr/>
        </p:nvSpPr>
        <p:spPr>
          <a:xfrm>
            <a:off x="430064" y="3050824"/>
            <a:ext cx="2051550" cy="497572"/>
          </a:xfrm>
          <a:prstGeom prst="rect">
            <a:avLst/>
          </a:prstGeom>
        </p:spPr>
        <p:txBody>
          <a:bodyPr vert="horz" wrap="square" lIns="0" tIns="35560" rIns="0" bIns="0" rtlCol="0">
            <a:spAutoFit/>
          </a:bodyPr>
          <a:lstStyle/>
          <a:p>
            <a:pPr lvl="0">
              <a:spcBef>
                <a:spcPts val="60"/>
              </a:spcBef>
              <a:defRPr/>
            </a:pPr>
            <a:r>
              <a:rPr lang="en-US" sz="1000" dirty="0">
                <a:latin typeface="Adobe Clean Light" panose="020B0303020404020204" pitchFamily="34" charset="0"/>
                <a:cs typeface="Adobe Clean Light"/>
              </a:rPr>
              <a:t>Receive higher prioritization on support case work through facilitated engagement with Engineering.</a:t>
            </a:r>
          </a:p>
        </p:txBody>
      </p:sp>
      <p:pic>
        <p:nvPicPr>
          <p:cNvPr id="103" name="Picture 102">
            <a:extLst>
              <a:ext uri="{FF2B5EF4-FFF2-40B4-BE49-F238E27FC236}">
                <a16:creationId xmlns:a16="http://schemas.microsoft.com/office/drawing/2014/main" id="{05B655EB-46CF-0945-A1CF-1271045A99E8}"/>
              </a:ext>
              <a:ext uri="{C183D7F6-B498-43B3-948B-1728B52AA6E4}">
                <adec:decorative xmlns:adec="http://schemas.microsoft.com/office/drawing/2017/decorative" val="1"/>
              </a:ext>
            </a:extLst>
          </p:cNvPr>
          <p:cNvPicPr>
            <a:picLocks noChangeAspect="1"/>
          </p:cNvPicPr>
          <p:nvPr/>
        </p:nvPicPr>
        <p:blipFill>
          <a:blip r:embed="rId13"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430064" y="2627865"/>
            <a:ext cx="355787" cy="355787"/>
          </a:xfrm>
          <a:prstGeom prst="rect">
            <a:avLst/>
          </a:prstGeom>
          <a:ln>
            <a:noFill/>
          </a:ln>
        </p:spPr>
      </p:pic>
      <p:pic>
        <p:nvPicPr>
          <p:cNvPr id="104" name="Picture 103">
            <a:extLst>
              <a:ext uri="{FF2B5EF4-FFF2-40B4-BE49-F238E27FC236}">
                <a16:creationId xmlns:a16="http://schemas.microsoft.com/office/drawing/2014/main" id="{D1DFB071-3C1C-0147-9D37-E77FD381A239}"/>
              </a:ext>
              <a:ext uri="{C183D7F6-B498-43B3-948B-1728B52AA6E4}">
                <adec:decorative xmlns:adec="http://schemas.microsoft.com/office/drawing/2017/decorative" val="1"/>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5356260" y="2604125"/>
            <a:ext cx="365760" cy="365760"/>
          </a:xfrm>
          <a:prstGeom prst="rect">
            <a:avLst/>
          </a:prstGeom>
        </p:spPr>
      </p:pic>
      <p:pic>
        <p:nvPicPr>
          <p:cNvPr id="109" name="Picture 108">
            <a:extLst>
              <a:ext uri="{FF2B5EF4-FFF2-40B4-BE49-F238E27FC236}">
                <a16:creationId xmlns:a16="http://schemas.microsoft.com/office/drawing/2014/main" id="{C0EA11D7-A578-7E4C-94D3-EDC0017151FB}"/>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1714742" y="4216922"/>
            <a:ext cx="365760" cy="365760"/>
          </a:xfrm>
          <a:prstGeom prst="rect">
            <a:avLst/>
          </a:prstGeom>
        </p:spPr>
      </p:pic>
      <p:pic>
        <p:nvPicPr>
          <p:cNvPr id="114" name="Picture 113">
            <a:extLst>
              <a:ext uri="{FF2B5EF4-FFF2-40B4-BE49-F238E27FC236}">
                <a16:creationId xmlns:a16="http://schemas.microsoft.com/office/drawing/2014/main" id="{E4D5FD97-6084-1C45-8B8D-FA4334BA1B5E}"/>
              </a:ext>
              <a:ext uri="{C183D7F6-B498-43B3-948B-1728B52AA6E4}">
                <adec:decorative xmlns:adec="http://schemas.microsoft.com/office/drawing/2017/decorative" val="1"/>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4044715" y="4230343"/>
            <a:ext cx="365760" cy="365760"/>
          </a:xfrm>
          <a:prstGeom prst="rect">
            <a:avLst/>
          </a:prstGeom>
        </p:spPr>
      </p:pic>
      <p:sp>
        <p:nvSpPr>
          <p:cNvPr id="118" name="object 26">
            <a:extLst>
              <a:ext uri="{FF2B5EF4-FFF2-40B4-BE49-F238E27FC236}">
                <a16:creationId xmlns:a16="http://schemas.microsoft.com/office/drawing/2014/main" id="{0B58435B-D5E9-9241-8FA4-82580D0AE83C}"/>
              </a:ext>
            </a:extLst>
          </p:cNvPr>
          <p:cNvSpPr/>
          <p:nvPr/>
        </p:nvSpPr>
        <p:spPr>
          <a:xfrm>
            <a:off x="430064" y="745300"/>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9" name="TextBox 118">
            <a:extLst>
              <a:ext uri="{FF2B5EF4-FFF2-40B4-BE49-F238E27FC236}">
                <a16:creationId xmlns:a16="http://schemas.microsoft.com/office/drawing/2014/main" id="{F212414A-B558-6049-A316-B7EFC3678B28}"/>
              </a:ext>
            </a:extLst>
          </p:cNvPr>
          <p:cNvSpPr txBox="1"/>
          <p:nvPr/>
        </p:nvSpPr>
        <p:spPr>
          <a:xfrm>
            <a:off x="3095604" y="2650593"/>
            <a:ext cx="2148841" cy="276999"/>
          </a:xfrm>
          <a:prstGeom prst="rect">
            <a:avLst/>
          </a:prstGeom>
          <a:noFill/>
        </p:spPr>
        <p:txBody>
          <a:bodyPr wrap="square" rtlCol="0">
            <a:spAutoFit/>
          </a:bodyPr>
          <a:lstStyle/>
          <a:p>
            <a:r>
              <a:rPr lang="en-US" sz="1200" b="1" dirty="0">
                <a:latin typeface="Adobe Clean" panose="020B0503020404020204" pitchFamily="34" charset="0"/>
              </a:rPr>
              <a:t>Proactive Case Monitoring</a:t>
            </a:r>
          </a:p>
        </p:txBody>
      </p:sp>
      <p:sp>
        <p:nvSpPr>
          <p:cNvPr id="127" name="object 39">
            <a:extLst>
              <a:ext uri="{FF2B5EF4-FFF2-40B4-BE49-F238E27FC236}">
                <a16:creationId xmlns:a16="http://schemas.microsoft.com/office/drawing/2014/main" id="{4EF527CD-128E-B44B-A01C-7B9489E006FB}"/>
              </a:ext>
            </a:extLst>
          </p:cNvPr>
          <p:cNvSpPr txBox="1"/>
          <p:nvPr/>
        </p:nvSpPr>
        <p:spPr>
          <a:xfrm>
            <a:off x="2761827" y="3033782"/>
            <a:ext cx="2051550" cy="651460"/>
          </a:xfrm>
          <a:prstGeom prst="rect">
            <a:avLst/>
          </a:prstGeom>
        </p:spPr>
        <p:txBody>
          <a:bodyPr vert="horz" wrap="square" lIns="0" tIns="35560" rIns="0" bIns="0" rtlCol="0">
            <a:spAutoFit/>
          </a:bodyPr>
          <a:lstStyle/>
          <a:p>
            <a:pPr lvl="0">
              <a:spcBef>
                <a:spcPts val="60"/>
              </a:spcBef>
              <a:defRPr/>
            </a:pPr>
            <a:r>
              <a:rPr lang="en-US" sz="1000" dirty="0">
                <a:latin typeface="Adobe Clean Light" panose="020B0303020404020204" pitchFamily="34" charset="0"/>
              </a:rPr>
              <a:t>A designated point of contact within Adobe will actively monitor open cases and take proactive and preventive actions to ensure timely resolution.</a:t>
            </a:r>
            <a:endParaRPr lang="en-US" sz="1000" dirty="0">
              <a:latin typeface="Adobe Clean Light" panose="020B0303020404020204" pitchFamily="34" charset="0"/>
              <a:cs typeface="Adobe Clean Light"/>
            </a:endParaRPr>
          </a:p>
        </p:txBody>
      </p:sp>
      <p:pic>
        <p:nvPicPr>
          <p:cNvPr id="130" name="Picture 129">
            <a:extLst>
              <a:ext uri="{FF2B5EF4-FFF2-40B4-BE49-F238E27FC236}">
                <a16:creationId xmlns:a16="http://schemas.microsoft.com/office/drawing/2014/main" id="{B9A2CF88-1D6E-294A-ACD8-5518804B44A1}"/>
              </a:ext>
              <a:ext uri="{C183D7F6-B498-43B3-948B-1728B52AA6E4}">
                <adec:decorative xmlns:adec="http://schemas.microsoft.com/office/drawing/2017/decorative" val="1"/>
              </a:ext>
            </a:extLst>
          </p:cNvPr>
          <p:cNvPicPr>
            <a:picLocks noChangeAspect="1"/>
          </p:cNvPicPr>
          <p:nvPr/>
        </p:nvPicPr>
        <p:blipFill>
          <a:blip r:embed="rId17"/>
          <a:stretch>
            <a:fillRect/>
          </a:stretch>
        </p:blipFill>
        <p:spPr>
          <a:xfrm>
            <a:off x="2761211" y="2626679"/>
            <a:ext cx="365760" cy="365760"/>
          </a:xfrm>
          <a:prstGeom prst="rect">
            <a:avLst/>
          </a:prstGeom>
        </p:spPr>
      </p:pic>
      <p:sp>
        <p:nvSpPr>
          <p:cNvPr id="74" name="object 11">
            <a:extLst>
              <a:ext uri="{FF2B5EF4-FFF2-40B4-BE49-F238E27FC236}">
                <a16:creationId xmlns:a16="http://schemas.microsoft.com/office/drawing/2014/main" id="{8CF77401-FD6D-8C4A-AE13-826F9AA0E0C6}"/>
              </a:ext>
            </a:extLst>
          </p:cNvPr>
          <p:cNvSpPr txBox="1">
            <a:spLocks noGrp="1"/>
          </p:cNvSpPr>
          <p:nvPr>
            <p:ph type="ftr" sz="quarter" idx="5"/>
          </p:nvPr>
        </p:nvSpPr>
        <p:spPr>
          <a:xfrm>
            <a:off x="121146" y="9839613"/>
            <a:ext cx="2245360" cy="133370"/>
          </a:xfrm>
          <a:prstGeom prst="rect">
            <a:avLst/>
          </a:prstGeom>
        </p:spPr>
        <p:txBody>
          <a:bodyPr vert="horz" wrap="square" lIns="0" tIns="10160" rIns="0" bIns="0" rtlCol="0">
            <a:spAutoFit/>
          </a:bodyPr>
          <a:lstStyle/>
          <a:p>
            <a:pPr marL="12700">
              <a:lnSpc>
                <a:spcPct val="100000"/>
              </a:lnSpc>
              <a:spcBef>
                <a:spcPts val="80"/>
              </a:spcBef>
            </a:pPr>
            <a:r>
              <a:rPr spc="-10" dirty="0"/>
              <a:t>©202</a:t>
            </a:r>
            <a:r>
              <a:rPr lang="en-US" spc="-10" dirty="0"/>
              <a:t>2 </a:t>
            </a:r>
            <a:r>
              <a:rPr spc="-5" dirty="0"/>
              <a:t>Adobe. All</a:t>
            </a:r>
            <a:r>
              <a:rPr spc="-10" dirty="0"/>
              <a:t> Rights</a:t>
            </a:r>
            <a:r>
              <a:rPr spc="-5" dirty="0"/>
              <a:t> </a:t>
            </a:r>
            <a:r>
              <a:rPr spc="-10" dirty="0"/>
              <a:t>Reserved.</a:t>
            </a:r>
            <a:r>
              <a:rPr spc="-5" dirty="0"/>
              <a:t> Adobe</a:t>
            </a:r>
            <a:r>
              <a:rPr spc="60" dirty="0"/>
              <a:t> </a:t>
            </a:r>
            <a:r>
              <a:rPr spc="-10" dirty="0"/>
              <a:t>Confidential.</a:t>
            </a:r>
          </a:p>
        </p:txBody>
      </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a:solidFill>
                  <a:srgbClr val="6C6C6C"/>
                </a:solidFill>
                <a:latin typeface="Adobe Clean"/>
                <a:cs typeface="Adobe Clean"/>
              </a:rPr>
              <a:t>©2020 Adobe. All Rights Reserved. </a:t>
            </a:r>
            <a:r>
              <a:rPr sz="500">
                <a:solidFill>
                  <a:srgbClr val="6C6C6C"/>
                </a:solidFill>
                <a:latin typeface="Adobe Clean"/>
                <a:cs typeface="Adobe Clean"/>
              </a:rPr>
              <a:t>Adobe</a:t>
            </a:r>
            <a:r>
              <a:rPr sz="500" spc="5">
                <a:solidFill>
                  <a:srgbClr val="6C6C6C"/>
                </a:solidFill>
                <a:latin typeface="Adobe Clean"/>
                <a:cs typeface="Adobe Clean"/>
              </a:rPr>
              <a:t> </a:t>
            </a:r>
            <a:r>
              <a:rPr sz="500" spc="-5">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a:solidFill>
                  <a:srgbClr val="6D6D6D"/>
                </a:solidFill>
                <a:latin typeface="Adobe Clean"/>
                <a:cs typeface="Adobe Clean"/>
              </a:rPr>
              <a:t>©2020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a:solidFill>
                  <a:srgbClr val="020302"/>
                </a:solidFill>
                <a:latin typeface="Adobe Clean"/>
                <a:cs typeface="Adobe Clean"/>
              </a:rPr>
              <a:t>Resources</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a:solidFill>
                  <a:srgbClr val="777879"/>
                </a:solidFill>
                <a:latin typeface="Adobe Clean"/>
                <a:cs typeface="Adobe Clean"/>
              </a:rPr>
              <a:t>Adobe</a:t>
            </a:r>
            <a:endParaRPr sz="800">
              <a:latin typeface="Adobe Clean"/>
              <a:cs typeface="Adobe Clean"/>
            </a:endParaRPr>
          </a:p>
          <a:p>
            <a:pPr marL="12700">
              <a:lnSpc>
                <a:spcPts val="915"/>
              </a:lnSpc>
            </a:pPr>
            <a:r>
              <a:rPr sz="800" spc="-15">
                <a:solidFill>
                  <a:srgbClr val="777879"/>
                </a:solidFill>
                <a:latin typeface="Adobe Clean"/>
                <a:cs typeface="Adobe Clean"/>
              </a:rPr>
              <a:t>345 Park</a:t>
            </a:r>
            <a:r>
              <a:rPr sz="800" spc="-100">
                <a:solidFill>
                  <a:srgbClr val="777879"/>
                </a:solidFill>
                <a:latin typeface="Adobe Clean"/>
                <a:cs typeface="Adobe Clean"/>
              </a:rPr>
              <a:t> </a:t>
            </a:r>
            <a:r>
              <a:rPr sz="800" spc="-15">
                <a:solidFill>
                  <a:srgbClr val="777879"/>
                </a:solidFill>
                <a:latin typeface="Adobe Clean"/>
                <a:cs typeface="Adobe Clean"/>
              </a:rPr>
              <a:t>Avenue</a:t>
            </a:r>
            <a:endParaRPr sz="800">
              <a:latin typeface="Adobe Clean"/>
              <a:cs typeface="Adobe Clean"/>
            </a:endParaRPr>
          </a:p>
          <a:p>
            <a:pPr marL="12700">
              <a:lnSpc>
                <a:spcPts val="944"/>
              </a:lnSpc>
            </a:pPr>
            <a:r>
              <a:rPr sz="800" spc="-10">
                <a:solidFill>
                  <a:srgbClr val="777879"/>
                </a:solidFill>
                <a:latin typeface="Adobe Clean"/>
                <a:cs typeface="Adobe Clean"/>
              </a:rPr>
              <a:t>San </a:t>
            </a:r>
            <a:r>
              <a:rPr sz="800" spc="-15">
                <a:solidFill>
                  <a:srgbClr val="777879"/>
                </a:solidFill>
                <a:latin typeface="Adobe Clean"/>
                <a:cs typeface="Adobe Clean"/>
              </a:rPr>
              <a:t>Jose,</a:t>
            </a:r>
            <a:r>
              <a:rPr sz="800" spc="-140">
                <a:solidFill>
                  <a:srgbClr val="777879"/>
                </a:solidFill>
                <a:latin typeface="Adobe Clean"/>
                <a:cs typeface="Adobe Clean"/>
              </a:rPr>
              <a:t> </a:t>
            </a:r>
            <a:r>
              <a:rPr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a:solidFill>
                  <a:srgbClr val="5F5F5F"/>
                </a:solidFill>
                <a:uFill>
                  <a:solidFill>
                    <a:srgbClr val="0000FF"/>
                  </a:solidFill>
                </a:uFill>
                <a:latin typeface="Adobe Clean"/>
                <a:cs typeface="Adobe Clean"/>
                <a:hlinkClick r:id="rId4"/>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5"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6"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sz="1100" i="1" spc="-10" dirty="0">
                <a:solidFill>
                  <a:srgbClr val="777879"/>
                </a:solidFill>
                <a:latin typeface="AdobeClean-LightIt"/>
                <a:cs typeface="AdobeClean-LightIt"/>
              </a:rPr>
              <a:t>To</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learn</a:t>
            </a:r>
            <a:r>
              <a:rPr sz="1100" i="1" spc="-40" dirty="0">
                <a:solidFill>
                  <a:srgbClr val="777879"/>
                </a:solidFill>
                <a:latin typeface="AdobeClean-LightIt"/>
                <a:cs typeface="AdobeClean-LightIt"/>
              </a:rPr>
              <a:t> </a:t>
            </a:r>
            <a:r>
              <a:rPr sz="1100" i="1" spc="-15" dirty="0">
                <a:solidFill>
                  <a:srgbClr val="777879"/>
                </a:solidFill>
                <a:latin typeface="AdobeClean-LightIt"/>
                <a:cs typeface="AdobeClean-LightIt"/>
              </a:rPr>
              <a:t>more</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about</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Adobe</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Support</a:t>
            </a:r>
            <a:r>
              <a:rPr lang="en-US" sz="1100" i="1" spc="-15" dirty="0">
                <a:solidFill>
                  <a:srgbClr val="777879"/>
                </a:solidFill>
                <a:latin typeface="AdobeClean-LightIt"/>
                <a:cs typeface="AdobeClean-LightIt"/>
              </a:rPr>
              <a:t> Offerings</a:t>
            </a:r>
            <a:r>
              <a:rPr sz="1100" i="1" spc="-75" dirty="0">
                <a:solidFill>
                  <a:srgbClr val="777879"/>
                </a:solidFill>
                <a:latin typeface="AdobeClean-LightIt"/>
                <a:cs typeface="AdobeClean-LightIt"/>
              </a:rPr>
              <a:t> </a:t>
            </a:r>
            <a:r>
              <a:rPr sz="1100" i="1" spc="-15" dirty="0">
                <a:solidFill>
                  <a:srgbClr val="777879"/>
                </a:solidFill>
                <a:latin typeface="AdobeClean-LightIt"/>
                <a:cs typeface="AdobeClean-LightIt"/>
              </a:rPr>
              <a:t>and</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the</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right</a:t>
            </a:r>
            <a:r>
              <a:rPr sz="1100" i="1" spc="-95" dirty="0">
                <a:solidFill>
                  <a:srgbClr val="777879"/>
                </a:solidFill>
                <a:latin typeface="AdobeClean-LightIt"/>
                <a:cs typeface="AdobeClean-LightIt"/>
              </a:rPr>
              <a:t> </a:t>
            </a:r>
            <a:r>
              <a:rPr sz="1100" i="1" spc="-15" dirty="0">
                <a:solidFill>
                  <a:srgbClr val="777879"/>
                </a:solidFill>
                <a:latin typeface="AdobeClean-LightIt"/>
                <a:cs typeface="AdobeClean-LightIt"/>
              </a:rPr>
              <a:t>level</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for</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a:t>
            </a:r>
            <a:r>
              <a:rPr sz="1100" i="1" spc="-65" dirty="0">
                <a:solidFill>
                  <a:srgbClr val="777879"/>
                </a:solidFill>
                <a:latin typeface="AdobeClean-LightIt"/>
                <a:cs typeface="AdobeClean-LightIt"/>
              </a:rPr>
              <a:t> </a:t>
            </a:r>
            <a:r>
              <a:rPr sz="1100" i="1" spc="-15" dirty="0">
                <a:solidFill>
                  <a:srgbClr val="777879"/>
                </a:solidFill>
                <a:latin typeface="AdobeClean-LightIt"/>
                <a:cs typeface="AdobeClean-LightIt"/>
              </a:rPr>
              <a:t>contact</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your</a:t>
            </a:r>
            <a:r>
              <a:rPr sz="1100" i="1" spc="-70" dirty="0">
                <a:solidFill>
                  <a:srgbClr val="777879"/>
                </a:solidFill>
                <a:latin typeface="AdobeClean-LightIt"/>
                <a:cs typeface="AdobeClean-LightIt"/>
              </a:rPr>
              <a:t> </a:t>
            </a:r>
            <a:r>
              <a:rPr sz="1100" i="1" spc="-15" dirty="0">
                <a:solidFill>
                  <a:srgbClr val="777879"/>
                </a:solidFill>
                <a:latin typeface="AdobeClean-LightIt"/>
                <a:cs typeface="AdobeClean-LightIt"/>
              </a:rPr>
              <a:t>Named</a:t>
            </a:r>
            <a:r>
              <a:rPr sz="1100" i="1" spc="-55" dirty="0">
                <a:solidFill>
                  <a:srgbClr val="777879"/>
                </a:solidFill>
                <a:latin typeface="AdobeClean-LightIt"/>
                <a:cs typeface="AdobeClean-LightIt"/>
              </a:rPr>
              <a:t> </a:t>
            </a:r>
            <a:r>
              <a:rPr sz="1100" i="1" spc="-25" dirty="0">
                <a:solidFill>
                  <a:srgbClr val="777879"/>
                </a:solidFill>
                <a:latin typeface="AdobeClean-LightIt"/>
                <a:cs typeface="AdobeClean-LightIt"/>
              </a:rPr>
              <a:t>Account</a:t>
            </a:r>
            <a:r>
              <a:rPr sz="1100" i="1" spc="-120" dirty="0">
                <a:solidFill>
                  <a:srgbClr val="777879"/>
                </a:solidFill>
                <a:latin typeface="AdobeClean-LightIt"/>
                <a:cs typeface="AdobeClean-LightIt"/>
              </a:rPr>
              <a:t> </a:t>
            </a:r>
            <a:r>
              <a:rPr sz="1100" i="1" spc="-20" dirty="0">
                <a:solidFill>
                  <a:srgbClr val="777879"/>
                </a:solidFill>
                <a:latin typeface="AdobeClean-LightIt"/>
                <a:cs typeface="AdobeClean-LightIt"/>
              </a:rPr>
              <a:t>Manager </a:t>
            </a:r>
            <a:r>
              <a:rPr sz="1100" i="1" spc="-15" dirty="0">
                <a:solidFill>
                  <a:srgbClr val="777879"/>
                </a:solidFill>
                <a:latin typeface="AdobeClean-LightIt"/>
                <a:cs typeface="AdobeClean-LightIt"/>
              </a:rPr>
              <a:t>(NAM) </a:t>
            </a:r>
            <a:r>
              <a:rPr sz="1100" i="1" spc="-10" dirty="0">
                <a:solidFill>
                  <a:srgbClr val="777879"/>
                </a:solidFill>
                <a:latin typeface="AdobeClean-LightIt"/>
                <a:cs typeface="AdobeClean-LightIt"/>
              </a:rPr>
              <a:t>or </a:t>
            </a:r>
            <a:r>
              <a:rPr sz="1100" i="1" spc="-15" dirty="0">
                <a:solidFill>
                  <a:srgbClr val="777879"/>
                </a:solidFill>
                <a:latin typeface="AdobeClean-LightIt"/>
                <a:cs typeface="AdobeClean-LightIt"/>
              </a:rPr>
              <a:t>Customer </a:t>
            </a:r>
            <a:r>
              <a:rPr sz="1100" i="1" spc="-20" dirty="0">
                <a:solidFill>
                  <a:srgbClr val="777879"/>
                </a:solidFill>
                <a:latin typeface="AdobeClean-LightIt"/>
                <a:cs typeface="AdobeClean-LightIt"/>
              </a:rPr>
              <a:t>Success</a:t>
            </a:r>
            <a:r>
              <a:rPr sz="1100" i="1" spc="-180" dirty="0">
                <a:solidFill>
                  <a:srgbClr val="777879"/>
                </a:solidFill>
                <a:latin typeface="AdobeClean-LightIt"/>
                <a:cs typeface="AdobeClean-LightIt"/>
              </a:rPr>
              <a:t> </a:t>
            </a:r>
            <a:r>
              <a:rPr sz="1100" i="1" spc="-15" dirty="0">
                <a:solidFill>
                  <a:srgbClr val="777879"/>
                </a:solidFill>
                <a:latin typeface="AdobeClean-LightIt"/>
                <a:cs typeface="AdobeClean-LightIt"/>
              </a:rPr>
              <a:t>Manager</a:t>
            </a:r>
            <a:r>
              <a:rPr lang="en-US" sz="1100" i="1" spc="-15" dirty="0">
                <a:solidFill>
                  <a:srgbClr val="777879"/>
                </a:solidFill>
                <a:latin typeface="AdobeClean-LightIt"/>
                <a:cs typeface="AdobeClean-LightIt"/>
              </a:rPr>
              <a:t> </a:t>
            </a:r>
            <a:r>
              <a:rPr sz="1100" i="1" spc="-15" dirty="0">
                <a:solidFill>
                  <a:srgbClr val="777879"/>
                </a:solidFill>
                <a:latin typeface="AdobeClean-LightIt"/>
                <a:cs typeface="AdobeClean-LightIt"/>
              </a:rPr>
              <a:t>(CSM)</a:t>
            </a:r>
            <a:r>
              <a:rPr lang="en-US" sz="1100" i="1" spc="-15" dirty="0">
                <a:solidFill>
                  <a:srgbClr val="777879"/>
                </a:solidFill>
                <a:latin typeface="AdobeClean-LightIt"/>
                <a:cs typeface="AdobeClean-LightIt"/>
              </a:rPr>
              <a:t>.</a:t>
            </a:r>
            <a:endParaRPr sz="1100" dirty="0">
              <a:latin typeface="AdobeClean-LightIt"/>
              <a:cs typeface="AdobeClean-LightIt"/>
            </a:endParaRPr>
          </a:p>
          <a:p>
            <a:pPr marL="34290">
              <a:lnSpc>
                <a:spcPct val="100000"/>
              </a:lnSpc>
              <a:spcBef>
                <a:spcPts val="795"/>
              </a:spcBef>
            </a:pPr>
            <a:r>
              <a:rPr sz="800" spc="-5" dirty="0">
                <a:solidFill>
                  <a:srgbClr val="6D6D6D"/>
                </a:solidFill>
                <a:latin typeface="Adobe Clean"/>
                <a:cs typeface="Adobe Clean"/>
              </a:rPr>
              <a:t>©202</a:t>
            </a:r>
            <a:r>
              <a:rPr lang="en-US" sz="800" spc="-5" dirty="0">
                <a:solidFill>
                  <a:srgbClr val="6D6D6D"/>
                </a:solidFill>
                <a:latin typeface="Adobe Clean"/>
                <a:cs typeface="Adobe Clean"/>
              </a:rPr>
              <a:t>2</a:t>
            </a:r>
            <a:r>
              <a:rPr sz="800" spc="-5" dirty="0">
                <a:solidFill>
                  <a:srgbClr val="6D6D6D"/>
                </a:solidFill>
                <a:latin typeface="Adobe Clean"/>
                <a:cs typeface="Adobe Clean"/>
              </a:rPr>
              <a:t>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90707" y="4913781"/>
            <a:ext cx="6476646" cy="602088"/>
          </a:xfrm>
          <a:prstGeom prst="rect">
            <a:avLst/>
          </a:prstGeom>
        </p:spPr>
        <p:txBody>
          <a:bodyPr vert="horz" wrap="square" lIns="0" tIns="116205" rIns="0" bIns="0" rtlCol="0" anchor="t">
            <a:spAutoFit/>
          </a:bodyPr>
          <a:lstStyle/>
          <a:p>
            <a:pPr>
              <a:spcBef>
                <a:spcPts val="915"/>
              </a:spcBef>
            </a:pPr>
            <a:r>
              <a:rPr lang="en-US" sz="1400" b="1" spc="-15" dirty="0">
                <a:solidFill>
                  <a:srgbClr val="020302"/>
                </a:solidFill>
                <a:latin typeface="Adobe Clean"/>
                <a:cs typeface="Adobe Clean"/>
              </a:rPr>
              <a:t>Regional scope of Adobe Support, Local Hours Of Operation And Language Support</a:t>
            </a:r>
            <a:endParaRPr lang="en-US" sz="1400" spc="-15" dirty="0">
              <a:ea typeface="+mn-lt"/>
              <a:cs typeface="+mn-lt"/>
            </a:endParaRPr>
          </a:p>
          <a:p>
            <a:pPr lvl="0">
              <a:spcBef>
                <a:spcPts val="915"/>
              </a:spcBef>
            </a:pPr>
            <a:r>
              <a:rPr lang="en-US" sz="1000" spc="-15" dirty="0">
                <a:solidFill>
                  <a:srgbClr val="1F1F1F"/>
                </a:solidFill>
                <a:latin typeface="AdobeClean-Light"/>
              </a:rPr>
              <a:t>Adobe’s local business hours align to the customer’s billing region.</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576460587"/>
              </p:ext>
            </p:extLst>
          </p:nvPr>
        </p:nvGraphicFramePr>
        <p:xfrm>
          <a:off x="171128" y="5907213"/>
          <a:ext cx="7391400" cy="12242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dirty="0">
                          <a:solidFill>
                            <a:schemeClr val="tx1"/>
                          </a:solidFill>
                          <a:latin typeface="Adobe Clean" panose="020B0503020404020204" pitchFamily="34" charset="0"/>
                        </a:rPr>
                        <a:t>Americas </a:t>
                      </a:r>
                      <a:r>
                        <a:rPr lang="en-US" sz="1100" baseline="30000" dirty="0">
                          <a:solidFill>
                            <a:schemeClr val="tx1"/>
                          </a:solidFill>
                          <a:latin typeface="Adobe Clean" panose="020B05030204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Japan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dirty="0">
                          <a:solidFill>
                            <a:schemeClr val="tx1"/>
                          </a:solidFill>
                          <a:latin typeface="Adobe Clean" panose="020B0503020404020204" pitchFamily="34" charset="0"/>
                        </a:rPr>
                        <a:t>24x7</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100" baseline="30000" dirty="0">
                          <a:solidFill>
                            <a:schemeClr val="tx1"/>
                          </a:solidFill>
                          <a:latin typeface="Adobe Clean" panose="020B0503020404020204" pitchFamily="34" charset="0"/>
                        </a:rPr>
                        <a:t>1</a:t>
                      </a:r>
                      <a:r>
                        <a:rPr lang="en-US" sz="1100" dirty="0">
                          <a:solidFill>
                            <a:schemeClr val="tx1"/>
                          </a:solidFill>
                          <a:latin typeface="Adobe Clean" panose="020B0503020404020204" pitchFamily="34" charset="0"/>
                        </a:rPr>
                        <a:t>Americas Language support available in English only.</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7"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a:solidFill>
                  <a:srgbClr val="FFFFFF"/>
                </a:solidFill>
                <a:latin typeface="Adobe Clean"/>
                <a:cs typeface="Adobe Clean"/>
              </a:rPr>
              <a:t>U</a:t>
            </a:r>
            <a:r>
              <a:rPr sz="1200" b="1" spc="-20">
                <a:solidFill>
                  <a:srgbClr val="FFFFFF"/>
                </a:solidFill>
                <a:latin typeface="Adobe Clean"/>
                <a:cs typeface="Adobe Clean"/>
              </a:rPr>
              <a:t>n</a:t>
            </a:r>
            <a:r>
              <a:rPr sz="1200" b="1" spc="-25">
                <a:solidFill>
                  <a:srgbClr val="FFFFFF"/>
                </a:solidFill>
                <a:latin typeface="Adobe Clean"/>
                <a:cs typeface="Adobe Clean"/>
              </a:rPr>
              <a:t>p</a:t>
            </a:r>
            <a:r>
              <a:rPr sz="1200" b="1" spc="-15">
                <a:solidFill>
                  <a:srgbClr val="FFFFFF"/>
                </a:solidFill>
                <a:latin typeface="Adobe Clean"/>
                <a:cs typeface="Adobe Clean"/>
              </a:rPr>
              <a:t>a</a:t>
            </a:r>
            <a:r>
              <a:rPr sz="1200" b="1" spc="-25">
                <a:solidFill>
                  <a:srgbClr val="FFFFFF"/>
                </a:solidFill>
                <a:latin typeface="Adobe Clean"/>
                <a:cs typeface="Adobe Clean"/>
              </a:rPr>
              <a:t>r</a:t>
            </a:r>
            <a:r>
              <a:rPr sz="1200" b="1" spc="-15">
                <a:solidFill>
                  <a:srgbClr val="FFFFFF"/>
                </a:solidFill>
                <a:latin typeface="Adobe Clean"/>
                <a:cs typeface="Adobe Clean"/>
              </a:rPr>
              <a:t>a</a:t>
            </a:r>
            <a:r>
              <a:rPr sz="1200" b="1" spc="-30">
                <a:solidFill>
                  <a:srgbClr val="FFFFFF"/>
                </a:solidFill>
                <a:latin typeface="Adobe Clean"/>
                <a:cs typeface="Adobe Clean"/>
              </a:rPr>
              <a:t>ll</a:t>
            </a:r>
            <a:r>
              <a:rPr sz="1200" b="1" spc="-25">
                <a:solidFill>
                  <a:srgbClr val="FFFFFF"/>
                </a:solidFill>
                <a:latin typeface="Adobe Clean"/>
                <a:cs typeface="Adobe Clean"/>
              </a:rPr>
              <a:t>e</a:t>
            </a:r>
            <a:r>
              <a:rPr sz="1200" b="1" spc="-30">
                <a:solidFill>
                  <a:srgbClr val="FFFFFF"/>
                </a:solidFill>
                <a:latin typeface="Adobe Clean"/>
                <a:cs typeface="Adobe Clean"/>
              </a:rPr>
              <a:t>l</a:t>
            </a:r>
            <a:r>
              <a:rPr sz="1200" b="1" spc="-25">
                <a:solidFill>
                  <a:srgbClr val="FFFFFF"/>
                </a:solidFill>
                <a:latin typeface="Adobe Clean"/>
                <a:cs typeface="Adobe Clean"/>
              </a:rPr>
              <a:t>e</a:t>
            </a:r>
            <a:r>
              <a:rPr sz="1200" b="1">
                <a:solidFill>
                  <a:srgbClr val="FFFFFF"/>
                </a:solidFill>
                <a:latin typeface="Adobe Clean"/>
                <a:cs typeface="Adobe Clean"/>
              </a:rPr>
              <a:t>d  </a:t>
            </a:r>
            <a:r>
              <a:rPr sz="1200" b="1" spc="-25">
                <a:solidFill>
                  <a:srgbClr val="FFFFFF"/>
                </a:solidFill>
                <a:latin typeface="Adobe Clean"/>
                <a:cs typeface="Adobe Clean"/>
              </a:rPr>
              <a:t>Expertise</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a:solidFill>
                  <a:srgbClr val="FFFFFF"/>
                </a:solidFill>
                <a:latin typeface="Adobe Clean"/>
                <a:cs typeface="Adobe Clean"/>
              </a:rPr>
              <a:t>Accelerated Support</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a:solidFill>
                  <a:srgbClr val="FFFFFF"/>
                </a:solidFill>
                <a:latin typeface="Adobe Clean"/>
                <a:cs typeface="Adobe Clean"/>
              </a:rPr>
              <a:t>S</a:t>
            </a:r>
            <a:r>
              <a:rPr sz="1200" b="1" spc="-20">
                <a:solidFill>
                  <a:srgbClr val="FFFFFF"/>
                </a:solidFill>
                <a:latin typeface="Adobe Clean"/>
                <a:cs typeface="Adobe Clean"/>
              </a:rPr>
              <a:t>t</a:t>
            </a:r>
            <a:r>
              <a:rPr sz="1200" b="1" spc="-75">
                <a:solidFill>
                  <a:srgbClr val="FFFFFF"/>
                </a:solidFill>
                <a:latin typeface="Adobe Clean"/>
                <a:cs typeface="Adobe Clean"/>
              </a:rPr>
              <a:t>r</a:t>
            </a:r>
            <a:r>
              <a:rPr sz="1200" b="1" spc="-90">
                <a:solidFill>
                  <a:srgbClr val="FFFFFF"/>
                </a:solidFill>
                <a:latin typeface="Adobe Clean"/>
                <a:cs typeface="Adobe Clean"/>
              </a:rPr>
              <a:t>a</a:t>
            </a:r>
            <a:r>
              <a:rPr sz="1200" b="1" spc="-55">
                <a:solidFill>
                  <a:srgbClr val="FFFFFF"/>
                </a:solidFill>
                <a:latin typeface="Adobe Clean"/>
                <a:cs typeface="Adobe Clean"/>
              </a:rPr>
              <a:t>t</a:t>
            </a:r>
            <a:r>
              <a:rPr sz="1200" b="1" spc="-100">
                <a:solidFill>
                  <a:srgbClr val="FFFFFF"/>
                </a:solidFill>
                <a:latin typeface="Adobe Clean"/>
                <a:cs typeface="Adobe Clean"/>
              </a:rPr>
              <a:t>e</a:t>
            </a:r>
            <a:r>
              <a:rPr sz="1200" b="1" spc="-80">
                <a:solidFill>
                  <a:srgbClr val="FFFFFF"/>
                </a:solidFill>
                <a:latin typeface="Adobe Clean"/>
                <a:cs typeface="Adobe Clean"/>
              </a:rPr>
              <a:t>g</a:t>
            </a:r>
            <a:r>
              <a:rPr sz="1200" b="1" spc="-35">
                <a:solidFill>
                  <a:srgbClr val="FFFFFF"/>
                </a:solidFill>
                <a:latin typeface="Adobe Clean"/>
                <a:cs typeface="Adobe Clean"/>
              </a:rPr>
              <a:t>i</a:t>
            </a:r>
            <a:r>
              <a:rPr sz="1200" b="1">
                <a:solidFill>
                  <a:srgbClr val="FFFFFF"/>
                </a:solidFill>
                <a:latin typeface="Adobe Clean"/>
                <a:cs typeface="Adobe Clean"/>
              </a:rPr>
              <a:t>c  </a:t>
            </a:r>
            <a:r>
              <a:rPr sz="1200" b="1" spc="-45">
                <a:solidFill>
                  <a:srgbClr val="FFFFFF"/>
                </a:solidFill>
                <a:latin typeface="Adobe Clean"/>
                <a:cs typeface="Adobe Clean"/>
              </a:rPr>
              <a:t>Advice</a:t>
            </a:r>
            <a:endParaRPr sz="120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302639971"/>
              </p:ext>
            </p:extLst>
          </p:nvPr>
        </p:nvGraphicFramePr>
        <p:xfrm>
          <a:off x="194237" y="1272353"/>
          <a:ext cx="7368291" cy="2473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pPr marL="60325" lvl="0" indent="0">
                        <a:buNone/>
                      </a:pPr>
                      <a:r>
                        <a:rPr lang="en-US" sz="1200" b="0" strike="noStrike" dirty="0">
                          <a:solidFill>
                            <a:srgbClr val="5F5F5F"/>
                          </a:solidFill>
                          <a:latin typeface="Adobe Clean"/>
                          <a:ea typeface="+mn-ea"/>
                          <a:cs typeface="+mn-cs"/>
                          <a:hlinkClick r:id="rId8"/>
                        </a:rPr>
                        <a:t>Enterprise Learn &amp; Support</a:t>
                      </a:r>
                      <a:endParaRPr lang="en-US"/>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n-US" sz="1000" b="0" strike="noStrike" kern="1200" dirty="0">
                          <a:solidFill>
                            <a:schemeClr val="tx1"/>
                          </a:solidFill>
                          <a:latin typeface="Adobe Clean Light"/>
                          <a:ea typeface="+mn-ea"/>
                          <a:cs typeface="+mn-cs"/>
                        </a:rPr>
                        <a:t>Enterprise Learn &amp; Support is a place where Adobe customers can find self-help tutorials, product documentation, instructor-led training, community and support for select Adobe Creative Cloud and Document products.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strike="noStrike" dirty="0">
                          <a:solidFill>
                            <a:srgbClr val="5F5F5F"/>
                          </a:solidFill>
                          <a:effectLst/>
                          <a:latin typeface="Adobe Clean" panose="020B0503020404020204" pitchFamily="34" charset="0"/>
                          <a:ea typeface="+mn-ea"/>
                          <a:cs typeface="+mn-cs"/>
                          <a:hlinkClick r:id="rId9">
                            <a:extLst>
                              <a:ext uri="{A12FA001-AC4F-418D-AE19-62706E023703}">
                                <ahyp:hlinkClr xmlns:ahyp="http://schemas.microsoft.com/office/drawing/2018/hyperlinkcolor" val="tx"/>
                              </a:ext>
                            </a:extLst>
                          </a:hlinkClick>
                        </a:rPr>
                        <a:t>Adobe Support Community </a:t>
                      </a:r>
                      <a:endParaRPr lang="en-US" sz="1200" strike="noStrike" dirty="0">
                        <a:solidFill>
                          <a:srgbClr val="5F5F5F"/>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strike="noStrike" kern="1200" dirty="0">
                          <a:solidFill>
                            <a:schemeClr val="tx1"/>
                          </a:solidFill>
                          <a:latin typeface="Adobe Clean Light" panose="020B0303020404020204" pitchFamily="34" charset="0"/>
                          <a:ea typeface="+mn-ea"/>
                          <a:cs typeface="+mn-cs"/>
                        </a:rPr>
                        <a:t>The Adobe Support Community is the place to ask questions, find answers, learn from experts and share your knowledge.</a:t>
                      </a:r>
                      <a:endParaRPr lang="en-US" sz="1000" strike="noStrike" kern="1200" dirty="0">
                        <a:solidFill>
                          <a:schemeClr val="tx1"/>
                        </a:solidFill>
                        <a:highlight>
                          <a:srgbClr val="FFFF00"/>
                        </a:highlight>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rgbClr val="5F5F5F"/>
                          </a:solidFill>
                          <a:effectLst/>
                          <a:latin typeface="Adobe Clean" panose="020B0503020404020204" pitchFamily="34" charset="0"/>
                          <a:ea typeface="+mn-ea"/>
                          <a:cs typeface="+mn-cs"/>
                          <a:hlinkClick r:id="rId10">
                            <a:extLst>
                              <a:ext uri="{A12FA001-AC4F-418D-AE19-62706E023703}">
                                <ahyp:hlinkClr xmlns:ahyp="http://schemas.microsoft.com/office/drawing/2018/hyperlinkcolor" val="tx"/>
                              </a:ext>
                            </a:extLst>
                          </a:hlinkClick>
                        </a:rPr>
                        <a:t>Production Issues &amp; System Outages</a:t>
                      </a:r>
                      <a:endParaRPr lang="en-US" sz="1200" dirty="0">
                        <a:solidFill>
                          <a:srgbClr val="5F5F5F"/>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Adobe Clean Light" panose="020B0303020404020204" pitchFamily="34" charset="0"/>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rgbClr val="5F5F5F"/>
                          </a:solidFill>
                          <a:effectLst/>
                          <a:latin typeface="Adobe Clean" panose="020B0503020404020204" pitchFamily="34" charset="0"/>
                          <a:ea typeface="+mn-ea"/>
                          <a:cs typeface="+mn-cs"/>
                          <a:hlinkClick r:id="rId11">
                            <a:extLst>
                              <a:ext uri="{A12FA001-AC4F-418D-AE19-62706E023703}">
                                <ahyp:hlinkClr xmlns:ahyp="http://schemas.microsoft.com/office/drawing/2018/hyperlinkcolor" val="tx"/>
                              </a:ext>
                            </a:extLst>
                          </a:hlinkClick>
                        </a:rPr>
                        <a:t>Terms and Conditions</a:t>
                      </a:r>
                      <a:endParaRPr lang="en-US" sz="1200" dirty="0">
                        <a:solidFill>
                          <a:srgbClr val="5F5F5F"/>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chemeClr val="tx1"/>
                          </a:solidFill>
                          <a:latin typeface="Adobe Clean Light" panose="020B0303020404020204" pitchFamily="34" charset="0"/>
                          <a:ea typeface="+mn-ea"/>
                          <a:cs typeface="+mn-cs"/>
                        </a:rPr>
                        <a:t>Terms and conditions detailing Support Services offerings.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
        <p:nvSpPr>
          <p:cNvPr id="21" name="object 26">
            <a:extLst>
              <a:ext uri="{FF2B5EF4-FFF2-40B4-BE49-F238E27FC236}">
                <a16:creationId xmlns:a16="http://schemas.microsoft.com/office/drawing/2014/main" id="{B0DDCD88-C255-2E48-916E-2EC8EED67585}"/>
              </a:ext>
            </a:extLst>
          </p:cNvPr>
          <p:cNvSpPr/>
          <p:nvPr/>
        </p:nvSpPr>
        <p:spPr>
          <a:xfrm>
            <a:off x="177091" y="957075"/>
            <a:ext cx="77724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Tree>
    <p:extLst>
      <p:ext uri="{BB962C8B-B14F-4D97-AF65-F5344CB8AC3E}">
        <p14:creationId xmlns:p14="http://schemas.microsoft.com/office/powerpoint/2010/main" val="1050037809"/>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423269C2B3A1A408FE719AA0C68584E" ma:contentTypeVersion="12" ma:contentTypeDescription="Create a new document." ma:contentTypeScope="" ma:versionID="bb0e62b6784238cdabe687d3bb80e52e">
  <xsd:schema xmlns:xsd="http://www.w3.org/2001/XMLSchema" xmlns:xs="http://www.w3.org/2001/XMLSchema" xmlns:p="http://schemas.microsoft.com/office/2006/metadata/properties" xmlns:ns2="01e63850-2818-4a9f-a0cd-2d4201ad5cd5" xmlns:ns3="281057cd-4f7e-4aa3-94a7-05201549cd15" targetNamespace="http://schemas.microsoft.com/office/2006/metadata/properties" ma:root="true" ma:fieldsID="8056aed6c30138b1a2c5f47f967a193a" ns2:_="" ns3:_="">
    <xsd:import namespace="01e63850-2818-4a9f-a0cd-2d4201ad5cd5"/>
    <xsd:import namespace="281057cd-4f7e-4aa3-94a7-05201549cd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3850-2818-4a9f-a0cd-2d4201ad5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1057cd-4f7e-4aa3-94a7-05201549cd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1989CE-20BB-4A6A-A33F-71A1AE469C3E}">
  <ds:schemaRefs>
    <ds:schemaRef ds:uri="http://schemas.microsoft.com/sharepoint/v3/contenttype/forms"/>
  </ds:schemaRefs>
</ds:datastoreItem>
</file>

<file path=customXml/itemProps2.xml><?xml version="1.0" encoding="utf-8"?>
<ds:datastoreItem xmlns:ds="http://schemas.openxmlformats.org/officeDocument/2006/customXml" ds:itemID="{ED4099BE-EDEC-4FF1-8378-446617236015}">
  <ds:schemaRefs>
    <ds:schemaRef ds:uri="http://schemas.openxmlformats.org/package/2006/metadata/core-properties"/>
    <ds:schemaRef ds:uri="01e63850-2818-4a9f-a0cd-2d4201ad5cd5"/>
    <ds:schemaRef ds:uri="http://www.w3.org/XML/1998/namespace"/>
    <ds:schemaRef ds:uri="http://purl.org/dc/elements/1.1/"/>
    <ds:schemaRef ds:uri="http://schemas.microsoft.com/office/2006/metadata/properties"/>
    <ds:schemaRef ds:uri="http://purl.org/dc/dcmitype/"/>
    <ds:schemaRef ds:uri="http://schemas.microsoft.com/office/2006/documentManagement/types"/>
    <ds:schemaRef ds:uri="http://schemas.microsoft.com/office/infopath/2007/PartnerControls"/>
    <ds:schemaRef ds:uri="281057cd-4f7e-4aa3-94a7-05201549cd15"/>
    <ds:schemaRef ds:uri="http://purl.org/dc/terms/"/>
  </ds:schemaRefs>
</ds:datastoreItem>
</file>

<file path=customXml/itemProps3.xml><?xml version="1.0" encoding="utf-8"?>
<ds:datastoreItem xmlns:ds="http://schemas.openxmlformats.org/officeDocument/2006/customXml" ds:itemID="{C688342C-4DFE-4E47-A40D-C772A567C9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3850-2818-4a9f-a0cd-2d4201ad5cd5"/>
    <ds:schemaRef ds:uri="281057cd-4f7e-4aa3-94a7-05201549c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3081</TotalTime>
  <Words>1052</Words>
  <Application>Microsoft Office PowerPoint</Application>
  <PresentationFormat>Custom</PresentationFormat>
  <Paragraphs>133</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ADOBE SUPPORT PLANS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Jaclyn Zalesky</cp:lastModifiedBy>
  <cp:revision>50</cp:revision>
  <dcterms:created xsi:type="dcterms:W3CDTF">2021-05-05T02:01:37Z</dcterms:created>
  <dcterms:modified xsi:type="dcterms:W3CDTF">2022-03-04T01:01:32Z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0x0101009423269C2B3A1A408FE719AA0C68584E</vt:lpwstr>
  </property>
</Properties>
</file>