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606925-8FFA-293A-236A-86226561A643}" name="Steven Chaganis" initials="SC" userId="S::chaganis@adobe.com::ad274b6c-2f40-48d4-9b74-a20778203c3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aclyn Zalesky" initials="JZ" lastIdx="6" clrIdx="0">
    <p:extLst>
      <p:ext uri="{19B8F6BF-5375-455C-9EA6-DF929625EA0E}">
        <p15:presenceInfo xmlns:p15="http://schemas.microsoft.com/office/powerpoint/2012/main" userId="S::zalesky@adobe.com::9c0b24b4-6ad7-45a7-a9a0-5ba404afed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88CF7A-3805-1362-58B8-10A28D9DAA34}" v="29" dt="2022-03-04T01:02:46.334"/>
    <p1510:client id="{FD498FBB-EDE3-9F48-9F6B-88A988F91449}" v="3" dt="2022-01-27T18:10:38.69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5"/>
    <p:restoredTop sz="94635"/>
  </p:normalViewPr>
  <p:slideViewPr>
    <p:cSldViewPr>
      <p:cViewPr>
        <p:scale>
          <a:sx n="142" d="100"/>
          <a:sy n="142" d="100"/>
        </p:scale>
        <p:origin x="1224" y="-40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9c0b24b4-6ad7-45a7-a9a0-5ba404afed22" providerId="ADAL" clId="{FD498FBB-EDE3-9F48-9F6B-88A988F91449}"/>
    <pc:docChg chg="undo custSel modSld modMainMaster">
      <pc:chgData name="Jaclyn Zalesky" userId="9c0b24b4-6ad7-45a7-a9a0-5ba404afed22" providerId="ADAL" clId="{FD498FBB-EDE3-9F48-9F6B-88A988F91449}" dt="2022-01-27T18:10:38.694" v="20"/>
      <pc:docMkLst>
        <pc:docMk/>
      </pc:docMkLst>
      <pc:sldChg chg="addSp delSp modSp mod">
        <pc:chgData name="Jaclyn Zalesky" userId="9c0b24b4-6ad7-45a7-a9a0-5ba404afed22" providerId="ADAL" clId="{FD498FBB-EDE3-9F48-9F6B-88A988F91449}" dt="2022-01-27T18:10:38.694" v="20"/>
        <pc:sldMkLst>
          <pc:docMk/>
          <pc:sldMk cId="0" sldId="256"/>
        </pc:sldMkLst>
        <pc:spChg chg="add del mod">
          <ac:chgData name="Jaclyn Zalesky" userId="9c0b24b4-6ad7-45a7-a9a0-5ba404afed22" providerId="ADAL" clId="{FD498FBB-EDE3-9F48-9F6B-88A988F91449}" dt="2022-01-27T18:07:39.868" v="3"/>
          <ac:spMkLst>
            <pc:docMk/>
            <pc:sldMk cId="0" sldId="256"/>
            <ac:spMk id="4" creationId="{79B63198-08FE-C147-BE66-98D3147ACEAA}"/>
          </ac:spMkLst>
        </pc:spChg>
        <pc:spChg chg="mod">
          <ac:chgData name="Jaclyn Zalesky" userId="9c0b24b4-6ad7-45a7-a9a0-5ba404afed22" providerId="ADAL" clId="{FD498FBB-EDE3-9F48-9F6B-88A988F91449}" dt="2022-01-27T18:08:06.731" v="9" actId="20577"/>
          <ac:spMkLst>
            <pc:docMk/>
            <pc:sldMk cId="0" sldId="256"/>
            <ac:spMk id="10" creationId="{00000000-0000-0000-0000-000000000000}"/>
          </ac:spMkLst>
        </pc:spChg>
        <pc:graphicFrameChg chg="modGraphic">
          <ac:chgData name="Jaclyn Zalesky" userId="9c0b24b4-6ad7-45a7-a9a0-5ba404afed22" providerId="ADAL" clId="{FD498FBB-EDE3-9F48-9F6B-88A988F91449}" dt="2022-01-27T18:08:36.006" v="17" actId="20577"/>
          <ac:graphicFrameMkLst>
            <pc:docMk/>
            <pc:sldMk cId="0" sldId="256"/>
            <ac:graphicFrameMk id="8" creationId="{00000000-0000-0000-0000-000000000000}"/>
          </ac:graphicFrameMkLst>
        </pc:graphicFrameChg>
        <pc:graphicFrameChg chg="mod">
          <ac:chgData name="Jaclyn Zalesky" userId="9c0b24b4-6ad7-45a7-a9a0-5ba404afed22" providerId="ADAL" clId="{FD498FBB-EDE3-9F48-9F6B-88A988F91449}" dt="2022-01-27T18:10:38.694" v="20"/>
          <ac:graphicFrameMkLst>
            <pc:docMk/>
            <pc:sldMk cId="0" sldId="256"/>
            <ac:graphicFrameMk id="9" creationId="{00000000-0000-0000-0000-000000000000}"/>
          </ac:graphicFrameMkLst>
        </pc:graphicFrameChg>
      </pc:sldChg>
      <pc:sldChg chg="addSp delSp modSp mod">
        <pc:chgData name="Jaclyn Zalesky" userId="9c0b24b4-6ad7-45a7-a9a0-5ba404afed22" providerId="ADAL" clId="{FD498FBB-EDE3-9F48-9F6B-88A988F91449}" dt="2022-01-27T18:09:25.787" v="19" actId="1076"/>
        <pc:sldMkLst>
          <pc:docMk/>
          <pc:sldMk cId="0" sldId="257"/>
        </pc:sldMkLst>
        <pc:spChg chg="add mod">
          <ac:chgData name="Jaclyn Zalesky" userId="9c0b24b4-6ad7-45a7-a9a0-5ba404afed22" providerId="ADAL" clId="{FD498FBB-EDE3-9F48-9F6B-88A988F91449}" dt="2022-01-27T18:08:20.194" v="11"/>
          <ac:spMkLst>
            <pc:docMk/>
            <pc:sldMk cId="0" sldId="257"/>
            <ac:spMk id="23" creationId="{732CD17C-F249-EA4C-B716-35D7409EDBDC}"/>
          </ac:spMkLst>
        </pc:spChg>
        <pc:spChg chg="mod">
          <ac:chgData name="Jaclyn Zalesky" userId="9c0b24b4-6ad7-45a7-a9a0-5ba404afed22" providerId="ADAL" clId="{FD498FBB-EDE3-9F48-9F6B-88A988F91449}" dt="2022-01-27T18:09:25.787" v="19" actId="1076"/>
          <ac:spMkLst>
            <pc:docMk/>
            <pc:sldMk cId="0" sldId="257"/>
            <ac:spMk id="46" creationId="{00000000-0000-0000-0000-000000000000}"/>
          </ac:spMkLst>
        </pc:spChg>
        <pc:spChg chg="mod">
          <ac:chgData name="Jaclyn Zalesky" userId="9c0b24b4-6ad7-45a7-a9a0-5ba404afed22" providerId="ADAL" clId="{FD498FBB-EDE3-9F48-9F6B-88A988F91449}" dt="2022-01-27T18:09:14.620" v="18" actId="14100"/>
          <ac:spMkLst>
            <pc:docMk/>
            <pc:sldMk cId="0" sldId="257"/>
            <ac:spMk id="63" creationId="{5FDB276C-3505-C748-B612-64E8B08A71CB}"/>
          </ac:spMkLst>
        </pc:spChg>
        <pc:spChg chg="del">
          <ac:chgData name="Jaclyn Zalesky" userId="9c0b24b4-6ad7-45a7-a9a0-5ba404afed22" providerId="ADAL" clId="{FD498FBB-EDE3-9F48-9F6B-88A988F91449}" dt="2022-01-27T18:08:19.684" v="10" actId="478"/>
          <ac:spMkLst>
            <pc:docMk/>
            <pc:sldMk cId="0" sldId="257"/>
            <ac:spMk id="84" creationId="{CBCF4964-CAC8-F146-B2E2-51ED8B3DC99A}"/>
          </ac:spMkLst>
        </pc:spChg>
      </pc:sldChg>
      <pc:sldMasterChg chg="delSp mod modSldLayout">
        <pc:chgData name="Jaclyn Zalesky" userId="9c0b24b4-6ad7-45a7-a9a0-5ba404afed22" providerId="ADAL" clId="{FD498FBB-EDE3-9F48-9F6B-88A988F91449}" dt="2022-01-27T18:07:47.083" v="6" actId="478"/>
        <pc:sldMasterMkLst>
          <pc:docMk/>
          <pc:sldMasterMk cId="0" sldId="2147483648"/>
        </pc:sldMasterMkLst>
        <pc:picChg chg="del">
          <ac:chgData name="Jaclyn Zalesky" userId="9c0b24b4-6ad7-45a7-a9a0-5ba404afed22" providerId="ADAL" clId="{FD498FBB-EDE3-9F48-9F6B-88A988F91449}" dt="2022-01-27T18:07:47.083" v="6" actId="478"/>
          <ac:picMkLst>
            <pc:docMk/>
            <pc:sldMasterMk cId="0" sldId="2147483648"/>
            <ac:picMk id="9" creationId="{40B595D3-F8FC-DA44-B170-015BD0590CFB}"/>
          </ac:picMkLst>
        </pc:picChg>
        <pc:sldLayoutChg chg="delSp mod">
          <pc:chgData name="Jaclyn Zalesky" userId="9c0b24b4-6ad7-45a7-a9a0-5ba404afed22" providerId="ADAL" clId="{FD498FBB-EDE3-9F48-9F6B-88A988F91449}" dt="2022-01-27T18:07:37.410" v="1" actId="478"/>
          <pc:sldLayoutMkLst>
            <pc:docMk/>
            <pc:sldMasterMk cId="0" sldId="2147483648"/>
            <pc:sldLayoutMk cId="0" sldId="2147483662"/>
          </pc:sldLayoutMkLst>
          <pc:picChg chg="del">
            <ac:chgData name="Jaclyn Zalesky" userId="9c0b24b4-6ad7-45a7-a9a0-5ba404afed22" providerId="ADAL" clId="{FD498FBB-EDE3-9F48-9F6B-88A988F91449}" dt="2022-01-27T18:07:37.410" v="1" actId="478"/>
            <ac:picMkLst>
              <pc:docMk/>
              <pc:sldMasterMk cId="0" sldId="2147483648"/>
              <pc:sldLayoutMk cId="0" sldId="2147483662"/>
              <ac:picMk id="12" creationId="{4388883E-79D4-2047-8C5E-37999ED2475C}"/>
            </ac:picMkLst>
          </pc:picChg>
        </pc:sldLayoutChg>
        <pc:sldLayoutChg chg="addSp delSp mod">
          <pc:chgData name="Jaclyn Zalesky" userId="9c0b24b4-6ad7-45a7-a9a0-5ba404afed22" providerId="ADAL" clId="{FD498FBB-EDE3-9F48-9F6B-88A988F91449}" dt="2022-01-27T18:07:41.655" v="5" actId="478"/>
          <pc:sldLayoutMkLst>
            <pc:docMk/>
            <pc:sldMasterMk cId="0" sldId="2147483648"/>
            <pc:sldLayoutMk cId="0" sldId="2147483665"/>
          </pc:sldLayoutMkLst>
          <pc:spChg chg="add del">
            <ac:chgData name="Jaclyn Zalesky" userId="9c0b24b4-6ad7-45a7-a9a0-5ba404afed22" providerId="ADAL" clId="{FD498FBB-EDE3-9F48-9F6B-88A988F91449}" dt="2022-01-27T18:07:41.655" v="5" actId="478"/>
            <ac:spMkLst>
              <pc:docMk/>
              <pc:sldMasterMk cId="0" sldId="2147483648"/>
              <pc:sldLayoutMk cId="0" sldId="2147483665"/>
              <ac:spMk id="3" creationId="{00000000-0000-0000-0000-000000000000}"/>
            </ac:spMkLst>
          </pc:spChg>
        </pc:sldLayoutChg>
      </pc:sldMasterChg>
    </pc:docChg>
  </pc:docChgLst>
  <pc:docChgLst>
    <pc:chgData name="Jaclyn Zalesky" userId="S::zalesky@adobe.com::9c0b24b4-6ad7-45a7-a9a0-5ba404afed22" providerId="AD" clId="Web-{F988CF7A-3805-1362-58B8-10A28D9DAA34}"/>
    <pc:docChg chg="modSld">
      <pc:chgData name="Jaclyn Zalesky" userId="S::zalesky@adobe.com::9c0b24b4-6ad7-45a7-a9a0-5ba404afed22" providerId="AD" clId="Web-{F988CF7A-3805-1362-58B8-10A28D9DAA34}" dt="2022-03-04T01:02:41.100" v="1"/>
      <pc:docMkLst>
        <pc:docMk/>
      </pc:docMkLst>
      <pc:sldChg chg="modSp">
        <pc:chgData name="Jaclyn Zalesky" userId="S::zalesky@adobe.com::9c0b24b4-6ad7-45a7-a9a0-5ba404afed22" providerId="AD" clId="Web-{F988CF7A-3805-1362-58B8-10A28D9DAA34}" dt="2022-03-04T01:02:41.100" v="1"/>
        <pc:sldMkLst>
          <pc:docMk/>
          <pc:sldMk cId="0" sldId="256"/>
        </pc:sldMkLst>
        <pc:graphicFrameChg chg="mod modGraphic">
          <ac:chgData name="Jaclyn Zalesky" userId="S::zalesky@adobe.com::9c0b24b4-6ad7-45a7-a9a0-5ba404afed22" providerId="AD" clId="Web-{F988CF7A-3805-1362-58B8-10A28D9DAA34}" dt="2022-03-04T01:02:41.100" v="1"/>
          <ac:graphicFrameMkLst>
            <pc:docMk/>
            <pc:sldMk cId="0" sldId="256"/>
            <ac:graphicFrameMk id="8" creationId="{00000000-0000-0000-0000-000000000000}"/>
          </ac:graphicFrameMkLst>
        </pc:graphicFrameChg>
      </pc:sldChg>
    </pc:docChg>
  </pc:docChgLst>
  <pc:docChgLst>
    <pc:chgData name="Jaclyn Zalesky" userId="9c0b24b4-6ad7-45a7-a9a0-5ba404afed22" providerId="ADAL" clId="{4E2C6ECA-79BE-6040-A905-34CE2ACF5549}"/>
    <pc:docChg chg="undo custSel modSld">
      <pc:chgData name="Jaclyn Zalesky" userId="9c0b24b4-6ad7-45a7-a9a0-5ba404afed22" providerId="ADAL" clId="{4E2C6ECA-79BE-6040-A905-34CE2ACF5549}" dt="2022-01-26T18:02:05.897" v="30"/>
      <pc:docMkLst>
        <pc:docMk/>
      </pc:docMkLst>
      <pc:sldChg chg="addSp delSp modSp mod">
        <pc:chgData name="Jaclyn Zalesky" userId="9c0b24b4-6ad7-45a7-a9a0-5ba404afed22" providerId="ADAL" clId="{4E2C6ECA-79BE-6040-A905-34CE2ACF5549}" dt="2022-01-26T18:02:05.897" v="30"/>
        <pc:sldMkLst>
          <pc:docMk/>
          <pc:sldMk cId="0" sldId="256"/>
        </pc:sldMkLst>
        <pc:spChg chg="add del mod">
          <ac:chgData name="Jaclyn Zalesky" userId="9c0b24b4-6ad7-45a7-a9a0-5ba404afed22" providerId="ADAL" clId="{4E2C6ECA-79BE-6040-A905-34CE2ACF5549}" dt="2022-01-26T18:02:05.897" v="30"/>
          <ac:spMkLst>
            <pc:docMk/>
            <pc:sldMk cId="0" sldId="256"/>
            <ac:spMk id="4" creationId="{117456CE-3239-7440-9DF6-E4FE6B08F2C2}"/>
          </ac:spMkLst>
        </pc:spChg>
        <pc:graphicFrameChg chg="modGraphic">
          <ac:chgData name="Jaclyn Zalesky" userId="9c0b24b4-6ad7-45a7-a9a0-5ba404afed22" providerId="ADAL" clId="{4E2C6ECA-79BE-6040-A905-34CE2ACF5549}" dt="2022-01-26T18:01:56.161" v="25" actId="403"/>
          <ac:graphicFrameMkLst>
            <pc:docMk/>
            <pc:sldMk cId="0" sldId="256"/>
            <ac:graphicFrameMk id="8" creationId="{00000000-0000-0000-0000-000000000000}"/>
          </ac:graphicFrameMkLst>
        </pc:graphicFrameChg>
        <pc:graphicFrameChg chg="modGraphic">
          <ac:chgData name="Jaclyn Zalesky" userId="9c0b24b4-6ad7-45a7-a9a0-5ba404afed22" providerId="ADAL" clId="{4E2C6ECA-79BE-6040-A905-34CE2ACF5549}" dt="2022-01-26T18:02:05.323" v="28" actId="403"/>
          <ac:graphicFrameMkLst>
            <pc:docMk/>
            <pc:sldMk cId="0" sldId="256"/>
            <ac:graphicFrameMk id="9" creationId="{00000000-0000-0000-0000-000000000000}"/>
          </ac:graphicFrameMkLst>
        </pc:graphicFrameChg>
      </pc:sldChg>
      <pc:sldChg chg="modSp mod">
        <pc:chgData name="Jaclyn Zalesky" userId="9c0b24b4-6ad7-45a7-a9a0-5ba404afed22" providerId="ADAL" clId="{4E2C6ECA-79BE-6040-A905-34CE2ACF5549}" dt="2022-01-26T18:01:19.405" v="21" actId="2711"/>
        <pc:sldMkLst>
          <pc:docMk/>
          <pc:sldMk cId="0" sldId="257"/>
        </pc:sldMkLst>
        <pc:spChg chg="mod">
          <ac:chgData name="Jaclyn Zalesky" userId="9c0b24b4-6ad7-45a7-a9a0-5ba404afed22" providerId="ADAL" clId="{4E2C6ECA-79BE-6040-A905-34CE2ACF5549}" dt="2022-01-26T18:00:26.401" v="16" actId="2711"/>
          <ac:spMkLst>
            <pc:docMk/>
            <pc:sldMk cId="0" sldId="257"/>
            <ac:spMk id="6" creationId="{5EBF9B27-8EA2-E341-9043-80D952738B7F}"/>
          </ac:spMkLst>
        </pc:spChg>
        <pc:spChg chg="mod">
          <ac:chgData name="Jaclyn Zalesky" userId="9c0b24b4-6ad7-45a7-a9a0-5ba404afed22" providerId="ADAL" clId="{4E2C6ECA-79BE-6040-A905-34CE2ACF5549}" dt="2022-01-26T18:00:26.401" v="16" actId="2711"/>
          <ac:spMkLst>
            <pc:docMk/>
            <pc:sldMk cId="0" sldId="257"/>
            <ac:spMk id="26" creationId="{00000000-0000-0000-0000-000000000000}"/>
          </ac:spMkLst>
        </pc:spChg>
        <pc:spChg chg="mod">
          <ac:chgData name="Jaclyn Zalesky" userId="9c0b24b4-6ad7-45a7-a9a0-5ba404afed22" providerId="ADAL" clId="{4E2C6ECA-79BE-6040-A905-34CE2ACF5549}" dt="2022-01-26T18:01:19.405" v="21" actId="2711"/>
          <ac:spMkLst>
            <pc:docMk/>
            <pc:sldMk cId="0" sldId="257"/>
            <ac:spMk id="35" creationId="{B4234558-BCCC-B94B-B075-5CA309B46EBF}"/>
          </ac:spMkLst>
        </pc:spChg>
        <pc:spChg chg="mod">
          <ac:chgData name="Jaclyn Zalesky" userId="9c0b24b4-6ad7-45a7-a9a0-5ba404afed22" providerId="ADAL" clId="{4E2C6ECA-79BE-6040-A905-34CE2ACF5549}" dt="2022-01-26T18:00:26.401" v="16" actId="2711"/>
          <ac:spMkLst>
            <pc:docMk/>
            <pc:sldMk cId="0" sldId="257"/>
            <ac:spMk id="38" creationId="{00000000-0000-0000-0000-000000000000}"/>
          </ac:spMkLst>
        </pc:spChg>
        <pc:spChg chg="mod">
          <ac:chgData name="Jaclyn Zalesky" userId="9c0b24b4-6ad7-45a7-a9a0-5ba404afed22" providerId="ADAL" clId="{4E2C6ECA-79BE-6040-A905-34CE2ACF5549}" dt="2022-01-26T18:00:26.401" v="16" actId="2711"/>
          <ac:spMkLst>
            <pc:docMk/>
            <pc:sldMk cId="0" sldId="257"/>
            <ac:spMk id="39" creationId="{00000000-0000-0000-0000-000000000000}"/>
          </ac:spMkLst>
        </pc:spChg>
        <pc:spChg chg="mod">
          <ac:chgData name="Jaclyn Zalesky" userId="9c0b24b4-6ad7-45a7-a9a0-5ba404afed22" providerId="ADAL" clId="{4E2C6ECA-79BE-6040-A905-34CE2ACF5549}" dt="2022-01-26T18:00:26.401" v="16" actId="2711"/>
          <ac:spMkLst>
            <pc:docMk/>
            <pc:sldMk cId="0" sldId="257"/>
            <ac:spMk id="46" creationId="{00000000-0000-0000-0000-000000000000}"/>
          </ac:spMkLst>
        </pc:spChg>
        <pc:spChg chg="mod">
          <ac:chgData name="Jaclyn Zalesky" userId="9c0b24b4-6ad7-45a7-a9a0-5ba404afed22" providerId="ADAL" clId="{4E2C6ECA-79BE-6040-A905-34CE2ACF5549}" dt="2022-01-26T18:00:55.824" v="17" actId="2711"/>
          <ac:spMkLst>
            <pc:docMk/>
            <pc:sldMk cId="0" sldId="257"/>
            <ac:spMk id="61" creationId="{8F4C73CC-314D-8744-A9C8-6CE3C69810AD}"/>
          </ac:spMkLst>
        </pc:spChg>
        <pc:spChg chg="mod">
          <ac:chgData name="Jaclyn Zalesky" userId="9c0b24b4-6ad7-45a7-a9a0-5ba404afed22" providerId="ADAL" clId="{4E2C6ECA-79BE-6040-A905-34CE2ACF5549}" dt="2022-01-26T18:00:26.401" v="16" actId="2711"/>
          <ac:spMkLst>
            <pc:docMk/>
            <pc:sldMk cId="0" sldId="257"/>
            <ac:spMk id="63" creationId="{5FDB276C-3505-C748-B612-64E8B08A71CB}"/>
          </ac:spMkLst>
        </pc:spChg>
        <pc:spChg chg="mod">
          <ac:chgData name="Jaclyn Zalesky" userId="9c0b24b4-6ad7-45a7-a9a0-5ba404afed22" providerId="ADAL" clId="{4E2C6ECA-79BE-6040-A905-34CE2ACF5549}" dt="2022-01-26T18:01:02.641" v="18" actId="2711"/>
          <ac:spMkLst>
            <pc:docMk/>
            <pc:sldMk cId="0" sldId="257"/>
            <ac:spMk id="73" creationId="{54CB0472-0ABB-194C-8704-0BEA64FA03BF}"/>
          </ac:spMkLst>
        </pc:spChg>
        <pc:spChg chg="mod">
          <ac:chgData name="Jaclyn Zalesky" userId="9c0b24b4-6ad7-45a7-a9a0-5ba404afed22" providerId="ADAL" clId="{4E2C6ECA-79BE-6040-A905-34CE2ACF5549}" dt="2022-01-26T18:00:26.401" v="16" actId="2711"/>
          <ac:spMkLst>
            <pc:docMk/>
            <pc:sldMk cId="0" sldId="257"/>
            <ac:spMk id="75" creationId="{C2C0178A-612A-E74E-A0F8-532A89A66F0C}"/>
          </ac:spMkLst>
        </pc:spChg>
        <pc:spChg chg="mod">
          <ac:chgData name="Jaclyn Zalesky" userId="9c0b24b4-6ad7-45a7-a9a0-5ba404afed22" providerId="ADAL" clId="{4E2C6ECA-79BE-6040-A905-34CE2ACF5549}" dt="2022-01-26T18:01:16.005" v="20" actId="2711"/>
          <ac:spMkLst>
            <pc:docMk/>
            <pc:sldMk cId="0" sldId="257"/>
            <ac:spMk id="78" creationId="{3FD5E5E8-A228-E646-A72D-9542B6773A8E}"/>
          </ac:spMkLst>
        </pc:spChg>
        <pc:spChg chg="mod">
          <ac:chgData name="Jaclyn Zalesky" userId="9c0b24b4-6ad7-45a7-a9a0-5ba404afed22" providerId="ADAL" clId="{4E2C6ECA-79BE-6040-A905-34CE2ACF5549}" dt="2022-01-26T18:01:10.237" v="19" actId="2711"/>
          <ac:spMkLst>
            <pc:docMk/>
            <pc:sldMk cId="0" sldId="257"/>
            <ac:spMk id="81" creationId="{075E4356-C31F-674D-B927-91CC2C099FA3}"/>
          </ac:spMkLst>
        </pc:spChg>
        <pc:spChg chg="mod">
          <ac:chgData name="Jaclyn Zalesky" userId="9c0b24b4-6ad7-45a7-a9a0-5ba404afed22" providerId="ADAL" clId="{4E2C6ECA-79BE-6040-A905-34CE2ACF5549}" dt="2022-01-26T18:00:26.401" v="16" actId="2711"/>
          <ac:spMkLst>
            <pc:docMk/>
            <pc:sldMk cId="0" sldId="257"/>
            <ac:spMk id="82" creationId="{95A83EB9-E8E1-7547-BBE3-E1F42C56BF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3/3/2022</a:t>
            </a:fld>
            <a:endParaRPr lang="en-US" dirty="0"/>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dirty="0"/>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dirty="0"/>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dirty="0"/>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dirty="0"/>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3/3/2022</a:t>
            </a:fld>
            <a:endParaRPr lang="en-US" dirty="0"/>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dirty="0"/>
          </a:p>
        </p:txBody>
      </p:sp>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hyperlink" Target="https://experienceleague.adobe.com/?support-solution=General#support" TargetMode="External"/><Relationship Id="rId3" Type="http://schemas.openxmlformats.org/officeDocument/2006/relationships/hyperlink" Target="http://www.adobe.com/" TargetMode="External"/><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3.xml"/><Relationship Id="rId16" Type="http://schemas.openxmlformats.org/officeDocument/2006/relationships/hyperlink" Target="https://helpx.adobe.com/support/programs/support-policies-terms-conditions.html" TargetMode="External"/><Relationship Id="rId1" Type="http://schemas.openxmlformats.org/officeDocument/2006/relationships/slideLayout" Target="../slideLayouts/slideLayout2.xml"/><Relationship Id="rId6" Type="http://schemas.openxmlformats.org/officeDocument/2006/relationships/image" Target="../media/image10.jp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hyperlink" Target="https://status.adobe.com/" TargetMode="External"/><Relationship Id="rId10" Type="http://schemas.openxmlformats.org/officeDocument/2006/relationships/image" Target="../media/image14.svg"/><Relationship Id="rId4" Type="http://schemas.openxmlformats.org/officeDocument/2006/relationships/image" Target="../media/image3.jpg"/><Relationship Id="rId9" Type="http://schemas.openxmlformats.org/officeDocument/2006/relationships/image" Target="../media/image13.png"/><Relationship Id="rId14" Type="http://schemas.openxmlformats.org/officeDocument/2006/relationships/hyperlink" Target="https://community.adob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228840"/>
            <a:ext cx="4095750" cy="227626"/>
          </a:xfrm>
          <a:prstGeom prst="rect">
            <a:avLst/>
          </a:prstGeom>
        </p:spPr>
        <p:txBody>
          <a:bodyPr vert="horz" wrap="square" lIns="0" tIns="12065" rIns="0" bIns="0" rtlCol="0">
            <a:spAutoFit/>
          </a:bodyPr>
          <a:lstStyle/>
          <a:p>
            <a:pPr marL="12700">
              <a:lnSpc>
                <a:spcPct val="100000"/>
              </a:lnSpc>
              <a:spcBef>
                <a:spcPts val="95"/>
              </a:spcBef>
            </a:pPr>
            <a:r>
              <a:rPr sz="1400" b="1" u="heavy" spc="10" dirty="0">
                <a:solidFill>
                  <a:srgbClr val="020302"/>
                </a:solidFill>
                <a:uFill>
                  <a:solidFill>
                    <a:srgbClr val="020302"/>
                  </a:solidFill>
                </a:uFill>
                <a:latin typeface="Adobe Clean"/>
                <a:cs typeface="Adobe Clean"/>
              </a:rPr>
              <a:t>Service </a:t>
            </a:r>
            <a:r>
              <a:rPr lang="en-US" sz="1400" b="1" u="heavy" spc="-10" dirty="0">
                <a:solidFill>
                  <a:srgbClr val="020302"/>
                </a:solidFill>
                <a:uFill>
                  <a:solidFill>
                    <a:srgbClr val="020302"/>
                  </a:solidFill>
                </a:uFill>
                <a:latin typeface="Adobe Clean"/>
                <a:cs typeface="Adobe Clean"/>
              </a:rPr>
              <a:t>Level </a:t>
            </a:r>
            <a:r>
              <a:rPr lang="en-US" sz="1400" b="1" u="heavy" spc="-45" dirty="0">
                <a:solidFill>
                  <a:srgbClr val="020302"/>
                </a:solidFill>
                <a:uFill>
                  <a:solidFill>
                    <a:srgbClr val="020302"/>
                  </a:solidFill>
                </a:uFill>
                <a:latin typeface="Adobe Clean"/>
                <a:cs typeface="Adobe Clean"/>
              </a:rPr>
              <a:t>Targets: </a:t>
            </a:r>
            <a:r>
              <a:rPr lang="en-US" sz="1400" b="1" u="heavy" spc="-10" dirty="0">
                <a:solidFill>
                  <a:srgbClr val="020302"/>
                </a:solidFill>
                <a:uFill>
                  <a:solidFill>
                    <a:srgbClr val="020302"/>
                  </a:solidFill>
                </a:uFill>
                <a:latin typeface="Adobe Clean"/>
                <a:cs typeface="Adobe Clean"/>
              </a:rPr>
              <a:t>Initial</a:t>
            </a:r>
            <a:r>
              <a:rPr lang="en-US" sz="1400" b="1" u="heavy" spc="-140" dirty="0">
                <a:solidFill>
                  <a:srgbClr val="020302"/>
                </a:solidFill>
                <a:uFill>
                  <a:solidFill>
                    <a:srgbClr val="020302"/>
                  </a:solidFill>
                </a:uFill>
                <a:latin typeface="Adobe Clean"/>
                <a:cs typeface="Adobe Clean"/>
              </a:rPr>
              <a:t> </a:t>
            </a:r>
            <a:r>
              <a:rPr lang="en-US" sz="1400" b="1" u="heavy" spc="-15" dirty="0">
                <a:solidFill>
                  <a:srgbClr val="020302"/>
                </a:solidFill>
                <a:uFill>
                  <a:solidFill>
                    <a:srgbClr val="020302"/>
                  </a:solidFill>
                </a:uFill>
                <a:latin typeface="Adobe Clean"/>
                <a:cs typeface="Adobe Clean"/>
              </a:rPr>
              <a:t>Response</a:t>
            </a:r>
            <a:endParaRPr sz="1400" dirty="0">
              <a:latin typeface="Adobe Clean"/>
              <a:cs typeface="Adobe Clean"/>
            </a:endParaRP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dirty="0"/>
          </a:p>
        </p:txBody>
      </p:sp>
      <p:sp>
        <p:nvSpPr>
          <p:cNvPr id="5" name="object 5"/>
          <p:cNvSpPr txBox="1"/>
          <p:nvPr/>
        </p:nvSpPr>
        <p:spPr>
          <a:xfrm>
            <a:off x="102031" y="580032"/>
            <a:ext cx="6134100" cy="1127232"/>
          </a:xfrm>
          <a:prstGeom prst="rect">
            <a:avLst/>
          </a:prstGeom>
        </p:spPr>
        <p:txBody>
          <a:bodyPr vert="horz" wrap="square" lIns="0" tIns="24130" rIns="0" bIns="0" rtlCol="0" anchor="t">
            <a:spAutoFit/>
          </a:bodyPr>
          <a:lstStyle/>
          <a:p>
            <a:pPr marL="12700" marR="5080">
              <a:lnSpc>
                <a:spcPts val="1200"/>
              </a:lnSpc>
              <a:spcBef>
                <a:spcPts val="240"/>
              </a:spcBef>
            </a:pPr>
            <a:r>
              <a:rPr lang="en-US" sz="1200" b="1" dirty="0">
                <a:solidFill>
                  <a:schemeClr val="bg1"/>
                </a:solidFill>
              </a:rPr>
              <a:t>Standard</a:t>
            </a:r>
            <a:r>
              <a:rPr lang="en-US" sz="1200" dirty="0">
                <a:solidFill>
                  <a:schemeClr val="bg1"/>
                </a:solidFill>
                <a:latin typeface="Adobe Clean Light" panose="020B0303020404020204" pitchFamily="34" charset="0"/>
              </a:rPr>
              <a:t> | Business | Enterprise | Elite</a:t>
            </a:r>
            <a:endParaRPr lang="en-US" sz="900" dirty="0">
              <a:solidFill>
                <a:schemeClr val="bg1"/>
              </a:solidFill>
              <a:latin typeface="Adobe Clean Light" panose="020B0303020404020204" pitchFamily="34" charset="0"/>
            </a:endParaRPr>
          </a:p>
          <a:p>
            <a:pPr marL="12700" marR="5080">
              <a:lnSpc>
                <a:spcPts val="1200"/>
              </a:lnSpc>
              <a:spcBef>
                <a:spcPts val="240"/>
              </a:spcBef>
            </a:pPr>
            <a:r>
              <a:rPr lang="en-US" sz="1000" dirty="0">
                <a:solidFill>
                  <a:schemeClr val="bg1"/>
                </a:solidFill>
                <a:latin typeface="Adobe Clean SemiLight"/>
              </a:rPr>
              <a:t>Adobe provides a comprehensive range of technical resources to help support your business included as part of your Adobe enterprise subscription. Standard support includes 24x7 access to our self-help support resources including articles on HelpX and engagement with other customers on Adobe Community. You can take advantage of our detailed and in-depth technical product documentation and current release notes published on </a:t>
            </a:r>
            <a:r>
              <a:rPr lang="en-US" sz="1000" u="sng" dirty="0">
                <a:solidFill>
                  <a:schemeClr val="bg1"/>
                </a:solidFill>
                <a:latin typeface="Adobe Clean SemiLight"/>
                <a:hlinkClick r:id="rId4">
                  <a:extLst>
                    <a:ext uri="{A12FA001-AC4F-418D-AE19-62706E023703}">
                      <ahyp:hlinkClr xmlns:ahyp="http://schemas.microsoft.com/office/drawing/2018/hyperlinkcolor" val="tx"/>
                    </a:ext>
                  </a:extLst>
                </a:hlinkClick>
              </a:rPr>
              <a:t>http://www.adobe.com</a:t>
            </a:r>
            <a:r>
              <a:rPr lang="en-US" sz="1000" u="sng" dirty="0">
                <a:solidFill>
                  <a:schemeClr val="bg1"/>
                </a:solidFill>
                <a:latin typeface="Adobe Clean SemiLight"/>
              </a:rPr>
              <a:t>. </a:t>
            </a:r>
            <a:r>
              <a:rPr lang="en-US" sz="1000" dirty="0">
                <a:solidFill>
                  <a:schemeClr val="bg1"/>
                </a:solidFill>
                <a:latin typeface="Adobe Clean SemiLight"/>
              </a:rPr>
              <a:t>Our standard support also includes 24x7 access for Authorized Users (Admins) to our technical support teams via chat or telephone as well as the ability to log requests for assistance via our support web portal. </a:t>
            </a:r>
            <a:endParaRPr lang="en-US" sz="1000" dirty="0">
              <a:solidFill>
                <a:schemeClr val="bg1"/>
              </a:solidFill>
              <a:latin typeface="Adobe Clean Light" panose="020B0303020404020204" pitchFamily="34" charset="0"/>
              <a:cs typeface="AdobeClean-Light"/>
            </a:endParaRP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dirty="0"/>
          </a:p>
        </p:txBody>
      </p:sp>
      <p:graphicFrame>
        <p:nvGraphicFramePr>
          <p:cNvPr id="8" name="object 8"/>
          <p:cNvGraphicFramePr>
            <a:graphicFrameLocks noGrp="1"/>
          </p:cNvGraphicFramePr>
          <p:nvPr>
            <p:extLst>
              <p:ext uri="{D42A27DB-BD31-4B8C-83A1-F6EECF244321}">
                <p14:modId xmlns:p14="http://schemas.microsoft.com/office/powerpoint/2010/main" val="3167048013"/>
              </p:ext>
            </p:extLst>
          </p:nvPr>
        </p:nvGraphicFramePr>
        <p:xfrm>
          <a:off x="95250" y="2013716"/>
          <a:ext cx="7600951" cy="5104299"/>
        </p:xfrm>
        <a:graphic>
          <a:graphicData uri="http://schemas.openxmlformats.org/drawingml/2006/table">
            <a:tbl>
              <a:tblPr firstRow="1" bandRow="1">
                <a:tableStyleId>{2D5ABB26-0587-4C30-8999-92F81FD0307C}</a:tableStyleId>
              </a:tblPr>
              <a:tblGrid>
                <a:gridCol w="1176619">
                  <a:extLst>
                    <a:ext uri="{9D8B030D-6E8A-4147-A177-3AD203B41FA5}">
                      <a16:colId xmlns:a16="http://schemas.microsoft.com/office/drawing/2014/main" val="1674920574"/>
                    </a:ext>
                  </a:extLst>
                </a:gridCol>
                <a:gridCol w="2667002">
                  <a:extLst>
                    <a:ext uri="{9D8B030D-6E8A-4147-A177-3AD203B41FA5}">
                      <a16:colId xmlns:a16="http://schemas.microsoft.com/office/drawing/2014/main" val="20001"/>
                    </a:ext>
                  </a:extLst>
                </a:gridCol>
                <a:gridCol w="1019735">
                  <a:extLst>
                    <a:ext uri="{9D8B030D-6E8A-4147-A177-3AD203B41FA5}">
                      <a16:colId xmlns:a16="http://schemas.microsoft.com/office/drawing/2014/main" val="20002"/>
                    </a:ext>
                  </a:extLst>
                </a:gridCol>
                <a:gridCol w="941294">
                  <a:extLst>
                    <a:ext uri="{9D8B030D-6E8A-4147-A177-3AD203B41FA5}">
                      <a16:colId xmlns:a16="http://schemas.microsoft.com/office/drawing/2014/main" val="20003"/>
                    </a:ext>
                  </a:extLst>
                </a:gridCol>
                <a:gridCol w="175111">
                  <a:extLst>
                    <a:ext uri="{9D8B030D-6E8A-4147-A177-3AD203B41FA5}">
                      <a16:colId xmlns:a16="http://schemas.microsoft.com/office/drawing/2014/main" val="4086914696"/>
                    </a:ext>
                  </a:extLst>
                </a:gridCol>
                <a:gridCol w="810595">
                  <a:extLst>
                    <a:ext uri="{9D8B030D-6E8A-4147-A177-3AD203B41FA5}">
                      <a16:colId xmlns:a16="http://schemas.microsoft.com/office/drawing/2014/main" val="20004"/>
                    </a:ext>
                  </a:extLst>
                </a:gridCol>
                <a:gridCol w="810595">
                  <a:extLst>
                    <a:ext uri="{9D8B030D-6E8A-4147-A177-3AD203B41FA5}">
                      <a16:colId xmlns:a16="http://schemas.microsoft.com/office/drawing/2014/main" val="20005"/>
                    </a:ext>
                  </a:extLst>
                </a:gridCol>
              </a:tblGrid>
              <a:tr h="347130">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lang="en-US" sz="1000" spc="0" dirty="0">
                          <a:solidFill>
                            <a:srgbClr val="404040"/>
                          </a:solidFill>
                          <a:latin typeface="Adobe Clean"/>
                          <a:cs typeface="Adobe Clean"/>
                        </a:rPr>
                        <a:t>Standard </a:t>
                      </a:r>
                      <a:r>
                        <a:rPr sz="1000" spc="0" dirty="0">
                          <a:solidFill>
                            <a:srgbClr val="404040"/>
                          </a:solidFill>
                          <a:latin typeface="Adobe Clean"/>
                          <a:cs typeface="Adobe Clean"/>
                        </a:rPr>
                        <a:t>Support</a:t>
                      </a:r>
                      <a:endParaRPr sz="1000" spc="0" dirty="0">
                        <a:latin typeface="Adobe Clean"/>
                        <a:cs typeface="Adobe Clean"/>
                      </a:endParaRP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sz="1000" spc="0" dirty="0">
                          <a:solidFill>
                            <a:srgbClr val="FFFFFF"/>
                          </a:solidFill>
                          <a:latin typeface="Adobe Clean"/>
                          <a:cs typeface="Adobe Clean"/>
                        </a:rPr>
                        <a:t>Business</a:t>
                      </a:r>
                      <a:r>
                        <a:rPr lang="en-US" sz="1000" spc="0" dirty="0">
                          <a:solidFill>
                            <a:srgbClr val="FFFFFF"/>
                          </a:solidFill>
                          <a:latin typeface="Adobe Clean"/>
                          <a:cs typeface="Adobe Clean"/>
                        </a:rPr>
                        <a:t> </a:t>
                      </a:r>
                      <a:r>
                        <a:rPr sz="1000" spc="0" dirty="0">
                          <a:solidFill>
                            <a:srgbClr val="FFFFFF"/>
                          </a:solidFill>
                          <a:latin typeface="Adobe Clean"/>
                          <a:cs typeface="Adobe Clean"/>
                        </a:rPr>
                        <a:t>Support</a:t>
                      </a:r>
                      <a:endParaRPr sz="10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gridSpan="2">
                  <a:txBody>
                    <a:bodyPr/>
                    <a:lstStyle/>
                    <a:p>
                      <a:pPr marL="2540" algn="ctr">
                        <a:lnSpc>
                          <a:spcPct val="100000"/>
                        </a:lnSpc>
                        <a:spcBef>
                          <a:spcPts val="60"/>
                        </a:spcBef>
                      </a:pPr>
                      <a:r>
                        <a:rPr lang="en-US" sz="1000" spc="0" dirty="0">
                          <a:solidFill>
                            <a:srgbClr val="FFFFFF"/>
                          </a:solidFill>
                          <a:latin typeface="Adobe Clean"/>
                          <a:cs typeface="Adobe Clean"/>
                        </a:rPr>
                        <a:t>Enterprise Support</a:t>
                      </a:r>
                      <a:endParaRPr sz="10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hMerge="1">
                  <a:txBody>
                    <a:bodyPr/>
                    <a:lstStyle/>
                    <a:p>
                      <a:pPr marL="635" algn="ctr">
                        <a:lnSpc>
                          <a:spcPct val="100000"/>
                        </a:lnSpc>
                        <a:spcBef>
                          <a:spcPts val="60"/>
                        </a:spcBef>
                      </a:pPr>
                      <a:r>
                        <a:rPr sz="900" spc="-20">
                          <a:solidFill>
                            <a:srgbClr val="FFFFFF"/>
                          </a:solidFill>
                          <a:latin typeface="Adobe Clean"/>
                          <a:cs typeface="Adobe Clean"/>
                        </a:rPr>
                        <a:t>Enterprise</a:t>
                      </a:r>
                      <a:r>
                        <a:rPr lang="en-US" sz="900" spc="-20">
                          <a:solidFill>
                            <a:srgbClr val="FFFFFF"/>
                          </a:solidFill>
                          <a:latin typeface="Adobe Clean"/>
                          <a:cs typeface="Adobe Clean"/>
                        </a:rPr>
                        <a:t> </a:t>
                      </a:r>
                      <a:r>
                        <a:rPr sz="900" spc="-20">
                          <a:solidFill>
                            <a:srgbClr val="FFFFFF"/>
                          </a:solidFill>
                          <a:latin typeface="Adobe Clean"/>
                          <a:cs typeface="Adobe Clean"/>
                        </a:rPr>
                        <a:t>Support</a:t>
                      </a:r>
                      <a:endParaRPr sz="900">
                        <a:latin typeface="Adobe Clean"/>
                        <a:cs typeface="Adobe Clean"/>
                      </a:endParaRP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a:txBody>
                    <a:bodyPr/>
                    <a:lstStyle/>
                    <a:p>
                      <a:pPr marL="635" algn="ctr">
                        <a:lnSpc>
                          <a:spcPct val="100000"/>
                        </a:lnSpc>
                        <a:spcBef>
                          <a:spcPts val="60"/>
                        </a:spcBef>
                      </a:pPr>
                      <a:r>
                        <a:rPr sz="1000" spc="0" dirty="0">
                          <a:solidFill>
                            <a:srgbClr val="FFFFFF"/>
                          </a:solidFill>
                          <a:latin typeface="Adobe Clean"/>
                          <a:cs typeface="Adobe Clean"/>
                        </a:rPr>
                        <a:t>Elite</a:t>
                      </a:r>
                      <a:r>
                        <a:rPr lang="en-US" sz="1000" spc="0" dirty="0">
                          <a:solidFill>
                            <a:srgbClr val="FFFFFF"/>
                          </a:solidFill>
                          <a:latin typeface="Adobe Clean"/>
                          <a:cs typeface="Adobe Clean"/>
                        </a:rPr>
                        <a:t> </a:t>
                      </a:r>
                      <a:r>
                        <a:rPr sz="1000" spc="0" dirty="0">
                          <a:solidFill>
                            <a:srgbClr val="FFFFFF"/>
                          </a:solidFill>
                          <a:latin typeface="Adobe Clean"/>
                          <a:cs typeface="Adobe Clean"/>
                        </a:rPr>
                        <a:t>Support</a:t>
                      </a:r>
                      <a:endParaRPr sz="1000" spc="0" dirty="0">
                        <a:latin typeface="Adobe Clean"/>
                        <a:cs typeface="Adobe Clean"/>
                      </a:endParaRPr>
                    </a:p>
                  </a:txBody>
                  <a:tcPr marL="0" marR="0" marT="7620" marB="0" anchor="ctr">
                    <a:lnL w="3175">
                      <a:solidFill>
                        <a:srgbClr val="B7B8B8"/>
                      </a:solidFill>
                      <a:prstDash val="solid"/>
                    </a:lnL>
                    <a:lnB w="76200">
                      <a:solidFill>
                        <a:srgbClr val="0068E1"/>
                      </a:solidFill>
                      <a:prstDash val="solid"/>
                    </a:lnB>
                    <a:solidFill>
                      <a:schemeClr val="tx1"/>
                    </a:solidFill>
                  </a:tcPr>
                </a:tc>
                <a:extLst>
                  <a:ext uri="{0D108BD9-81ED-4DB2-BD59-A6C34878D82A}">
                    <a16:rowId xmlns:a16="http://schemas.microsoft.com/office/drawing/2014/main" val="10000"/>
                  </a:ext>
                </a:extLst>
              </a:tr>
              <a:tr h="148588">
                <a:tc gridSpan="2">
                  <a:txBody>
                    <a:bodyPr/>
                    <a:lstStyle/>
                    <a:p>
                      <a:endParaRPr lang="en-US" sz="1100" spc="0" dirty="0"/>
                    </a:p>
                  </a:txBody>
                  <a:tcPr/>
                </a:tc>
                <a:tc hMerge="1">
                  <a:txBody>
                    <a:bodyPr/>
                    <a:lstStyle/>
                    <a:p>
                      <a:endParaRPr/>
                    </a:p>
                  </a:txBody>
                  <a:tcPr marL="0" marR="0" marT="0" marB="0"/>
                </a:tc>
                <a:tc>
                  <a:txBody>
                    <a:bodyPr/>
                    <a:lstStyle/>
                    <a:p>
                      <a:pPr marL="255904" marR="248920" indent="-2540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4">
                  <a:txBody>
                    <a:bodyPr/>
                    <a:lstStyle/>
                    <a:p>
                      <a:pPr marL="934085">
                        <a:lnSpc>
                          <a:spcPct val="100000"/>
                        </a:lnSpc>
                        <a:spcBef>
                          <a:spcPts val="650"/>
                        </a:spcBef>
                      </a:pPr>
                      <a:r>
                        <a:rPr lang="en-US" sz="1000" b="1" i="1" spc="0" dirty="0">
                          <a:solidFill>
                            <a:srgbClr val="FFFFFF"/>
                          </a:solidFill>
                          <a:latin typeface="Adobe Clean" panose="020B0503020404020204" pitchFamily="34" charset="0"/>
                          <a:cs typeface="Adobe Clean"/>
                        </a:rPr>
                        <a:t>Paid</a:t>
                      </a:r>
                      <a:r>
                        <a:rPr sz="1000" b="1" i="1" spc="0" dirty="0">
                          <a:solidFill>
                            <a:srgbClr val="FFFFFF"/>
                          </a:solidFill>
                          <a:latin typeface="Adobe Clean" panose="020B0503020404020204" pitchFamily="34" charset="0"/>
                          <a:cs typeface="Adobe Clean"/>
                        </a:rPr>
                        <a:t> Support Levels</a:t>
                      </a:r>
                      <a:r>
                        <a:rPr lang="en-US" sz="1000" b="1" i="1" spc="0" dirty="0">
                          <a:solidFill>
                            <a:srgbClr val="FFFFFF"/>
                          </a:solidFill>
                          <a:latin typeface="Adobe Clean" panose="020B0503020404020204" pitchFamily="34" charset="0"/>
                          <a:cs typeface="Adobe Clean"/>
                        </a:rPr>
                        <a:t> </a:t>
                      </a:r>
                      <a:r>
                        <a:rPr sz="1000" b="1" i="1" spc="0" dirty="0">
                          <a:solidFill>
                            <a:srgbClr val="FFFFFF"/>
                          </a:solidFill>
                          <a:latin typeface="Adobe Clean" panose="020B0503020404020204" pitchFamily="34" charset="0"/>
                          <a:cs typeface="Adobe Clean"/>
                        </a:rPr>
                        <a:t>($)</a:t>
                      </a:r>
                      <a:endParaRPr sz="1000" b="1" spc="0" dirty="0">
                        <a:latin typeface="Adobe Clean" panose="020B0503020404020204" pitchFamily="34" charset="0"/>
                        <a:cs typeface="Adobe Clean"/>
                      </a:endParaRP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35761">
                <a:tc rowSpan="3">
                  <a:txBody>
                    <a:bodyPr/>
                    <a:lstStyle/>
                    <a:p>
                      <a:pPr marL="50800">
                        <a:lnSpc>
                          <a:spcPct val="100000"/>
                        </a:lnSpc>
                        <a:spcBef>
                          <a:spcPts val="500"/>
                        </a:spcBef>
                      </a:pPr>
                      <a:r>
                        <a:rPr lang="en-US" sz="1200" b="1" i="0" spc="0" dirty="0">
                          <a:solidFill>
                            <a:schemeClr val="bg1"/>
                          </a:solidFill>
                          <a:latin typeface="Adobe Clean" panose="020B0503020404020204" pitchFamily="34" charset="0"/>
                          <a:cs typeface="AdobeClean-Light"/>
                        </a:rPr>
                        <a:t>Assigned Experts</a:t>
                      </a:r>
                      <a:endParaRPr sz="12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sz="1100" b="0" i="0" spc="0" dirty="0">
                          <a:solidFill>
                            <a:srgbClr val="020302"/>
                          </a:solidFill>
                          <a:latin typeface="Adobe Clean Light" panose="020B0303020404020204" pitchFamily="34" charset="0"/>
                          <a:cs typeface="AdobeClean-Light"/>
                        </a:rPr>
                        <a:t>Account </a:t>
                      </a:r>
                      <a:r>
                        <a:rPr lang="en-US" sz="1100" b="0" i="0" spc="0" dirty="0">
                          <a:solidFill>
                            <a:srgbClr val="020302"/>
                          </a:solidFill>
                          <a:latin typeface="Adobe Clean Light" panose="020B0303020404020204" pitchFamily="34" charset="0"/>
                          <a:cs typeface="AdobeClean-Light"/>
                        </a:rPr>
                        <a:t>Support Lead</a:t>
                      </a:r>
                      <a:endParaRPr sz="1100" b="0" i="0" spc="0" dirty="0">
                        <a:latin typeface="Adobe Clean Light" panose="020B0303020404020204" pitchFamily="34" charset="0"/>
                        <a:cs typeface="AdobeClean-Light"/>
                      </a:endParaRP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a:solidFill>
                        <a:srgbClr val="F0F0F0"/>
                      </a:solidFill>
                      <a:prstDash val="solid"/>
                    </a:lnT>
                    <a:solidFill>
                      <a:schemeClr val="bg1">
                        <a:lumMod val="95000"/>
                      </a:schemeClr>
                    </a:solidFill>
                  </a:tcPr>
                </a:tc>
                <a:tc gridSpan="2">
                  <a:txBody>
                    <a:bodyPr/>
                    <a:lstStyle/>
                    <a:p>
                      <a:pPr algn="ctr">
                        <a:lnSpc>
                          <a:spcPct val="100000"/>
                        </a:lnSpc>
                        <a:spcBef>
                          <a:spcPts val="470"/>
                        </a:spcBef>
                      </a:pPr>
                      <a:r>
                        <a:rPr sz="1100" spc="0" dirty="0">
                          <a:solidFill>
                            <a:srgbClr val="020302"/>
                          </a:solidFill>
                          <a:latin typeface="Wingdings"/>
                          <a:cs typeface="Wingdings"/>
                        </a:rPr>
                        <a:t></a:t>
                      </a:r>
                      <a:endParaRPr sz="1100" spc="0" dirty="0">
                        <a:latin typeface="Wingdings"/>
                        <a:cs typeface="Wingdings"/>
                      </a:endParaRPr>
                    </a:p>
                  </a:txBody>
                  <a:tcPr marL="0" marR="0" marT="59690" marB="0">
                    <a:lnT w="12700">
                      <a:solidFill>
                        <a:srgbClr val="F0F0F0"/>
                      </a:solidFill>
                      <a:prstDash val="solid"/>
                    </a:lnT>
                  </a:tcPr>
                </a:tc>
                <a:tc hMerge="1">
                  <a:txBody>
                    <a:bodyPr/>
                    <a:lstStyle/>
                    <a:p>
                      <a:pPr algn="ctr">
                        <a:lnSpc>
                          <a:spcPct val="100000"/>
                        </a:lnSpc>
                        <a:spcBef>
                          <a:spcPts val="470"/>
                        </a:spcBef>
                      </a:pPr>
                      <a:endParaRPr sz="900">
                        <a:latin typeface="Wingdings"/>
                        <a:cs typeface="Wingdings"/>
                      </a:endParaRPr>
                    </a:p>
                  </a:txBody>
                  <a:tcPr marL="0" marR="0" marT="59690" marB="0">
                    <a:lnT w="12700" cap="flat" cmpd="sng" algn="ctr">
                      <a:solidFill>
                        <a:srgbClr val="F0F0F0"/>
                      </a:solidFill>
                      <a:prstDash val="solid"/>
                      <a:round/>
                      <a:headEnd type="none" w="med" len="med"/>
                      <a:tailEnd type="none" w="med" len="med"/>
                    </a:lnT>
                  </a:tcPr>
                </a:tc>
                <a:tc>
                  <a:txBody>
                    <a:bodyPr/>
                    <a:lstStyle/>
                    <a:p>
                      <a:pPr>
                        <a:lnSpc>
                          <a:spcPct val="100000"/>
                        </a:lnSpc>
                      </a:pPr>
                      <a:endParaRPr sz="1100" spc="0" dirty="0">
                        <a:latin typeface="Times New Roman"/>
                        <a:cs typeface="Times New Roman"/>
                      </a:endParaRPr>
                    </a:p>
                  </a:txBody>
                  <a:tcPr marL="0" marR="0" marT="0" marB="0">
                    <a:lnT w="12700">
                      <a:solidFill>
                        <a:srgbClr val="F0F0F0"/>
                      </a:solidFill>
                      <a:prstDash val="solid"/>
                    </a:lnT>
                  </a:tcPr>
                </a:tc>
                <a:tc>
                  <a:txBody>
                    <a:bodyPr/>
                    <a:lstStyle/>
                    <a:p>
                      <a:pPr>
                        <a:lnSpc>
                          <a:spcPct val="100000"/>
                        </a:lnSpc>
                      </a:pPr>
                      <a:endParaRPr sz="1100" spc="0" dirty="0">
                        <a:latin typeface="Times New Roman"/>
                        <a:cs typeface="Times New Roman"/>
                      </a:endParaRPr>
                    </a:p>
                  </a:txBody>
                  <a:tcPr marL="0" marR="0" marT="0"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2"/>
                  </a:ext>
                </a:extLst>
              </a:tr>
              <a:tr h="235761">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sz="1100" b="0" i="0" spc="0" dirty="0">
                          <a:solidFill>
                            <a:srgbClr val="020302"/>
                          </a:solidFill>
                          <a:latin typeface="Adobe Clean Light"/>
                          <a:cs typeface="AdobeClean-Light"/>
                        </a:rPr>
                        <a:t>Named Support Engineer</a:t>
                      </a:r>
                      <a:endParaRPr sz="1100" b="0" i="0" spc="0" dirty="0">
                        <a:latin typeface="Adobe Clean 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sz="1100" spc="0" dirty="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gn="ctr">
                        <a:lnSpc>
                          <a:spcPct val="100000"/>
                        </a:lnSpc>
                        <a:spcBef>
                          <a:spcPts val="465"/>
                        </a:spcBef>
                      </a:pPr>
                      <a:r>
                        <a:rPr sz="1100" spc="0" dirty="0">
                          <a:solidFill>
                            <a:srgbClr val="020302"/>
                          </a:solidFill>
                          <a:latin typeface="Wingdings"/>
                          <a:cs typeface="Wingdings"/>
                        </a:rPr>
                        <a:t></a:t>
                      </a:r>
                      <a:endParaRPr sz="1100" spc="0" dirty="0">
                        <a:latin typeface="Wingdings"/>
                        <a:cs typeface="Wingdings"/>
                      </a:endParaRPr>
                    </a:p>
                  </a:txBody>
                  <a:tcPr marL="0" marR="0" marT="59055" marB="0"/>
                </a:tc>
                <a:tc>
                  <a:txBody>
                    <a:bodyPr/>
                    <a:lstStyle/>
                    <a:p>
                      <a:pPr algn="ctr">
                        <a:lnSpc>
                          <a:spcPct val="100000"/>
                        </a:lnSpc>
                        <a:spcBef>
                          <a:spcPts val="465"/>
                        </a:spcBef>
                      </a:pPr>
                      <a:r>
                        <a:rPr sz="1100" spc="0" dirty="0">
                          <a:solidFill>
                            <a:srgbClr val="020302"/>
                          </a:solidFill>
                          <a:latin typeface="Wingdings"/>
                          <a:cs typeface="Wingdings"/>
                        </a:rPr>
                        <a:t></a:t>
                      </a:r>
                      <a:endParaRPr sz="1100" spc="0" dirty="0">
                        <a:latin typeface="Wingdings"/>
                        <a:cs typeface="Wingdings"/>
                      </a:endParaRPr>
                    </a:p>
                  </a:txBody>
                  <a:tcPr marL="0" marR="0" marT="59055" marB="0">
                    <a:lnR w="12700">
                      <a:solidFill>
                        <a:srgbClr val="F0F0F0"/>
                      </a:solidFill>
                      <a:prstDash val="solid"/>
                    </a:lnR>
                  </a:tcPr>
                </a:tc>
                <a:extLst>
                  <a:ext uri="{0D108BD9-81ED-4DB2-BD59-A6C34878D82A}">
                    <a16:rowId xmlns:a16="http://schemas.microsoft.com/office/drawing/2014/main" val="10003"/>
                  </a:ext>
                </a:extLst>
              </a:tr>
              <a:tr h="235761">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sz="1100" b="0" i="0" spc="0" dirty="0">
                          <a:solidFill>
                            <a:srgbClr val="020302"/>
                          </a:solidFill>
                          <a:latin typeface="Adobe Clean Light"/>
                          <a:cs typeface="AdobeClean-Light"/>
                        </a:rPr>
                        <a:t>Technical Account Manager</a:t>
                      </a:r>
                      <a:endParaRPr sz="1100" b="0" i="0" spc="0" dirty="0">
                        <a:latin typeface="Adobe Clean 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solidFill>
                      <a:schemeClr val="bg1">
                        <a:lumMod val="95000"/>
                      </a:schemeClr>
                    </a:solidFill>
                  </a:tcPr>
                </a:tc>
                <a:tc gridSpan="2">
                  <a:txBody>
                    <a:bodyPr/>
                    <a:lstStyle/>
                    <a:p>
                      <a:pPr>
                        <a:lnSpc>
                          <a:spcPct val="100000"/>
                        </a:lnSpc>
                      </a:pPr>
                      <a:endParaRPr sz="1100" spc="0" dirty="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hMerge="1">
                  <a:txBody>
                    <a:bodyPr/>
                    <a:lstStyle/>
                    <a:p>
                      <a:pPr>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nSpc>
                          <a:spcPct val="100000"/>
                        </a:lnSpc>
                      </a:pPr>
                      <a:endParaRPr sz="1100" spc="0" dirty="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505"/>
                        </a:spcBef>
                      </a:pPr>
                      <a:r>
                        <a:rPr sz="1100" spc="0" dirty="0">
                          <a:solidFill>
                            <a:srgbClr val="020302"/>
                          </a:solidFill>
                          <a:latin typeface="Wingdings"/>
                          <a:cs typeface="Wingdings"/>
                        </a:rPr>
                        <a:t></a:t>
                      </a:r>
                      <a:endParaRPr sz="1100" spc="0" dirty="0">
                        <a:latin typeface="Wingdings"/>
                        <a:cs typeface="Wingdings"/>
                      </a:endParaRPr>
                    </a:p>
                  </a:txBody>
                  <a:tcPr marL="0" marR="0" marT="64135" marB="0">
                    <a:lnR w="12700">
                      <a:solidFill>
                        <a:srgbClr val="F0F0F0"/>
                      </a:solidFill>
                      <a:prstDash val="solid"/>
                    </a:lnR>
                    <a:lnB w="12700" cap="flat" cmpd="sng" algn="ctr">
                      <a:solidFill>
                        <a:srgbClr val="F0F0F0"/>
                      </a:solidFill>
                      <a:prstDash val="solid"/>
                      <a:round/>
                      <a:headEnd type="none" w="med" len="med"/>
                      <a:tailEnd type="none" w="med" len="med"/>
                    </a:lnB>
                  </a:tcPr>
                </a:tc>
                <a:extLst>
                  <a:ext uri="{0D108BD9-81ED-4DB2-BD59-A6C34878D82A}">
                    <a16:rowId xmlns:a16="http://schemas.microsoft.com/office/drawing/2014/main" val="10004"/>
                  </a:ext>
                </a:extLst>
              </a:tr>
              <a:tr h="235761">
                <a:tc rowSpan="16">
                  <a:txBody>
                    <a:bodyPr/>
                    <a:lstStyle/>
                    <a:p>
                      <a:pPr marL="50800">
                        <a:lnSpc>
                          <a:spcPct val="100000"/>
                        </a:lnSpc>
                        <a:spcBef>
                          <a:spcPts val="459"/>
                        </a:spcBef>
                      </a:pPr>
                      <a:r>
                        <a:rPr lang="en-US" sz="1200" b="1" i="0" spc="0" dirty="0">
                          <a:solidFill>
                            <a:schemeClr val="bg1"/>
                          </a:solidFill>
                          <a:latin typeface="Adobe Clean" panose="020B0503020404020204" pitchFamily="34" charset="0"/>
                          <a:cs typeface="AdobeClean-Light"/>
                        </a:rPr>
                        <a:t>Support Services</a:t>
                      </a:r>
                      <a:endParaRPr sz="12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en-US" sz="1100" b="0" i="0" spc="0" dirty="0">
                          <a:solidFill>
                            <a:srgbClr val="020302"/>
                          </a:solidFill>
                          <a:latin typeface="Adobe Clean Light"/>
                          <a:cs typeface="AdobeClean-Light"/>
                        </a:rPr>
                        <a:t>24x7 Self-Help Support </a:t>
                      </a:r>
                      <a:endParaRPr lang="en-US" sz="1100" b="0" i="0" spc="0" dirty="0">
                        <a:latin typeface="Adobe Clean Light" panose="020B0303020404020204" pitchFamily="34" charset="0"/>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59"/>
                        </a:spcBef>
                      </a:pPr>
                      <a:r>
                        <a:rPr sz="1100" spc="0" dirty="0">
                          <a:solidFill>
                            <a:srgbClr val="020302"/>
                          </a:solidFill>
                          <a:latin typeface="Wingdings"/>
                          <a:cs typeface="Wingdings"/>
                        </a:rPr>
                        <a:t></a:t>
                      </a:r>
                      <a:endParaRPr sz="1100" spc="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a:solidFill>
                        <a:srgbClr val="F0F0F0"/>
                      </a:solidFill>
                      <a:prstDash val="solid"/>
                    </a:lnT>
                    <a:solidFill>
                      <a:schemeClr val="bg1">
                        <a:lumMod val="95000"/>
                      </a:schemeClr>
                    </a:solidFill>
                  </a:tcPr>
                </a:tc>
                <a:tc gridSpan="2">
                  <a:txBody>
                    <a:bodyPr/>
                    <a:lstStyle/>
                    <a:p>
                      <a:pPr algn="ctr">
                        <a:lnSpc>
                          <a:spcPct val="100000"/>
                        </a:lnSpc>
                        <a:spcBef>
                          <a:spcPts val="459"/>
                        </a:spcBef>
                      </a:pPr>
                      <a:r>
                        <a:rPr sz="1100" spc="0" dirty="0">
                          <a:solidFill>
                            <a:srgbClr val="020302"/>
                          </a:solidFill>
                          <a:latin typeface="Wingdings"/>
                          <a:cs typeface="Wingdings"/>
                        </a:rPr>
                        <a:t></a:t>
                      </a:r>
                      <a:endParaRPr sz="1100" spc="0" dirty="0">
                        <a:latin typeface="Wingdings"/>
                        <a:cs typeface="Wingdings"/>
                      </a:endParaRPr>
                    </a:p>
                  </a:txBody>
                  <a:tcPr marL="0" marR="0" marT="58419" marB="0">
                    <a:lnT w="12700">
                      <a:solidFill>
                        <a:srgbClr val="F0F0F0"/>
                      </a:solidFill>
                      <a:prstDash val="solid"/>
                    </a:lnT>
                  </a:tcPr>
                </a:tc>
                <a:tc hMerge="1">
                  <a:txBody>
                    <a:bodyPr/>
                    <a:lstStyle/>
                    <a:p>
                      <a:pPr algn="ctr">
                        <a:lnSpc>
                          <a:spcPct val="100000"/>
                        </a:lnSpc>
                        <a:spcBef>
                          <a:spcPts val="459"/>
                        </a:spcBef>
                      </a:pPr>
                      <a:endParaRPr sz="900">
                        <a:latin typeface="Wingdings"/>
                        <a:cs typeface="Wingdings"/>
                      </a:endParaRPr>
                    </a:p>
                  </a:txBody>
                  <a:tcPr marL="0" marR="0" marT="58419"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459"/>
                        </a:spcBef>
                      </a:pPr>
                      <a:r>
                        <a:rPr sz="1100" spc="0" dirty="0">
                          <a:solidFill>
                            <a:srgbClr val="020302"/>
                          </a:solidFill>
                          <a:latin typeface="Wingdings"/>
                          <a:cs typeface="Wingdings"/>
                        </a:rPr>
                        <a:t></a:t>
                      </a:r>
                      <a:endParaRPr sz="1100" spc="0" dirty="0">
                        <a:latin typeface="Wingdings"/>
                        <a:cs typeface="Wingdings"/>
                      </a:endParaRPr>
                    </a:p>
                  </a:txBody>
                  <a:tcPr marL="0" marR="0" marT="58419" marB="0">
                    <a:lnT w="12700">
                      <a:solidFill>
                        <a:srgbClr val="F0F0F0"/>
                      </a:solidFill>
                      <a:prstDash val="solid"/>
                    </a:lnT>
                  </a:tcPr>
                </a:tc>
                <a:tc>
                  <a:txBody>
                    <a:bodyPr/>
                    <a:lstStyle/>
                    <a:p>
                      <a:pPr algn="ctr">
                        <a:lnSpc>
                          <a:spcPct val="100000"/>
                        </a:lnSpc>
                        <a:spcBef>
                          <a:spcPts val="459"/>
                        </a:spcBef>
                      </a:pPr>
                      <a:r>
                        <a:rPr sz="1100" spc="0" dirty="0">
                          <a:solidFill>
                            <a:srgbClr val="020302"/>
                          </a:solidFill>
                          <a:latin typeface="Wingdings"/>
                          <a:cs typeface="Wingdings"/>
                        </a:rPr>
                        <a:t></a:t>
                      </a:r>
                      <a:endParaRPr sz="1100" spc="0" dirty="0">
                        <a:latin typeface="Wingdings"/>
                        <a:cs typeface="Wingdings"/>
                      </a:endParaRPr>
                    </a:p>
                  </a:txBody>
                  <a:tcPr marL="0" marR="0" marT="58419"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5"/>
                  </a:ext>
                </a:extLst>
              </a:tr>
              <a:tr h="2357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en-US" sz="1100" b="0" i="0" spc="0" dirty="0">
                          <a:solidFill>
                            <a:srgbClr val="020302"/>
                          </a:solidFill>
                          <a:latin typeface="Adobe Clean Light" panose="020B0303020404020204" pitchFamily="34" charset="0"/>
                          <a:cs typeface="AdobeClean-Light"/>
                        </a:rPr>
                        <a:t>24x7 Support via Chat / Phone</a:t>
                      </a:r>
                      <a:endParaRPr sz="1100" b="0" i="0" spc="0" dirty="0">
                        <a:latin typeface="Adobe Clean Light" panose="020B0303020404020204" pitchFamily="34" charset="0"/>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r>
                        <a:rPr sz="1100" spc="0" dirty="0">
                          <a:solidFill>
                            <a:srgbClr val="020302"/>
                          </a:solidFill>
                          <a:latin typeface="Wingdings"/>
                          <a:cs typeface="Wingdings"/>
                        </a:rPr>
                        <a:t></a:t>
                      </a:r>
                      <a:endParaRPr sz="1100" spc="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ctr">
                        <a:lnSpc>
                          <a:spcPct val="100000"/>
                        </a:lnSpc>
                        <a:spcBef>
                          <a:spcPts val="459"/>
                        </a:spcBef>
                      </a:pPr>
                      <a:r>
                        <a:rPr sz="1100" spc="0" dirty="0">
                          <a:solidFill>
                            <a:srgbClr val="020302"/>
                          </a:solidFill>
                          <a:latin typeface="Wingdings"/>
                          <a:cs typeface="Wingdings"/>
                        </a:rPr>
                        <a:t></a:t>
                      </a:r>
                      <a:endParaRPr sz="1100" spc="0" dirty="0">
                        <a:latin typeface="Wingdings"/>
                        <a:cs typeface="Wingdings"/>
                      </a:endParaRPr>
                    </a:p>
                  </a:txBody>
                  <a:tcPr marL="0" marR="0" marT="58419" marB="0"/>
                </a:tc>
                <a:tc hMerge="1">
                  <a:txBody>
                    <a:bodyPr/>
                    <a:lstStyle/>
                    <a:p>
                      <a:pPr algn="ctr">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sz="1100" spc="0" dirty="0">
                          <a:solidFill>
                            <a:srgbClr val="020302"/>
                          </a:solidFill>
                          <a:latin typeface="Wingdings"/>
                          <a:cs typeface="Wingdings"/>
                        </a:rPr>
                        <a:t></a:t>
                      </a:r>
                      <a:endParaRPr sz="1100" spc="0" dirty="0">
                        <a:latin typeface="Wingdings"/>
                        <a:cs typeface="Wingdings"/>
                      </a:endParaRPr>
                    </a:p>
                  </a:txBody>
                  <a:tcPr marL="0" marR="0" marT="58419" marB="0"/>
                </a:tc>
                <a:tc>
                  <a:txBody>
                    <a:bodyPr/>
                    <a:lstStyle/>
                    <a:p>
                      <a:pPr algn="ctr">
                        <a:lnSpc>
                          <a:spcPct val="100000"/>
                        </a:lnSpc>
                        <a:spcBef>
                          <a:spcPts val="459"/>
                        </a:spcBef>
                      </a:pPr>
                      <a:r>
                        <a:rPr sz="1100" spc="0" dirty="0">
                          <a:solidFill>
                            <a:srgbClr val="020302"/>
                          </a:solidFill>
                          <a:latin typeface="Wingdings"/>
                          <a:cs typeface="Wingdings"/>
                        </a:rPr>
                        <a:t></a:t>
                      </a:r>
                      <a:endParaRPr sz="1100" spc="0" dirty="0">
                        <a:latin typeface="Wingdings"/>
                        <a:cs typeface="Wingdings"/>
                      </a:endParaRPr>
                    </a:p>
                  </a:txBody>
                  <a:tcPr marL="0" marR="0" marT="58419" marB="0">
                    <a:lnR w="12700">
                      <a:solidFill>
                        <a:srgbClr val="F0F0F0"/>
                      </a:solidFill>
                      <a:prstDash val="solid"/>
                    </a:lnR>
                  </a:tcPr>
                </a:tc>
                <a:extLst>
                  <a:ext uri="{0D108BD9-81ED-4DB2-BD59-A6C34878D82A}">
                    <a16:rowId xmlns:a16="http://schemas.microsoft.com/office/drawing/2014/main" val="10006"/>
                  </a:ext>
                </a:extLst>
              </a:tr>
              <a:tr h="2357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en-US" sz="1100" b="0" i="0" spc="0" dirty="0">
                          <a:latin typeface="Adobe Clean Light"/>
                          <a:cs typeface="AdobeClean-Light"/>
                        </a:rPr>
                        <a:t>Web Case Submissions </a:t>
                      </a:r>
                      <a:endParaRPr sz="1100" b="0" i="0" spc="0" dirty="0">
                        <a:latin typeface="Adobe Clean Light" panose="020B0303020404020204" pitchFamily="34" charset="0"/>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r>
                        <a:rPr sz="1100" spc="0" dirty="0">
                          <a:solidFill>
                            <a:srgbClr val="020302"/>
                          </a:solidFill>
                          <a:latin typeface="Wingdings"/>
                          <a:cs typeface="Wingdings"/>
                        </a:rPr>
                        <a:t></a:t>
                      </a:r>
                      <a:endParaRPr sz="1100" spc="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ctr">
                        <a:lnSpc>
                          <a:spcPct val="100000"/>
                        </a:lnSpc>
                        <a:spcBef>
                          <a:spcPts val="459"/>
                        </a:spcBef>
                      </a:pPr>
                      <a:r>
                        <a:rPr sz="1100" spc="0" dirty="0">
                          <a:solidFill>
                            <a:srgbClr val="020302"/>
                          </a:solidFill>
                          <a:latin typeface="Wingdings"/>
                          <a:cs typeface="Wingdings"/>
                        </a:rPr>
                        <a:t></a:t>
                      </a:r>
                      <a:endParaRPr sz="1100" spc="0" dirty="0">
                        <a:latin typeface="Wingdings"/>
                        <a:cs typeface="Wingdings"/>
                      </a:endParaRPr>
                    </a:p>
                  </a:txBody>
                  <a:tcPr marL="0" marR="0" marT="58419" marB="0"/>
                </a:tc>
                <a:tc hMerge="1">
                  <a:txBody>
                    <a:bodyPr/>
                    <a:lstStyle/>
                    <a:p>
                      <a:pPr algn="ctr">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sz="1100" spc="0" dirty="0">
                          <a:solidFill>
                            <a:srgbClr val="020302"/>
                          </a:solidFill>
                          <a:latin typeface="Wingdings"/>
                          <a:cs typeface="Wingdings"/>
                        </a:rPr>
                        <a:t></a:t>
                      </a:r>
                      <a:endParaRPr sz="1100" spc="0" dirty="0">
                        <a:latin typeface="Wingdings"/>
                        <a:cs typeface="Wingdings"/>
                      </a:endParaRPr>
                    </a:p>
                  </a:txBody>
                  <a:tcPr marL="0" marR="0" marT="58419" marB="0"/>
                </a:tc>
                <a:tc>
                  <a:txBody>
                    <a:bodyPr/>
                    <a:lstStyle/>
                    <a:p>
                      <a:pPr algn="ctr">
                        <a:lnSpc>
                          <a:spcPct val="100000"/>
                        </a:lnSpc>
                        <a:spcBef>
                          <a:spcPts val="459"/>
                        </a:spcBef>
                      </a:pPr>
                      <a:r>
                        <a:rPr sz="1100" spc="0" dirty="0">
                          <a:solidFill>
                            <a:srgbClr val="020302"/>
                          </a:solidFill>
                          <a:latin typeface="Wingdings"/>
                          <a:cs typeface="Wingdings"/>
                        </a:rPr>
                        <a:t></a:t>
                      </a:r>
                      <a:endParaRPr sz="1100" spc="0" dirty="0">
                        <a:latin typeface="Wingdings"/>
                        <a:cs typeface="Wingdings"/>
                      </a:endParaRPr>
                    </a:p>
                  </a:txBody>
                  <a:tcPr marL="0" marR="0" marT="58419" marB="0">
                    <a:lnR w="12700">
                      <a:solidFill>
                        <a:srgbClr val="F0F0F0"/>
                      </a:solidFill>
                      <a:prstDash val="solid"/>
                    </a:lnR>
                  </a:tcPr>
                </a:tc>
                <a:extLst>
                  <a:ext uri="{0D108BD9-81ED-4DB2-BD59-A6C34878D82A}">
                    <a16:rowId xmlns:a16="http://schemas.microsoft.com/office/drawing/2014/main" val="10007"/>
                  </a:ext>
                </a:extLst>
              </a:tr>
              <a:tr h="235761">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9"/>
                        </a:spcBef>
                      </a:pPr>
                      <a:r>
                        <a:rPr lang="en-US" sz="1100" b="0" i="0" spc="0" dirty="0">
                          <a:solidFill>
                            <a:srgbClr val="020302"/>
                          </a:solidFill>
                          <a:latin typeface="Adobe Clean Light"/>
                          <a:cs typeface="AdobeClean-Light"/>
                        </a:rPr>
                        <a:t>Priority Case Routing</a:t>
                      </a:r>
                      <a:endParaRPr sz="1100" b="0" i="0" spc="0" dirty="0">
                        <a:latin typeface="Adobe Clean 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ctr">
                        <a:lnSpc>
                          <a:spcPct val="100000"/>
                        </a:lnSpc>
                        <a:spcBef>
                          <a:spcPts val="470"/>
                        </a:spcBef>
                      </a:pPr>
                      <a:r>
                        <a:rPr sz="1100" spc="0" dirty="0">
                          <a:solidFill>
                            <a:srgbClr val="020302"/>
                          </a:solidFill>
                          <a:latin typeface="Wingdings"/>
                          <a:cs typeface="Wingdings"/>
                        </a:rPr>
                        <a:t></a:t>
                      </a:r>
                      <a:endParaRPr sz="1100" spc="0" dirty="0">
                        <a:latin typeface="Wingdings"/>
                        <a:cs typeface="Wingdings"/>
                      </a:endParaRPr>
                    </a:p>
                  </a:txBody>
                  <a:tcPr marL="0" marR="0" marT="59690" marB="0"/>
                </a:tc>
                <a:tc hMerge="1">
                  <a:txBody>
                    <a:bodyPr/>
                    <a:lstStyle/>
                    <a:p>
                      <a:pPr algn="ctr">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sz="1100" spc="0" dirty="0">
                          <a:solidFill>
                            <a:srgbClr val="020302"/>
                          </a:solidFill>
                          <a:latin typeface="Wingdings"/>
                          <a:cs typeface="Wingdings"/>
                        </a:rPr>
                        <a:t></a:t>
                      </a:r>
                      <a:endParaRPr sz="1100" spc="0" dirty="0">
                        <a:latin typeface="Wingdings"/>
                        <a:cs typeface="Wingdings"/>
                      </a:endParaRPr>
                    </a:p>
                  </a:txBody>
                  <a:tcPr marL="0" marR="0" marT="59690" marB="0"/>
                </a:tc>
                <a:tc>
                  <a:txBody>
                    <a:bodyPr/>
                    <a:lstStyle/>
                    <a:p>
                      <a:pPr algn="ctr">
                        <a:lnSpc>
                          <a:spcPct val="100000"/>
                        </a:lnSpc>
                        <a:spcBef>
                          <a:spcPts val="470"/>
                        </a:spcBef>
                      </a:pPr>
                      <a:r>
                        <a:rPr sz="1100" spc="0" dirty="0">
                          <a:solidFill>
                            <a:srgbClr val="020302"/>
                          </a:solidFill>
                          <a:latin typeface="Wingdings"/>
                          <a:cs typeface="Wingdings"/>
                        </a:rPr>
                        <a:t></a:t>
                      </a:r>
                      <a:endParaRPr sz="1100" spc="0" dirty="0">
                        <a:latin typeface="Wingdings"/>
                        <a:cs typeface="Wingdings"/>
                      </a:endParaRPr>
                    </a:p>
                  </a:txBody>
                  <a:tcPr marL="0" marR="0" marT="59690" marB="0">
                    <a:lnR w="12700">
                      <a:solidFill>
                        <a:srgbClr val="F0F0F0"/>
                      </a:solidFill>
                      <a:prstDash val="solid"/>
                    </a:lnR>
                  </a:tcPr>
                </a:tc>
                <a:extLst>
                  <a:ext uri="{0D108BD9-81ED-4DB2-BD59-A6C34878D82A}">
                    <a16:rowId xmlns:a16="http://schemas.microsoft.com/office/drawing/2014/main" val="10009"/>
                  </a:ext>
                </a:extLst>
              </a:tr>
              <a:tr h="235761">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en-US" sz="1100" b="0" i="0" spc="0" dirty="0">
                          <a:latin typeface="Adobe Clean Light"/>
                          <a:cs typeface="AdobeClean-Light"/>
                        </a:rPr>
                        <a:t>Accelerated Issue Prioritization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ctr">
                        <a:lnSpc>
                          <a:spcPct val="100000"/>
                        </a:lnSpc>
                        <a:spcBef>
                          <a:spcPts val="459"/>
                        </a:spcBef>
                      </a:pPr>
                      <a:r>
                        <a:rPr sz="1100" spc="0" dirty="0">
                          <a:solidFill>
                            <a:srgbClr val="020302"/>
                          </a:solidFill>
                          <a:latin typeface="Wingdings"/>
                          <a:cs typeface="Wingdings"/>
                        </a:rPr>
                        <a:t></a:t>
                      </a:r>
                      <a:endParaRPr sz="1100" spc="0" dirty="0">
                        <a:latin typeface="Wingdings"/>
                        <a:cs typeface="Wingdings"/>
                      </a:endParaRPr>
                    </a:p>
                  </a:txBody>
                  <a:tcPr marL="0" marR="0" marT="58419" marB="0"/>
                </a:tc>
                <a:tc hMerge="1">
                  <a:txBody>
                    <a:bodyPr/>
                    <a:lstStyle/>
                    <a:p>
                      <a:pPr algn="ctr">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70"/>
                        </a:spcBef>
                      </a:pPr>
                      <a:r>
                        <a:rPr sz="1100" spc="0" dirty="0">
                          <a:solidFill>
                            <a:srgbClr val="020302"/>
                          </a:solidFill>
                          <a:latin typeface="Wingdings"/>
                          <a:cs typeface="Wingdings"/>
                        </a:rPr>
                        <a:t></a:t>
                      </a:r>
                      <a:endParaRPr sz="1100" spc="0" dirty="0">
                        <a:latin typeface="Wingdings"/>
                        <a:cs typeface="Wingdings"/>
                      </a:endParaRPr>
                    </a:p>
                  </a:txBody>
                  <a:tcPr marL="0" marR="0" marT="59690" marB="0"/>
                </a:tc>
                <a:tc>
                  <a:txBody>
                    <a:bodyPr/>
                    <a:lstStyle/>
                    <a:p>
                      <a:pPr algn="ctr">
                        <a:lnSpc>
                          <a:spcPct val="100000"/>
                        </a:lnSpc>
                        <a:spcBef>
                          <a:spcPts val="470"/>
                        </a:spcBef>
                      </a:pPr>
                      <a:r>
                        <a:rPr sz="1100" spc="0" dirty="0">
                          <a:solidFill>
                            <a:srgbClr val="020302"/>
                          </a:solidFill>
                          <a:latin typeface="Wingdings"/>
                          <a:cs typeface="Wingdings"/>
                        </a:rPr>
                        <a:t></a:t>
                      </a:r>
                      <a:endParaRPr sz="1100" spc="0" dirty="0">
                        <a:latin typeface="Wingdings"/>
                        <a:cs typeface="Wingdings"/>
                      </a:endParaRPr>
                    </a:p>
                  </a:txBody>
                  <a:tcPr marL="0" marR="0" marT="59690" marB="0">
                    <a:lnR w="12700">
                      <a:solidFill>
                        <a:srgbClr val="F0F0F0"/>
                      </a:solidFill>
                      <a:prstDash val="solid"/>
                    </a:lnR>
                  </a:tcPr>
                </a:tc>
                <a:extLst>
                  <a:ext uri="{0D108BD9-81ED-4DB2-BD59-A6C34878D82A}">
                    <a16:rowId xmlns:a16="http://schemas.microsoft.com/office/drawing/2014/main" val="10010"/>
                  </a:ext>
                </a:extLst>
              </a:tr>
              <a:tr h="235761">
                <a:tc vMerge="1">
                  <a:txBody>
                    <a:bodyPr/>
                    <a:lstStyle/>
                    <a:p>
                      <a:endParaRPr lang="en-US"/>
                    </a:p>
                  </a:txBody>
                  <a:tcPr/>
                </a:tc>
                <a:tc>
                  <a:txBody>
                    <a:bodyPr/>
                    <a:lstStyle/>
                    <a:p>
                      <a:pPr marL="50800">
                        <a:lnSpc>
                          <a:spcPct val="100000"/>
                        </a:lnSpc>
                        <a:spcBef>
                          <a:spcPts val="450"/>
                        </a:spcBef>
                      </a:pPr>
                      <a:r>
                        <a:rPr lang="en-US" sz="1100" b="0" i="0" spc="0" dirty="0">
                          <a:latin typeface="Adobe Clean Light"/>
                          <a:cs typeface="AdobeClean-Light"/>
                        </a:rPr>
                        <a:t>Escalation Management</a:t>
                      </a:r>
                      <a:endParaRPr sz="1100" b="0" i="0" spc="0" dirty="0">
                        <a:latin typeface="Adobe Clean 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ctr">
                        <a:lnSpc>
                          <a:spcPct val="100000"/>
                        </a:lnSpc>
                        <a:spcBef>
                          <a:spcPts val="470"/>
                        </a:spcBef>
                      </a:pPr>
                      <a:r>
                        <a:rPr sz="1100" spc="0" dirty="0">
                          <a:solidFill>
                            <a:srgbClr val="020302"/>
                          </a:solidFill>
                          <a:latin typeface="Wingdings"/>
                          <a:cs typeface="Wingdings"/>
                        </a:rPr>
                        <a:t></a:t>
                      </a:r>
                      <a:endParaRPr sz="1100" spc="0" dirty="0">
                        <a:latin typeface="Wingdings"/>
                        <a:cs typeface="Wingdings"/>
                      </a:endParaRPr>
                    </a:p>
                  </a:txBody>
                  <a:tcPr marL="0" marR="0" marT="59690" marB="0"/>
                </a:tc>
                <a:tc hMerge="1">
                  <a:txBody>
                    <a:bodyPr/>
                    <a:lstStyle/>
                    <a:p>
                      <a:pPr algn="ctr">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sz="1100" spc="0" dirty="0">
                          <a:solidFill>
                            <a:srgbClr val="020302"/>
                          </a:solidFill>
                          <a:latin typeface="Wingdings"/>
                          <a:cs typeface="Wingdings"/>
                        </a:rPr>
                        <a:t></a:t>
                      </a:r>
                      <a:endParaRPr sz="1100" spc="0" dirty="0">
                        <a:latin typeface="Wingdings"/>
                        <a:cs typeface="Wingdings"/>
                      </a:endParaRPr>
                    </a:p>
                  </a:txBody>
                  <a:tcPr marL="0" marR="0" marT="59690" marB="0"/>
                </a:tc>
                <a:tc>
                  <a:txBody>
                    <a:bodyPr/>
                    <a:lstStyle/>
                    <a:p>
                      <a:pPr algn="ctr">
                        <a:lnSpc>
                          <a:spcPct val="100000"/>
                        </a:lnSpc>
                        <a:spcBef>
                          <a:spcPts val="470"/>
                        </a:spcBef>
                      </a:pPr>
                      <a:r>
                        <a:rPr sz="1100" spc="0" dirty="0">
                          <a:solidFill>
                            <a:srgbClr val="020302"/>
                          </a:solidFill>
                          <a:latin typeface="Wingdings"/>
                          <a:cs typeface="Wingdings"/>
                        </a:rPr>
                        <a:t></a:t>
                      </a:r>
                      <a:endParaRPr sz="1100" spc="0" dirty="0">
                        <a:latin typeface="Wingdings"/>
                        <a:cs typeface="Wingdings"/>
                      </a:endParaRPr>
                    </a:p>
                  </a:txBody>
                  <a:tcPr marL="0" marR="0" marT="59690" marB="0">
                    <a:lnR w="12700">
                      <a:solidFill>
                        <a:srgbClr val="F0F0F0"/>
                      </a:solidFill>
                      <a:prstDash val="solid"/>
                    </a:lnR>
                  </a:tcPr>
                </a:tc>
                <a:extLst>
                  <a:ext uri="{0D108BD9-81ED-4DB2-BD59-A6C34878D82A}">
                    <a16:rowId xmlns:a16="http://schemas.microsoft.com/office/drawing/2014/main" val="2737097922"/>
                  </a:ext>
                </a:extLst>
              </a:tr>
              <a:tr h="235761">
                <a:tc vMerge="1">
                  <a:txBody>
                    <a:bodyPr/>
                    <a:lstStyle/>
                    <a:p>
                      <a:endParaRPr lang="en-US"/>
                    </a:p>
                  </a:txBody>
                  <a:tcPr/>
                </a:tc>
                <a:tc>
                  <a:txBody>
                    <a:bodyPr/>
                    <a:lstStyle/>
                    <a:p>
                      <a:pPr marL="50800">
                        <a:lnSpc>
                          <a:spcPct val="100000"/>
                        </a:lnSpc>
                        <a:spcBef>
                          <a:spcPts val="450"/>
                        </a:spcBef>
                      </a:pPr>
                      <a:r>
                        <a:rPr lang="en-US" sz="1100" b="0" i="0" spc="0" dirty="0">
                          <a:latin typeface="Adobe Clean Light"/>
                          <a:cs typeface="AdobeClean-Light"/>
                        </a:rPr>
                        <a:t>Proactive Case Monitoring</a:t>
                      </a:r>
                      <a:endParaRPr sz="1100" b="0" i="0" spc="0" dirty="0">
                        <a:latin typeface="Adobe Clean 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sz="1100" spc="0" dirty="0">
                        <a:latin typeface="Times New Roman"/>
                        <a:cs typeface="Times New Roman"/>
                      </a:endParaRPr>
                    </a:p>
                  </a:txBody>
                  <a:tcPr marL="0" marR="0" marT="0" marB="0"/>
                </a:tc>
                <a:tc hMerge="1">
                  <a:txBody>
                    <a:bodyPr/>
                    <a:lstStyle/>
                    <a:p>
                      <a:endParaRPr lang="en-US"/>
                    </a:p>
                  </a:txBody>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en-US" sz="1100" spc="0" dirty="0">
                          <a:solidFill>
                            <a:srgbClr val="020302"/>
                          </a:solidFill>
                          <a:latin typeface="Wingdings"/>
                          <a:cs typeface="Wingdings"/>
                        </a:rPr>
                        <a:t></a:t>
                      </a:r>
                      <a:endParaRPr lang="en-US" sz="1100" spc="0" dirty="0">
                        <a:latin typeface="Wingdings"/>
                        <a:cs typeface="Wingdings"/>
                      </a:endParaRPr>
                    </a:p>
                  </a:txBody>
                  <a:tcPr marL="0" marR="0" marT="5715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en-US" sz="1100" spc="0" dirty="0">
                          <a:solidFill>
                            <a:srgbClr val="020302"/>
                          </a:solidFill>
                          <a:latin typeface="Wingdings"/>
                          <a:cs typeface="Wingdings"/>
                        </a:rPr>
                        <a:t></a:t>
                      </a:r>
                      <a:endParaRPr lang="en-US" sz="1100" spc="0" dirty="0">
                        <a:latin typeface="Wingdings"/>
                        <a:cs typeface="Wingdings"/>
                      </a:endParaRP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35761">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en-US" sz="1100" b="0" i="0" spc="0">
                          <a:solidFill>
                            <a:srgbClr val="020302"/>
                          </a:solidFill>
                          <a:latin typeface="Adobe Clean Light"/>
                          <a:cs typeface="AdobeClean-Light"/>
                        </a:rPr>
                        <a:t>In-Region Support Option</a:t>
                      </a:r>
                      <a:endParaRPr sz="1100" b="0" i="0" spc="0" dirty="0">
                        <a:latin typeface="Adobe Clean Light" panose="020B0303020404020204" pitchFamily="34" charset="0"/>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sz="1100" spc="0" dirty="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spc="0" dirty="0">
                          <a:solidFill>
                            <a:srgbClr val="020302"/>
                          </a:solidFill>
                          <a:latin typeface="Wingdings"/>
                          <a:cs typeface="Wingdings"/>
                        </a:rPr>
                        <a:t></a:t>
                      </a:r>
                      <a:endParaRPr lang="en-US" sz="1100" spc="0" dirty="0">
                        <a:latin typeface="Wingdings"/>
                        <a:cs typeface="Wingdings"/>
                      </a:endParaRPr>
                    </a:p>
                  </a:txBody>
                  <a:tcPr marL="0" marR="0" marT="0" marB="0" anchor="ctr"/>
                </a:tc>
                <a:tc>
                  <a:txBody>
                    <a:bodyPr/>
                    <a:lstStyle/>
                    <a:p>
                      <a:pPr algn="ctr">
                        <a:lnSpc>
                          <a:spcPct val="100000"/>
                        </a:lnSpc>
                        <a:spcBef>
                          <a:spcPts val="465"/>
                        </a:spcBef>
                      </a:pPr>
                      <a:r>
                        <a:rPr sz="1100" spc="0" dirty="0">
                          <a:solidFill>
                            <a:srgbClr val="020302"/>
                          </a:solidFill>
                          <a:latin typeface="Wingdings"/>
                          <a:cs typeface="Wingdings"/>
                        </a:rPr>
                        <a:t></a:t>
                      </a:r>
                      <a:endParaRPr sz="1100" spc="0" dirty="0">
                        <a:latin typeface="Wingdings"/>
                        <a:cs typeface="Wingdings"/>
                      </a:endParaRPr>
                    </a:p>
                  </a:txBody>
                  <a:tcPr marL="0" marR="0" marT="59055" marB="0">
                    <a:lnR w="12700">
                      <a:solidFill>
                        <a:srgbClr val="F0F0F0"/>
                      </a:solidFill>
                      <a:prstDash val="solid"/>
                    </a:lnR>
                  </a:tcPr>
                </a:tc>
                <a:extLst>
                  <a:ext uri="{0D108BD9-81ED-4DB2-BD59-A6C34878D82A}">
                    <a16:rowId xmlns:a16="http://schemas.microsoft.com/office/drawing/2014/main" val="10011"/>
                  </a:ext>
                </a:extLst>
              </a:tr>
              <a:tr h="235761">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en-US" sz="1100" b="0" i="0" spc="0" dirty="0">
                          <a:solidFill>
                            <a:srgbClr val="020302"/>
                          </a:solidFill>
                          <a:latin typeface="Adobe Clean Light"/>
                          <a:cs typeface="AdobeClean-Light"/>
                        </a:rPr>
                        <a:t>Service Reviews</a:t>
                      </a:r>
                      <a:endParaRPr sz="1100" b="0" i="0" spc="0" dirty="0">
                        <a:latin typeface="Adobe Clean Light"/>
                        <a:cs typeface="AdobeClean-Light"/>
                      </a:endParaRP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sz="1100" spc="0" dirty="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sz="1100" spc="0" dirty="0">
                          <a:solidFill>
                            <a:srgbClr val="020302"/>
                          </a:solidFill>
                          <a:latin typeface="AdobeClean-Light"/>
                          <a:cs typeface="AdobeClean-Light"/>
                        </a:rPr>
                        <a:t>2</a:t>
                      </a:r>
                      <a:r>
                        <a:rPr lang="en-US" sz="1100" spc="0" dirty="0">
                          <a:solidFill>
                            <a:srgbClr val="020302"/>
                          </a:solidFill>
                          <a:latin typeface="AdobeClean-Light"/>
                          <a:cs typeface="AdobeClean-Light"/>
                        </a:rPr>
                        <a:t>/year</a:t>
                      </a:r>
                      <a:endParaRPr sz="1100" spc="0" dirty="0">
                        <a:latin typeface="AdobeClean-Light"/>
                        <a:cs typeface="AdobeClean-Light"/>
                      </a:endParaRPr>
                    </a:p>
                  </a:txBody>
                  <a:tcPr marL="0" marR="0" marT="57150" marB="0"/>
                </a:tc>
                <a:tc>
                  <a:txBody>
                    <a:bodyPr/>
                    <a:lstStyle/>
                    <a:p>
                      <a:pPr algn="ctr">
                        <a:lnSpc>
                          <a:spcPct val="100000"/>
                        </a:lnSpc>
                        <a:spcBef>
                          <a:spcPts val="450"/>
                        </a:spcBef>
                      </a:pPr>
                      <a:r>
                        <a:rPr sz="1100" spc="0" dirty="0">
                          <a:solidFill>
                            <a:srgbClr val="020302"/>
                          </a:solidFill>
                          <a:latin typeface="AdobeClean-Light"/>
                          <a:cs typeface="AdobeClean-Light"/>
                        </a:rPr>
                        <a:t>4</a:t>
                      </a:r>
                      <a:r>
                        <a:rPr lang="en-US" sz="1100" spc="0" dirty="0">
                          <a:solidFill>
                            <a:srgbClr val="020302"/>
                          </a:solidFill>
                          <a:latin typeface="AdobeClean-Light"/>
                          <a:cs typeface="AdobeClean-Light"/>
                        </a:rPr>
                        <a:t>/year</a:t>
                      </a:r>
                      <a:endParaRPr sz="1100" spc="0" dirty="0">
                        <a:latin typeface="AdobeClean-Light"/>
                        <a:cs typeface="AdobeClean-Light"/>
                      </a:endParaRPr>
                    </a:p>
                  </a:txBody>
                  <a:tcPr marL="0" marR="0" marT="57150" marB="0">
                    <a:lnR w="12700">
                      <a:solidFill>
                        <a:srgbClr val="F0F0F0"/>
                      </a:solidFill>
                      <a:prstDash val="solid"/>
                    </a:lnR>
                  </a:tcPr>
                </a:tc>
                <a:extLst>
                  <a:ext uri="{0D108BD9-81ED-4DB2-BD59-A6C34878D82A}">
                    <a16:rowId xmlns:a16="http://schemas.microsoft.com/office/drawing/2014/main" val="10012"/>
                  </a:ext>
                </a:extLst>
              </a:tr>
              <a:tr h="235761">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en-US" sz="1100" b="0" i="0" spc="0" dirty="0">
                          <a:latin typeface="Adobe Clean Light"/>
                          <a:cs typeface="AdobeClean-Light"/>
                        </a:rPr>
                        <a:t>Case Reviews</a:t>
                      </a:r>
                      <a:endParaRPr sz="1100" b="0" i="0" spc="0" dirty="0">
                        <a:latin typeface="Adobe Clean 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sz="1100" spc="0" dirty="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lang="en-US" sz="1100" spc="0" dirty="0">
                          <a:latin typeface="AdobeClean-Light"/>
                          <a:cs typeface="AdobeClean-Light"/>
                        </a:rPr>
                        <a:t>1/month</a:t>
                      </a:r>
                      <a:endParaRPr sz="1100" spc="0" dirty="0">
                        <a:latin typeface="AdobeClean-Light"/>
                        <a:cs typeface="AdobeClean-Light"/>
                      </a:endParaRPr>
                    </a:p>
                  </a:txBody>
                  <a:tcPr marL="0" marR="0" marT="57150" marB="0"/>
                </a:tc>
                <a:tc>
                  <a:txBody>
                    <a:bodyPr/>
                    <a:lstStyle/>
                    <a:p>
                      <a:pPr algn="ctr">
                        <a:lnSpc>
                          <a:spcPct val="100000"/>
                        </a:lnSpc>
                        <a:spcBef>
                          <a:spcPts val="450"/>
                        </a:spcBef>
                      </a:pPr>
                      <a:r>
                        <a:rPr lang="en-US" sz="1100" spc="0" dirty="0">
                          <a:latin typeface="AdobeClean-Light"/>
                          <a:cs typeface="AdobeClean-Light"/>
                        </a:rPr>
                        <a:t>2/month</a:t>
                      </a:r>
                      <a:endParaRPr sz="1100" spc="0" dirty="0">
                        <a:latin typeface="AdobeClean-Light"/>
                        <a:cs typeface="AdobeClean-Light"/>
                      </a:endParaRPr>
                    </a:p>
                  </a:txBody>
                  <a:tcPr marL="0" marR="0" marT="57150" marB="0">
                    <a:lnR w="12700">
                      <a:solidFill>
                        <a:srgbClr val="F0F0F0"/>
                      </a:solidFill>
                      <a:prstDash val="solid"/>
                    </a:lnR>
                  </a:tcPr>
                </a:tc>
                <a:extLst>
                  <a:ext uri="{0D108BD9-81ED-4DB2-BD59-A6C34878D82A}">
                    <a16:rowId xmlns:a16="http://schemas.microsoft.com/office/drawing/2014/main" val="10013"/>
                  </a:ext>
                </a:extLst>
              </a:tr>
              <a:tr h="235761">
                <a:tc vMerge="1">
                  <a:txBody>
                    <a:bodyPr/>
                    <a:lstStyle/>
                    <a:p>
                      <a:endParaRPr lang="en-US"/>
                    </a:p>
                  </a:txBody>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n-US" sz="1100" b="0" i="0" spc="0" dirty="0">
                          <a:latin typeface="Adobe Clean Light" panose="020B0303020404020204" pitchFamily="34" charset="0"/>
                          <a:cs typeface="AdobeClean-Light"/>
                        </a:rPr>
                        <a:t>Solution Review</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lang="en-US"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lang="en-US" sz="1100" spc="0" dirty="0">
                        <a:latin typeface="Times New Roman"/>
                        <a:cs typeface="Times New Roman"/>
                      </a:endParaRPr>
                    </a:p>
                  </a:txBody>
                  <a:tcPr marL="0" marR="0" marT="0" marB="0"/>
                </a:tc>
                <a:tc hMerge="1">
                  <a:txBody>
                    <a:bodyPr/>
                    <a:lstStyle/>
                    <a:p>
                      <a:endParaRPr lang="en-US"/>
                    </a:p>
                  </a:txBody>
                  <a:tcPr/>
                </a:tc>
                <a:tc>
                  <a:txBody>
                    <a:bodyPr/>
                    <a:lstStyle/>
                    <a:p>
                      <a:pPr>
                        <a:lnSpc>
                          <a:spcPct val="100000"/>
                        </a:lnSpc>
                      </a:pPr>
                      <a:endParaRPr lang="en-US" sz="1100" spc="0" dirty="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en-US" sz="1100" spc="0" dirty="0">
                          <a:solidFill>
                            <a:srgbClr val="020302"/>
                          </a:solidFill>
                          <a:latin typeface="Wingdings"/>
                          <a:cs typeface="Wingdings"/>
                        </a:rPr>
                        <a:t></a:t>
                      </a:r>
                      <a:endParaRPr lang="en-US" sz="1100" spc="0" dirty="0">
                        <a:latin typeface="Wingdings"/>
                        <a:cs typeface="Wingdings"/>
                      </a:endParaRPr>
                    </a:p>
                  </a:txBody>
                  <a:tcPr marL="0" marR="0" marT="64135" marB="0">
                    <a:lnR w="12700">
                      <a:solidFill>
                        <a:srgbClr val="F0F0F0"/>
                      </a:solidFill>
                      <a:prstDash val="solid"/>
                    </a:lnR>
                  </a:tcPr>
                </a:tc>
                <a:extLst>
                  <a:ext uri="{0D108BD9-81ED-4DB2-BD59-A6C34878D82A}">
                    <a16:rowId xmlns:a16="http://schemas.microsoft.com/office/drawing/2014/main" val="2306520546"/>
                  </a:ext>
                </a:extLst>
              </a:tr>
              <a:tr h="235761">
                <a:tc vMerge="1">
                  <a:txBody>
                    <a:bodyPr/>
                    <a:lstStyle/>
                    <a:p>
                      <a:endParaRPr lang="en-US"/>
                    </a:p>
                  </a:txBody>
                  <a:tcPr/>
                </a:tc>
                <a:tc>
                  <a:txBody>
                    <a:bodyPr/>
                    <a:lstStyle/>
                    <a:p>
                      <a:pPr marL="49530" marR="0" lvl="0" indent="0" eaLnBrk="1" fontAlgn="auto" latinLnBrk="0" hangingPunct="1">
                        <a:lnSpc>
                          <a:spcPct val="100000"/>
                        </a:lnSpc>
                        <a:spcBef>
                          <a:spcPts val="500"/>
                        </a:spcBef>
                        <a:spcAft>
                          <a:spcPts val="0"/>
                        </a:spcAft>
                        <a:buClrTx/>
                        <a:buSzTx/>
                        <a:buFontTx/>
                        <a:buNone/>
                      </a:pPr>
                      <a:r>
                        <a:rPr lang="en-US" sz="1100" b="0" i="0" spc="0" dirty="0">
                          <a:latin typeface="Adobe Clean Light"/>
                          <a:cs typeface="AdobeClean-Light"/>
                        </a:rPr>
                        <a:t>Roadmap Review </a:t>
                      </a:r>
                      <a:endParaRPr lang="en-US" sz="1100" b="0" i="0" spc="0" dirty="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lang="en-US"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lang="en-US" sz="1100" spc="0" dirty="0">
                        <a:latin typeface="Times New Roman"/>
                        <a:cs typeface="Times New Roman"/>
                      </a:endParaRPr>
                    </a:p>
                  </a:txBody>
                  <a:tcPr marL="0" marR="0" marT="0" marB="0"/>
                </a:tc>
                <a:tc hMerge="1">
                  <a:txBody>
                    <a:bodyPr/>
                    <a:lstStyle/>
                    <a:p>
                      <a:endParaRPr lang="en-US"/>
                    </a:p>
                  </a:txBody>
                  <a:tcPr/>
                </a:tc>
                <a:tc>
                  <a:txBody>
                    <a:bodyPr/>
                    <a:lstStyle/>
                    <a:p>
                      <a:pPr>
                        <a:lnSpc>
                          <a:spcPct val="100000"/>
                        </a:lnSpc>
                      </a:pPr>
                      <a:endParaRPr lang="en-US" sz="1100" spc="0" dirty="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en-US" sz="1100" spc="0" dirty="0">
                          <a:solidFill>
                            <a:srgbClr val="020302"/>
                          </a:solidFill>
                          <a:latin typeface="Wingdings"/>
                          <a:cs typeface="Wingdings"/>
                        </a:rPr>
                        <a:t></a:t>
                      </a:r>
                      <a:endParaRPr lang="en-US" sz="1100" spc="0" dirty="0">
                        <a:latin typeface="Wingdings"/>
                        <a:cs typeface="Wingdings"/>
                      </a:endParaRPr>
                    </a:p>
                  </a:txBody>
                  <a:tcPr marL="0" marR="0" marT="64135" marB="0">
                    <a:lnR w="12700">
                      <a:solidFill>
                        <a:srgbClr val="F0F0F0"/>
                      </a:solidFill>
                      <a:prstDash val="solid"/>
                    </a:lnR>
                  </a:tcPr>
                </a:tc>
                <a:extLst>
                  <a:ext uri="{0D108BD9-81ED-4DB2-BD59-A6C34878D82A}">
                    <a16:rowId xmlns:a16="http://schemas.microsoft.com/office/drawing/2014/main" val="4159038008"/>
                  </a:ext>
                </a:extLst>
              </a:tr>
              <a:tr h="235761">
                <a:tc vMerge="1">
                  <a:txBody>
                    <a:bodyPr/>
                    <a:lstStyle/>
                    <a:p>
                      <a:endParaRPr lang="en-US"/>
                    </a:p>
                  </a:txBody>
                  <a:tcPr/>
                </a:tc>
                <a:tc>
                  <a:txBody>
                    <a:bodyPr/>
                    <a:lstStyle/>
                    <a:p>
                      <a:pPr marL="49530" marR="0" lvl="0" indent="0" eaLnBrk="1" fontAlgn="auto" latinLnBrk="0" hangingPunct="1">
                        <a:lnSpc>
                          <a:spcPct val="100000"/>
                        </a:lnSpc>
                        <a:spcBef>
                          <a:spcPts val="500"/>
                        </a:spcBef>
                        <a:spcAft>
                          <a:spcPts val="0"/>
                        </a:spcAft>
                        <a:buClrTx/>
                        <a:buSzTx/>
                        <a:buFontTx/>
                        <a:buNone/>
                      </a:pPr>
                      <a:r>
                        <a:rPr lang="en-US" sz="1100" b="0" i="0" spc="0" dirty="0">
                          <a:solidFill>
                            <a:srgbClr val="020302"/>
                          </a:solidFill>
                          <a:latin typeface="Adobe Clean Light"/>
                          <a:cs typeface="AdobeClean-Light"/>
                        </a:rPr>
                        <a:t>Additional Named Support Contacts </a:t>
                      </a:r>
                      <a:endParaRPr lang="en-US" sz="1100" b="0" i="0" spc="0" dirty="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lang="en-US"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lang="en-US" sz="1100" spc="0" dirty="0">
                        <a:latin typeface="Times New Roman"/>
                        <a:cs typeface="Times New Roman"/>
                      </a:endParaRPr>
                    </a:p>
                  </a:txBody>
                  <a:tcPr marL="0" marR="0" marT="0" marB="0"/>
                </a:tc>
                <a:tc hMerge="1">
                  <a:txBody>
                    <a:bodyPr/>
                    <a:lstStyle/>
                    <a:p>
                      <a:endParaRPr lang="en-US"/>
                    </a:p>
                  </a:txBody>
                  <a:tcPr/>
                </a:tc>
                <a:tc>
                  <a:txBody>
                    <a:bodyPr/>
                    <a:lstStyle/>
                    <a:p>
                      <a:pPr>
                        <a:lnSpc>
                          <a:spcPct val="100000"/>
                        </a:lnSpc>
                      </a:pPr>
                      <a:endParaRPr lang="en-US" sz="1100" spc="0" dirty="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en-US" sz="1100" spc="0" dirty="0">
                          <a:solidFill>
                            <a:srgbClr val="020302"/>
                          </a:solidFill>
                          <a:latin typeface="Wingdings"/>
                          <a:cs typeface="Wingdings"/>
                        </a:rPr>
                        <a:t></a:t>
                      </a:r>
                      <a:endParaRPr lang="en-US" sz="1100" spc="0" dirty="0">
                        <a:latin typeface="Wingdings"/>
                        <a:cs typeface="Wingdings"/>
                      </a:endParaRPr>
                    </a:p>
                  </a:txBody>
                  <a:tcPr marL="0" marR="0" marT="64135" marB="0">
                    <a:lnR w="12700">
                      <a:solidFill>
                        <a:srgbClr val="F0F0F0"/>
                      </a:solidFill>
                      <a:prstDash val="solid"/>
                    </a:lnR>
                  </a:tcPr>
                </a:tc>
                <a:extLst>
                  <a:ext uri="{0D108BD9-81ED-4DB2-BD59-A6C34878D82A}">
                    <a16:rowId xmlns:a16="http://schemas.microsoft.com/office/drawing/2014/main" val="2466789421"/>
                  </a:ext>
                </a:extLst>
              </a:tr>
              <a:tr h="235761">
                <a:tc vMerge="1">
                  <a:txBody>
                    <a:bodyPr/>
                    <a:lstStyle/>
                    <a:p>
                      <a:endParaRPr lang="en-US"/>
                    </a:p>
                  </a:txBody>
                  <a:tcPr/>
                </a:tc>
                <a:tc>
                  <a:txBody>
                    <a:bodyPr/>
                    <a:lstStyle/>
                    <a:p>
                      <a:pPr marL="49530">
                        <a:lnSpc>
                          <a:spcPct val="100000"/>
                        </a:lnSpc>
                        <a:spcBef>
                          <a:spcPts val="500"/>
                        </a:spcBef>
                      </a:pPr>
                      <a:r>
                        <a:rPr lang="en-US" sz="1100" b="0" i="0" spc="0" dirty="0">
                          <a:latin typeface="Adobe Clean Light"/>
                          <a:cs typeface="AdobeClean-Light"/>
                        </a:rPr>
                        <a:t>Upgrade/Migration Planning</a:t>
                      </a:r>
                      <a:endParaRPr sz="1100" b="0" i="0" spc="0" dirty="0">
                        <a:latin typeface="Adobe Clean Light"/>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sz="1100" spc="0" dirty="0">
                        <a:latin typeface="Times New Roman"/>
                        <a:cs typeface="Times New Roman"/>
                      </a:endParaRPr>
                    </a:p>
                  </a:txBody>
                  <a:tcPr marL="0" marR="0" marT="0" marB="0"/>
                </a:tc>
                <a:tc hMerge="1">
                  <a:txBody>
                    <a:bodyPr/>
                    <a:lstStyle/>
                    <a:p>
                      <a:endParaRPr lang="en-US"/>
                    </a:p>
                  </a:txBody>
                  <a:tcPr/>
                </a:tc>
                <a:tc>
                  <a:txBody>
                    <a:bodyPr/>
                    <a:lstStyle/>
                    <a:p>
                      <a:pPr>
                        <a:lnSpc>
                          <a:spcPct val="100000"/>
                        </a:lnSpc>
                      </a:pPr>
                      <a:endParaRPr sz="1100" spc="0" dirty="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en-US" sz="1100" spc="0" dirty="0">
                          <a:solidFill>
                            <a:srgbClr val="020302"/>
                          </a:solidFill>
                          <a:latin typeface="Wingdings"/>
                          <a:cs typeface="Wingdings"/>
                        </a:rPr>
                        <a:t></a:t>
                      </a:r>
                      <a:endParaRPr lang="en-US" sz="1100" spc="0" dirty="0">
                        <a:latin typeface="Wingdings"/>
                        <a:cs typeface="Wingdings"/>
                      </a:endParaRPr>
                    </a:p>
                  </a:txBody>
                  <a:tcPr marL="0" marR="0" marT="64135" marB="0">
                    <a:lnR w="12700">
                      <a:solidFill>
                        <a:srgbClr val="F0F0F0"/>
                      </a:solidFill>
                      <a:prstDash val="solid"/>
                    </a:lnR>
                  </a:tcPr>
                </a:tc>
                <a:extLst>
                  <a:ext uri="{0D108BD9-81ED-4DB2-BD59-A6C34878D82A}">
                    <a16:rowId xmlns:a16="http://schemas.microsoft.com/office/drawing/2014/main" val="1194748902"/>
                  </a:ext>
                </a:extLst>
              </a:tr>
              <a:tr h="235761">
                <a:tc vMerge="1">
                  <a:txBody>
                    <a:bodyPr/>
                    <a:lstStyle/>
                    <a:p>
                      <a:endParaRPr lang="en-US"/>
                    </a:p>
                  </a:txBody>
                  <a:tcPr/>
                </a:tc>
                <a:tc>
                  <a:txBody>
                    <a:bodyPr/>
                    <a:lstStyle/>
                    <a:p>
                      <a:pPr marL="49530">
                        <a:lnSpc>
                          <a:spcPct val="100000"/>
                        </a:lnSpc>
                        <a:spcBef>
                          <a:spcPts val="500"/>
                        </a:spcBef>
                      </a:pPr>
                      <a:r>
                        <a:rPr lang="en-US" sz="1100" b="0" i="0" spc="0" dirty="0">
                          <a:latin typeface="Adobe Clean Light"/>
                          <a:cs typeface="AdobeClean-Light"/>
                        </a:rPr>
                        <a:t>Release Preparation and Planning</a:t>
                      </a:r>
                      <a:endParaRPr sz="1100" b="0" i="0" spc="0" dirty="0">
                        <a:latin typeface="Adobe Clean Light"/>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sz="1100" spc="0" dirty="0">
                        <a:latin typeface="Times New Roman"/>
                        <a:cs typeface="Times New Roman"/>
                      </a:endParaRPr>
                    </a:p>
                  </a:txBody>
                  <a:tcPr marL="0" marR="0" marT="0" marB="0"/>
                </a:tc>
                <a:tc hMerge="1">
                  <a:txBody>
                    <a:bodyPr/>
                    <a:lstStyle/>
                    <a:p>
                      <a:endParaRPr lang="en-US"/>
                    </a:p>
                  </a:txBody>
                  <a:tcPr/>
                </a:tc>
                <a:tc>
                  <a:txBody>
                    <a:bodyPr/>
                    <a:lstStyle/>
                    <a:p>
                      <a:pPr>
                        <a:lnSpc>
                          <a:spcPct val="100000"/>
                        </a:lnSpc>
                      </a:pPr>
                      <a:endParaRPr sz="1100" spc="0" dirty="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en-US" sz="1100" spc="0" dirty="0">
                          <a:solidFill>
                            <a:srgbClr val="020302"/>
                          </a:solidFill>
                          <a:latin typeface="Wingdings"/>
                          <a:cs typeface="Wingdings"/>
                        </a:rPr>
                        <a:t></a:t>
                      </a:r>
                      <a:endParaRPr lang="en-US" sz="1100" spc="0" dirty="0">
                        <a:latin typeface="Wingdings"/>
                        <a:cs typeface="Wingdings"/>
                      </a:endParaRPr>
                    </a:p>
                  </a:txBody>
                  <a:tcPr marL="0" marR="0" marT="64135" marB="0">
                    <a:lnR w="12700">
                      <a:solidFill>
                        <a:srgbClr val="F0F0F0"/>
                      </a:solidFill>
                      <a:prstDash val="solid"/>
                    </a:lnR>
                  </a:tcPr>
                </a:tc>
                <a:extLst>
                  <a:ext uri="{0D108BD9-81ED-4DB2-BD59-A6C34878D82A}">
                    <a16:rowId xmlns:a16="http://schemas.microsoft.com/office/drawing/2014/main" val="2586690016"/>
                  </a:ext>
                </a:extLst>
              </a:tr>
              <a:tr h="235761">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en-US" sz="1100" b="0" i="0" spc="0" dirty="0">
                          <a:latin typeface="Adobe Clean Light" panose="020B0303020404020204" pitchFamily="34" charset="0"/>
                          <a:cs typeface="AdobeClean-Light"/>
                        </a:rPr>
                        <a:t>Executive Sponsor</a:t>
                      </a:r>
                      <a:endParaRPr sz="1100" b="0" i="0" spc="0" dirty="0">
                        <a:latin typeface="Adobe Clean Light" panose="020B0303020404020204" pitchFamily="34" charset="0"/>
                        <a:cs typeface="AdobeClean-Light"/>
                      </a:endParaRPr>
                    </a:p>
                  </a:txBody>
                  <a:tcPr marL="0" marR="0" marT="6731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B w="12700">
                      <a:solidFill>
                        <a:srgbClr val="F0F0F0"/>
                      </a:solidFill>
                      <a:prstDash val="solid"/>
                    </a:lnB>
                  </a:tcPr>
                </a:tc>
                <a:tc>
                  <a:txBody>
                    <a:bodyPr/>
                    <a:lstStyle/>
                    <a:p>
                      <a:pPr>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a:solidFill>
                        <a:srgbClr val="F0F0F0"/>
                      </a:solidFill>
                      <a:prstDash val="solid"/>
                    </a:lnB>
                    <a:solidFill>
                      <a:schemeClr val="bg1">
                        <a:lumMod val="95000"/>
                      </a:schemeClr>
                    </a:solidFill>
                  </a:tcPr>
                </a:tc>
                <a:tc gridSpan="2">
                  <a:txBody>
                    <a:bodyPr/>
                    <a:lstStyle/>
                    <a:p>
                      <a:pPr>
                        <a:lnSpc>
                          <a:spcPct val="100000"/>
                        </a:lnSpc>
                      </a:pPr>
                      <a:endParaRPr sz="1100" spc="0" dirty="0">
                        <a:latin typeface="Times New Roman"/>
                        <a:cs typeface="Times New Roman"/>
                      </a:endParaRPr>
                    </a:p>
                  </a:txBody>
                  <a:tcPr marL="0" marR="0" marT="0" marB="0">
                    <a:lnB w="12700">
                      <a:solidFill>
                        <a:srgbClr val="F0F0F0"/>
                      </a:solidFill>
                      <a:prstDash val="solid"/>
                    </a:lnB>
                  </a:tcPr>
                </a:tc>
                <a:tc hMerge="1">
                  <a:txBody>
                    <a:bodyPr/>
                    <a:lstStyle/>
                    <a:p>
                      <a:pPr>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490"/>
                        </a:spcBef>
                      </a:pPr>
                      <a:endParaRPr sz="1100" spc="0" dirty="0">
                        <a:latin typeface="Wingdings"/>
                        <a:cs typeface="Wingdings"/>
                      </a:endParaRPr>
                    </a:p>
                  </a:txBody>
                  <a:tcPr marL="0" marR="0" marT="62230" marB="0">
                    <a:lnB w="12700">
                      <a:solidFill>
                        <a:srgbClr val="F0F0F0"/>
                      </a:solidFill>
                      <a:prstDash val="solid"/>
                    </a:lnB>
                  </a:tcPr>
                </a:tc>
                <a:tc>
                  <a:txBody>
                    <a:bodyPr/>
                    <a:lstStyle/>
                    <a:p>
                      <a:pPr algn="ctr">
                        <a:lnSpc>
                          <a:spcPct val="100000"/>
                        </a:lnSpc>
                        <a:spcBef>
                          <a:spcPts val="490"/>
                        </a:spcBef>
                      </a:pPr>
                      <a:r>
                        <a:rPr sz="1100" spc="0" dirty="0">
                          <a:solidFill>
                            <a:srgbClr val="020302"/>
                          </a:solidFill>
                          <a:latin typeface="Wingdings"/>
                          <a:cs typeface="Wingdings"/>
                        </a:rPr>
                        <a:t></a:t>
                      </a:r>
                      <a:endParaRPr sz="1100" spc="0" dirty="0">
                        <a:latin typeface="Wingdings"/>
                        <a:cs typeface="Wingdings"/>
                      </a:endParaRPr>
                    </a:p>
                  </a:txBody>
                  <a:tcPr marL="0" marR="0" marT="62230"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14"/>
                  </a:ext>
                </a:extLst>
              </a:tr>
            </a:tbl>
          </a:graphicData>
        </a:graphic>
      </p:graphicFrame>
      <p:sp>
        <p:nvSpPr>
          <p:cNvPr id="10" name="object 10"/>
          <p:cNvSpPr txBox="1">
            <a:spLocks noGrp="1"/>
          </p:cNvSpPr>
          <p:nvPr>
            <p:ph type="ftr" sz="quarter" idx="5"/>
          </p:nvPr>
        </p:nvSpPr>
        <p:spPr>
          <a:xfrm>
            <a:off x="137890" y="9852238"/>
            <a:ext cx="2270125" cy="132729"/>
          </a:xfrm>
          <a:prstGeom prst="rect">
            <a:avLst/>
          </a:prstGeom>
        </p:spPr>
        <p:txBody>
          <a:bodyPr vert="horz" wrap="square" lIns="0" tIns="9525" rIns="0" bIns="0" rtlCol="0">
            <a:spAutoFit/>
          </a:bodyPr>
          <a:lstStyle/>
          <a:p>
            <a:pPr marL="12700">
              <a:lnSpc>
                <a:spcPct val="100000"/>
              </a:lnSpc>
              <a:spcBef>
                <a:spcPts val="75"/>
              </a:spcBef>
            </a:pPr>
            <a:r>
              <a:rPr spc="-5" dirty="0"/>
              <a:t>©202</a:t>
            </a:r>
            <a:r>
              <a:rPr lang="en-US" spc="-5" dirty="0"/>
              <a:t>2</a:t>
            </a:r>
            <a:r>
              <a:rPr spc="-5" dirty="0"/>
              <a:t> Adobe. All Rights Reserved. Adobe</a:t>
            </a:r>
            <a:r>
              <a:rPr spc="60" dirty="0"/>
              <a:t> </a:t>
            </a:r>
            <a:r>
              <a:rPr spc="-5" dirty="0"/>
              <a:t>Confidential.</a:t>
            </a:r>
          </a:p>
        </p:txBody>
      </p:sp>
      <p:graphicFrame>
        <p:nvGraphicFramePr>
          <p:cNvPr id="9" name="object 9"/>
          <p:cNvGraphicFramePr>
            <a:graphicFrameLocks noGrp="1"/>
          </p:cNvGraphicFramePr>
          <p:nvPr>
            <p:extLst>
              <p:ext uri="{D42A27DB-BD31-4B8C-83A1-F6EECF244321}">
                <p14:modId xmlns:p14="http://schemas.microsoft.com/office/powerpoint/2010/main" val="2735922411"/>
              </p:ext>
            </p:extLst>
          </p:nvPr>
        </p:nvGraphicFramePr>
        <p:xfrm>
          <a:off x="95250" y="7483227"/>
          <a:ext cx="7600951" cy="2361428"/>
        </p:xfrm>
        <a:graphic>
          <a:graphicData uri="http://schemas.openxmlformats.org/drawingml/2006/table">
            <a:tbl>
              <a:tblPr firstRow="1" bandRow="1">
                <a:tableStyleId>{2D5ABB26-0587-4C30-8999-92F81FD0307C}</a:tableStyleId>
              </a:tblPr>
              <a:tblGrid>
                <a:gridCol w="3800476">
                  <a:extLst>
                    <a:ext uri="{9D8B030D-6E8A-4147-A177-3AD203B41FA5}">
                      <a16:colId xmlns:a16="http://schemas.microsoft.com/office/drawing/2014/main" val="20000"/>
                    </a:ext>
                  </a:extLst>
                </a:gridCol>
                <a:gridCol w="902012">
                  <a:extLst>
                    <a:ext uri="{9D8B030D-6E8A-4147-A177-3AD203B41FA5}">
                      <a16:colId xmlns:a16="http://schemas.microsoft.com/office/drawing/2014/main" val="20001"/>
                    </a:ext>
                  </a:extLst>
                </a:gridCol>
                <a:gridCol w="977180">
                  <a:extLst>
                    <a:ext uri="{9D8B030D-6E8A-4147-A177-3AD203B41FA5}">
                      <a16:colId xmlns:a16="http://schemas.microsoft.com/office/drawing/2014/main" val="20002"/>
                    </a:ext>
                  </a:extLst>
                </a:gridCol>
                <a:gridCol w="977180">
                  <a:extLst>
                    <a:ext uri="{9D8B030D-6E8A-4147-A177-3AD203B41FA5}">
                      <a16:colId xmlns:a16="http://schemas.microsoft.com/office/drawing/2014/main" val="20003"/>
                    </a:ext>
                  </a:extLst>
                </a:gridCol>
                <a:gridCol w="944103">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sz="1000" spc="0" dirty="0">
                          <a:solidFill>
                            <a:srgbClr val="020302"/>
                          </a:solidFill>
                          <a:latin typeface="Adobe Clean"/>
                          <a:cs typeface="Adobe Clean"/>
                        </a:rPr>
                        <a:t>Priority</a:t>
                      </a:r>
                      <a:endParaRPr sz="10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en-US" sz="900" spc="0" dirty="0">
                          <a:solidFill>
                            <a:srgbClr val="020302"/>
                          </a:solidFill>
                          <a:latin typeface="Adobe Clean"/>
                          <a:cs typeface="Adobe Clean"/>
                        </a:rPr>
                        <a:t>Standard</a:t>
                      </a:r>
                      <a:r>
                        <a:rPr sz="900" spc="0" dirty="0">
                          <a:solidFill>
                            <a:srgbClr val="020302"/>
                          </a:solidFill>
                          <a:latin typeface="Adobe Clean"/>
                          <a:cs typeface="Adobe Clean"/>
                        </a:rPr>
                        <a:t> </a:t>
                      </a:r>
                      <a:r>
                        <a:rPr lang="en-US" sz="900" spc="0" dirty="0">
                          <a:solidFill>
                            <a:srgbClr val="020302"/>
                          </a:solidFill>
                          <a:latin typeface="Adobe Clean"/>
                          <a:cs typeface="Adobe Clean"/>
                        </a:rPr>
                        <a:t> </a:t>
                      </a:r>
                      <a:r>
                        <a:rPr sz="900" spc="0" dirty="0">
                          <a:solidFill>
                            <a:srgbClr val="020302"/>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sz="900" spc="0" dirty="0">
                          <a:solidFill>
                            <a:srgbClr val="FFFFFF"/>
                          </a:solidFill>
                          <a:latin typeface="Adobe Clean"/>
                          <a:cs typeface="Adobe Clean"/>
                        </a:rPr>
                        <a:t>Business</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sz="900" spc="0" dirty="0">
                          <a:solidFill>
                            <a:srgbClr val="FFFFFF"/>
                          </a:solidFill>
                          <a:latin typeface="Adobe Clean"/>
                          <a:cs typeface="Adobe Clean"/>
                        </a:rPr>
                        <a:t>Enterprise </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sz="900" spc="0" dirty="0">
                          <a:solidFill>
                            <a:srgbClr val="FFFFFF"/>
                          </a:solidFill>
                          <a:latin typeface="Adobe Clean"/>
                          <a:cs typeface="Adobe Clean"/>
                        </a:rPr>
                        <a:t>Elite</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sz="900" b="1" spc="0" dirty="0">
                          <a:solidFill>
                            <a:srgbClr val="020302"/>
                          </a:solidFill>
                          <a:latin typeface="Adobe Clean"/>
                          <a:cs typeface="Adobe Clean"/>
                        </a:rPr>
                        <a:t>PRIORITY 1</a:t>
                      </a:r>
                      <a:endParaRPr sz="900" spc="0" dirty="0">
                        <a:latin typeface="Adobe Clean"/>
                        <a:cs typeface="Adobe Clean"/>
                      </a:endParaRPr>
                    </a:p>
                    <a:p>
                      <a:pPr marL="50800" marR="387985">
                        <a:lnSpc>
                          <a:spcPts val="1000"/>
                        </a:lnSpc>
                        <a:spcBef>
                          <a:spcPts val="420"/>
                        </a:spcBef>
                      </a:pPr>
                      <a:r>
                        <a:rPr lang="en-US" sz="900" b="0" i="0" spc="0" dirty="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 </a:t>
                      </a:r>
                      <a:endParaRPr sz="900" spc="0" dirty="0">
                        <a:latin typeface="AdobeClean-Light"/>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en-US" sz="900" spc="0" dirty="0">
                          <a:solidFill>
                            <a:srgbClr val="020302"/>
                          </a:solidFill>
                          <a:latin typeface="AdobeClean-Light"/>
                          <a:cs typeface="AdobeClean-Light"/>
                        </a:rPr>
                        <a:t>24x7 /</a:t>
                      </a:r>
                    </a:p>
                    <a:p>
                      <a:pPr marL="0" marR="258445" indent="115570" algn="ctr">
                        <a:lnSpc>
                          <a:spcPct val="100000"/>
                        </a:lnSpc>
                        <a:spcBef>
                          <a:spcPts val="0"/>
                        </a:spcBef>
                      </a:pPr>
                      <a:r>
                        <a:rPr lang="en-US" sz="900" spc="0" dirty="0">
                          <a:solidFill>
                            <a:srgbClr val="020302"/>
                          </a:solidFill>
                          <a:latin typeface="AdobeClean-Light"/>
                          <a:cs typeface="AdobeClean-Light"/>
                        </a:rPr>
                        <a:t> 30 minutes</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en-US" sz="900" i="0" spc="0" dirty="0">
                          <a:latin typeface="AdobeClean-Light"/>
                        </a:rPr>
                        <a:t>Customers who purchase a Support Plan for applicable Adobe Products and Services receive priority case routing that fast-tracks cases to Adobe’s Support Engineers.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sz="900" spc="0">
                          <a:solidFill>
                            <a:srgbClr val="020302"/>
                          </a:solidFill>
                          <a:highlight>
                            <a:srgbClr val="FFFF00"/>
                          </a:highlight>
                          <a:latin typeface="AdobeClean-Light"/>
                          <a:cs typeface="AdobeClean-Light"/>
                        </a:rPr>
                        <a:t>24x7 /  </a:t>
                      </a:r>
                      <a:r>
                        <a:rPr lang="en-US" sz="900" spc="0">
                          <a:solidFill>
                            <a:srgbClr val="020302"/>
                          </a:solidFill>
                          <a:highlight>
                            <a:srgbClr val="FFFF00"/>
                          </a:highlight>
                          <a:latin typeface="AdobeClean-Light"/>
                          <a:cs typeface="AdobeClean-Light"/>
                        </a:rPr>
                        <a:t>         </a:t>
                      </a:r>
                      <a:r>
                        <a:rPr sz="900" spc="0">
                          <a:solidFill>
                            <a:srgbClr val="020302"/>
                          </a:solidFill>
                          <a:highlight>
                            <a:srgbClr val="FFFF00"/>
                          </a:highlight>
                          <a:latin typeface="AdobeClean-Light"/>
                          <a:cs typeface="AdobeClean-Light"/>
                        </a:rPr>
                        <a:t>30</a:t>
                      </a:r>
                      <a:r>
                        <a:rPr lang="en-US" sz="900" spc="0">
                          <a:solidFill>
                            <a:srgbClr val="020302"/>
                          </a:solidFill>
                          <a:highlight>
                            <a:srgbClr val="FFFF00"/>
                          </a:highlight>
                          <a:latin typeface="AdobeClean-Light"/>
                          <a:cs typeface="AdobeClean-Light"/>
                        </a:rPr>
                        <a:t> </a:t>
                      </a:r>
                      <a:r>
                        <a:rPr sz="900" spc="0">
                          <a:solidFill>
                            <a:srgbClr val="020302"/>
                          </a:solidFill>
                          <a:highlight>
                            <a:srgbClr val="FFFF00"/>
                          </a:highlight>
                          <a:latin typeface="AdobeClean-Light"/>
                          <a:cs typeface="AdobeClean-Light"/>
                        </a:rPr>
                        <a:t>minutes</a:t>
                      </a: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sz="900" spc="0">
                          <a:solidFill>
                            <a:srgbClr val="020302"/>
                          </a:solidFill>
                          <a:highlight>
                            <a:srgbClr val="FFFF00"/>
                          </a:highlight>
                          <a:latin typeface="AdobeClean-Light"/>
                          <a:cs typeface="AdobeClean-Light"/>
                        </a:rPr>
                        <a:t>24x7 / </a:t>
                      </a:r>
                      <a:r>
                        <a:rPr lang="en-US" sz="900" spc="0">
                          <a:solidFill>
                            <a:srgbClr val="020302"/>
                          </a:solidFill>
                          <a:highlight>
                            <a:srgbClr val="FFFF00"/>
                          </a:highlight>
                          <a:latin typeface="AdobeClean-Light"/>
                          <a:cs typeface="AdobeClean-Light"/>
                        </a:rPr>
                        <a:t>       </a:t>
                      </a:r>
                      <a:r>
                        <a:rPr sz="900" spc="0">
                          <a:solidFill>
                            <a:srgbClr val="020302"/>
                          </a:solidFill>
                          <a:highlight>
                            <a:srgbClr val="FFFF00"/>
                          </a:highlight>
                          <a:latin typeface="AdobeClean-Light"/>
                          <a:cs typeface="AdobeClean-Light"/>
                        </a:rPr>
                        <a:t> 15</a:t>
                      </a:r>
                      <a:r>
                        <a:rPr lang="en-US" sz="900" spc="0">
                          <a:solidFill>
                            <a:srgbClr val="020302"/>
                          </a:solidFill>
                          <a:highlight>
                            <a:srgbClr val="FFFF00"/>
                          </a:highlight>
                          <a:latin typeface="AdobeClean-Light"/>
                          <a:cs typeface="AdobeClean-Light"/>
                        </a:rPr>
                        <a:t> </a:t>
                      </a:r>
                      <a:r>
                        <a:rPr sz="900" spc="0">
                          <a:solidFill>
                            <a:srgbClr val="020302"/>
                          </a:solidFill>
                          <a:highlight>
                            <a:srgbClr val="FFFF00"/>
                          </a:highlight>
                          <a:latin typeface="AdobeClean-Light"/>
                          <a:cs typeface="AdobeClean-Light"/>
                        </a:rPr>
                        <a:t>minutes</a:t>
                      </a: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sz="900" b="1" spc="0" dirty="0">
                          <a:solidFill>
                            <a:srgbClr val="020302"/>
                          </a:solidFill>
                          <a:latin typeface="Adobe Clean"/>
                          <a:cs typeface="Adobe Clean"/>
                        </a:rPr>
                        <a:t>PRIORITY 2</a:t>
                      </a:r>
                      <a:endParaRPr sz="900" spc="0" dirty="0">
                        <a:latin typeface="Adobe Clean"/>
                        <a:cs typeface="Adobe Clean"/>
                      </a:endParaRPr>
                    </a:p>
                    <a:p>
                      <a:pPr marL="50165" marR="203200" indent="0" defTabSz="914400" eaLnBrk="1" fontAlgn="auto" latinLnBrk="0" hangingPunct="1">
                        <a:lnSpc>
                          <a:spcPts val="1000"/>
                        </a:lnSpc>
                        <a:spcBef>
                          <a:spcPts val="415"/>
                        </a:spcBef>
                        <a:spcAft>
                          <a:spcPts val="0"/>
                        </a:spcAft>
                        <a:buClrTx/>
                        <a:buSzTx/>
                        <a:buFontTx/>
                        <a:buNone/>
                        <a:tabLst/>
                        <a:defRPr/>
                      </a:pPr>
                      <a:r>
                        <a:rPr lang="en-US" sz="900" b="0" i="0" spc="0" dirty="0">
                          <a:solidFill>
                            <a:srgbClr val="000000"/>
                          </a:solidFill>
                          <a:effectLst/>
                          <a:latin typeface="Adobe Clean Light" panose="020B0303020404020204" pitchFamily="34" charset="0"/>
                        </a:rPr>
                        <a:t>Customer's business functions have major service degradation or potential data loss, or a major feature is impacted.  </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en-US" sz="900" spc="0" dirty="0">
                          <a:solidFill>
                            <a:srgbClr val="020302"/>
                          </a:solidFill>
                          <a:latin typeface="AdobeClean-Light"/>
                          <a:cs typeface="AdobeClean-Light"/>
                        </a:rPr>
                        <a:t>      24x7 /</a:t>
                      </a:r>
                    </a:p>
                    <a:p>
                      <a:pPr marL="0" marR="325755" indent="-5715" algn="ctr">
                        <a:lnSpc>
                          <a:spcPct val="100000"/>
                        </a:lnSpc>
                        <a:spcBef>
                          <a:spcPts val="0"/>
                        </a:spcBef>
                      </a:pPr>
                      <a:r>
                        <a:rPr lang="en-US" sz="900" spc="0" dirty="0">
                          <a:solidFill>
                            <a:srgbClr val="020302"/>
                          </a:solidFill>
                          <a:latin typeface="AdobeClean-Light"/>
                          <a:cs typeface="AdobeClean-Light"/>
                        </a:rPr>
                        <a:t>     1 hour</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ctr">
                        <a:lnSpc>
                          <a:spcPct val="100000"/>
                        </a:lnSpc>
                        <a:spcBef>
                          <a:spcPts val="670"/>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ctr">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ctr">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sz="900" b="1" spc="0" dirty="0">
                          <a:solidFill>
                            <a:srgbClr val="020302"/>
                          </a:solidFill>
                          <a:latin typeface="Adobe Clean"/>
                          <a:cs typeface="Adobe Clean"/>
                        </a:rPr>
                        <a:t>PRIORITY</a:t>
                      </a:r>
                      <a:r>
                        <a:rPr lang="en-US" sz="900" b="1" spc="0" dirty="0">
                          <a:solidFill>
                            <a:srgbClr val="020302"/>
                          </a:solidFill>
                          <a:latin typeface="Adobe Clean"/>
                          <a:cs typeface="Adobe Clean"/>
                        </a:rPr>
                        <a:t> 3</a:t>
                      </a:r>
                      <a:endParaRPr lang="en-US" sz="900" spc="0" dirty="0">
                        <a:latin typeface="Adobe Clean"/>
                        <a:cs typeface="Adobe Clean"/>
                      </a:endParaRPr>
                    </a:p>
                    <a:p>
                      <a:pPr marL="49530" marR="212090" indent="-2540" defTabSz="914400" eaLnBrk="1" fontAlgn="auto" latinLnBrk="0" hangingPunct="1">
                        <a:lnSpc>
                          <a:spcPts val="1000"/>
                        </a:lnSpc>
                        <a:spcBef>
                          <a:spcPts val="415"/>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Customer's business functions have minor service degradation but there exists a solution/workaround allowing business functions to continue normally. </a:t>
                      </a:r>
                      <a:endParaRPr lang="en-US"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184785" indent="-193675" algn="ctr">
                        <a:lnSpc>
                          <a:spcPct val="100000"/>
                        </a:lnSpc>
                        <a:spcBef>
                          <a:spcPts val="0"/>
                        </a:spcBef>
                        <a:tabLst>
                          <a:tab pos="911225" algn="l"/>
                        </a:tabLst>
                      </a:pPr>
                      <a:r>
                        <a:rPr lang="en-US" sz="900" spc="0" dirty="0">
                          <a:solidFill>
                            <a:srgbClr val="020302"/>
                          </a:solidFill>
                          <a:latin typeface="AdobeClean-Light"/>
                          <a:cs typeface="AdobeClean-Light"/>
                        </a:rPr>
                        <a:t>   Business day /   </a:t>
                      </a:r>
                    </a:p>
                    <a:p>
                      <a:pPr marL="0" marR="184785" indent="-194310" algn="ctr">
                        <a:lnSpc>
                          <a:spcPct val="100000"/>
                        </a:lnSpc>
                        <a:spcBef>
                          <a:spcPts val="0"/>
                        </a:spcBef>
                      </a:pPr>
                      <a:r>
                        <a:rPr lang="en-US" sz="900" spc="0" dirty="0">
                          <a:solidFill>
                            <a:srgbClr val="020302"/>
                          </a:solidFill>
                          <a:latin typeface="AdobeClean-Light"/>
                          <a:cs typeface="AdobeClean-Light"/>
                        </a:rPr>
                        <a:t>4 hours</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ctr">
                        <a:lnSpc>
                          <a:spcPct val="100000"/>
                        </a:lnSpc>
                        <a:spcBef>
                          <a:spcPts val="64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ctr">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ctr">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sz="900" b="1" spc="0" dirty="0">
                          <a:solidFill>
                            <a:srgbClr val="020302"/>
                          </a:solidFill>
                          <a:latin typeface="Adobe Clean"/>
                          <a:cs typeface="Adobe Clean"/>
                        </a:rPr>
                        <a:t>PRIORITY 4</a:t>
                      </a:r>
                      <a:endParaRPr sz="900" spc="0" dirty="0">
                        <a:latin typeface="Adobe Clean"/>
                        <a:cs typeface="Adobe Clean"/>
                      </a:endParaRPr>
                    </a:p>
                    <a:p>
                      <a:pPr marL="48895" marR="0" indent="0" defTabSz="914400" eaLnBrk="1" fontAlgn="auto" latinLnBrk="0" hangingPunct="1">
                        <a:lnSpc>
                          <a:spcPct val="100000"/>
                        </a:lnSpc>
                        <a:spcBef>
                          <a:spcPts val="300"/>
                        </a:spcBef>
                        <a:spcAft>
                          <a:spcPts val="0"/>
                        </a:spcAft>
                        <a:buClrTx/>
                        <a:buSzTx/>
                        <a:buFontTx/>
                        <a:buNone/>
                        <a:tabLst/>
                        <a:defRPr/>
                      </a:pPr>
                      <a:r>
                        <a:rPr lang="en-US" sz="900" b="0" i="0" spc="0" dirty="0">
                          <a:solidFill>
                            <a:srgbClr val="000000"/>
                          </a:solidFill>
                          <a:effectLst/>
                          <a:latin typeface="Adobe Clean Light" panose="020B0303020404020204" pitchFamily="34" charset="0"/>
                        </a:rPr>
                        <a:t>General question regarding current product functionality or an enhancement request. </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en-US" sz="900" spc="0" dirty="0">
                          <a:solidFill>
                            <a:srgbClr val="020302"/>
                          </a:solidFill>
                          <a:latin typeface="AdobeClean-Light"/>
                          <a:cs typeface="AdobeClean-Light"/>
                        </a:rPr>
                        <a:t>  Business day /   </a:t>
                      </a:r>
                    </a:p>
                    <a:p>
                      <a:pPr marL="0" marR="184785" indent="-194310" algn="ctr">
                        <a:lnSpc>
                          <a:spcPct val="100000"/>
                        </a:lnSpc>
                        <a:spcBef>
                          <a:spcPts val="0"/>
                        </a:spcBef>
                      </a:pPr>
                      <a:r>
                        <a:rPr lang="en-US" sz="900" spc="0" dirty="0">
                          <a:solidFill>
                            <a:srgbClr val="020302"/>
                          </a:solidFill>
                          <a:latin typeface="AdobeClean-Light"/>
                          <a:cs typeface="AdobeClean-Light"/>
                        </a:rPr>
                        <a:t>1 day </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sz="2300" dirty="0">
                <a:latin typeface="Adobe Clean" panose="020B0503020404020204" pitchFamily="34" charset="0"/>
              </a:rPr>
              <a:t>ADOBE </a:t>
            </a:r>
            <a:r>
              <a:rPr lang="en-US" sz="2300" dirty="0">
                <a:latin typeface="Adobe Clean" panose="020B0503020404020204" pitchFamily="34" charset="0"/>
              </a:rPr>
              <a:t>SUPPORT PLANS</a:t>
            </a:r>
            <a:endParaRPr sz="2300" dirty="0">
              <a:latin typeface="Adobe Clean" panose="020B0503020404020204" pitchFamily="34" charset="0"/>
            </a:endParaRP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4" y="358817"/>
            <a:ext cx="3834385" cy="307777"/>
          </a:xfrm>
          <a:prstGeom prst="rect">
            <a:avLst/>
          </a:prstGeom>
          <a:noFill/>
        </p:spPr>
        <p:txBody>
          <a:bodyPr wrap="square" rtlCol="0">
            <a:spAutoFit/>
          </a:bodyPr>
          <a:lstStyle/>
          <a:p>
            <a:r>
              <a:rPr lang="en-US" sz="700" i="1" dirty="0">
                <a:solidFill>
                  <a:schemeClr val="bg1"/>
                </a:solidFill>
                <a:latin typeface="Adobe Clean" panose="020B0503020404020204" pitchFamily="34" charset="0"/>
              </a:rPr>
              <a:t>Adobe Creative Cloud / Adobe Document Cloud (including Adobe Sign)</a:t>
            </a:r>
          </a:p>
          <a:p>
            <a:endParaRPr lang="en-US" sz="700" i="1" dirty="0">
              <a:solidFill>
                <a:schemeClr val="bg1"/>
              </a:solidFill>
              <a:latin typeface="Adobe Clean" panose="020B05030204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317646" y="1345469"/>
            <a:ext cx="137160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dirty="0"/>
          </a:p>
        </p:txBody>
      </p:sp>
      <p:sp>
        <p:nvSpPr>
          <p:cNvPr id="38" name="object 38"/>
          <p:cNvSpPr/>
          <p:nvPr/>
        </p:nvSpPr>
        <p:spPr>
          <a:xfrm>
            <a:off x="3733800" y="2166161"/>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dirty="0"/>
          </a:p>
        </p:txBody>
      </p:sp>
      <p:sp>
        <p:nvSpPr>
          <p:cNvPr id="39" name="object 39"/>
          <p:cNvSpPr txBox="1"/>
          <p:nvPr/>
        </p:nvSpPr>
        <p:spPr>
          <a:xfrm>
            <a:off x="288978" y="1484661"/>
            <a:ext cx="7070597" cy="379463"/>
          </a:xfrm>
          <a:prstGeom prst="rect">
            <a:avLst/>
          </a:prstGeom>
        </p:spPr>
        <p:txBody>
          <a:bodyPr vert="horz" wrap="square" lIns="0" tIns="35560" rIns="0" bIns="0" rtlCol="0">
            <a:spAutoFit/>
          </a:bodyPr>
          <a:lstStyle/>
          <a:p>
            <a:pPr marL="12700" marR="5080">
              <a:lnSpc>
                <a:spcPts val="1400"/>
              </a:lnSpc>
              <a:spcBef>
                <a:spcPts val="60"/>
              </a:spcBef>
            </a:pPr>
            <a:r>
              <a:rPr lang="en-US" sz="1100" spc="-20" dirty="0">
                <a:solidFill>
                  <a:srgbClr val="020302"/>
                </a:solidFill>
                <a:latin typeface="AdobeClean-Light"/>
                <a:cs typeface="AdobeClean-Light"/>
              </a:rPr>
              <a:t>Adobe Customer Support offers a</a:t>
            </a:r>
            <a:r>
              <a:rPr sz="1100" spc="-20" dirty="0">
                <a:solidFill>
                  <a:srgbClr val="020302"/>
                </a:solidFill>
                <a:latin typeface="AdobeClean-Light"/>
                <a:cs typeface="AdobeClean-Light"/>
              </a:rPr>
              <a:t>ccess</a:t>
            </a:r>
            <a:r>
              <a:rPr sz="1100" spc="-90" dirty="0">
                <a:solidFill>
                  <a:srgbClr val="020302"/>
                </a:solidFill>
                <a:latin typeface="AdobeClean-Light"/>
                <a:cs typeface="AdobeClean-Light"/>
              </a:rPr>
              <a:t> </a:t>
            </a:r>
            <a:r>
              <a:rPr sz="1100" spc="-10" dirty="0">
                <a:solidFill>
                  <a:srgbClr val="020302"/>
                </a:solidFill>
                <a:latin typeface="AdobeClean-Light"/>
                <a:cs typeface="AdobeClean-Light"/>
              </a:rPr>
              <a:t>to</a:t>
            </a:r>
            <a:r>
              <a:rPr sz="1100" spc="10" dirty="0">
                <a:solidFill>
                  <a:srgbClr val="020302"/>
                </a:solidFill>
                <a:latin typeface="AdobeClean-Light"/>
                <a:cs typeface="AdobeClean-Light"/>
              </a:rPr>
              <a:t> </a:t>
            </a:r>
            <a:r>
              <a:rPr sz="1100" spc="-20" dirty="0">
                <a:solidFill>
                  <a:srgbClr val="020302"/>
                </a:solidFill>
                <a:latin typeface="AdobeClean-Light"/>
                <a:cs typeface="AdobeClean-Light"/>
              </a:rPr>
              <a:t>resources</a:t>
            </a:r>
            <a:r>
              <a:rPr sz="1100" spc="-120" dirty="0">
                <a:solidFill>
                  <a:srgbClr val="020302"/>
                </a:solidFill>
                <a:latin typeface="AdobeClean-Light"/>
                <a:cs typeface="AdobeClean-Light"/>
              </a:rPr>
              <a:t> </a:t>
            </a:r>
            <a:r>
              <a:rPr sz="1100" spc="-15" dirty="0">
                <a:solidFill>
                  <a:srgbClr val="020302"/>
                </a:solidFill>
                <a:latin typeface="AdobeClean-Light"/>
                <a:cs typeface="AdobeClean-Light"/>
              </a:rPr>
              <a:t>for</a:t>
            </a:r>
            <a:r>
              <a:rPr sz="1100" spc="-30" dirty="0">
                <a:solidFill>
                  <a:srgbClr val="020302"/>
                </a:solidFill>
                <a:latin typeface="AdobeClean-Light"/>
                <a:cs typeface="AdobeClean-Light"/>
              </a:rPr>
              <a:t> </a:t>
            </a:r>
            <a:r>
              <a:rPr sz="1100" spc="-15" dirty="0">
                <a:solidFill>
                  <a:srgbClr val="020302"/>
                </a:solidFill>
                <a:latin typeface="AdobeClean-Light"/>
                <a:cs typeface="AdobeClean-Light"/>
              </a:rPr>
              <a:t>documentation</a:t>
            </a:r>
            <a:r>
              <a:rPr lang="en-US" sz="1100" spc="-15" dirty="0">
                <a:solidFill>
                  <a:srgbClr val="020302"/>
                </a:solidFill>
                <a:latin typeface="AdobeClean-Light"/>
                <a:cs typeface="AdobeClean-Light"/>
              </a:rPr>
              <a:t> and </a:t>
            </a:r>
            <a:r>
              <a:rPr sz="1100" spc="-15" dirty="0">
                <a:solidFill>
                  <a:srgbClr val="020302"/>
                </a:solidFill>
                <a:latin typeface="AdobeClean-Light"/>
                <a:cs typeface="AdobeClean-Light"/>
              </a:rPr>
              <a:t>engagement</a:t>
            </a:r>
            <a:r>
              <a:rPr lang="en-US" sz="1100" spc="-15" dirty="0">
                <a:solidFill>
                  <a:srgbClr val="020302"/>
                </a:solidFill>
                <a:latin typeface="AdobeClean-Light"/>
                <a:cs typeface="AdobeClean-Light"/>
              </a:rPr>
              <a:t> </a:t>
            </a:r>
            <a:r>
              <a:rPr sz="1100" spc="-15" dirty="0">
                <a:solidFill>
                  <a:srgbClr val="020302"/>
                </a:solidFill>
                <a:latin typeface="AdobeClean-Light"/>
                <a:cs typeface="AdobeClean-Light"/>
              </a:rPr>
              <a:t>with</a:t>
            </a:r>
            <a:r>
              <a:rPr sz="1100" spc="-35" dirty="0">
                <a:solidFill>
                  <a:srgbClr val="020302"/>
                </a:solidFill>
                <a:latin typeface="AdobeClean-Light"/>
                <a:cs typeface="AdobeClean-Light"/>
              </a:rPr>
              <a:t> </a:t>
            </a:r>
            <a:r>
              <a:rPr sz="1100" spc="-20" dirty="0">
                <a:solidFill>
                  <a:srgbClr val="020302"/>
                </a:solidFill>
                <a:latin typeface="AdobeClean-Light"/>
                <a:cs typeface="AdobeClean-Light"/>
              </a:rPr>
              <a:t>other experts </a:t>
            </a:r>
            <a:r>
              <a:rPr sz="1100" spc="-15" dirty="0">
                <a:solidFill>
                  <a:srgbClr val="020302"/>
                </a:solidFill>
                <a:latin typeface="AdobeClean-Light"/>
                <a:cs typeface="AdobeClean-Light"/>
              </a:rPr>
              <a:t>and </a:t>
            </a:r>
            <a:r>
              <a:rPr sz="1100" spc="-20" dirty="0">
                <a:solidFill>
                  <a:srgbClr val="020302"/>
                </a:solidFill>
                <a:latin typeface="AdobeClean-Light"/>
                <a:cs typeface="AdobeClean-Light"/>
              </a:rPr>
              <a:t>customers </a:t>
            </a:r>
            <a:r>
              <a:rPr sz="1100" spc="-15" dirty="0">
                <a:solidFill>
                  <a:srgbClr val="020302"/>
                </a:solidFill>
                <a:latin typeface="AdobeClean-Light"/>
                <a:cs typeface="AdobeClean-Light"/>
              </a:rPr>
              <a:t>for best </a:t>
            </a:r>
            <a:r>
              <a:rPr sz="1100" spc="-20" dirty="0">
                <a:solidFill>
                  <a:srgbClr val="020302"/>
                </a:solidFill>
                <a:latin typeface="AdobeClean-Light"/>
                <a:cs typeface="AdobeClean-Light"/>
              </a:rPr>
              <a:t>practices</a:t>
            </a:r>
            <a:r>
              <a:rPr lang="en-US" sz="1100" spc="-20" dirty="0">
                <a:solidFill>
                  <a:srgbClr val="020302"/>
                </a:solidFill>
                <a:latin typeface="AdobeClean-Light"/>
                <a:cs typeface="AdobeClean-Light"/>
              </a:rPr>
              <a:t>. </a:t>
            </a:r>
            <a:r>
              <a:rPr sz="1100" spc="-20" dirty="0">
                <a:solidFill>
                  <a:srgbClr val="020302"/>
                </a:solidFill>
                <a:latin typeface="AdobeClean-Light"/>
                <a:cs typeface="AdobeClean-Light"/>
              </a:rPr>
              <a:t>Several channels </a:t>
            </a:r>
            <a:r>
              <a:rPr sz="1100" spc="-15" dirty="0">
                <a:solidFill>
                  <a:srgbClr val="020302"/>
                </a:solidFill>
                <a:latin typeface="AdobeClean-Light"/>
                <a:cs typeface="AdobeClean-Light"/>
              </a:rPr>
              <a:t>are</a:t>
            </a:r>
            <a:r>
              <a:rPr sz="1100" spc="-140" dirty="0">
                <a:solidFill>
                  <a:srgbClr val="020302"/>
                </a:solidFill>
                <a:latin typeface="AdobeClean-Light"/>
                <a:cs typeface="AdobeClean-Light"/>
              </a:rPr>
              <a:t> </a:t>
            </a:r>
            <a:r>
              <a:rPr sz="1100" spc="-20" dirty="0">
                <a:solidFill>
                  <a:srgbClr val="020302"/>
                </a:solidFill>
                <a:latin typeface="AdobeClean-Light"/>
                <a:cs typeface="AdobeClean-Light"/>
              </a:rPr>
              <a:t>also</a:t>
            </a:r>
            <a:r>
              <a:rPr lang="en-US" sz="1100" dirty="0">
                <a:latin typeface="AdobeClean-Light"/>
                <a:cs typeface="AdobeClean-Light"/>
              </a:rPr>
              <a:t> </a:t>
            </a:r>
            <a:r>
              <a:rPr sz="1100" spc="-25" dirty="0">
                <a:solidFill>
                  <a:srgbClr val="020302"/>
                </a:solidFill>
                <a:latin typeface="AdobeClean-Light"/>
                <a:cs typeface="AdobeClean-Light"/>
              </a:rPr>
              <a:t>available</a:t>
            </a:r>
            <a:r>
              <a:rPr sz="1100" spc="-65" dirty="0">
                <a:solidFill>
                  <a:srgbClr val="020302"/>
                </a:solidFill>
                <a:latin typeface="AdobeClean-Light"/>
                <a:cs typeface="AdobeClean-Light"/>
              </a:rPr>
              <a:t> </a:t>
            </a:r>
            <a:r>
              <a:rPr sz="1100" spc="-15" dirty="0">
                <a:solidFill>
                  <a:srgbClr val="020302"/>
                </a:solidFill>
                <a:latin typeface="AdobeClean-Light"/>
                <a:cs typeface="AdobeClean-Light"/>
              </a:rPr>
              <a:t>for</a:t>
            </a:r>
            <a:r>
              <a:rPr sz="1100" spc="-25" dirty="0">
                <a:solidFill>
                  <a:srgbClr val="020302"/>
                </a:solidFill>
                <a:latin typeface="AdobeClean-Light"/>
                <a:cs typeface="AdobeClean-Light"/>
              </a:rPr>
              <a:t> </a:t>
            </a:r>
            <a:r>
              <a:rPr sz="1100" spc="-20" dirty="0">
                <a:solidFill>
                  <a:srgbClr val="020302"/>
                </a:solidFill>
                <a:latin typeface="AdobeClean-Light"/>
                <a:cs typeface="AdobeClean-Light"/>
              </a:rPr>
              <a:t>questions</a:t>
            </a:r>
            <a:r>
              <a:rPr sz="1100" spc="-114" dirty="0">
                <a:solidFill>
                  <a:srgbClr val="020302"/>
                </a:solidFill>
                <a:latin typeface="AdobeClean-Light"/>
                <a:cs typeface="AdobeClean-Light"/>
              </a:rPr>
              <a:t> </a:t>
            </a:r>
            <a:r>
              <a:rPr sz="1100" spc="-15" dirty="0">
                <a:solidFill>
                  <a:srgbClr val="020302"/>
                </a:solidFill>
                <a:latin typeface="AdobeClean-Light"/>
                <a:cs typeface="AdobeClean-Light"/>
              </a:rPr>
              <a:t>and</a:t>
            </a:r>
            <a:r>
              <a:rPr sz="1100" spc="-45" dirty="0">
                <a:solidFill>
                  <a:srgbClr val="020302"/>
                </a:solidFill>
                <a:latin typeface="AdobeClean-Light"/>
                <a:cs typeface="AdobeClean-Light"/>
              </a:rPr>
              <a:t> </a:t>
            </a:r>
            <a:r>
              <a:rPr sz="1100" spc="-20" dirty="0">
                <a:solidFill>
                  <a:srgbClr val="020302"/>
                </a:solidFill>
                <a:latin typeface="AdobeClean-Light"/>
                <a:cs typeface="AdobeClean-Light"/>
              </a:rPr>
              <a:t>case</a:t>
            </a:r>
            <a:r>
              <a:rPr sz="1100" spc="-35" dirty="0">
                <a:solidFill>
                  <a:srgbClr val="020302"/>
                </a:solidFill>
                <a:latin typeface="AdobeClean-Light"/>
                <a:cs typeface="AdobeClean-Light"/>
              </a:rPr>
              <a:t> </a:t>
            </a:r>
            <a:r>
              <a:rPr sz="1100" spc="-20" dirty="0">
                <a:solidFill>
                  <a:srgbClr val="020302"/>
                </a:solidFill>
                <a:latin typeface="AdobeClean-Light"/>
                <a:cs typeface="AdobeClean-Light"/>
              </a:rPr>
              <a:t>submissions</a:t>
            </a:r>
            <a:r>
              <a:rPr lang="en-US" sz="1100" spc="-20" dirty="0">
                <a:solidFill>
                  <a:srgbClr val="020302"/>
                </a:solidFill>
                <a:latin typeface="AdobeClean-Light"/>
                <a:cs typeface="AdobeClean-Light"/>
              </a:rPr>
              <a:t>.</a:t>
            </a:r>
            <a:endParaRPr sz="1100" dirty="0">
              <a:latin typeface="AdobeClean-Light"/>
              <a:cs typeface="AdobeClean-Light"/>
            </a:endParaRPr>
          </a:p>
        </p:txBody>
      </p:sp>
      <p:sp>
        <p:nvSpPr>
          <p:cNvPr id="46" name="object 46"/>
          <p:cNvSpPr txBox="1"/>
          <p:nvPr/>
        </p:nvSpPr>
        <p:spPr>
          <a:xfrm>
            <a:off x="242047" y="5400954"/>
            <a:ext cx="3270885" cy="702756"/>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en-US" sz="1100" spc="-20" dirty="0">
                <a:solidFill>
                  <a:srgbClr val="020302"/>
                </a:solidFill>
                <a:latin typeface="AdobeClean-Light"/>
                <a:cs typeface="AdobeClean-Light"/>
              </a:rPr>
              <a:t>Authorized Users (Admins) can start a chat session with Adobe Support </a:t>
            </a:r>
            <a:r>
              <a:rPr sz="1100" spc="-5" dirty="0">
                <a:solidFill>
                  <a:srgbClr val="020302"/>
                </a:solidFill>
                <a:latin typeface="AdobeClean-Light"/>
                <a:cs typeface="AdobeClean-Light"/>
              </a:rPr>
              <a:t>to </a:t>
            </a:r>
            <a:r>
              <a:rPr sz="1100" spc="-10" dirty="0">
                <a:solidFill>
                  <a:srgbClr val="020302"/>
                </a:solidFill>
                <a:latin typeface="AdobeClean-Light"/>
                <a:cs typeface="AdobeClean-Light"/>
              </a:rPr>
              <a:t>get </a:t>
            </a:r>
            <a:r>
              <a:rPr sz="1100" spc="-20" dirty="0">
                <a:solidFill>
                  <a:srgbClr val="020302"/>
                </a:solidFill>
                <a:latin typeface="AdobeClean-Light"/>
                <a:cs typeface="AdobeClean-Light"/>
              </a:rPr>
              <a:t>answers</a:t>
            </a:r>
            <a:r>
              <a:rPr lang="en-US" sz="1100" spc="-45" dirty="0">
                <a:solidFill>
                  <a:srgbClr val="020302"/>
                </a:solidFill>
                <a:latin typeface="AdobeClean-Light"/>
                <a:cs typeface="AdobeClean-Light"/>
              </a:rPr>
              <a:t> and </a:t>
            </a:r>
            <a:r>
              <a:rPr sz="1100" spc="-15" dirty="0">
                <a:solidFill>
                  <a:srgbClr val="020302"/>
                </a:solidFill>
                <a:latin typeface="AdobeClean-Light"/>
                <a:cs typeface="AdobeClean-Light"/>
              </a:rPr>
              <a:t>help </a:t>
            </a:r>
            <a:r>
              <a:rPr sz="1100" spc="-10" dirty="0">
                <a:solidFill>
                  <a:srgbClr val="020302"/>
                </a:solidFill>
                <a:latin typeface="AdobeClean-Light"/>
                <a:cs typeface="AdobeClean-Light"/>
              </a:rPr>
              <a:t>with</a:t>
            </a:r>
            <a:r>
              <a:rPr sz="1100" spc="85" dirty="0">
                <a:solidFill>
                  <a:srgbClr val="020302"/>
                </a:solidFill>
                <a:latin typeface="AdobeClean-Light"/>
                <a:cs typeface="AdobeClean-Light"/>
              </a:rPr>
              <a:t> </a:t>
            </a:r>
            <a:r>
              <a:rPr sz="1100" spc="-10" dirty="0">
                <a:solidFill>
                  <a:srgbClr val="020302"/>
                </a:solidFill>
                <a:latin typeface="AdobeClean-Light"/>
                <a:cs typeface="AdobeClean-Light"/>
              </a:rPr>
              <a:t>case </a:t>
            </a:r>
            <a:r>
              <a:rPr sz="1100" spc="-20" dirty="0">
                <a:solidFill>
                  <a:srgbClr val="020302"/>
                </a:solidFill>
                <a:latin typeface="AdobeClean-Light"/>
                <a:cs typeface="AdobeClean-Light"/>
              </a:rPr>
              <a:t>submission</a:t>
            </a:r>
            <a:r>
              <a:rPr lang="en-US" sz="1100" spc="-20" dirty="0">
                <a:solidFill>
                  <a:srgbClr val="020302"/>
                </a:solidFill>
                <a:latin typeface="AdobeClean-Light"/>
                <a:cs typeface="AdobeClean-Light"/>
              </a:rPr>
              <a:t>.</a:t>
            </a:r>
          </a:p>
          <a:p>
            <a:pPr marL="33020" marR="159385">
              <a:lnSpc>
                <a:spcPct val="100000"/>
              </a:lnSpc>
              <a:spcBef>
                <a:spcPts val="100"/>
              </a:spcBef>
              <a:tabLst>
                <a:tab pos="1786889" algn="l"/>
              </a:tabLst>
            </a:pPr>
            <a:r>
              <a:rPr lang="en-US" sz="1100" i="1" spc="-10" dirty="0">
                <a:solidFill>
                  <a:srgbClr val="7A7A7A"/>
                </a:solidFill>
                <a:latin typeface="AdobeClean-LightIt"/>
                <a:cs typeface="AdobeClean-LightIt"/>
              </a:rPr>
              <a:t>Subject to local hours</a:t>
            </a:r>
            <a:endParaRPr sz="1100" i="1" dirty="0">
              <a:latin typeface="AdobeClean-Light"/>
              <a:cs typeface="AdobeClean-Light"/>
            </a:endParaRP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dirty="0"/>
          </a:p>
        </p:txBody>
      </p:sp>
      <p:sp>
        <p:nvSpPr>
          <p:cNvPr id="58" name="Rectangle 57">
            <a:extLst>
              <a:ext uri="{FF2B5EF4-FFF2-40B4-BE49-F238E27FC236}">
                <a16:creationId xmlns:a16="http://schemas.microsoft.com/office/drawing/2014/main" id="{B557BBA0-B07E-174D-93A4-C6FF07571950}"/>
              </a:ext>
            </a:extLst>
          </p:cNvPr>
          <p:cNvSpPr/>
          <p:nvPr/>
        </p:nvSpPr>
        <p:spPr>
          <a:xfrm>
            <a:off x="228600" y="1037692"/>
            <a:ext cx="1501052" cy="307777"/>
          </a:xfrm>
          <a:prstGeom prst="rect">
            <a:avLst/>
          </a:prstGeom>
        </p:spPr>
        <p:txBody>
          <a:bodyPr wrap="square">
            <a:spAutoFit/>
          </a:bodyPr>
          <a:lstStyle/>
          <a:p>
            <a:pPr marL="12700">
              <a:lnSpc>
                <a:spcPct val="100000"/>
              </a:lnSpc>
              <a:spcBef>
                <a:spcPts val="280"/>
              </a:spcBef>
            </a:pPr>
            <a:r>
              <a:rPr lang="en-US" sz="1400" b="1" spc="-10" dirty="0">
                <a:solidFill>
                  <a:srgbClr val="020302"/>
                </a:solidFill>
                <a:latin typeface="Adobe Clean"/>
                <a:cs typeface="Adobe Clean"/>
              </a:rPr>
              <a:t>Standard Support</a:t>
            </a:r>
            <a:endParaRPr lang="en-US" sz="1400" dirty="0">
              <a:latin typeface="Adobe Clean"/>
              <a:cs typeface="Adobe Clean"/>
            </a:endParaRP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308312" y="3141943"/>
            <a:ext cx="1625002" cy="215444"/>
          </a:xfrm>
          <a:prstGeom prst="rect">
            <a:avLst/>
          </a:prstGeom>
        </p:spPr>
        <p:txBody>
          <a:bodyPr wrap="square" lIns="0" tIns="0" rIns="0" bIns="0">
            <a:spAutoFit/>
          </a:bodyPr>
          <a:lstStyle/>
          <a:p>
            <a:pPr>
              <a:spcBef>
                <a:spcPts val="600"/>
              </a:spcBef>
              <a:spcAft>
                <a:spcPts val="600"/>
              </a:spcAft>
            </a:pPr>
            <a:r>
              <a:rPr lang="en-US" sz="1400" b="1" dirty="0">
                <a:latin typeface="+mj-lt"/>
                <a:ea typeface="Open Sans" pitchFamily="34" charset="0"/>
                <a:cs typeface="Open Sans" pitchFamily="34" charset="0"/>
              </a:rPr>
              <a:t>Community </a:t>
            </a:r>
            <a:r>
              <a:rPr lang="en-US" sz="1400" b="1" dirty="0">
                <a:latin typeface="Adobe Clean" panose="020B0503020404020204" pitchFamily="34" charset="0"/>
                <a:ea typeface="Open Sans" pitchFamily="34" charset="0"/>
                <a:cs typeface="Open Sans" pitchFamily="34" charset="0"/>
              </a:rPr>
              <a:t>Forums</a:t>
            </a:r>
          </a:p>
        </p:txBody>
      </p:sp>
      <p:sp>
        <p:nvSpPr>
          <p:cNvPr id="63" name="object 39">
            <a:extLst>
              <a:ext uri="{FF2B5EF4-FFF2-40B4-BE49-F238E27FC236}">
                <a16:creationId xmlns:a16="http://schemas.microsoft.com/office/drawing/2014/main" id="{5FDB276C-3505-C748-B612-64E8B08A71CB}"/>
              </a:ext>
            </a:extLst>
          </p:cNvPr>
          <p:cNvSpPr txBox="1"/>
          <p:nvPr/>
        </p:nvSpPr>
        <p:spPr>
          <a:xfrm>
            <a:off x="317647" y="3349382"/>
            <a:ext cx="3148178" cy="713016"/>
          </a:xfrm>
          <a:prstGeom prst="rect">
            <a:avLst/>
          </a:prstGeom>
        </p:spPr>
        <p:txBody>
          <a:bodyPr vert="horz" wrap="square" lIns="0" tIns="35560" rIns="0" bIns="0" rtlCol="0">
            <a:spAutoFit/>
          </a:bodyPr>
          <a:lstStyle/>
          <a:p>
            <a:r>
              <a:rPr lang="en-US" sz="1100" dirty="0">
                <a:solidFill>
                  <a:srgbClr val="000000"/>
                </a:solidFill>
                <a:latin typeface="Adobe Clean Light" panose="020B0303020404020204" pitchFamily="34" charset="0"/>
              </a:rPr>
              <a:t>Continuous online access to a growing database of technical solutions, product documentation, FAQs and more. Connect with other customers on Adobe Community to share best practices and lessons learned..</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83640" y="3141943"/>
            <a:ext cx="1191032" cy="215444"/>
          </a:xfrm>
          <a:prstGeom prst="rect">
            <a:avLst/>
          </a:prstGeom>
        </p:spPr>
        <p:txBody>
          <a:bodyPr wrap="none" lIns="0" tIns="0" rIns="0" bIns="0">
            <a:spAutoFit/>
          </a:bodyPr>
          <a:lstStyle/>
          <a:p>
            <a:pPr>
              <a:spcBef>
                <a:spcPts val="600"/>
              </a:spcBef>
              <a:spcAft>
                <a:spcPts val="600"/>
              </a:spcAft>
            </a:pPr>
            <a:r>
              <a:rPr lang="en-US" sz="1400" b="1" dirty="0">
                <a:latin typeface="Adobe Clean" panose="020B0503020404020204" pitchFamily="34" charset="0"/>
                <a:ea typeface="Open Sans" pitchFamily="34" charset="0"/>
                <a:cs typeface="Open Sans" pitchFamily="34" charset="0"/>
              </a:rPr>
              <a:t>Self-Help Portal</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83640" y="3327259"/>
            <a:ext cx="3403500" cy="543739"/>
          </a:xfrm>
          <a:prstGeom prst="rect">
            <a:avLst/>
          </a:prstGeom>
        </p:spPr>
        <p:txBody>
          <a:bodyPr vert="horz" wrap="square" lIns="0" tIns="35560" rIns="0" bIns="0" rtlCol="0">
            <a:spAutoFit/>
          </a:bodyPr>
          <a:lstStyle/>
          <a:p>
            <a:r>
              <a:rPr lang="en-US" sz="1100" dirty="0">
                <a:solidFill>
                  <a:srgbClr val="000000"/>
                </a:solidFill>
                <a:latin typeface="Adobe Clean Light" panose="020B0303020404020204" pitchFamily="34" charset="0"/>
              </a:rPr>
              <a:t>On-demand access to the online self-help support portal to review case status and browse other resources like our knowledge base, news and alerts, featured tips, and more.</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69309" y="5162889"/>
            <a:ext cx="985847" cy="215444"/>
          </a:xfrm>
          <a:prstGeom prst="rect">
            <a:avLst/>
          </a:prstGeom>
        </p:spPr>
        <p:txBody>
          <a:bodyPr wrap="none" lIns="0" tIns="0" rIns="0" bIns="0">
            <a:spAutoFit/>
          </a:bodyPr>
          <a:lstStyle/>
          <a:p>
            <a:pPr>
              <a:spcBef>
                <a:spcPts val="600"/>
              </a:spcBef>
              <a:spcAft>
                <a:spcPts val="600"/>
              </a:spcAft>
            </a:pPr>
            <a:r>
              <a:rPr lang="en-US" sz="1400" b="1" dirty="0">
                <a:latin typeface="Adobe Clean" panose="020B0503020404020204" pitchFamily="34" charset="0"/>
                <a:ea typeface="Open Sans" pitchFamily="34" charset="0"/>
                <a:cs typeface="Open Sans" pitchFamily="34" charset="0"/>
              </a:rPr>
              <a:t>Chat Support</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84182" y="5130772"/>
            <a:ext cx="1130118" cy="215444"/>
          </a:xfrm>
          <a:prstGeom prst="rect">
            <a:avLst/>
          </a:prstGeom>
        </p:spPr>
        <p:txBody>
          <a:bodyPr wrap="none" lIns="0" tIns="0" rIns="0" bIns="0">
            <a:spAutoFit/>
          </a:bodyPr>
          <a:lstStyle/>
          <a:p>
            <a:pPr>
              <a:spcBef>
                <a:spcPts val="600"/>
              </a:spcBef>
              <a:spcAft>
                <a:spcPts val="600"/>
              </a:spcAft>
            </a:pPr>
            <a:r>
              <a:rPr lang="en-US" sz="1400" b="1" dirty="0">
                <a:latin typeface="Adobe Clean" panose="020B0503020404020204" pitchFamily="34" charset="0"/>
                <a:ea typeface="Open Sans" pitchFamily="34" charset="0"/>
                <a:cs typeface="Open Sans" pitchFamily="34" charset="0"/>
              </a:rPr>
              <a:t>Phone Support</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74139" y="5352333"/>
            <a:ext cx="3286720" cy="543739"/>
          </a:xfrm>
          <a:prstGeom prst="rect">
            <a:avLst/>
          </a:prstGeom>
        </p:spPr>
        <p:txBody>
          <a:bodyPr vert="horz" wrap="square" lIns="0" tIns="35560" rIns="0" bIns="0" rtlCol="0" anchor="t">
            <a:spAutoFit/>
          </a:bodyPr>
          <a:lstStyle/>
          <a:p>
            <a:r>
              <a:rPr lang="en-US" sz="1100" dirty="0">
                <a:solidFill>
                  <a:srgbClr val="020302"/>
                </a:solidFill>
                <a:latin typeface="AdobeClean-Light"/>
              </a:rPr>
              <a:t>Authorized Users (Admins) </a:t>
            </a:r>
            <a:r>
              <a:rPr lang="en-US" sz="1100" dirty="0">
                <a:latin typeface="Adobe Clean Light"/>
              </a:rPr>
              <a:t>can call Adobe Support via phone </a:t>
            </a:r>
            <a:r>
              <a:rPr lang="en-US" sz="1100" spc="-5" dirty="0">
                <a:solidFill>
                  <a:srgbClr val="020302"/>
                </a:solidFill>
                <a:latin typeface="AdobeClean-Light"/>
                <a:cs typeface="AdobeClean-Light"/>
              </a:rPr>
              <a:t>to </a:t>
            </a:r>
            <a:r>
              <a:rPr lang="en-US" sz="1100" spc="-10" dirty="0">
                <a:solidFill>
                  <a:srgbClr val="020302"/>
                </a:solidFill>
                <a:latin typeface="AdobeClean-Light"/>
                <a:cs typeface="AdobeClean-Light"/>
              </a:rPr>
              <a:t>get </a:t>
            </a:r>
            <a:r>
              <a:rPr lang="en-US" sz="1100" spc="-20" dirty="0">
                <a:solidFill>
                  <a:srgbClr val="020302"/>
                </a:solidFill>
                <a:latin typeface="AdobeClean-Light"/>
                <a:cs typeface="AdobeClean-Light"/>
              </a:rPr>
              <a:t>answers</a:t>
            </a:r>
            <a:r>
              <a:rPr lang="en-US" sz="1100" spc="-45" dirty="0">
                <a:solidFill>
                  <a:srgbClr val="020302"/>
                </a:solidFill>
                <a:latin typeface="AdobeClean-Light"/>
                <a:cs typeface="AdobeClean-Light"/>
              </a:rPr>
              <a:t> and</a:t>
            </a:r>
            <a:r>
              <a:rPr lang="en-US" sz="1100" dirty="0">
                <a:solidFill>
                  <a:srgbClr val="020302"/>
                </a:solidFill>
                <a:latin typeface="AdobeClean-Light"/>
                <a:cs typeface="AdobeClean-Light"/>
              </a:rPr>
              <a:t> </a:t>
            </a:r>
            <a:r>
              <a:rPr lang="en-US" sz="1100" spc="-15" dirty="0">
                <a:solidFill>
                  <a:srgbClr val="020302"/>
                </a:solidFill>
                <a:latin typeface="AdobeClean-Light"/>
                <a:cs typeface="AdobeClean-Light"/>
              </a:rPr>
              <a:t>help </a:t>
            </a:r>
            <a:r>
              <a:rPr lang="en-US" sz="1100" spc="-10" dirty="0">
                <a:solidFill>
                  <a:srgbClr val="020302"/>
                </a:solidFill>
                <a:latin typeface="AdobeClean-Light"/>
                <a:cs typeface="AdobeClean-Light"/>
              </a:rPr>
              <a:t>with case </a:t>
            </a:r>
            <a:r>
              <a:rPr lang="en-US" sz="1100" spc="-20" dirty="0">
                <a:solidFill>
                  <a:srgbClr val="020302"/>
                </a:solidFill>
                <a:latin typeface="AdobeClean-Light"/>
                <a:cs typeface="AdobeClean-Light"/>
              </a:rPr>
              <a:t>submission.</a:t>
            </a:r>
          </a:p>
          <a:p>
            <a:r>
              <a:rPr lang="en-US" sz="1100" i="1" spc="-10" dirty="0">
                <a:solidFill>
                  <a:srgbClr val="7A7A7A"/>
                </a:solidFill>
                <a:latin typeface="Adobe Clean Light" panose="020B0303020404020204" pitchFamily="34" charset="0"/>
                <a:cs typeface="AdobeClean-LightIt"/>
              </a:rPr>
              <a:t>Subject to local hours</a:t>
            </a:r>
            <a:endParaRPr lang="en-US" sz="1100" i="1" dirty="0">
              <a:latin typeface="Adobe Clean Light" panose="020B0303020404020204" pitchFamily="34" charset="0"/>
              <a:cs typeface="AdobeClean-Light"/>
            </a:endParaRPr>
          </a:p>
        </p:txBody>
      </p:sp>
      <p:sp>
        <p:nvSpPr>
          <p:cNvPr id="35" name="Rectangle 34">
            <a:extLst>
              <a:ext uri="{FF2B5EF4-FFF2-40B4-BE49-F238E27FC236}">
                <a16:creationId xmlns:a16="http://schemas.microsoft.com/office/drawing/2014/main" id="{B4234558-BCCC-B94B-B075-5CA309B46EBF}"/>
              </a:ext>
            </a:extLst>
          </p:cNvPr>
          <p:cNvSpPr>
            <a:spLocks/>
          </p:cNvSpPr>
          <p:nvPr/>
        </p:nvSpPr>
        <p:spPr>
          <a:xfrm>
            <a:off x="303620" y="6896420"/>
            <a:ext cx="1644681" cy="215444"/>
          </a:xfrm>
          <a:prstGeom prst="rect">
            <a:avLst/>
          </a:prstGeom>
        </p:spPr>
        <p:txBody>
          <a:bodyPr wrap="none" lIns="0" tIns="0" rIns="0" bIns="0">
            <a:spAutoFit/>
          </a:bodyPr>
          <a:lstStyle/>
          <a:p>
            <a:pPr>
              <a:spcBef>
                <a:spcPts val="600"/>
              </a:spcBef>
              <a:spcAft>
                <a:spcPts val="600"/>
              </a:spcAft>
            </a:pPr>
            <a:r>
              <a:rPr lang="en-US" sz="1400" b="1" dirty="0">
                <a:latin typeface="Adobe Clean" panose="020B0503020404020204" pitchFamily="34" charset="0"/>
                <a:ea typeface="Open Sans" pitchFamily="34" charset="0"/>
                <a:cs typeface="Open Sans" pitchFamily="34" charset="0"/>
              </a:rPr>
              <a:t>Web Case Submission</a:t>
            </a:r>
          </a:p>
        </p:txBody>
      </p:sp>
      <p:sp>
        <p:nvSpPr>
          <p:cNvPr id="6" name="Rectangle 5">
            <a:extLst>
              <a:ext uri="{FF2B5EF4-FFF2-40B4-BE49-F238E27FC236}">
                <a16:creationId xmlns:a16="http://schemas.microsoft.com/office/drawing/2014/main" id="{5EBF9B27-8EA2-E341-9043-80D952738B7F}"/>
              </a:ext>
            </a:extLst>
          </p:cNvPr>
          <p:cNvSpPr/>
          <p:nvPr/>
        </p:nvSpPr>
        <p:spPr>
          <a:xfrm>
            <a:off x="228600" y="7098563"/>
            <a:ext cx="3237228" cy="600164"/>
          </a:xfrm>
          <a:prstGeom prst="rect">
            <a:avLst/>
          </a:prstGeom>
        </p:spPr>
        <p:txBody>
          <a:bodyPr wrap="square" lIns="91440" tIns="45720" rIns="91440" bIns="45720" anchor="t">
            <a:spAutoFit/>
          </a:bodyPr>
          <a:lstStyle/>
          <a:p>
            <a:r>
              <a:rPr lang="en-US" sz="1100" dirty="0">
                <a:solidFill>
                  <a:srgbClr val="020302"/>
                </a:solidFill>
                <a:latin typeface="AdobeClean-Light"/>
              </a:rPr>
              <a:t>Authorized Users (Admins) </a:t>
            </a:r>
            <a:r>
              <a:rPr lang="en-US" sz="1100" dirty="0">
                <a:latin typeface="Adobe Clean Light"/>
              </a:rPr>
              <a:t>can submit unlimited web cases at any time for support issues for review by our technical support team.</a:t>
            </a:r>
            <a:endParaRPr lang="en-US" sz="1100" dirty="0">
              <a:solidFill>
                <a:srgbClr val="000000"/>
              </a:solidFill>
              <a:latin typeface="Adobe Clean Light"/>
            </a:endParaRPr>
          </a:p>
        </p:txBody>
      </p:sp>
      <p:pic>
        <p:nvPicPr>
          <p:cNvPr id="33" name="Picture 32">
            <a:extLst>
              <a:ext uri="{FF2B5EF4-FFF2-40B4-BE49-F238E27FC236}">
                <a16:creationId xmlns:a16="http://schemas.microsoft.com/office/drawing/2014/main" id="{32E77F6C-AF72-6B47-93C7-AAFF9593B250}"/>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88978" y="2707043"/>
            <a:ext cx="365760" cy="365760"/>
          </a:xfrm>
          <a:prstGeom prst="rect">
            <a:avLst/>
          </a:prstGeom>
        </p:spPr>
      </p:pic>
      <p:pic>
        <p:nvPicPr>
          <p:cNvPr id="34" name="Picture 33">
            <a:extLst>
              <a:ext uri="{FF2B5EF4-FFF2-40B4-BE49-F238E27FC236}">
                <a16:creationId xmlns:a16="http://schemas.microsoft.com/office/drawing/2014/main" id="{A5EAB8B7-3512-7148-9446-8D1BD5962BB7}"/>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883640" y="2703126"/>
            <a:ext cx="365760" cy="365760"/>
          </a:xfrm>
          <a:prstGeom prst="rect">
            <a:avLst/>
          </a:prstGeom>
        </p:spPr>
      </p:pic>
      <p:pic>
        <p:nvPicPr>
          <p:cNvPr id="36" name="Picture 35">
            <a:extLst>
              <a:ext uri="{FF2B5EF4-FFF2-40B4-BE49-F238E27FC236}">
                <a16:creationId xmlns:a16="http://schemas.microsoft.com/office/drawing/2014/main" id="{50BB1EA2-FE4F-2541-905F-D1155246E2EE}"/>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03620" y="6521866"/>
            <a:ext cx="365760" cy="365760"/>
          </a:xfrm>
          <a:prstGeom prst="rect">
            <a:avLst/>
          </a:prstGeom>
        </p:spPr>
      </p:pic>
      <p:pic>
        <p:nvPicPr>
          <p:cNvPr id="37" name="Picture 36">
            <a:extLst>
              <a:ext uri="{FF2B5EF4-FFF2-40B4-BE49-F238E27FC236}">
                <a16:creationId xmlns:a16="http://schemas.microsoft.com/office/drawing/2014/main" id="{EE238FF0-3279-C349-B16F-06587C5EC7BD}"/>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874139" y="4749772"/>
            <a:ext cx="365760" cy="365760"/>
          </a:xfrm>
          <a:prstGeom prst="rect">
            <a:avLst/>
          </a:prstGeom>
        </p:spPr>
      </p:pic>
      <p:pic>
        <p:nvPicPr>
          <p:cNvPr id="41" name="Picture 40">
            <a:extLst>
              <a:ext uri="{FF2B5EF4-FFF2-40B4-BE49-F238E27FC236}">
                <a16:creationId xmlns:a16="http://schemas.microsoft.com/office/drawing/2014/main" id="{9B102AE2-1023-1041-BEDB-83AB48DBA87C}"/>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82120" y="4799748"/>
            <a:ext cx="365760" cy="365760"/>
          </a:xfrm>
          <a:prstGeom prst="rect">
            <a:avLst/>
          </a:prstGeom>
        </p:spPr>
      </p:pic>
      <p:sp>
        <p:nvSpPr>
          <p:cNvPr id="23" name="object 10">
            <a:extLst>
              <a:ext uri="{FF2B5EF4-FFF2-40B4-BE49-F238E27FC236}">
                <a16:creationId xmlns:a16="http://schemas.microsoft.com/office/drawing/2014/main" id="{732CD17C-F249-EA4C-B716-35D7409EDBDC}"/>
              </a:ext>
            </a:extLst>
          </p:cNvPr>
          <p:cNvSpPr txBox="1">
            <a:spLocks noGrp="1"/>
          </p:cNvSpPr>
          <p:nvPr>
            <p:ph type="ftr" sz="quarter" idx="5"/>
          </p:nvPr>
        </p:nvSpPr>
        <p:spPr>
          <a:xfrm>
            <a:off x="137890" y="9852238"/>
            <a:ext cx="2270125" cy="132729"/>
          </a:xfrm>
          <a:prstGeom prst="rect">
            <a:avLst/>
          </a:prstGeom>
        </p:spPr>
        <p:txBody>
          <a:bodyPr vert="horz" wrap="square" lIns="0" tIns="9525" rIns="0" bIns="0" rtlCol="0">
            <a:spAutoFit/>
          </a:bodyPr>
          <a:lstStyle/>
          <a:p>
            <a:pPr marL="12700">
              <a:lnSpc>
                <a:spcPct val="100000"/>
              </a:lnSpc>
              <a:spcBef>
                <a:spcPts val="75"/>
              </a:spcBef>
            </a:pPr>
            <a:r>
              <a:rPr spc="-5" dirty="0"/>
              <a:t>©202</a:t>
            </a:r>
            <a:r>
              <a:rPr lang="en-US" spc="-5" dirty="0"/>
              <a:t>2</a:t>
            </a:r>
            <a:r>
              <a:rPr spc="-5" dirty="0"/>
              <a:t> Adobe. All Rights Reserved. Adobe</a:t>
            </a:r>
            <a:r>
              <a:rPr spc="60" dirty="0"/>
              <a:t> </a:t>
            </a:r>
            <a:r>
              <a:rPr spc="-5" dirty="0"/>
              <a:t>Confidential.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dirty="0">
                <a:solidFill>
                  <a:srgbClr val="6C6C6C"/>
                </a:solidFill>
                <a:latin typeface="Adobe Clean"/>
                <a:cs typeface="Adobe Clean"/>
              </a:rPr>
              <a:t>©2020 Adobe. All Rights Reserved. </a:t>
            </a:r>
            <a:r>
              <a:rPr sz="500" dirty="0">
                <a:solidFill>
                  <a:srgbClr val="6C6C6C"/>
                </a:solidFill>
                <a:latin typeface="Adobe Clean"/>
                <a:cs typeface="Adobe Clean"/>
              </a:rPr>
              <a:t>Adobe</a:t>
            </a:r>
            <a:r>
              <a:rPr sz="500" spc="5" dirty="0">
                <a:solidFill>
                  <a:srgbClr val="6C6C6C"/>
                </a:solidFill>
                <a:latin typeface="Adobe Clean"/>
                <a:cs typeface="Adobe Clean"/>
              </a:rPr>
              <a:t> </a:t>
            </a:r>
            <a:r>
              <a:rPr sz="500" spc="-5" dirty="0">
                <a:solidFill>
                  <a:srgbClr val="6C6C6C"/>
                </a:solidFill>
                <a:latin typeface="Adobe Clean"/>
                <a:cs typeface="Adobe Clean"/>
              </a:rPr>
              <a:t>Confidential.</a:t>
            </a:r>
            <a:endParaRPr sz="500" dirty="0">
              <a:latin typeface="Adobe Clean"/>
              <a:cs typeface="Adobe Clean"/>
            </a:endParaRPr>
          </a:p>
          <a:p>
            <a:pPr>
              <a:lnSpc>
                <a:spcPct val="100000"/>
              </a:lnSpc>
              <a:spcBef>
                <a:spcPts val="25"/>
              </a:spcBef>
            </a:pPr>
            <a:endParaRPr sz="800" dirty="0">
              <a:latin typeface="Adobe Clean"/>
              <a:cs typeface="Adobe Clean"/>
            </a:endParaRPr>
          </a:p>
          <a:p>
            <a:pPr>
              <a:lnSpc>
                <a:spcPct val="100000"/>
              </a:lnSpc>
              <a:spcBef>
                <a:spcPts val="5"/>
              </a:spcBef>
            </a:pPr>
            <a:r>
              <a:rPr sz="800" spc="-5" dirty="0">
                <a:solidFill>
                  <a:srgbClr val="6D6D6D"/>
                </a:solidFill>
                <a:latin typeface="Adobe Clean"/>
                <a:cs typeface="Adobe Clean"/>
              </a:rPr>
              <a:t>©2020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dirty="0"/>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dirty="0">
                <a:solidFill>
                  <a:srgbClr val="020302"/>
                </a:solidFill>
                <a:latin typeface="Adobe Clean"/>
                <a:cs typeface="Adobe Clean"/>
              </a:rPr>
              <a:t>Resources</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dirty="0">
                <a:solidFill>
                  <a:srgbClr val="777879"/>
                </a:solidFill>
                <a:latin typeface="Adobe Clean"/>
                <a:cs typeface="Adobe Clean"/>
              </a:rPr>
              <a:t>Adobe</a:t>
            </a:r>
            <a:endParaRPr sz="800" dirty="0">
              <a:latin typeface="Adobe Clean"/>
              <a:cs typeface="Adobe Clean"/>
            </a:endParaRPr>
          </a:p>
          <a:p>
            <a:pPr marL="12700">
              <a:lnSpc>
                <a:spcPts val="915"/>
              </a:lnSpc>
            </a:pPr>
            <a:r>
              <a:rPr sz="800" spc="-15" dirty="0">
                <a:solidFill>
                  <a:srgbClr val="777879"/>
                </a:solidFill>
                <a:latin typeface="Adobe Clean"/>
                <a:cs typeface="Adobe Clean"/>
              </a:rPr>
              <a:t>345 Park</a:t>
            </a:r>
            <a:r>
              <a:rPr sz="800" spc="-100" dirty="0">
                <a:solidFill>
                  <a:srgbClr val="777879"/>
                </a:solidFill>
                <a:latin typeface="Adobe Clean"/>
                <a:cs typeface="Adobe Clean"/>
              </a:rPr>
              <a:t> </a:t>
            </a:r>
            <a:r>
              <a:rPr sz="800" spc="-15" dirty="0">
                <a:solidFill>
                  <a:srgbClr val="777879"/>
                </a:solidFill>
                <a:latin typeface="Adobe Clean"/>
                <a:cs typeface="Adobe Clean"/>
              </a:rPr>
              <a:t>Avenue</a:t>
            </a:r>
            <a:endParaRPr sz="800" dirty="0">
              <a:latin typeface="Adobe Clean"/>
              <a:cs typeface="Adobe Clean"/>
            </a:endParaRPr>
          </a:p>
          <a:p>
            <a:pPr marL="12700">
              <a:lnSpc>
                <a:spcPts val="944"/>
              </a:lnSpc>
            </a:pPr>
            <a:r>
              <a:rPr sz="800" spc="-10" dirty="0">
                <a:solidFill>
                  <a:srgbClr val="777879"/>
                </a:solidFill>
                <a:latin typeface="Adobe Clean"/>
                <a:cs typeface="Adobe Clean"/>
              </a:rPr>
              <a:t>San </a:t>
            </a:r>
            <a:r>
              <a:rPr sz="800" spc="-15" dirty="0">
                <a:solidFill>
                  <a:srgbClr val="777879"/>
                </a:solidFill>
                <a:latin typeface="Adobe Clean"/>
                <a:cs typeface="Adobe Clean"/>
              </a:rPr>
              <a:t>Jose,</a:t>
            </a:r>
            <a:r>
              <a:rPr sz="800" spc="-140" dirty="0">
                <a:solidFill>
                  <a:srgbClr val="777879"/>
                </a:solidFill>
                <a:latin typeface="Adobe Clean"/>
                <a:cs typeface="Adobe Clean"/>
              </a:rPr>
              <a:t> </a:t>
            </a:r>
            <a:r>
              <a:rPr sz="800" spc="-20" dirty="0">
                <a:solidFill>
                  <a:srgbClr val="777879"/>
                </a:solidFill>
                <a:latin typeface="Adobe Clean"/>
                <a:cs typeface="Adobe Clean"/>
              </a:rPr>
              <a:t>CA95110-2704</a:t>
            </a:r>
            <a:endParaRPr sz="800" dirty="0">
              <a:latin typeface="Adobe Clean"/>
              <a:cs typeface="Adobe Clean"/>
            </a:endParaRPr>
          </a:p>
          <a:p>
            <a:pPr marL="12700">
              <a:lnSpc>
                <a:spcPct val="100000"/>
              </a:lnSpc>
              <a:spcBef>
                <a:spcPts val="45"/>
              </a:spcBef>
            </a:pPr>
            <a:r>
              <a:rPr sz="800" spc="-10" dirty="0">
                <a:solidFill>
                  <a:srgbClr val="777879"/>
                </a:solidFill>
                <a:latin typeface="Adobe Clean"/>
                <a:cs typeface="Adobe Clean"/>
              </a:rPr>
              <a:t>USA</a:t>
            </a:r>
            <a:endParaRPr sz="800" dirty="0">
              <a:latin typeface="Adobe Clean"/>
              <a:cs typeface="Adobe Clean"/>
            </a:endParaRPr>
          </a:p>
          <a:p>
            <a:pPr marL="12700">
              <a:lnSpc>
                <a:spcPct val="100000"/>
              </a:lnSpc>
              <a:spcBef>
                <a:spcPts val="265"/>
              </a:spcBef>
            </a:pPr>
            <a:r>
              <a:rPr sz="800" u="sng" spc="-25" dirty="0">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dirty="0"/>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dirty="0"/>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dirty="0"/>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dirty="0">
                <a:solidFill>
                  <a:srgbClr val="777879"/>
                </a:solidFill>
                <a:latin typeface="AdobeClean-LightIt"/>
                <a:cs typeface="AdobeClean-LightIt"/>
              </a:rPr>
              <a:t>To</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learn</a:t>
            </a:r>
            <a:r>
              <a:rPr sz="1100" i="1" spc="-40" dirty="0">
                <a:solidFill>
                  <a:srgbClr val="777879"/>
                </a:solidFill>
                <a:latin typeface="AdobeClean-LightIt"/>
                <a:cs typeface="AdobeClean-LightIt"/>
              </a:rPr>
              <a:t> </a:t>
            </a:r>
            <a:r>
              <a:rPr sz="1100" i="1" spc="-15" dirty="0">
                <a:solidFill>
                  <a:srgbClr val="777879"/>
                </a:solidFill>
                <a:latin typeface="AdobeClean-LightIt"/>
                <a:cs typeface="AdobeClean-LightIt"/>
              </a:rPr>
              <a:t>more</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about</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Adobe</a:t>
            </a:r>
            <a:r>
              <a:rPr sz="1100" i="1" spc="-60" dirty="0">
                <a:solidFill>
                  <a:srgbClr val="777879"/>
                </a:solidFill>
                <a:latin typeface="AdobeClean-LightIt"/>
                <a:cs typeface="AdobeClean-LightIt"/>
              </a:rPr>
              <a:t> </a:t>
            </a:r>
            <a:r>
              <a:rPr sz="1100" i="1" spc="-15" dirty="0">
                <a:solidFill>
                  <a:srgbClr val="777879"/>
                </a:solidFill>
                <a:latin typeface="AdobeClean-LightIt"/>
                <a:cs typeface="AdobeClean-LightIt"/>
              </a:rPr>
              <a:t>Support</a:t>
            </a:r>
            <a:r>
              <a:rPr lang="en-US" sz="1100" i="1" spc="-15" dirty="0">
                <a:solidFill>
                  <a:srgbClr val="777879"/>
                </a:solidFill>
                <a:latin typeface="AdobeClean-LightIt"/>
                <a:cs typeface="AdobeClean-LightIt"/>
              </a:rPr>
              <a:t> Offerings</a:t>
            </a:r>
            <a:r>
              <a:rPr sz="1100" i="1" spc="-75" dirty="0">
                <a:solidFill>
                  <a:srgbClr val="777879"/>
                </a:solidFill>
                <a:latin typeface="AdobeClean-LightIt"/>
                <a:cs typeface="AdobeClean-LightIt"/>
              </a:rPr>
              <a:t> </a:t>
            </a:r>
            <a:r>
              <a:rPr sz="1100" i="1" spc="-15" dirty="0">
                <a:solidFill>
                  <a:srgbClr val="777879"/>
                </a:solidFill>
                <a:latin typeface="AdobeClean-LightIt"/>
                <a:cs typeface="AdobeClean-LightIt"/>
              </a:rPr>
              <a:t>and</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the</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right</a:t>
            </a:r>
            <a:r>
              <a:rPr sz="1100" i="1" spc="-95" dirty="0">
                <a:solidFill>
                  <a:srgbClr val="777879"/>
                </a:solidFill>
                <a:latin typeface="AdobeClean-LightIt"/>
                <a:cs typeface="AdobeClean-LightIt"/>
              </a:rPr>
              <a:t> </a:t>
            </a:r>
            <a:r>
              <a:rPr sz="1100" i="1" spc="-15" dirty="0">
                <a:solidFill>
                  <a:srgbClr val="777879"/>
                </a:solidFill>
                <a:latin typeface="AdobeClean-LightIt"/>
                <a:cs typeface="AdobeClean-LightIt"/>
              </a:rPr>
              <a:t>level</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for</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a:t>
            </a:r>
            <a:r>
              <a:rPr sz="1100" i="1" spc="-65" dirty="0">
                <a:solidFill>
                  <a:srgbClr val="777879"/>
                </a:solidFill>
                <a:latin typeface="AdobeClean-LightIt"/>
                <a:cs typeface="AdobeClean-LightIt"/>
              </a:rPr>
              <a:t> </a:t>
            </a:r>
            <a:r>
              <a:rPr sz="1100" i="1" spc="-15" dirty="0">
                <a:solidFill>
                  <a:srgbClr val="777879"/>
                </a:solidFill>
                <a:latin typeface="AdobeClean-LightIt"/>
                <a:cs typeface="AdobeClean-LightIt"/>
              </a:rPr>
              <a:t>contact</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your</a:t>
            </a:r>
            <a:r>
              <a:rPr sz="1100" i="1" spc="-70" dirty="0">
                <a:solidFill>
                  <a:srgbClr val="777879"/>
                </a:solidFill>
                <a:latin typeface="AdobeClean-LightIt"/>
                <a:cs typeface="AdobeClean-LightIt"/>
              </a:rPr>
              <a:t> </a:t>
            </a:r>
            <a:r>
              <a:rPr sz="1100" i="1" spc="-15" dirty="0">
                <a:solidFill>
                  <a:srgbClr val="777879"/>
                </a:solidFill>
                <a:latin typeface="AdobeClean-LightIt"/>
                <a:cs typeface="AdobeClean-LightIt"/>
              </a:rPr>
              <a:t>Named</a:t>
            </a:r>
            <a:r>
              <a:rPr sz="1100" i="1" spc="-55" dirty="0">
                <a:solidFill>
                  <a:srgbClr val="777879"/>
                </a:solidFill>
                <a:latin typeface="AdobeClean-LightIt"/>
                <a:cs typeface="AdobeClean-LightIt"/>
              </a:rPr>
              <a:t> </a:t>
            </a:r>
            <a:r>
              <a:rPr sz="1100" i="1" spc="-25" dirty="0">
                <a:solidFill>
                  <a:srgbClr val="777879"/>
                </a:solidFill>
                <a:latin typeface="AdobeClean-LightIt"/>
                <a:cs typeface="AdobeClean-LightIt"/>
              </a:rPr>
              <a:t>Account</a:t>
            </a:r>
            <a:r>
              <a:rPr sz="1100" i="1" spc="-120" dirty="0">
                <a:solidFill>
                  <a:srgbClr val="777879"/>
                </a:solidFill>
                <a:latin typeface="AdobeClean-LightIt"/>
                <a:cs typeface="AdobeClean-LightIt"/>
              </a:rPr>
              <a:t> </a:t>
            </a:r>
            <a:r>
              <a:rPr sz="1100" i="1" spc="-20" dirty="0">
                <a:solidFill>
                  <a:srgbClr val="777879"/>
                </a:solidFill>
                <a:latin typeface="AdobeClean-LightIt"/>
                <a:cs typeface="AdobeClean-LightIt"/>
              </a:rPr>
              <a:t>Manager </a:t>
            </a:r>
            <a:r>
              <a:rPr sz="1100" i="1" spc="-15" dirty="0">
                <a:solidFill>
                  <a:srgbClr val="777879"/>
                </a:solidFill>
                <a:latin typeface="AdobeClean-LightIt"/>
                <a:cs typeface="AdobeClean-LightIt"/>
              </a:rPr>
              <a:t>(NAM) </a:t>
            </a:r>
            <a:r>
              <a:rPr sz="1100" i="1" spc="-10" dirty="0">
                <a:solidFill>
                  <a:srgbClr val="777879"/>
                </a:solidFill>
                <a:latin typeface="AdobeClean-LightIt"/>
                <a:cs typeface="AdobeClean-LightIt"/>
              </a:rPr>
              <a:t>or </a:t>
            </a:r>
            <a:r>
              <a:rPr sz="1100" i="1" spc="-15" dirty="0">
                <a:solidFill>
                  <a:srgbClr val="777879"/>
                </a:solidFill>
                <a:latin typeface="AdobeClean-LightIt"/>
                <a:cs typeface="AdobeClean-LightIt"/>
              </a:rPr>
              <a:t>Customer </a:t>
            </a:r>
            <a:r>
              <a:rPr sz="1100" i="1" spc="-20" dirty="0">
                <a:solidFill>
                  <a:srgbClr val="777879"/>
                </a:solidFill>
                <a:latin typeface="AdobeClean-LightIt"/>
                <a:cs typeface="AdobeClean-LightIt"/>
              </a:rPr>
              <a:t>Success</a:t>
            </a:r>
            <a:r>
              <a:rPr sz="1100" i="1" spc="-180" dirty="0">
                <a:solidFill>
                  <a:srgbClr val="777879"/>
                </a:solidFill>
                <a:latin typeface="AdobeClean-LightIt"/>
                <a:cs typeface="AdobeClean-LightIt"/>
              </a:rPr>
              <a:t> </a:t>
            </a:r>
            <a:r>
              <a:rPr sz="1100" i="1" spc="-15" dirty="0">
                <a:solidFill>
                  <a:srgbClr val="777879"/>
                </a:solidFill>
                <a:latin typeface="AdobeClean-LightIt"/>
                <a:cs typeface="AdobeClean-LightIt"/>
              </a:rPr>
              <a:t>Manager</a:t>
            </a:r>
            <a:r>
              <a:rPr lang="en-US" sz="1100" i="1" spc="-15" dirty="0">
                <a:solidFill>
                  <a:srgbClr val="777879"/>
                </a:solidFill>
                <a:latin typeface="AdobeClean-LightIt"/>
                <a:cs typeface="AdobeClean-LightIt"/>
              </a:rPr>
              <a:t> </a:t>
            </a:r>
            <a:r>
              <a:rPr sz="1100" i="1" spc="-15" dirty="0">
                <a:solidFill>
                  <a:srgbClr val="777879"/>
                </a:solidFill>
                <a:latin typeface="AdobeClean-LightIt"/>
                <a:cs typeface="AdobeClean-LightIt"/>
              </a:rPr>
              <a:t>(CSM)</a:t>
            </a:r>
            <a:r>
              <a:rPr lang="en-US" sz="1100" i="1" spc="-15" dirty="0">
                <a:solidFill>
                  <a:srgbClr val="777879"/>
                </a:solidFill>
                <a:latin typeface="AdobeClean-LightIt"/>
                <a:cs typeface="AdobeClean-LightIt"/>
              </a:rPr>
              <a:t>.</a:t>
            </a:r>
            <a:endParaRPr sz="1100" dirty="0">
              <a:latin typeface="AdobeClean-LightIt"/>
              <a:cs typeface="AdobeClean-LightIt"/>
            </a:endParaRPr>
          </a:p>
          <a:p>
            <a:pPr marL="34290">
              <a:lnSpc>
                <a:spcPct val="100000"/>
              </a:lnSpc>
              <a:spcBef>
                <a:spcPts val="795"/>
              </a:spcBef>
            </a:pPr>
            <a:r>
              <a:rPr sz="800" spc="-5" dirty="0">
                <a:solidFill>
                  <a:srgbClr val="6D6D6D"/>
                </a:solidFill>
                <a:latin typeface="Adobe Clean"/>
                <a:cs typeface="Adobe Clean"/>
              </a:rPr>
              <a:t>©202</a:t>
            </a:r>
            <a:r>
              <a:rPr lang="en-US" sz="800" spc="-5" dirty="0">
                <a:solidFill>
                  <a:srgbClr val="6D6D6D"/>
                </a:solidFill>
                <a:latin typeface="Adobe Clean"/>
                <a:cs typeface="Adobe Clean"/>
              </a:rPr>
              <a:t>2 </a:t>
            </a:r>
            <a:r>
              <a:rPr sz="800" spc="-5" dirty="0">
                <a:solidFill>
                  <a:srgbClr val="6D6D6D"/>
                </a:solidFill>
                <a:latin typeface="Adobe Clean"/>
                <a:cs typeface="Adobe Clean"/>
              </a:rPr>
              <a:t>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4736515"/>
            <a:ext cx="6476646" cy="602088"/>
          </a:xfrm>
          <a:prstGeom prst="rect">
            <a:avLst/>
          </a:prstGeom>
        </p:spPr>
        <p:txBody>
          <a:bodyPr vert="horz" wrap="square" lIns="0" tIns="116205" rIns="0" bIns="0" rtlCol="0">
            <a:spAutoFit/>
          </a:bodyPr>
          <a:lstStyle/>
          <a:p>
            <a:pPr lvl="0">
              <a:spcBef>
                <a:spcPts val="915"/>
              </a:spcBef>
            </a:pPr>
            <a:r>
              <a:rPr lang="en-US" sz="1400" b="1" spc="-15" dirty="0">
                <a:solidFill>
                  <a:srgbClr val="020302"/>
                </a:solidFill>
                <a:latin typeface="Adobe Clean"/>
                <a:cs typeface="Adobe Clean"/>
              </a:rPr>
              <a:t>Core Regional Hours Of Operation And Language Support</a:t>
            </a:r>
          </a:p>
          <a:p>
            <a:pPr lvl="0">
              <a:spcBef>
                <a:spcPts val="915"/>
              </a:spcBef>
            </a:pPr>
            <a:r>
              <a:rPr lang="en-US" sz="1000" spc="-15" dirty="0">
                <a:solidFill>
                  <a:srgbClr val="1F1F1F"/>
                </a:solidFill>
                <a:latin typeface="AdobeClean-Light"/>
              </a:rPr>
              <a:t>Adobe’s local business hours align to the customer’s billing region.</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057365317"/>
              </p:ext>
            </p:extLst>
          </p:nvPr>
        </p:nvGraphicFramePr>
        <p:xfrm>
          <a:off x="171128" y="5586349"/>
          <a:ext cx="7391400" cy="128016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203837">
                <a:tc>
                  <a:txBody>
                    <a:bodyPr/>
                    <a:lstStyle/>
                    <a:p>
                      <a:pPr algn="ctr"/>
                      <a:r>
                        <a:rPr lang="en-US" sz="1100" dirty="0">
                          <a:solidFill>
                            <a:schemeClr val="tx1"/>
                          </a:solidFill>
                          <a:latin typeface="Adobe Clean" panose="020B0503020404020204" pitchFamily="34" charset="0"/>
                        </a:rPr>
                        <a:t>Americas </a:t>
                      </a:r>
                      <a:r>
                        <a:rPr lang="en-US" sz="1100" baseline="30000" dirty="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Japan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188915">
                <a:tc>
                  <a:txBody>
                    <a:bodyPr/>
                    <a:lstStyle/>
                    <a:p>
                      <a:pPr algn="ctr"/>
                      <a:r>
                        <a:rPr lang="en-US" sz="1100" dirty="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31847">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baseline="30000" dirty="0">
                          <a:solidFill>
                            <a:schemeClr val="tx1"/>
                          </a:solidFill>
                          <a:latin typeface="Adobe Clean" panose="020B0503020404020204" pitchFamily="34" charset="0"/>
                        </a:rPr>
                        <a:t>1</a:t>
                      </a:r>
                      <a:r>
                        <a:rPr lang="en-US" sz="1100" dirty="0">
                          <a:solidFill>
                            <a:schemeClr val="tx1"/>
                          </a:solidFill>
                          <a:latin typeface="Adobe Clean" panose="020B0503020404020204" pitchFamily="34" charset="0"/>
                        </a:rPr>
                        <a:t>Americas Language support available in English only.</a:t>
                      </a: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endParaRPr lang="en-US" sz="1100" b="1" i="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dirty="0"/>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dirty="0">
                <a:solidFill>
                  <a:srgbClr val="FFFFFF"/>
                </a:solidFill>
                <a:latin typeface="Adobe Clean"/>
                <a:cs typeface="Adobe Clean"/>
              </a:rPr>
              <a:t>U</a:t>
            </a:r>
            <a:r>
              <a:rPr sz="1200" b="1" spc="-20" dirty="0">
                <a:solidFill>
                  <a:srgbClr val="FFFFFF"/>
                </a:solidFill>
                <a:latin typeface="Adobe Clean"/>
                <a:cs typeface="Adobe Clean"/>
              </a:rPr>
              <a:t>n</a:t>
            </a:r>
            <a:r>
              <a:rPr sz="1200" b="1" spc="-25" dirty="0">
                <a:solidFill>
                  <a:srgbClr val="FFFFFF"/>
                </a:solidFill>
                <a:latin typeface="Adobe Clean"/>
                <a:cs typeface="Adobe Clean"/>
              </a:rPr>
              <a:t>p</a:t>
            </a:r>
            <a:r>
              <a:rPr sz="1200" b="1" spc="-15" dirty="0">
                <a:solidFill>
                  <a:srgbClr val="FFFFFF"/>
                </a:solidFill>
                <a:latin typeface="Adobe Clean"/>
                <a:cs typeface="Adobe Clean"/>
              </a:rPr>
              <a:t>a</a:t>
            </a:r>
            <a:r>
              <a:rPr sz="1200" b="1" spc="-25" dirty="0">
                <a:solidFill>
                  <a:srgbClr val="FFFFFF"/>
                </a:solidFill>
                <a:latin typeface="Adobe Clean"/>
                <a:cs typeface="Adobe Clean"/>
              </a:rPr>
              <a:t>r</a:t>
            </a:r>
            <a:r>
              <a:rPr sz="1200" b="1" spc="-15" dirty="0">
                <a:solidFill>
                  <a:srgbClr val="FFFFFF"/>
                </a:solidFill>
                <a:latin typeface="Adobe Clean"/>
                <a:cs typeface="Adobe Clean"/>
              </a:rPr>
              <a:t>a</a:t>
            </a:r>
            <a:r>
              <a:rPr sz="1200" b="1" spc="-30" dirty="0">
                <a:solidFill>
                  <a:srgbClr val="FFFFFF"/>
                </a:solidFill>
                <a:latin typeface="Adobe Clean"/>
                <a:cs typeface="Adobe Clean"/>
              </a:rPr>
              <a:t>ll</a:t>
            </a:r>
            <a:r>
              <a:rPr sz="1200" b="1" spc="-25" dirty="0">
                <a:solidFill>
                  <a:srgbClr val="FFFFFF"/>
                </a:solidFill>
                <a:latin typeface="Adobe Clean"/>
                <a:cs typeface="Adobe Clean"/>
              </a:rPr>
              <a:t>e</a:t>
            </a:r>
            <a:r>
              <a:rPr sz="1200" b="1" spc="-30" dirty="0">
                <a:solidFill>
                  <a:srgbClr val="FFFFFF"/>
                </a:solidFill>
                <a:latin typeface="Adobe Clean"/>
                <a:cs typeface="Adobe Clean"/>
              </a:rPr>
              <a:t>l</a:t>
            </a:r>
            <a:r>
              <a:rPr sz="1200" b="1" spc="-25" dirty="0">
                <a:solidFill>
                  <a:srgbClr val="FFFFFF"/>
                </a:solidFill>
                <a:latin typeface="Adobe Clean"/>
                <a:cs typeface="Adobe Clean"/>
              </a:rPr>
              <a:t>e</a:t>
            </a:r>
            <a:r>
              <a:rPr sz="1200" b="1" dirty="0">
                <a:solidFill>
                  <a:srgbClr val="FFFFFF"/>
                </a:solidFill>
                <a:latin typeface="Adobe Clean"/>
                <a:cs typeface="Adobe Clean"/>
              </a:rPr>
              <a:t>d  </a:t>
            </a:r>
            <a:r>
              <a:rPr sz="1200" b="1" spc="-25" dirty="0">
                <a:solidFill>
                  <a:srgbClr val="FFFFFF"/>
                </a:solidFill>
                <a:latin typeface="Adobe Clean"/>
                <a:cs typeface="Adobe Clean"/>
              </a:rPr>
              <a:t>Expertise</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Accelerated Support</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dirty="0">
                <a:solidFill>
                  <a:srgbClr val="FFFFFF"/>
                </a:solidFill>
                <a:latin typeface="Adobe Clean"/>
                <a:cs typeface="Adobe Clean"/>
              </a:rPr>
              <a:t>S</a:t>
            </a:r>
            <a:r>
              <a:rPr sz="1200" b="1" spc="-20" dirty="0">
                <a:solidFill>
                  <a:srgbClr val="FFFFFF"/>
                </a:solidFill>
                <a:latin typeface="Adobe Clean"/>
                <a:cs typeface="Adobe Clean"/>
              </a:rPr>
              <a:t>t</a:t>
            </a:r>
            <a:r>
              <a:rPr sz="1200" b="1" spc="-75" dirty="0">
                <a:solidFill>
                  <a:srgbClr val="FFFFFF"/>
                </a:solidFill>
                <a:latin typeface="Adobe Clean"/>
                <a:cs typeface="Adobe Clean"/>
              </a:rPr>
              <a:t>r</a:t>
            </a:r>
            <a:r>
              <a:rPr sz="1200" b="1" spc="-90" dirty="0">
                <a:solidFill>
                  <a:srgbClr val="FFFFFF"/>
                </a:solidFill>
                <a:latin typeface="Adobe Clean"/>
                <a:cs typeface="Adobe Clean"/>
              </a:rPr>
              <a:t>a</a:t>
            </a:r>
            <a:r>
              <a:rPr sz="1200" b="1" spc="-55" dirty="0">
                <a:solidFill>
                  <a:srgbClr val="FFFFFF"/>
                </a:solidFill>
                <a:latin typeface="Adobe Clean"/>
                <a:cs typeface="Adobe Clean"/>
              </a:rPr>
              <a:t>t</a:t>
            </a:r>
            <a:r>
              <a:rPr sz="1200" b="1" spc="-100" dirty="0">
                <a:solidFill>
                  <a:srgbClr val="FFFFFF"/>
                </a:solidFill>
                <a:latin typeface="Adobe Clean"/>
                <a:cs typeface="Adobe Clean"/>
              </a:rPr>
              <a:t>e</a:t>
            </a:r>
            <a:r>
              <a:rPr sz="1200" b="1" spc="-80" dirty="0">
                <a:solidFill>
                  <a:srgbClr val="FFFFFF"/>
                </a:solidFill>
                <a:latin typeface="Adobe Clean"/>
                <a:cs typeface="Adobe Clean"/>
              </a:rPr>
              <a:t>g</a:t>
            </a:r>
            <a:r>
              <a:rPr sz="1200" b="1" spc="-35" dirty="0">
                <a:solidFill>
                  <a:srgbClr val="FFFFFF"/>
                </a:solidFill>
                <a:latin typeface="Adobe Clean"/>
                <a:cs typeface="Adobe Clean"/>
              </a:rPr>
              <a:t>i</a:t>
            </a:r>
            <a:r>
              <a:rPr sz="1200" b="1" dirty="0">
                <a:solidFill>
                  <a:srgbClr val="FFFFFF"/>
                </a:solidFill>
                <a:latin typeface="Adobe Clean"/>
                <a:cs typeface="Adobe Clean"/>
              </a:rPr>
              <a:t>c  </a:t>
            </a:r>
            <a:r>
              <a:rPr sz="1200" b="1" spc="-45" dirty="0">
                <a:solidFill>
                  <a:srgbClr val="FFFFFF"/>
                </a:solidFill>
                <a:latin typeface="Adobe Clean"/>
                <a:cs typeface="Adobe Clean"/>
              </a:rPr>
              <a:t>Advice</a:t>
            </a:r>
            <a:endParaRPr sz="1200" dirty="0">
              <a:latin typeface="Adobe Clean"/>
              <a:cs typeface="Adobe Clean"/>
            </a:endParaRPr>
          </a:p>
        </p:txBody>
      </p:sp>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71998" y="7751776"/>
            <a:ext cx="548640" cy="548640"/>
          </a:xfrm>
          <a:prstGeom prst="rect">
            <a:avLst/>
          </a:prstGeom>
        </p:spPr>
      </p:pic>
      <p:graphicFrame>
        <p:nvGraphicFramePr>
          <p:cNvPr id="4" name="Table 3">
            <a:extLst>
              <a:ext uri="{FF2B5EF4-FFF2-40B4-BE49-F238E27FC236}">
                <a16:creationId xmlns:a16="http://schemas.microsoft.com/office/drawing/2014/main" id="{CB4A393B-B900-3347-8AA4-229E55CC7868}"/>
              </a:ext>
            </a:extLst>
          </p:cNvPr>
          <p:cNvGraphicFramePr>
            <a:graphicFrameLocks noGrp="1"/>
          </p:cNvGraphicFramePr>
          <p:nvPr>
            <p:extLst>
              <p:ext uri="{D42A27DB-BD31-4B8C-83A1-F6EECF244321}">
                <p14:modId xmlns:p14="http://schemas.microsoft.com/office/powerpoint/2010/main" val="2132680960"/>
              </p:ext>
            </p:extLst>
          </p:nvPr>
        </p:nvGraphicFramePr>
        <p:xfrm>
          <a:off x="202054" y="1222225"/>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170848118"/>
                    </a:ext>
                  </a:extLst>
                </a:gridCol>
                <a:gridCol w="3676327">
                  <a:extLst>
                    <a:ext uri="{9D8B030D-6E8A-4147-A177-3AD203B41FA5}">
                      <a16:colId xmlns:a16="http://schemas.microsoft.com/office/drawing/2014/main" val="3885359254"/>
                    </a:ext>
                  </a:extLst>
                </a:gridCol>
              </a:tblGrid>
              <a:tr h="370840">
                <a:tc>
                  <a:txBody>
                    <a:bodyPr/>
                    <a:lstStyle/>
                    <a:p>
                      <a:pPr marL="60325" indent="0">
                        <a:tabLst/>
                      </a:pPr>
                      <a:r>
                        <a:rPr lang="en-US" sz="1200" b="0" strike="noStrike" dirty="0">
                          <a:solidFill>
                            <a:srgbClr val="5F5F5F"/>
                          </a:solidFill>
                          <a:latin typeface="Adobe Clean" panose="020B0503020404020204" pitchFamily="34" charset="0"/>
                          <a:ea typeface="+mn-ea"/>
                          <a:cs typeface="+mn-cs"/>
                          <a:hlinkClick r:id="rId13">
                            <a:extLst>
                              <a:ext uri="{A12FA001-AC4F-418D-AE19-62706E023703}">
                                <ahyp:hlinkClr xmlns:ahyp="http://schemas.microsoft.com/office/drawing/2018/hyperlinkcolor" val="tx"/>
                              </a:ext>
                            </a:extLst>
                          </a:hlinkClick>
                        </a:rPr>
                        <a:t>Experience League</a:t>
                      </a:r>
                      <a:endParaRPr lang="en-US" sz="1200" b="0" strike="noStrike" dirty="0">
                        <a:solidFill>
                          <a:srgbClr val="5F5F5F"/>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strike="noStrike" kern="1200" dirty="0">
                          <a:solidFill>
                            <a:schemeClr val="tx1"/>
                          </a:solidFill>
                          <a:latin typeface="Adobe Clean Light" panose="020B0303020404020204" pitchFamily="34" charset="0"/>
                          <a:ea typeface="+mn-ea"/>
                          <a:cs typeface="+mn-cs"/>
                        </a:rPr>
                        <a:t>Experience League is a place where Adobe customers can find self-help tutorials, product documentation, instructor-led training, community and support for select Adobe Creative Cloud and Document products.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10971415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strike="noStrike" dirty="0">
                          <a:solidFill>
                            <a:srgbClr val="5F5F5F"/>
                          </a:solidFill>
                          <a:effectLst/>
                          <a:latin typeface="Adobe Clean" panose="020B0503020404020204" pitchFamily="34" charset="0"/>
                          <a:ea typeface="+mn-ea"/>
                          <a:cs typeface="+mn-cs"/>
                          <a:hlinkClick r:id="rId14">
                            <a:extLst>
                              <a:ext uri="{A12FA001-AC4F-418D-AE19-62706E023703}">
                                <ahyp:hlinkClr xmlns:ahyp="http://schemas.microsoft.com/office/drawing/2018/hyperlinkcolor" val="tx"/>
                              </a:ext>
                            </a:extLst>
                          </a:hlinkClick>
                        </a:rPr>
                        <a:t>Adobe Support Community </a:t>
                      </a:r>
                      <a:endParaRPr lang="en-US" sz="1200" strike="noStrike"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strike="noStrike" kern="1200" dirty="0">
                          <a:solidFill>
                            <a:schemeClr val="tx1"/>
                          </a:solidFill>
                          <a:latin typeface="Adobe Clean Light" panose="020B0303020404020204" pitchFamily="34" charset="0"/>
                          <a:ea typeface="+mn-ea"/>
                          <a:cs typeface="+mn-cs"/>
                        </a:rPr>
                        <a:t>The Adobe Support Community is the place to ask questions, find answers, learn from experts and share your knowledge.</a:t>
                      </a:r>
                      <a:endParaRPr lang="en-US" sz="1000" strike="noStrike" kern="1200" dirty="0">
                        <a:solidFill>
                          <a:schemeClr val="tx1"/>
                        </a:solidFill>
                        <a:highlight>
                          <a:srgbClr val="FFFF00"/>
                        </a:highlight>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14710144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rgbClr val="5F5F5F"/>
                          </a:solidFill>
                          <a:effectLst/>
                          <a:latin typeface="Adobe Clean" panose="020B0503020404020204" pitchFamily="34" charset="0"/>
                          <a:ea typeface="+mn-ea"/>
                          <a:cs typeface="+mn-cs"/>
                          <a:hlinkClick r:id="rId15">
                            <a:extLst>
                              <a:ext uri="{A12FA001-AC4F-418D-AE19-62706E023703}">
                                <ahyp:hlinkClr xmlns:ahyp="http://schemas.microsoft.com/office/drawing/2018/hyperlinkcolor" val="tx"/>
                              </a:ext>
                            </a:extLst>
                          </a:hlinkClick>
                        </a:rPr>
                        <a:t>Production Issues &amp; System Outages</a:t>
                      </a:r>
                      <a:endParaRPr lang="en-US" sz="1200"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7739813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rgbClr val="5F5F5F"/>
                          </a:solidFill>
                          <a:effectLst/>
                          <a:latin typeface="Adobe Clean" panose="020B0503020404020204" pitchFamily="34" charset="0"/>
                          <a:ea typeface="+mn-ea"/>
                          <a:cs typeface="+mn-cs"/>
                          <a:hlinkClick r:id="rId16">
                            <a:extLst>
                              <a:ext uri="{A12FA001-AC4F-418D-AE19-62706E023703}">
                                <ahyp:hlinkClr xmlns:ahyp="http://schemas.microsoft.com/office/drawing/2018/hyperlinkcolor" val="tx"/>
                              </a:ext>
                            </a:extLst>
                          </a:hlinkClick>
                        </a:rPr>
                        <a:t>Terms and Conditions</a:t>
                      </a:r>
                      <a:endParaRPr lang="en-US" sz="1200"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chemeClr val="tx1"/>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388555031"/>
                  </a:ext>
                </a:extLst>
              </a:tr>
            </a:tbl>
          </a:graphicData>
        </a:graphic>
      </p:graphicFrame>
      <p:sp>
        <p:nvSpPr>
          <p:cNvPr id="22" name="object 26">
            <a:extLst>
              <a:ext uri="{FF2B5EF4-FFF2-40B4-BE49-F238E27FC236}">
                <a16:creationId xmlns:a16="http://schemas.microsoft.com/office/drawing/2014/main" id="{827FBB8B-1074-3E4E-88DE-5E9A9942ACCB}"/>
              </a:ext>
            </a:extLst>
          </p:cNvPr>
          <p:cNvSpPr/>
          <p:nvPr/>
        </p:nvSpPr>
        <p:spPr>
          <a:xfrm>
            <a:off x="194237" y="914400"/>
            <a:ext cx="77724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dirty="0"/>
          </a:p>
        </p:txBody>
      </p:sp>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12BD98-169B-4BEE-86DF-4C9641DF23C4}">
  <ds:schemaRefs>
    <ds:schemaRef ds:uri="01e63850-2818-4a9f-a0cd-2d4201ad5cd5"/>
    <ds:schemaRef ds:uri="http://schemas.microsoft.com/office/2006/documentManagement/types"/>
    <ds:schemaRef ds:uri="http://purl.org/dc/elements/1.1/"/>
    <ds:schemaRef ds:uri="http://purl.org/dc/terms/"/>
    <ds:schemaRef ds:uri="http://schemas.microsoft.com/office/infopath/2007/PartnerControls"/>
    <ds:schemaRef ds:uri="http://schemas.microsoft.com/office/2006/metadata/properties"/>
    <ds:schemaRef ds:uri="http://schemas.openxmlformats.org/package/2006/metadata/core-properties"/>
    <ds:schemaRef ds:uri="281057cd-4f7e-4aa3-94a7-05201549cd15"/>
    <ds:schemaRef ds:uri="http://www.w3.org/XML/1998/namespace"/>
    <ds:schemaRef ds:uri="http://purl.org/dc/dcmitype/"/>
  </ds:schemaRefs>
</ds:datastoreItem>
</file>

<file path=customXml/itemProps2.xml><?xml version="1.0" encoding="utf-8"?>
<ds:datastoreItem xmlns:ds="http://schemas.openxmlformats.org/officeDocument/2006/customXml" ds:itemID="{33D697C7-8900-4A9E-A95D-28A96A3A30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92E7FA-19A2-4675-9C77-2C92D8A26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45802</TotalTime>
  <Words>877</Words>
  <Application>Microsoft Office PowerPoint</Application>
  <PresentationFormat>Custom</PresentationFormat>
  <Paragraphs>145</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ADOBE SUPPORT PLANS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Jaclyn Zalesky</cp:lastModifiedBy>
  <cp:revision>83</cp:revision>
  <dcterms:created xsi:type="dcterms:W3CDTF">2020-11-03T06:32:09Z</dcterms:created>
  <dcterms:modified xsi:type="dcterms:W3CDTF">2022-03-04T01:02:51Z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0x0101009423269C2B3A1A408FE719AA0C68584E</vt:lpwstr>
  </property>
</Properties>
</file>