
<file path=[Content_Types].xml><?xml version="1.0" encoding="utf-8"?>
<Types xmlns="http://schemas.openxmlformats.org/package/2006/content-types">
  <Default Extension="emf" ContentType="image/x-emf"/>
  <Default Extension="jpeg" ContentType="image/jpeg"/>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8"/>
  </p:notesMasterIdLst>
  <p:sldIdLst>
    <p:sldId id="256" r:id="rId5"/>
    <p:sldId id="257" r:id="rId6"/>
    <p:sldId id="261" r:id="rId7"/>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nkita Sood" initials="AS" lastIdx="2" clrIdx="0">
    <p:extLst>
      <p:ext uri="{19B8F6BF-5375-455C-9EA6-DF929625EA0E}">
        <p15:presenceInfo xmlns:p15="http://schemas.microsoft.com/office/powerpoint/2012/main" userId="S::asood@adobe.com::c93a62e3-2a47-429d-82c6-c2a8fd110ae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FDFDF"/>
    <a:srgbClr val="D9D9D9"/>
    <a:srgbClr val="F2F2F2"/>
    <a:srgbClr val="7D7D7D"/>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1630BD6-9AE9-064C-B39F-AFA945B82B3E}" v="202" dt="2021-10-13T19:21:08.267"/>
    <p1510:client id="{AC30C20D-1316-8ECC-DADD-39CCEC6A7FCF}" v="9" dt="2021-10-13T19:03:35.03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071"/>
    <p:restoredTop sz="94649"/>
  </p:normalViewPr>
  <p:slideViewPr>
    <p:cSldViewPr snapToGrid="0">
      <p:cViewPr varScale="1">
        <p:scale>
          <a:sx n="124" d="100"/>
          <a:sy n="124" d="100"/>
        </p:scale>
        <p:origin x="3600" y="19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commentAuthors" Target="commentAuthors.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kilah Johnson" userId="S::akjohnso@adobe.com::2fa3aa60-0c9c-4d06-bae2-795983241227" providerId="AD" clId="Web-{4D8E0410-E0CE-85E2-0F84-C1BF4F647622}"/>
    <pc:docChg chg="modSld">
      <pc:chgData name="Akilah Johnson" userId="S::akjohnso@adobe.com::2fa3aa60-0c9c-4d06-bae2-795983241227" providerId="AD" clId="Web-{4D8E0410-E0CE-85E2-0F84-C1BF4F647622}" dt="2021-09-22T22:57:04.802" v="5"/>
      <pc:docMkLst>
        <pc:docMk/>
      </pc:docMkLst>
      <pc:sldChg chg="modSp">
        <pc:chgData name="Akilah Johnson" userId="S::akjohnso@adobe.com::2fa3aa60-0c9c-4d06-bae2-795983241227" providerId="AD" clId="Web-{4D8E0410-E0CE-85E2-0F84-C1BF4F647622}" dt="2021-09-22T22:57:04.802" v="5"/>
        <pc:sldMkLst>
          <pc:docMk/>
          <pc:sldMk cId="1050037809" sldId="261"/>
        </pc:sldMkLst>
        <pc:graphicFrameChg chg="mod modGraphic">
          <ac:chgData name="Akilah Johnson" userId="S::akjohnso@adobe.com::2fa3aa60-0c9c-4d06-bae2-795983241227" providerId="AD" clId="Web-{4D8E0410-E0CE-85E2-0F84-C1BF4F647622}" dt="2021-09-22T22:57:04.802" v="5"/>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019F6A09-DCDA-BB53-9E3C-5BA3B13E26BB}"/>
    <pc:docChg chg="modSld">
      <pc:chgData name="Akilah Johnson" userId="S::akjohnso@adobe.com::2fa3aa60-0c9c-4d06-bae2-795983241227" providerId="AD" clId="Web-{019F6A09-DCDA-BB53-9E3C-5BA3B13E26BB}" dt="2021-10-12T17:10:36.752" v="17" actId="20577"/>
      <pc:docMkLst>
        <pc:docMk/>
      </pc:docMkLst>
      <pc:sldChg chg="modSp">
        <pc:chgData name="Akilah Johnson" userId="S::akjohnso@adobe.com::2fa3aa60-0c9c-4d06-bae2-795983241227" providerId="AD" clId="Web-{019F6A09-DCDA-BB53-9E3C-5BA3B13E26BB}" dt="2021-10-12T17:09:32.112" v="2" actId="20577"/>
        <pc:sldMkLst>
          <pc:docMk/>
          <pc:sldMk cId="0" sldId="257"/>
        </pc:sldMkLst>
        <pc:spChg chg="mod">
          <ac:chgData name="Akilah Johnson" userId="S::akjohnso@adobe.com::2fa3aa60-0c9c-4d06-bae2-795983241227" providerId="AD" clId="Web-{019F6A09-DCDA-BB53-9E3C-5BA3B13E26BB}" dt="2021-10-12T17:09:32.112" v="2" actId="20577"/>
          <ac:spMkLst>
            <pc:docMk/>
            <pc:sldMk cId="0" sldId="257"/>
            <ac:spMk id="46" creationId="{00000000-0000-0000-0000-000000000000}"/>
          </ac:spMkLst>
        </pc:spChg>
      </pc:sldChg>
      <pc:sldChg chg="modSp">
        <pc:chgData name="Akilah Johnson" userId="S::akjohnso@adobe.com::2fa3aa60-0c9c-4d06-bae2-795983241227" providerId="AD" clId="Web-{019F6A09-DCDA-BB53-9E3C-5BA3B13E26BB}" dt="2021-10-12T17:10:36.752" v="17" actId="20577"/>
        <pc:sldMkLst>
          <pc:docMk/>
          <pc:sldMk cId="1050037809" sldId="261"/>
        </pc:sldMkLst>
        <pc:spChg chg="mod">
          <ac:chgData name="Akilah Johnson" userId="S::akjohnso@adobe.com::2fa3aa60-0c9c-4d06-bae2-795983241227" providerId="AD" clId="Web-{019F6A09-DCDA-BB53-9E3C-5BA3B13E26BB}" dt="2021-10-12T17:10:36.752" v="17" actId="20577"/>
          <ac:spMkLst>
            <pc:docMk/>
            <pc:sldMk cId="1050037809" sldId="261"/>
            <ac:spMk id="56" creationId="{00000000-0000-0000-0000-000000000000}"/>
          </ac:spMkLst>
        </pc:spChg>
        <pc:graphicFrameChg chg="mod modGraphic">
          <ac:chgData name="Akilah Johnson" userId="S::akjohnso@adobe.com::2fa3aa60-0c9c-4d06-bae2-795983241227" providerId="AD" clId="Web-{019F6A09-DCDA-BB53-9E3C-5BA3B13E26BB}" dt="2021-10-12T17:09:41.471" v="6"/>
          <ac:graphicFrameMkLst>
            <pc:docMk/>
            <pc:sldMk cId="1050037809" sldId="261"/>
            <ac:graphicFrameMk id="111" creationId="{D8653CEC-4213-DE40-9BAF-D1E3318FF89C}"/>
          </ac:graphicFrameMkLst>
        </pc:graphicFrameChg>
      </pc:sldChg>
    </pc:docChg>
  </pc:docChgLst>
  <pc:docChgLst>
    <pc:chgData name="Andy Witt" userId="S::awitt@adobe.com::e9157bdf-53b2-40e4-9459-936793d75696" providerId="AD" clId="Web-{06B13378-B080-7F0F-51A5-F9203CEE57ED}"/>
    <pc:docChg chg="modSld">
      <pc:chgData name="Andy Witt" userId="S::awitt@adobe.com::e9157bdf-53b2-40e4-9459-936793d75696" providerId="AD" clId="Web-{06B13378-B080-7F0F-51A5-F9203CEE57ED}" dt="2021-08-25T22:25:13.647" v="363"/>
      <pc:docMkLst>
        <pc:docMk/>
      </pc:docMkLst>
      <pc:sldChg chg="modSp">
        <pc:chgData name="Andy Witt" userId="S::awitt@adobe.com::e9157bdf-53b2-40e4-9459-936793d75696" providerId="AD" clId="Web-{06B13378-B080-7F0F-51A5-F9203CEE57ED}" dt="2021-08-25T22:25:13.647" v="363"/>
        <pc:sldMkLst>
          <pc:docMk/>
          <pc:sldMk cId="1050037809" sldId="261"/>
        </pc:sldMkLst>
        <pc:graphicFrameChg chg="mod modGraphic">
          <ac:chgData name="Andy Witt" userId="S::awitt@adobe.com::e9157bdf-53b2-40e4-9459-936793d75696" providerId="AD" clId="Web-{06B13378-B080-7F0F-51A5-F9203CEE57ED}" dt="2021-08-25T22:25:13.647" v="363"/>
          <ac:graphicFrameMkLst>
            <pc:docMk/>
            <pc:sldMk cId="1050037809" sldId="261"/>
            <ac:graphicFrameMk id="25" creationId="{3A91F5B0-3974-A14D-A146-FB590F2AAD18}"/>
          </ac:graphicFrameMkLst>
        </pc:graphicFrameChg>
      </pc:sldChg>
    </pc:docChg>
  </pc:docChgLst>
  <pc:docChgLst>
    <pc:chgData name="Akilah Johnson" userId="S::akjohnso@adobe.com::2fa3aa60-0c9c-4d06-bae2-795983241227" providerId="AD" clId="Web-{D428A0AE-54E2-30D2-C574-7A0742876CCF}"/>
    <pc:docChg chg="modSld">
      <pc:chgData name="Akilah Johnson" userId="S::akjohnso@adobe.com::2fa3aa60-0c9c-4d06-bae2-795983241227" providerId="AD" clId="Web-{D428A0AE-54E2-30D2-C574-7A0742876CCF}" dt="2021-10-12T19:11:25.330" v="0" actId="20577"/>
      <pc:docMkLst>
        <pc:docMk/>
      </pc:docMkLst>
      <pc:sldChg chg="modSp">
        <pc:chgData name="Akilah Johnson" userId="S::akjohnso@adobe.com::2fa3aa60-0c9c-4d06-bae2-795983241227" providerId="AD" clId="Web-{D428A0AE-54E2-30D2-C574-7A0742876CCF}" dt="2021-10-12T19:11:25.330" v="0" actId="20577"/>
        <pc:sldMkLst>
          <pc:docMk/>
          <pc:sldMk cId="0" sldId="256"/>
        </pc:sldMkLst>
        <pc:spChg chg="mod">
          <ac:chgData name="Akilah Johnson" userId="S::akjohnso@adobe.com::2fa3aa60-0c9c-4d06-bae2-795983241227" providerId="AD" clId="Web-{D428A0AE-54E2-30D2-C574-7A0742876CCF}" dt="2021-10-12T19:11:25.330" v="0" actId="20577"/>
          <ac:spMkLst>
            <pc:docMk/>
            <pc:sldMk cId="0" sldId="256"/>
            <ac:spMk id="4" creationId="{00000000-0000-0000-0000-000000000000}"/>
          </ac:spMkLst>
        </pc:spChg>
      </pc:sldChg>
    </pc:docChg>
  </pc:docChgLst>
  <pc:docChgLst>
    <pc:chgData name="Akilah Johnson" userId="S::akjohnso@adobe.com::2fa3aa60-0c9c-4d06-bae2-795983241227" providerId="AD" clId="Web-{71D6CFBF-0EA2-99B0-93F4-22F19EF0AE4E}"/>
    <pc:docChg chg="modSld">
      <pc:chgData name="Akilah Johnson" userId="S::akjohnso@adobe.com::2fa3aa60-0c9c-4d06-bae2-795983241227" providerId="AD" clId="Web-{71D6CFBF-0EA2-99B0-93F4-22F19EF0AE4E}" dt="2021-09-22T19:06:58.732" v="1" actId="1076"/>
      <pc:docMkLst>
        <pc:docMk/>
      </pc:docMkLst>
      <pc:sldChg chg="modSp">
        <pc:chgData name="Akilah Johnson" userId="S::akjohnso@adobe.com::2fa3aa60-0c9c-4d06-bae2-795983241227" providerId="AD" clId="Web-{71D6CFBF-0EA2-99B0-93F4-22F19EF0AE4E}" dt="2021-09-22T19:06:58.732" v="1" actId="1076"/>
        <pc:sldMkLst>
          <pc:docMk/>
          <pc:sldMk cId="1050037809" sldId="261"/>
        </pc:sldMkLst>
        <pc:spChg chg="mod">
          <ac:chgData name="Akilah Johnson" userId="S::akjohnso@adobe.com::2fa3aa60-0c9c-4d06-bae2-795983241227" providerId="AD" clId="Web-{71D6CFBF-0EA2-99B0-93F4-22F19EF0AE4E}" dt="2021-09-22T19:06:58.732" v="1" actId="1076"/>
          <ac:spMkLst>
            <pc:docMk/>
            <pc:sldMk cId="1050037809" sldId="261"/>
            <ac:spMk id="64" creationId="{41467BDC-3D83-D844-B922-CD07E94E5AAB}"/>
          </ac:spMkLst>
        </pc:spChg>
      </pc:sldChg>
    </pc:docChg>
  </pc:docChgLst>
  <pc:docChgLst>
    <pc:chgData name="Lauren Schutte" userId="S::schutte@adobe.com::6e08b2d3-447a-4d66-86be-444d50df187f" providerId="AD" clId="Web-{AC30C20D-1316-8ECC-DADD-39CCEC6A7FCF}"/>
    <pc:docChg chg="modSld">
      <pc:chgData name="Lauren Schutte" userId="S::schutte@adobe.com::6e08b2d3-447a-4d66-86be-444d50df187f" providerId="AD" clId="Web-{AC30C20D-1316-8ECC-DADD-39CCEC6A7FCF}" dt="2021-10-13T19:03:35.035" v="8" actId="1076"/>
      <pc:docMkLst>
        <pc:docMk/>
      </pc:docMkLst>
      <pc:sldChg chg="modSp">
        <pc:chgData name="Lauren Schutte" userId="S::schutte@adobe.com::6e08b2d3-447a-4d66-86be-444d50df187f" providerId="AD" clId="Web-{AC30C20D-1316-8ECC-DADD-39CCEC6A7FCF}" dt="2021-10-13T19:03:35.035" v="8" actId="1076"/>
        <pc:sldMkLst>
          <pc:docMk/>
          <pc:sldMk cId="0" sldId="256"/>
        </pc:sldMkLst>
        <pc:spChg chg="mod">
          <ac:chgData name="Lauren Schutte" userId="S::schutte@adobe.com::6e08b2d3-447a-4d66-86be-444d50df187f" providerId="AD" clId="Web-{AC30C20D-1316-8ECC-DADD-39CCEC6A7FCF}" dt="2021-10-13T19:03:27.878" v="7" actId="14100"/>
          <ac:spMkLst>
            <pc:docMk/>
            <pc:sldMk cId="0" sldId="256"/>
            <ac:spMk id="3" creationId="{00000000-0000-0000-0000-000000000000}"/>
          </ac:spMkLst>
        </pc:spChg>
        <pc:spChg chg="mod">
          <ac:chgData name="Lauren Schutte" userId="S::schutte@adobe.com::6e08b2d3-447a-4d66-86be-444d50df187f" providerId="AD" clId="Web-{AC30C20D-1316-8ECC-DADD-39CCEC6A7FCF}" dt="2021-10-13T19:03:35.035" v="8" actId="1076"/>
          <ac:spMkLst>
            <pc:docMk/>
            <pc:sldMk cId="0" sldId="256"/>
            <ac:spMk id="5" creationId="{00000000-0000-0000-0000-000000000000}"/>
          </ac:spMkLst>
        </pc:spChg>
      </pc:sldChg>
    </pc:docChg>
  </pc:docChgLst>
  <pc:docChgLst>
    <pc:chgData name="Akilah Johnson" userId="S::akjohnso@adobe.com::2fa3aa60-0c9c-4d06-bae2-795983241227" providerId="AD" clId="Web-{AFB92C2B-405E-C597-0988-18F97C53104C}"/>
    <pc:docChg chg="modSld">
      <pc:chgData name="Akilah Johnson" userId="S::akjohnso@adobe.com::2fa3aa60-0c9c-4d06-bae2-795983241227" providerId="AD" clId="Web-{AFB92C2B-405E-C597-0988-18F97C53104C}" dt="2021-09-22T18:53:26.184" v="29"/>
      <pc:docMkLst>
        <pc:docMk/>
      </pc:docMkLst>
      <pc:sldChg chg="modSp">
        <pc:chgData name="Akilah Johnson" userId="S::akjohnso@adobe.com::2fa3aa60-0c9c-4d06-bae2-795983241227" providerId="AD" clId="Web-{AFB92C2B-405E-C597-0988-18F97C53104C}" dt="2021-09-22T18:53:26.184" v="29"/>
        <pc:sldMkLst>
          <pc:docMk/>
          <pc:sldMk cId="1050037809" sldId="261"/>
        </pc:sldMkLst>
        <pc:spChg chg="mod">
          <ac:chgData name="Akilah Johnson" userId="S::akjohnso@adobe.com::2fa3aa60-0c9c-4d06-bae2-795983241227" providerId="AD" clId="Web-{AFB92C2B-405E-C597-0988-18F97C53104C}" dt="2021-09-22T18:53:05.841" v="5" actId="20577"/>
          <ac:spMkLst>
            <pc:docMk/>
            <pc:sldMk cId="1050037809" sldId="261"/>
            <ac:spMk id="64" creationId="{41467BDC-3D83-D844-B922-CD07E94E5AAB}"/>
          </ac:spMkLst>
        </pc:spChg>
        <pc:graphicFrameChg chg="mod modGraphic">
          <ac:chgData name="Akilah Johnson" userId="S::akjohnso@adobe.com::2fa3aa60-0c9c-4d06-bae2-795983241227" providerId="AD" clId="Web-{AFB92C2B-405E-C597-0988-18F97C53104C}" dt="2021-09-22T18:53:26.184" v="29"/>
          <ac:graphicFrameMkLst>
            <pc:docMk/>
            <pc:sldMk cId="1050037809" sldId="261"/>
            <ac:graphicFrameMk id="25" creationId="{3A91F5B0-3974-A14D-A146-FB590F2AAD18}"/>
          </ac:graphicFrameMkLst>
        </pc:graphicFrameChg>
      </pc:sldChg>
    </pc:docChg>
  </pc:docChgLst>
  <pc:docChgLst>
    <pc:chgData name="Lauren Schutte" userId="6e08b2d3-447a-4d66-86be-444d50df187f" providerId="ADAL" clId="{61630BD6-9AE9-064C-B39F-AFA945B82B3E}"/>
    <pc:docChg chg="undo custSel modSld">
      <pc:chgData name="Lauren Schutte" userId="6e08b2d3-447a-4d66-86be-444d50df187f" providerId="ADAL" clId="{61630BD6-9AE9-064C-B39F-AFA945B82B3E}" dt="2021-10-13T19:21:08.267" v="201" actId="20577"/>
      <pc:docMkLst>
        <pc:docMk/>
      </pc:docMkLst>
      <pc:sldChg chg="modSp mod">
        <pc:chgData name="Lauren Schutte" userId="6e08b2d3-447a-4d66-86be-444d50df187f" providerId="ADAL" clId="{61630BD6-9AE9-064C-B39F-AFA945B82B3E}" dt="2021-10-13T19:21:08.267" v="201" actId="20577"/>
        <pc:sldMkLst>
          <pc:docMk/>
          <pc:sldMk cId="0" sldId="256"/>
        </pc:sldMkLst>
        <pc:spChg chg="mod">
          <ac:chgData name="Lauren Schutte" userId="6e08b2d3-447a-4d66-86be-444d50df187f" providerId="ADAL" clId="{61630BD6-9AE9-064C-B39F-AFA945B82B3E}" dt="2021-10-13T19:03:44.344" v="3" actId="1076"/>
          <ac:spMkLst>
            <pc:docMk/>
            <pc:sldMk cId="0" sldId="256"/>
            <ac:spMk id="3" creationId="{00000000-0000-0000-0000-000000000000}"/>
          </ac:spMkLst>
        </pc:spChg>
        <pc:graphicFrameChg chg="mod modGraphic">
          <ac:chgData name="Lauren Schutte" userId="6e08b2d3-447a-4d66-86be-444d50df187f" providerId="ADAL" clId="{61630BD6-9AE9-064C-B39F-AFA945B82B3E}" dt="2021-10-13T19:21:08.267" v="201" actId="20577"/>
          <ac:graphicFrameMkLst>
            <pc:docMk/>
            <pc:sldMk cId="0" sldId="256"/>
            <ac:graphicFrameMk id="9" creationId="{00000000-0000-0000-0000-000000000000}"/>
          </ac:graphicFrameMkLst>
        </pc:graphicFrameChg>
      </pc:sldChg>
    </pc:docChg>
  </pc:docChgLst>
  <pc:docChgLst>
    <pc:chgData name="Andy Witt" userId="S::awitt@adobe.com::e9157bdf-53b2-40e4-9459-936793d75696" providerId="AD" clId="Web-{CA5D33DF-AE75-BCA1-B9BC-A7CD44D2F3C7}"/>
    <pc:docChg chg="modSld">
      <pc:chgData name="Andy Witt" userId="S::awitt@adobe.com::e9157bdf-53b2-40e4-9459-936793d75696" providerId="AD" clId="Web-{CA5D33DF-AE75-BCA1-B9BC-A7CD44D2F3C7}" dt="2021-08-25T22:38:18.624" v="1" actId="1076"/>
      <pc:docMkLst>
        <pc:docMk/>
      </pc:docMkLst>
      <pc:sldChg chg="modSp">
        <pc:chgData name="Andy Witt" userId="S::awitt@adobe.com::e9157bdf-53b2-40e4-9459-936793d75696" providerId="AD" clId="Web-{CA5D33DF-AE75-BCA1-B9BC-A7CD44D2F3C7}" dt="2021-08-25T22:38:18.624" v="1" actId="1076"/>
        <pc:sldMkLst>
          <pc:docMk/>
          <pc:sldMk cId="1050037809" sldId="261"/>
        </pc:sldMkLst>
        <pc:spChg chg="mod">
          <ac:chgData name="Andy Witt" userId="S::awitt@adobe.com::e9157bdf-53b2-40e4-9459-936793d75696" providerId="AD" clId="Web-{CA5D33DF-AE75-BCA1-B9BC-A7CD44D2F3C7}" dt="2021-08-25T22:38:18.624" v="1" actId="1076"/>
          <ac:spMkLst>
            <pc:docMk/>
            <pc:sldMk cId="1050037809" sldId="261"/>
            <ac:spMk id="50" creationId="{043050D0-21FC-0C42-8484-7FE7C0DB771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FB81873C-0B24-F04A-98A1-90E0A78F7E8A}" type="datetimeFigureOut">
              <a:rPr lang="en-US" smtClean="0"/>
              <a:t>12/7/21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9093AE6A-1303-D04D-9DBD-535BC102172B}" type="slidenum">
              <a:rPr lang="en-US" smtClean="0"/>
              <a:t>‹#›</a:t>
            </a:fld>
            <a:endParaRPr lang="en-US"/>
          </a:p>
        </p:txBody>
      </p:sp>
    </p:spTree>
    <p:extLst>
      <p:ext uri="{BB962C8B-B14F-4D97-AF65-F5344CB8AC3E}">
        <p14:creationId xmlns:p14="http://schemas.microsoft.com/office/powerpoint/2010/main" val="40537906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93AE6A-1303-D04D-9DBD-535BC102172B}" type="slidenum">
              <a:rPr lang="en-US" smtClean="0"/>
              <a:t>1</a:t>
            </a:fld>
            <a:endParaRPr lang="en-US"/>
          </a:p>
        </p:txBody>
      </p:sp>
    </p:spTree>
    <p:extLst>
      <p:ext uri="{BB962C8B-B14F-4D97-AF65-F5344CB8AC3E}">
        <p14:creationId xmlns:p14="http://schemas.microsoft.com/office/powerpoint/2010/main" val="1005073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093AE6A-1303-D04D-9DBD-535BC102172B}" type="slidenum">
              <a:rPr lang="en-US" smtClean="0"/>
              <a:t>2</a:t>
            </a:fld>
            <a:endParaRPr lang="en-US"/>
          </a:p>
        </p:txBody>
      </p:sp>
    </p:spTree>
    <p:extLst>
      <p:ext uri="{BB962C8B-B14F-4D97-AF65-F5344CB8AC3E}">
        <p14:creationId xmlns:p14="http://schemas.microsoft.com/office/powerpoint/2010/main" val="42943581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7DA1E84E-BC3F-7D4F-A7DC-121CE042C070}" type="slidenum">
              <a:rPr lang="en-US" smtClean="0"/>
              <a:t>3</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12/7/21</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11" name="Holder 4">
            <a:extLst>
              <a:ext uri="{FF2B5EF4-FFF2-40B4-BE49-F238E27FC236}">
                <a16:creationId xmlns:a16="http://schemas.microsoft.com/office/drawing/2014/main" id="{F336C0EC-C908-0A4C-AD0F-1418E778FC60}"/>
              </a:ext>
            </a:extLst>
          </p:cNvPr>
          <p:cNvSpPr>
            <a:spLocks noGrp="1"/>
          </p:cNvSpPr>
          <p:nvPr>
            <p:ph type="ftr" sz="quarter" idx="5"/>
          </p:nvPr>
        </p:nvSpPr>
        <p:spPr>
          <a:xfrm>
            <a:off x="5181601" y="9857232"/>
            <a:ext cx="24434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a:t>©202</a:t>
            </a:r>
            <a:r>
              <a:rPr lang="en-US" spc="-5"/>
              <a:t>1 </a:t>
            </a:r>
            <a:r>
              <a:rPr spc="-5"/>
              <a:t>Adobe. All Rights Reserved. Adobe</a:t>
            </a:r>
            <a:r>
              <a:rPr spc="60"/>
              <a:t> </a:t>
            </a:r>
            <a:r>
              <a:rPr spc="-5"/>
              <a:t>Confidential.</a:t>
            </a:r>
          </a:p>
        </p:txBody>
      </p:sp>
      <p:pic>
        <p:nvPicPr>
          <p:cNvPr id="12" name="Picture 11">
            <a:extLst>
              <a:ext uri="{FF2B5EF4-FFF2-40B4-BE49-F238E27FC236}">
                <a16:creationId xmlns:a16="http://schemas.microsoft.com/office/drawing/2014/main" id="{4388883E-79D4-2047-8C5E-37999ED2475C}"/>
              </a:ext>
            </a:extLst>
          </p:cNvPr>
          <p:cNvPicPr>
            <a:picLocks noChangeAspect="1"/>
          </p:cNvPicPr>
          <p:nvPr userDrawn="1"/>
        </p:nvPicPr>
        <p:blipFill>
          <a:blip r:embed="rId2"/>
          <a:stretch>
            <a:fillRect/>
          </a:stretch>
        </p:blipFill>
        <p:spPr>
          <a:xfrm>
            <a:off x="378923" y="9865060"/>
            <a:ext cx="566078" cy="147131"/>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12/7/21</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
        <p:nvSpPr>
          <p:cNvPr id="7" name="Holder 4">
            <a:extLst>
              <a:ext uri="{FF2B5EF4-FFF2-40B4-BE49-F238E27FC236}">
                <a16:creationId xmlns:a16="http://schemas.microsoft.com/office/drawing/2014/main" id="{004A8D36-CC65-B341-9E43-4A47F88C0D96}"/>
              </a:ext>
            </a:extLst>
          </p:cNvPr>
          <p:cNvSpPr>
            <a:spLocks noGrp="1"/>
          </p:cNvSpPr>
          <p:nvPr>
            <p:ph type="ftr" sz="quarter" idx="5"/>
          </p:nvPr>
        </p:nvSpPr>
        <p:spPr>
          <a:xfrm>
            <a:off x="5257801" y="9857232"/>
            <a:ext cx="23672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a:t>©202</a:t>
            </a:r>
            <a:r>
              <a:rPr lang="en-US" spc="-5"/>
              <a:t>1</a:t>
            </a:r>
            <a:r>
              <a:rPr spc="-5"/>
              <a:t> Adobe. All Rights Reserved. Adobe</a:t>
            </a:r>
            <a:r>
              <a:rPr spc="60"/>
              <a:t> </a:t>
            </a:r>
            <a:r>
              <a:rPr spc="-5"/>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635750" y="386153"/>
            <a:ext cx="6500898" cy="391159"/>
          </a:xfrm>
          <a:prstGeom prst="rect">
            <a:avLst/>
          </a:prstGeom>
        </p:spPr>
        <p:txBody>
          <a:bodyPr wrap="square" lIns="0" tIns="0" rIns="0" bIns="0">
            <a:spAutoFit/>
          </a:bodyPr>
          <a:lstStyle>
            <a:lvl1pPr>
              <a:defRPr sz="2400" b="1" i="0">
                <a:solidFill>
                  <a:schemeClr val="bg1"/>
                </a:solidFill>
                <a:latin typeface="Arial"/>
                <a:cs typeface="Arial"/>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5257801" y="9865060"/>
            <a:ext cx="2367216" cy="123111"/>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75"/>
              </a:spcBef>
            </a:pPr>
            <a:r>
              <a:rPr spc="-5"/>
              <a:t>©202</a:t>
            </a:r>
            <a:r>
              <a:rPr lang="en-US" spc="-5"/>
              <a:t>1</a:t>
            </a:r>
            <a:r>
              <a:rPr spc="-5"/>
              <a:t> Adobe. All Rights Reserved. Adobe</a:t>
            </a:r>
            <a:r>
              <a:rPr spc="60"/>
              <a:t> </a:t>
            </a:r>
            <a:r>
              <a:rPr spc="-5"/>
              <a:t>Confidential.</a:t>
            </a: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12/7/21</a:t>
            </a:fld>
            <a:endParaRPr lang="en-US"/>
          </a:p>
        </p:txBody>
      </p:sp>
      <p:sp>
        <p:nvSpPr>
          <p:cNvPr id="6" name="Holder 6"/>
          <p:cNvSpPr>
            <a:spLocks noGrp="1"/>
          </p:cNvSpPr>
          <p:nvPr>
            <p:ph type="sldNum" sz="quarter" idx="7"/>
          </p:nvPr>
        </p:nvSpPr>
        <p:spPr>
          <a:xfrm>
            <a:off x="5596128" y="9354312"/>
            <a:ext cx="1787652" cy="50292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pic>
        <p:nvPicPr>
          <p:cNvPr id="9" name="Picture 8">
            <a:extLst>
              <a:ext uri="{FF2B5EF4-FFF2-40B4-BE49-F238E27FC236}">
                <a16:creationId xmlns:a16="http://schemas.microsoft.com/office/drawing/2014/main" id="{40B595D3-F8FC-DA44-B170-015BD0590CFB}"/>
              </a:ext>
            </a:extLst>
          </p:cNvPr>
          <p:cNvPicPr>
            <a:picLocks noChangeAspect="1"/>
          </p:cNvPicPr>
          <p:nvPr userDrawn="1"/>
        </p:nvPicPr>
        <p:blipFill>
          <a:blip r:embed="rId4"/>
          <a:stretch>
            <a:fillRect/>
          </a:stretch>
        </p:blipFill>
        <p:spPr>
          <a:xfrm>
            <a:off x="378923" y="9865060"/>
            <a:ext cx="566078" cy="147131"/>
          </a:xfrm>
          <a:prstGeom prst="rect">
            <a:avLst/>
          </a:prstGeom>
        </p:spPr>
      </p:pic>
    </p:spTree>
  </p:cSld>
  <p:clrMap bg1="lt1" tx1="dk1" bg2="lt2" tx2="dk2" accent1="accent1" accent2="accent2" accent3="accent3" accent4="accent4" accent5="accent5" accent6="accent6" hlink="hlink" folHlink="folHlink"/>
  <p:sldLayoutIdLst>
    <p:sldLayoutId id="2147483662" r:id="rId1"/>
    <p:sldLayoutId id="2147483665" r:id="rId2"/>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9.svg"/><Relationship Id="rId13" Type="http://schemas.openxmlformats.org/officeDocument/2006/relationships/image" Target="../media/image14.png"/><Relationship Id="rId18" Type="http://schemas.openxmlformats.org/officeDocument/2006/relationships/image" Target="../media/image19.svg"/><Relationship Id="rId3" Type="http://schemas.openxmlformats.org/officeDocument/2006/relationships/image" Target="../media/image4.png"/><Relationship Id="rId21" Type="http://schemas.openxmlformats.org/officeDocument/2006/relationships/image" Target="../media/image22.png"/><Relationship Id="rId7" Type="http://schemas.openxmlformats.org/officeDocument/2006/relationships/image" Target="../media/image8.png"/><Relationship Id="rId12" Type="http://schemas.openxmlformats.org/officeDocument/2006/relationships/image" Target="../media/image13.svg"/><Relationship Id="rId17" Type="http://schemas.openxmlformats.org/officeDocument/2006/relationships/image" Target="../media/image18.png"/><Relationship Id="rId2" Type="http://schemas.openxmlformats.org/officeDocument/2006/relationships/notesSlide" Target="../notesSlides/notesSlide2.xml"/><Relationship Id="rId16" Type="http://schemas.openxmlformats.org/officeDocument/2006/relationships/image" Target="../media/image17.svg"/><Relationship Id="rId20" Type="http://schemas.openxmlformats.org/officeDocument/2006/relationships/image" Target="../media/image21.svg"/><Relationship Id="rId1" Type="http://schemas.openxmlformats.org/officeDocument/2006/relationships/slideLayout" Target="../slideLayouts/slideLayout2.xml"/><Relationship Id="rId6" Type="http://schemas.openxmlformats.org/officeDocument/2006/relationships/image" Target="../media/image7.svg"/><Relationship Id="rId11" Type="http://schemas.openxmlformats.org/officeDocument/2006/relationships/image" Target="../media/image12.png"/><Relationship Id="rId24" Type="http://schemas.openxmlformats.org/officeDocument/2006/relationships/image" Target="../media/image25.svg"/><Relationship Id="rId5" Type="http://schemas.openxmlformats.org/officeDocument/2006/relationships/image" Target="../media/image6.png"/><Relationship Id="rId15" Type="http://schemas.openxmlformats.org/officeDocument/2006/relationships/image" Target="../media/image16.png"/><Relationship Id="rId23" Type="http://schemas.openxmlformats.org/officeDocument/2006/relationships/image" Target="../media/image24.png"/><Relationship Id="rId10" Type="http://schemas.openxmlformats.org/officeDocument/2006/relationships/image" Target="../media/image11.svg"/><Relationship Id="rId19" Type="http://schemas.openxmlformats.org/officeDocument/2006/relationships/image" Target="../media/image20.png"/><Relationship Id="rId4" Type="http://schemas.openxmlformats.org/officeDocument/2006/relationships/image" Target="../media/image5.jpg"/><Relationship Id="rId9" Type="http://schemas.openxmlformats.org/officeDocument/2006/relationships/image" Target="../media/image10.png"/><Relationship Id="rId14" Type="http://schemas.openxmlformats.org/officeDocument/2006/relationships/image" Target="../media/image15.svg"/><Relationship Id="rId22" Type="http://schemas.openxmlformats.org/officeDocument/2006/relationships/image" Target="../media/image23.svg"/></Relationships>
</file>

<file path=ppt/slides/_rels/slide3.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29.svg"/><Relationship Id="rId3" Type="http://schemas.openxmlformats.org/officeDocument/2006/relationships/hyperlink" Target="http://www.adobe.com/" TargetMode="External"/><Relationship Id="rId7" Type="http://schemas.openxmlformats.org/officeDocument/2006/relationships/hyperlink" Target="https://experienceleague.adobe.com/?support-solution=General#support" TargetMode="External"/><Relationship Id="rId12" Type="http://schemas.openxmlformats.org/officeDocument/2006/relationships/image" Target="../media/image28.png"/><Relationship Id="rId17" Type="http://schemas.openxmlformats.org/officeDocument/2006/relationships/image" Target="../media/image33.svg"/><Relationship Id="rId2" Type="http://schemas.openxmlformats.org/officeDocument/2006/relationships/notesSlide" Target="../notesSlides/notesSlide3.xml"/><Relationship Id="rId16"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7.jpg"/><Relationship Id="rId11" Type="http://schemas.openxmlformats.org/officeDocument/2006/relationships/hyperlink" Target="https://helpx.adobe.com/support/programs/support-policies-terms-conditions.html" TargetMode="External"/><Relationship Id="rId5" Type="http://schemas.openxmlformats.org/officeDocument/2006/relationships/image" Target="../media/image26.png"/><Relationship Id="rId15" Type="http://schemas.openxmlformats.org/officeDocument/2006/relationships/image" Target="../media/image31.svg"/><Relationship Id="rId10" Type="http://schemas.openxmlformats.org/officeDocument/2006/relationships/hyperlink" Target="https://helpx.adobe.com/support/programs/enterprise-support-programs/premier-support-business.html" TargetMode="External"/><Relationship Id="rId4" Type="http://schemas.openxmlformats.org/officeDocument/2006/relationships/image" Target="../media/image5.jpg"/><Relationship Id="rId9" Type="http://schemas.openxmlformats.org/officeDocument/2006/relationships/hyperlink" Target="https://status.adobe.com/" TargetMode="External"/><Relationship Id="rId1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68565" y="7162363"/>
            <a:ext cx="2800350" cy="238760"/>
          </a:xfrm>
          <a:prstGeom prst="rect">
            <a:avLst/>
          </a:prstGeom>
        </p:spPr>
        <p:txBody>
          <a:bodyPr vert="horz" wrap="square" lIns="0" tIns="12065" rIns="0" bIns="0" rtlCol="0">
            <a:spAutoFit/>
          </a:bodyPr>
          <a:lstStyle/>
          <a:p>
            <a:pPr marL="12700">
              <a:lnSpc>
                <a:spcPct val="100000"/>
              </a:lnSpc>
              <a:spcBef>
                <a:spcPts val="95"/>
              </a:spcBef>
            </a:pPr>
            <a:r>
              <a:rPr sz="1400" b="1" u="heavy" spc="10">
                <a:solidFill>
                  <a:srgbClr val="020302"/>
                </a:solidFill>
                <a:uFill>
                  <a:solidFill>
                    <a:srgbClr val="020302"/>
                  </a:solidFill>
                </a:uFill>
                <a:latin typeface="Adobe Clean"/>
                <a:cs typeface="Adobe Clean"/>
              </a:rPr>
              <a:t>Service </a:t>
            </a:r>
            <a:r>
              <a:rPr sz="1400" b="1" u="heavy" spc="-10">
                <a:solidFill>
                  <a:srgbClr val="020302"/>
                </a:solidFill>
                <a:uFill>
                  <a:solidFill>
                    <a:srgbClr val="020302"/>
                  </a:solidFill>
                </a:uFill>
                <a:latin typeface="Adobe Clean"/>
                <a:cs typeface="Adobe Clean"/>
              </a:rPr>
              <a:t>Level </a:t>
            </a:r>
            <a:r>
              <a:rPr sz="1400" b="1" u="heavy" spc="-45">
                <a:solidFill>
                  <a:srgbClr val="020302"/>
                </a:solidFill>
                <a:uFill>
                  <a:solidFill>
                    <a:srgbClr val="020302"/>
                  </a:solidFill>
                </a:uFill>
                <a:latin typeface="Adobe Clean"/>
                <a:cs typeface="Adobe Clean"/>
              </a:rPr>
              <a:t>Targets: </a:t>
            </a:r>
            <a:r>
              <a:rPr sz="1400" b="1" u="heavy" spc="-10">
                <a:solidFill>
                  <a:srgbClr val="020302"/>
                </a:solidFill>
                <a:uFill>
                  <a:solidFill>
                    <a:srgbClr val="020302"/>
                  </a:solidFill>
                </a:uFill>
                <a:latin typeface="Adobe Clean"/>
                <a:cs typeface="Adobe Clean"/>
              </a:rPr>
              <a:t>Initial</a:t>
            </a:r>
            <a:r>
              <a:rPr sz="1400" b="1" u="heavy" spc="-140">
                <a:solidFill>
                  <a:srgbClr val="020302"/>
                </a:solidFill>
                <a:uFill>
                  <a:solidFill>
                    <a:srgbClr val="020302"/>
                  </a:solidFill>
                </a:uFill>
                <a:latin typeface="Adobe Clean"/>
                <a:cs typeface="Adobe Clean"/>
              </a:rPr>
              <a:t> </a:t>
            </a:r>
            <a:r>
              <a:rPr sz="1400" b="1" u="heavy" spc="-15">
                <a:solidFill>
                  <a:srgbClr val="020302"/>
                </a:solidFill>
                <a:uFill>
                  <a:solidFill>
                    <a:srgbClr val="020302"/>
                  </a:solidFill>
                </a:uFill>
                <a:latin typeface="Adobe Clean"/>
                <a:cs typeface="Adobe Clean"/>
              </a:rPr>
              <a:t>Response</a:t>
            </a:r>
            <a:endParaRPr sz="1400">
              <a:latin typeface="Adobe Clean"/>
              <a:cs typeface="Adobe Clean"/>
            </a:endParaRPr>
          </a:p>
        </p:txBody>
      </p:sp>
      <p:sp>
        <p:nvSpPr>
          <p:cNvPr id="3" name="object 3"/>
          <p:cNvSpPr/>
          <p:nvPr/>
        </p:nvSpPr>
        <p:spPr>
          <a:xfrm>
            <a:off x="-8467" y="23397"/>
            <a:ext cx="7772399" cy="2006345"/>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439022" y="54646"/>
            <a:ext cx="5229466" cy="366767"/>
          </a:xfrm>
          <a:prstGeom prst="rect">
            <a:avLst/>
          </a:prstGeom>
        </p:spPr>
        <p:txBody>
          <a:bodyPr vert="horz" wrap="square" lIns="0" tIns="12700" rIns="0" bIns="0" rtlCol="0" anchor="t">
            <a:spAutoFit/>
          </a:bodyPr>
          <a:lstStyle/>
          <a:p>
            <a:pPr marL="12700">
              <a:lnSpc>
                <a:spcPct val="100000"/>
              </a:lnSpc>
              <a:spcBef>
                <a:spcPts val="100"/>
              </a:spcBef>
            </a:pPr>
            <a:r>
              <a:rPr sz="2300">
                <a:latin typeface="Adobe Clean"/>
              </a:rPr>
              <a:t>ADOBE </a:t>
            </a:r>
            <a:r>
              <a:rPr lang="en-US" sz="2300">
                <a:latin typeface="Adobe Clean"/>
              </a:rPr>
              <a:t>SUPPORT PLANS</a:t>
            </a:r>
            <a:endParaRPr sz="2300">
              <a:latin typeface="Adobe Clean" panose="020B0503020404020204" pitchFamily="34" charset="0"/>
            </a:endParaRPr>
          </a:p>
        </p:txBody>
      </p:sp>
      <p:sp>
        <p:nvSpPr>
          <p:cNvPr id="5" name="object 5"/>
          <p:cNvSpPr txBox="1"/>
          <p:nvPr/>
        </p:nvSpPr>
        <p:spPr>
          <a:xfrm>
            <a:off x="121147" y="531160"/>
            <a:ext cx="5865216" cy="1269065"/>
          </a:xfrm>
          <a:prstGeom prst="rect">
            <a:avLst/>
          </a:prstGeom>
        </p:spPr>
        <p:txBody>
          <a:bodyPr vert="horz" wrap="square" lIns="0" tIns="24130" rIns="0" bIns="0" rtlCol="0">
            <a:spAutoFit/>
          </a:bodyPr>
          <a:lstStyle/>
          <a:p>
            <a:pPr marL="12700" marR="5080">
              <a:lnSpc>
                <a:spcPts val="1200"/>
              </a:lnSpc>
              <a:spcBef>
                <a:spcPts val="240"/>
              </a:spcBef>
            </a:pPr>
            <a:r>
              <a:rPr lang="en-US" sz="900">
                <a:solidFill>
                  <a:schemeClr val="bg1"/>
                </a:solidFill>
                <a:latin typeface="Adobe Clean Light" panose="020B0303020404020204" pitchFamily="34" charset="0"/>
              </a:rPr>
              <a:t>Online | </a:t>
            </a:r>
            <a:r>
              <a:rPr lang="en-US" sz="900" b="1">
                <a:solidFill>
                  <a:schemeClr val="bg1"/>
                </a:solidFill>
                <a:latin typeface="Adobe Clean" panose="020B0503020404020204" pitchFamily="34" charset="0"/>
              </a:rPr>
              <a:t>Business</a:t>
            </a:r>
            <a:r>
              <a:rPr lang="en-US" sz="900">
                <a:solidFill>
                  <a:schemeClr val="bg1"/>
                </a:solidFill>
                <a:latin typeface="Adobe Clean Light" panose="020B0303020404020204" pitchFamily="34" charset="0"/>
              </a:rPr>
              <a:t> | Enterprise | Elite</a:t>
            </a:r>
          </a:p>
          <a:p>
            <a:pPr marL="12700" marR="5080">
              <a:lnSpc>
                <a:spcPts val="1200"/>
              </a:lnSpc>
              <a:spcBef>
                <a:spcPts val="240"/>
              </a:spcBef>
            </a:pPr>
            <a:r>
              <a:rPr lang="en-US" sz="900">
                <a:solidFill>
                  <a:schemeClr val="bg1"/>
                </a:solidFill>
                <a:latin typeface="Adobe Clean SemiLight" panose="020B0403020404020204" pitchFamily="34" charset="0"/>
              </a:rPr>
              <a:t>Adobe provides a comprehensive range of technical resources to help support your business, included as part of your Experience Cloud license subscription and enhanced in the BUSINESS support package. BUSINESS support includes access to personalized learning paths and monitored community forums via the Adobe Experience League. You can also take advantage of our detailed and in-depth technical product documentation and current release notes. BUSINESS customers also benefit from access to our technical support teams for any product query via either the telephone or the support web portal, to help protect your business at the most critical times. BUSINESS customers will receive regular communications and updates from their Account Support Lead in addition to support case escalation management for your most critical of support requests. </a:t>
            </a:r>
            <a:endParaRPr lang="en-US" sz="900">
              <a:solidFill>
                <a:schemeClr val="bg1"/>
              </a:solidFill>
              <a:latin typeface="Adobe Clean Light" panose="020B0303020404020204" pitchFamily="34" charset="0"/>
              <a:cs typeface="AdobeClean-Light"/>
            </a:endParaRPr>
          </a:p>
        </p:txBody>
      </p:sp>
      <p:sp>
        <p:nvSpPr>
          <p:cNvPr id="7" name="object 7"/>
          <p:cNvSpPr/>
          <p:nvPr/>
        </p:nvSpPr>
        <p:spPr>
          <a:xfrm>
            <a:off x="67056" y="108204"/>
            <a:ext cx="289559" cy="395477"/>
          </a:xfrm>
          <a:prstGeom prst="rect">
            <a:avLst/>
          </a:prstGeom>
          <a:blipFill>
            <a:blip r:embed="rId4" cstate="print"/>
            <a:stretch>
              <a:fillRect/>
            </a:stretch>
          </a:blipFill>
        </p:spPr>
        <p:txBody>
          <a:bodyPr wrap="square" lIns="0" tIns="0" rIns="0" bIns="0" rtlCol="0"/>
          <a:lstStyle/>
          <a:p>
            <a:endParaRPr/>
          </a:p>
        </p:txBody>
      </p:sp>
      <p:sp>
        <p:nvSpPr>
          <p:cNvPr id="10" name="object 10"/>
          <p:cNvSpPr txBox="1">
            <a:spLocks noGrp="1"/>
          </p:cNvSpPr>
          <p:nvPr>
            <p:ph type="ftr" sz="quarter" idx="5"/>
          </p:nvPr>
        </p:nvSpPr>
        <p:spPr>
          <a:xfrm>
            <a:off x="5307201" y="9862966"/>
            <a:ext cx="2465198" cy="132729"/>
          </a:xfrm>
          <a:prstGeom prst="rect">
            <a:avLst/>
          </a:prstGeom>
        </p:spPr>
        <p:txBody>
          <a:bodyPr vert="horz" wrap="square" lIns="0" tIns="9525" rIns="0" bIns="0" rtlCol="0">
            <a:spAutoFit/>
          </a:bodyPr>
          <a:lstStyle/>
          <a:p>
            <a:pPr marL="12700">
              <a:lnSpc>
                <a:spcPct val="100000"/>
              </a:lnSpc>
              <a:spcBef>
                <a:spcPts val="75"/>
              </a:spcBef>
            </a:pPr>
            <a:r>
              <a:rPr spc="-5"/>
              <a:t>©202</a:t>
            </a:r>
            <a:r>
              <a:rPr lang="en-US" spc="-5"/>
              <a:t>1</a:t>
            </a:r>
            <a:r>
              <a:rPr spc="-5"/>
              <a:t> Adobe. All Rights Reserved. Adobe</a:t>
            </a:r>
            <a:r>
              <a:rPr spc="60"/>
              <a:t> </a:t>
            </a:r>
            <a:r>
              <a:rPr spc="-5"/>
              <a:t>Confidential.</a:t>
            </a:r>
          </a:p>
        </p:txBody>
      </p:sp>
      <p:graphicFrame>
        <p:nvGraphicFramePr>
          <p:cNvPr id="9" name="object 9"/>
          <p:cNvGraphicFramePr>
            <a:graphicFrameLocks noGrp="1"/>
          </p:cNvGraphicFramePr>
          <p:nvPr>
            <p:extLst>
              <p:ext uri="{D42A27DB-BD31-4B8C-83A1-F6EECF244321}">
                <p14:modId xmlns:p14="http://schemas.microsoft.com/office/powerpoint/2010/main" val="852543156"/>
              </p:ext>
            </p:extLst>
          </p:nvPr>
        </p:nvGraphicFramePr>
        <p:xfrm>
          <a:off x="118872" y="7475985"/>
          <a:ext cx="7498851" cy="2223598"/>
        </p:xfrm>
        <a:graphic>
          <a:graphicData uri="http://schemas.openxmlformats.org/drawingml/2006/table">
            <a:tbl>
              <a:tblPr firstRow="1" bandRow="1">
                <a:tableStyleId>{2D5ABB26-0587-4C30-8999-92F81FD0307C}</a:tableStyleId>
              </a:tblPr>
              <a:tblGrid>
                <a:gridCol w="4698744">
                  <a:extLst>
                    <a:ext uri="{9D8B030D-6E8A-4147-A177-3AD203B41FA5}">
                      <a16:colId xmlns:a16="http://schemas.microsoft.com/office/drawing/2014/main" val="20000"/>
                    </a:ext>
                  </a:extLst>
                </a:gridCol>
                <a:gridCol w="1400053">
                  <a:extLst>
                    <a:ext uri="{9D8B030D-6E8A-4147-A177-3AD203B41FA5}">
                      <a16:colId xmlns:a16="http://schemas.microsoft.com/office/drawing/2014/main" val="20001"/>
                    </a:ext>
                  </a:extLst>
                </a:gridCol>
                <a:gridCol w="1400054">
                  <a:extLst>
                    <a:ext uri="{9D8B030D-6E8A-4147-A177-3AD203B41FA5}">
                      <a16:colId xmlns:a16="http://schemas.microsoft.com/office/drawing/2014/main" val="20002"/>
                    </a:ext>
                  </a:extLst>
                </a:gridCol>
              </a:tblGrid>
              <a:tr h="291248">
                <a:tc>
                  <a:txBody>
                    <a:bodyPr/>
                    <a:lstStyle/>
                    <a:p>
                      <a:pPr marL="50800">
                        <a:lnSpc>
                          <a:spcPct val="100000"/>
                        </a:lnSpc>
                        <a:spcBef>
                          <a:spcPts val="60"/>
                        </a:spcBef>
                      </a:pPr>
                      <a:r>
                        <a:rPr sz="900" spc="0">
                          <a:solidFill>
                            <a:srgbClr val="020302"/>
                          </a:solidFill>
                          <a:latin typeface="Adobe Clean"/>
                          <a:cs typeface="Adobe Clean"/>
                        </a:rPr>
                        <a:t>Priority</a:t>
                      </a:r>
                      <a:endParaRPr sz="900" spc="0">
                        <a:latin typeface="Adobe Clean"/>
                        <a:cs typeface="Adobe Clean"/>
                      </a:endParaRPr>
                    </a:p>
                  </a:txBody>
                  <a:tcPr marL="0" marR="0" marT="762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rgbClr val="F7F7F7"/>
                    </a:solidFill>
                  </a:tcPr>
                </a:tc>
                <a:tc>
                  <a:txBody>
                    <a:bodyPr/>
                    <a:lstStyle/>
                    <a:p>
                      <a:pPr marL="135255" algn="ctr">
                        <a:lnSpc>
                          <a:spcPct val="100000"/>
                        </a:lnSpc>
                        <a:spcBef>
                          <a:spcPts val="60"/>
                        </a:spcBef>
                      </a:pPr>
                      <a:r>
                        <a:rPr sz="900" spc="0">
                          <a:solidFill>
                            <a:srgbClr val="020302"/>
                          </a:solidFill>
                          <a:latin typeface="Adobe Clean"/>
                          <a:cs typeface="Adobe Clean"/>
                        </a:rPr>
                        <a:t>Online Support</a:t>
                      </a:r>
                      <a:endParaRPr sz="900" spc="0">
                        <a:latin typeface="Adobe Clean"/>
                        <a:cs typeface="Adobe Clean"/>
                      </a:endParaRPr>
                    </a:p>
                  </a:txBody>
                  <a:tcPr marL="182880" marT="91440" anchor="ctr">
                    <a:lnL w="3175">
                      <a:solidFill>
                        <a:srgbClr val="B7B8B8"/>
                      </a:solidFill>
                      <a:prstDash val="solid"/>
                    </a:lnL>
                    <a:lnR w="3175">
                      <a:solidFill>
                        <a:srgbClr val="B7B8B8"/>
                      </a:solidFill>
                      <a:prstDash val="solid"/>
                    </a:lnR>
                    <a:lnT w="3175">
                      <a:solidFill>
                        <a:srgbClr val="B7B8B8"/>
                      </a:solidFill>
                      <a:prstDash val="solid"/>
                    </a:lnT>
                    <a:lnB w="76200">
                      <a:solidFill>
                        <a:srgbClr val="858585"/>
                      </a:solidFill>
                      <a:prstDash val="solid"/>
                    </a:lnB>
                    <a:solidFill>
                      <a:srgbClr val="D9D9D9"/>
                    </a:solidFill>
                  </a:tcPr>
                </a:tc>
                <a:tc>
                  <a:txBody>
                    <a:bodyPr/>
                    <a:lstStyle/>
                    <a:p>
                      <a:pPr marL="92710">
                        <a:lnSpc>
                          <a:spcPct val="100000"/>
                        </a:lnSpc>
                        <a:spcBef>
                          <a:spcPts val="60"/>
                        </a:spcBef>
                      </a:pPr>
                      <a:r>
                        <a:rPr sz="900" spc="0">
                          <a:solidFill>
                            <a:srgbClr val="FFFFFF"/>
                          </a:solidFill>
                          <a:latin typeface="Adobe Clean"/>
                          <a:cs typeface="Adobe Clean"/>
                        </a:rPr>
                        <a:t>Business</a:t>
                      </a:r>
                      <a:r>
                        <a:rPr lang="en-US" sz="900" spc="0">
                          <a:solidFill>
                            <a:srgbClr val="FFFFFF"/>
                          </a:solidFill>
                          <a:latin typeface="Adobe Clean"/>
                          <a:cs typeface="Adobe Clean"/>
                        </a:rPr>
                        <a:t> </a:t>
                      </a:r>
                      <a:r>
                        <a:rPr sz="900" spc="0">
                          <a:solidFill>
                            <a:srgbClr val="FFFFFF"/>
                          </a:solidFill>
                          <a:latin typeface="Adobe Clean"/>
                          <a:cs typeface="Adobe Clean"/>
                        </a:rPr>
                        <a:t>Support</a:t>
                      </a:r>
                      <a:endParaRPr sz="900" spc="0">
                        <a:latin typeface="Adobe Clean"/>
                        <a:cs typeface="Adobe Clean"/>
                      </a:endParaRPr>
                    </a:p>
                  </a:txBody>
                  <a:tcPr marL="182880" marT="91440" anchor="ctr">
                    <a:lnL w="3175">
                      <a:solidFill>
                        <a:srgbClr val="B7B8B8"/>
                      </a:solidFill>
                      <a:prstDash val="solid"/>
                    </a:lnL>
                    <a:lnR w="3175">
                      <a:solidFill>
                        <a:srgbClr val="B7B8B8"/>
                      </a:solidFill>
                      <a:prstDash val="solid"/>
                    </a:lnR>
                    <a:lnT w="3175">
                      <a:solidFill>
                        <a:srgbClr val="B7B8B8"/>
                      </a:solidFill>
                      <a:prstDash val="solid"/>
                    </a:lnT>
                    <a:lnB w="76200">
                      <a:solidFill>
                        <a:srgbClr val="ACD2FF"/>
                      </a:solidFill>
                      <a:prstDash val="solid"/>
                    </a:lnB>
                    <a:solidFill>
                      <a:srgbClr val="7D7D7D"/>
                    </a:solidFill>
                  </a:tcPr>
                </a:tc>
                <a:extLst>
                  <a:ext uri="{0D108BD9-81ED-4DB2-BD59-A6C34878D82A}">
                    <a16:rowId xmlns:a16="http://schemas.microsoft.com/office/drawing/2014/main" val="10000"/>
                  </a:ext>
                </a:extLst>
              </a:tr>
              <a:tr h="514672">
                <a:tc>
                  <a:txBody>
                    <a:bodyPr/>
                    <a:lstStyle/>
                    <a:p>
                      <a:pPr marL="50800">
                        <a:lnSpc>
                          <a:spcPct val="100000"/>
                        </a:lnSpc>
                        <a:spcBef>
                          <a:spcPts val="30"/>
                        </a:spcBef>
                      </a:pPr>
                      <a:r>
                        <a:rPr sz="900" b="1" spc="0">
                          <a:solidFill>
                            <a:srgbClr val="020302"/>
                          </a:solidFill>
                          <a:latin typeface="Adobe Clean"/>
                          <a:cs typeface="Adobe Clean"/>
                        </a:rPr>
                        <a:t>PRIORITY 1</a:t>
                      </a:r>
                      <a:endParaRPr sz="900" spc="0">
                        <a:latin typeface="Adobe Clean"/>
                        <a:cs typeface="Adobe Clean"/>
                      </a:endParaRPr>
                    </a:p>
                    <a:p>
                      <a:pPr marL="50800" marR="387985" lvl="0" indent="0" algn="l" defTabSz="914400" rtl="0" eaLnBrk="1" fontAlgn="auto" latinLnBrk="0" hangingPunct="1">
                        <a:lnSpc>
                          <a:spcPts val="1000"/>
                        </a:lnSpc>
                        <a:spcBef>
                          <a:spcPts val="420"/>
                        </a:spcBef>
                        <a:spcAft>
                          <a:spcPts val="0"/>
                        </a:spcAft>
                        <a:buClrTx/>
                        <a:buSzTx/>
                        <a:buFontTx/>
                        <a:buNone/>
                        <a:tabLst/>
                        <a:defRPr/>
                      </a:pPr>
                      <a:r>
                        <a:rPr lang="en-US" sz="900" b="0" i="0" spc="0">
                          <a:solidFill>
                            <a:srgbClr val="000000"/>
                          </a:solidFill>
                          <a:effectLst/>
                          <a:latin typeface="Adobe Clean Light" panose="020B0303020404020204" pitchFamily="34" charset="0"/>
                        </a:rPr>
                        <a:t>Customer's production business functions are down or have significant data loss or service degradation and immediate attention is required to restore functionality and usability</a:t>
                      </a:r>
                      <a:endParaRPr lang="en-US" sz="900" b="0" i="0" spc="0">
                        <a:latin typeface="Adobe Clean Light" panose="020B0303020404020204" pitchFamily="34" charset="0"/>
                        <a:cs typeface="AdobeClean-Light"/>
                      </a:endParaRP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74015" marR="325120" indent="-3810" algn="ctr">
                        <a:lnSpc>
                          <a:spcPct val="100000"/>
                        </a:lnSpc>
                        <a:spcBef>
                          <a:spcPts val="670"/>
                        </a:spcBef>
                      </a:pPr>
                      <a:r>
                        <a:rPr sz="900" spc="0">
                          <a:solidFill>
                            <a:srgbClr val="020302"/>
                          </a:solidFill>
                          <a:latin typeface="AdobeClean-Light"/>
                          <a:cs typeface="AdobeClean-Light"/>
                        </a:rPr>
                        <a:t>24x7</a:t>
                      </a:r>
                      <a:r>
                        <a:rPr lang="en-US" sz="900" spc="0">
                          <a:solidFill>
                            <a:srgbClr val="020302"/>
                          </a:solidFill>
                          <a:latin typeface="AdobeClean-Light"/>
                          <a:cs typeface="AdobeClean-Light"/>
                        </a:rPr>
                        <a:t> </a:t>
                      </a:r>
                      <a:r>
                        <a:rPr sz="900" spc="0">
                          <a:solidFill>
                            <a:srgbClr val="020302"/>
                          </a:solidFill>
                          <a:latin typeface="AdobeClean-Light"/>
                          <a:cs typeface="AdobeClean-Light"/>
                        </a:rPr>
                        <a:t>/</a:t>
                      </a:r>
                      <a:r>
                        <a:rPr lang="en-US" sz="900" spc="0">
                          <a:solidFill>
                            <a:srgbClr val="020302"/>
                          </a:solidFill>
                          <a:latin typeface="AdobeClean-Light"/>
                          <a:cs typeface="AdobeClean-Light"/>
                        </a:rPr>
                        <a:t> </a:t>
                      </a:r>
                      <a:r>
                        <a:rPr sz="900" spc="0">
                          <a:solidFill>
                            <a:srgbClr val="020302"/>
                          </a:solidFill>
                          <a:latin typeface="AdobeClean-Light"/>
                          <a:cs typeface="AdobeClean-Light"/>
                        </a:rPr>
                        <a:t>1 hour</a:t>
                      </a:r>
                      <a:endParaRPr sz="900" spc="0">
                        <a:latin typeface="AdobeClean-Light"/>
                        <a:cs typeface="AdobeClean-Light"/>
                      </a:endParaRPr>
                    </a:p>
                  </a:txBody>
                  <a:tcPr marL="0" marR="0" marT="91440" marB="91440" anchor="ctr" anchorCtr="1">
                    <a:lnL w="3175">
                      <a:solidFill>
                        <a:srgbClr val="B7B8B8"/>
                      </a:solidFill>
                      <a:prstDash val="solid"/>
                    </a:lnL>
                    <a:lnR w="3175">
                      <a:solidFill>
                        <a:srgbClr val="B7B8B8"/>
                      </a:solidFill>
                      <a:prstDash val="solid"/>
                    </a:lnR>
                    <a:lnT w="76200">
                      <a:solidFill>
                        <a:srgbClr val="858585"/>
                      </a:solidFill>
                      <a:prstDash val="solid"/>
                    </a:lnT>
                    <a:lnB w="3175">
                      <a:solidFill>
                        <a:srgbClr val="B7B8B8"/>
                      </a:solidFill>
                      <a:prstDash val="solid"/>
                    </a:lnB>
                  </a:tcPr>
                </a:tc>
                <a:tc>
                  <a:txBody>
                    <a:bodyPr/>
                    <a:lstStyle/>
                    <a:p>
                      <a:pPr marL="373380" marR="325755" indent="-3810" algn="ctr">
                        <a:lnSpc>
                          <a:spcPct val="100000"/>
                        </a:lnSpc>
                        <a:spcBef>
                          <a:spcPts val="670"/>
                        </a:spcBef>
                      </a:pPr>
                      <a:r>
                        <a:rPr sz="900" spc="0">
                          <a:solidFill>
                            <a:srgbClr val="020302"/>
                          </a:solidFill>
                          <a:latin typeface="AdobeClean-Light"/>
                          <a:cs typeface="AdobeClean-Light"/>
                        </a:rPr>
                        <a:t>24x7</a:t>
                      </a:r>
                      <a:r>
                        <a:rPr lang="en-US" sz="900" spc="0">
                          <a:solidFill>
                            <a:srgbClr val="020302"/>
                          </a:solidFill>
                          <a:latin typeface="AdobeClean-Light"/>
                          <a:cs typeface="AdobeClean-Light"/>
                        </a:rPr>
                        <a:t> </a:t>
                      </a:r>
                      <a:r>
                        <a:rPr sz="900" spc="0">
                          <a:solidFill>
                            <a:srgbClr val="020302"/>
                          </a:solidFill>
                          <a:latin typeface="AdobeClean-Light"/>
                          <a:cs typeface="AdobeClean-Light"/>
                        </a:rPr>
                        <a:t>/</a:t>
                      </a:r>
                      <a:r>
                        <a:rPr lang="en-US" sz="900" spc="0">
                          <a:solidFill>
                            <a:srgbClr val="020302"/>
                          </a:solidFill>
                          <a:latin typeface="AdobeClean-Light"/>
                          <a:cs typeface="AdobeClean-Light"/>
                        </a:rPr>
                        <a:t> </a:t>
                      </a:r>
                      <a:r>
                        <a:rPr sz="900" spc="0">
                          <a:solidFill>
                            <a:srgbClr val="020302"/>
                          </a:solidFill>
                          <a:latin typeface="AdobeClean-Light"/>
                          <a:cs typeface="AdobeClean-Light"/>
                        </a:rPr>
                        <a:t>1 hour</a:t>
                      </a:r>
                      <a:endParaRPr sz="900" spc="0">
                        <a:latin typeface="AdobeClean-Light"/>
                        <a:cs typeface="AdobeClean-Light"/>
                      </a:endParaRPr>
                    </a:p>
                  </a:txBody>
                  <a:tcPr marL="0" marR="0" marT="91440" marB="91440" anchor="ctr" anchorCtr="1">
                    <a:lnL w="3175">
                      <a:solidFill>
                        <a:srgbClr val="B7B8B8"/>
                      </a:solidFill>
                      <a:prstDash val="solid"/>
                    </a:lnL>
                    <a:lnR w="3175">
                      <a:solidFill>
                        <a:srgbClr val="B7B8B8"/>
                      </a:solidFill>
                      <a:prstDash val="solid"/>
                    </a:lnR>
                    <a:lnT w="76200">
                      <a:solidFill>
                        <a:srgbClr val="ACD2FF"/>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514672">
                <a:tc>
                  <a:txBody>
                    <a:bodyPr/>
                    <a:lstStyle/>
                    <a:p>
                      <a:pPr marL="50165">
                        <a:lnSpc>
                          <a:spcPct val="100000"/>
                        </a:lnSpc>
                        <a:spcBef>
                          <a:spcPts val="30"/>
                        </a:spcBef>
                      </a:pPr>
                      <a:r>
                        <a:rPr sz="900" b="1" spc="0">
                          <a:solidFill>
                            <a:srgbClr val="020302"/>
                          </a:solidFill>
                          <a:latin typeface="Adobe Clean"/>
                          <a:cs typeface="Adobe Clean"/>
                        </a:rPr>
                        <a:t>PRIORITY 2</a:t>
                      </a:r>
                      <a:endParaRPr sz="900" spc="0">
                        <a:latin typeface="Adobe Clean"/>
                        <a:cs typeface="Adobe Clean"/>
                      </a:endParaRPr>
                    </a:p>
                    <a:p>
                      <a:pPr marL="50165" marR="203200">
                        <a:lnSpc>
                          <a:spcPts val="1000"/>
                        </a:lnSpc>
                        <a:spcBef>
                          <a:spcPts val="415"/>
                        </a:spcBef>
                      </a:pPr>
                      <a:r>
                        <a:rPr lang="en-US" sz="900" b="0" i="0" spc="0">
                          <a:solidFill>
                            <a:srgbClr val="000000"/>
                          </a:solidFill>
                          <a:effectLst/>
                          <a:latin typeface="Adobe Clean Light" panose="020B0303020404020204" pitchFamily="34" charset="0"/>
                        </a:rPr>
                        <a:t>Customer's business functions have major service degradation or potential data loss, or a major feature is impacted </a:t>
                      </a:r>
                      <a:endParaRPr lang="en-US" sz="900" b="0" i="0" spc="0">
                        <a:latin typeface="Adobe Clean Light" panose="020B0303020404020204" pitchFamily="34" charset="0"/>
                        <a:cs typeface="AdobeClean-Light"/>
                      </a:endParaRP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6865" marR="184785" indent="-193675" algn="ctr">
                        <a:lnSpc>
                          <a:spcPct val="100000"/>
                        </a:lnSpc>
                        <a:spcBef>
                          <a:spcPts val="670"/>
                        </a:spcBef>
                      </a:pPr>
                      <a:r>
                        <a:rPr sz="900" spc="0">
                          <a:solidFill>
                            <a:srgbClr val="020302"/>
                          </a:solidFill>
                          <a:latin typeface="AdobeClean-Light"/>
                          <a:cs typeface="AdobeClean-Light"/>
                        </a:rPr>
                        <a:t>Business</a:t>
                      </a:r>
                      <a:r>
                        <a:rPr lang="en-US" sz="900" spc="0">
                          <a:solidFill>
                            <a:srgbClr val="020302"/>
                          </a:solidFill>
                          <a:latin typeface="AdobeClean-Light"/>
                          <a:cs typeface="AdobeClean-Light"/>
                        </a:rPr>
                        <a:t> </a:t>
                      </a:r>
                      <a:r>
                        <a:rPr sz="900" spc="0">
                          <a:solidFill>
                            <a:srgbClr val="020302"/>
                          </a:solidFill>
                          <a:latin typeface="AdobeClean-Light"/>
                          <a:cs typeface="AdobeClean-Light"/>
                        </a:rPr>
                        <a:t>hours</a:t>
                      </a:r>
                      <a:r>
                        <a:rPr lang="en-US" sz="900" spc="0">
                          <a:solidFill>
                            <a:srgbClr val="020302"/>
                          </a:solidFill>
                          <a:latin typeface="AdobeClean-Light"/>
                          <a:cs typeface="AdobeClean-Light"/>
                        </a:rPr>
                        <a:t> </a:t>
                      </a:r>
                      <a:r>
                        <a:rPr sz="900" spc="0">
                          <a:solidFill>
                            <a:srgbClr val="020302"/>
                          </a:solidFill>
                          <a:latin typeface="AdobeClean-Light"/>
                          <a:cs typeface="AdobeClean-Light"/>
                        </a:rPr>
                        <a:t>/</a:t>
                      </a:r>
                      <a:r>
                        <a:rPr lang="en-US" sz="900" spc="0">
                          <a:solidFill>
                            <a:srgbClr val="020302"/>
                          </a:solidFill>
                          <a:latin typeface="AdobeClean-Light"/>
                          <a:cs typeface="AdobeClean-Light"/>
                        </a:rPr>
                        <a:t> </a:t>
                      </a:r>
                      <a:r>
                        <a:rPr sz="900" spc="0">
                          <a:solidFill>
                            <a:srgbClr val="020302"/>
                          </a:solidFill>
                          <a:latin typeface="AdobeClean-Light"/>
                          <a:cs typeface="AdobeClean-Light"/>
                        </a:rPr>
                        <a:t>4 hours</a:t>
                      </a:r>
                      <a:endParaRPr sz="900" spc="0">
                        <a:latin typeface="AdobeClean-Light"/>
                        <a:cs typeface="AdobeClean-Light"/>
                      </a:endParaRP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7500" marR="184785" indent="-194310" algn="ctr">
                        <a:lnSpc>
                          <a:spcPct val="100000"/>
                        </a:lnSpc>
                        <a:spcBef>
                          <a:spcPts val="670"/>
                        </a:spcBef>
                      </a:pPr>
                      <a:r>
                        <a:rPr lang="en-US" sz="900" spc="0">
                          <a:solidFill>
                            <a:srgbClr val="020302"/>
                          </a:solidFill>
                          <a:latin typeface="AdobeClean-Light"/>
                          <a:cs typeface="AdobeClean-Light"/>
                        </a:rPr>
                        <a:t>    </a:t>
                      </a:r>
                      <a:r>
                        <a:rPr sz="900" spc="0">
                          <a:solidFill>
                            <a:srgbClr val="020302"/>
                          </a:solidFill>
                          <a:latin typeface="AdobeClean-Light"/>
                          <a:cs typeface="AdobeClean-Light"/>
                        </a:rPr>
                        <a:t>Business</a:t>
                      </a:r>
                      <a:r>
                        <a:rPr lang="en-US" sz="900" spc="0">
                          <a:solidFill>
                            <a:srgbClr val="020302"/>
                          </a:solidFill>
                          <a:latin typeface="AdobeClean-Light"/>
                          <a:cs typeface="AdobeClean-Light"/>
                        </a:rPr>
                        <a:t> </a:t>
                      </a:r>
                      <a:r>
                        <a:rPr sz="900" spc="0">
                          <a:solidFill>
                            <a:srgbClr val="020302"/>
                          </a:solidFill>
                          <a:latin typeface="AdobeClean-Light"/>
                          <a:cs typeface="AdobeClean-Light"/>
                        </a:rPr>
                        <a:t>hours</a:t>
                      </a:r>
                      <a:r>
                        <a:rPr lang="en-US" sz="900" spc="0">
                          <a:solidFill>
                            <a:srgbClr val="020302"/>
                          </a:solidFill>
                          <a:latin typeface="AdobeClean-Light"/>
                          <a:cs typeface="AdobeClean-Light"/>
                        </a:rPr>
                        <a:t> / </a:t>
                      </a:r>
                      <a:r>
                        <a:rPr sz="900" spc="0">
                          <a:solidFill>
                            <a:srgbClr val="020302"/>
                          </a:solidFill>
                          <a:latin typeface="AdobeClean-Light"/>
                          <a:cs typeface="AdobeClean-Light"/>
                        </a:rPr>
                        <a:t>2</a:t>
                      </a:r>
                      <a:r>
                        <a:rPr lang="en-US" sz="900" spc="0">
                          <a:solidFill>
                            <a:srgbClr val="020302"/>
                          </a:solidFill>
                          <a:latin typeface="AdobeClean-Light"/>
                          <a:cs typeface="AdobeClean-Light"/>
                        </a:rPr>
                        <a:t> </a:t>
                      </a:r>
                      <a:r>
                        <a:rPr sz="900" spc="0">
                          <a:solidFill>
                            <a:srgbClr val="020302"/>
                          </a:solidFill>
                          <a:latin typeface="AdobeClean-Light"/>
                          <a:cs typeface="AdobeClean-Light"/>
                        </a:rPr>
                        <a:t>hours</a:t>
                      </a:r>
                      <a:endParaRPr sz="900" spc="0">
                        <a:latin typeface="AdobeClean-Light"/>
                        <a:cs typeface="AdobeClean-Light"/>
                      </a:endParaRP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514673">
                <a:tc>
                  <a:txBody>
                    <a:bodyPr/>
                    <a:lstStyle/>
                    <a:p>
                      <a:pPr marL="50165">
                        <a:lnSpc>
                          <a:spcPct val="100000"/>
                        </a:lnSpc>
                        <a:spcBef>
                          <a:spcPts val="30"/>
                        </a:spcBef>
                      </a:pPr>
                      <a:r>
                        <a:rPr sz="900" b="1" spc="0">
                          <a:solidFill>
                            <a:srgbClr val="020302"/>
                          </a:solidFill>
                          <a:latin typeface="Adobe Clean"/>
                          <a:cs typeface="Adobe Clean"/>
                        </a:rPr>
                        <a:t>PRIORITY 3</a:t>
                      </a:r>
                      <a:endParaRPr sz="900" spc="0">
                        <a:latin typeface="Adobe Clean"/>
                        <a:cs typeface="Adobe Clean"/>
                      </a:endParaRPr>
                    </a:p>
                    <a:p>
                      <a:pPr marL="49530" marR="212090" indent="-2540">
                        <a:lnSpc>
                          <a:spcPts val="1000"/>
                        </a:lnSpc>
                        <a:spcBef>
                          <a:spcPts val="415"/>
                        </a:spcBef>
                      </a:pPr>
                      <a:r>
                        <a:rPr kumimoji="0" lang="en-US" sz="900" b="0" i="0" u="none" strike="noStrike" kern="1200" cap="none" spc="0" normalizeH="0" baseline="0" noProof="0">
                          <a:ln>
                            <a:noFill/>
                          </a:ln>
                          <a:solidFill>
                            <a:srgbClr val="000000"/>
                          </a:solidFill>
                          <a:effectLst/>
                          <a:uLnTx/>
                          <a:uFillTx/>
                          <a:latin typeface="Adobe Clean Light" panose="020B0303020404020204" pitchFamily="34" charset="0"/>
                          <a:ea typeface="+mn-ea"/>
                          <a:cs typeface="+mn-cs"/>
                        </a:rPr>
                        <a:t>Customer's business functions have minor service degradation but there exists a solution/workaround allowing business functions to continue </a:t>
                      </a:r>
                      <a:endParaRPr lang="en-US" sz="900" b="0" i="0" spc="0">
                        <a:latin typeface="Adobe Clean Light" panose="020B0303020404020204" pitchFamily="34" charset="0"/>
                        <a:cs typeface="AdobeClean-Light"/>
                      </a:endParaRPr>
                    </a:p>
                  </a:txBody>
                  <a:tcPr marL="0" marR="0" marT="3810"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3690" marR="184150" indent="-189865" algn="ctr">
                        <a:lnSpc>
                          <a:spcPct val="100000"/>
                        </a:lnSpc>
                        <a:spcBef>
                          <a:spcPts val="645"/>
                        </a:spcBef>
                      </a:pPr>
                      <a:r>
                        <a:rPr lang="en-US" sz="900" spc="0">
                          <a:solidFill>
                            <a:srgbClr val="020302"/>
                          </a:solidFill>
                          <a:latin typeface="AdobeClean-Light"/>
                          <a:cs typeface="AdobeClean-Light"/>
                        </a:rPr>
                        <a:t>   </a:t>
                      </a:r>
                      <a:r>
                        <a:rPr sz="900" spc="0">
                          <a:solidFill>
                            <a:srgbClr val="020302"/>
                          </a:solidFill>
                          <a:latin typeface="AdobeClean-Light"/>
                          <a:cs typeface="AdobeClean-Light"/>
                        </a:rPr>
                        <a:t>Business</a:t>
                      </a:r>
                      <a:r>
                        <a:rPr lang="en-US" sz="900" spc="0">
                          <a:solidFill>
                            <a:srgbClr val="020302"/>
                          </a:solidFill>
                          <a:latin typeface="AdobeClean-Light"/>
                          <a:cs typeface="AdobeClean-Light"/>
                        </a:rPr>
                        <a:t> </a:t>
                      </a:r>
                      <a:r>
                        <a:rPr sz="900" spc="0">
                          <a:solidFill>
                            <a:srgbClr val="020302"/>
                          </a:solidFill>
                          <a:latin typeface="AdobeClean-Light"/>
                          <a:cs typeface="AdobeClean-Light"/>
                        </a:rPr>
                        <a:t>hours</a:t>
                      </a:r>
                      <a:r>
                        <a:rPr lang="en-US" sz="900" spc="0">
                          <a:solidFill>
                            <a:srgbClr val="020302"/>
                          </a:solidFill>
                          <a:latin typeface="AdobeClean-Light"/>
                          <a:cs typeface="AdobeClean-Light"/>
                        </a:rPr>
                        <a:t> / </a:t>
                      </a:r>
                      <a:r>
                        <a:rPr sz="900" spc="0">
                          <a:solidFill>
                            <a:srgbClr val="020302"/>
                          </a:solidFill>
                          <a:latin typeface="AdobeClean-Light"/>
                          <a:cs typeface="AdobeClean-Light"/>
                        </a:rPr>
                        <a:t>6</a:t>
                      </a:r>
                      <a:r>
                        <a:rPr lang="en-US" sz="900" spc="0">
                          <a:solidFill>
                            <a:srgbClr val="020302"/>
                          </a:solidFill>
                          <a:latin typeface="AdobeClean-Light"/>
                          <a:cs typeface="AdobeClean-Light"/>
                        </a:rPr>
                        <a:t> </a:t>
                      </a:r>
                      <a:r>
                        <a:rPr sz="900" spc="0">
                          <a:solidFill>
                            <a:srgbClr val="020302"/>
                          </a:solidFill>
                          <a:latin typeface="AdobeClean-Light"/>
                          <a:cs typeface="AdobeClean-Light"/>
                        </a:rPr>
                        <a:t>hours</a:t>
                      </a:r>
                      <a:endParaRPr sz="900" spc="0">
                        <a:latin typeface="AdobeClean-Light"/>
                        <a:cs typeface="AdobeClean-Light"/>
                      </a:endParaRP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16230" marR="185420" indent="-193675" algn="ctr">
                        <a:lnSpc>
                          <a:spcPct val="100000"/>
                        </a:lnSpc>
                        <a:spcBef>
                          <a:spcPts val="645"/>
                        </a:spcBef>
                      </a:pPr>
                      <a:r>
                        <a:rPr sz="900" spc="0">
                          <a:solidFill>
                            <a:srgbClr val="020302"/>
                          </a:solidFill>
                          <a:latin typeface="AdobeClean-Light"/>
                          <a:cs typeface="AdobeClean-Light"/>
                        </a:rPr>
                        <a:t>Business</a:t>
                      </a:r>
                      <a:r>
                        <a:rPr lang="en-US" sz="900" spc="0">
                          <a:solidFill>
                            <a:srgbClr val="020302"/>
                          </a:solidFill>
                          <a:latin typeface="AdobeClean-Light"/>
                          <a:cs typeface="AdobeClean-Light"/>
                        </a:rPr>
                        <a:t> </a:t>
                      </a:r>
                      <a:r>
                        <a:rPr sz="900" spc="0">
                          <a:solidFill>
                            <a:srgbClr val="020302"/>
                          </a:solidFill>
                          <a:latin typeface="AdobeClean-Light"/>
                          <a:cs typeface="AdobeClean-Light"/>
                        </a:rPr>
                        <a:t>hours</a:t>
                      </a:r>
                      <a:r>
                        <a:rPr lang="en-US" sz="900" spc="0">
                          <a:solidFill>
                            <a:srgbClr val="020302"/>
                          </a:solidFill>
                          <a:latin typeface="AdobeClean-Light"/>
                          <a:cs typeface="AdobeClean-Light"/>
                        </a:rPr>
                        <a:t> </a:t>
                      </a:r>
                      <a:r>
                        <a:rPr sz="900" spc="0">
                          <a:solidFill>
                            <a:srgbClr val="020302"/>
                          </a:solidFill>
                          <a:latin typeface="AdobeClean-Light"/>
                          <a:cs typeface="AdobeClean-Light"/>
                        </a:rPr>
                        <a:t>/ 4</a:t>
                      </a:r>
                      <a:r>
                        <a:rPr lang="en-US" sz="900" spc="0">
                          <a:solidFill>
                            <a:srgbClr val="020302"/>
                          </a:solidFill>
                          <a:latin typeface="AdobeClean-Light"/>
                          <a:cs typeface="AdobeClean-Light"/>
                        </a:rPr>
                        <a:t> </a:t>
                      </a:r>
                      <a:r>
                        <a:rPr sz="900" spc="0">
                          <a:solidFill>
                            <a:srgbClr val="020302"/>
                          </a:solidFill>
                          <a:latin typeface="AdobeClean-Light"/>
                          <a:cs typeface="AdobeClean-Light"/>
                        </a:rPr>
                        <a:t>hours</a:t>
                      </a:r>
                      <a:endParaRPr sz="900" spc="0">
                        <a:latin typeface="AdobeClean-Light"/>
                        <a:cs typeface="AdobeClean-Light"/>
                      </a:endParaRP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88333">
                <a:tc>
                  <a:txBody>
                    <a:bodyPr/>
                    <a:lstStyle/>
                    <a:p>
                      <a:pPr marL="48895">
                        <a:lnSpc>
                          <a:spcPct val="100000"/>
                        </a:lnSpc>
                        <a:spcBef>
                          <a:spcPts val="15"/>
                        </a:spcBef>
                      </a:pPr>
                      <a:r>
                        <a:rPr sz="900" b="1" spc="0">
                          <a:solidFill>
                            <a:srgbClr val="020302"/>
                          </a:solidFill>
                          <a:latin typeface="Adobe Clean"/>
                          <a:cs typeface="Adobe Clean"/>
                        </a:rPr>
                        <a:t>PRIORITY 4</a:t>
                      </a:r>
                      <a:endParaRPr sz="900" spc="0">
                        <a:latin typeface="Adobe Clean"/>
                        <a:cs typeface="Adobe Clean"/>
                      </a:endParaRPr>
                    </a:p>
                    <a:p>
                      <a:pPr marL="48895" marR="0" lvl="0" indent="0" defTabSz="914400" eaLnBrk="1" fontAlgn="auto" latinLnBrk="0" hangingPunct="1">
                        <a:lnSpc>
                          <a:spcPct val="100000"/>
                        </a:lnSpc>
                        <a:spcBef>
                          <a:spcPts val="300"/>
                        </a:spcBef>
                        <a:spcAft>
                          <a:spcPts val="0"/>
                        </a:spcAft>
                        <a:buClrTx/>
                        <a:buSzTx/>
                        <a:buFontTx/>
                        <a:buNone/>
                        <a:tabLst/>
                        <a:defRPr/>
                      </a:pPr>
                      <a:r>
                        <a:rPr lang="en-US" sz="900" b="0" i="0" spc="0">
                          <a:solidFill>
                            <a:srgbClr val="000000"/>
                          </a:solidFill>
                          <a:effectLst/>
                          <a:latin typeface="Adobe Clean Light" panose="020B0303020404020204" pitchFamily="34" charset="0"/>
                        </a:rPr>
                        <a:t>General question regarding current product functionality or an enhancement request</a:t>
                      </a:r>
                      <a:endParaRPr lang="en-US" sz="900" b="0" i="0" spc="0">
                        <a:latin typeface="Adobe Clean Light" panose="020B0303020404020204" pitchFamily="34" charset="0"/>
                        <a:cs typeface="AdobeClean-Light"/>
                      </a:endParaRPr>
                    </a:p>
                  </a:txBody>
                  <a:tcPr marL="0" marR="0" marT="1905" marB="0">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40360" marR="203200" indent="-193040" algn="ctr">
                        <a:lnSpc>
                          <a:spcPct val="100000"/>
                        </a:lnSpc>
                        <a:spcBef>
                          <a:spcPts val="155"/>
                        </a:spcBef>
                      </a:pPr>
                      <a:r>
                        <a:rPr lang="en-US" sz="900" spc="0">
                          <a:solidFill>
                            <a:srgbClr val="020302"/>
                          </a:solidFill>
                          <a:latin typeface="AdobeClean-Light"/>
                          <a:cs typeface="AdobeClean-Light"/>
                        </a:rPr>
                        <a:t>  </a:t>
                      </a:r>
                      <a:r>
                        <a:rPr sz="900" spc="0">
                          <a:solidFill>
                            <a:srgbClr val="020302"/>
                          </a:solidFill>
                          <a:latin typeface="AdobeClean-Light"/>
                          <a:cs typeface="AdobeClean-Light"/>
                        </a:rPr>
                        <a:t>Business</a:t>
                      </a:r>
                      <a:r>
                        <a:rPr lang="en-US" sz="900" spc="0">
                          <a:solidFill>
                            <a:srgbClr val="020302"/>
                          </a:solidFill>
                          <a:latin typeface="AdobeClean-Light"/>
                          <a:cs typeface="AdobeClean-Light"/>
                        </a:rPr>
                        <a:t> </a:t>
                      </a:r>
                      <a:r>
                        <a:rPr sz="900" spc="0">
                          <a:solidFill>
                            <a:srgbClr val="020302"/>
                          </a:solidFill>
                          <a:latin typeface="AdobeClean-Light"/>
                          <a:cs typeface="AdobeClean-Light"/>
                        </a:rPr>
                        <a:t>days</a:t>
                      </a:r>
                      <a:r>
                        <a:rPr lang="en-US" sz="900" spc="0">
                          <a:solidFill>
                            <a:srgbClr val="020302"/>
                          </a:solidFill>
                          <a:latin typeface="AdobeClean-Light"/>
                          <a:cs typeface="AdobeClean-Light"/>
                        </a:rPr>
                        <a:t> / </a:t>
                      </a:r>
                      <a:r>
                        <a:rPr sz="900" spc="0">
                          <a:solidFill>
                            <a:srgbClr val="020302"/>
                          </a:solidFill>
                          <a:latin typeface="AdobeClean-Light"/>
                          <a:cs typeface="AdobeClean-Light"/>
                        </a:rPr>
                        <a:t>3 days</a:t>
                      </a:r>
                      <a:endParaRPr sz="900" spc="0">
                        <a:latin typeface="AdobeClean-Light"/>
                        <a:cs typeface="AdobeClean-Light"/>
                      </a:endParaRP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tcPr>
                </a:tc>
                <a:tc>
                  <a:txBody>
                    <a:bodyPr/>
                    <a:lstStyle/>
                    <a:p>
                      <a:pPr marL="370840" marR="223520" indent="-202565" algn="ctr">
                        <a:lnSpc>
                          <a:spcPct val="100000"/>
                        </a:lnSpc>
                        <a:spcBef>
                          <a:spcPts val="155"/>
                        </a:spcBef>
                      </a:pPr>
                      <a:r>
                        <a:rPr sz="900" spc="0">
                          <a:solidFill>
                            <a:srgbClr val="020302"/>
                          </a:solidFill>
                          <a:latin typeface="AdobeClean-Light"/>
                          <a:cs typeface="AdobeClean-Light"/>
                        </a:rPr>
                        <a:t>Business</a:t>
                      </a:r>
                      <a:r>
                        <a:rPr lang="en-US" sz="900" spc="0">
                          <a:solidFill>
                            <a:srgbClr val="020302"/>
                          </a:solidFill>
                          <a:latin typeface="AdobeClean-Light"/>
                          <a:cs typeface="AdobeClean-Light"/>
                        </a:rPr>
                        <a:t> </a:t>
                      </a:r>
                      <a:r>
                        <a:rPr sz="900" spc="0">
                          <a:solidFill>
                            <a:srgbClr val="020302"/>
                          </a:solidFill>
                          <a:latin typeface="AdobeClean-Light"/>
                          <a:cs typeface="AdobeClean-Light"/>
                        </a:rPr>
                        <a:t>day</a:t>
                      </a:r>
                      <a:r>
                        <a:rPr lang="en-US" sz="900" spc="0">
                          <a:solidFill>
                            <a:srgbClr val="020302"/>
                          </a:solidFill>
                          <a:latin typeface="AdobeClean-Light"/>
                          <a:cs typeface="AdobeClean-Light"/>
                        </a:rPr>
                        <a:t>s </a:t>
                      </a:r>
                      <a:r>
                        <a:rPr sz="900" spc="0">
                          <a:solidFill>
                            <a:srgbClr val="020302"/>
                          </a:solidFill>
                          <a:latin typeface="AdobeClean-Light"/>
                          <a:cs typeface="AdobeClean-Light"/>
                        </a:rPr>
                        <a:t>/</a:t>
                      </a:r>
                      <a:r>
                        <a:rPr lang="en-US" sz="900" spc="0">
                          <a:solidFill>
                            <a:srgbClr val="020302"/>
                          </a:solidFill>
                          <a:latin typeface="AdobeClean-Light"/>
                          <a:cs typeface="AdobeClean-Light"/>
                        </a:rPr>
                        <a:t> </a:t>
                      </a:r>
                      <a:r>
                        <a:rPr sz="900" spc="0">
                          <a:solidFill>
                            <a:srgbClr val="020302"/>
                          </a:solidFill>
                          <a:latin typeface="AdobeClean-Light"/>
                          <a:cs typeface="AdobeClean-Light"/>
                        </a:rPr>
                        <a:t>1 day</a:t>
                      </a:r>
                      <a:endParaRPr sz="900" spc="0">
                        <a:latin typeface="AdobeClean-Light"/>
                        <a:cs typeface="AdobeClean-Light"/>
                      </a:endParaRPr>
                    </a:p>
                  </a:txBody>
                  <a:tcPr marL="0" marR="0" marT="91440" marB="91440" anchor="ctr" anchorCtr="1">
                    <a:lnL w="3175">
                      <a:solidFill>
                        <a:srgbClr val="B7B8B8"/>
                      </a:solidFill>
                      <a:prstDash val="solid"/>
                    </a:lnL>
                    <a:lnR w="3175">
                      <a:solidFill>
                        <a:srgbClr val="B7B8B8"/>
                      </a:solidFill>
                      <a:prstDash val="solid"/>
                    </a:lnR>
                    <a:lnT w="3175">
                      <a:solidFill>
                        <a:srgbClr val="B7B8B8"/>
                      </a:solidFill>
                      <a:prstDash val="solid"/>
                    </a:lnT>
                    <a:lnB w="3175">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graphicFrame>
        <p:nvGraphicFramePr>
          <p:cNvPr id="11" name="object 8">
            <a:extLst>
              <a:ext uri="{FF2B5EF4-FFF2-40B4-BE49-F238E27FC236}">
                <a16:creationId xmlns:a16="http://schemas.microsoft.com/office/drawing/2014/main" id="{3AC7AEA2-E7A4-BD48-80EA-856168E207F6}"/>
              </a:ext>
            </a:extLst>
          </p:cNvPr>
          <p:cNvGraphicFramePr>
            <a:graphicFrameLocks noGrp="1"/>
          </p:cNvGraphicFramePr>
          <p:nvPr>
            <p:extLst>
              <p:ext uri="{D42A27DB-BD31-4B8C-83A1-F6EECF244321}">
                <p14:modId xmlns:p14="http://schemas.microsoft.com/office/powerpoint/2010/main" val="116851390"/>
              </p:ext>
            </p:extLst>
          </p:nvPr>
        </p:nvGraphicFramePr>
        <p:xfrm>
          <a:off x="121147" y="2120949"/>
          <a:ext cx="7498851" cy="4714546"/>
        </p:xfrm>
        <a:graphic>
          <a:graphicData uri="http://schemas.openxmlformats.org/drawingml/2006/table">
            <a:tbl>
              <a:tblPr firstRow="1" bandRow="1">
                <a:tableStyleId>{2D5ABB26-0587-4C30-8999-92F81FD0307C}</a:tableStyleId>
              </a:tblPr>
              <a:tblGrid>
                <a:gridCol w="1513599">
                  <a:extLst>
                    <a:ext uri="{9D8B030D-6E8A-4147-A177-3AD203B41FA5}">
                      <a16:colId xmlns:a16="http://schemas.microsoft.com/office/drawing/2014/main" val="1674920574"/>
                    </a:ext>
                  </a:extLst>
                </a:gridCol>
                <a:gridCol w="3133474">
                  <a:extLst>
                    <a:ext uri="{9D8B030D-6E8A-4147-A177-3AD203B41FA5}">
                      <a16:colId xmlns:a16="http://schemas.microsoft.com/office/drawing/2014/main" val="20001"/>
                    </a:ext>
                  </a:extLst>
                </a:gridCol>
                <a:gridCol w="1425889">
                  <a:extLst>
                    <a:ext uri="{9D8B030D-6E8A-4147-A177-3AD203B41FA5}">
                      <a16:colId xmlns:a16="http://schemas.microsoft.com/office/drawing/2014/main" val="2563521174"/>
                    </a:ext>
                  </a:extLst>
                </a:gridCol>
                <a:gridCol w="1425889">
                  <a:extLst>
                    <a:ext uri="{9D8B030D-6E8A-4147-A177-3AD203B41FA5}">
                      <a16:colId xmlns:a16="http://schemas.microsoft.com/office/drawing/2014/main" val="20003"/>
                    </a:ext>
                  </a:extLst>
                </a:gridCol>
              </a:tblGrid>
              <a:tr h="241251">
                <a:tc gridSpan="2">
                  <a:txBody>
                    <a:bodyPr/>
                    <a:lstStyle/>
                    <a:p>
                      <a:endParaRPr lang="en-US"/>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en-US" sz="900" spc="-20">
                          <a:solidFill>
                            <a:srgbClr val="404040"/>
                          </a:solidFill>
                          <a:latin typeface="Adobe Clean"/>
                          <a:cs typeface="Adobe Clean"/>
                        </a:rPr>
                        <a:t>Online </a:t>
                      </a:r>
                      <a:r>
                        <a:rPr lang="en-US" sz="900" spc="-135">
                          <a:solidFill>
                            <a:srgbClr val="404040"/>
                          </a:solidFill>
                          <a:latin typeface="Adobe Clean"/>
                          <a:cs typeface="Adobe Clean"/>
                        </a:rPr>
                        <a:t> </a:t>
                      </a:r>
                      <a:r>
                        <a:rPr lang="en-US" sz="900" spc="-20">
                          <a:solidFill>
                            <a:srgbClr val="404040"/>
                          </a:solidFill>
                          <a:latin typeface="Adobe Clean"/>
                          <a:cs typeface="Adobe Clean"/>
                        </a:rPr>
                        <a:t>Support</a:t>
                      </a:r>
                      <a:endParaRPr lang="en-US" sz="900">
                        <a:latin typeface="Adobe Clean"/>
                        <a:cs typeface="Adobe Clean"/>
                      </a:endParaRP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7C7C7C"/>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sz="900" spc="-20">
                          <a:solidFill>
                            <a:srgbClr val="FFFFFF"/>
                          </a:solidFill>
                          <a:latin typeface="Adobe Clean"/>
                          <a:cs typeface="Adobe Clean"/>
                        </a:rPr>
                        <a:t>Business</a:t>
                      </a:r>
                      <a:r>
                        <a:rPr lang="en-US" sz="900" spc="-20">
                          <a:solidFill>
                            <a:srgbClr val="FFFFFF"/>
                          </a:solidFill>
                          <a:latin typeface="Adobe Clean"/>
                          <a:cs typeface="Adobe Clean"/>
                        </a:rPr>
                        <a:t> </a:t>
                      </a:r>
                      <a:r>
                        <a:rPr sz="900" spc="-20">
                          <a:solidFill>
                            <a:srgbClr val="FFFFFF"/>
                          </a:solidFill>
                          <a:latin typeface="Adobe Clean"/>
                          <a:cs typeface="Adobe Clean"/>
                        </a:rPr>
                        <a:t>Support</a:t>
                      </a:r>
                      <a:endParaRPr sz="900">
                        <a:latin typeface="Adobe Clean"/>
                        <a:cs typeface="Adobe Clean"/>
                      </a:endParaRP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ACD2FF"/>
                      </a:solidFill>
                      <a:prstDash val="solid"/>
                      <a:round/>
                      <a:headEnd type="none" w="med" len="med"/>
                      <a:tailEnd type="none" w="med" len="med"/>
                    </a:lnB>
                    <a:solidFill>
                      <a:srgbClr val="7D7D7D"/>
                    </a:solidFill>
                  </a:tcPr>
                </a:tc>
                <a:extLst>
                  <a:ext uri="{0D108BD9-81ED-4DB2-BD59-A6C34878D82A}">
                    <a16:rowId xmlns:a16="http://schemas.microsoft.com/office/drawing/2014/main" val="10000"/>
                  </a:ext>
                </a:extLst>
              </a:tr>
              <a:tr h="332691">
                <a:tc gridSpan="2">
                  <a:txBody>
                    <a:bodyPr/>
                    <a:lstStyle/>
                    <a:p>
                      <a:endParaRPr lang="en-US"/>
                    </a:p>
                  </a:txBody>
                  <a:tcPr/>
                </a:tc>
                <a:tc hMerge="1">
                  <a:txBody>
                    <a:bodyPr/>
                    <a:lstStyle/>
                    <a:p>
                      <a:endParaRPr/>
                    </a:p>
                  </a:txBody>
                  <a:tcPr marL="0" marR="0" marT="0" marB="0"/>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endParaRPr lang="en-US" sz="800" i="1">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7C7C7C"/>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en-US" sz="800" i="1">
                          <a:solidFill>
                            <a:schemeClr val="bg1"/>
                          </a:solidFill>
                          <a:latin typeface="Adobe Clean Light" panose="020B0303020404020204" pitchFamily="34" charset="0"/>
                        </a:rPr>
                        <a:t>Paid Support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ACD2FF"/>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en-US" sz="1000" b="1" i="0" spc="0">
                          <a:solidFill>
                            <a:schemeClr val="bg1"/>
                          </a:solidFill>
                          <a:latin typeface="Adobe Clean" panose="020B0503020404020204" pitchFamily="34" charset="0"/>
                          <a:cs typeface="AdobeClean-Light"/>
                        </a:rPr>
                        <a:t>Assigned Experts</a:t>
                      </a:r>
                      <a:endParaRPr sz="1000" b="1" i="0" spc="0">
                        <a:solidFill>
                          <a:schemeClr val="bg1"/>
                        </a:solidFill>
                        <a:latin typeface="Adobe Clean" panose="020B0503020404020204" pitchFamily="34" charset="0"/>
                        <a:cs typeface="AdobeClean-Light"/>
                      </a:endParaRP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sz="900" spc="0">
                          <a:solidFill>
                            <a:srgbClr val="020302"/>
                          </a:solidFill>
                          <a:latin typeface="AdobeClean-Light"/>
                          <a:cs typeface="AdobeClean-Light"/>
                        </a:rPr>
                        <a:t>Account Support Lead</a:t>
                      </a:r>
                      <a:endParaRPr sz="900" spc="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ctr">
                        <a:lnSpc>
                          <a:spcPct val="100000"/>
                        </a:lnSpc>
                        <a:spcBef>
                          <a:spcPts val="470"/>
                        </a:spcBef>
                      </a:pPr>
                      <a:endParaRPr sz="90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470"/>
                        </a:spcBef>
                      </a:pPr>
                      <a:r>
                        <a:rPr sz="900">
                          <a:solidFill>
                            <a:srgbClr val="020302"/>
                          </a:solidFill>
                          <a:latin typeface="Wingdings"/>
                          <a:cs typeface="Wingdings"/>
                        </a:rPr>
                        <a:t></a:t>
                      </a:r>
                      <a:endParaRPr sz="900">
                        <a:latin typeface="Wingdings"/>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sz="900" spc="0">
                          <a:solidFill>
                            <a:srgbClr val="020302"/>
                          </a:solidFill>
                          <a:latin typeface="AdobeClean-Light"/>
                          <a:cs typeface="AdobeClean-Light"/>
                        </a:rPr>
                        <a:t>Named Support Engineer</a:t>
                      </a:r>
                      <a:endParaRPr sz="900" spc="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algn="ctr">
                        <a:lnSpc>
                          <a:spcPct val="100000"/>
                        </a:lnSpc>
                      </a:pPr>
                      <a:endParaRPr sz="900">
                        <a:latin typeface="Times New Roman"/>
                        <a:cs typeface="Times New Roman"/>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sz="900" spc="0">
                          <a:solidFill>
                            <a:srgbClr val="020302"/>
                          </a:solidFill>
                          <a:latin typeface="AdobeClean-Light"/>
                          <a:cs typeface="AdobeClean-Light"/>
                        </a:rPr>
                        <a:t>Technical Account Manager</a:t>
                      </a:r>
                      <a:endParaRPr sz="900" spc="0">
                        <a:latin typeface="AdobeClean-Light"/>
                        <a:cs typeface="AdobeClean-Light"/>
                      </a:endParaRP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ctr">
                        <a:lnSpc>
                          <a:spcPct val="100000"/>
                        </a:lnSpc>
                      </a:pPr>
                      <a:endParaRPr sz="90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gn="ctr">
                        <a:lnSpc>
                          <a:spcPct val="100000"/>
                        </a:lnSpc>
                      </a:pPr>
                      <a:endParaRPr sz="900">
                        <a:latin typeface="Times New Roman"/>
                        <a:cs typeface="Times New Roman"/>
                      </a:endParaRP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en-US" sz="1000" b="1" i="0" spc="0">
                          <a:solidFill>
                            <a:schemeClr val="bg1"/>
                          </a:solidFill>
                          <a:latin typeface="Adobe Clean" panose="020B0503020404020204" pitchFamily="34" charset="0"/>
                          <a:cs typeface="AdobeClean-Light"/>
                        </a:rPr>
                        <a:t>Support Services</a:t>
                      </a:r>
                      <a:endParaRPr sz="1000" b="1" i="0" spc="0">
                        <a:solidFill>
                          <a:schemeClr val="bg1"/>
                        </a:solidFill>
                        <a:latin typeface="Adobe Clean" panose="020B0503020404020204" pitchFamily="34" charset="0"/>
                        <a:cs typeface="AdobeClean-Light"/>
                      </a:endParaRP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en-US" sz="900" spc="0">
                          <a:solidFill>
                            <a:srgbClr val="020302"/>
                          </a:solidFill>
                          <a:latin typeface="AdobeClean-Light"/>
                          <a:cs typeface="AdobeClean-Light"/>
                        </a:rPr>
                        <a:t>Online</a:t>
                      </a:r>
                      <a:r>
                        <a:rPr sz="900" spc="0">
                          <a:solidFill>
                            <a:srgbClr val="020302"/>
                          </a:solidFill>
                          <a:latin typeface="AdobeClean-Light"/>
                          <a:cs typeface="AdobeClean-Light"/>
                        </a:rPr>
                        <a:t> Support</a:t>
                      </a:r>
                      <a:endParaRPr sz="900" spc="0">
                        <a:latin typeface="AdobeClean-Light"/>
                        <a:cs typeface="AdobeClean-Light"/>
                      </a:endParaRP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sz="900" spc="-25">
                          <a:solidFill>
                            <a:srgbClr val="020302"/>
                          </a:solidFill>
                          <a:latin typeface="AdobeClean-Light"/>
                          <a:cs typeface="AdobeClean-Light"/>
                        </a:rPr>
                        <a:t>Business</a:t>
                      </a:r>
                      <a:r>
                        <a:rPr sz="900" spc="-15">
                          <a:solidFill>
                            <a:srgbClr val="020302"/>
                          </a:solidFill>
                          <a:latin typeface="AdobeClean-Light"/>
                          <a:cs typeface="AdobeClean-Light"/>
                        </a:rPr>
                        <a:t> </a:t>
                      </a:r>
                      <a:r>
                        <a:rPr sz="900" spc="-30">
                          <a:solidFill>
                            <a:srgbClr val="020302"/>
                          </a:solidFill>
                          <a:latin typeface="AdobeClean-Light"/>
                          <a:cs typeface="AdobeClean-Light"/>
                        </a:rPr>
                        <a:t>hours</a:t>
                      </a:r>
                      <a:endParaRPr sz="900">
                        <a:latin typeface="AdobeClean-Light"/>
                        <a:cs typeface="AdobeClean-Light"/>
                      </a:endParaRP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sz="900" spc="-25">
                          <a:solidFill>
                            <a:srgbClr val="020302"/>
                          </a:solidFill>
                          <a:latin typeface="AdobeClean-Light"/>
                          <a:cs typeface="AdobeClean-Light"/>
                        </a:rPr>
                        <a:t>Business</a:t>
                      </a:r>
                      <a:r>
                        <a:rPr sz="900" spc="-15">
                          <a:solidFill>
                            <a:srgbClr val="020302"/>
                          </a:solidFill>
                          <a:latin typeface="AdobeClean-Light"/>
                          <a:cs typeface="AdobeClean-Light"/>
                        </a:rPr>
                        <a:t> </a:t>
                      </a:r>
                      <a:r>
                        <a:rPr sz="900" spc="-30">
                          <a:solidFill>
                            <a:srgbClr val="020302"/>
                          </a:solidFill>
                          <a:latin typeface="AdobeClean-Light"/>
                          <a:cs typeface="AdobeClean-Light"/>
                        </a:rPr>
                        <a:t>hours</a:t>
                      </a:r>
                      <a:endParaRPr sz="900">
                        <a:latin typeface="AdobeClean-Light"/>
                        <a:cs typeface="AdobeClean-Light"/>
                      </a:endParaRPr>
                    </a:p>
                  </a:txBody>
                  <a:tcPr marL="0" marR="0" marT="67945"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sz="900" spc="0">
                          <a:solidFill>
                            <a:srgbClr val="020302"/>
                          </a:solidFill>
                          <a:latin typeface="AdobeClean-Light"/>
                          <a:cs typeface="AdobeClean-Light"/>
                        </a:rPr>
                        <a:t>24x7</a:t>
                      </a:r>
                      <a:r>
                        <a:rPr lang="en-US" sz="900" spc="0">
                          <a:solidFill>
                            <a:srgbClr val="020302"/>
                          </a:solidFill>
                          <a:latin typeface="AdobeClean-Light"/>
                          <a:cs typeface="AdobeClean-Light"/>
                        </a:rPr>
                        <a:t>x365</a:t>
                      </a:r>
                      <a:r>
                        <a:rPr sz="900" spc="0">
                          <a:solidFill>
                            <a:srgbClr val="020302"/>
                          </a:solidFill>
                          <a:latin typeface="AdobeClean-Light"/>
                          <a:cs typeface="AdobeClean-Light"/>
                        </a:rPr>
                        <a:t> P1 Issue Support</a:t>
                      </a:r>
                      <a:endParaRPr sz="900" spc="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sz="900">
                          <a:solidFill>
                            <a:srgbClr val="020302"/>
                          </a:solidFill>
                          <a:latin typeface="Wingdings"/>
                          <a:cs typeface="Wingdings"/>
                        </a:rPr>
                        <a:t></a:t>
                      </a:r>
                      <a:endParaRPr sz="90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sz="900">
                          <a:solidFill>
                            <a:srgbClr val="020302"/>
                          </a:solidFill>
                          <a:latin typeface="Wingdings"/>
                          <a:cs typeface="Wingdings"/>
                        </a:rPr>
                        <a:t></a:t>
                      </a:r>
                      <a:endParaRPr sz="900">
                        <a:latin typeface="Wingdings"/>
                        <a:cs typeface="Wingdings"/>
                      </a:endParaRPr>
                    </a:p>
                  </a:txBody>
                  <a:tcPr marL="0" marR="0" marT="58419" marB="0">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en-US" sz="900" spc="0">
                          <a:solidFill>
                            <a:srgbClr val="020302"/>
                          </a:solidFill>
                          <a:latin typeface="AdobeClean-Light"/>
                          <a:cs typeface="AdobeClean-Light"/>
                        </a:rPr>
                        <a:t>Named Support Contacts (per product)</a:t>
                      </a:r>
                      <a:endParaRPr sz="900" spc="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sz="900">
                          <a:solidFill>
                            <a:srgbClr val="020302"/>
                          </a:solidFill>
                          <a:latin typeface="AdobeClean-Light"/>
                          <a:cs typeface="AdobeClean-Light"/>
                        </a:rPr>
                        <a:t>4</a:t>
                      </a:r>
                      <a:endParaRPr sz="90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sz="900">
                          <a:solidFill>
                            <a:srgbClr val="020302"/>
                          </a:solidFill>
                          <a:latin typeface="AdobeClean-Light"/>
                          <a:cs typeface="AdobeClean-Light"/>
                        </a:rPr>
                        <a:t>6</a:t>
                      </a:r>
                      <a:endParaRPr sz="900">
                        <a:latin typeface="AdobeClean-Light"/>
                        <a:cs typeface="AdobeClean-Light"/>
                      </a:endParaRPr>
                    </a:p>
                  </a:txBody>
                  <a:tcPr marL="0" marR="0" marT="57785" marB="0">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nSpc>
                          <a:spcPct val="100000"/>
                        </a:lnSpc>
                        <a:spcBef>
                          <a:spcPts val="455"/>
                        </a:spcBef>
                      </a:pPr>
                      <a:endParaRPr sz="90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en-US" sz="900" spc="0">
                          <a:solidFill>
                            <a:srgbClr val="020302"/>
                          </a:solidFill>
                          <a:latin typeface="AdobeClean-Light"/>
                          <a:cs typeface="AdobeClean-Light"/>
                        </a:rPr>
                        <a:t>Live Telephone Support</a:t>
                      </a:r>
                      <a:endParaRPr sz="900" spc="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64"/>
                        </a:spcBef>
                      </a:pPr>
                      <a:endParaRPr sz="90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sz="900">
                          <a:solidFill>
                            <a:srgbClr val="020302"/>
                          </a:solidFill>
                          <a:latin typeface="Wingdings"/>
                          <a:cs typeface="Wingdings"/>
                        </a:rPr>
                        <a:t></a:t>
                      </a:r>
                      <a:endParaRPr sz="900">
                        <a:latin typeface="Wingdings"/>
                        <a:cs typeface="Wingdings"/>
                      </a:endParaRPr>
                    </a:p>
                  </a:txBody>
                  <a:tcPr marL="0" marR="0" marT="59054" marB="0">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sz="900" spc="0">
                          <a:solidFill>
                            <a:srgbClr val="020302"/>
                          </a:solidFill>
                          <a:latin typeface="AdobeClean-Light"/>
                          <a:cs typeface="AdobeClean-Light"/>
                        </a:rPr>
                        <a:t>Escalation Management</a:t>
                      </a:r>
                      <a:endParaRPr sz="900" spc="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spcBef>
                          <a:spcPts val="470"/>
                        </a:spcBef>
                      </a:pPr>
                      <a:endParaRPr sz="90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sz="900">
                          <a:solidFill>
                            <a:srgbClr val="020302"/>
                          </a:solidFill>
                          <a:latin typeface="Wingdings"/>
                          <a:cs typeface="Wingdings"/>
                        </a:rPr>
                        <a:t></a:t>
                      </a:r>
                      <a:endParaRPr sz="900">
                        <a:latin typeface="Wingdings"/>
                        <a:cs typeface="Wingdings"/>
                      </a:endParaRPr>
                    </a:p>
                  </a:txBody>
                  <a:tcPr marL="0" marR="0" marT="59690" marB="0">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nSpc>
                          <a:spcPct val="100000"/>
                        </a:lnSpc>
                        <a:spcBef>
                          <a:spcPts val="450"/>
                        </a:spcBef>
                      </a:pPr>
                      <a:endParaRPr sz="90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sz="900" spc="0">
                          <a:solidFill>
                            <a:srgbClr val="020302"/>
                          </a:solidFill>
                          <a:latin typeface="AdobeClean-Light"/>
                          <a:cs typeface="AdobeClean-Light"/>
                        </a:rPr>
                        <a:t>Service Reviews </a:t>
                      </a:r>
                      <a:r>
                        <a:rPr lang="en-US" sz="900" spc="0">
                          <a:solidFill>
                            <a:srgbClr val="020302"/>
                          </a:solidFill>
                          <a:latin typeface="AdobeClean-Light"/>
                          <a:cs typeface="AdobeClean-Light"/>
                        </a:rPr>
                        <a:t>per Year</a:t>
                      </a:r>
                      <a:endParaRPr sz="900" spc="0">
                        <a:latin typeface="AdobeClean-Light"/>
                        <a:cs typeface="AdobeClean-Light"/>
                      </a:endParaRPr>
                    </a:p>
                  </a:txBody>
                  <a:tcPr marL="0" marR="0" marT="57150"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en-US" sz="900" spc="0">
                          <a:latin typeface="AdobeClean-Light"/>
                          <a:cs typeface="AdobeClean-Light"/>
                        </a:rPr>
                        <a:t>Expert Sessions per Year</a:t>
                      </a:r>
                      <a:endParaRPr sz="900" spc="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en-US" sz="900" spc="0">
                          <a:latin typeface="AdobeClean-Light"/>
                          <a:cs typeface="AdobeClean-Light"/>
                        </a:rPr>
                        <a:t>Case Reviews</a:t>
                      </a:r>
                      <a:endParaRPr sz="900" spc="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164642039"/>
                  </a:ext>
                </a:extLst>
              </a:tr>
              <a:tr h="230812">
                <a:tc vMerge="1">
                  <a:txBody>
                    <a:bodyPr/>
                    <a:lstStyle/>
                    <a:p>
                      <a:pPr marL="48895">
                        <a:lnSpc>
                          <a:spcPct val="100000"/>
                        </a:lnSpc>
                        <a:spcBef>
                          <a:spcPts val="459"/>
                        </a:spcBef>
                      </a:pPr>
                      <a:endParaRPr sz="90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sz="900" spc="0">
                          <a:solidFill>
                            <a:srgbClr val="020302"/>
                          </a:solidFill>
                          <a:latin typeface="AdobeClean-Light"/>
                          <a:cs typeface="AdobeClean-Light"/>
                        </a:rPr>
                        <a:t>Event </a:t>
                      </a:r>
                      <a:r>
                        <a:rPr lang="en-US" sz="900" spc="0">
                          <a:solidFill>
                            <a:srgbClr val="020302"/>
                          </a:solidFill>
                          <a:latin typeface="AdobeClean-Light"/>
                          <a:cs typeface="AdobeClean-Light"/>
                        </a:rPr>
                        <a:t>Management</a:t>
                      </a:r>
                      <a:endParaRPr sz="900" spc="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nSpc>
                          <a:spcPct val="100000"/>
                        </a:lnSpc>
                        <a:spcBef>
                          <a:spcPts val="465"/>
                        </a:spcBef>
                      </a:pPr>
                      <a:endParaRPr sz="90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sz="900" spc="0">
                          <a:solidFill>
                            <a:srgbClr val="020302"/>
                          </a:solidFill>
                          <a:latin typeface="AdobeClean-Light"/>
                          <a:cs typeface="AdobeClean-Light"/>
                        </a:rPr>
                        <a:t>Environment</a:t>
                      </a:r>
                      <a:r>
                        <a:rPr lang="en-US" sz="900" spc="0">
                          <a:solidFill>
                            <a:srgbClr val="020302"/>
                          </a:solidFill>
                          <a:latin typeface="AdobeClean-Light"/>
                          <a:cs typeface="AdobeClean-Light"/>
                        </a:rPr>
                        <a:t> </a:t>
                      </a:r>
                      <a:r>
                        <a:rPr sz="900" spc="0">
                          <a:solidFill>
                            <a:srgbClr val="020302"/>
                          </a:solidFill>
                          <a:latin typeface="AdobeClean-Light"/>
                          <a:cs typeface="AdobeClean-Light"/>
                        </a:rPr>
                        <a:t>Review, Maintenance &amp; Monitoring</a:t>
                      </a:r>
                      <a:endParaRPr sz="900" spc="0">
                        <a:latin typeface="AdobeClean-Light"/>
                        <a:cs typeface="AdobeClean-Light"/>
                      </a:endParaRPr>
                    </a:p>
                  </a:txBody>
                  <a:tcPr marL="0" marR="0" marT="59055"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nSpc>
                          <a:spcPct val="100000"/>
                        </a:lnSpc>
                        <a:spcBef>
                          <a:spcPts val="500"/>
                        </a:spcBef>
                      </a:pPr>
                      <a:endParaRPr sz="90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sz="900" spc="0">
                          <a:solidFill>
                            <a:srgbClr val="020302"/>
                          </a:solidFill>
                          <a:latin typeface="AdobeClean-Light"/>
                          <a:cs typeface="AdobeClean-Light"/>
                        </a:rPr>
                        <a:t>Release, Migration, Upgrade &amp; Product Roadmap Review</a:t>
                      </a:r>
                      <a:endParaRPr sz="900" spc="0">
                        <a:latin typeface="AdobeClean-Light"/>
                        <a:cs typeface="AdobeClean-Light"/>
                      </a:endParaRP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nSpc>
                          <a:spcPct val="100000"/>
                        </a:lnSpc>
                      </a:pPr>
                      <a:endParaRPr sz="900">
                        <a:latin typeface="Times New Roman"/>
                        <a:cs typeface="Times New Roman"/>
                      </a:endParaRPr>
                    </a:p>
                  </a:txBody>
                  <a:tcPr marL="0" marR="0" marT="0" marB="0">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nSpc>
                          <a:spcPct val="100000"/>
                        </a:lnSpc>
                        <a:spcBef>
                          <a:spcPts val="530"/>
                        </a:spcBef>
                      </a:pPr>
                      <a:endParaRPr sz="90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sz="900" spc="0">
                          <a:latin typeface="AdobeClean-Light"/>
                          <a:cs typeface="AdobeClean-Light"/>
                        </a:rPr>
                        <a:t>Cloud Support Activities – Experience Manager as Cloud</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a:lnSpc>
                          <a:spcPct val="100000"/>
                        </a:lnSpc>
                      </a:pPr>
                      <a:endParaRPr sz="900">
                        <a:latin typeface="Times New Roman"/>
                        <a:cs typeface="Times New Roman"/>
                      </a:endParaRPr>
                    </a:p>
                  </a:txBody>
                  <a:tcPr marL="0" marR="0" marT="0" marB="0">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161868">
                <a:tc rowSpan="2">
                  <a:txBody>
                    <a:bodyPr/>
                    <a:lstStyle/>
                    <a:p>
                      <a:pPr marL="48260">
                        <a:lnSpc>
                          <a:spcPct val="100000"/>
                        </a:lnSpc>
                        <a:spcBef>
                          <a:spcPts val="830"/>
                        </a:spcBef>
                      </a:pPr>
                      <a:r>
                        <a:rPr lang="en-US" sz="1000" b="1" i="0" spc="0">
                          <a:solidFill>
                            <a:schemeClr val="bg1"/>
                          </a:solidFill>
                          <a:latin typeface="Adobe Clean" panose="020B0503020404020204" pitchFamily="34" charset="0"/>
                          <a:cs typeface="AdobeClean-Light"/>
                        </a:rPr>
                        <a:t>Field Services</a:t>
                      </a:r>
                      <a:endParaRPr sz="1000" b="1" i="0" spc="0">
                        <a:solidFill>
                          <a:schemeClr val="bg1"/>
                        </a:solidFill>
                        <a:latin typeface="Adobe Clean" panose="020B0503020404020204" pitchFamily="34" charset="0"/>
                        <a:cs typeface="AdobeClean-Light"/>
                      </a:endParaRP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rowSpan="2">
                  <a:txBody>
                    <a:bodyPr/>
                    <a:lstStyle/>
                    <a:p>
                      <a:pPr marL="48260" hangingPunct="0">
                        <a:lnSpc>
                          <a:spcPct val="100000"/>
                        </a:lnSpc>
                        <a:spcBef>
                          <a:spcPts val="380"/>
                        </a:spcBef>
                      </a:pPr>
                      <a:r>
                        <a:rPr sz="900" spc="0">
                          <a:solidFill>
                            <a:srgbClr val="020302"/>
                          </a:solidFill>
                          <a:latin typeface="AdobeClean-Light"/>
                          <a:cs typeface="AdobeClean-Light"/>
                        </a:rPr>
                        <a:t>Launch Advisory Services – First Year of new solution</a:t>
                      </a:r>
                      <a:endParaRPr sz="900" spc="0">
                        <a:latin typeface="AdobeClean-Light"/>
                        <a:cs typeface="AdobeClean-Light"/>
                      </a:endParaRPr>
                    </a:p>
                    <a:p>
                      <a:pPr marL="48260" hangingPunct="0">
                        <a:lnSpc>
                          <a:spcPct val="100000"/>
                        </a:lnSpc>
                        <a:spcBef>
                          <a:spcPts val="830"/>
                        </a:spcBef>
                      </a:pPr>
                      <a:r>
                        <a:rPr sz="900" spc="0">
                          <a:latin typeface="AdobeClean-Light"/>
                          <a:cs typeface="AdobeClean-Light"/>
                        </a:rPr>
                        <a:t>Field Service Activities </a:t>
                      </a: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nSpc>
                          <a:spcPct val="100000"/>
                        </a:lnSpc>
                      </a:pPr>
                      <a:endParaRPr sz="90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nSpc>
                          <a:spcPct val="100000"/>
                        </a:lnSpc>
                      </a:pPr>
                      <a:endParaRPr sz="900">
                        <a:latin typeface="Times New Roman"/>
                        <a:cs typeface="Times New Roman"/>
                      </a:endParaRPr>
                    </a:p>
                  </a:txBody>
                  <a:tcPr marL="0" marR="0" marT="0" marB="0">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338725">
                <a:tc vMerge="1">
                  <a:txBody>
                    <a:bodyPr/>
                    <a:lstStyle/>
                    <a:p>
                      <a:endParaRPr lang="en-US"/>
                    </a:p>
                  </a:txBody>
                  <a:tcPr/>
                </a:tc>
                <a:tc vMerge="1">
                  <a:txBody>
                    <a:bodyPr/>
                    <a:lstStyle/>
                    <a:p>
                      <a:endParaRPr/>
                    </a:p>
                  </a:txBody>
                  <a:tcPr marL="0" marR="0" marT="48260" marB="0">
                    <a:lnL w="12700">
                      <a:solidFill>
                        <a:srgbClr val="F0F0F0"/>
                      </a:solidFill>
                      <a:prstDash val="solid"/>
                    </a:lnL>
                    <a:lnR w="12700">
                      <a:solidFill>
                        <a:srgbClr val="F0F0F0"/>
                      </a:solidFill>
                      <a:prstDash val="solid"/>
                    </a:lnR>
                    <a:lnT w="12700">
                      <a:solidFill>
                        <a:srgbClr val="F0F0F0"/>
                      </a:solidFill>
                      <a:prstDash val="solid"/>
                    </a:lnT>
                    <a:lnB w="12700">
                      <a:solidFill>
                        <a:srgbClr val="F1F1F1"/>
                      </a:solidFill>
                      <a:prstDash val="solid"/>
                    </a:lnB>
                  </a:tcPr>
                </a:tc>
                <a:tc>
                  <a:txBody>
                    <a:bodyPr/>
                    <a:lstStyle/>
                    <a:p>
                      <a:pPr>
                        <a:lnSpc>
                          <a:spcPct val="100000"/>
                        </a:lnSpc>
                      </a:pPr>
                      <a:endParaRPr sz="900">
                        <a:latin typeface="Times New Roman"/>
                        <a:cs typeface="Times New Roman"/>
                      </a:endParaRPr>
                    </a:p>
                  </a:txBody>
                  <a:tcPr marL="0" marR="0" marT="0" marB="0">
                    <a:lnB w="12700">
                      <a:solidFill>
                        <a:srgbClr val="F1F1F1"/>
                      </a:solidFill>
                      <a:prstDash val="solid"/>
                    </a:lnB>
                    <a:noFill/>
                  </a:tcPr>
                </a:tc>
                <a:tc>
                  <a:txBody>
                    <a:bodyPr/>
                    <a:lstStyle/>
                    <a:p>
                      <a:pPr>
                        <a:lnSpc>
                          <a:spcPct val="100000"/>
                        </a:lnSpc>
                      </a:pPr>
                      <a:endParaRPr sz="900">
                        <a:latin typeface="Times New Roman"/>
                        <a:cs typeface="Times New Roman"/>
                      </a:endParaRPr>
                    </a:p>
                  </a:txBody>
                  <a:tcPr marL="0" marR="0" marT="0" marB="0">
                    <a:lnB w="12700">
                      <a:solidFill>
                        <a:srgbClr val="F1F1F1"/>
                      </a:solidFill>
                      <a:prstDash val="solid"/>
                    </a:lnB>
                    <a:solidFill>
                      <a:schemeClr val="bg1">
                        <a:lumMod val="95000"/>
                      </a:schemeClr>
                    </a:solidFill>
                  </a:tcPr>
                </a:tc>
                <a:extLst>
                  <a:ext uri="{0D108BD9-81ED-4DB2-BD59-A6C34878D82A}">
                    <a16:rowId xmlns:a16="http://schemas.microsoft.com/office/drawing/2014/main" val="10016"/>
                  </a:ext>
                </a:extLst>
              </a:tr>
            </a:tbl>
          </a:graphicData>
        </a:graphic>
      </p:graphicFrame>
      <p:sp>
        <p:nvSpPr>
          <p:cNvPr id="6" name="TextBox 5">
            <a:extLst>
              <a:ext uri="{FF2B5EF4-FFF2-40B4-BE49-F238E27FC236}">
                <a16:creationId xmlns:a16="http://schemas.microsoft.com/office/drawing/2014/main" id="{669E35DE-6A5F-5549-904F-459C7D857BB2}"/>
              </a:ext>
            </a:extLst>
          </p:cNvPr>
          <p:cNvSpPr txBox="1"/>
          <p:nvPr/>
        </p:nvSpPr>
        <p:spPr>
          <a:xfrm>
            <a:off x="356615" y="358817"/>
            <a:ext cx="2717050" cy="200055"/>
          </a:xfrm>
          <a:prstGeom prst="rect">
            <a:avLst/>
          </a:prstGeom>
          <a:noFill/>
        </p:spPr>
        <p:txBody>
          <a:bodyPr wrap="square" rtlCol="0">
            <a:spAutoFit/>
          </a:bodyPr>
          <a:lstStyle/>
          <a:p>
            <a:r>
              <a:rPr lang="en-US" sz="700" i="1">
                <a:solidFill>
                  <a:schemeClr val="bg1"/>
                </a:solidFill>
              </a:rPr>
              <a:t>Adobe Experience Cloud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object 3"/>
          <p:cNvGrpSpPr/>
          <p:nvPr/>
        </p:nvGrpSpPr>
        <p:grpSpPr>
          <a:xfrm rot="5400000">
            <a:off x="1339850" y="-1393467"/>
            <a:ext cx="5198897" cy="7971002"/>
            <a:chOff x="180403" y="415099"/>
            <a:chExt cx="3479165" cy="7679055"/>
          </a:xfrm>
        </p:grpSpPr>
        <p:sp>
          <p:nvSpPr>
            <p:cNvPr id="4" name="object 4"/>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5" name="object 5"/>
            <p:cNvSpPr/>
            <p:nvPr/>
          </p:nvSpPr>
          <p:spPr>
            <a:xfrm>
              <a:off x="187070" y="421767"/>
              <a:ext cx="340995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36" name="object 36"/>
          <p:cNvSpPr/>
          <p:nvPr/>
        </p:nvSpPr>
        <p:spPr>
          <a:xfrm>
            <a:off x="2215194" y="596295"/>
            <a:ext cx="355091" cy="355091"/>
          </a:xfrm>
          <a:prstGeom prst="rect">
            <a:avLst/>
          </a:prstGeom>
          <a:blipFill>
            <a:blip r:embed="rId3" cstate="print"/>
            <a:stretch>
              <a:fillRect/>
            </a:stretch>
          </a:blipFill>
        </p:spPr>
        <p:txBody>
          <a:bodyPr wrap="square" lIns="0" tIns="0" rIns="0" bIns="0" rtlCol="0"/>
          <a:lstStyle/>
          <a:p>
            <a:endParaRPr/>
          </a:p>
        </p:txBody>
      </p:sp>
      <p:sp>
        <p:nvSpPr>
          <p:cNvPr id="39" name="object 39"/>
          <p:cNvSpPr txBox="1"/>
          <p:nvPr/>
        </p:nvSpPr>
        <p:spPr>
          <a:xfrm>
            <a:off x="370040" y="1409311"/>
            <a:ext cx="2286000" cy="1289969"/>
          </a:xfrm>
          <a:prstGeom prst="rect">
            <a:avLst/>
          </a:prstGeom>
        </p:spPr>
        <p:txBody>
          <a:bodyPr vert="horz" wrap="square" lIns="0" tIns="35560" rIns="0" bIns="0" rtlCol="0">
            <a:spAutoFit/>
          </a:bodyPr>
          <a:lstStyle/>
          <a:p>
            <a:pPr marL="12700" marR="5080">
              <a:lnSpc>
                <a:spcPts val="1400"/>
              </a:lnSpc>
              <a:spcBef>
                <a:spcPts val="60"/>
              </a:spcBef>
            </a:pPr>
            <a:r>
              <a:rPr lang="en-US" sz="1000">
                <a:solidFill>
                  <a:srgbClr val="000000"/>
                </a:solidFill>
                <a:latin typeface="Adobe Clean Light" panose="020B0303020404020204" pitchFamily="34" charset="0"/>
              </a:rPr>
              <a:t>A designated Account Support Lead to proactively monitor cases, drive cross-team collaboration, deliver onboarding webinars, run service reports, provide non-technical support assistance, and function as your escalation point and internal advocate within Adobe Support.</a:t>
            </a:r>
            <a:endParaRPr lang="en-US" sz="1000">
              <a:latin typeface="Adobe Clean Light" panose="020B0303020404020204" pitchFamily="34" charset="0"/>
              <a:cs typeface="AdobeClean-Light"/>
            </a:endParaRPr>
          </a:p>
        </p:txBody>
      </p:sp>
      <p:sp>
        <p:nvSpPr>
          <p:cNvPr id="46" name="object 46"/>
          <p:cNvSpPr txBox="1"/>
          <p:nvPr/>
        </p:nvSpPr>
        <p:spPr>
          <a:xfrm>
            <a:off x="2836967" y="8618616"/>
            <a:ext cx="2286000" cy="641201"/>
          </a:xfrm>
          <a:prstGeom prst="rect">
            <a:avLst/>
          </a:prstGeom>
        </p:spPr>
        <p:txBody>
          <a:bodyPr vert="horz" wrap="square" lIns="0" tIns="12700" rIns="0" bIns="0" rtlCol="0" anchor="t">
            <a:spAutoFit/>
          </a:bodyPr>
          <a:lstStyle/>
          <a:p>
            <a:pPr marL="33020" marR="159385">
              <a:lnSpc>
                <a:spcPct val="100000"/>
              </a:lnSpc>
              <a:spcBef>
                <a:spcPts val="100"/>
              </a:spcBef>
              <a:tabLst>
                <a:tab pos="1786889" algn="l"/>
              </a:tabLst>
            </a:pPr>
            <a:r>
              <a:rPr sz="1000">
                <a:solidFill>
                  <a:srgbClr val="020302"/>
                </a:solidFill>
                <a:latin typeface="AdobeClean-Light"/>
                <a:cs typeface="AdobeClean-Light"/>
              </a:rPr>
              <a:t>Start a chat session to get answers</a:t>
            </a:r>
            <a:r>
              <a:rPr lang="en-US" sz="1000">
                <a:solidFill>
                  <a:srgbClr val="020302"/>
                </a:solidFill>
                <a:latin typeface="AdobeClean-Light"/>
                <a:cs typeface="AdobeClean-Light"/>
              </a:rPr>
              <a:t> &amp; </a:t>
            </a:r>
            <a:r>
              <a:rPr sz="1000">
                <a:solidFill>
                  <a:srgbClr val="020302"/>
                </a:solidFill>
                <a:latin typeface="AdobeClean-Light"/>
                <a:cs typeface="AdobeClean-Light"/>
              </a:rPr>
              <a:t>help with case submission</a:t>
            </a:r>
            <a:r>
              <a:rPr lang="en-US" sz="1000">
                <a:solidFill>
                  <a:srgbClr val="020302"/>
                </a:solidFill>
                <a:latin typeface="AdobeClean-Light"/>
                <a:cs typeface="AdobeClean-Light"/>
              </a:rPr>
              <a:t>.</a:t>
            </a:r>
          </a:p>
          <a:p>
            <a:pPr marL="33020" marR="159385">
              <a:spcBef>
                <a:spcPts val="100"/>
              </a:spcBef>
              <a:tabLst>
                <a:tab pos="1786889" algn="l"/>
              </a:tabLst>
            </a:pPr>
            <a:r>
              <a:rPr sz="1000" i="1">
                <a:solidFill>
                  <a:srgbClr val="7A7A7A"/>
                </a:solidFill>
                <a:latin typeface="AdobeClean-LightIt"/>
                <a:cs typeface="AdobeClean-LightIt"/>
              </a:rPr>
              <a:t>*Not all products have live chat support</a:t>
            </a:r>
            <a:r>
              <a:rPr sz="900" i="1">
                <a:solidFill>
                  <a:srgbClr val="7A7A7A"/>
                </a:solidFill>
                <a:latin typeface="AdobeClean-LightIt"/>
                <a:cs typeface="AdobeClean-LightIt"/>
              </a:rPr>
              <a:t>.</a:t>
            </a:r>
            <a:r>
              <a:rPr lang="en-US" sz="900" i="1">
                <a:solidFill>
                  <a:srgbClr val="7A7A7A"/>
                </a:solidFill>
                <a:latin typeface="AdobeClean-LightIt"/>
                <a:cs typeface="AdobeClean-LightIt"/>
              </a:rPr>
              <a:t>  </a:t>
            </a:r>
            <a:endParaRPr sz="900">
              <a:latin typeface="AdobeClean-Light"/>
              <a:cs typeface="AdobeClean-Light"/>
            </a:endParaRPr>
          </a:p>
        </p:txBody>
      </p:sp>
      <p:sp>
        <p:nvSpPr>
          <p:cNvPr id="52" name="object 52"/>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60" name="TextBox 59">
            <a:extLst>
              <a:ext uri="{FF2B5EF4-FFF2-40B4-BE49-F238E27FC236}">
                <a16:creationId xmlns:a16="http://schemas.microsoft.com/office/drawing/2014/main" id="{294BFC9C-CB48-FE4C-887D-D38E0BAE6627}"/>
              </a:ext>
            </a:extLst>
          </p:cNvPr>
          <p:cNvSpPr txBox="1">
            <a:spLocks/>
          </p:cNvSpPr>
          <p:nvPr/>
        </p:nvSpPr>
        <p:spPr>
          <a:xfrm>
            <a:off x="838200" y="6046398"/>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Community Forums</a:t>
            </a:r>
          </a:p>
        </p:txBody>
      </p:sp>
      <p:sp>
        <p:nvSpPr>
          <p:cNvPr id="61" name="Rectangle 60">
            <a:extLst>
              <a:ext uri="{FF2B5EF4-FFF2-40B4-BE49-F238E27FC236}">
                <a16:creationId xmlns:a16="http://schemas.microsoft.com/office/drawing/2014/main" id="{8F4C73CC-314D-8744-A9C8-6CE3C69810AD}"/>
              </a:ext>
            </a:extLst>
          </p:cNvPr>
          <p:cNvSpPr>
            <a:spLocks/>
          </p:cNvSpPr>
          <p:nvPr/>
        </p:nvSpPr>
        <p:spPr>
          <a:xfrm>
            <a:off x="838200" y="6277305"/>
            <a:ext cx="959314" cy="184666"/>
          </a:xfrm>
          <a:prstGeom prst="rect">
            <a:avLst/>
          </a:prstGeom>
        </p:spPr>
        <p:txBody>
          <a:bodyPr wrap="square" lIns="0" tIns="0" rIns="0" bIns="0">
            <a:spAutoFit/>
          </a:bodyPr>
          <a:lstStyle/>
          <a:p>
            <a:pPr>
              <a:spcBef>
                <a:spcPts val="600"/>
              </a:spcBef>
              <a:spcAft>
                <a:spcPts val="600"/>
              </a:spcAft>
            </a:pPr>
            <a:r>
              <a:rPr lang="en-US" sz="1200" b="1">
                <a:latin typeface="+mj-lt"/>
                <a:ea typeface="Open Sans" pitchFamily="34" charset="0"/>
                <a:cs typeface="Open Sans" pitchFamily="34" charset="0"/>
              </a:rPr>
              <a:t>Online Forums</a:t>
            </a:r>
          </a:p>
        </p:txBody>
      </p:sp>
      <p:sp>
        <p:nvSpPr>
          <p:cNvPr id="63" name="object 39">
            <a:extLst>
              <a:ext uri="{FF2B5EF4-FFF2-40B4-BE49-F238E27FC236}">
                <a16:creationId xmlns:a16="http://schemas.microsoft.com/office/drawing/2014/main" id="{5FDB276C-3505-C748-B612-64E8B08A71CB}"/>
              </a:ext>
            </a:extLst>
          </p:cNvPr>
          <p:cNvSpPr txBox="1"/>
          <p:nvPr/>
        </p:nvSpPr>
        <p:spPr>
          <a:xfrm>
            <a:off x="370040" y="6529249"/>
            <a:ext cx="2286000" cy="805349"/>
          </a:xfrm>
          <a:prstGeom prst="rect">
            <a:avLst/>
          </a:prstGeom>
        </p:spPr>
        <p:txBody>
          <a:bodyPr vert="horz" wrap="square" lIns="0" tIns="35560" rIns="0" bIns="0" rtlCol="0">
            <a:spAutoFit/>
          </a:bodyPr>
          <a:lstStyle/>
          <a:p>
            <a:r>
              <a:rPr lang="en-US" sz="1000">
                <a:solidFill>
                  <a:srgbClr val="000000"/>
                </a:solidFill>
                <a:latin typeface="Adobe Clean Light" panose="020B0303020404020204" pitchFamily="34" charset="0"/>
              </a:rPr>
              <a:t>Continuous online access to a growing database of technical solutions, product documentation, FAQs and more. Thousands of customers can connect to share best practices and lessons learned.</a:t>
            </a:r>
          </a:p>
        </p:txBody>
      </p:sp>
      <p:sp>
        <p:nvSpPr>
          <p:cNvPr id="65" name="Rectangle 64">
            <a:extLst>
              <a:ext uri="{FF2B5EF4-FFF2-40B4-BE49-F238E27FC236}">
                <a16:creationId xmlns:a16="http://schemas.microsoft.com/office/drawing/2014/main" id="{6E1B1B00-5842-3A4E-A250-97EC5CF16C89}"/>
              </a:ext>
            </a:extLst>
          </p:cNvPr>
          <p:cNvSpPr>
            <a:spLocks/>
          </p:cNvSpPr>
          <p:nvPr/>
        </p:nvSpPr>
        <p:spPr>
          <a:xfrm>
            <a:off x="5851290" y="6277305"/>
            <a:ext cx="1316707"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Self-guided Journeys</a:t>
            </a:r>
          </a:p>
        </p:txBody>
      </p:sp>
      <p:sp>
        <p:nvSpPr>
          <p:cNvPr id="67" name="object 39">
            <a:extLst>
              <a:ext uri="{FF2B5EF4-FFF2-40B4-BE49-F238E27FC236}">
                <a16:creationId xmlns:a16="http://schemas.microsoft.com/office/drawing/2014/main" id="{22816550-445E-B945-8FBC-36EF6779CB5A}"/>
              </a:ext>
            </a:extLst>
          </p:cNvPr>
          <p:cNvSpPr txBox="1"/>
          <p:nvPr/>
        </p:nvSpPr>
        <p:spPr>
          <a:xfrm>
            <a:off x="5376301" y="6529249"/>
            <a:ext cx="2286000" cy="959237"/>
          </a:xfrm>
          <a:prstGeom prst="rect">
            <a:avLst/>
          </a:prstGeom>
        </p:spPr>
        <p:txBody>
          <a:bodyPr vert="horz" wrap="square" lIns="0" tIns="35560" rIns="0" bIns="0" rtlCol="0">
            <a:spAutoFit/>
          </a:bodyPr>
          <a:lstStyle/>
          <a:p>
            <a:r>
              <a:rPr lang="en-US" sz="1000">
                <a:solidFill>
                  <a:srgbClr val="000000"/>
                </a:solidFill>
                <a:latin typeface="Adobe Clean Light" panose="020B0303020404020204" pitchFamily="34" charset="0"/>
              </a:rPr>
              <a:t>Experience Makers are made with Experience League. Customers can kickstart their Customer Experience Management abilities with personalized learning to develop skills, engage with a global community of peers, and earn career advancing recognition.</a:t>
            </a:r>
          </a:p>
        </p:txBody>
      </p:sp>
      <p:sp>
        <p:nvSpPr>
          <p:cNvPr id="77" name="TextBox 76">
            <a:extLst>
              <a:ext uri="{FF2B5EF4-FFF2-40B4-BE49-F238E27FC236}">
                <a16:creationId xmlns:a16="http://schemas.microsoft.com/office/drawing/2014/main" id="{3C8012AA-ACFC-F14A-9871-8C8BC94B3109}"/>
              </a:ext>
            </a:extLst>
          </p:cNvPr>
          <p:cNvSpPr txBox="1">
            <a:spLocks/>
          </p:cNvSpPr>
          <p:nvPr/>
        </p:nvSpPr>
        <p:spPr>
          <a:xfrm>
            <a:off x="3215895" y="8150141"/>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Live Chat  Support*</a:t>
            </a:r>
          </a:p>
        </p:txBody>
      </p:sp>
      <p:sp>
        <p:nvSpPr>
          <p:cNvPr id="78" name="Rectangle 77">
            <a:extLst>
              <a:ext uri="{FF2B5EF4-FFF2-40B4-BE49-F238E27FC236}">
                <a16:creationId xmlns:a16="http://schemas.microsoft.com/office/drawing/2014/main" id="{3FD5E5E8-A228-E646-A72D-9542B6773A8E}"/>
              </a:ext>
            </a:extLst>
          </p:cNvPr>
          <p:cNvSpPr>
            <a:spLocks/>
          </p:cNvSpPr>
          <p:nvPr/>
        </p:nvSpPr>
        <p:spPr>
          <a:xfrm>
            <a:off x="3198434" y="8373543"/>
            <a:ext cx="840166"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Chat Support</a:t>
            </a:r>
          </a:p>
        </p:txBody>
      </p:sp>
      <p:sp>
        <p:nvSpPr>
          <p:cNvPr id="80" name="TextBox 79">
            <a:extLst>
              <a:ext uri="{FF2B5EF4-FFF2-40B4-BE49-F238E27FC236}">
                <a16:creationId xmlns:a16="http://schemas.microsoft.com/office/drawing/2014/main" id="{DAF3EBEF-0B3F-B542-A30E-3B7228432027}"/>
              </a:ext>
            </a:extLst>
          </p:cNvPr>
          <p:cNvSpPr txBox="1">
            <a:spLocks/>
          </p:cNvSpPr>
          <p:nvPr/>
        </p:nvSpPr>
        <p:spPr>
          <a:xfrm>
            <a:off x="3290772" y="604639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24X7 P1 </a:t>
            </a:r>
          </a:p>
        </p:txBody>
      </p:sp>
      <p:sp>
        <p:nvSpPr>
          <p:cNvPr id="81" name="Rectangle 80">
            <a:extLst>
              <a:ext uri="{FF2B5EF4-FFF2-40B4-BE49-F238E27FC236}">
                <a16:creationId xmlns:a16="http://schemas.microsoft.com/office/drawing/2014/main" id="{075E4356-C31F-674D-B927-91CC2C099FA3}"/>
              </a:ext>
            </a:extLst>
          </p:cNvPr>
          <p:cNvSpPr>
            <a:spLocks/>
          </p:cNvSpPr>
          <p:nvPr/>
        </p:nvSpPr>
        <p:spPr>
          <a:xfrm>
            <a:off x="3276600" y="6277305"/>
            <a:ext cx="992259"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Phone Support</a:t>
            </a:r>
          </a:p>
        </p:txBody>
      </p:sp>
      <p:sp>
        <p:nvSpPr>
          <p:cNvPr id="82" name="object 39">
            <a:extLst>
              <a:ext uri="{FF2B5EF4-FFF2-40B4-BE49-F238E27FC236}">
                <a16:creationId xmlns:a16="http://schemas.microsoft.com/office/drawing/2014/main" id="{95A83EB9-E8E1-7547-BBE3-E1F42C56BF6A}"/>
              </a:ext>
            </a:extLst>
          </p:cNvPr>
          <p:cNvSpPr txBox="1"/>
          <p:nvPr/>
        </p:nvSpPr>
        <p:spPr>
          <a:xfrm>
            <a:off x="2836967" y="6529249"/>
            <a:ext cx="2286000" cy="805349"/>
          </a:xfrm>
          <a:prstGeom prst="rect">
            <a:avLst/>
          </a:prstGeom>
        </p:spPr>
        <p:txBody>
          <a:bodyPr vert="horz" wrap="square" lIns="0" tIns="35560" rIns="0" bIns="0" rtlCol="0">
            <a:spAutoFit/>
          </a:bodyPr>
          <a:lstStyle/>
          <a:p>
            <a:r>
              <a:rPr lang="en-US" sz="1000">
                <a:solidFill>
                  <a:srgbClr val="020302"/>
                </a:solidFill>
                <a:latin typeface="AdobeClean-Light"/>
              </a:rPr>
              <a:t>Authorized users or Named Support Contacts </a:t>
            </a:r>
            <a:r>
              <a:rPr lang="en-US" sz="1000">
                <a:latin typeface="Adobe Clean Light" panose="020B0303020404020204" pitchFamily="34" charset="0"/>
              </a:rPr>
              <a:t>can submit issues through all available  channels (including phone for P1) and interact with our technical support team on behalf of your company. </a:t>
            </a:r>
            <a:endParaRPr lang="en-US" sz="1000">
              <a:solidFill>
                <a:srgbClr val="000000"/>
              </a:solidFill>
              <a:latin typeface="Adobe Clean Light" panose="020B0303020404020204" pitchFamily="34" charset="0"/>
            </a:endParaRPr>
          </a:p>
        </p:txBody>
      </p:sp>
      <p:sp>
        <p:nvSpPr>
          <p:cNvPr id="84" name="object 10">
            <a:extLst>
              <a:ext uri="{FF2B5EF4-FFF2-40B4-BE49-F238E27FC236}">
                <a16:creationId xmlns:a16="http://schemas.microsoft.com/office/drawing/2014/main" id="{CBCF4964-CAC8-F146-B2E2-51ED8B3DC99A}"/>
              </a:ext>
            </a:extLst>
          </p:cNvPr>
          <p:cNvSpPr txBox="1">
            <a:spLocks noGrp="1"/>
          </p:cNvSpPr>
          <p:nvPr>
            <p:ph type="ftr" sz="quarter" idx="5"/>
          </p:nvPr>
        </p:nvSpPr>
        <p:spPr>
          <a:xfrm>
            <a:off x="5253416" y="9862966"/>
            <a:ext cx="2270125" cy="132729"/>
          </a:xfrm>
          <a:prstGeom prst="rect">
            <a:avLst/>
          </a:prstGeom>
        </p:spPr>
        <p:txBody>
          <a:bodyPr vert="horz" wrap="square" lIns="0" tIns="9525" rIns="0" bIns="0" rtlCol="0">
            <a:spAutoFit/>
          </a:bodyPr>
          <a:lstStyle/>
          <a:p>
            <a:pPr marL="12700">
              <a:lnSpc>
                <a:spcPct val="100000"/>
              </a:lnSpc>
              <a:spcBef>
                <a:spcPts val="75"/>
              </a:spcBef>
            </a:pPr>
            <a:r>
              <a:rPr spc="-5"/>
              <a:t>©202</a:t>
            </a:r>
            <a:r>
              <a:rPr lang="en-US" spc="-5"/>
              <a:t>1</a:t>
            </a:r>
            <a:r>
              <a:rPr spc="-5"/>
              <a:t> Adobe. All Rights Reserved. Adobe</a:t>
            </a:r>
            <a:r>
              <a:rPr spc="60"/>
              <a:t> </a:t>
            </a:r>
            <a:r>
              <a:rPr spc="-5"/>
              <a:t>Confidential.</a:t>
            </a:r>
          </a:p>
        </p:txBody>
      </p:sp>
      <p:sp>
        <p:nvSpPr>
          <p:cNvPr id="41" name="Rectangle 40">
            <a:extLst>
              <a:ext uri="{FF2B5EF4-FFF2-40B4-BE49-F238E27FC236}">
                <a16:creationId xmlns:a16="http://schemas.microsoft.com/office/drawing/2014/main" id="{6BF87FDD-9EA3-6946-897D-7CB38BCFBCA5}"/>
              </a:ext>
            </a:extLst>
          </p:cNvPr>
          <p:cNvSpPr>
            <a:spLocks/>
          </p:cNvSpPr>
          <p:nvPr/>
        </p:nvSpPr>
        <p:spPr>
          <a:xfrm>
            <a:off x="821898" y="1099315"/>
            <a:ext cx="1726164" cy="184666"/>
          </a:xfrm>
          <a:prstGeom prst="rect">
            <a:avLst/>
          </a:prstGeom>
        </p:spPr>
        <p:txBody>
          <a:bodyPr wrap="square" lIns="0" tIns="0" rIns="0" bIns="0">
            <a:spAutoFit/>
          </a:bodyPr>
          <a:lstStyle/>
          <a:p>
            <a:pPr>
              <a:spcBef>
                <a:spcPts val="600"/>
              </a:spcBef>
              <a:spcAft>
                <a:spcPts val="600"/>
              </a:spcAft>
            </a:pPr>
            <a:r>
              <a:rPr lang="en-US" sz="1200" b="1" spc="-10">
                <a:solidFill>
                  <a:srgbClr val="020302"/>
                </a:solidFill>
                <a:latin typeface="+mj-lt"/>
              </a:rPr>
              <a:t>Account Support Lead</a:t>
            </a:r>
          </a:p>
        </p:txBody>
      </p:sp>
      <p:sp>
        <p:nvSpPr>
          <p:cNvPr id="42" name="object 26">
            <a:extLst>
              <a:ext uri="{FF2B5EF4-FFF2-40B4-BE49-F238E27FC236}">
                <a16:creationId xmlns:a16="http://schemas.microsoft.com/office/drawing/2014/main" id="{44EDA522-BD84-1947-A820-5069D704753E}"/>
              </a:ext>
            </a:extLst>
          </p:cNvPr>
          <p:cNvSpPr/>
          <p:nvPr/>
        </p:nvSpPr>
        <p:spPr>
          <a:xfrm>
            <a:off x="401995" y="5785009"/>
            <a:ext cx="184820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44" name="Rectangle 43">
            <a:extLst>
              <a:ext uri="{FF2B5EF4-FFF2-40B4-BE49-F238E27FC236}">
                <a16:creationId xmlns:a16="http://schemas.microsoft.com/office/drawing/2014/main" id="{147009FB-1B8D-6D4F-87DF-41B5DE49EFE5}"/>
              </a:ext>
            </a:extLst>
          </p:cNvPr>
          <p:cNvSpPr/>
          <p:nvPr/>
        </p:nvSpPr>
        <p:spPr>
          <a:xfrm>
            <a:off x="318713" y="5432541"/>
            <a:ext cx="2006640" cy="307777"/>
          </a:xfrm>
          <a:prstGeom prst="rect">
            <a:avLst/>
          </a:prstGeom>
        </p:spPr>
        <p:txBody>
          <a:bodyPr wrap="none">
            <a:spAutoFit/>
          </a:bodyPr>
          <a:lstStyle/>
          <a:p>
            <a:pPr marL="12700">
              <a:lnSpc>
                <a:spcPct val="100000"/>
              </a:lnSpc>
              <a:spcBef>
                <a:spcPts val="280"/>
              </a:spcBef>
            </a:pPr>
            <a:r>
              <a:rPr lang="en-US" sz="1400" b="1" spc="-10">
                <a:solidFill>
                  <a:srgbClr val="020302"/>
                </a:solidFill>
                <a:latin typeface="Adobe Clean"/>
                <a:cs typeface="Adobe Clean"/>
              </a:rPr>
              <a:t>Online Support Features</a:t>
            </a:r>
            <a:endParaRPr lang="en-US" sz="1400">
              <a:latin typeface="Adobe Clean"/>
              <a:cs typeface="Adobe Clean"/>
            </a:endParaRPr>
          </a:p>
        </p:txBody>
      </p:sp>
      <p:sp>
        <p:nvSpPr>
          <p:cNvPr id="87" name="object 26">
            <a:extLst>
              <a:ext uri="{FF2B5EF4-FFF2-40B4-BE49-F238E27FC236}">
                <a16:creationId xmlns:a16="http://schemas.microsoft.com/office/drawing/2014/main" id="{ED3EAB14-8A43-9244-93BB-BE321FE4250C}"/>
              </a:ext>
            </a:extLst>
          </p:cNvPr>
          <p:cNvSpPr/>
          <p:nvPr/>
        </p:nvSpPr>
        <p:spPr>
          <a:xfrm>
            <a:off x="384421" y="774495"/>
            <a:ext cx="2011680" cy="0"/>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88" name="Rectangle 87">
            <a:extLst>
              <a:ext uri="{FF2B5EF4-FFF2-40B4-BE49-F238E27FC236}">
                <a16:creationId xmlns:a16="http://schemas.microsoft.com/office/drawing/2014/main" id="{BDC8935C-27E9-A94B-ABF1-EFA84FB3D2BE}"/>
              </a:ext>
            </a:extLst>
          </p:cNvPr>
          <p:cNvSpPr/>
          <p:nvPr/>
        </p:nvSpPr>
        <p:spPr>
          <a:xfrm>
            <a:off x="240424" y="429188"/>
            <a:ext cx="2163221" cy="307777"/>
          </a:xfrm>
          <a:prstGeom prst="rect">
            <a:avLst/>
          </a:prstGeom>
        </p:spPr>
        <p:txBody>
          <a:bodyPr wrap="none">
            <a:spAutoFit/>
          </a:bodyPr>
          <a:lstStyle/>
          <a:p>
            <a:pPr marL="12700">
              <a:lnSpc>
                <a:spcPct val="100000"/>
              </a:lnSpc>
              <a:spcBef>
                <a:spcPts val="280"/>
              </a:spcBef>
            </a:pPr>
            <a:r>
              <a:rPr lang="en-US" sz="1400" b="1" spc="-10">
                <a:solidFill>
                  <a:srgbClr val="020302"/>
                </a:solidFill>
                <a:latin typeface="Adobe Clean"/>
                <a:cs typeface="Adobe Clean"/>
              </a:rPr>
              <a:t>Business  Support Features</a:t>
            </a:r>
            <a:endParaRPr lang="en-US" sz="1400">
              <a:latin typeface="Adobe Clean"/>
              <a:cs typeface="Adobe Clean"/>
            </a:endParaRPr>
          </a:p>
        </p:txBody>
      </p:sp>
      <p:sp>
        <p:nvSpPr>
          <p:cNvPr id="94" name="object 39">
            <a:extLst>
              <a:ext uri="{FF2B5EF4-FFF2-40B4-BE49-F238E27FC236}">
                <a16:creationId xmlns:a16="http://schemas.microsoft.com/office/drawing/2014/main" id="{56FA5DB6-2107-7245-9FC4-96BFB9E344C1}"/>
              </a:ext>
            </a:extLst>
          </p:cNvPr>
          <p:cNvSpPr txBox="1"/>
          <p:nvPr/>
        </p:nvSpPr>
        <p:spPr>
          <a:xfrm>
            <a:off x="2836967" y="1370913"/>
            <a:ext cx="2286000" cy="1456681"/>
          </a:xfrm>
          <a:prstGeom prst="rect">
            <a:avLst/>
          </a:prstGeom>
        </p:spPr>
        <p:txBody>
          <a:bodyPr vert="horz" wrap="square" lIns="0" tIns="35560" rIns="0" bIns="0" rtlCol="0">
            <a:spAutoFit/>
          </a:bodyPr>
          <a:lstStyle/>
          <a:p>
            <a:pPr marL="12700" marR="5080">
              <a:lnSpc>
                <a:spcPts val="1400"/>
              </a:lnSpc>
              <a:spcBef>
                <a:spcPts val="60"/>
              </a:spcBef>
            </a:pPr>
            <a:r>
              <a:rPr lang="en-US" sz="1000">
                <a:latin typeface="Adobe Clean Light" panose="020B0303020404020204" pitchFamily="34" charset="0"/>
              </a:rPr>
              <a:t>Customers can submit support cases via Phone for all P2, P3, P4 issues during regional support hours. There are no upper limits on the number of times you can call into support. Customers can also request a call back from support or request a meeting to demonstrate or work through an issue using a shared remote desktop session.</a:t>
            </a:r>
            <a:endParaRPr lang="en-US" sz="1000">
              <a:latin typeface="Adobe Clean Light" panose="020B0303020404020204" pitchFamily="34" charset="0"/>
              <a:cs typeface="AdobeClean-Light"/>
            </a:endParaRPr>
          </a:p>
        </p:txBody>
      </p:sp>
      <p:sp>
        <p:nvSpPr>
          <p:cNvPr id="95" name="Rectangle 94">
            <a:extLst>
              <a:ext uri="{FF2B5EF4-FFF2-40B4-BE49-F238E27FC236}">
                <a16:creationId xmlns:a16="http://schemas.microsoft.com/office/drawing/2014/main" id="{06E9F521-1218-D44D-8A7A-CA9808D1171B}"/>
              </a:ext>
            </a:extLst>
          </p:cNvPr>
          <p:cNvSpPr>
            <a:spLocks/>
          </p:cNvSpPr>
          <p:nvPr/>
        </p:nvSpPr>
        <p:spPr>
          <a:xfrm>
            <a:off x="3257682" y="1083435"/>
            <a:ext cx="1976242" cy="184666"/>
          </a:xfrm>
          <a:prstGeom prst="rect">
            <a:avLst/>
          </a:prstGeom>
        </p:spPr>
        <p:txBody>
          <a:bodyPr wrap="square" lIns="0" tIns="0" rIns="0" bIns="0">
            <a:spAutoFit/>
          </a:bodyPr>
          <a:lstStyle/>
          <a:p>
            <a:pPr>
              <a:spcBef>
                <a:spcPts val="600"/>
              </a:spcBef>
              <a:spcAft>
                <a:spcPts val="600"/>
              </a:spcAft>
            </a:pPr>
            <a:r>
              <a:rPr lang="en-US" sz="1200" b="1" spc="-10">
                <a:solidFill>
                  <a:srgbClr val="020302"/>
                </a:solidFill>
                <a:latin typeface="+mj-lt"/>
              </a:rPr>
              <a:t>Live Telephone Support</a:t>
            </a:r>
          </a:p>
        </p:txBody>
      </p:sp>
      <p:sp>
        <p:nvSpPr>
          <p:cNvPr id="96" name="object 39">
            <a:extLst>
              <a:ext uri="{FF2B5EF4-FFF2-40B4-BE49-F238E27FC236}">
                <a16:creationId xmlns:a16="http://schemas.microsoft.com/office/drawing/2014/main" id="{61C3FC5E-C90C-3046-9504-57A1CE7913F9}"/>
              </a:ext>
            </a:extLst>
          </p:cNvPr>
          <p:cNvSpPr txBox="1"/>
          <p:nvPr/>
        </p:nvSpPr>
        <p:spPr>
          <a:xfrm>
            <a:off x="5376301" y="1398482"/>
            <a:ext cx="2286000" cy="805349"/>
          </a:xfrm>
          <a:prstGeom prst="rect">
            <a:avLst/>
          </a:prstGeom>
        </p:spPr>
        <p:txBody>
          <a:bodyPr vert="horz" wrap="square" lIns="0" tIns="35560" rIns="0" bIns="0" rtlCol="0">
            <a:spAutoFit/>
          </a:bodyPr>
          <a:lstStyle/>
          <a:p>
            <a:pPr marL="12700">
              <a:lnSpc>
                <a:spcPct val="100000"/>
              </a:lnSpc>
              <a:spcBef>
                <a:spcPts val="100"/>
              </a:spcBef>
            </a:pPr>
            <a:r>
              <a:rPr lang="en-US" sz="1000">
                <a:solidFill>
                  <a:srgbClr val="4B4B4B"/>
                </a:solidFill>
                <a:latin typeface="Adobe Clean Light" panose="020B0303020404020204" pitchFamily="34" charset="0"/>
              </a:rPr>
              <a:t>A designated point of contact within Adobe who can provide escalation assistance, regular updates and ensure priority is given to your most critical open support requests.</a:t>
            </a:r>
            <a:endParaRPr lang="en-US" sz="1000">
              <a:latin typeface="Adobe Clean Light" panose="020B0303020404020204" pitchFamily="34" charset="0"/>
              <a:cs typeface="AdobeClean-Light"/>
            </a:endParaRPr>
          </a:p>
        </p:txBody>
      </p:sp>
      <p:sp>
        <p:nvSpPr>
          <p:cNvPr id="97" name="Rectangle 96">
            <a:extLst>
              <a:ext uri="{FF2B5EF4-FFF2-40B4-BE49-F238E27FC236}">
                <a16:creationId xmlns:a16="http://schemas.microsoft.com/office/drawing/2014/main" id="{1F390430-3ED2-1F47-8897-19279095D4E1}"/>
              </a:ext>
            </a:extLst>
          </p:cNvPr>
          <p:cNvSpPr>
            <a:spLocks/>
          </p:cNvSpPr>
          <p:nvPr/>
        </p:nvSpPr>
        <p:spPr>
          <a:xfrm>
            <a:off x="5885313" y="1085652"/>
            <a:ext cx="1608472" cy="184666"/>
          </a:xfrm>
          <a:prstGeom prst="rect">
            <a:avLst/>
          </a:prstGeom>
        </p:spPr>
        <p:txBody>
          <a:bodyPr wrap="square" lIns="0" tIns="0" rIns="0" bIns="0">
            <a:spAutoFit/>
          </a:bodyPr>
          <a:lstStyle/>
          <a:p>
            <a:pPr>
              <a:spcBef>
                <a:spcPts val="600"/>
              </a:spcBef>
              <a:spcAft>
                <a:spcPts val="600"/>
              </a:spcAft>
            </a:pPr>
            <a:r>
              <a:rPr lang="en-US" sz="1200" b="1" spc="-10">
                <a:solidFill>
                  <a:srgbClr val="020302"/>
                </a:solidFill>
                <a:latin typeface="+mj-lt"/>
              </a:rPr>
              <a:t>Escalation Management</a:t>
            </a:r>
          </a:p>
        </p:txBody>
      </p:sp>
      <p:sp>
        <p:nvSpPr>
          <p:cNvPr id="57" name="TextBox 56">
            <a:extLst>
              <a:ext uri="{FF2B5EF4-FFF2-40B4-BE49-F238E27FC236}">
                <a16:creationId xmlns:a16="http://schemas.microsoft.com/office/drawing/2014/main" id="{D014F946-0545-5C4A-A033-E0A3D7D3B994}"/>
              </a:ext>
            </a:extLst>
          </p:cNvPr>
          <p:cNvSpPr txBox="1">
            <a:spLocks/>
          </p:cNvSpPr>
          <p:nvPr/>
        </p:nvSpPr>
        <p:spPr>
          <a:xfrm>
            <a:off x="838200" y="8148121"/>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Office Hours</a:t>
            </a:r>
          </a:p>
        </p:txBody>
      </p:sp>
      <p:sp>
        <p:nvSpPr>
          <p:cNvPr id="68" name="Rectangle 67">
            <a:extLst>
              <a:ext uri="{FF2B5EF4-FFF2-40B4-BE49-F238E27FC236}">
                <a16:creationId xmlns:a16="http://schemas.microsoft.com/office/drawing/2014/main" id="{E00D47C7-6887-144B-AC6C-98B0C06A66C3}"/>
              </a:ext>
            </a:extLst>
          </p:cNvPr>
          <p:cNvSpPr>
            <a:spLocks/>
          </p:cNvSpPr>
          <p:nvPr/>
        </p:nvSpPr>
        <p:spPr>
          <a:xfrm>
            <a:off x="838200" y="8373543"/>
            <a:ext cx="604974"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Webinars</a:t>
            </a:r>
          </a:p>
        </p:txBody>
      </p:sp>
      <p:sp>
        <p:nvSpPr>
          <p:cNvPr id="70" name="object 39">
            <a:extLst>
              <a:ext uri="{FF2B5EF4-FFF2-40B4-BE49-F238E27FC236}">
                <a16:creationId xmlns:a16="http://schemas.microsoft.com/office/drawing/2014/main" id="{A3968CBF-60CB-D743-9C93-31831CF4AC99}"/>
              </a:ext>
            </a:extLst>
          </p:cNvPr>
          <p:cNvSpPr txBox="1"/>
          <p:nvPr/>
        </p:nvSpPr>
        <p:spPr>
          <a:xfrm>
            <a:off x="370040" y="8618616"/>
            <a:ext cx="2286000" cy="1113125"/>
          </a:xfrm>
          <a:prstGeom prst="rect">
            <a:avLst/>
          </a:prstGeom>
        </p:spPr>
        <p:txBody>
          <a:bodyPr vert="horz" wrap="square" lIns="0" tIns="35560" rIns="0" bIns="0" rtlCol="0">
            <a:spAutoFit/>
          </a:bodyPr>
          <a:lstStyle/>
          <a:p>
            <a:r>
              <a:rPr lang="en-US" sz="1000">
                <a:solidFill>
                  <a:srgbClr val="000000"/>
                </a:solidFill>
                <a:latin typeface="Adobe Clean Light" panose="020B0303020404020204" pitchFamily="34" charset="0"/>
              </a:rPr>
              <a:t>Office Hours is an initiative led by the Adobe Customer Support team. These sessions are designed to inform as well as help participants troubleshoot problems and provide tips and tricks to be successful with Adobe Experience Cloud.</a:t>
            </a:r>
          </a:p>
        </p:txBody>
      </p:sp>
      <p:sp>
        <p:nvSpPr>
          <p:cNvPr id="73" name="Rectangle 72">
            <a:extLst>
              <a:ext uri="{FF2B5EF4-FFF2-40B4-BE49-F238E27FC236}">
                <a16:creationId xmlns:a16="http://schemas.microsoft.com/office/drawing/2014/main" id="{07CC29C8-EC02-804B-805C-15E7100BFE98}"/>
              </a:ext>
            </a:extLst>
          </p:cNvPr>
          <p:cNvSpPr>
            <a:spLocks/>
          </p:cNvSpPr>
          <p:nvPr/>
        </p:nvSpPr>
        <p:spPr>
          <a:xfrm>
            <a:off x="5851290" y="8373543"/>
            <a:ext cx="1267206" cy="184666"/>
          </a:xfrm>
          <a:prstGeom prst="rect">
            <a:avLst/>
          </a:prstGeom>
        </p:spPr>
        <p:txBody>
          <a:bodyPr wrap="none" lIns="0" tIns="0" rIns="0" bIns="0">
            <a:spAutoFit/>
          </a:bodyPr>
          <a:lstStyle/>
          <a:p>
            <a:pPr>
              <a:spcBef>
                <a:spcPts val="600"/>
              </a:spcBef>
              <a:spcAft>
                <a:spcPts val="600"/>
              </a:spcAft>
            </a:pPr>
            <a:r>
              <a:rPr lang="en-US" sz="1200" b="1">
                <a:latin typeface="+mj-lt"/>
                <a:ea typeface="Open Sans" pitchFamily="34" charset="0"/>
                <a:cs typeface="Open Sans" pitchFamily="34" charset="0"/>
              </a:rPr>
              <a:t>24/7 Support Portal</a:t>
            </a:r>
          </a:p>
        </p:txBody>
      </p:sp>
      <p:sp>
        <p:nvSpPr>
          <p:cNvPr id="74" name="object 39">
            <a:extLst>
              <a:ext uri="{FF2B5EF4-FFF2-40B4-BE49-F238E27FC236}">
                <a16:creationId xmlns:a16="http://schemas.microsoft.com/office/drawing/2014/main" id="{02FB7DE8-001A-7E4A-8191-AA46458FFED8}"/>
              </a:ext>
            </a:extLst>
          </p:cNvPr>
          <p:cNvSpPr txBox="1"/>
          <p:nvPr/>
        </p:nvSpPr>
        <p:spPr>
          <a:xfrm>
            <a:off x="5376301" y="8618616"/>
            <a:ext cx="2286000" cy="805349"/>
          </a:xfrm>
          <a:prstGeom prst="rect">
            <a:avLst/>
          </a:prstGeom>
        </p:spPr>
        <p:txBody>
          <a:bodyPr vert="horz" wrap="square" lIns="0" tIns="35560" rIns="0" bIns="0" rtlCol="0">
            <a:spAutoFit/>
          </a:bodyPr>
          <a:lstStyle/>
          <a:p>
            <a:r>
              <a:rPr lang="en-US" sz="1000">
                <a:solidFill>
                  <a:srgbClr val="000000"/>
                </a:solidFill>
                <a:latin typeface="Adobe Clean Light" panose="020B0303020404020204" pitchFamily="34" charset="0"/>
              </a:rPr>
              <a:t>On-demand access to the online </a:t>
            </a:r>
            <a:br>
              <a:rPr lang="en-US" sz="1000">
                <a:solidFill>
                  <a:srgbClr val="000000"/>
                </a:solidFill>
                <a:latin typeface="Adobe Clean Light" panose="020B0303020404020204" pitchFamily="34" charset="0"/>
              </a:rPr>
            </a:br>
            <a:r>
              <a:rPr lang="en-US" sz="1000">
                <a:solidFill>
                  <a:srgbClr val="000000"/>
                </a:solidFill>
                <a:latin typeface="Adobe Clean Light" panose="020B0303020404020204" pitchFamily="34" charset="0"/>
              </a:rPr>
              <a:t>Self-help Support Portal to submit support requests, review case status, and browse other resources, like our knowledgebase, news and alerts, featured tips, and more.</a:t>
            </a:r>
          </a:p>
        </p:txBody>
      </p:sp>
      <p:pic>
        <p:nvPicPr>
          <p:cNvPr id="13" name="Graphic 12" descr="Playbook outline">
            <a:extLst>
              <a:ext uri="{FF2B5EF4-FFF2-40B4-BE49-F238E27FC236}">
                <a16:creationId xmlns:a16="http://schemas.microsoft.com/office/drawing/2014/main" id="{EA91EF06-4BFE-9B42-9A4B-1146BB3FDFD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329042" y="933834"/>
            <a:ext cx="469271" cy="415313"/>
          </a:xfrm>
          <a:prstGeom prst="rect">
            <a:avLst/>
          </a:prstGeom>
        </p:spPr>
      </p:pic>
      <p:pic>
        <p:nvPicPr>
          <p:cNvPr id="15" name="Graphic 14" descr="User outline">
            <a:extLst>
              <a:ext uri="{FF2B5EF4-FFF2-40B4-BE49-F238E27FC236}">
                <a16:creationId xmlns:a16="http://schemas.microsoft.com/office/drawing/2014/main" id="{432C176A-FCAC-A645-A2E4-E6AD4A60286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47398" y="930280"/>
            <a:ext cx="411480" cy="384997"/>
          </a:xfrm>
          <a:prstGeom prst="rect">
            <a:avLst/>
          </a:prstGeom>
        </p:spPr>
      </p:pic>
      <p:sp>
        <p:nvSpPr>
          <p:cNvPr id="6" name="TextBox 5">
            <a:extLst>
              <a:ext uri="{FF2B5EF4-FFF2-40B4-BE49-F238E27FC236}">
                <a16:creationId xmlns:a16="http://schemas.microsoft.com/office/drawing/2014/main" id="{3A360C4F-3C10-B641-8B6D-C8AF4943F81E}"/>
              </a:ext>
            </a:extLst>
          </p:cNvPr>
          <p:cNvSpPr txBox="1"/>
          <p:nvPr/>
        </p:nvSpPr>
        <p:spPr>
          <a:xfrm>
            <a:off x="789025" y="3499700"/>
            <a:ext cx="1336142" cy="285247"/>
          </a:xfrm>
          <a:prstGeom prst="rect">
            <a:avLst/>
          </a:prstGeom>
          <a:noFill/>
        </p:spPr>
        <p:txBody>
          <a:bodyPr wrap="square" rtlCol="0">
            <a:spAutoFit/>
          </a:bodyPr>
          <a:lstStyle/>
          <a:p>
            <a:r>
              <a:rPr lang="en-US" sz="1200" b="1">
                <a:latin typeface="+mj-lt"/>
              </a:rPr>
              <a:t>Business Services</a:t>
            </a:r>
          </a:p>
        </p:txBody>
      </p:sp>
      <p:sp>
        <p:nvSpPr>
          <p:cNvPr id="86" name="object 39">
            <a:extLst>
              <a:ext uri="{FF2B5EF4-FFF2-40B4-BE49-F238E27FC236}">
                <a16:creationId xmlns:a16="http://schemas.microsoft.com/office/drawing/2014/main" id="{3003AB67-9A7C-614D-8006-83CEA36B6A65}"/>
              </a:ext>
            </a:extLst>
          </p:cNvPr>
          <p:cNvSpPr txBox="1"/>
          <p:nvPr/>
        </p:nvSpPr>
        <p:spPr>
          <a:xfrm>
            <a:off x="370041" y="3875832"/>
            <a:ext cx="2286000" cy="558999"/>
          </a:xfrm>
          <a:prstGeom prst="rect">
            <a:avLst/>
          </a:prstGeom>
        </p:spPr>
        <p:txBody>
          <a:bodyPr vert="horz" wrap="square" lIns="0" tIns="35560" rIns="0" bIns="0" rtlCol="0">
            <a:spAutoFit/>
          </a:bodyPr>
          <a:lstStyle/>
          <a:p>
            <a:pPr marL="12700" marR="5080">
              <a:lnSpc>
                <a:spcPts val="1400"/>
              </a:lnSpc>
              <a:spcBef>
                <a:spcPts val="60"/>
              </a:spcBef>
            </a:pPr>
            <a:r>
              <a:rPr lang="en-US" sz="1000">
                <a:latin typeface="Adobe Clean Light" panose="020B0303020404020204" pitchFamily="34" charset="0"/>
              </a:rPr>
              <a:t>An Account Support Lead will host webinars covering an overview of business support services.  </a:t>
            </a:r>
            <a:endParaRPr lang="en-US" sz="1000">
              <a:latin typeface="Adobe Clean Light" panose="020B0303020404020204" pitchFamily="34" charset="0"/>
              <a:cs typeface="AdobeClean-Light"/>
            </a:endParaRPr>
          </a:p>
        </p:txBody>
      </p:sp>
      <p:sp>
        <p:nvSpPr>
          <p:cNvPr id="90" name="object 38">
            <a:extLst>
              <a:ext uri="{FF2B5EF4-FFF2-40B4-BE49-F238E27FC236}">
                <a16:creationId xmlns:a16="http://schemas.microsoft.com/office/drawing/2014/main" id="{365702EE-FA18-9544-B462-9958849596A3}"/>
              </a:ext>
            </a:extLst>
          </p:cNvPr>
          <p:cNvSpPr/>
          <p:nvPr/>
        </p:nvSpPr>
        <p:spPr>
          <a:xfrm rot="5400000" flipH="1">
            <a:off x="3863341" y="302967"/>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pic>
        <p:nvPicPr>
          <p:cNvPr id="8" name="Graphic 7" descr="Call center outline">
            <a:extLst>
              <a:ext uri="{FF2B5EF4-FFF2-40B4-BE49-F238E27FC236}">
                <a16:creationId xmlns:a16="http://schemas.microsoft.com/office/drawing/2014/main" id="{76C5F4CC-9EB1-9A40-B7CD-9238D7CBD21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833608" y="914400"/>
            <a:ext cx="411480" cy="411480"/>
          </a:xfrm>
          <a:prstGeom prst="rect">
            <a:avLst/>
          </a:prstGeom>
        </p:spPr>
      </p:pic>
      <p:pic>
        <p:nvPicPr>
          <p:cNvPr id="12" name="Graphic 11" descr="Chat bubble outline">
            <a:extLst>
              <a:ext uri="{FF2B5EF4-FFF2-40B4-BE49-F238E27FC236}">
                <a16:creationId xmlns:a16="http://schemas.microsoft.com/office/drawing/2014/main" id="{622BBF30-302E-BB48-9742-E046EB16E21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2794208" y="8146218"/>
            <a:ext cx="411480" cy="411480"/>
          </a:xfrm>
          <a:prstGeom prst="rect">
            <a:avLst/>
          </a:prstGeom>
        </p:spPr>
      </p:pic>
      <p:pic>
        <p:nvPicPr>
          <p:cNvPr id="16" name="Graphic 15" descr="Compass outline">
            <a:extLst>
              <a:ext uri="{FF2B5EF4-FFF2-40B4-BE49-F238E27FC236}">
                <a16:creationId xmlns:a16="http://schemas.microsoft.com/office/drawing/2014/main" id="{8D3635BD-68A2-174E-92F8-1EE608E3F40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388426" y="3436583"/>
            <a:ext cx="411480" cy="411480"/>
          </a:xfrm>
          <a:prstGeom prst="rect">
            <a:avLst/>
          </a:prstGeom>
        </p:spPr>
      </p:pic>
      <p:pic>
        <p:nvPicPr>
          <p:cNvPr id="18" name="Graphic 17" descr="Speaker phone outline">
            <a:extLst>
              <a:ext uri="{FF2B5EF4-FFF2-40B4-BE49-F238E27FC236}">
                <a16:creationId xmlns:a16="http://schemas.microsoft.com/office/drawing/2014/main" id="{CD7C3546-DF6C-1748-9DE2-3DE0B393FD70}"/>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836967" y="6062796"/>
            <a:ext cx="411480" cy="411480"/>
          </a:xfrm>
          <a:prstGeom prst="rect">
            <a:avLst/>
          </a:prstGeom>
        </p:spPr>
      </p:pic>
      <p:pic>
        <p:nvPicPr>
          <p:cNvPr id="20" name="Graphic 19" descr="Customer review outline">
            <a:extLst>
              <a:ext uri="{FF2B5EF4-FFF2-40B4-BE49-F238E27FC236}">
                <a16:creationId xmlns:a16="http://schemas.microsoft.com/office/drawing/2014/main" id="{88BA5AB9-C7BF-714C-B301-F3911BFCE82B}"/>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59731" y="6062796"/>
            <a:ext cx="411480" cy="411480"/>
          </a:xfrm>
          <a:prstGeom prst="rect">
            <a:avLst/>
          </a:prstGeom>
        </p:spPr>
      </p:pic>
      <p:pic>
        <p:nvPicPr>
          <p:cNvPr id="24" name="Graphic 23" descr="Signpost outline">
            <a:extLst>
              <a:ext uri="{FF2B5EF4-FFF2-40B4-BE49-F238E27FC236}">
                <a16:creationId xmlns:a16="http://schemas.microsoft.com/office/drawing/2014/main" id="{98A2CDD0-0973-5C41-9864-EAF96E20A22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5329042" y="6062796"/>
            <a:ext cx="411480" cy="411480"/>
          </a:xfrm>
          <a:prstGeom prst="rect">
            <a:avLst/>
          </a:prstGeom>
        </p:spPr>
      </p:pic>
      <p:pic>
        <p:nvPicPr>
          <p:cNvPr id="26" name="Graphic 25" descr="Internet outline">
            <a:extLst>
              <a:ext uri="{FF2B5EF4-FFF2-40B4-BE49-F238E27FC236}">
                <a16:creationId xmlns:a16="http://schemas.microsoft.com/office/drawing/2014/main" id="{D97D0963-4E70-534E-A452-83995F1FACDE}"/>
              </a:ext>
            </a:extLst>
          </p:cNvPr>
          <p:cNvPicPr>
            <a:picLocks noChangeAspect="1"/>
          </p:cNvPicPr>
          <p:nvPr/>
        </p:nvPicPr>
        <p:blipFill>
          <a:blip r:embed="rId21">
            <a:extLst>
              <a:ext uri="{28A0092B-C50C-407E-A947-70E740481C1C}">
                <a14:useLocalDpi xmlns:a14="http://schemas.microsoft.com/office/drawing/2010/main" val="0"/>
              </a:ext>
              <a:ext uri="{96DAC541-7B7A-43D3-8B79-37D633B846F1}">
                <asvg:svgBlip xmlns:asvg="http://schemas.microsoft.com/office/drawing/2016/SVG/main" r:embed="rId22"/>
              </a:ext>
            </a:extLst>
          </a:blip>
          <a:stretch>
            <a:fillRect/>
          </a:stretch>
        </p:blipFill>
        <p:spPr>
          <a:xfrm>
            <a:off x="5372908" y="8146218"/>
            <a:ext cx="411480" cy="411480"/>
          </a:xfrm>
          <a:prstGeom prst="rect">
            <a:avLst/>
          </a:prstGeom>
        </p:spPr>
      </p:pic>
      <p:pic>
        <p:nvPicPr>
          <p:cNvPr id="28" name="Graphic 27" descr="Remote learning language outline">
            <a:extLst>
              <a:ext uri="{FF2B5EF4-FFF2-40B4-BE49-F238E27FC236}">
                <a16:creationId xmlns:a16="http://schemas.microsoft.com/office/drawing/2014/main" id="{5F425BA3-573C-1A4A-9418-FC3AB02B28C2}"/>
              </a:ext>
            </a:extLst>
          </p:cNvPr>
          <p:cNvPicPr>
            <a:picLocks noChangeAspect="1"/>
          </p:cNvPicPr>
          <p:nvPr/>
        </p:nvPicPr>
        <p:blipFill>
          <a:blip r:embed="rId23">
            <a:extLst>
              <a:ext uri="{28A0092B-C50C-407E-A947-70E740481C1C}">
                <a14:useLocalDpi xmlns:a14="http://schemas.microsoft.com/office/drawing/2010/main" val="0"/>
              </a:ext>
              <a:ext uri="{96DAC541-7B7A-43D3-8B79-37D633B846F1}">
                <asvg:svgBlip xmlns:asvg="http://schemas.microsoft.com/office/drawing/2016/SVG/main" r:embed="rId24"/>
              </a:ext>
            </a:extLst>
          </a:blip>
          <a:stretch>
            <a:fillRect/>
          </a:stretch>
        </p:blipFill>
        <p:spPr>
          <a:xfrm>
            <a:off x="384421" y="8146218"/>
            <a:ext cx="411480" cy="411480"/>
          </a:xfrm>
          <a:prstGeom prst="rect">
            <a:avLst/>
          </a:prstGeom>
        </p:spPr>
      </p:pic>
      <p:sp>
        <p:nvSpPr>
          <p:cNvPr id="75" name="object 38">
            <a:extLst>
              <a:ext uri="{FF2B5EF4-FFF2-40B4-BE49-F238E27FC236}">
                <a16:creationId xmlns:a16="http://schemas.microsoft.com/office/drawing/2014/main" id="{7721F89F-362E-2149-8232-23A77C21A87D}"/>
              </a:ext>
            </a:extLst>
          </p:cNvPr>
          <p:cNvSpPr/>
          <p:nvPr/>
        </p:nvSpPr>
        <p:spPr>
          <a:xfrm rot="5400000" flipH="1">
            <a:off x="3863341" y="4967117"/>
            <a:ext cx="45719" cy="5577840"/>
          </a:xfrm>
          <a:custGeom>
            <a:avLst/>
            <a:gdLst/>
            <a:ahLst/>
            <a:cxnLst/>
            <a:rect l="l" t="t" r="r" b="b"/>
            <a:pathLst>
              <a:path h="1690370">
                <a:moveTo>
                  <a:pt x="0" y="0"/>
                </a:moveTo>
                <a:lnTo>
                  <a:pt x="0" y="1690103"/>
                </a:lnTo>
              </a:path>
            </a:pathLst>
          </a:custGeom>
          <a:ln w="9906">
            <a:solidFill>
              <a:srgbClr val="EDEDED"/>
            </a:solidFill>
          </a:ln>
          <a:effectLst>
            <a:outerShdw blurRad="50800" dist="38100" dir="2700000" algn="tl" rotWithShape="0">
              <a:prstClr val="black">
                <a:alpha val="40000"/>
              </a:prstClr>
            </a:outerShdw>
          </a:effectLst>
        </p:spPr>
        <p:txBody>
          <a:bodyPr wrap="square" lIns="0" tIns="0" rIns="0" bIns="0" rtlCol="0"/>
          <a:lstStyle/>
          <a:p>
            <a:endParaRPr/>
          </a:p>
        </p:txBody>
      </p:sp>
      <p:sp>
        <p:nvSpPr>
          <p:cNvPr id="79" name="TextBox 78">
            <a:extLst>
              <a:ext uri="{FF2B5EF4-FFF2-40B4-BE49-F238E27FC236}">
                <a16:creationId xmlns:a16="http://schemas.microsoft.com/office/drawing/2014/main" id="{BD8D3B50-8896-BD46-87FD-5A7F5FB02DD5}"/>
              </a:ext>
            </a:extLst>
          </p:cNvPr>
          <p:cNvSpPr txBox="1">
            <a:spLocks/>
          </p:cNvSpPr>
          <p:nvPr/>
        </p:nvSpPr>
        <p:spPr>
          <a:xfrm>
            <a:off x="5851290" y="8150141"/>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Self– Help Portal</a:t>
            </a:r>
          </a:p>
        </p:txBody>
      </p:sp>
      <p:sp>
        <p:nvSpPr>
          <p:cNvPr id="83" name="TextBox 82">
            <a:extLst>
              <a:ext uri="{FF2B5EF4-FFF2-40B4-BE49-F238E27FC236}">
                <a16:creationId xmlns:a16="http://schemas.microsoft.com/office/drawing/2014/main" id="{AF154937-CC7F-194F-914A-583BEF4B46DE}"/>
              </a:ext>
            </a:extLst>
          </p:cNvPr>
          <p:cNvSpPr txBox="1">
            <a:spLocks/>
          </p:cNvSpPr>
          <p:nvPr/>
        </p:nvSpPr>
        <p:spPr>
          <a:xfrm>
            <a:off x="5851290" y="6046398"/>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en-US" sz="1200">
                <a:solidFill>
                  <a:srgbClr val="000000"/>
                </a:solidFill>
              </a:rPr>
              <a:t>Experience League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sz="500" spc="-5">
                <a:solidFill>
                  <a:srgbClr val="6C6C6C"/>
                </a:solidFill>
                <a:latin typeface="Adobe Clean"/>
                <a:cs typeface="Adobe Clean"/>
              </a:rPr>
              <a:t>©2020 Adobe. All Rights Reserved. </a:t>
            </a:r>
            <a:r>
              <a:rPr sz="500">
                <a:solidFill>
                  <a:srgbClr val="6C6C6C"/>
                </a:solidFill>
                <a:latin typeface="Adobe Clean"/>
                <a:cs typeface="Adobe Clean"/>
              </a:rPr>
              <a:t>Adobe</a:t>
            </a:r>
            <a:r>
              <a:rPr sz="500" spc="5">
                <a:solidFill>
                  <a:srgbClr val="6C6C6C"/>
                </a:solidFill>
                <a:latin typeface="Adobe Clean"/>
                <a:cs typeface="Adobe Clean"/>
              </a:rPr>
              <a:t> </a:t>
            </a:r>
            <a:r>
              <a:rPr sz="500" spc="-5">
                <a:solidFill>
                  <a:srgbClr val="6C6C6C"/>
                </a:solidFill>
                <a:latin typeface="Adobe Clean"/>
                <a:cs typeface="Adobe Clean"/>
              </a:rPr>
              <a:t>Confidential.</a:t>
            </a:r>
            <a:endParaRPr sz="500">
              <a:latin typeface="Adobe Clean"/>
              <a:cs typeface="Adobe Clean"/>
            </a:endParaRPr>
          </a:p>
          <a:p>
            <a:pPr>
              <a:lnSpc>
                <a:spcPct val="100000"/>
              </a:lnSpc>
              <a:spcBef>
                <a:spcPts val="25"/>
              </a:spcBef>
            </a:pPr>
            <a:endParaRPr sz="800">
              <a:latin typeface="Adobe Clean"/>
              <a:cs typeface="Adobe Clean"/>
            </a:endParaRPr>
          </a:p>
          <a:p>
            <a:pPr>
              <a:lnSpc>
                <a:spcPct val="100000"/>
              </a:lnSpc>
              <a:spcBef>
                <a:spcPts val="5"/>
              </a:spcBef>
            </a:pPr>
            <a:r>
              <a:rPr sz="800" spc="-5">
                <a:solidFill>
                  <a:srgbClr val="6D6D6D"/>
                </a:solidFill>
                <a:latin typeface="Adobe Clean"/>
                <a:cs typeface="Adobe Clean"/>
              </a:rPr>
              <a:t>©2020 Adobe. All Rights Reserved. Adobe</a:t>
            </a:r>
            <a:r>
              <a:rPr sz="800" spc="75">
                <a:solidFill>
                  <a:srgbClr val="6D6D6D"/>
                </a:solidFill>
                <a:latin typeface="Adobe Clean"/>
                <a:cs typeface="Adobe Clean"/>
              </a:rPr>
              <a:t> </a:t>
            </a:r>
            <a:r>
              <a:rPr sz="800" spc="-5">
                <a:solidFill>
                  <a:srgbClr val="6D6D6D"/>
                </a:solidFill>
                <a:latin typeface="Adobe Clean"/>
                <a:cs typeface="Adobe Clean"/>
              </a:rPr>
              <a:t>Confidential.</a:t>
            </a:r>
            <a:endParaRPr sz="800">
              <a:latin typeface="Adobe Clean"/>
              <a:cs typeface="Adobe Clean"/>
            </a:endParaRP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en-US" sz="1400" b="1" spc="-15">
                <a:solidFill>
                  <a:srgbClr val="020302"/>
                </a:solidFill>
                <a:latin typeface="Adobe Clean"/>
                <a:cs typeface="Adobe Clean"/>
              </a:rPr>
              <a:t>Resources</a:t>
            </a:r>
            <a:endParaRPr sz="1400">
              <a:latin typeface="Adobe Clean"/>
              <a:cs typeface="Adobe Clean"/>
            </a:endParaRP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sz="800" spc="-15">
                <a:solidFill>
                  <a:srgbClr val="777879"/>
                </a:solidFill>
                <a:latin typeface="Adobe Clean"/>
                <a:cs typeface="Adobe Clean"/>
              </a:rPr>
              <a:t>Adobe</a:t>
            </a:r>
            <a:endParaRPr sz="800">
              <a:latin typeface="Adobe Clean"/>
              <a:cs typeface="Adobe Clean"/>
            </a:endParaRPr>
          </a:p>
          <a:p>
            <a:pPr marL="12700">
              <a:lnSpc>
                <a:spcPts val="915"/>
              </a:lnSpc>
            </a:pPr>
            <a:r>
              <a:rPr sz="800" spc="-15">
                <a:solidFill>
                  <a:srgbClr val="777879"/>
                </a:solidFill>
                <a:latin typeface="Adobe Clean"/>
                <a:cs typeface="Adobe Clean"/>
              </a:rPr>
              <a:t>345 Park</a:t>
            </a:r>
            <a:r>
              <a:rPr sz="800" spc="-100">
                <a:solidFill>
                  <a:srgbClr val="777879"/>
                </a:solidFill>
                <a:latin typeface="Adobe Clean"/>
                <a:cs typeface="Adobe Clean"/>
              </a:rPr>
              <a:t> </a:t>
            </a:r>
            <a:r>
              <a:rPr sz="800" spc="-15">
                <a:solidFill>
                  <a:srgbClr val="777879"/>
                </a:solidFill>
                <a:latin typeface="Adobe Clean"/>
                <a:cs typeface="Adobe Clean"/>
              </a:rPr>
              <a:t>Avenue</a:t>
            </a:r>
            <a:endParaRPr sz="800">
              <a:latin typeface="Adobe Clean"/>
              <a:cs typeface="Adobe Clean"/>
            </a:endParaRPr>
          </a:p>
          <a:p>
            <a:pPr marL="12700">
              <a:lnSpc>
                <a:spcPts val="944"/>
              </a:lnSpc>
            </a:pPr>
            <a:r>
              <a:rPr sz="800" spc="-10">
                <a:solidFill>
                  <a:srgbClr val="777879"/>
                </a:solidFill>
                <a:latin typeface="Adobe Clean"/>
                <a:cs typeface="Adobe Clean"/>
              </a:rPr>
              <a:t>San </a:t>
            </a:r>
            <a:r>
              <a:rPr sz="800" spc="-15">
                <a:solidFill>
                  <a:srgbClr val="777879"/>
                </a:solidFill>
                <a:latin typeface="Adobe Clean"/>
                <a:cs typeface="Adobe Clean"/>
              </a:rPr>
              <a:t>Jose,</a:t>
            </a:r>
            <a:r>
              <a:rPr sz="800" spc="-140">
                <a:solidFill>
                  <a:srgbClr val="777879"/>
                </a:solidFill>
                <a:latin typeface="Adobe Clean"/>
                <a:cs typeface="Adobe Clean"/>
              </a:rPr>
              <a:t> </a:t>
            </a:r>
            <a:r>
              <a:rPr sz="800" spc="-20">
                <a:solidFill>
                  <a:srgbClr val="777879"/>
                </a:solidFill>
                <a:latin typeface="Adobe Clean"/>
                <a:cs typeface="Adobe Clean"/>
              </a:rPr>
              <a:t>CA95110-2704</a:t>
            </a:r>
            <a:endParaRPr sz="800">
              <a:latin typeface="Adobe Clean"/>
              <a:cs typeface="Adobe Clean"/>
            </a:endParaRPr>
          </a:p>
          <a:p>
            <a:pPr marL="12700">
              <a:lnSpc>
                <a:spcPct val="100000"/>
              </a:lnSpc>
              <a:spcBef>
                <a:spcPts val="45"/>
              </a:spcBef>
            </a:pPr>
            <a:r>
              <a:rPr sz="800" spc="-10">
                <a:solidFill>
                  <a:srgbClr val="777879"/>
                </a:solidFill>
                <a:latin typeface="Adobe Clean"/>
                <a:cs typeface="Adobe Clean"/>
              </a:rPr>
              <a:t>USA</a:t>
            </a:r>
            <a:endParaRPr sz="800">
              <a:latin typeface="Adobe Clean"/>
              <a:cs typeface="Adobe Clean"/>
            </a:endParaRPr>
          </a:p>
          <a:p>
            <a:pPr marL="12700">
              <a:lnSpc>
                <a:spcPct val="100000"/>
              </a:lnSpc>
              <a:spcBef>
                <a:spcPts val="265"/>
              </a:spcBef>
            </a:pPr>
            <a:r>
              <a:rPr sz="800" u="sng" spc="-25">
                <a:solidFill>
                  <a:srgbClr val="5F5F5F"/>
                </a:solidFill>
                <a:uFill>
                  <a:solidFill>
                    <a:srgbClr val="0000FF"/>
                  </a:solidFill>
                </a:uFill>
                <a:latin typeface="Adobe Clean"/>
                <a:cs typeface="Adobe Clean"/>
                <a:hlinkClick r:id="rId3"/>
              </a:rPr>
              <a:t>www.adobe.com</a:t>
            </a:r>
            <a:endParaRPr sz="800">
              <a:latin typeface="Adobe Clean"/>
              <a:cs typeface="Adobe Clean"/>
            </a:endParaRP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nchor="t">
            <a:spAutoFit/>
          </a:bodyPr>
          <a:lstStyle/>
          <a:p>
            <a:pPr marL="12700" marR="5080" indent="-635">
              <a:lnSpc>
                <a:spcPts val="1200"/>
              </a:lnSpc>
              <a:spcBef>
                <a:spcPts val="235"/>
              </a:spcBef>
            </a:pPr>
            <a:r>
              <a:rPr sz="1100" i="1" spc="-10">
                <a:solidFill>
                  <a:srgbClr val="777879"/>
                </a:solidFill>
                <a:latin typeface="AdobeClean-LightIt"/>
                <a:cs typeface="AdobeClean-LightIt"/>
              </a:rPr>
              <a:t>To</a:t>
            </a:r>
            <a:r>
              <a:rPr sz="1100" i="1" spc="-50">
                <a:solidFill>
                  <a:srgbClr val="777879"/>
                </a:solidFill>
                <a:latin typeface="AdobeClean-LightIt"/>
                <a:cs typeface="AdobeClean-LightIt"/>
              </a:rPr>
              <a:t> </a:t>
            </a:r>
            <a:r>
              <a:rPr sz="1100" i="1" spc="-15">
                <a:solidFill>
                  <a:srgbClr val="777879"/>
                </a:solidFill>
                <a:latin typeface="AdobeClean-LightIt"/>
                <a:cs typeface="AdobeClean-LightIt"/>
              </a:rPr>
              <a:t>learn</a:t>
            </a:r>
            <a:r>
              <a:rPr sz="1100" i="1" spc="-40">
                <a:solidFill>
                  <a:srgbClr val="777879"/>
                </a:solidFill>
                <a:latin typeface="AdobeClean-LightIt"/>
                <a:cs typeface="AdobeClean-LightIt"/>
              </a:rPr>
              <a:t> </a:t>
            </a:r>
            <a:r>
              <a:rPr sz="1100" i="1" spc="-15">
                <a:solidFill>
                  <a:srgbClr val="777879"/>
                </a:solidFill>
                <a:latin typeface="AdobeClean-LightIt"/>
                <a:cs typeface="AdobeClean-LightIt"/>
              </a:rPr>
              <a:t>more</a:t>
            </a:r>
            <a:r>
              <a:rPr sz="1100" i="1" spc="-45">
                <a:solidFill>
                  <a:srgbClr val="777879"/>
                </a:solidFill>
                <a:latin typeface="AdobeClean-LightIt"/>
                <a:cs typeface="AdobeClean-LightIt"/>
              </a:rPr>
              <a:t> </a:t>
            </a:r>
            <a:r>
              <a:rPr sz="1100" i="1" spc="-15">
                <a:solidFill>
                  <a:srgbClr val="777879"/>
                </a:solidFill>
                <a:latin typeface="AdobeClean-LightIt"/>
                <a:cs typeface="AdobeClean-LightIt"/>
              </a:rPr>
              <a:t>about</a:t>
            </a:r>
            <a:r>
              <a:rPr sz="1100" i="1" spc="-45">
                <a:solidFill>
                  <a:srgbClr val="777879"/>
                </a:solidFill>
                <a:latin typeface="AdobeClean-LightIt"/>
                <a:cs typeface="AdobeClean-LightIt"/>
              </a:rPr>
              <a:t> </a:t>
            </a:r>
            <a:r>
              <a:rPr sz="1100" i="1" spc="-15">
                <a:solidFill>
                  <a:srgbClr val="777879"/>
                </a:solidFill>
                <a:latin typeface="AdobeClean-LightIt"/>
                <a:cs typeface="AdobeClean-LightIt"/>
              </a:rPr>
              <a:t>Adobe</a:t>
            </a:r>
            <a:r>
              <a:rPr sz="1100" i="1" spc="-50">
                <a:solidFill>
                  <a:srgbClr val="777879"/>
                </a:solidFill>
                <a:latin typeface="AdobeClean-LightIt"/>
                <a:cs typeface="AdobeClean-LightIt"/>
              </a:rPr>
              <a:t> </a:t>
            </a:r>
            <a:r>
              <a:rPr sz="1100" i="1" spc="-15">
                <a:solidFill>
                  <a:srgbClr val="777879"/>
                </a:solidFill>
                <a:latin typeface="AdobeClean-LightIt"/>
                <a:cs typeface="AdobeClean-LightIt"/>
              </a:rPr>
              <a:t>Support</a:t>
            </a:r>
            <a:r>
              <a:rPr lang="en-US" sz="1100" i="1" spc="-15">
                <a:solidFill>
                  <a:srgbClr val="777879"/>
                </a:solidFill>
                <a:latin typeface="AdobeClean-LightIt"/>
                <a:cs typeface="AdobeClean-LightIt"/>
              </a:rPr>
              <a:t> Offerings</a:t>
            </a:r>
            <a:r>
              <a:rPr sz="1100" i="1" spc="-75">
                <a:solidFill>
                  <a:srgbClr val="777879"/>
                </a:solidFill>
                <a:latin typeface="AdobeClean-LightIt"/>
                <a:cs typeface="AdobeClean-LightIt"/>
              </a:rPr>
              <a:t> </a:t>
            </a:r>
            <a:r>
              <a:rPr sz="1100" i="1" spc="-15">
                <a:solidFill>
                  <a:srgbClr val="777879"/>
                </a:solidFill>
                <a:latin typeface="AdobeClean-LightIt"/>
                <a:cs typeface="AdobeClean-LightIt"/>
              </a:rPr>
              <a:t>and</a:t>
            </a:r>
            <a:r>
              <a:rPr sz="1100" i="1" spc="-50">
                <a:solidFill>
                  <a:srgbClr val="777879"/>
                </a:solidFill>
                <a:latin typeface="AdobeClean-LightIt"/>
                <a:cs typeface="AdobeClean-LightIt"/>
              </a:rPr>
              <a:t> </a:t>
            </a:r>
            <a:r>
              <a:rPr sz="1100" i="1" spc="-15">
                <a:solidFill>
                  <a:srgbClr val="777879"/>
                </a:solidFill>
                <a:latin typeface="AdobeClean-LightIt"/>
                <a:cs typeface="AdobeClean-LightIt"/>
              </a:rPr>
              <a:t>the</a:t>
            </a:r>
            <a:r>
              <a:rPr sz="1100" i="1" spc="-55">
                <a:solidFill>
                  <a:srgbClr val="777879"/>
                </a:solidFill>
                <a:latin typeface="AdobeClean-LightIt"/>
                <a:cs typeface="AdobeClean-LightIt"/>
              </a:rPr>
              <a:t> </a:t>
            </a:r>
            <a:r>
              <a:rPr sz="1100" i="1" spc="-15">
                <a:solidFill>
                  <a:srgbClr val="777879"/>
                </a:solidFill>
                <a:latin typeface="AdobeClean-LightIt"/>
                <a:cs typeface="AdobeClean-LightIt"/>
              </a:rPr>
              <a:t>right</a:t>
            </a:r>
            <a:r>
              <a:rPr sz="1100" i="1" spc="-95">
                <a:solidFill>
                  <a:srgbClr val="777879"/>
                </a:solidFill>
                <a:latin typeface="AdobeClean-LightIt"/>
                <a:cs typeface="AdobeClean-LightIt"/>
              </a:rPr>
              <a:t> </a:t>
            </a:r>
            <a:r>
              <a:rPr sz="1100" i="1" spc="-15">
                <a:solidFill>
                  <a:srgbClr val="777879"/>
                </a:solidFill>
                <a:latin typeface="AdobeClean-LightIt"/>
                <a:cs typeface="AdobeClean-LightIt"/>
              </a:rPr>
              <a:t>level</a:t>
            </a:r>
            <a:r>
              <a:rPr sz="1100" i="1" spc="-55">
                <a:solidFill>
                  <a:srgbClr val="777879"/>
                </a:solidFill>
                <a:latin typeface="AdobeClean-LightIt"/>
                <a:cs typeface="AdobeClean-LightIt"/>
              </a:rPr>
              <a:t> </a:t>
            </a:r>
            <a:r>
              <a:rPr sz="1100" i="1" spc="-15">
                <a:solidFill>
                  <a:srgbClr val="777879"/>
                </a:solidFill>
                <a:latin typeface="AdobeClean-LightIt"/>
                <a:cs typeface="AdobeClean-LightIt"/>
              </a:rPr>
              <a:t>for</a:t>
            </a:r>
            <a:r>
              <a:rPr sz="1100" i="1" spc="-85">
                <a:solidFill>
                  <a:srgbClr val="777879"/>
                </a:solidFill>
                <a:latin typeface="AdobeClean-LightIt"/>
                <a:cs typeface="AdobeClean-LightIt"/>
              </a:rPr>
              <a:t> </a:t>
            </a:r>
            <a:r>
              <a:rPr sz="1100" i="1" spc="-15">
                <a:solidFill>
                  <a:srgbClr val="777879"/>
                </a:solidFill>
                <a:latin typeface="AdobeClean-LightIt"/>
                <a:cs typeface="AdobeClean-LightIt"/>
              </a:rPr>
              <a:t>you,</a:t>
            </a:r>
            <a:r>
              <a:rPr sz="1100" i="1" spc="-65">
                <a:solidFill>
                  <a:srgbClr val="777879"/>
                </a:solidFill>
                <a:latin typeface="AdobeClean-LightIt"/>
                <a:cs typeface="AdobeClean-LightIt"/>
              </a:rPr>
              <a:t> </a:t>
            </a:r>
            <a:r>
              <a:rPr sz="1100" i="1" spc="-15">
                <a:solidFill>
                  <a:srgbClr val="777879"/>
                </a:solidFill>
                <a:latin typeface="AdobeClean-LightIt"/>
                <a:cs typeface="AdobeClean-LightIt"/>
              </a:rPr>
              <a:t>contact</a:t>
            </a:r>
            <a:r>
              <a:rPr sz="1100" i="1" spc="-85">
                <a:solidFill>
                  <a:srgbClr val="777879"/>
                </a:solidFill>
                <a:latin typeface="AdobeClean-LightIt"/>
                <a:cs typeface="AdobeClean-LightIt"/>
              </a:rPr>
              <a:t> </a:t>
            </a:r>
            <a:r>
              <a:rPr sz="1100" i="1" spc="-15">
                <a:solidFill>
                  <a:srgbClr val="777879"/>
                </a:solidFill>
                <a:latin typeface="AdobeClean-LightIt"/>
                <a:cs typeface="AdobeClean-LightIt"/>
              </a:rPr>
              <a:t>your</a:t>
            </a:r>
            <a:r>
              <a:rPr sz="1100" i="1" spc="-70">
                <a:solidFill>
                  <a:srgbClr val="777879"/>
                </a:solidFill>
                <a:latin typeface="AdobeClean-LightIt"/>
                <a:cs typeface="AdobeClean-LightIt"/>
              </a:rPr>
              <a:t> </a:t>
            </a:r>
            <a:r>
              <a:rPr sz="1100" i="1" spc="-15">
                <a:solidFill>
                  <a:srgbClr val="777879"/>
                </a:solidFill>
                <a:latin typeface="AdobeClean-LightIt"/>
                <a:cs typeface="AdobeClean-LightIt"/>
              </a:rPr>
              <a:t>Named</a:t>
            </a:r>
            <a:r>
              <a:rPr sz="1100" i="1" spc="-55">
                <a:solidFill>
                  <a:srgbClr val="777879"/>
                </a:solidFill>
                <a:latin typeface="AdobeClean-LightIt"/>
                <a:cs typeface="AdobeClean-LightIt"/>
              </a:rPr>
              <a:t> </a:t>
            </a:r>
            <a:r>
              <a:rPr sz="1100" i="1" spc="-25">
                <a:solidFill>
                  <a:srgbClr val="777879"/>
                </a:solidFill>
                <a:latin typeface="AdobeClean-LightIt"/>
                <a:cs typeface="AdobeClean-LightIt"/>
              </a:rPr>
              <a:t>Account</a:t>
            </a:r>
            <a:r>
              <a:rPr sz="1100" i="1" spc="-120">
                <a:solidFill>
                  <a:srgbClr val="777879"/>
                </a:solidFill>
                <a:latin typeface="AdobeClean-LightIt"/>
                <a:cs typeface="AdobeClean-LightIt"/>
              </a:rPr>
              <a:t> </a:t>
            </a:r>
            <a:r>
              <a:rPr sz="1100" i="1" spc="-20">
                <a:solidFill>
                  <a:srgbClr val="777879"/>
                </a:solidFill>
                <a:latin typeface="AdobeClean-LightIt"/>
                <a:cs typeface="AdobeClean-LightIt"/>
              </a:rPr>
              <a:t>Manager</a:t>
            </a:r>
            <a:r>
              <a:rPr lang="en-US" sz="1100" i="1" spc="-20">
                <a:solidFill>
                  <a:srgbClr val="777879"/>
                </a:solidFill>
                <a:latin typeface="AdobeClean-LightIt"/>
                <a:cs typeface="AdobeClean-LightIt"/>
              </a:rPr>
              <a:t> </a:t>
            </a:r>
            <a:r>
              <a:rPr sz="1100" i="1" spc="-20">
                <a:solidFill>
                  <a:srgbClr val="777879"/>
                </a:solidFill>
                <a:latin typeface="AdobeClean-LightIt"/>
                <a:cs typeface="AdobeClean-LightIt"/>
              </a:rPr>
              <a:t> </a:t>
            </a:r>
            <a:r>
              <a:rPr sz="1100" i="1" spc="-15">
                <a:solidFill>
                  <a:srgbClr val="777879"/>
                </a:solidFill>
                <a:latin typeface="AdobeClean-LightIt"/>
                <a:cs typeface="AdobeClean-LightIt"/>
              </a:rPr>
              <a:t>(NAM) </a:t>
            </a:r>
            <a:r>
              <a:rPr sz="1100" i="1" spc="-10">
                <a:solidFill>
                  <a:srgbClr val="777879"/>
                </a:solidFill>
                <a:latin typeface="AdobeClean-LightIt"/>
                <a:cs typeface="AdobeClean-LightIt"/>
              </a:rPr>
              <a:t>or </a:t>
            </a:r>
            <a:r>
              <a:rPr sz="1100" i="1" spc="-15">
                <a:solidFill>
                  <a:srgbClr val="777879"/>
                </a:solidFill>
                <a:latin typeface="AdobeClean-LightIt"/>
                <a:cs typeface="AdobeClean-LightIt"/>
              </a:rPr>
              <a:t>Customer</a:t>
            </a:r>
            <a:r>
              <a:rPr lang="en-US" sz="1100" i="1" spc="-15">
                <a:solidFill>
                  <a:srgbClr val="777879"/>
                </a:solidFill>
                <a:latin typeface="AdobeClean-LightIt"/>
                <a:cs typeface="AdobeClean-LightIt"/>
              </a:rPr>
              <a:t> </a:t>
            </a:r>
            <a:r>
              <a:rPr lang="en-US" sz="1100" i="1" spc="-20">
                <a:solidFill>
                  <a:srgbClr val="777879"/>
                </a:solidFill>
                <a:latin typeface="AdobeClean-LightIt"/>
                <a:cs typeface="AdobeClean-LightIt"/>
              </a:rPr>
              <a:t>Success </a:t>
            </a:r>
            <a:r>
              <a:rPr lang="en-US" sz="1100" i="1" spc="-15">
                <a:solidFill>
                  <a:srgbClr val="777879"/>
                </a:solidFill>
                <a:latin typeface="AdobeClean-LightIt"/>
                <a:cs typeface="AdobeClean-LightIt"/>
              </a:rPr>
              <a:t>Manager </a:t>
            </a:r>
            <a:r>
              <a:rPr sz="1100" i="1" spc="-15">
                <a:solidFill>
                  <a:srgbClr val="777879"/>
                </a:solidFill>
                <a:latin typeface="AdobeClean-LightIt"/>
                <a:cs typeface="AdobeClean-LightIt"/>
              </a:rPr>
              <a:t>(CSM)</a:t>
            </a:r>
            <a:endParaRPr sz="1100">
              <a:latin typeface="AdobeClean-LightIt"/>
              <a:cs typeface="AdobeClean-LightIt"/>
            </a:endParaRPr>
          </a:p>
          <a:p>
            <a:pPr marL="34290">
              <a:lnSpc>
                <a:spcPct val="100000"/>
              </a:lnSpc>
              <a:spcBef>
                <a:spcPts val="795"/>
              </a:spcBef>
            </a:pPr>
            <a:r>
              <a:rPr sz="800" spc="-5">
                <a:solidFill>
                  <a:srgbClr val="6D6D6D"/>
                </a:solidFill>
                <a:latin typeface="Adobe Clean"/>
                <a:cs typeface="Adobe Clean"/>
              </a:rPr>
              <a:t>©202</a:t>
            </a:r>
            <a:r>
              <a:rPr lang="en-US" sz="800" spc="-5">
                <a:solidFill>
                  <a:srgbClr val="6D6D6D"/>
                </a:solidFill>
                <a:latin typeface="Adobe Clean"/>
                <a:cs typeface="Adobe Clean"/>
              </a:rPr>
              <a:t>1</a:t>
            </a:r>
            <a:r>
              <a:rPr sz="800" spc="-5">
                <a:solidFill>
                  <a:srgbClr val="6D6D6D"/>
                </a:solidFill>
                <a:latin typeface="Adobe Clean"/>
                <a:cs typeface="Adobe Clean"/>
              </a:rPr>
              <a:t> Adobe. All Rights Reserved. Adobe</a:t>
            </a:r>
            <a:r>
              <a:rPr sz="800" spc="75">
                <a:solidFill>
                  <a:srgbClr val="6D6D6D"/>
                </a:solidFill>
                <a:latin typeface="Adobe Clean"/>
                <a:cs typeface="Adobe Clean"/>
              </a:rPr>
              <a:t> </a:t>
            </a:r>
            <a:r>
              <a:rPr sz="800" spc="-5">
                <a:solidFill>
                  <a:srgbClr val="6D6D6D"/>
                </a:solidFill>
                <a:latin typeface="Adobe Clean"/>
                <a:cs typeface="Adobe Clean"/>
              </a:rPr>
              <a:t>Confidential.</a:t>
            </a:r>
            <a:endParaRPr sz="800">
              <a:latin typeface="Adobe Clean"/>
              <a:cs typeface="Adobe Clean"/>
            </a:endParaRPr>
          </a:p>
        </p:txBody>
      </p:sp>
      <p:sp>
        <p:nvSpPr>
          <p:cNvPr id="64" name="object 23">
            <a:extLst>
              <a:ext uri="{FF2B5EF4-FFF2-40B4-BE49-F238E27FC236}">
                <a16:creationId xmlns:a16="http://schemas.microsoft.com/office/drawing/2014/main" id="{41467BDC-3D83-D844-B922-CD07E94E5AAB}"/>
              </a:ext>
            </a:extLst>
          </p:cNvPr>
          <p:cNvSpPr txBox="1"/>
          <p:nvPr/>
        </p:nvSpPr>
        <p:spPr>
          <a:xfrm>
            <a:off x="197233" y="5031270"/>
            <a:ext cx="6476646" cy="755976"/>
          </a:xfrm>
          <a:prstGeom prst="rect">
            <a:avLst/>
          </a:prstGeom>
        </p:spPr>
        <p:txBody>
          <a:bodyPr vert="horz" wrap="square" lIns="0" tIns="116205" rIns="0" bIns="0" rtlCol="0" anchor="t">
            <a:spAutoFit/>
          </a:bodyPr>
          <a:lstStyle/>
          <a:p>
            <a:pPr>
              <a:spcBef>
                <a:spcPts val="915"/>
              </a:spcBef>
            </a:pPr>
            <a:r>
              <a:rPr lang="en-US" sz="1400" b="1" spc="-15">
                <a:solidFill>
                  <a:srgbClr val="020302"/>
                </a:solidFill>
                <a:latin typeface="Adobe Clean"/>
                <a:cs typeface="Adobe Clean"/>
              </a:rPr>
              <a:t>Regional scope of Adobe Support, Local Hours Of Operation And Language Support</a:t>
            </a:r>
            <a:endParaRPr lang="en-US" sz="1400" spc="-15">
              <a:ea typeface="+mn-lt"/>
              <a:cs typeface="+mn-lt"/>
            </a:endParaRPr>
          </a:p>
          <a:p>
            <a:pPr>
              <a:spcBef>
                <a:spcPts val="915"/>
              </a:spcBef>
            </a:pPr>
            <a:r>
              <a:rPr lang="en-US" sz="1000" spc="-15">
                <a:solidFill>
                  <a:srgbClr val="1F1F1F"/>
                </a:solidFill>
                <a:latin typeface="AdobeClean-Light"/>
              </a:rPr>
              <a:t>The Regional scope of Adobe Support is established by aligning the customer's billing address (via the Sales Order or other Adobe Support purchasing document) to one of the following regions:</a:t>
            </a:r>
            <a:endParaRPr lang="en-US"/>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914484175"/>
              </p:ext>
            </p:extLst>
          </p:nvPr>
        </p:nvGraphicFramePr>
        <p:xfrm>
          <a:off x="171128" y="5907213"/>
          <a:ext cx="7391400" cy="150368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en-US" sz="1100">
                          <a:solidFill>
                            <a:schemeClr val="tx1"/>
                          </a:solidFill>
                          <a:latin typeface="Adobe Clean"/>
                        </a:rPr>
                        <a:t>Americas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a:rPr>
                        <a:t>Europe, Middle East &amp; Africa</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a:rPr>
                        <a:t>Asia Pacific</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a:rPr>
                        <a:t>Japan </a:t>
                      </a:r>
                      <a:r>
                        <a:rPr lang="en-US" sz="1100" baseline="30000">
                          <a:solidFill>
                            <a:schemeClr val="tx1"/>
                          </a:solidFill>
                          <a:latin typeface="Adobe Clean"/>
                        </a:rPr>
                        <a:t>1 </a:t>
                      </a:r>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en-US" sz="1100">
                          <a:solidFill>
                            <a:schemeClr val="tx1"/>
                          </a:solidFill>
                          <a:latin typeface="Adobe Clean"/>
                        </a:rPr>
                        <a:t>6 am – 5:30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a:rPr>
                        <a:t>9 am – 5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a:rPr>
                        <a:t>9 am – 5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en-US" sz="1100">
                          <a:solidFill>
                            <a:schemeClr val="tx1"/>
                          </a:solidFill>
                          <a:latin typeface="Adobe Clean"/>
                        </a:rPr>
                        <a:t>9 am – 5:30 pm</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0">
                <a:tc gridSpan="4">
                  <a:txBody>
                    <a:bodyPr/>
                    <a:lstStyle/>
                    <a:p>
                      <a:pPr marL="0" marR="0" lvl="0" indent="0" algn="ctr" eaLnBrk="1" fontAlgn="auto" latinLnBrk="0" hangingPunct="1">
                        <a:lnSpc>
                          <a:spcPct val="100000"/>
                        </a:lnSpc>
                        <a:spcBef>
                          <a:spcPts val="0"/>
                        </a:spcBef>
                        <a:spcAft>
                          <a:spcPts val="0"/>
                        </a:spcAft>
                        <a:buClrTx/>
                        <a:buSzTx/>
                        <a:buFontTx/>
                        <a:buNone/>
                      </a:pPr>
                      <a:r>
                        <a:rPr lang="en-US" sz="1100" b="1" i="0" u="none" strike="noStrike" kern="0" cap="none" spc="0" normalizeH="0" baseline="30000" noProof="0" dirty="0">
                          <a:ln>
                            <a:noFill/>
                          </a:ln>
                          <a:effectLst/>
                          <a:uLnTx/>
                          <a:uFillTx/>
                          <a:latin typeface="Adobe Clean"/>
                          <a:ea typeface="+mn-ea"/>
                          <a:cs typeface="+mn-cs"/>
                        </a:rPr>
                        <a:t> </a:t>
                      </a:r>
                      <a:r>
                        <a:rPr lang="en-US" sz="1100" dirty="0">
                          <a:solidFill>
                            <a:schemeClr val="tx1"/>
                          </a:solidFill>
                          <a:latin typeface="Adobe Clean"/>
                        </a:rPr>
                        <a:t>Language support is only available in English and Japanese.</a:t>
                      </a:r>
                      <a:endParaRPr lang="en-US" dirty="0">
                        <a:latin typeface="Adobe Clean"/>
                      </a:endParaRPr>
                    </a:p>
                    <a:p>
                      <a:pPr marL="0" marR="0" lvl="0" indent="0" algn="ctr">
                        <a:lnSpc>
                          <a:spcPct val="100000"/>
                        </a:lnSpc>
                        <a:spcBef>
                          <a:spcPts val="0"/>
                        </a:spcBef>
                        <a:spcAft>
                          <a:spcPts val="0"/>
                        </a:spcAft>
                        <a:buClrTx/>
                        <a:buSzTx/>
                        <a:buFontTx/>
                        <a:buNone/>
                      </a:pPr>
                      <a:r>
                        <a:rPr lang="en-US" sz="1100" i="1" dirty="0">
                          <a:solidFill>
                            <a:schemeClr val="tx1"/>
                          </a:solidFill>
                          <a:latin typeface="Adobe Clean"/>
                        </a:rPr>
                        <a:t>*Adobe Commerce excludes Japanese languages support. </a:t>
                      </a:r>
                    </a:p>
                    <a:p>
                      <a:pPr algn="ctr"/>
                      <a:endParaRPr kumimoji="0" lang="en-US" sz="1100" b="1" i="0" u="none" strike="noStrike" kern="0" cap="none" spc="0" normalizeH="0" baseline="30000" noProof="0" dirty="0">
                        <a:ln>
                          <a:noFill/>
                        </a:ln>
                        <a:solidFill>
                          <a:prstClr val="black"/>
                        </a:solidFill>
                        <a:effectLst/>
                        <a:uLnTx/>
                        <a:uFillTx/>
                        <a:latin typeface="Adobe Clean" panose="020B0503020404020204" pitchFamily="34" charset="0"/>
                        <a:ea typeface="+mn-ea"/>
                        <a:cs typeface="+mn-cs"/>
                      </a:endParaRPr>
                    </a:p>
                    <a:p>
                      <a:pPr algn="ctr"/>
                      <a:r>
                        <a:rPr lang="en-US" sz="1100" i="0" dirty="0">
                          <a:solidFill>
                            <a:schemeClr val="tx1"/>
                          </a:solidFill>
                          <a:latin typeface="Adobe Clean"/>
                        </a:rPr>
                        <a:t> </a:t>
                      </a:r>
                      <a:r>
                        <a:rPr lang="en-US" sz="1100" i="0" baseline="30000" dirty="0">
                          <a:solidFill>
                            <a:schemeClr val="tx1"/>
                          </a:solidFill>
                          <a:latin typeface="Adobe Clean"/>
                        </a:rPr>
                        <a:t>1 </a:t>
                      </a:r>
                      <a:r>
                        <a:rPr lang="en-US" sz="1100" i="0" dirty="0">
                          <a:solidFill>
                            <a:schemeClr val="tx1"/>
                          </a:solidFill>
                          <a:latin typeface="Adobe Clean"/>
                        </a:rPr>
                        <a:t>P2, P3, P4 cases are limited to business hours only in Japan.</a:t>
                      </a:r>
                      <a:endParaRPr lang="en-US" sz="1100" b="1" i="0" dirty="0">
                        <a:solidFill>
                          <a:schemeClr val="tx1"/>
                        </a:solidFill>
                        <a:latin typeface="Adobe Clean"/>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L="139065" marR="5080" indent="-139065">
              <a:lnSpc>
                <a:spcPts val="1390"/>
              </a:lnSpc>
              <a:spcBef>
                <a:spcPts val="185"/>
              </a:spcBef>
            </a:pPr>
            <a:r>
              <a:rPr sz="1200" b="1" spc="-15">
                <a:solidFill>
                  <a:srgbClr val="FFFFFF"/>
                </a:solidFill>
                <a:latin typeface="Adobe Clean"/>
                <a:cs typeface="Adobe Clean"/>
              </a:rPr>
              <a:t>U</a:t>
            </a:r>
            <a:r>
              <a:rPr sz="1200" b="1" spc="-20">
                <a:solidFill>
                  <a:srgbClr val="FFFFFF"/>
                </a:solidFill>
                <a:latin typeface="Adobe Clean"/>
                <a:cs typeface="Adobe Clean"/>
              </a:rPr>
              <a:t>n</a:t>
            </a:r>
            <a:r>
              <a:rPr sz="1200" b="1" spc="-25">
                <a:solidFill>
                  <a:srgbClr val="FFFFFF"/>
                </a:solidFill>
                <a:latin typeface="Adobe Clean"/>
                <a:cs typeface="Adobe Clean"/>
              </a:rPr>
              <a:t>p</a:t>
            </a:r>
            <a:r>
              <a:rPr sz="1200" b="1" spc="-15">
                <a:solidFill>
                  <a:srgbClr val="FFFFFF"/>
                </a:solidFill>
                <a:latin typeface="Adobe Clean"/>
                <a:cs typeface="Adobe Clean"/>
              </a:rPr>
              <a:t>a</a:t>
            </a:r>
            <a:r>
              <a:rPr sz="1200" b="1" spc="-25">
                <a:solidFill>
                  <a:srgbClr val="FFFFFF"/>
                </a:solidFill>
                <a:latin typeface="Adobe Clean"/>
                <a:cs typeface="Adobe Clean"/>
              </a:rPr>
              <a:t>r</a:t>
            </a:r>
            <a:r>
              <a:rPr sz="1200" b="1" spc="-15">
                <a:solidFill>
                  <a:srgbClr val="FFFFFF"/>
                </a:solidFill>
                <a:latin typeface="Adobe Clean"/>
                <a:cs typeface="Adobe Clean"/>
              </a:rPr>
              <a:t>a</a:t>
            </a:r>
            <a:r>
              <a:rPr sz="1200" b="1" spc="-30">
                <a:solidFill>
                  <a:srgbClr val="FFFFFF"/>
                </a:solidFill>
                <a:latin typeface="Adobe Clean"/>
                <a:cs typeface="Adobe Clean"/>
              </a:rPr>
              <a:t>ll</a:t>
            </a:r>
            <a:r>
              <a:rPr sz="1200" b="1" spc="-25">
                <a:solidFill>
                  <a:srgbClr val="FFFFFF"/>
                </a:solidFill>
                <a:latin typeface="Adobe Clean"/>
                <a:cs typeface="Adobe Clean"/>
              </a:rPr>
              <a:t>e</a:t>
            </a:r>
            <a:r>
              <a:rPr sz="1200" b="1" spc="-30">
                <a:solidFill>
                  <a:srgbClr val="FFFFFF"/>
                </a:solidFill>
                <a:latin typeface="Adobe Clean"/>
                <a:cs typeface="Adobe Clean"/>
              </a:rPr>
              <a:t>l</a:t>
            </a:r>
            <a:r>
              <a:rPr sz="1200" b="1" spc="-25">
                <a:solidFill>
                  <a:srgbClr val="FFFFFF"/>
                </a:solidFill>
                <a:latin typeface="Adobe Clean"/>
                <a:cs typeface="Adobe Clean"/>
              </a:rPr>
              <a:t>e</a:t>
            </a:r>
            <a:r>
              <a:rPr sz="1200" b="1">
                <a:solidFill>
                  <a:srgbClr val="FFFFFF"/>
                </a:solidFill>
                <a:latin typeface="Adobe Clean"/>
                <a:cs typeface="Adobe Clean"/>
              </a:rPr>
              <a:t>d  </a:t>
            </a:r>
            <a:r>
              <a:rPr sz="1200" b="1" spc="-25">
                <a:solidFill>
                  <a:srgbClr val="FFFFFF"/>
                </a:solidFill>
                <a:latin typeface="Adobe Clean"/>
                <a:cs typeface="Adobe Clean"/>
              </a:rPr>
              <a:t>Expertise</a:t>
            </a:r>
            <a:endParaRPr sz="1200">
              <a:latin typeface="Adobe Clean"/>
              <a:cs typeface="Adobe Clean"/>
            </a:endParaRP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L="139065" marR="5080" indent="-139065">
              <a:lnSpc>
                <a:spcPts val="1390"/>
              </a:lnSpc>
              <a:spcBef>
                <a:spcPts val="185"/>
              </a:spcBef>
            </a:pPr>
            <a:r>
              <a:rPr lang="en-US" sz="1200" b="1" spc="-15">
                <a:solidFill>
                  <a:srgbClr val="FFFFFF"/>
                </a:solidFill>
                <a:latin typeface="Adobe Clean"/>
                <a:cs typeface="Adobe Clean"/>
              </a:rPr>
              <a:t>Accelerated Support</a:t>
            </a:r>
            <a:endParaRPr sz="1200">
              <a:latin typeface="Adobe Clean"/>
              <a:cs typeface="Adobe Clean"/>
            </a:endParaRPr>
          </a:p>
        </p:txBody>
      </p:sp>
      <p:sp>
        <p:nvSpPr>
          <p:cNvPr id="86" name="object 32">
            <a:extLst>
              <a:ext uri="{FF2B5EF4-FFF2-40B4-BE49-F238E27FC236}">
                <a16:creationId xmlns:a16="http://schemas.microsoft.com/office/drawing/2014/main" id="{73055FA1-8180-F44A-A86E-2B1D4C7C6B5E}"/>
              </a:ext>
            </a:extLst>
          </p:cNvPr>
          <p:cNvSpPr txBox="1"/>
          <p:nvPr/>
        </p:nvSpPr>
        <p:spPr>
          <a:xfrm>
            <a:off x="6624119" y="8543943"/>
            <a:ext cx="510540" cy="385445"/>
          </a:xfrm>
          <a:prstGeom prst="rect">
            <a:avLst/>
          </a:prstGeom>
        </p:spPr>
        <p:txBody>
          <a:bodyPr vert="horz" wrap="square" lIns="0" tIns="23495" rIns="0" bIns="0" rtlCol="0">
            <a:spAutoFit/>
          </a:bodyPr>
          <a:lstStyle/>
          <a:p>
            <a:pPr marL="50800" marR="5080" indent="-51435">
              <a:lnSpc>
                <a:spcPts val="1390"/>
              </a:lnSpc>
              <a:spcBef>
                <a:spcPts val="185"/>
              </a:spcBef>
            </a:pPr>
            <a:r>
              <a:rPr sz="1200" b="1" spc="-50">
                <a:solidFill>
                  <a:srgbClr val="FFFFFF"/>
                </a:solidFill>
                <a:latin typeface="Adobe Clean"/>
                <a:cs typeface="Adobe Clean"/>
              </a:rPr>
              <a:t>S</a:t>
            </a:r>
            <a:r>
              <a:rPr sz="1200" b="1" spc="-20">
                <a:solidFill>
                  <a:srgbClr val="FFFFFF"/>
                </a:solidFill>
                <a:latin typeface="Adobe Clean"/>
                <a:cs typeface="Adobe Clean"/>
              </a:rPr>
              <a:t>t</a:t>
            </a:r>
            <a:r>
              <a:rPr sz="1200" b="1" spc="-75">
                <a:solidFill>
                  <a:srgbClr val="FFFFFF"/>
                </a:solidFill>
                <a:latin typeface="Adobe Clean"/>
                <a:cs typeface="Adobe Clean"/>
              </a:rPr>
              <a:t>r</a:t>
            </a:r>
            <a:r>
              <a:rPr sz="1200" b="1" spc="-90">
                <a:solidFill>
                  <a:srgbClr val="FFFFFF"/>
                </a:solidFill>
                <a:latin typeface="Adobe Clean"/>
                <a:cs typeface="Adobe Clean"/>
              </a:rPr>
              <a:t>a</a:t>
            </a:r>
            <a:r>
              <a:rPr sz="1200" b="1" spc="-55">
                <a:solidFill>
                  <a:srgbClr val="FFFFFF"/>
                </a:solidFill>
                <a:latin typeface="Adobe Clean"/>
                <a:cs typeface="Adobe Clean"/>
              </a:rPr>
              <a:t>t</a:t>
            </a:r>
            <a:r>
              <a:rPr sz="1200" b="1" spc="-100">
                <a:solidFill>
                  <a:srgbClr val="FFFFFF"/>
                </a:solidFill>
                <a:latin typeface="Adobe Clean"/>
                <a:cs typeface="Adobe Clean"/>
              </a:rPr>
              <a:t>e</a:t>
            </a:r>
            <a:r>
              <a:rPr sz="1200" b="1" spc="-80">
                <a:solidFill>
                  <a:srgbClr val="FFFFFF"/>
                </a:solidFill>
                <a:latin typeface="Adobe Clean"/>
                <a:cs typeface="Adobe Clean"/>
              </a:rPr>
              <a:t>g</a:t>
            </a:r>
            <a:r>
              <a:rPr sz="1200" b="1" spc="-35">
                <a:solidFill>
                  <a:srgbClr val="FFFFFF"/>
                </a:solidFill>
                <a:latin typeface="Adobe Clean"/>
                <a:cs typeface="Adobe Clean"/>
              </a:rPr>
              <a:t>i</a:t>
            </a:r>
            <a:r>
              <a:rPr sz="1200" b="1">
                <a:solidFill>
                  <a:srgbClr val="FFFFFF"/>
                </a:solidFill>
                <a:latin typeface="Adobe Clean"/>
                <a:cs typeface="Adobe Clean"/>
              </a:rPr>
              <a:t>c  </a:t>
            </a:r>
            <a:r>
              <a:rPr sz="1200" b="1" spc="-45">
                <a:solidFill>
                  <a:srgbClr val="FFFFFF"/>
                </a:solidFill>
                <a:latin typeface="Adobe Clean"/>
                <a:cs typeface="Adobe Clean"/>
              </a:rPr>
              <a:t>Advice</a:t>
            </a:r>
            <a:endParaRPr sz="1200">
              <a:latin typeface="Adobe Clean"/>
              <a:cs typeface="Adobe Clean"/>
            </a:endParaRP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3773282750"/>
              </p:ext>
            </p:extLst>
          </p:nvPr>
        </p:nvGraphicFramePr>
        <p:xfrm>
          <a:off x="194236" y="1059345"/>
          <a:ext cx="7368291" cy="330200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en-US" sz="1100" b="0">
                          <a:solidFill>
                            <a:schemeClr val="tx1"/>
                          </a:solidFill>
                          <a:latin typeface="Adobe Clean"/>
                          <a:ea typeface="+mn-ea"/>
                          <a:cs typeface="+mn-cs"/>
                          <a:hlinkClick r:id="rId7"/>
                        </a:rPr>
                        <a:t>Experience League</a:t>
                      </a:r>
                      <a:endParaRPr lang="en-US" sz="1100" b="0">
                        <a:solidFill>
                          <a:schemeClr val="tx1"/>
                        </a:solidFill>
                        <a:latin typeface="Adobe Clean"/>
                        <a:ea typeface="+mn-ea"/>
                        <a:cs typeface="+mn-cs"/>
                      </a:endParaRP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en-US" sz="1000" b="0" kern="1200">
                          <a:solidFill>
                            <a:srgbClr val="000000"/>
                          </a:solidFill>
                          <a:latin typeface="Adobe Clean Light"/>
                          <a:ea typeface="+mn-ea"/>
                          <a:cs typeface="+mn-cs"/>
                        </a:rPr>
                        <a:t>Experience League is how Adobe helps businesses achieve the value they expect from their Adobe investment. It’s the unified place where customers can learn, connect, and grow along a personalized path to success that includes self-help tutorials, product documentation, instructor-led training, community and technical support. </a:t>
                      </a:r>
                      <a:endParaRPr lang="en-US" sz="1000" b="0" kern="1200">
                        <a:solidFill>
                          <a:srgbClr val="000000"/>
                        </a:solidFill>
                        <a:latin typeface="Adobe Clean Light" panose="020B03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a:solidFill>
                            <a:schemeClr val="dk1"/>
                          </a:solidFill>
                          <a:effectLst/>
                          <a:latin typeface="Adobe Clean"/>
                          <a:ea typeface="+mn-ea"/>
                          <a:cs typeface="+mn-cs"/>
                          <a:hlinkClick r:id="rId8"/>
                        </a:rPr>
                        <a:t>Training</a:t>
                      </a:r>
                      <a:r>
                        <a:rPr lang="en-US" sz="1100">
                          <a:solidFill>
                            <a:schemeClr val="dk1"/>
                          </a:solidFill>
                          <a:effectLst/>
                          <a:latin typeface="Adobe Clean"/>
                          <a:ea typeface="+mn-ea"/>
                          <a:cs typeface="+mn-cs"/>
                        </a:rPr>
                        <a:t> </a:t>
                      </a:r>
                      <a:endParaRPr lang="en-US" sz="1100">
                        <a:solidFill>
                          <a:schemeClr val="tx1"/>
                        </a:solidFill>
                        <a:effectLst/>
                        <a:latin typeface="Adobe Clean"/>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kern="1200">
                          <a:solidFill>
                            <a:srgbClr val="000000"/>
                          </a:solidFill>
                          <a:latin typeface="Adobe Clean Light"/>
                          <a:ea typeface="+mn-ea"/>
                          <a:cs typeface="+mn-cs"/>
                        </a:rPr>
                        <a:t>Adobe Digital Learning Services courses are accessible from Experience League. Learning courses integrate both on-demand and instructor-led lessons.  Here you can accrue skills that have recognized market value and position them to drive success in your organizations.</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a:solidFill>
                            <a:schemeClr val="tx1"/>
                          </a:solidFill>
                          <a:effectLst/>
                          <a:latin typeface="Adobe Clean"/>
                          <a:ea typeface="+mn-ea"/>
                          <a:cs typeface="+mn-cs"/>
                          <a:hlinkClick r:id="rId9"/>
                        </a:rPr>
                        <a:t>Production Issues &amp; System Outages</a:t>
                      </a:r>
                      <a:endParaRPr lang="en-US" sz="1100">
                        <a:solidFill>
                          <a:schemeClr val="tx1"/>
                        </a:solidFill>
                        <a:effectLst/>
                        <a:latin typeface="Adobe Clean"/>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eaLnBrk="1" fontAlgn="auto" latinLnBrk="0" hangingPunct="1">
                        <a:lnSpc>
                          <a:spcPct val="100000"/>
                        </a:lnSpc>
                        <a:spcBef>
                          <a:spcPts val="0"/>
                        </a:spcBef>
                        <a:spcAft>
                          <a:spcPts val="0"/>
                        </a:spcAft>
                        <a:buClrTx/>
                        <a:buSzTx/>
                        <a:buFontTx/>
                        <a:buNone/>
                      </a:pPr>
                      <a:r>
                        <a:rPr lang="en-US" sz="1000" kern="1200">
                          <a:solidFill>
                            <a:srgbClr val="000000"/>
                          </a:solidFill>
                          <a:latin typeface="Adobe Clean Light"/>
                          <a:ea typeface="+mn-ea"/>
                          <a:cs typeface="+mn-cs"/>
                        </a:rPr>
                        <a:t>Status.adobe.com conveys the health information of all Adobe products and services that are deployed in multi-tenant environments. Customers can choose their subscription preferences to get email notifications whenever Adobe creates, updates or resolves a product event. This can include scheduled maintenance or service issues of varying levels of severity. </a:t>
                      </a:r>
                      <a:endParaRPr lang="en-US" sz="1000" kern="1200">
                        <a:solidFill>
                          <a:srgbClr val="000000"/>
                        </a:solidFill>
                        <a:latin typeface="Adobe Clean Light" panose="020B03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b="0" i="0">
                          <a:solidFill>
                            <a:schemeClr val="dk1"/>
                          </a:solidFill>
                          <a:effectLst/>
                          <a:latin typeface="Adobe Clean"/>
                          <a:ea typeface="+mn-ea"/>
                          <a:cs typeface="+mn-cs"/>
                          <a:hlinkClick r:id="rId10" tooltip="https://helpx.adobe.com/support/programs/enterprise-support-programs/premier-support-business.html"/>
                        </a:rPr>
                        <a:t>Business Support Website</a:t>
                      </a:r>
                      <a:endParaRPr lang="en-US" sz="1100" b="0" i="0">
                        <a:solidFill>
                          <a:schemeClr val="dk1"/>
                        </a:solidFill>
                        <a:effectLst/>
                        <a:latin typeface="Adobe Clean"/>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n-US" sz="1000" kern="1200">
                          <a:solidFill>
                            <a:srgbClr val="000000"/>
                          </a:solidFill>
                          <a:latin typeface="Adobe Clean Light"/>
                          <a:ea typeface="+mn-ea"/>
                          <a:cs typeface="+mn-cs"/>
                        </a:rPr>
                        <a:t>Adobe Business Support website.</a:t>
                      </a:r>
                      <a:endParaRPr lang="en-US" sz="1000" kern="1200">
                        <a:solidFill>
                          <a:srgbClr val="000000"/>
                        </a:solidFill>
                        <a:latin typeface="Adobe Clean Light" panose="020B03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77213556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a:solidFill>
                            <a:schemeClr val="tx1"/>
                          </a:solidFill>
                          <a:effectLst/>
                          <a:latin typeface="Adobe Clean"/>
                          <a:ea typeface="+mn-ea"/>
                          <a:cs typeface="+mn-cs"/>
                          <a:hlinkClick r:id="rId11"/>
                        </a:rPr>
                        <a:t>Terms and Conditions</a:t>
                      </a:r>
                      <a:endParaRPr lang="en-US" sz="1100">
                        <a:solidFill>
                          <a:schemeClr val="tx1"/>
                        </a:solidFill>
                        <a:effectLst/>
                        <a:latin typeface="Adobe Clean"/>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en-US" sz="1000" kern="1200">
                          <a:solidFill>
                            <a:srgbClr val="000000"/>
                          </a:solidFill>
                          <a:latin typeface="Adobe Clean Light"/>
                          <a:ea typeface="+mn-ea"/>
                          <a:cs typeface="+mn-cs"/>
                        </a:rPr>
                        <a:t>Terms and conditions detailing Support Services offerings.</a:t>
                      </a:r>
                      <a:endParaRPr lang="en-US" sz="1000" kern="1200">
                        <a:solidFill>
                          <a:srgbClr val="000000"/>
                        </a:solidFill>
                        <a:latin typeface="Adobe Clean Light" panose="020B03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Target outline">
            <a:extLst>
              <a:ext uri="{FF2B5EF4-FFF2-40B4-BE49-F238E27FC236}">
                <a16:creationId xmlns:a16="http://schemas.microsoft.com/office/drawing/2014/main" id="{1EAA263E-04A7-0D46-952E-EA3033B45116}"/>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6605069" y="7754465"/>
            <a:ext cx="548640" cy="548640"/>
          </a:xfrm>
          <a:prstGeom prst="rect">
            <a:avLst/>
          </a:prstGeom>
        </p:spPr>
      </p:pic>
      <p:pic>
        <p:nvPicPr>
          <p:cNvPr id="10" name="Graphic 9" descr="Rocket outline">
            <a:extLst>
              <a:ext uri="{FF2B5EF4-FFF2-40B4-BE49-F238E27FC236}">
                <a16:creationId xmlns:a16="http://schemas.microsoft.com/office/drawing/2014/main" id="{A068EBC3-B418-4E4A-A520-101CA4B39F23}"/>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4812464" y="7751776"/>
            <a:ext cx="548640" cy="548640"/>
          </a:xfrm>
          <a:prstGeom prst="rect">
            <a:avLst/>
          </a:prstGeom>
        </p:spPr>
      </p:pic>
      <p:pic>
        <p:nvPicPr>
          <p:cNvPr id="12" name="Graphic 11" descr="Medal outline">
            <a:extLst>
              <a:ext uri="{FF2B5EF4-FFF2-40B4-BE49-F238E27FC236}">
                <a16:creationId xmlns:a16="http://schemas.microsoft.com/office/drawing/2014/main" id="{C7BEFC2D-0CA6-0448-B9FA-6E1581CA6D36}"/>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0FC3CAF-E6F1-40E3-87D4-6B781C97D6B4}">
  <ds:schemaRefs>
    <ds:schemaRef ds:uri="6c8368ec-3776-49b5-a5bb-90648cf9530f"/>
    <ds:schemaRef ds:uri="8a053bff-88be-49e4-9a87-e748e18b8b6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95AE3B0B-E909-400C-B0B3-909FB50E07DE}">
  <ds:schemaRefs>
    <ds:schemaRef ds:uri="http://schemas.microsoft.com/sharepoint/v3/contenttype/forms"/>
  </ds:schemaRefs>
</ds:datastoreItem>
</file>

<file path=customXml/itemProps3.xml><?xml version="1.0" encoding="utf-8"?>
<ds:datastoreItem xmlns:ds="http://schemas.openxmlformats.org/officeDocument/2006/customXml" ds:itemID="{E0DB8BDF-6DA8-4ABC-A3CA-043AFD674CFC}">
  <ds:schemaRefs>
    <ds:schemaRef ds:uri="6c8368ec-3776-49b5-a5bb-90648cf9530f"/>
    <ds:schemaRef ds:uri="8a053bff-88be-49e4-9a87-e748e18b8b6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0</TotalTime>
  <Words>1163</Words>
  <Application>Microsoft Macintosh PowerPoint</Application>
  <PresentationFormat>Custom</PresentationFormat>
  <Paragraphs>128</Paragraphs>
  <Slides>3</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vt:i4>
      </vt:variant>
    </vt:vector>
  </HeadingPairs>
  <TitlesOfParts>
    <vt:vector size="13" baseType="lpstr">
      <vt:lpstr>Adobe Clean</vt:lpstr>
      <vt:lpstr>Adobe Clean Light</vt:lpstr>
      <vt:lpstr>Adobe Clean SemiLight</vt:lpstr>
      <vt:lpstr>AdobeClean-Light</vt:lpstr>
      <vt:lpstr>AdobeClean-LightIt</vt:lpstr>
      <vt:lpstr>Arial</vt:lpstr>
      <vt:lpstr>Calibri</vt:lpstr>
      <vt:lpstr>Times New Roman</vt:lpstr>
      <vt:lpstr>Wingdings</vt:lpstr>
      <vt:lpstr>Office Theme</vt:lpstr>
      <vt:lpstr>ADOBE SUPPORT PLANS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Bob Bringhurst</cp:lastModifiedBy>
  <cp:revision>2</cp:revision>
  <dcterms:created xsi:type="dcterms:W3CDTF">2020-11-03T06:32:09Z</dcterms:created>
  <dcterms:modified xsi:type="dcterms:W3CDTF">2021-12-07T18:14:52Z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2020-07-21T00:00:00Z</vt:filetime>
  </property>
  <property fmtid="{D5CDD505-2E9C-101B-9397-08002B2CF9AE}" pid="3" name="Creator">
    <vt:lpwstr>Adobe InDesign 15.0 (Windows)</vt:lpwstr>
  </property>
  <property fmtid="{D5CDD505-2E9C-101B-9397-08002B2CF9AE}" pid="4" name="LastSaved">
    <vt:filetime>2020-11-03T00:00:00Z</vt:filetime>
  </property>
  <property fmtid="{D5CDD505-2E9C-101B-9397-08002B2CF9AE}" pid="5" name="ContentTypeId">
    <vt:lpwstr>0x010100E783BF6876BCC646A459363AF21A7736</vt:lpwstr>
  </property>
</Properties>
</file>