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62"/>
  </p:normalViewPr>
  <p:slideViewPr>
    <p:cSldViewPr>
      <p:cViewPr varScale="1">
        <p:scale>
          <a:sx n="82" d="100"/>
          <a:sy n="82" d="100"/>
        </p:scale>
        <p:origin x="34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tw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tw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tw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服務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層級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目標：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最初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回應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b="1" dirty="0">
                <a:solidFill>
                  <a:schemeClr val="bg1"/>
                </a:solidFill>
              </a:rPr>
              <a:t>線上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商務 | 企業 | 菁英</a:t>
            </a:r>
            <a:br/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提供全方位的技術資源來支援您的業務，這些資源包括在您的 Experience Cloud 授權訂閱中，並在 BUSINESS 支援套件中加以強化。線上支援包括透過 Adobe Experience League 存取個人化學習路徑和監控的社群論壇。您可以利用我們在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http://www.adobe.com/tw/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上發佈的詳細且深入的技術產品文件和目前的版本注意事項。我們的線上套件還包括透過電話與我們的技術支援團隊聯絡，以解決任何關鍵的 P1 產品問題，協助在最關鍵的時刻保護您的業務，並提供透過支援入口網站記錄低優先順序的援助請求的能力。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27915"/>
              </p:ext>
            </p:extLst>
          </p:nvPr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線上支援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支付的支援層級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指派的專家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帳戶支援負責人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指定的支援工程師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技術客戶經理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線上支援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P1 問題支援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指定的支援聯絡人 (依據產品)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即時電話支援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向上呈報管理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每年的服務審查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每年的專家諮詢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案件審查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環境審查、維護與監控，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發行、遷移、升級及產品藍圖審查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雲端支援活動 – 雲端形式的 Experience Manager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現場服務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上市諮詢服務 – 新解決方案的第一年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現場服務活動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01729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線上支援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客戶的生產業務功能已停止或發生重大資料遺失或服務降級狀況，需要立即關注以恢復功能與可用性。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  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        15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客戶的業務功能發生嚴重的服務降級狀況，或是可能發生資料遺失，或是主要功能受到了影響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分鐘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客戶的業務功能發生了輕微服務降級狀況，但有解決/變通方法讓業務功能得以繼續正常運作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          6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 </a:t>
                      </a:r>
                    </a:p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營業時間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1 小時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有關目前產品功能或增強要求的一般性問題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3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Adobe 支援方案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客戶支援提供對線上資源的存取權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以取得文件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與其他專家和客戶互動的機會以獲得最佳實務，並提供網路研討會系列 (諮詢時間) 的存取權以獲得疑難排解的秘訣和技巧。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我們也提供幾個管道來讓您提交問題和案件。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開始聊天式諮詢，以獲得案件提交的解答與協助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*並非所有產品都有提供即時聊天支援。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線上支援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社群論壇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線上論壇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可持續在線上存取不斷增加的技術解決方案、產品文件、常見問答等內容的資料庫。與 Adobe 社群上的從業人員和其他客戶交流，彼此分享學到的最佳實務和經驗教訓。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自我引導式旅程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League 賦予體驗製作者強大的功能。客戶可以透過個人化學習來開始培養自己的客戶體驗管理能力，以發展各項技能、與全球的同行社群互動，並獲得職業提升的認可。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諮詢時間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網路研討會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「諮詢時間」是由 Adobe 客戶支援團隊主導的一項計劃，其中的研討會的設計目的是為了提供資訊以及協助參與者排除問題，並提供成功使用 Adobe 解決方案的秘訣與技巧。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自助式入口網站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支援入口網站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隨需存取線上自助式支援入口網站，以提交支援請求、檢閱案件狀態，並瀏覽其他資源，像是我們的知識庫、新聞與提醒、特定的提示等。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即時聊天支援*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聊天支援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全年無休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電話支援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*授權的使用者或指定的支援聯絡人</a:t>
            </a:r>
            <a:r>
              <a:rPr lang="de-de" sz="1000" dirty="0">
                <a:latin typeface="Adobe Clean Light" panose="020B0303020404020204" pitchFamily="34" charset="0"/>
              </a:rPr>
              <a:t>可透過所有可用管道 (包括 P1 適用的電話) 來提交問題，並代表貴公司與我們的技術支援團隊互動。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Adobe。All rights reserved.Adobe</a:t>
            </a:r>
            <a:r>
              <a:rPr lang="de-de" spc="60" dirty="0"/>
              <a:t> </a:t>
            </a:r>
            <a:r>
              <a:rPr lang="de-de" spc="-5" dirty="0"/>
              <a:t>機密資訊。</a:t>
            </a:r>
          </a:p>
        </p:txBody>
      </p:sp>
      <p:pic>
        <p:nvPicPr>
          <p:cNvPr id="40" name="Graphic 39" descr="客戶審查大綱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遠端學習語言大綱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標大綱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網際網路大綱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泡泡大綱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揚聲器大綱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 機密資訊。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資源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www.adobe.com/tw/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如需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6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支援方案</a:t>
            </a:r>
            <a:r>
              <a:rPr lang="de-de" sz="1100" i="1" spc="-75">
                <a:solidFill>
                  <a:srgbClr val="777879"/>
                </a:solidFill>
                <a:latin typeface="AdobeClean-LightIt"/>
                <a:cs typeface="AdobeClean-LightIt"/>
              </a:rPr>
              <a:t>的詳細資訊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以及適合您的層級，請聯絡您指定的</a:t>
            </a:r>
            <a:r>
              <a:rPr lang="de-de" sz="1100" i="1" spc="-25">
                <a:solidFill>
                  <a:srgbClr val="777879"/>
                </a:solidFill>
                <a:latin typeface="AdobeClean-LightIt"/>
                <a:cs typeface="AdobeClean-LightIt"/>
              </a:rPr>
              <a:t>帳戶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) </a:t>
            </a:r>
            <a:r>
              <a:rPr lang="de-de" sz="1100" i="1" spc="-1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客戶</a:t>
            </a:r>
            <a:r>
              <a:rPr lang="de-de" sz="1100" i="1" spc="-2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de-de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Adobe。All rights reserved.Adobe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TW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TW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支援的區域範圍、當地營業時間和語言支援</a:t>
            </a:r>
            <a:endParaRPr lang="pl-PL" altLang="zh-TW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支援的區域範圍是透過將客戶的帳單地址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通過銷售訂單或其他 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支援採購文件</a:t>
            </a:r>
            <a:r>
              <a:rPr lang="en-US" altLang="zh-TW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zh-TW" altLang="en-US" sz="1000" spc="-15" dirty="0">
                <a:solidFill>
                  <a:srgbClr val="1F1F1F"/>
                </a:solidFill>
                <a:latin typeface="AdobeClean-Light"/>
              </a:rPr>
              <a:t>歸納於以下區域之一來建立的：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865422"/>
              </p:ext>
            </p:extLst>
          </p:nvPr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歐洲、中東與非洲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亞太地區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僅提供英文和日文的語言支援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不包含日文語言支援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P2、P3、P4 </a:t>
                      </a:r>
                      <a:r>
                        <a:rPr lang="zh-TW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案件僅限於在日本的營業時間提交。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無與倫比的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專業知識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加速支援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策</a:t>
            </a:r>
            <a:r>
              <a:rPr lang="de-de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de-de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建議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幫助企業經由其所做的 Adobe 投資來實現預期價值的方式。這是一個統一的位置，客戶可以在這裡學習、交流並沿著個人化的成功路徑而成長，這裡有提供自助式教學課程、產品文件、由講師授課的培訓課程、社群及技術支援。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培訓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您可以從 Experience League 存取 Adobe 數位學習服務課程。學習課程整合了隨需和教師指導的課程。在這裡，您可以習取市場公認價值的技能，並將其定位以促進貴組織獲致成功。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生產問題與系統中斷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會傳達所有在多租用戶環境中部署的 Adobe 產品與服務的健康資訊。客戶可以選擇其訂閱偏好設定，以便在 Adobe 建立、更新或解決產品事件時收到電子郵件通知。這可以包括預定的維護或是不同嚴重性等級的服務問題。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條款與條件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詳述支援服務方案的條款與條件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目標大綱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大綱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獎章概述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27614</TotalTime>
  <Words>613</Words>
  <Application>Microsoft Macintosh PowerPoint</Application>
  <PresentationFormat>Custom</PresentationFormat>
  <Paragraphs>159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支援方案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79</cp:revision>
  <dcterms:created xsi:type="dcterms:W3CDTF">2020-11-03T06:32:09Z</dcterms:created>
  <dcterms:modified xsi:type="dcterms:W3CDTF">2021-10-11T12:57:19Z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