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0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762"/>
  </p:normalViewPr>
  <p:slideViewPr>
    <p:cSldViewPr>
      <p:cViewPr>
        <p:scale>
          <a:sx n="125" d="100"/>
          <a:sy n="125" d="100"/>
        </p:scale>
        <p:origin x="1824" y="-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8815C-EDE5-F947-A55F-7634403F36C4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5456A-CFED-AD4E-BEFF-9A08095B3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5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4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02/03/2022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F336C0EC-C908-0A4C-AD0F-1418E778F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8883E-79D4-2047-8C5E-37999ED247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02/03/2022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004A8D36-CC65-B341-9E43-4A47F88C0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02/03/2022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B595D3-F8FC-DA44-B170-015BD0590C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adobe.com/tw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jp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://www.adobe.com/tw/" TargetMode="External"/><Relationship Id="rId7" Type="http://schemas.openxmlformats.org/officeDocument/2006/relationships/hyperlink" Target="https://experienceleague.adobe.com/?support-solution=General#support" TargetMode="External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5" Type="http://schemas.openxmlformats.org/officeDocument/2006/relationships/image" Target="../media/image23.png"/><Relationship Id="rId10" Type="http://schemas.openxmlformats.org/officeDocument/2006/relationships/hyperlink" Target="https://helpx.adobe.com/tw/support/programs/support-policies-terms-conditions.html" TargetMode="External"/><Relationship Id="rId4" Type="http://schemas.openxmlformats.org/officeDocument/2006/relationships/image" Target="../media/image4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7228840"/>
            <a:ext cx="28003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1400" b="1" u="heavy" spc="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服務</a:t>
            </a:r>
            <a:r>
              <a:rPr lang="de-de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層級</a:t>
            </a:r>
            <a:r>
              <a:rPr lang="de-de" sz="1400" b="1" u="heavy" spc="-4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目標：</a:t>
            </a:r>
            <a:r>
              <a:rPr lang="de-de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最初</a:t>
            </a:r>
            <a:r>
              <a:rPr lang="de-de" sz="1400" b="1" u="heavy" spc="-1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回應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7772399" cy="1902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772" y="813361"/>
            <a:ext cx="6035427" cy="937821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ko-KR" altLang="en-US" sz="1200" b="1" dirty="0">
                <a:solidFill>
                  <a:schemeClr val="bg1"/>
                </a:solidFill>
              </a:rPr>
              <a:t>標準</a:t>
            </a:r>
            <a:r>
              <a:rPr lang="de-de" sz="1200" dirty="0">
                <a:solidFill>
                  <a:schemeClr val="bg1"/>
                </a:solidFill>
                <a:latin typeface="Adobe Clean Light" panose="020B0303020404020204" pitchFamily="34" charset="0"/>
              </a:rPr>
              <a:t> | 商務 | 企業 | 菁英</a:t>
            </a:r>
            <a:br>
              <a:rPr dirty="0"/>
            </a:br>
            <a:r>
              <a:rPr lang="de-de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Adobe 提供全方位的技術資源來支援您的業務，這些資源包括在您的 Experience Cloud 授權訂閱中，並在 BUSINESS 支援套件中加以強化。線上支援包括透過 Adobe Experience League 存取個人化學習路徑和監控的社群論壇。您可以利用我們在 </a:t>
            </a:r>
            <a:r>
              <a:rPr lang="de-de" sz="900" u="sng" dirty="0">
                <a:solidFill>
                  <a:schemeClr val="bg1"/>
                </a:solidFill>
                <a:latin typeface="Adobe Clean SemiLight" panose="020B04030204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http://www.adobe.com/tw/</a:t>
            </a:r>
            <a:r>
              <a:rPr lang="de-de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 上發佈的詳細且深入的技術產品文件和目前的版本注意事項。我們的線上套件還包括透過電話與我們的技術支援團隊聯絡，以解決任何關鍵的 P1 產品問題，協助在最關鍵的時刻保護您的業務，並提供透過支援入口網站記錄低優先順序的援助請求的能力。</a:t>
            </a:r>
            <a:endParaRPr lang="en-US" sz="900" dirty="0">
              <a:solidFill>
                <a:schemeClr val="bg1"/>
              </a:solidFill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82527"/>
              </p:ext>
            </p:extLst>
          </p:nvPr>
        </p:nvGraphicFramePr>
        <p:xfrm>
          <a:off x="0" y="1938946"/>
          <a:ext cx="7705343" cy="5227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77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2703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515">
                  <a:extLst>
                    <a:ext uri="{9D8B030D-6E8A-4147-A177-3AD203B41FA5}">
                      <a16:colId xmlns:a16="http://schemas.microsoft.com/office/drawing/2014/main" val="4086914696"/>
                    </a:ext>
                  </a:extLst>
                </a:gridCol>
                <a:gridCol w="821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7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8820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ko-KR" altLang="en-US" sz="900" spc="0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標準支援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商務支援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企業支援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-2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企業支援</a:t>
                      </a:r>
                      <a:endParaRPr sz="90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菁英支援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904" marR="248920" indent="-254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800" spc="0" dirty="0">
                        <a:latin typeface="AdobeClean-LightIt"/>
                        <a:cs typeface="AdobeClean-LightIt"/>
                      </a:endParaRPr>
                    </a:p>
                  </a:txBody>
                  <a:tcPr marL="0" marR="0" marT="2159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93408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lang="de-de" sz="800" i="1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支付的支援層級 ($)</a:t>
                      </a:r>
                      <a:endParaRPr sz="8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8255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424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指派的專家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帳戶支援負責人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指定的支援工程師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技術客戶經理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424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支援服務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線上支援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營業時間</a:t>
                      </a:r>
                      <a:endParaRPr sz="8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營業時間</a:t>
                      </a:r>
                      <a:endParaRPr sz="8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sz="80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  <a:endParaRPr sz="8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  <a:endParaRPr sz="8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全年無休 P1 問題支援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指定的支援聯絡人 (依據產品)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10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15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即時電話支援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9054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向上呈報管理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每年的服務審查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每年的專家諮詢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2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709792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案件審查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spc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22674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事件管理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環境審查、維護與監控，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6032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發行、遷移、升級及產品藍圖審查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雲端支援活動 – 雲端形式的 Experience Manager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6223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6223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424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de-de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現場服務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上市諮詢服務 – 新解決方案的第一年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現場服務活動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651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651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4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080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07201" y="9862966"/>
            <a:ext cx="2693799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de-de" spc="-5" dirty="0"/>
              <a:t>©2021 Adobe。All rights reserved.Adobe</a:t>
            </a:r>
            <a:r>
              <a:rPr lang="de-de" spc="60" dirty="0"/>
              <a:t> </a:t>
            </a:r>
            <a:r>
              <a:rPr lang="de-de" spc="-5" dirty="0"/>
              <a:t>機密資訊。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05138"/>
              </p:ext>
            </p:extLst>
          </p:nvPr>
        </p:nvGraphicFramePr>
        <p:xfrm>
          <a:off x="33527" y="7483227"/>
          <a:ext cx="7705343" cy="2088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1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優先順序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ko-KR" altLang="en-US" sz="900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標準支援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商務支援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企業支援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菁英支援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優先順序 1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800" marR="387985">
                        <a:lnSpc>
                          <a:spcPts val="1000"/>
                        </a:lnSpc>
                        <a:spcBef>
                          <a:spcPts val="420"/>
                        </a:spcBef>
                      </a:pPr>
                      <a:r>
                        <a:rPr lang="de-de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客戶的生產業務功能已停止或發生重大資料遺失或服務降級狀況，需要立即關注以恢復功能與可用性。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3838" marR="325120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全年無休 /                1 小時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563" marR="32575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de-de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全年無休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 小時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全年無休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30 分鐘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2E8F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71780" indent="10350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全年無休 /         15 分鐘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0068E1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優先順序 2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165" marR="20320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客戶的業務功能發生嚴重的服務降級狀況，或是可能發生資料遺失，或是主要功能受到了影響</a:t>
                      </a:r>
                      <a:endParaRPr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938" marR="18478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營業時間 /           4 小時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663" marR="18478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營業時間 /          2 小時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 /                1 小時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9079" indent="11176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 /         30 分鐘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優先順序 3</a:t>
                      </a:r>
                      <a:endParaRPr lang="en-US" sz="900" spc="0" dirty="0">
                        <a:latin typeface="Adobe Clean"/>
                        <a:cs typeface="Adobe Clean"/>
                      </a:endParaRPr>
                    </a:p>
                    <a:p>
                      <a:pPr marL="49530" marR="212090" indent="-254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客戶的業務功能發生了輕微服務降級狀況，但有解決/變通方法讓業務功能得以繼續正常運作</a:t>
                      </a:r>
                      <a:endParaRPr lang="en-US"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150" indent="-18986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營業時間 /            6 小時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663" marR="185420" indent="0" algn="ctr">
                        <a:lnSpc>
                          <a:spcPct val="100000"/>
                        </a:lnSpc>
                        <a:spcBef>
                          <a:spcPts val="645"/>
                        </a:spcBef>
                        <a:tabLst/>
                      </a:pPr>
                      <a:r>
                        <a:rPr lang="de-de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營業時間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b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 小時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營業時間 /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 小時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6390" indent="-571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 /             1 小時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優先順序 4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4889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有關目前產品功能或增強要求的一般性問題</a:t>
                      </a:r>
                      <a:endParaRPr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663" marR="203200" indent="-12700" algn="ctr">
                        <a:lnSpc>
                          <a:spcPct val="100000"/>
                        </a:lnSpc>
                        <a:spcBef>
                          <a:spcPts val="155"/>
                        </a:spcBef>
                        <a:tabLst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營業日 </a:t>
                      </a:r>
                      <a:r>
                        <a:rPr lang="de-de" sz="900" spc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/ </a:t>
                      </a:r>
                      <a:br>
                        <a:rPr lang="de-DE" sz="900" spc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de-de" sz="900" spc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3 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天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marR="223520" indent="0" algn="ctr">
                        <a:lnSpc>
                          <a:spcPct val="100000"/>
                        </a:lnSpc>
                        <a:spcBef>
                          <a:spcPts val="155"/>
                        </a:spcBef>
                        <a:tabLst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營業日 / 1 天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營業日 / 1 天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營業日 / 1 天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4">
            <a:extLst>
              <a:ext uri="{FF2B5EF4-FFF2-40B4-BE49-F238E27FC236}">
                <a16:creationId xmlns:a16="http://schemas.microsoft.com/office/drawing/2014/main" id="{7979C0CC-523E-844A-96DC-75FC662E01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022" y="54646"/>
            <a:ext cx="5229466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2300" dirty="0">
                <a:latin typeface="Adobe Clean" panose="020B0503020404020204" pitchFamily="34" charset="0"/>
              </a:rPr>
              <a:t>Adobe </a:t>
            </a:r>
            <a:r>
              <a:rPr lang="ja-JP" altLang="en-US" sz="2300">
                <a:latin typeface="Adobe Clean" panose="020B0503020404020204" pitchFamily="34" charset="0"/>
              </a:rPr>
              <a:t>支援計劃</a:t>
            </a:r>
            <a:endParaRPr sz="2300" dirty="0">
              <a:latin typeface="Adobe Clean" panose="020B05030204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E055B-62C1-4041-84B5-EEB041BE12EF}"/>
              </a:ext>
            </a:extLst>
          </p:cNvPr>
          <p:cNvSpPr txBox="1"/>
          <p:nvPr/>
        </p:nvSpPr>
        <p:spPr>
          <a:xfrm>
            <a:off x="356615" y="358817"/>
            <a:ext cx="2717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>
                <a:solidFill>
                  <a:schemeClr val="bg1"/>
                </a:solidFill>
              </a:rPr>
              <a:t>Adobe Experience 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6200" y="533400"/>
            <a:ext cx="7489615" cy="8991600"/>
            <a:chOff x="180403" y="415099"/>
            <a:chExt cx="3479165" cy="7679055"/>
          </a:xfrm>
        </p:grpSpPr>
        <p:sp>
          <p:nvSpPr>
            <p:cNvPr id="4" name="object 4"/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070" y="421767"/>
              <a:ext cx="340995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296036" y="1370614"/>
            <a:ext cx="137160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3800" y="2664034"/>
            <a:ext cx="0" cy="548640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4598" y="1844378"/>
            <a:ext cx="7070597" cy="37946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Adobe 客戶支援提供對線上資源的存取權</a:t>
            </a:r>
            <a:r>
              <a:rPr lang="de-de" sz="1000" spc="-10" dirty="0">
                <a:solidFill>
                  <a:srgbClr val="020302"/>
                </a:solidFill>
                <a:latin typeface="AdobeClean-Light"/>
                <a:cs typeface="AdobeClean-Light"/>
              </a:rPr>
              <a:t>以取得文件</a:t>
            </a:r>
            <a:r>
              <a:rPr lang="de-de" sz="1000" spc="1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、</a:t>
            </a:r>
            <a:r>
              <a:rPr lang="de-de" sz="1000" spc="-12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與其他專家和客戶互動的機會以獲得最佳實務，並提供網路研討會系列 (諮詢時間) 的存取權以獲得疑難排解的秘訣和技巧。</a:t>
            </a:r>
            <a:r>
              <a:rPr lang="de-de" sz="1000" spc="-3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我們也提供幾個管道來讓您提交問題和案件。</a:t>
            </a:r>
            <a:r>
              <a:rPr lang="de-de" sz="1000" spc="-2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endParaRPr sz="1000" dirty="0">
              <a:latin typeface="AdobeClean-Light"/>
              <a:cs typeface="AdobeClean-Ligh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6585" y="8494028"/>
            <a:ext cx="3270885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de-de" sz="900" spc="-20" dirty="0">
                <a:solidFill>
                  <a:srgbClr val="020302"/>
                </a:solidFill>
                <a:latin typeface="AdobeClean-Light"/>
                <a:cs typeface="AdobeClean-Light"/>
              </a:rPr>
              <a:t>開始聊天式諮詢，以獲得案件提交的解答與協助</a:t>
            </a:r>
            <a:r>
              <a:rPr lang="de-de" sz="900" spc="-4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endParaRPr lang="en-US" sz="900" spc="-20" dirty="0">
              <a:solidFill>
                <a:srgbClr val="020302"/>
              </a:solidFill>
              <a:latin typeface="AdobeClean-Light"/>
              <a:cs typeface="AdobeClean-Light"/>
            </a:endParaRP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de-de" sz="900" i="1" spc="-10" dirty="0">
                <a:solidFill>
                  <a:srgbClr val="7A7A7A"/>
                </a:solidFill>
                <a:latin typeface="AdobeClean-LightIt"/>
                <a:cs typeface="AdobeClean-LightIt"/>
              </a:rPr>
              <a:t>*並非所有產品都有提供即時聊天支援。</a:t>
            </a:r>
            <a:endParaRPr sz="900" dirty="0">
              <a:latin typeface="AdobeClean-Light"/>
              <a:cs typeface="AdobeClean-Ligh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57BBA0-B07E-174D-93A4-C6FF07571950}"/>
              </a:ext>
            </a:extLst>
          </p:cNvPr>
          <p:cNvSpPr/>
          <p:nvPr/>
        </p:nvSpPr>
        <p:spPr>
          <a:xfrm>
            <a:off x="244599" y="1037692"/>
            <a:ext cx="910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ko-KR" altLang="en-US" sz="1400" b="1" spc="-10" dirty="0">
                <a:solidFill>
                  <a:srgbClr val="020302"/>
                </a:solidFill>
                <a:latin typeface="Adobe Clean"/>
                <a:cs typeface="Adobe Clean"/>
              </a:rPr>
              <a:t>標準支援</a:t>
            </a:r>
            <a:endParaRPr lang="en-US" sz="1400" dirty="0">
              <a:latin typeface="Adobe Clean"/>
              <a:cs typeface="Adobe Clean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BFC9C-CB48-FE4C-887D-D38E0BAE6627}"/>
              </a:ext>
            </a:extLst>
          </p:cNvPr>
          <p:cNvSpPr txBox="1">
            <a:spLocks/>
          </p:cNvSpPr>
          <p:nvPr/>
        </p:nvSpPr>
        <p:spPr>
          <a:xfrm>
            <a:off x="296036" y="3364174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社群論壇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4C73CC-314D-8744-A9C8-6CE3C69810AD}"/>
              </a:ext>
            </a:extLst>
          </p:cNvPr>
          <p:cNvSpPr>
            <a:spLocks/>
          </p:cNvSpPr>
          <p:nvPr/>
        </p:nvSpPr>
        <p:spPr>
          <a:xfrm>
            <a:off x="296036" y="3607329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線上論壇</a:t>
            </a:r>
          </a:p>
        </p:txBody>
      </p:sp>
      <p:sp>
        <p:nvSpPr>
          <p:cNvPr id="63" name="object 39">
            <a:extLst>
              <a:ext uri="{FF2B5EF4-FFF2-40B4-BE49-F238E27FC236}">
                <a16:creationId xmlns:a16="http://schemas.microsoft.com/office/drawing/2014/main" id="{5FDB276C-3505-C748-B612-64E8B08A71CB}"/>
              </a:ext>
            </a:extLst>
          </p:cNvPr>
          <p:cNvSpPr txBox="1"/>
          <p:nvPr/>
        </p:nvSpPr>
        <p:spPr>
          <a:xfrm>
            <a:off x="244599" y="3893151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可持續在線上存取不斷增加的技術解決方案、產品文件、常見問答等內容的資料庫。與 Adobe 社群上的從業人員和其他客戶交流，彼此分享學到的最佳實務和經驗教訓。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7D5718-D08A-9540-BB33-65BD23443E9E}"/>
              </a:ext>
            </a:extLst>
          </p:cNvPr>
          <p:cNvSpPr txBox="1">
            <a:spLocks/>
          </p:cNvSpPr>
          <p:nvPr/>
        </p:nvSpPr>
        <p:spPr>
          <a:xfrm>
            <a:off x="244598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Experience League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1B1B00-5842-3A4E-A250-97EC5CF16C89}"/>
              </a:ext>
            </a:extLst>
          </p:cNvPr>
          <p:cNvSpPr>
            <a:spLocks/>
          </p:cNvSpPr>
          <p:nvPr/>
        </p:nvSpPr>
        <p:spPr>
          <a:xfrm>
            <a:off x="235430" y="5871701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自我引導式旅程</a:t>
            </a:r>
          </a:p>
        </p:txBody>
      </p:sp>
      <p:sp>
        <p:nvSpPr>
          <p:cNvPr id="67" name="object 39">
            <a:extLst>
              <a:ext uri="{FF2B5EF4-FFF2-40B4-BE49-F238E27FC236}">
                <a16:creationId xmlns:a16="http://schemas.microsoft.com/office/drawing/2014/main" id="{22816550-445E-B945-8FBC-36EF6779CB5A}"/>
              </a:ext>
            </a:extLst>
          </p:cNvPr>
          <p:cNvSpPr txBox="1"/>
          <p:nvPr/>
        </p:nvSpPr>
        <p:spPr>
          <a:xfrm>
            <a:off x="257325" y="6132567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Experience League 賦予體驗製作者強大的功能。客戶可以透過個人化學習來開始培養自己的客戶體驗管理能力，以發展各項技能、與全球的同行社群互動，並獲得職業提升的認可。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CD1BA6-CEEE-844E-AF6F-559A8A63D75E}"/>
              </a:ext>
            </a:extLst>
          </p:cNvPr>
          <p:cNvSpPr txBox="1">
            <a:spLocks/>
          </p:cNvSpPr>
          <p:nvPr/>
        </p:nvSpPr>
        <p:spPr>
          <a:xfrm>
            <a:off x="3855715" y="336417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諮詢時間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A7CB19-F565-574F-B3FA-E89DD1FA6586}"/>
              </a:ext>
            </a:extLst>
          </p:cNvPr>
          <p:cNvSpPr>
            <a:spLocks/>
          </p:cNvSpPr>
          <p:nvPr/>
        </p:nvSpPr>
        <p:spPr>
          <a:xfrm>
            <a:off x="3846881" y="3607329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網路研討會</a:t>
            </a:r>
          </a:p>
        </p:txBody>
      </p:sp>
      <p:sp>
        <p:nvSpPr>
          <p:cNvPr id="71" name="object 39">
            <a:extLst>
              <a:ext uri="{FF2B5EF4-FFF2-40B4-BE49-F238E27FC236}">
                <a16:creationId xmlns:a16="http://schemas.microsoft.com/office/drawing/2014/main" id="{10E2A620-85A0-BF43-9C3B-EBFDC57F1C94}"/>
              </a:ext>
            </a:extLst>
          </p:cNvPr>
          <p:cNvSpPr txBox="1"/>
          <p:nvPr/>
        </p:nvSpPr>
        <p:spPr>
          <a:xfrm>
            <a:off x="3810000" y="3893151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「諮詢時間」是由 Adobe 客戶支援團隊主導的一項計劃，其中的研討會的設計目的是為了提供資訊以及協助參與者排除問題，並提供成功使用 Adobe 解決方案的秘訣與技巧。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93F152-F7E3-7D4B-B649-5A22771A6CDC}"/>
              </a:ext>
            </a:extLst>
          </p:cNvPr>
          <p:cNvSpPr txBox="1">
            <a:spLocks/>
          </p:cNvSpPr>
          <p:nvPr/>
        </p:nvSpPr>
        <p:spPr>
          <a:xfrm>
            <a:off x="3827103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 defTabSz="913563">
              <a:defRPr/>
            </a:pPr>
            <a:r>
              <a:rPr lang="de-de" sz="1200" dirty="0">
                <a:solidFill>
                  <a:srgbClr val="000000"/>
                </a:solidFill>
              </a:rPr>
              <a:t>自助式入口網站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CB0472-0ABB-194C-8704-0BEA64FA03BF}"/>
              </a:ext>
            </a:extLst>
          </p:cNvPr>
          <p:cNvSpPr>
            <a:spLocks/>
          </p:cNvSpPr>
          <p:nvPr/>
        </p:nvSpPr>
        <p:spPr>
          <a:xfrm>
            <a:off x="3827103" y="5871701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24/7 支援入口網站</a:t>
            </a:r>
          </a:p>
        </p:txBody>
      </p:sp>
      <p:sp>
        <p:nvSpPr>
          <p:cNvPr id="75" name="object 39">
            <a:extLst>
              <a:ext uri="{FF2B5EF4-FFF2-40B4-BE49-F238E27FC236}">
                <a16:creationId xmlns:a16="http://schemas.microsoft.com/office/drawing/2014/main" id="{C2C0178A-612A-E74E-A0F8-532A89A66F0C}"/>
              </a:ext>
            </a:extLst>
          </p:cNvPr>
          <p:cNvSpPr txBox="1"/>
          <p:nvPr/>
        </p:nvSpPr>
        <p:spPr>
          <a:xfrm>
            <a:off x="3849036" y="6132567"/>
            <a:ext cx="3413002" cy="4975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隨需存取線上自助式支援入口網站，以提交支援請求、檢閱案件狀態，並瀏覽其他資源，像是我們的知識庫、新聞與提醒、特定的提示等。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8012AA-ACFC-F14A-9871-8C8BC94B3109}"/>
              </a:ext>
            </a:extLst>
          </p:cNvPr>
          <p:cNvSpPr txBox="1">
            <a:spLocks/>
          </p:cNvSpPr>
          <p:nvPr/>
        </p:nvSpPr>
        <p:spPr>
          <a:xfrm>
            <a:off x="221179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即時聊天支援*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D5E5E8-A228-E646-A72D-9542B6773A8E}"/>
              </a:ext>
            </a:extLst>
          </p:cNvPr>
          <p:cNvSpPr>
            <a:spLocks/>
          </p:cNvSpPr>
          <p:nvPr/>
        </p:nvSpPr>
        <p:spPr>
          <a:xfrm>
            <a:off x="221179" y="8234650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聊天支援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F3EBEF-0B3F-B542-A30E-3B7228432027}"/>
              </a:ext>
            </a:extLst>
          </p:cNvPr>
          <p:cNvSpPr txBox="1">
            <a:spLocks/>
          </p:cNvSpPr>
          <p:nvPr/>
        </p:nvSpPr>
        <p:spPr>
          <a:xfrm>
            <a:off x="3868478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全年無休 P1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5E4356-C31F-674D-B927-91CC2C099FA3}"/>
              </a:ext>
            </a:extLst>
          </p:cNvPr>
          <p:cNvSpPr>
            <a:spLocks/>
          </p:cNvSpPr>
          <p:nvPr/>
        </p:nvSpPr>
        <p:spPr>
          <a:xfrm>
            <a:off x="3844036" y="8234650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電話支援</a:t>
            </a:r>
          </a:p>
        </p:txBody>
      </p:sp>
      <p:sp>
        <p:nvSpPr>
          <p:cNvPr id="82" name="object 39">
            <a:extLst>
              <a:ext uri="{FF2B5EF4-FFF2-40B4-BE49-F238E27FC236}">
                <a16:creationId xmlns:a16="http://schemas.microsoft.com/office/drawing/2014/main" id="{95A83EB9-E8E1-7547-BBE3-E1F42C56BF6A}"/>
              </a:ext>
            </a:extLst>
          </p:cNvPr>
          <p:cNvSpPr txBox="1"/>
          <p:nvPr/>
        </p:nvSpPr>
        <p:spPr>
          <a:xfrm>
            <a:off x="3833993" y="8494028"/>
            <a:ext cx="3413002" cy="4975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20302"/>
                </a:solidFill>
                <a:latin typeface="AdobeClean-Light"/>
              </a:rPr>
              <a:t>*授權的使用者或指定的支援聯絡人</a:t>
            </a:r>
            <a:r>
              <a:rPr lang="de-de" sz="1000" dirty="0">
                <a:latin typeface="Adobe Clean Light" panose="020B0303020404020204" pitchFamily="34" charset="0"/>
              </a:rPr>
              <a:t>可透過所有可用管道 (包括 P1 適用的電話) 來提交問題，並代表貴公司與我們的技術支援團隊互動。</a:t>
            </a:r>
            <a:endParaRPr lang="en-US" sz="1000" dirty="0">
              <a:solidFill>
                <a:srgbClr val="000000"/>
              </a:solidFill>
              <a:latin typeface="Adobe Clean Light" panose="020B0303020404020204" pitchFamily="34" charset="0"/>
            </a:endParaRPr>
          </a:p>
        </p:txBody>
      </p:sp>
      <p:sp>
        <p:nvSpPr>
          <p:cNvPr id="84" name="object 10">
            <a:extLst>
              <a:ext uri="{FF2B5EF4-FFF2-40B4-BE49-F238E27FC236}">
                <a16:creationId xmlns:a16="http://schemas.microsoft.com/office/drawing/2014/main" id="{CBCF4964-CAC8-F146-B2E2-51ED8B3DC99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253416" y="9862966"/>
            <a:ext cx="2823784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de-de" spc="-5" dirty="0"/>
              <a:t>©2021 Adobe。All rights reserved.Adobe</a:t>
            </a:r>
            <a:r>
              <a:rPr lang="de-de" spc="60" dirty="0"/>
              <a:t> </a:t>
            </a:r>
            <a:r>
              <a:rPr lang="de-de" spc="-5" dirty="0"/>
              <a:t>機密資訊。</a:t>
            </a:r>
          </a:p>
        </p:txBody>
      </p:sp>
      <p:pic>
        <p:nvPicPr>
          <p:cNvPr id="40" name="Graphic 39" descr="客戶審查大綱">
            <a:extLst>
              <a:ext uri="{FF2B5EF4-FFF2-40B4-BE49-F238E27FC236}">
                <a16:creationId xmlns:a16="http://schemas.microsoft.com/office/drawing/2014/main" id="{4E262C55-4C32-2544-98DA-C02B8E971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598" y="2901829"/>
            <a:ext cx="411480" cy="411480"/>
          </a:xfrm>
          <a:prstGeom prst="rect">
            <a:avLst/>
          </a:prstGeom>
        </p:spPr>
      </p:pic>
      <p:pic>
        <p:nvPicPr>
          <p:cNvPr id="43" name="Graphic 42" descr="遠端學習語言大綱">
            <a:extLst>
              <a:ext uri="{FF2B5EF4-FFF2-40B4-BE49-F238E27FC236}">
                <a16:creationId xmlns:a16="http://schemas.microsoft.com/office/drawing/2014/main" id="{E6296687-6BD9-6048-A379-6D8F8F04D1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27103" y="2901829"/>
            <a:ext cx="411480" cy="411480"/>
          </a:xfrm>
          <a:prstGeom prst="rect">
            <a:avLst/>
          </a:prstGeom>
        </p:spPr>
      </p:pic>
      <p:pic>
        <p:nvPicPr>
          <p:cNvPr id="44" name="Graphic 43" descr="路標大綱">
            <a:extLst>
              <a:ext uri="{FF2B5EF4-FFF2-40B4-BE49-F238E27FC236}">
                <a16:creationId xmlns:a16="http://schemas.microsoft.com/office/drawing/2014/main" id="{A7AEBE03-711D-0D45-9260-22F215047C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598" y="5118314"/>
            <a:ext cx="411480" cy="411480"/>
          </a:xfrm>
          <a:prstGeom prst="rect">
            <a:avLst/>
          </a:prstGeom>
        </p:spPr>
      </p:pic>
      <p:pic>
        <p:nvPicPr>
          <p:cNvPr id="45" name="Graphic 44" descr="網際網路大綱">
            <a:extLst>
              <a:ext uri="{FF2B5EF4-FFF2-40B4-BE49-F238E27FC236}">
                <a16:creationId xmlns:a16="http://schemas.microsoft.com/office/drawing/2014/main" id="{53393DA1-2F49-204A-98D0-CC1953C765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20982" y="5118314"/>
            <a:ext cx="411480" cy="411480"/>
          </a:xfrm>
          <a:prstGeom prst="rect">
            <a:avLst/>
          </a:prstGeom>
        </p:spPr>
      </p:pic>
      <p:pic>
        <p:nvPicPr>
          <p:cNvPr id="47" name="Graphic 46" descr="聊天泡泡大綱">
            <a:extLst>
              <a:ext uri="{FF2B5EF4-FFF2-40B4-BE49-F238E27FC236}">
                <a16:creationId xmlns:a16="http://schemas.microsoft.com/office/drawing/2014/main" id="{FE42C6EE-710B-DF4A-BC9E-4EF15D56E0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8832" y="7562116"/>
            <a:ext cx="411480" cy="411480"/>
          </a:xfrm>
          <a:prstGeom prst="rect">
            <a:avLst/>
          </a:prstGeom>
        </p:spPr>
      </p:pic>
      <p:pic>
        <p:nvPicPr>
          <p:cNvPr id="51" name="Graphic 50" descr="揚聲器大綱">
            <a:extLst>
              <a:ext uri="{FF2B5EF4-FFF2-40B4-BE49-F238E27FC236}">
                <a16:creationId xmlns:a16="http://schemas.microsoft.com/office/drawing/2014/main" id="{38A761D0-3F50-2A48-8BEE-9A284E6142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53627" y="7546349"/>
            <a:ext cx="411480" cy="411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de-de" sz="500" spc="-5" dirty="0">
                <a:solidFill>
                  <a:srgbClr val="6C6C6C"/>
                </a:solidFill>
                <a:latin typeface="Adobe Clean"/>
                <a:cs typeface="Adobe Clean"/>
              </a:rPr>
              <a:t>© 2020 Adobe. All rights reserved.</a:t>
            </a:r>
            <a:r>
              <a:rPr lang="de-de" sz="500" dirty="0">
                <a:solidFill>
                  <a:srgbClr val="6C6C6C"/>
                </a:solidFill>
                <a:latin typeface="Adobe Clean"/>
                <a:cs typeface="Adobe Clean"/>
              </a:rPr>
              <a:t>Adobe</a:t>
            </a:r>
            <a:r>
              <a:rPr lang="de-de" sz="500" spc="5" dirty="0">
                <a:solidFill>
                  <a:srgbClr val="6C6C6C"/>
                </a:solidFill>
                <a:latin typeface="Adobe Clean"/>
                <a:cs typeface="Adobe Clean"/>
              </a:rPr>
              <a:t> </a:t>
            </a:r>
            <a:r>
              <a:rPr lang="de-de" sz="500" spc="-5" dirty="0">
                <a:solidFill>
                  <a:srgbClr val="6C6C6C"/>
                </a:solidFill>
                <a:latin typeface="Adobe Clean"/>
                <a:cs typeface="Adobe Clean"/>
              </a:rPr>
              <a:t> 機密資訊。</a:t>
            </a:r>
            <a:endParaRPr sz="5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© 2020 Adobe. All rights reserved.Adobe</a:t>
            </a:r>
            <a:r>
              <a:rPr lang="de-de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機密資訊。</a:t>
            </a:r>
            <a:endParaRPr sz="80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de-de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資源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ts val="915"/>
              </a:lnSpc>
            </a:pP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345 Park</a:t>
            </a:r>
            <a:r>
              <a:rPr lang="de-de" sz="800" spc="-100" dirty="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Avenue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ts val="944"/>
              </a:lnSpc>
            </a:pPr>
            <a:r>
              <a:rPr lang="de-de" sz="800" spc="-10" dirty="0">
                <a:solidFill>
                  <a:srgbClr val="777879"/>
                </a:solidFill>
                <a:latin typeface="Adobe Clean"/>
                <a:cs typeface="Adobe Clean"/>
              </a:rPr>
              <a:t>San </a:t>
            </a: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Jose,</a:t>
            </a:r>
            <a:r>
              <a:rPr lang="de-de" sz="800" spc="-140" dirty="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de-de" sz="800" spc="-20" dirty="0">
                <a:solidFill>
                  <a:srgbClr val="777879"/>
                </a:solidFill>
                <a:latin typeface="Adobe Clean"/>
                <a:cs typeface="Adobe Clean"/>
              </a:rPr>
              <a:t>CA95110-2704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de-de" sz="800" spc="-10" dirty="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de-de" sz="800" u="sng" spc="-25" dirty="0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www.adobe.com/tw/</a:t>
            </a:r>
            <a:endParaRPr sz="800">
              <a:latin typeface="Adobe Clean"/>
              <a:cs typeface="Adobe Cle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de-de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如需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了解</a:t>
            </a:r>
            <a:r>
              <a:rPr lang="de-de" sz="1100" i="1" spc="-4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4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>
                <a:solidFill>
                  <a:srgbClr val="777879"/>
                </a:solidFill>
                <a:latin typeface="AdobeClean-LightIt"/>
                <a:cs typeface="AdobeClean-LightIt"/>
              </a:rPr>
              <a:t>Adobe</a:t>
            </a:r>
            <a:r>
              <a:rPr lang="de-de" sz="1100" i="1" spc="-6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>
                <a:solidFill>
                  <a:srgbClr val="777879"/>
                </a:solidFill>
                <a:latin typeface="AdobeClean-LightIt"/>
                <a:cs typeface="AdobeClean-LightIt"/>
              </a:rPr>
              <a:t>支援方案</a:t>
            </a:r>
            <a:r>
              <a:rPr lang="de-de" sz="1100" i="1" spc="-75">
                <a:solidFill>
                  <a:srgbClr val="777879"/>
                </a:solidFill>
                <a:latin typeface="AdobeClean-LightIt"/>
                <a:cs typeface="AdobeClean-LightIt"/>
              </a:rPr>
              <a:t>的詳細資訊</a:t>
            </a:r>
            <a:r>
              <a:rPr lang="de-de" sz="1100" i="1" spc="-15">
                <a:solidFill>
                  <a:srgbClr val="777879"/>
                </a:solidFill>
                <a:latin typeface="AdobeClean-LightIt"/>
                <a:cs typeface="AdobeClean-LightIt"/>
              </a:rPr>
              <a:t>以及適合您的層級，請聯絡您指定的</a:t>
            </a:r>
            <a:r>
              <a:rPr lang="de-de" sz="1100" i="1" spc="-25">
                <a:solidFill>
                  <a:srgbClr val="777879"/>
                </a:solidFill>
                <a:latin typeface="AdobeClean-LightIt"/>
                <a:cs typeface="AdobeClean-LightIt"/>
              </a:rPr>
              <a:t>帳戶</a:t>
            </a:r>
            <a:r>
              <a:rPr lang="de-de" sz="1100" i="1" spc="-20">
                <a:solidFill>
                  <a:srgbClr val="777879"/>
                </a:solidFill>
                <a:latin typeface="AdobeClean-LightIt"/>
                <a:cs typeface="AdobeClean-LightIt"/>
              </a:rPr>
              <a:t>經理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(NAM</a:t>
            </a:r>
            <a:r>
              <a:rPr lang="de-de" sz="1100" i="1" spc="-15">
                <a:solidFill>
                  <a:srgbClr val="777879"/>
                </a:solidFill>
                <a:latin typeface="AdobeClean-LightIt"/>
                <a:cs typeface="AdobeClean-LightIt"/>
              </a:rPr>
              <a:t>) </a:t>
            </a:r>
            <a:r>
              <a:rPr lang="de-de" sz="1100" i="1" spc="-10">
                <a:solidFill>
                  <a:srgbClr val="777879"/>
                </a:solidFill>
                <a:latin typeface="AdobeClean-LightIt"/>
                <a:cs typeface="AdobeClean-LightIt"/>
              </a:rPr>
              <a:t>或</a:t>
            </a:r>
            <a:r>
              <a:rPr lang="de-de" sz="1100" i="1" spc="-15">
                <a:solidFill>
                  <a:srgbClr val="777879"/>
                </a:solidFill>
                <a:latin typeface="AdobeClean-LightIt"/>
                <a:cs typeface="AdobeClean-LightIt"/>
              </a:rPr>
              <a:t>客戶</a:t>
            </a:r>
            <a:r>
              <a:rPr lang="de-de" sz="1100" i="1" spc="-20">
                <a:solidFill>
                  <a:srgbClr val="777879"/>
                </a:solidFill>
                <a:latin typeface="AdobeClean-LightIt"/>
                <a:cs typeface="AdobeClean-LightIt"/>
              </a:rPr>
              <a:t>成功</a:t>
            </a:r>
            <a:r>
              <a:rPr lang="de-de" sz="1100" i="1" spc="-15">
                <a:solidFill>
                  <a:srgbClr val="777879"/>
                </a:solidFill>
                <a:latin typeface="AdobeClean-LightIt"/>
                <a:cs typeface="AdobeClean-LightIt"/>
              </a:rPr>
              <a:t>經理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(CSM)</a:t>
            </a:r>
            <a:endParaRPr sz="1100" dirty="0">
              <a:latin typeface="AdobeClean-LightIt"/>
              <a:cs typeface="AdobeClean-LightIt"/>
            </a:endParaRP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©2021 Adobe。All rights reserved.Adobe</a:t>
            </a:r>
            <a:r>
              <a:rPr lang="de-de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機密資訊。</a:t>
            </a:r>
            <a:endParaRPr sz="800" dirty="0">
              <a:latin typeface="Adobe Clean"/>
              <a:cs typeface="Adobe Clean"/>
            </a:endParaRP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71129" y="5057379"/>
            <a:ext cx="6476646" cy="75597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lvl="0">
              <a:spcBef>
                <a:spcPts val="915"/>
              </a:spcBef>
            </a:pPr>
            <a:r>
              <a:rPr lang="en-US" altLang="zh-TW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Adobe </a:t>
            </a:r>
            <a:r>
              <a:rPr lang="zh-TW" altLang="en-US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支援的區域範圍、當地營業時間和語言支援</a:t>
            </a:r>
            <a:endParaRPr lang="pl-PL" altLang="zh-TW" sz="1400" b="1" spc="-15" dirty="0">
              <a:solidFill>
                <a:srgbClr val="020302"/>
              </a:solidFill>
              <a:latin typeface="Adobe Clean"/>
              <a:cs typeface="Adobe Clean"/>
            </a:endParaRPr>
          </a:p>
          <a:p>
            <a:pPr lvl="0">
              <a:spcBef>
                <a:spcPts val="915"/>
              </a:spcBef>
            </a:pPr>
            <a:r>
              <a:rPr lang="en-US" altLang="zh-TW" sz="1000" spc="-15" dirty="0">
                <a:solidFill>
                  <a:srgbClr val="1F1F1F"/>
                </a:solidFill>
                <a:latin typeface="AdobeClean-Light"/>
              </a:rPr>
              <a:t>Adobe </a:t>
            </a:r>
            <a:r>
              <a:rPr lang="zh-TW" altLang="en-US" sz="1000" spc="-15" dirty="0">
                <a:solidFill>
                  <a:srgbClr val="1F1F1F"/>
                </a:solidFill>
                <a:latin typeface="AdobeClean-Light"/>
              </a:rPr>
              <a:t>支援的區域範圍是透過將客戶的帳單地址 </a:t>
            </a:r>
            <a:r>
              <a:rPr lang="en-US" altLang="zh-TW" sz="1000" spc="-15" dirty="0">
                <a:solidFill>
                  <a:srgbClr val="1F1F1F"/>
                </a:solidFill>
                <a:latin typeface="AdobeClean-Light"/>
              </a:rPr>
              <a:t>(</a:t>
            </a:r>
            <a:r>
              <a:rPr lang="zh-TW" altLang="en-US" sz="1000" spc="-15" dirty="0">
                <a:solidFill>
                  <a:srgbClr val="1F1F1F"/>
                </a:solidFill>
                <a:latin typeface="AdobeClean-Light"/>
              </a:rPr>
              <a:t>通過銷售訂單或其他 </a:t>
            </a:r>
            <a:r>
              <a:rPr lang="en-US" altLang="zh-TW" sz="1000" spc="-15" dirty="0">
                <a:solidFill>
                  <a:srgbClr val="1F1F1F"/>
                </a:solidFill>
                <a:latin typeface="AdobeClean-Light"/>
              </a:rPr>
              <a:t>Adobe </a:t>
            </a:r>
            <a:r>
              <a:rPr lang="zh-TW" altLang="en-US" sz="1000" spc="-15" dirty="0">
                <a:solidFill>
                  <a:srgbClr val="1F1F1F"/>
                </a:solidFill>
                <a:latin typeface="AdobeClean-Light"/>
              </a:rPr>
              <a:t>支援採購文件</a:t>
            </a:r>
            <a:r>
              <a:rPr lang="en-US" altLang="zh-TW" sz="1000" spc="-15" dirty="0">
                <a:solidFill>
                  <a:srgbClr val="1F1F1F"/>
                </a:solidFill>
                <a:latin typeface="AdobeClean-Light"/>
              </a:rPr>
              <a:t>) </a:t>
            </a:r>
            <a:r>
              <a:rPr lang="zh-TW" altLang="en-US" sz="1000" spc="-15" dirty="0">
                <a:solidFill>
                  <a:srgbClr val="1F1F1F"/>
                </a:solidFill>
                <a:latin typeface="AdobeClean-Light"/>
              </a:rPr>
              <a:t>歸納於以下區域之一來建立的：</a:t>
            </a:r>
            <a:endParaRPr lang="de-de" sz="1000" spc="-15" dirty="0">
              <a:solidFill>
                <a:srgbClr val="1F1F1F"/>
              </a:solidFill>
              <a:latin typeface="AdobeClean-Light"/>
            </a:endParaRP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65422"/>
              </p:ext>
            </p:extLst>
          </p:nvPr>
        </p:nvGraphicFramePr>
        <p:xfrm>
          <a:off x="171128" y="5907213"/>
          <a:ext cx="73914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美洲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歐洲、中東與非洲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亞太地區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日本 </a:t>
                      </a:r>
                      <a:r>
                        <a:rPr lang="de-de" sz="1100" baseline="300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6 點 – 下午 5:30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9 點 – 下午 5 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9 點 – 下午 5 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9 點 – 下午 5:30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僅提供英文和日文的語言支援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1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*Adobe Commerce 不包含日文語言支援</a:t>
                      </a:r>
                    </a:p>
                    <a:p>
                      <a:pPr algn="ctr"/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de-de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 </a:t>
                      </a:r>
                      <a:r>
                        <a:rPr lang="de-de" sz="1100" i="0" baseline="300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 </a:t>
                      </a:r>
                      <a:r>
                        <a:rPr lang="de-de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P2、P3、P4 </a:t>
                      </a:r>
                      <a:r>
                        <a:rPr lang="zh-TW" altLang="en-US" sz="1100" i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 案件僅限於在日本的營業時間提交。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de-de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無與倫比的</a:t>
            </a:r>
            <a:r>
              <a:rPr lang="de-de" sz="1200" b="1" spc="-20" dirty="0">
                <a:solidFill>
                  <a:srgbClr val="FFFFFF"/>
                </a:solidFill>
                <a:latin typeface="Adobe Clean"/>
                <a:cs typeface="Adobe Clean"/>
              </a:rPr>
              <a:t>專業知識</a:t>
            </a: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 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de-de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加速支援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624119" y="8543943"/>
            <a:ext cx="510540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marR="5080" indent="-51435">
              <a:lnSpc>
                <a:spcPts val="1390"/>
              </a:lnSpc>
              <a:spcBef>
                <a:spcPts val="185"/>
              </a:spcBef>
            </a:pPr>
            <a:r>
              <a:rPr lang="de-de" sz="1200" b="1" spc="-50" dirty="0">
                <a:solidFill>
                  <a:srgbClr val="FFFFFF"/>
                </a:solidFill>
                <a:latin typeface="Adobe Clean"/>
                <a:cs typeface="Adobe Clean"/>
              </a:rPr>
              <a:t>策</a:t>
            </a:r>
            <a:r>
              <a:rPr lang="de-de" sz="1200" b="1" spc="-20" dirty="0">
                <a:solidFill>
                  <a:srgbClr val="FFFFFF"/>
                </a:solidFill>
                <a:latin typeface="Adobe Clean"/>
                <a:cs typeface="Adobe Clean"/>
              </a:rPr>
              <a:t>略</a:t>
            </a:r>
            <a:r>
              <a:rPr lang="de-de" sz="1200" b="1" spc="-75" dirty="0">
                <a:solidFill>
                  <a:srgbClr val="FFFFFF"/>
                </a:solidFill>
                <a:latin typeface="Adobe Clean"/>
                <a:cs typeface="Adobe Clean"/>
              </a:rPr>
              <a:t>性</a:t>
            </a:r>
            <a:r>
              <a:rPr lang="de-de" sz="1200" b="1" spc="-45" dirty="0">
                <a:solidFill>
                  <a:srgbClr val="FFFFFF"/>
                </a:solidFill>
                <a:latin typeface="Adobe Clean"/>
                <a:cs typeface="Adobe Clean"/>
              </a:rPr>
              <a:t>建議</a:t>
            </a:r>
            <a:endParaRPr sz="1200" dirty="0">
              <a:latin typeface="Adobe Clean"/>
              <a:cs typeface="Adobe Clean"/>
            </a:endParaRP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36756"/>
              </p:ext>
            </p:extLst>
          </p:nvPr>
        </p:nvGraphicFramePr>
        <p:xfrm>
          <a:off x="194236" y="1059345"/>
          <a:ext cx="7368291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100" b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Experience League 是 Adobe 幫助企業經由其所做的 Adobe 投資來實現預期價值的方式。這是一個統一的位置，客戶可以在這裡學習、交流並沿著個人化的成功路徑而成長，這裡有提供自助式教學課程、產品文件、由講師授課的培訓課程、社群及技術支援。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dk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8"/>
                        </a:rPr>
                        <a:t>培訓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您可以從 Experience League 存取 Adobe 數位學習服務課程。學習課程整合了隨需和教師指導的課程。在這裡，您可以習取市場公認價值的技能，並將其定位以促進貴組織獲致成功。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9"/>
                        </a:rPr>
                        <a:t>生產問題與系統中斷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 會傳達所有在多租用戶環境中部署的 Adobe 產品與服務的健康資訊。客戶可以選擇其訂閱偏好設定，以便在 Adobe 建立、更新或解決產品事件時收到電子郵件通知。這可以包括預定的維護或是不同嚴重性等級的服務問題。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10"/>
                        </a:rPr>
                        <a:t>條款與條件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詳述支援服務方案的條款與條件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目標大綱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火箭大綱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獎章概述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1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BF6876BCC646A459363AF21A7736" ma:contentTypeVersion="10" ma:contentTypeDescription="Create a new document." ma:contentTypeScope="" ma:versionID="c4ffda7f4f415767600769e454c2ea87">
  <xsd:schema xmlns:xsd="http://www.w3.org/2001/XMLSchema" xmlns:xs="http://www.w3.org/2001/XMLSchema" xmlns:p="http://schemas.microsoft.com/office/2006/metadata/properties" xmlns:ns2="8a053bff-88be-49e4-9a87-e748e18b8b62" xmlns:ns3="6c8368ec-3776-49b5-a5bb-90648cf9530f" targetNamespace="http://schemas.microsoft.com/office/2006/metadata/properties" ma:root="true" ma:fieldsID="df3ec33bccc23e23bce7bc897fad43d1" ns2:_="" ns3:_="">
    <xsd:import namespace="8a053bff-88be-49e4-9a87-e748e18b8b62"/>
    <xsd:import namespace="6c8368ec-3776-49b5-a5bb-90648cf95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53bff-88be-49e4-9a87-e748e18b8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368ec-3776-49b5-a5bb-90648cf9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863498-7BB7-4F09-9F4A-B99E97FDB0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053bff-88be-49e4-9a87-e748e18b8b62"/>
    <ds:schemaRef ds:uri="6c8368ec-3776-49b5-a5bb-90648cf95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92E7FA-19A2-4675-9C77-2C92D8A26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12BD98-169B-4BEE-86DF-4C9641DF23C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27615</TotalTime>
  <Words>618</Words>
  <Application>Microsoft Office PowerPoint</Application>
  <PresentationFormat>Custom</PresentationFormat>
  <Paragraphs>158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Adobe 支援計劃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Witt</dc:creator>
  <cp:lastModifiedBy>Nowicka, Karolina</cp:lastModifiedBy>
  <cp:revision>83</cp:revision>
  <dcterms:created xsi:type="dcterms:W3CDTF">2020-11-03T06:32:09Z</dcterms:created>
  <dcterms:modified xsi:type="dcterms:W3CDTF">2022-02-03T15:06:16Z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0x010100E783BF6876BCC646A459363AF21A7736</vt:lpwstr>
  </property>
</Properties>
</file>