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243" d="100"/>
          <a:sy n="243" d="100"/>
        </p:scale>
        <p:origin x="-1400" y="-1012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服務層級目標：初始回應</a:t>
            </a:r>
            <a:r>
              <a:rPr lang="de-de" sz="1400" b="1" u="sng" spc="-15" dirty="0">
                <a:solidFill>
                  <a:srgbClr val="020302"/>
                </a:solidFill>
                <a:uFill>
                  <a:solidFill>
                    <a:srgbClr val="020302"/>
                  </a:solidFill>
                </a:uFill>
                <a:latin typeface="Adobe Clean"/>
                <a:cs typeface="Adobe Clean"/>
              </a:rPr>
              <a:t> </a:t>
            </a:r>
            <a:r>
              <a:rPr lang="de-de" sz="1400" b="1" u="sng" spc="-85" dirty="0">
                <a:solidFill>
                  <a:srgbClr val="020302"/>
                </a:solidFill>
                <a:uFill>
                  <a:solidFill>
                    <a:srgbClr val="020302"/>
                  </a:solidFill>
                </a:uFill>
                <a:latin typeface="Adobe Clean"/>
                <a:cs typeface="Adobe Clean"/>
              </a:rPr>
              <a:t> </a:t>
            </a:r>
            <a:r>
              <a:rPr lang="de-de" sz="1400" b="1" u="sng" spc="-145" dirty="0">
                <a:solidFill>
                  <a:srgbClr val="020302"/>
                </a:solidFill>
                <a:uFill>
                  <a:solidFill>
                    <a:srgbClr val="020302"/>
                  </a:solidFill>
                </a:uFill>
                <a:latin typeface="Adobe Clean"/>
                <a:cs typeface="Adobe Clean"/>
              </a:rPr>
              <a:t> </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214024063"/>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優先順序</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55"/>
                        </a:spcBef>
                        <a:tabLst/>
                      </a:pPr>
                      <a:r>
                        <a:rPr lang="de-de" sz="900" spc="0" dirty="0" err="1">
                          <a:solidFill>
                            <a:srgbClr val="020302"/>
                          </a:solidFill>
                          <a:latin typeface="Adobe Clean"/>
                          <a:cs typeface="Adobe Clean"/>
                        </a:rPr>
                        <a:t>線上支援</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15875" indent="0" algn="ctr">
                        <a:lnSpc>
                          <a:spcPct val="100000"/>
                        </a:lnSpc>
                        <a:spcBef>
                          <a:spcPts val="80"/>
                        </a:spcBef>
                        <a:tabLst/>
                      </a:pPr>
                      <a:r>
                        <a:rPr lang="de-de" sz="900" spc="0" dirty="0" err="1">
                          <a:solidFill>
                            <a:srgbClr val="FFFFFF"/>
                          </a:solidFill>
                          <a:latin typeface="Adobe Clean"/>
                          <a:cs typeface="Adobe Clean"/>
                        </a:rPr>
                        <a:t>企業支援</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de-de" sz="900" b="0" i="0" spc="-130">
                          <a:solidFill>
                            <a:srgbClr val="020302"/>
                          </a:solidFill>
                          <a:latin typeface="Adobe Clean Light" panose="020B0303020404020204" pitchFamily="34" charset="0"/>
                          <a:cs typeface="Adobe Clean"/>
                        </a:rPr>
                        <a:t> </a:t>
                      </a:r>
                      <a:r>
                        <a:rPr lang="de-de" sz="900" b="0" i="0" u="none" strike="noStrike">
                          <a:solidFill>
                            <a:schemeClr val="tx1"/>
                          </a:solidFill>
                          <a:effectLst/>
                          <a:latin typeface="Adobe Clean Light" panose="020B0303020404020204" pitchFamily="34" charset="0"/>
                          <a:ea typeface="+mn-ea"/>
                          <a:cs typeface="+mn-cs"/>
                        </a:rPr>
                        <a:t>客戶的生產業務功能已停止或發生重大資料遺失或服務降級狀況，需要立即關注以恢復功能與可用性</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200"/>
                        </a:lnSpc>
                        <a:tabLst/>
                      </a:pPr>
                      <a:r>
                        <a:rPr lang="de-de" sz="900" spc="-15" dirty="0">
                          <a:solidFill>
                            <a:srgbClr val="020302"/>
                          </a:solidFill>
                          <a:latin typeface="AdobeClean-Light"/>
                          <a:cs typeface="AdobeClean-Light"/>
                        </a:rPr>
                        <a:t>全年無休 / </a:t>
                      </a:r>
                      <a:r>
                        <a:rPr lang="de-de" sz="900" spc="-2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9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60363" marR="476250" indent="0" algn="ctr">
                        <a:lnSpc>
                          <a:spcPct val="100000"/>
                        </a:lnSpc>
                        <a:spcBef>
                          <a:spcPts val="700"/>
                        </a:spcBef>
                        <a:tabLst/>
                      </a:pPr>
                      <a:r>
                        <a:rPr lang="de-de" sz="900" spc="-25" dirty="0">
                          <a:solidFill>
                            <a:srgbClr val="020302"/>
                          </a:solidFill>
                          <a:latin typeface="AdobeClean-Light"/>
                          <a:cs typeface="AdobeClean-Light"/>
                        </a:rPr>
                        <a:t>全年無休</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 分鐘</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客戶的業務功能發生嚴重的服務降級狀況，或是可能發生資料遺失或服務無法使用的狀況，或是主要功能受到了影響</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 </a:t>
                      </a:r>
                      <a:r>
                        <a:rPr lang="de-de" sz="900" dirty="0">
                          <a:solidFill>
                            <a:srgbClr val="020302"/>
                          </a:solidFill>
                          <a:latin typeface="AdobeClean-Light"/>
                          <a:cs typeface="AdobeClean-Light"/>
                        </a:rPr>
                        <a:t>/ 4</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492125" indent="0" algn="ctr">
                        <a:lnSpc>
                          <a:spcPct val="102200"/>
                        </a:lnSpc>
                        <a:tabLst/>
                      </a:pPr>
                      <a:r>
                        <a:rPr lang="de-de" sz="900" spc="-15" dirty="0">
                          <a:solidFill>
                            <a:srgbClr val="020302"/>
                          </a:solidFill>
                          <a:latin typeface="AdobeClean-Light"/>
                          <a:ea typeface="+mn-ea"/>
                          <a:cs typeface="AdobeClean-Light"/>
                        </a:rPr>
                        <a:t>24x5 /         1 小時</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優先順序 3客戶的業務功能發生了輕微服務降級狀況或沒有降級，但有解決/變通方法讓業務功能得以繼續運作。</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a:t>
                      </a:r>
                      <a:r>
                        <a:rPr lang="de-de" sz="900" dirty="0">
                          <a:solidFill>
                            <a:srgbClr val="020302"/>
                          </a:solidFill>
                          <a:latin typeface="AdobeClean-Light"/>
                          <a:cs typeface="AdobeClean-Light"/>
                        </a:rPr>
                        <a:t>/ 6</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398780" indent="15875" algn="ctr">
                        <a:lnSpc>
                          <a:spcPct val="102200"/>
                        </a:lnSpc>
                        <a:spcBef>
                          <a:spcPts val="675"/>
                        </a:spcBef>
                        <a:tabLst/>
                      </a:pPr>
                      <a:r>
                        <a:rPr lang="de-de" sz="900" spc="-30" dirty="0">
                          <a:solidFill>
                            <a:srgbClr val="020302"/>
                          </a:solidFill>
                          <a:latin typeface="AdobeClean-Light"/>
                          <a:cs typeface="AdobeClean-Light"/>
                        </a:rPr>
                        <a:t>營業時間</a:t>
                      </a:r>
                      <a:r>
                        <a:rPr lang="de-de" sz="900" spc="-120" dirty="0">
                          <a:solidFill>
                            <a:srgbClr val="020302"/>
                          </a:solidFill>
                          <a:latin typeface="AdobeClean-Light"/>
                          <a:cs typeface="AdobeClean-Light"/>
                        </a:rPr>
                        <a:t> </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2</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a:solidFill>
                            <a:srgbClr val="020302"/>
                          </a:solidFill>
                          <a:latin typeface="Adobe Clean"/>
                          <a:cs typeface="Adobe Clean"/>
                        </a:rPr>
                        <a:t>優先順序</a:t>
                      </a:r>
                      <a:r>
                        <a:rPr lang="de-de" sz="900" b="1" spc="-40">
                          <a:solidFill>
                            <a:srgbClr val="020302"/>
                          </a:solidFill>
                          <a:latin typeface="Adobe Clean"/>
                          <a:cs typeface="Adobe Clean"/>
                        </a:rPr>
                        <a:t> </a:t>
                      </a:r>
                      <a:r>
                        <a:rPr lang="de-de"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de-de" sz="900" b="1" spc="-90">
                          <a:solidFill>
                            <a:srgbClr val="020302"/>
                          </a:solidFill>
                          <a:latin typeface="Adobe Clean"/>
                          <a:cs typeface="Adobe Clean"/>
                        </a:rPr>
                        <a:t> </a:t>
                      </a:r>
                      <a:r>
                        <a:rPr lang="de-de" sz="900" b="0" i="0" u="none" strike="noStrike">
                          <a:solidFill>
                            <a:schemeClr val="tx1"/>
                          </a:solidFill>
                          <a:effectLst/>
                          <a:latin typeface="Adobe Clean Light" panose="020B0303020404020204" pitchFamily="34" charset="0"/>
                          <a:ea typeface="+mn-ea"/>
                          <a:cs typeface="+mn-cs"/>
                        </a:rPr>
                        <a:t>有關目前產品功能或增強要求的一般性問題</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3</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1</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Adobe。All</a:t>
            </a:r>
            <a:r>
              <a:rPr lang="de-de" spc="-10" dirty="0"/>
              <a:t> Rights</a:t>
            </a:r>
            <a:r>
              <a:rPr lang="de-de" spc="-5" dirty="0"/>
              <a:t> </a:t>
            </a:r>
            <a:r>
              <a:rPr lang="de-de" spc="-10" dirty="0"/>
              <a:t>Reserved。</a:t>
            </a:r>
            <a:r>
              <a:rPr lang="de-de" spc="-5" dirty="0"/>
              <a:t>Adobe</a:t>
            </a:r>
            <a:r>
              <a:rPr lang="de-de" spc="60" dirty="0"/>
              <a:t> </a:t>
            </a:r>
            <a:r>
              <a:rPr lang="de-de" spc="-10" dirty="0"/>
              <a:t>機密資訊。</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線上 | 商務 |</a:t>
            </a:r>
            <a:r>
              <a:rPr lang="de-de" sz="1200" b="1">
                <a:solidFill>
                  <a:schemeClr val="bg1"/>
                </a:solidFill>
                <a:latin typeface="Adobe Clean Light" panose="020B0303020404020204" pitchFamily="34" charset="0"/>
              </a:rPr>
              <a:t> </a:t>
            </a:r>
            <a:r>
              <a:rPr lang="de-de" sz="1200" b="1">
                <a:solidFill>
                  <a:schemeClr val="bg1"/>
                </a:solidFill>
              </a:rPr>
              <a:t>企業</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菁英</a:t>
            </a:r>
            <a:br/>
            <a:r>
              <a:rPr lang="de-de" sz="900">
                <a:solidFill>
                  <a:schemeClr val="bg1"/>
                </a:solidFill>
                <a:latin typeface="Adobe Clean SemiLight" panose="020B0403020404020204" pitchFamily="34" charset="0"/>
              </a:rPr>
              <a:t>企業支援包括透過 Adobe Experience League 存取個人化的學習路徑和監控的社群論壇。您還可以利用我們詳細和深入的技術產品文件和目前的版本注意事項。企業客戶還將得到一個指定的支援工程師，他是您在 Adobe 支援團隊中的指定技術聯絡人。憑藉對您指定的 Experience Cloud 解決方案的深厚經驗，您的支援團隊將與您和您的技術團隊合作，確保及時解決所有支援請求。您的支援團隊還可以幫助協調和安排交付額外的企業利益，確保在最關鍵的時刻對您的業務造成最小的干擾。</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線上支援</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企業支援</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指派的專家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帳戶支援負責人</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指定的支援工程師</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技術客戶經理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線上支援</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營業時間</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全年無休 P1 問題支援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指定的支援聯絡人 (依據產品)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即時電話支援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向上呈報管理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每年的服務審查</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環境審查、維護與監控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發行、遷移、升級及產品藍圖審查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a:solidFill>
                  <a:srgbClr val="020302"/>
                </a:solidFill>
                <a:latin typeface="AdobeClean-Light"/>
                <a:cs typeface="AdobeClean-Light"/>
              </a:rPr>
              <a:t>開始</a:t>
            </a:r>
            <a:r>
              <a:rPr lang="de-de" sz="1000" spc="-15">
                <a:solidFill>
                  <a:srgbClr val="020302"/>
                </a:solidFill>
                <a:latin typeface="AdobeClean-Light"/>
                <a:cs typeface="AdobeClean-Light"/>
              </a:rPr>
              <a:t>聊天式</a:t>
            </a:r>
            <a:r>
              <a:rPr lang="de-de" sz="1000" spc="-10">
                <a:solidFill>
                  <a:srgbClr val="020302"/>
                </a:solidFill>
                <a:latin typeface="AdobeClean-Light"/>
                <a:cs typeface="AdobeClean-Light"/>
              </a:rPr>
              <a:t>諮詢，</a:t>
            </a:r>
            <a:r>
              <a:rPr lang="de-de" sz="1000" spc="-5">
                <a:solidFill>
                  <a:srgbClr val="020302"/>
                </a:solidFill>
                <a:latin typeface="AdobeClean-Light"/>
                <a:cs typeface="AdobeClean-Light"/>
              </a:rPr>
              <a:t>以獲得</a:t>
            </a:r>
            <a:r>
              <a:rPr lang="de-de" sz="1000" spc="-10">
                <a:solidFill>
                  <a:srgbClr val="020302"/>
                </a:solidFill>
                <a:latin typeface="AdobeClean-Light"/>
                <a:cs typeface="AdobeClean-Light"/>
              </a:rPr>
              <a:t>案件提交的</a:t>
            </a:r>
            <a:r>
              <a:rPr lang="de-de" sz="1000" spc="-20">
                <a:solidFill>
                  <a:srgbClr val="020302"/>
                </a:solidFill>
                <a:latin typeface="AdobeClean-Light"/>
                <a:cs typeface="AdobeClean-Light"/>
              </a:rPr>
              <a:t>解答</a:t>
            </a:r>
            <a:r>
              <a:rPr lang="de-de" sz="1000">
                <a:solidFill>
                  <a:srgbClr val="020302"/>
                </a:solidFill>
                <a:latin typeface="AdobeClean-Light"/>
                <a:cs typeface="AdobeClean-Light"/>
              </a:rPr>
              <a:t>與</a:t>
            </a:r>
            <a:r>
              <a:rPr lang="de-de" sz="1000" spc="-15">
                <a:solidFill>
                  <a:srgbClr val="020302"/>
                </a:solidFill>
                <a:latin typeface="AdobeClean-Light"/>
                <a:cs typeface="AdobeClean-Light"/>
              </a:rPr>
              <a:t>協助</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a:solidFill>
                  <a:srgbClr val="7A7A7A"/>
                </a:solidFill>
                <a:latin typeface="AdobeClean-LightIt"/>
                <a:cs typeface="AdobeClean-LightIt"/>
              </a:rPr>
              <a:t>*並非</a:t>
            </a:r>
            <a:r>
              <a:rPr lang="de-de" sz="1000" i="1" spc="-20">
                <a:solidFill>
                  <a:srgbClr val="7A7A7A"/>
                </a:solidFill>
                <a:latin typeface="AdobeClean-LightIt"/>
                <a:cs typeface="AdobeClean-LightIt"/>
              </a:rPr>
              <a:t>所有產品都有提供即時聊天支援</a:t>
            </a:r>
            <a:r>
              <a:rPr lang="de-de" sz="900" i="1" spc="-20">
                <a:solidFill>
                  <a:srgbClr val="7A7A7A"/>
                </a:solidFill>
                <a:latin typeface="AdobeClean-LightIt"/>
                <a:cs typeface="AdobeClean-LightIt"/>
              </a:rPr>
              <a:t>。</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社群論壇</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線上論壇</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自我引導式旅程</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即時聊天支援*</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聊天支援</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全年無休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電話支援</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授權的使用者或</a:t>
            </a:r>
            <a:r>
              <a:rPr lang="de-de" sz="1000" b="1">
                <a:solidFill>
                  <a:srgbClr val="020302"/>
                </a:solidFill>
                <a:latin typeface="AdobeClean-Light"/>
              </a:rPr>
              <a:t>指定的支援聯絡人</a:t>
            </a:r>
            <a:r>
              <a:rPr lang="de-de" sz="1000">
                <a:latin typeface="Adobe Clean Light" panose="020B0303020404020204" pitchFamily="34" charset="0"/>
              </a:rPr>
              <a:t>可透過所有可用管道 (包括 P1 適用的電話) 來提交問題，並代表貴公司與我們的技術支援團隊互動。</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線上支援特色</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諮詢時間</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網路研討會</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自助式入口網站</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支援入口網站</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隨需存取線上</a:t>
            </a:r>
            <a:br/>
            <a:r>
              <a:rPr lang="de-de" sz="100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Adobe。All</a:t>
            </a:r>
            <a:r>
              <a:rPr lang="de-de" spc="-10"/>
              <a:t> Rights</a:t>
            </a:r>
            <a:r>
              <a:rPr lang="de-de" spc="-5"/>
              <a:t> </a:t>
            </a:r>
            <a:r>
              <a:rPr lang="de-de" spc="-10"/>
              <a:t>Reserved。</a:t>
            </a:r>
            <a:r>
              <a:rPr lang="de-de" spc="-5"/>
              <a:t>Adobe</a:t>
            </a:r>
            <a:r>
              <a:rPr lang="de-de" spc="60"/>
              <a:t> </a:t>
            </a:r>
            <a:r>
              <a:rPr lang="de-de" spc="-10"/>
              <a:t>機密資訊。</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企業支援特色</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向上呈報管理</a:t>
            </a:r>
            <a:r>
              <a:rPr lang="de-de" sz="1200" b="1" spc="-55">
                <a:solidFill>
                  <a:srgbClr val="020302"/>
                </a:solidFill>
                <a:latin typeface="Adobe Clean"/>
                <a:cs typeface="Adobe Clean"/>
              </a:rPr>
              <a:t> </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服務審查</a:t>
            </a:r>
            <a:r>
              <a:rPr lang="de-de" sz="1200" b="1" spc="-80">
                <a:solidFill>
                  <a:srgbClr val="020302"/>
                </a:solidFill>
                <a:latin typeface="Adobe Clean"/>
                <a:cs typeface="Adobe Clean"/>
              </a:rPr>
              <a:t> </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每兩年對企業計劃服務、權益和支援指標進行一次全面審查。</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60 分鐘的諮詢，聚焦於特定產品功能以及如何利用它來解決常見的業務問題。</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推動採用 AEM as a Cloud Service 中的自訂最佳實務和核心元件</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識別、審查有機會最佳化的自訂解決方案採用領域，並提供相關建議</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已熟悉您的解決方案環境與業務目標的指定支援工程師。NSE 是經驗豐富的支援工程師，可幫忙協調您的企業支援體驗。</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指定的支援工程師</a:t>
            </a:r>
          </a:p>
        </p:txBody>
      </p:sp>
      <p:pic>
        <p:nvPicPr>
          <p:cNvPr id="142" name="Graphic 141" descr="使用者大綱">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專家諮詢</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2119971" cy="276999"/>
          </a:xfrm>
          <a:prstGeom prst="rect">
            <a:avLst/>
          </a:prstGeom>
        </p:spPr>
        <p:txBody>
          <a:bodyPr wrap="square" lIns="0">
            <a:spAutoFit/>
          </a:bodyPr>
          <a:lstStyle/>
          <a:p>
            <a:pPr marL="12700">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pic>
        <p:nvPicPr>
          <p:cNvPr id="151" name="Graphic 150" descr="Director's Chair 大綱">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評等 3 個星 (實心)">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案件審查</a:t>
            </a:r>
            <a:endParaRPr sz="1200">
              <a:latin typeface="Adobe Clean"/>
              <a:cs typeface="Adobe Clean"/>
            </a:endParaRPr>
          </a:p>
        </p:txBody>
      </p:sp>
      <p:pic>
        <p:nvPicPr>
          <p:cNvPr id="5" name="Graphic 4" descr="客戶審查大綱">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定期審查未解決的支援請求，以確保客戶在案件描述、業務影響、狀態、優先順序及確保快速解決所需的後續步驟方面都達成一致。</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雲端支援活動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雲端大綱">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揚聲器大綱">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遠端學習語言大綱">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戶審查大綱">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標大綱">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網際網路大綱">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泡泡大綱">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大綱">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34964" y="-868526"/>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Adobe</a:t>
            </a:r>
            <a:r>
              <a:rPr lang="de-de" sz="800" spc="75">
                <a:solidFill>
                  <a:srgbClr val="6D6D6D"/>
                </a:solidFill>
                <a:latin typeface="Adobe Clean"/>
                <a:cs typeface="Adobe Clean"/>
              </a:rPr>
              <a:t> </a:t>
            </a:r>
            <a:r>
              <a:rPr lang="de-de" sz="800" spc="-10">
                <a:solidFill>
                  <a:srgbClr val="6D6D6D"/>
                </a:solidFill>
                <a:latin typeface="Adobe Clean"/>
                <a:cs typeface="Adobe Clean"/>
              </a:rPr>
              <a:t>機密資訊。</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40314"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err="1">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22" name="object 22"/>
          <p:cNvSpPr txBox="1"/>
          <p:nvPr/>
        </p:nvSpPr>
        <p:spPr>
          <a:xfrm>
            <a:off x="588933"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上市諮詢</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a:solidFill>
                  <a:srgbClr val="1F1F1F"/>
                </a:solidFill>
                <a:latin typeface="AdobeClean-Light"/>
                <a:cs typeface="AdobeClean-Light"/>
              </a:rPr>
              <a:t>對於正在實作新的</a:t>
            </a:r>
            <a:r>
              <a:rPr lang="de-de" sz="1000" b="1">
                <a:solidFill>
                  <a:srgbClr val="1F1F1F"/>
                </a:solidFill>
                <a:latin typeface="Adobe Clean"/>
                <a:cs typeface="Adobe Clean"/>
              </a:rPr>
              <a:t> Adobe Experience Cloud 解決方案的客戶，</a:t>
            </a:r>
            <a:r>
              <a:rPr lang="de-de" sz="1000" b="1">
                <a:latin typeface="Adobe Clean Light" charset="0"/>
              </a:rPr>
              <a:t>上市諮詢服務是一組核心諮詢服務與建議，這些服務與建議已被證明可支援成功部署及加快實現價值</a:t>
            </a:r>
            <a:r>
              <a:rPr lang="de-de"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現場服務是用於</a:t>
            </a:r>
            <a:r>
              <a:rPr lang="de-de" sz="1000" b="1">
                <a:solidFill>
                  <a:srgbClr val="4B4B4B"/>
                </a:solidFill>
                <a:latin typeface="Adobe Clean" panose="020B0503020404020204" pitchFamily="34" charset="0"/>
              </a:rPr>
              <a:t>快速解決問題</a:t>
            </a:r>
            <a:r>
              <a:rPr lang="de-de" sz="1000">
                <a:solidFill>
                  <a:srgbClr val="4B4B4B"/>
                </a:solidFill>
                <a:latin typeface="Adobe Clean Light" panose="020B0303020404020204" pitchFamily="34" charset="0"/>
              </a:rPr>
              <a:t>，聚焦於客戶成功及加快</a:t>
            </a:r>
            <a:r>
              <a:rPr lang="de-de" sz="1000" b="1">
                <a:solidFill>
                  <a:srgbClr val="4B4B4B"/>
                </a:solidFill>
                <a:latin typeface="Adobe Clean" panose="020B0503020404020204" pitchFamily="34" charset="0"/>
              </a:rPr>
              <a:t>價值實現</a:t>
            </a:r>
            <a:r>
              <a:rPr lang="de-de" sz="1000">
                <a:solidFill>
                  <a:srgbClr val="4B4B4B"/>
                </a:solidFill>
                <a:latin typeface="Adobe Clean Light" panose="020B0303020404020204" pitchFamily="34" charset="0"/>
              </a:rPr>
              <a:t>。對於 Adobe 支援合約涵蓋的任何解決方案產品而言，</a:t>
            </a:r>
            <a:r>
              <a:rPr lang="de-de" sz="1000" b="1">
                <a:solidFill>
                  <a:srgbClr val="4B4B4B"/>
                </a:solidFill>
                <a:latin typeface="Adobe Clean" panose="020B0503020404020204" pitchFamily="34" charset="0"/>
              </a:rPr>
              <a:t>如果上市諮詢服務作用中，第 1 年將不會有現場服務。</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dirty="0">
                <a:latin typeface="Adobe Clean Light" charset="0"/>
              </a:rPr>
              <a:t>Adobe </a:t>
            </a:r>
            <a:r>
              <a:rPr lang="de-de" sz="1000" dirty="0" err="1">
                <a:latin typeface="Adobe Clean Light" charset="0"/>
              </a:rPr>
              <a:t>解決方案專家可向客戶</a:t>
            </a:r>
            <a:r>
              <a:rPr lang="de-de" sz="1000" dirty="0" err="1">
                <a:solidFill>
                  <a:srgbClr val="000000"/>
                </a:solidFill>
                <a:latin typeface="Adobe Clean SemiLight" panose="020B0403020404020204" pitchFamily="34" charset="0"/>
              </a:rPr>
              <a:t>和實作</a:t>
            </a:r>
            <a:r>
              <a:rPr lang="de-de" sz="1000" b="1" dirty="0" err="1">
                <a:solidFill>
                  <a:srgbClr val="000000"/>
                </a:solidFill>
                <a:latin typeface="Adobe Clean SemiLight" panose="020B0403020404020204" pitchFamily="34" charset="0"/>
              </a:rPr>
              <a:t>合作夥伴</a:t>
            </a:r>
            <a:r>
              <a:rPr lang="de-de" sz="1000" dirty="0" err="1">
                <a:solidFill>
                  <a:srgbClr val="000000"/>
                </a:solidFill>
                <a:latin typeface="Adobe Clean SemiLight" panose="020B0403020404020204" pitchFamily="34" charset="0"/>
              </a:rPr>
              <a:t>提供以最佳實務為根據的指引，以協助驗證需求、架構、開發流程和上市整備情況審查</a:t>
            </a:r>
            <a:r>
              <a:rPr lang="de-de" sz="1000" dirty="0">
                <a:solidFill>
                  <a:srgbClr val="000000"/>
                </a:solidFill>
                <a:latin typeface="Adobe Clean SemiLight" panose="020B0403020404020204" pitchFamily="34" charset="0"/>
              </a:rPr>
              <a:t>。</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err="1">
                <a:latin typeface="Adobe Clean Light" charset="0"/>
              </a:rPr>
              <a:t>上市諮詢服務將透過常見的里程碑</a:t>
            </a:r>
            <a:r>
              <a:rPr lang="de-de" sz="1000" dirty="0">
                <a:latin typeface="Adobe Clean Light" charset="0"/>
              </a:rPr>
              <a:t> (</a:t>
            </a:r>
            <a:r>
              <a:rPr lang="de-de" sz="1000" b="1" dirty="0" err="1">
                <a:latin typeface="Adobe Clean Light" charset="0"/>
              </a:rPr>
              <a:t>開展、定義、設計、上線和上市後</a:t>
            </a:r>
            <a:r>
              <a:rPr lang="de-de" sz="1000" dirty="0">
                <a:latin typeface="Adobe Clean Light" charset="0"/>
              </a:rPr>
              <a:t>) </a:t>
            </a:r>
            <a:r>
              <a:rPr lang="de-de" sz="1000" dirty="0" err="1">
                <a:latin typeface="Adobe Clean Light" charset="0"/>
              </a:rPr>
              <a:t>與您的專案時間表保持一致，以便指導、驗證、評估及提出建議</a:t>
            </a:r>
            <a:r>
              <a:rPr lang="de-de" sz="1000" dirty="0">
                <a:latin typeface="Adobe Clean Light" charset="0"/>
              </a:rPr>
              <a:t>。</a:t>
            </a:r>
          </a:p>
          <a:p>
            <a:pPr marL="12700" marR="5080">
              <a:spcBef>
                <a:spcPts val="100"/>
              </a:spcBef>
            </a:pPr>
            <a:endParaRPr lang="en-US" sz="1000" dirty="0">
              <a:latin typeface="Adobe Clean Light" charset="0"/>
            </a:endParaRPr>
          </a:p>
          <a:p>
            <a:pPr marL="12700" marR="5080">
              <a:spcBef>
                <a:spcPts val="100"/>
              </a:spcBef>
            </a:pPr>
            <a:r>
              <a:rPr lang="de-de" sz="1000" dirty="0" err="1">
                <a:latin typeface="Adobe Clean Light" charset="0"/>
              </a:rPr>
              <a:t>主要交付成果包括</a:t>
            </a:r>
            <a:r>
              <a:rPr lang="de-de" sz="1000" dirty="0">
                <a:latin typeface="Adobe Clean Light" charset="0"/>
              </a:rPr>
              <a:t>：</a:t>
            </a:r>
          </a:p>
          <a:p>
            <a:pPr marL="184150" marR="5080" indent="-171450">
              <a:spcBef>
                <a:spcPts val="700"/>
              </a:spcBef>
              <a:buFont typeface="Arial" panose="020B0604020202020204" pitchFamily="34" charset="0"/>
              <a:buChar char="•"/>
            </a:pPr>
            <a:r>
              <a:rPr lang="de-de" sz="1000" dirty="0" err="1"/>
              <a:t>專案啟動</a:t>
            </a:r>
            <a:r>
              <a:rPr lang="de-de" sz="1000" dirty="0"/>
              <a:t> (</a:t>
            </a:r>
            <a:r>
              <a:rPr lang="de-de" sz="1000" dirty="0" err="1"/>
              <a:t>包括專案共同作業計劃</a:t>
            </a:r>
            <a:r>
              <a:rPr lang="de-de" sz="1000" dirty="0"/>
              <a:t>) </a:t>
            </a:r>
            <a:r>
              <a:rPr lang="de-de" sz="1000" dirty="0" err="1"/>
              <a:t>投影片組</a:t>
            </a:r>
            <a:endParaRPr lang="de-de" sz="1000" dirty="0"/>
          </a:p>
          <a:p>
            <a:pPr marL="184150" marR="5080" indent="-171450">
              <a:spcBef>
                <a:spcPts val="400"/>
              </a:spcBef>
              <a:buFont typeface="Arial" panose="020B0604020202020204" pitchFamily="34" charset="0"/>
              <a:buChar char="•"/>
            </a:pPr>
            <a:r>
              <a:rPr lang="de-de" sz="1000"/>
              <a:t>評估與建議文件</a:t>
            </a:r>
          </a:p>
          <a:p>
            <a:pPr marL="184150" marR="5080" indent="-171450">
              <a:spcBef>
                <a:spcPts val="400"/>
              </a:spcBef>
              <a:buFont typeface="Arial" panose="020B0604020202020204" pitchFamily="34" charset="0"/>
              <a:buChar char="•"/>
            </a:pPr>
            <a:r>
              <a:rPr lang="de-de" sz="1000" dirty="0" err="1"/>
              <a:t>投入摘要</a:t>
            </a:r>
            <a:endParaRPr lang="de-de" sz="1000" dirty="0"/>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執行與營運</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實作</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上市後</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技術路徑活動可確保客戶擁有健全的技術，</a:t>
            </a:r>
            <a:r>
              <a:rPr lang="de-de" sz="1000">
                <a:solidFill>
                  <a:srgbClr val="000000"/>
                </a:solidFill>
                <a:latin typeface="Adobe Clean Light" panose="020B0303020404020204" pitchFamily="34" charset="0"/>
              </a:rPr>
              <a:t>並且最大限度地採用他們的工具。具體而言，這些類型的活動包含與平台組態設定、整合和疑難排解有關的支援和建議</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可用的技術活動類型：</a:t>
            </a:r>
          </a:p>
          <a:p>
            <a:pPr marL="184150" marR="5080" indent="-171450">
              <a:spcBef>
                <a:spcPts val="700"/>
              </a:spcBef>
              <a:buClr>
                <a:srgbClr val="FA0E00"/>
              </a:buClr>
              <a:buFont typeface="Wingdings" pitchFamily="2" charset="2"/>
              <a:buChar char="ü"/>
            </a:pPr>
            <a:r>
              <a:rPr lang="de-de" sz="1000"/>
              <a:t>健康稽核</a:t>
            </a:r>
          </a:p>
          <a:p>
            <a:pPr marL="184150" marR="5080" indent="-171450">
              <a:spcBef>
                <a:spcPts val="400"/>
              </a:spcBef>
              <a:buClr>
                <a:srgbClr val="FA0E00"/>
              </a:buClr>
              <a:buFont typeface="Wingdings" pitchFamily="2" charset="2"/>
              <a:buChar char="ü"/>
            </a:pPr>
            <a:r>
              <a:rPr lang="de-de" sz="1000"/>
              <a:t>平台稽核</a:t>
            </a:r>
          </a:p>
          <a:p>
            <a:pPr marL="184150" marR="5080" indent="-171450">
              <a:spcBef>
                <a:spcPts val="400"/>
              </a:spcBef>
              <a:buClr>
                <a:srgbClr val="FA0E00"/>
              </a:buClr>
              <a:buFont typeface="Wingdings" pitchFamily="2" charset="2"/>
              <a:buChar char="ü"/>
            </a:pPr>
            <a:r>
              <a:rPr lang="de-de" sz="1000"/>
              <a:t>功能集啟用</a:t>
            </a:r>
          </a:p>
          <a:p>
            <a:pPr marL="184150" marR="5080" indent="-171450">
              <a:spcBef>
                <a:spcPts val="400"/>
              </a:spcBef>
              <a:buClr>
                <a:srgbClr val="FA0E00"/>
              </a:buClr>
              <a:buFont typeface="Wingdings" pitchFamily="2" charset="2"/>
              <a:buChar char="ü"/>
            </a:pPr>
            <a:r>
              <a:rPr lang="de-de" sz="1000"/>
              <a:t>基本整合與組態設定</a:t>
            </a:r>
          </a:p>
          <a:p>
            <a:pPr marL="184150" marR="5080" indent="-171450">
              <a:spcBef>
                <a:spcPts val="400"/>
              </a:spcBef>
              <a:buClr>
                <a:srgbClr val="FA0E00"/>
              </a:buClr>
              <a:buFont typeface="Wingdings" pitchFamily="2" charset="2"/>
              <a:buChar char="ü"/>
            </a:pPr>
            <a:r>
              <a:rPr lang="de-de" sz="1000"/>
              <a:t>客戶解決方案疑難排解</a:t>
            </a:r>
          </a:p>
          <a:p>
            <a:pPr marL="184150" marR="5080" indent="-171450">
              <a:spcBef>
                <a:spcPts val="400"/>
              </a:spcBef>
              <a:buClr>
                <a:srgbClr val="FA0E00"/>
              </a:buClr>
              <a:buFont typeface="Wingdings" pitchFamily="2" charset="2"/>
              <a:buChar char="ü"/>
            </a:pPr>
            <a:r>
              <a:rPr lang="de-de" sz="1000"/>
              <a:t>雲端服務支援</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策略路徑活動可尋找機會</a:t>
            </a:r>
            <a:r>
              <a:rPr lang="de-de" sz="1000">
                <a:solidFill>
                  <a:srgbClr val="000000"/>
                </a:solidFill>
                <a:latin typeface="Adobe Clean Light" panose="020B0303020404020204" pitchFamily="34" charset="0"/>
              </a:rPr>
              <a:t>，以確保可從客戶的 Adobe 解決方案實現價值。這類活動包括與策略、衡量和成熟度有關的支援建議，以推動一個或多個 Adobe 解決方案的價值實現。</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可用的策略活動類型：</a:t>
            </a:r>
          </a:p>
          <a:p>
            <a:pPr marL="241300" marR="5080" indent="-228600">
              <a:spcBef>
                <a:spcPts val="700"/>
              </a:spcBef>
              <a:buClr>
                <a:srgbClr val="FA0E00"/>
              </a:buClr>
              <a:buFont typeface="Wingdings" pitchFamily="2" charset="2"/>
              <a:buChar char="ü"/>
            </a:pPr>
            <a:r>
              <a:rPr lang="de-de" sz="1000"/>
              <a:t>成熟度藍圖</a:t>
            </a:r>
          </a:p>
          <a:p>
            <a:pPr marL="241300" marR="5080" indent="-228600">
              <a:spcBef>
                <a:spcPts val="400"/>
              </a:spcBef>
              <a:buClr>
                <a:srgbClr val="FA0E00"/>
              </a:buClr>
              <a:buFont typeface="Wingdings" pitchFamily="2" charset="2"/>
              <a:buChar char="ü"/>
            </a:pPr>
            <a:r>
              <a:rPr lang="de-de" sz="1000"/>
              <a:t>使用案例開發/衡量</a:t>
            </a:r>
          </a:p>
          <a:p>
            <a:pPr marL="241300" marR="5080" indent="-228600">
              <a:spcBef>
                <a:spcPts val="400"/>
              </a:spcBef>
              <a:buClr>
                <a:srgbClr val="FA0E00"/>
              </a:buClr>
              <a:buFont typeface="Wingdings" pitchFamily="2" charset="2"/>
              <a:buChar char="ü"/>
            </a:pPr>
            <a:r>
              <a:rPr lang="de-de" sz="1000"/>
              <a:t>報告與分析</a:t>
            </a:r>
          </a:p>
          <a:p>
            <a:pPr marL="241300" marR="5080" indent="-228600">
              <a:spcBef>
                <a:spcPts val="400"/>
              </a:spcBef>
              <a:buClr>
                <a:srgbClr val="FA0E00"/>
              </a:buClr>
              <a:buFont typeface="Wingdings" pitchFamily="2" charset="2"/>
              <a:buChar char="ü"/>
            </a:pPr>
            <a:r>
              <a:rPr lang="de-de" sz="1000"/>
              <a:t>啟用最佳實務</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a:solidFill>
                  <a:srgbClr val="1F1F1F"/>
                </a:solidFill>
                <a:latin typeface="Adobe Clean" panose="020B0503020404020204" pitchFamily="34" charset="0"/>
                <a:cs typeface="AdobeClean-Light"/>
              </a:rPr>
              <a:t>您身為企業客戶，有資格透過以下兩個路徑每年參與 </a:t>
            </a:r>
            <a:r>
              <a:rPr lang="de-de" sz="1200" b="1" u="sng">
                <a:solidFill>
                  <a:srgbClr val="1F1F1F"/>
                </a:solidFill>
                <a:cs typeface="AdobeClean-Light"/>
              </a:rPr>
              <a:t>2</a:t>
            </a:r>
            <a:r>
              <a:rPr lang="de-de" sz="1000" b="1" u="sng">
                <a:solidFill>
                  <a:srgbClr val="1F1F1F"/>
                </a:solidFill>
                <a:cs typeface="AdobeClean-Light"/>
              </a:rPr>
              <a:t> 項活動</a:t>
            </a:r>
            <a:r>
              <a:rPr lang="de-de" sz="1000">
                <a:solidFill>
                  <a:srgbClr val="1F1F1F"/>
                </a:solidFill>
                <a:latin typeface="Adobe Clean" panose="020B0503020404020204" pitchFamily="34" charset="0"/>
                <a:cs typeface="AdobeClean-Light"/>
              </a:rPr>
              <a:t>：</a:t>
            </a:r>
            <a:r>
              <a:rPr lang="de-de" sz="1000" b="1">
                <a:solidFill>
                  <a:srgbClr val="1F1F1F"/>
                </a:solidFill>
                <a:cs typeface="AdobeClean-Light"/>
              </a:rPr>
              <a:t>技術</a:t>
            </a:r>
            <a:r>
              <a:rPr lang="de-de" sz="1000">
                <a:solidFill>
                  <a:srgbClr val="1F1F1F"/>
                </a:solidFill>
                <a:latin typeface="Adobe Clean" panose="020B0503020404020204" pitchFamily="34" charset="0"/>
                <a:cs typeface="AdobeClean-Light"/>
              </a:rPr>
              <a:t>及/或</a:t>
            </a:r>
            <a:r>
              <a:rPr lang="de-de" sz="1000" b="1">
                <a:solidFill>
                  <a:srgbClr val="1F1F1F"/>
                </a:solidFill>
                <a:cs typeface="AdobeClean-Light"/>
              </a:rPr>
              <a:t>策略</a:t>
            </a:r>
            <a:r>
              <a:rPr lang="de-de"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上線</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開展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設計</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每年 2 個活動</a:t>
            </a:r>
          </a:p>
        </p:txBody>
      </p:sp>
      <p:graphicFrame>
        <p:nvGraphicFramePr>
          <p:cNvPr id="43" name="Table 42">
            <a:extLst>
              <a:ext uri="{FF2B5EF4-FFF2-40B4-BE49-F238E27FC236}">
                <a16:creationId xmlns:a16="http://schemas.microsoft.com/office/drawing/2014/main" id="{1D3ABED2-2902-5346-AD61-8791F4B24654}"/>
              </a:ext>
            </a:extLst>
          </p:cNvPr>
          <p:cNvGraphicFramePr>
            <a:graphicFrameLocks noGrp="1"/>
          </p:cNvGraphicFramePr>
          <p:nvPr>
            <p:extLst>
              <p:ext uri="{D42A27DB-BD31-4B8C-83A1-F6EECF244321}">
                <p14:modId xmlns:p14="http://schemas.microsoft.com/office/powerpoint/2010/main" val="3661084522"/>
              </p:ext>
            </p:extLst>
          </p:nvPr>
        </p:nvGraphicFramePr>
        <p:xfrm>
          <a:off x="1524000" y="7488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9FA2B8AA-2505-1046-B10D-83D9B1F93495}"/>
              </a:ext>
            </a:extLst>
          </p:cNvPr>
          <p:cNvGraphicFramePr>
            <a:graphicFrameLocks noGrp="1"/>
          </p:cNvGraphicFramePr>
          <p:nvPr>
            <p:extLst>
              <p:ext uri="{D42A27DB-BD31-4B8C-83A1-F6EECF244321}">
                <p14:modId xmlns:p14="http://schemas.microsoft.com/office/powerpoint/2010/main" val="736048030"/>
              </p:ext>
            </p:extLst>
          </p:nvPr>
        </p:nvGraphicFramePr>
        <p:xfrm>
          <a:off x="1524000" y="6345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E731F3F0-095B-7147-AA58-BAFE19529903}"/>
              </a:ext>
            </a:extLst>
          </p:cNvPr>
          <p:cNvGraphicFramePr>
            <a:graphicFrameLocks noGrp="1"/>
          </p:cNvGraphicFramePr>
          <p:nvPr>
            <p:extLst>
              <p:ext uri="{D42A27DB-BD31-4B8C-83A1-F6EECF244321}">
                <p14:modId xmlns:p14="http://schemas.microsoft.com/office/powerpoint/2010/main" val="3469511024"/>
              </p:ext>
            </p:extLst>
          </p:nvPr>
        </p:nvGraphicFramePr>
        <p:xfrm>
          <a:off x="2514600" y="6650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59AD68C2-C0C9-B74C-87B5-56A08A7382DD}"/>
              </a:ext>
            </a:extLst>
          </p:cNvPr>
          <p:cNvGraphicFramePr>
            <a:graphicFrameLocks noGrp="1"/>
          </p:cNvGraphicFramePr>
          <p:nvPr>
            <p:extLst>
              <p:ext uri="{D42A27DB-BD31-4B8C-83A1-F6EECF244321}">
                <p14:modId xmlns:p14="http://schemas.microsoft.com/office/powerpoint/2010/main" val="477747724"/>
              </p:ext>
            </p:extLst>
          </p:nvPr>
        </p:nvGraphicFramePr>
        <p:xfrm>
          <a:off x="2819400" y="7793064"/>
          <a:ext cx="609600" cy="6651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665135">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FFD4AA75-4372-D548-8A65-95953E5BB6E8}"/>
              </a:ext>
            </a:extLst>
          </p:cNvPr>
          <p:cNvGraphicFramePr>
            <a:graphicFrameLocks noGrp="1"/>
          </p:cNvGraphicFramePr>
          <p:nvPr>
            <p:extLst>
              <p:ext uri="{D42A27DB-BD31-4B8C-83A1-F6EECF244321}">
                <p14:modId xmlns:p14="http://schemas.microsoft.com/office/powerpoint/2010/main" val="2446713920"/>
              </p:ext>
            </p:extLst>
          </p:nvPr>
        </p:nvGraphicFramePr>
        <p:xfrm>
          <a:off x="2057400" y="8707464"/>
          <a:ext cx="609600" cy="5889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588935">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B22514A3-F0CD-1F44-8671-55B836DC891A}"/>
              </a:ext>
            </a:extLst>
          </p:cNvPr>
          <p:cNvGraphicFramePr>
            <a:graphicFrameLocks noGrp="1"/>
          </p:cNvGraphicFramePr>
          <p:nvPr>
            <p:extLst>
              <p:ext uri="{D42A27DB-BD31-4B8C-83A1-F6EECF244321}">
                <p14:modId xmlns:p14="http://schemas.microsoft.com/office/powerpoint/2010/main" val="3387353005"/>
              </p:ext>
            </p:extLst>
          </p:nvPr>
        </p:nvGraphicFramePr>
        <p:xfrm>
          <a:off x="990600" y="87074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5E584A08-DDE5-0945-9EF0-308782D9FB34}"/>
              </a:ext>
            </a:extLst>
          </p:cNvPr>
          <p:cNvGraphicFramePr>
            <a:graphicFrameLocks noGrp="1"/>
          </p:cNvGraphicFramePr>
          <p:nvPr>
            <p:extLst>
              <p:ext uri="{D42A27DB-BD31-4B8C-83A1-F6EECF244321}">
                <p14:modId xmlns:p14="http://schemas.microsoft.com/office/powerpoint/2010/main" val="2632618095"/>
              </p:ext>
            </p:extLst>
          </p:nvPr>
        </p:nvGraphicFramePr>
        <p:xfrm>
          <a:off x="304800" y="7793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9F217B3A-90E1-5E44-B78A-AE1880016A64}"/>
              </a:ext>
            </a:extLst>
          </p:cNvPr>
          <p:cNvGraphicFramePr>
            <a:graphicFrameLocks noGrp="1"/>
          </p:cNvGraphicFramePr>
          <p:nvPr>
            <p:extLst>
              <p:ext uri="{D42A27DB-BD31-4B8C-83A1-F6EECF244321}">
                <p14:modId xmlns:p14="http://schemas.microsoft.com/office/powerpoint/2010/main" val="3488793164"/>
              </p:ext>
            </p:extLst>
          </p:nvPr>
        </p:nvGraphicFramePr>
        <p:xfrm>
          <a:off x="609600" y="6650065"/>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reserved.Adobe</a:t>
            </a:r>
            <a:r>
              <a:rPr lang="de-de" sz="800" spc="75">
                <a:solidFill>
                  <a:srgbClr val="6D6D6D"/>
                </a:solidFill>
                <a:latin typeface="Adobe Clean"/>
                <a:cs typeface="Adobe Clean"/>
              </a:rPr>
              <a:t> </a:t>
            </a:r>
            <a:r>
              <a:rPr lang="de-de"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a:solidFill>
                  <a:srgbClr val="777879"/>
                </a:solidFill>
                <a:latin typeface="AdobeClean-LightIt"/>
                <a:cs typeface="AdobeClean-LightIt"/>
              </a:rPr>
              <a:t>(NAM)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86653878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日本 </a:t>
                      </a:r>
                      <a:r>
                        <a:rPr lang="de-de" sz="1100" baseline="30000">
                          <a:solidFill>
                            <a:schemeClr val="tx1"/>
                          </a:solidFill>
                          <a:latin typeface="Adobe Clean"/>
                        </a:rPr>
                        <a:t>1</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僅提供英文和日文的語言支援</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de-de" sz="1100" b="0" i="0" u="none" strike="noStrike" noProof="0" dirty="0"/>
                        <a:t>P2、P3、P4 </a:t>
                      </a:r>
                      <a:r>
                        <a:rPr lang="zh-TW" altLang="en-US" sz="1100" b="0" i="0" u="none" strike="noStrike" noProof="0"/>
                        <a:t> 案件僅限於在日本的營業時間提交。</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無與倫比的</a:t>
            </a:r>
            <a:r>
              <a:rPr lang="de-de" sz="1200" b="1" spc="-20">
                <a:solidFill>
                  <a:srgbClr val="FFFFFF"/>
                </a:solidFill>
                <a:latin typeface="Adobe Clean"/>
                <a:cs typeface="Adobe Clean"/>
              </a:rPr>
              <a:t>專業知識</a:t>
            </a:r>
            <a:r>
              <a:rPr lang="de-de"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策</a:t>
            </a:r>
            <a:r>
              <a:rPr lang="de-de" sz="1200" b="1" spc="-20">
                <a:solidFill>
                  <a:srgbClr val="FFFFFF"/>
                </a:solidFill>
                <a:latin typeface="Adobe Clean"/>
                <a:cs typeface="Adobe Clean"/>
              </a:rPr>
              <a:t>略</a:t>
            </a:r>
            <a:r>
              <a:rPr lang="de-de" sz="1200" b="1" spc="-75">
                <a:solidFill>
                  <a:srgbClr val="FFFFFF"/>
                </a:solidFill>
                <a:latin typeface="Adobe Clean"/>
                <a:cs typeface="Adobe Clean"/>
              </a:rPr>
              <a:t>性</a:t>
            </a:r>
            <a:r>
              <a:rPr lang="de-de" sz="1200" b="1" spc="-45">
                <a:solidFill>
                  <a:srgbClr val="FFFFFF"/>
                </a:solidFill>
                <a:latin typeface="Adobe Clean"/>
                <a:cs typeface="Adobe Clean"/>
              </a:rPr>
              <a:t>建議</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培訓</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生產問題與系統中斷</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條款與條件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TotalTime>
  <Words>783</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13</cp:revision>
  <dcterms:created xsi:type="dcterms:W3CDTF">2021-05-05T02:01:37Z</dcterms:created>
  <dcterms:modified xsi:type="dcterms:W3CDTF">2021-11-18T14:51:57Z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