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e3d2ebc9a4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e3d2ebc9a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3d2ebc9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3d2ebc9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3d2ebc9a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3d2ebc9a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3d2ebc9a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3d2ebc9a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3d2ebc9a4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3d2ebc9a4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3d2ebc9a4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3d2ebc9a4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etholpalmer" TargetMode="External"/><Relationship Id="rId4" Type="http://schemas.openxmlformats.org/officeDocument/2006/relationships/hyperlink" Target="https://github.com/ashweej18" TargetMode="External"/><Relationship Id="rId5" Type="http://schemas.openxmlformats.org/officeDocument/2006/relationships/hyperlink" Target="https://github.com/adobopeanuts" TargetMode="External"/><Relationship Id="rId6" Type="http://schemas.openxmlformats.org/officeDocument/2006/relationships/hyperlink" Target="https://github.com/moniquerowe15" TargetMode="External"/><Relationship Id="rId7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tockanalysis.com/" TargetMode="External"/><Relationship Id="rId4" Type="http://schemas.openxmlformats.org/officeDocument/2006/relationships/hyperlink" Target="https://www.bts.gov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etholpalmer/Project-One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823475" y="981050"/>
            <a:ext cx="2320500" cy="3063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1"/>
                </a:solidFill>
                <a:highlight>
                  <a:schemeClr val="lt1"/>
                </a:highlight>
              </a:rPr>
              <a:t>Project Collaborators</a:t>
            </a:r>
            <a:endParaRPr b="1" sz="260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rgbClr val="980000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Ethol Palmer</a:t>
            </a:r>
            <a:endParaRPr sz="2300" u="sng">
              <a:solidFill>
                <a:srgbClr val="980000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rgbClr val="980000"/>
                </a:solidFill>
                <a:highlight>
                  <a:schemeClr val="lt1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Ashweej Shenoy</a:t>
            </a:r>
            <a:endParaRPr sz="2300" u="sng">
              <a:solidFill>
                <a:srgbClr val="980000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rgbClr val="980000"/>
                </a:solidFill>
                <a:highlight>
                  <a:schemeClr val="lt1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John Mangahas</a:t>
            </a:r>
            <a:endParaRPr sz="2300" u="sng">
              <a:solidFill>
                <a:srgbClr val="980000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 u="sng">
                <a:solidFill>
                  <a:srgbClr val="980000"/>
                </a:solidFill>
                <a:highlight>
                  <a:schemeClr val="lt1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Monique Rowe</a:t>
            </a:r>
            <a:endParaRPr sz="6800" u="sng">
              <a:solidFill>
                <a:srgbClr val="980000"/>
              </a:solidFill>
              <a:highlight>
                <a:schemeClr val="lt1"/>
              </a:highlight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682347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0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38150" y="851138"/>
            <a:ext cx="85206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150"/>
              <a:t>Do the Business fundamentals justify the US Airline Industry Stock Prices (proxy: NYSE Arca Airline Index) during the Covid-19 pandemic?</a:t>
            </a:r>
            <a:endParaRPr sz="115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83075"/>
            <a:ext cx="8573501" cy="3118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>
            <a:off x="7934000" y="2949200"/>
            <a:ext cx="1200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4"/>
          <p:cNvSpPr txBox="1"/>
          <p:nvPr/>
        </p:nvSpPr>
        <p:spPr>
          <a:xfrm>
            <a:off x="7669400" y="2716400"/>
            <a:ext cx="64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2019</a:t>
            </a:r>
            <a:endParaRPr b="1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75750" y="23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503850" y="1032850"/>
            <a:ext cx="8392500" cy="1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04165" lvl="0" marL="457200" rtl="0" algn="just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Stock Price Data from Alpaca API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165" lvl="0" marL="457200" rtl="0" algn="just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Balance Sheet and Income Statement Data are sourced from SIMFIN API and </a:t>
            </a:r>
            <a:r>
              <a:rPr lang="en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StockAnalysis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 website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165" lvl="0" marL="457200" rtl="0" algn="just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Passenger Number Data, Flight Numbers Data, Revenue Passenger-Miles Data, 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Available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 Seat-Miles Data, and Load Factor data sourced from </a:t>
            </a:r>
            <a:r>
              <a:rPr lang="en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Bureau of Transporation Statistics</a:t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75750" y="232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&amp; Clean up Process 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39800" y="2894350"/>
            <a:ext cx="8520600" cy="1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Evaluation of data types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Checking, Removal of Nulls, and Duplicates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Concatenating the data from different Sources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Datetime format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</a:rPr>
              <a:t>Limitation on Data pulls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469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20"/>
              <a:t>Analysis Process</a:t>
            </a:r>
            <a:endParaRPr sz="372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63500" y="915650"/>
            <a:ext cx="417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Passenger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Flight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Revenue Passenger-Miles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Available Seat-Miles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Load Factor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Stock Price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Industry Employment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Employment Mix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604800" y="915650"/>
            <a:ext cx="417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Revenue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Net Income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Gross Profit Margin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Net Profit Margin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Operating Margin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EPS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Cash &amp; Cash Equivalents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ROE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Price to Earning Ratio (P</a:t>
            </a:r>
            <a:r>
              <a:rPr lang="en" sz="1800">
                <a:solidFill>
                  <a:schemeClr val="dk2"/>
                </a:solidFill>
              </a:rPr>
              <a:t>/E)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Price to Sales (P/S)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78400" y="297000"/>
            <a:ext cx="85206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20"/>
              <a:t>Conclusion &amp; </a:t>
            </a:r>
            <a:r>
              <a:rPr lang="en" sz="3720" u="sng">
                <a:solidFill>
                  <a:schemeClr val="hlink"/>
                </a:solidFill>
                <a:hlinkClick r:id="rId3"/>
              </a:rPr>
              <a:t>Dashboard</a:t>
            </a:r>
            <a:endParaRPr sz="372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400" y="1213075"/>
            <a:ext cx="8520602" cy="363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92850"/>
            <a:ext cx="8520600" cy="44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53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53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320"/>
              <a:t>Thank you! </a:t>
            </a:r>
            <a:endParaRPr sz="5320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4057500"/>
            <a:ext cx="85206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