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9"/>
  </p:notesMasterIdLst>
  <p:sldIdLst>
    <p:sldId id="256" r:id="rId2"/>
    <p:sldId id="271" r:id="rId3"/>
    <p:sldId id="272" r:id="rId4"/>
    <p:sldId id="273" r:id="rId5"/>
    <p:sldId id="274" r:id="rId6"/>
    <p:sldId id="275" r:id="rId7"/>
    <p:sldId id="27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4660" autoAdjust="0"/>
  </p:normalViewPr>
  <p:slideViewPr>
    <p:cSldViewPr snapToGrid="0">
      <p:cViewPr varScale="1">
        <p:scale>
          <a:sx n="69" d="100"/>
          <a:sy n="69" d="100"/>
        </p:scale>
        <p:origin x="57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8" d="100"/>
          <a:sy n="78" d="100"/>
        </p:scale>
        <p:origin x="2376" y="5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301CF8-4A73-4540-BC08-197E16FE2795}" type="datetimeFigureOut">
              <a:rPr lang="en-NG" smtClean="0"/>
              <a:t>04/20/2022</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D25C0D-35D3-46E3-A556-342F8DF1BE08}" type="slidenum">
              <a:rPr lang="en-NG" smtClean="0"/>
              <a:t>‹#›</a:t>
            </a:fld>
            <a:endParaRPr lang="en-NG"/>
          </a:p>
        </p:txBody>
      </p:sp>
    </p:spTree>
    <p:extLst>
      <p:ext uri="{BB962C8B-B14F-4D97-AF65-F5344CB8AC3E}">
        <p14:creationId xmlns:p14="http://schemas.microsoft.com/office/powerpoint/2010/main" val="1428414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579AA12-6A5B-4218-A90D-93C27797678B}" type="datetimeFigureOut">
              <a:rPr lang="en-NG" smtClean="0"/>
              <a:t>04/20/2022</a:t>
            </a:fld>
            <a:endParaRPr lang="en-NG"/>
          </a:p>
        </p:txBody>
      </p:sp>
      <p:sp>
        <p:nvSpPr>
          <p:cNvPr id="5" name="Footer Placeholder 4"/>
          <p:cNvSpPr>
            <a:spLocks noGrp="1"/>
          </p:cNvSpPr>
          <p:nvPr>
            <p:ph type="ftr" sz="quarter" idx="11"/>
          </p:nvPr>
        </p:nvSpPr>
        <p:spPr>
          <a:xfrm>
            <a:off x="1876424" y="5410201"/>
            <a:ext cx="5124886" cy="365125"/>
          </a:xfrm>
        </p:spPr>
        <p:txBody>
          <a:bodyPr/>
          <a:lstStyle/>
          <a:p>
            <a:endParaRPr lang="en-NG"/>
          </a:p>
        </p:txBody>
      </p:sp>
      <p:sp>
        <p:nvSpPr>
          <p:cNvPr id="6" name="Slide Number Placeholder 5"/>
          <p:cNvSpPr>
            <a:spLocks noGrp="1"/>
          </p:cNvSpPr>
          <p:nvPr>
            <p:ph type="sldNum" sz="quarter" idx="12"/>
          </p:nvPr>
        </p:nvSpPr>
        <p:spPr>
          <a:xfrm>
            <a:off x="9896911" y="5410199"/>
            <a:ext cx="771089" cy="365125"/>
          </a:xfrm>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3208268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79AA12-6A5B-4218-A90D-93C27797678B}" type="datetimeFigureOut">
              <a:rPr lang="en-NG" smtClean="0"/>
              <a:t>04/20/2022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1437409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79AA12-6A5B-4218-A90D-93C27797678B}" type="datetimeFigureOut">
              <a:rPr lang="en-NG" smtClean="0"/>
              <a:t>04/20/2022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902988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79AA12-6A5B-4218-A90D-93C27797678B}" type="datetimeFigureOut">
              <a:rPr lang="en-NG" smtClean="0"/>
              <a:t>04/20/2022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6302CF74-9ACC-424D-AB6F-A10724A6DDE5}" type="slidenum">
              <a:rPr lang="en-NG" smtClean="0"/>
              <a:t>‹#›</a:t>
            </a:fld>
            <a:endParaRPr lang="en-NG"/>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3145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79AA12-6A5B-4218-A90D-93C27797678B}" type="datetimeFigureOut">
              <a:rPr lang="en-NG" smtClean="0"/>
              <a:t>04/20/2022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244828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79AA12-6A5B-4218-A90D-93C27797678B}" type="datetimeFigureOut">
              <a:rPr lang="en-NG" smtClean="0"/>
              <a:t>04/20/2022</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3618429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79AA12-6A5B-4218-A90D-93C27797678B}" type="datetimeFigureOut">
              <a:rPr lang="en-NG" smtClean="0"/>
              <a:t>04/20/2022</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311081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79AA12-6A5B-4218-A90D-93C27797678B}" type="datetimeFigureOut">
              <a:rPr lang="en-NG" smtClean="0"/>
              <a:t>04/20/2022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2926649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79AA12-6A5B-4218-A90D-93C27797678B}" type="datetimeFigureOut">
              <a:rPr lang="en-NG" smtClean="0"/>
              <a:t>04/20/2022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1624934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79AA12-6A5B-4218-A90D-93C27797678B}" type="datetimeFigureOut">
              <a:rPr lang="en-NG" smtClean="0"/>
              <a:t>04/20/2022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411741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9AA12-6A5B-4218-A90D-93C27797678B}" type="datetimeFigureOut">
              <a:rPr lang="en-NG" smtClean="0"/>
              <a:t>04/20/2022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75427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79AA12-6A5B-4218-A90D-93C27797678B}" type="datetimeFigureOut">
              <a:rPr lang="en-NG" smtClean="0"/>
              <a:t>04/20/2022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58334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79AA12-6A5B-4218-A90D-93C27797678B}" type="datetimeFigureOut">
              <a:rPr lang="en-NG" smtClean="0"/>
              <a:t>04/20/2022</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9926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79AA12-6A5B-4218-A90D-93C27797678B}" type="datetimeFigureOut">
              <a:rPr lang="en-NG" smtClean="0"/>
              <a:t>04/20/2022</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2906549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9AA12-6A5B-4218-A90D-93C27797678B}" type="datetimeFigureOut">
              <a:rPr lang="en-NG" smtClean="0"/>
              <a:t>04/20/2022</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1435617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79AA12-6A5B-4218-A90D-93C27797678B}" type="datetimeFigureOut">
              <a:rPr lang="en-NG" smtClean="0"/>
              <a:t>04/20/2022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1623117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79AA12-6A5B-4218-A90D-93C27797678B}" type="datetimeFigureOut">
              <a:rPr lang="en-NG" smtClean="0"/>
              <a:t>04/20/2022</a:t>
            </a:fld>
            <a:endParaRPr lang="en-NG"/>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02CF74-9ACC-424D-AB6F-A10724A6DDE5}" type="slidenum">
              <a:rPr lang="en-NG" smtClean="0"/>
              <a:t>‹#›</a:t>
            </a:fld>
            <a:endParaRPr lang="en-NG"/>
          </a:p>
        </p:txBody>
      </p:sp>
    </p:spTree>
    <p:extLst>
      <p:ext uri="{BB962C8B-B14F-4D97-AF65-F5344CB8AC3E}">
        <p14:creationId xmlns:p14="http://schemas.microsoft.com/office/powerpoint/2010/main" val="143258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79AA12-6A5B-4218-A90D-93C27797678B}" type="datetimeFigureOut">
              <a:rPr lang="en-NG" smtClean="0"/>
              <a:t>04/20/2022</a:t>
            </a:fld>
            <a:endParaRPr lang="en-NG"/>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302CF74-9ACC-424D-AB6F-A10724A6DDE5}" type="slidenum">
              <a:rPr lang="en-NG" smtClean="0"/>
              <a:t>‹#›</a:t>
            </a:fld>
            <a:endParaRPr lang="en-NG"/>
          </a:p>
        </p:txBody>
      </p:sp>
    </p:spTree>
    <p:extLst>
      <p:ext uri="{BB962C8B-B14F-4D97-AF65-F5344CB8AC3E}">
        <p14:creationId xmlns:p14="http://schemas.microsoft.com/office/powerpoint/2010/main" val="1317976"/>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outdoor object, web&#10;&#10;Description automatically generated">
            <a:extLst>
              <a:ext uri="{FF2B5EF4-FFF2-40B4-BE49-F238E27FC236}">
                <a16:creationId xmlns:a16="http://schemas.microsoft.com/office/drawing/2014/main" id="{5FFD2E81-DC69-4EC1-8E31-327E97363AD2}"/>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t="28314" r="-1" b="1355"/>
          <a:stretch/>
        </p:blipFill>
        <p:spPr>
          <a:xfrm>
            <a:off x="20" y="10"/>
            <a:ext cx="12188932" cy="6857990"/>
          </a:xfrm>
          <a:prstGeom prst="rect">
            <a:avLst/>
          </a:prstGeom>
        </p:spPr>
      </p:pic>
      <p:sp>
        <p:nvSpPr>
          <p:cNvPr id="2" name="Title 1">
            <a:extLst>
              <a:ext uri="{FF2B5EF4-FFF2-40B4-BE49-F238E27FC236}">
                <a16:creationId xmlns:a16="http://schemas.microsoft.com/office/drawing/2014/main" id="{E3D86E8E-DC36-4909-A996-6C71713500BD}"/>
              </a:ext>
            </a:extLst>
          </p:cNvPr>
          <p:cNvSpPr>
            <a:spLocks noGrp="1"/>
          </p:cNvSpPr>
          <p:nvPr>
            <p:ph type="ctrTitle"/>
          </p:nvPr>
        </p:nvSpPr>
        <p:spPr>
          <a:xfrm>
            <a:off x="1200842" y="4087092"/>
            <a:ext cx="9801082" cy="1675466"/>
          </a:xfrm>
        </p:spPr>
        <p:txBody>
          <a:bodyPr anchor="t">
            <a:normAutofit/>
          </a:bodyPr>
          <a:lstStyle/>
          <a:p>
            <a:r>
              <a:rPr lang="en-US" sz="3600" b="1" cap="none" dirty="0">
                <a:solidFill>
                  <a:srgbClr val="FFFFFF"/>
                </a:solidFill>
                <a:latin typeface="Calibri" panose="020F0502020204030204" pitchFamily="34" charset="0"/>
                <a:cs typeface="Calibri" panose="020F0502020204030204" pitchFamily="34" charset="0"/>
              </a:rPr>
              <a:t>Fintech Bootcamp</a:t>
            </a:r>
            <a:br>
              <a:rPr lang="en-US" sz="3600" b="1" cap="none" dirty="0">
                <a:solidFill>
                  <a:srgbClr val="FFFFFF"/>
                </a:solidFill>
                <a:latin typeface="Calibri" panose="020F0502020204030204" pitchFamily="34" charset="0"/>
                <a:cs typeface="Calibri" panose="020F0502020204030204" pitchFamily="34" charset="0"/>
              </a:rPr>
            </a:br>
            <a:r>
              <a:rPr lang="en-US" sz="2400" cap="none" dirty="0">
                <a:solidFill>
                  <a:srgbClr val="FFFFFF"/>
                </a:solidFill>
                <a:latin typeface="Calibri" panose="020F0502020204030204" pitchFamily="34" charset="0"/>
                <a:cs typeface="Calibri" panose="020F0502020204030204" pitchFamily="34" charset="0"/>
              </a:rPr>
              <a:t>Acash Fernando, Al Bakomito, Filip Djordjevic, Ugochi Okoro</a:t>
            </a:r>
            <a:br>
              <a:rPr lang="en-US" sz="2400" cap="none" dirty="0">
                <a:solidFill>
                  <a:srgbClr val="FFFFFF"/>
                </a:solidFill>
                <a:latin typeface="Calibri" panose="020F0502020204030204" pitchFamily="34" charset="0"/>
                <a:cs typeface="Calibri" panose="020F0502020204030204" pitchFamily="34" charset="0"/>
              </a:rPr>
            </a:br>
            <a:r>
              <a:rPr lang="en-US" sz="2400" cap="none" dirty="0">
                <a:solidFill>
                  <a:srgbClr val="FFFFFF"/>
                </a:solidFill>
                <a:latin typeface="Calibri" panose="020F0502020204030204" pitchFamily="34" charset="0"/>
                <a:cs typeface="Calibri" panose="020F0502020204030204" pitchFamily="34" charset="0"/>
              </a:rPr>
              <a:t>April 20</a:t>
            </a:r>
            <a:r>
              <a:rPr lang="en-US" sz="2400" cap="none" baseline="30000" dirty="0">
                <a:solidFill>
                  <a:srgbClr val="FFFFFF"/>
                </a:solidFill>
                <a:latin typeface="Calibri" panose="020F0502020204030204" pitchFamily="34" charset="0"/>
                <a:cs typeface="Calibri" panose="020F0502020204030204" pitchFamily="34" charset="0"/>
              </a:rPr>
              <a:t>th</a:t>
            </a:r>
            <a:r>
              <a:rPr lang="en-US" sz="2400" cap="none" dirty="0">
                <a:solidFill>
                  <a:srgbClr val="FFFFFF"/>
                </a:solidFill>
                <a:latin typeface="Calibri" panose="020F0502020204030204" pitchFamily="34" charset="0"/>
                <a:cs typeface="Calibri" panose="020F0502020204030204" pitchFamily="34" charset="0"/>
              </a:rPr>
              <a:t>, 2022</a:t>
            </a:r>
            <a:endParaRPr lang="en-NG" sz="3600" b="1" cap="none" dirty="0">
              <a:solidFill>
                <a:srgbClr val="FFFFFF"/>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AE96000A-C7B1-4237-897F-DAA1E8A50D4C}"/>
              </a:ext>
            </a:extLst>
          </p:cNvPr>
          <p:cNvSpPr>
            <a:spLocks noGrp="1"/>
          </p:cNvSpPr>
          <p:nvPr>
            <p:ph type="subTitle" idx="1"/>
          </p:nvPr>
        </p:nvSpPr>
        <p:spPr>
          <a:xfrm>
            <a:off x="1200842" y="1371600"/>
            <a:ext cx="9801082" cy="1399309"/>
          </a:xfrm>
        </p:spPr>
        <p:txBody>
          <a:bodyPr anchor="b">
            <a:noAutofit/>
          </a:bodyPr>
          <a:lstStyle/>
          <a:p>
            <a:r>
              <a:rPr lang="en-US" sz="3600" b="1" dirty="0">
                <a:solidFill>
                  <a:srgbClr val="FFFFFF"/>
                </a:solidFill>
                <a:latin typeface="Calibri" panose="020F0502020204030204" pitchFamily="34" charset="0"/>
                <a:cs typeface="Calibri" panose="020F0502020204030204" pitchFamily="34" charset="0"/>
              </a:rPr>
              <a:t>Project 1:</a:t>
            </a:r>
          </a:p>
          <a:p>
            <a:r>
              <a:rPr lang="en-US" sz="3600" b="1" dirty="0">
                <a:solidFill>
                  <a:srgbClr val="FFFFFF"/>
                </a:solidFill>
                <a:latin typeface="Calibri" panose="020F0502020204030204" pitchFamily="34" charset="0"/>
                <a:cs typeface="Calibri" panose="020F0502020204030204" pitchFamily="34" charset="0"/>
              </a:rPr>
              <a:t>NFT &amp; CRYPTOCURRENCY Analytical Tool</a:t>
            </a:r>
            <a:endParaRPr lang="en-NG" sz="36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4765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891D-5B50-4C4A-B544-98B2A49004F7}"/>
              </a:ext>
            </a:extLst>
          </p:cNvPr>
          <p:cNvSpPr>
            <a:spLocks noGrp="1"/>
          </p:cNvSpPr>
          <p:nvPr>
            <p:ph type="title"/>
          </p:nvPr>
        </p:nvSpPr>
        <p:spPr>
          <a:xfrm>
            <a:off x="1141412" y="161318"/>
            <a:ext cx="9905998" cy="905481"/>
          </a:xfrm>
        </p:spPr>
        <p:txBody>
          <a:bodyPr/>
          <a:lstStyle/>
          <a:p>
            <a:r>
              <a:rPr lang="en-US" b="1" dirty="0">
                <a:latin typeface="Calibri" panose="020F0502020204030204" pitchFamily="34" charset="0"/>
                <a:cs typeface="Calibri" panose="020F0502020204030204" pitchFamily="34" charset="0"/>
              </a:rPr>
              <a:t>MOTIVATION &amp; SUMMARY</a:t>
            </a:r>
            <a:endParaRPr lang="en-CA"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08CC17E-EB6F-4062-9AD7-53F8EEB22515}"/>
              </a:ext>
            </a:extLst>
          </p:cNvPr>
          <p:cNvSpPr>
            <a:spLocks noGrp="1"/>
          </p:cNvSpPr>
          <p:nvPr>
            <p:ph idx="1"/>
          </p:nvPr>
        </p:nvSpPr>
        <p:spPr>
          <a:xfrm>
            <a:off x="1030576" y="1066798"/>
            <a:ext cx="10330152" cy="5444838"/>
          </a:xfrm>
        </p:spPr>
        <p:txBody>
          <a:bodyPr>
            <a:normAutofit/>
          </a:bodyPr>
          <a:lstStyle/>
          <a:p>
            <a:r>
              <a:rPr lang="en-US" sz="2200" b="1" dirty="0">
                <a:latin typeface="Calibri" panose="020F0502020204030204" pitchFamily="34" charset="0"/>
                <a:cs typeface="Calibri" panose="020F0502020204030204" pitchFamily="34" charset="0"/>
              </a:rPr>
              <a:t>Motivation</a:t>
            </a:r>
            <a:r>
              <a:rPr lang="en-US" sz="2200" dirty="0">
                <a:latin typeface="Calibri" panose="020F0502020204030204" pitchFamily="34" charset="0"/>
                <a:cs typeface="Calibri" panose="020F0502020204030204" pitchFamily="34" charset="0"/>
              </a:rPr>
              <a:t>: Create user-friendly NFT &amp; Cryptocurrency dashboard that assists users in their investment decision-making process. </a:t>
            </a:r>
          </a:p>
          <a:p>
            <a:r>
              <a:rPr lang="en-US" sz="2200" b="1" dirty="0">
                <a:latin typeface="Calibri" panose="020F0502020204030204" pitchFamily="34" charset="0"/>
                <a:cs typeface="Calibri" panose="020F0502020204030204" pitchFamily="34" charset="0"/>
              </a:rPr>
              <a:t>Questions Asked</a:t>
            </a:r>
            <a:r>
              <a:rPr lang="en-US" sz="2200" dirty="0">
                <a:latin typeface="Calibri" panose="020F0502020204030204" pitchFamily="34" charset="0"/>
                <a:cs typeface="Calibri" panose="020F0502020204030204" pitchFamily="34" charset="0"/>
              </a:rPr>
              <a:t>: </a:t>
            </a:r>
          </a:p>
          <a:p>
            <a:pPr lvl="1"/>
            <a:r>
              <a:rPr lang="en-US" dirty="0">
                <a:latin typeface="Calibri" panose="020F0502020204030204" pitchFamily="34" charset="0"/>
                <a:cs typeface="Calibri" panose="020F0502020204030204" pitchFamily="34" charset="0"/>
              </a:rPr>
              <a:t>Can we display pertinent NFT &amp; Cryptocurrency information on our Dashboard (e.g. historical and very recent price, volume, and standard deviation data)?</a:t>
            </a:r>
          </a:p>
          <a:p>
            <a:pPr lvl="1"/>
            <a:r>
              <a:rPr lang="en-US" dirty="0">
                <a:latin typeface="Calibri" panose="020F0502020204030204" pitchFamily="34" charset="0"/>
                <a:cs typeface="Calibri" panose="020F0502020204030204" pitchFamily="34" charset="0"/>
              </a:rPr>
              <a:t>Can we use this information to help the user determine the reward-to-risk profile of cryptocurrencies and the potential payoff of a 2 cryptocurrency portfolio?</a:t>
            </a:r>
          </a:p>
          <a:p>
            <a:pPr lvl="1"/>
            <a:r>
              <a:rPr lang="en-US" dirty="0">
                <a:latin typeface="Calibri" panose="020F0502020204030204" pitchFamily="34" charset="0"/>
                <a:cs typeface="Calibri" panose="020F0502020204030204" pitchFamily="34" charset="0"/>
              </a:rPr>
              <a:t>Can our answers above inform a user’s investment decisions (why)?  </a:t>
            </a:r>
          </a:p>
          <a:p>
            <a:r>
              <a:rPr lang="en-US" sz="2200" dirty="0">
                <a:latin typeface="Calibri" panose="020F0502020204030204" pitchFamily="34" charset="0"/>
                <a:cs typeface="Calibri" panose="020F0502020204030204" pitchFamily="34" charset="0"/>
              </a:rPr>
              <a:t>We conclude that while our Dashboard (which we host on a Streamlit UI) answers all 3 questions, it’ll be useful to create more diversified simulated portfolios in future, and to display live visualizations on our dashboard. </a:t>
            </a:r>
          </a:p>
          <a:p>
            <a:endParaRPr lang="en-US" sz="2400" dirty="0">
              <a:latin typeface="Calibri" panose="020F0502020204030204" pitchFamily="34" charset="0"/>
              <a:cs typeface="Calibri" panose="020F0502020204030204" pitchFamily="34" charset="0"/>
            </a:endParaRPr>
          </a:p>
          <a:p>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1636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891D-5B50-4C4A-B544-98B2A49004F7}"/>
              </a:ext>
            </a:extLst>
          </p:cNvPr>
          <p:cNvSpPr>
            <a:spLocks noGrp="1"/>
          </p:cNvSpPr>
          <p:nvPr>
            <p:ph type="title"/>
          </p:nvPr>
        </p:nvSpPr>
        <p:spPr>
          <a:xfrm>
            <a:off x="1141412" y="327514"/>
            <a:ext cx="9905998" cy="1071795"/>
          </a:xfrm>
        </p:spPr>
        <p:txBody>
          <a:bodyPr/>
          <a:lstStyle/>
          <a:p>
            <a:r>
              <a:rPr lang="en-US" b="1" dirty="0">
                <a:latin typeface="Calibri" panose="020F0502020204030204" pitchFamily="34" charset="0"/>
                <a:cs typeface="Calibri" panose="020F0502020204030204" pitchFamily="34" charset="0"/>
              </a:rPr>
              <a:t>QUESTIONS &amp; DATA </a:t>
            </a:r>
            <a:endParaRPr lang="en-CA"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08CC17E-EB6F-4062-9AD7-53F8EEB22515}"/>
              </a:ext>
            </a:extLst>
          </p:cNvPr>
          <p:cNvSpPr>
            <a:spLocks noGrp="1"/>
          </p:cNvSpPr>
          <p:nvPr>
            <p:ph idx="1"/>
          </p:nvPr>
        </p:nvSpPr>
        <p:spPr>
          <a:xfrm>
            <a:off x="1141412" y="1399309"/>
            <a:ext cx="9905999" cy="4391892"/>
          </a:xfrm>
        </p:spPr>
        <p:txBody>
          <a:bodyPr>
            <a:normAutofit fontScale="92500" lnSpcReduction="10000"/>
          </a:bodyPr>
          <a:lstStyle/>
          <a:p>
            <a:pPr marL="0" indent="0">
              <a:buNone/>
            </a:pPr>
            <a:r>
              <a:rPr lang="en-US" sz="2200" b="1" dirty="0">
                <a:latin typeface="Calibri" panose="020F0502020204030204" pitchFamily="34" charset="0"/>
                <a:cs typeface="Calibri" panose="020F0502020204030204" pitchFamily="34" charset="0"/>
              </a:rPr>
              <a:t>To answer our questions we: </a:t>
            </a:r>
          </a:p>
          <a:p>
            <a:r>
              <a:rPr lang="en-US" sz="2200" dirty="0">
                <a:latin typeface="Calibri" panose="020F0502020204030204" pitchFamily="34" charset="0"/>
                <a:cs typeface="Calibri" panose="020F0502020204030204" pitchFamily="34" charset="0"/>
              </a:rPr>
              <a:t>Source NFT data from OpenSea’s API , and </a:t>
            </a:r>
          </a:p>
          <a:p>
            <a:r>
              <a:rPr lang="en-US" sz="2200" dirty="0">
                <a:latin typeface="Calibri" panose="020F0502020204030204" pitchFamily="34" charset="0"/>
                <a:cs typeface="Calibri" panose="020F0502020204030204" pitchFamily="34" charset="0"/>
              </a:rPr>
              <a:t>Cryptocurrency data from TwelveData’s API.</a:t>
            </a:r>
          </a:p>
          <a:p>
            <a:r>
              <a:rPr lang="en-CA" sz="2200" dirty="0">
                <a:latin typeface="Calibri" panose="020F0502020204030204" pitchFamily="34" charset="0"/>
                <a:cs typeface="Calibri" panose="020F0502020204030204" pitchFamily="34" charset="0"/>
              </a:rPr>
              <a:t>We then import the OpenSea and TwelveData libraries in our main python file. </a:t>
            </a:r>
          </a:p>
          <a:p>
            <a:r>
              <a:rPr lang="en-CA" sz="2200" dirty="0">
                <a:latin typeface="Calibri" panose="020F0502020204030204" pitchFamily="34" charset="0"/>
                <a:cs typeface="Calibri" panose="020F0502020204030204" pitchFamily="34" charset="0"/>
              </a:rPr>
              <a:t>We follow this up by preparing a CustomModule (containing the functions for our main file) and by updating the parameters of our MCForecastTools.py. </a:t>
            </a:r>
          </a:p>
          <a:p>
            <a:r>
              <a:rPr lang="en-CA" sz="2200" dirty="0">
                <a:latin typeface="Calibri" panose="020F0502020204030204" pitchFamily="34" charset="0"/>
                <a:cs typeface="Calibri" panose="020F0502020204030204" pitchFamily="34" charset="0"/>
              </a:rPr>
              <a:t>We then prepare code in our main file that will create the relevant dataframes (‘DFs’) and dropdown menus in Streamlit. </a:t>
            </a:r>
          </a:p>
          <a:p>
            <a:r>
              <a:rPr lang="en-CA" sz="2200" dirty="0">
                <a:latin typeface="Calibri" panose="020F0502020204030204" pitchFamily="34" charset="0"/>
                <a:cs typeface="Calibri" panose="020F0502020204030204" pitchFamily="34" charset="0"/>
              </a:rPr>
              <a:t>Using our opensea environment, we’re now ready to run the code and display our finding (</a:t>
            </a:r>
            <a:r>
              <a:rPr lang="en-CA" sz="2200" b="1" dirty="0">
                <a:latin typeface="Calibri" panose="020F0502020204030204" pitchFamily="34" charset="0"/>
                <a:cs typeface="Calibri" panose="020F0502020204030204" pitchFamily="34" charset="0"/>
              </a:rPr>
              <a:t>RUN</a:t>
            </a:r>
            <a:r>
              <a:rPr lang="en-CA"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87852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891D-5B50-4C4A-B544-98B2A49004F7}"/>
              </a:ext>
            </a:extLst>
          </p:cNvPr>
          <p:cNvSpPr>
            <a:spLocks noGrp="1"/>
          </p:cNvSpPr>
          <p:nvPr>
            <p:ph type="title"/>
          </p:nvPr>
        </p:nvSpPr>
        <p:spPr>
          <a:xfrm>
            <a:off x="1141413" y="0"/>
            <a:ext cx="9905998" cy="1478570"/>
          </a:xfrm>
        </p:spPr>
        <p:txBody>
          <a:bodyPr/>
          <a:lstStyle/>
          <a:p>
            <a:r>
              <a:rPr lang="en-US" b="1" dirty="0">
                <a:latin typeface="Calibri" panose="020F0502020204030204" pitchFamily="34" charset="0"/>
                <a:cs typeface="Calibri" panose="020F0502020204030204" pitchFamily="34" charset="0"/>
              </a:rPr>
              <a:t>DATA CLEANUP &amp; EXPLORATION </a:t>
            </a:r>
            <a:endParaRPr lang="en-CA"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08CC17E-EB6F-4062-9AD7-53F8EEB22515}"/>
              </a:ext>
            </a:extLst>
          </p:cNvPr>
          <p:cNvSpPr>
            <a:spLocks noGrp="1"/>
          </p:cNvSpPr>
          <p:nvPr>
            <p:ph idx="1"/>
          </p:nvPr>
        </p:nvSpPr>
        <p:spPr>
          <a:xfrm>
            <a:off x="1141412" y="1191491"/>
            <a:ext cx="9905999" cy="4599710"/>
          </a:xfrm>
        </p:spPr>
        <p:txBody>
          <a:bodyPr/>
          <a:lstStyle/>
          <a:p>
            <a:r>
              <a:rPr lang="en-US" sz="2000" dirty="0">
                <a:latin typeface="Calibri" panose="020F0502020204030204" pitchFamily="34" charset="0"/>
                <a:cs typeface="Calibri" panose="020F0502020204030204" pitchFamily="34" charset="0"/>
              </a:rPr>
              <a:t>From the dataframe we created from the API, we obtain the open, high, low and closing price for each Cryptocurrency, while obtaining contract data for each NFT. </a:t>
            </a:r>
          </a:p>
          <a:p>
            <a:r>
              <a:rPr lang="en-US" sz="2000" dirty="0">
                <a:latin typeface="Calibri" panose="020F0502020204030204" pitchFamily="34" charset="0"/>
                <a:cs typeface="Calibri" panose="020F0502020204030204" pitchFamily="34" charset="0"/>
              </a:rPr>
              <a:t>From the original cryptocurrency dataframe, we select the closing price and calculate the percentage change using pandas and create a line chart showing findings. </a:t>
            </a:r>
          </a:p>
          <a:p>
            <a:r>
              <a:rPr lang="en-US" sz="2000" dirty="0">
                <a:latin typeface="Calibri" panose="020F0502020204030204" pitchFamily="34" charset="0"/>
                <a:cs typeface="Calibri" panose="020F0502020204030204" pitchFamily="34" charset="0"/>
              </a:rPr>
              <a:t>After calculating the percentage change, we proceed to calculate cumulative returns, standard deviations and finally the Sharpe Ratio. </a:t>
            </a:r>
          </a:p>
          <a:p>
            <a:r>
              <a:rPr lang="en-US" sz="2000" dirty="0">
                <a:latin typeface="Calibri" panose="020F0502020204030204" pitchFamily="34" charset="0"/>
                <a:cs typeface="Calibri" panose="020F0502020204030204" pitchFamily="34" charset="0"/>
              </a:rPr>
              <a:t>Our main problem was that functions which we first wrote in our Jupyter notebook sometimes didn’t work in our main .py file. We solved this by creating new functions in our main file.</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1377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891D-5B50-4C4A-B544-98B2A49004F7}"/>
              </a:ext>
            </a:extLst>
          </p:cNvPr>
          <p:cNvSpPr>
            <a:spLocks noGrp="1"/>
          </p:cNvSpPr>
          <p:nvPr>
            <p:ph type="title"/>
          </p:nvPr>
        </p:nvSpPr>
        <p:spPr>
          <a:xfrm>
            <a:off x="1238395" y="161318"/>
            <a:ext cx="9905998" cy="1478570"/>
          </a:xfrm>
        </p:spPr>
        <p:txBody>
          <a:bodyPr/>
          <a:lstStyle/>
          <a:p>
            <a:r>
              <a:rPr lang="en-US" b="1" dirty="0">
                <a:latin typeface="Calibri" panose="020F0502020204030204" pitchFamily="34" charset="0"/>
                <a:cs typeface="Calibri" panose="020F0502020204030204" pitchFamily="34" charset="0"/>
              </a:rPr>
              <a:t>DATA ANALYSIS </a:t>
            </a:r>
            <a:endParaRPr lang="en-CA"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08CC17E-EB6F-4062-9AD7-53F8EEB22515}"/>
              </a:ext>
            </a:extLst>
          </p:cNvPr>
          <p:cNvSpPr>
            <a:spLocks noGrp="1"/>
          </p:cNvSpPr>
          <p:nvPr>
            <p:ph idx="1"/>
          </p:nvPr>
        </p:nvSpPr>
        <p:spPr>
          <a:xfrm>
            <a:off x="1238395" y="1362796"/>
            <a:ext cx="9905999" cy="3541714"/>
          </a:xfrm>
        </p:spPr>
        <p:txBody>
          <a:bodyPr>
            <a:normAutofit fontScale="92500" lnSpcReduction="20000"/>
          </a:bodyPr>
          <a:lstStyle/>
          <a:p>
            <a:pPr marL="0" indent="0">
              <a:buNone/>
            </a:pPr>
            <a:r>
              <a:rPr lang="en-US" dirty="0">
                <a:latin typeface="Calibri" panose="020F0502020204030204" pitchFamily="34" charset="0"/>
                <a:cs typeface="Calibri" panose="020F0502020204030204" pitchFamily="34" charset="0"/>
              </a:rPr>
              <a:t>To analyze the data we: </a:t>
            </a:r>
          </a:p>
          <a:p>
            <a:r>
              <a:rPr lang="en-US" dirty="0">
                <a:latin typeface="Calibri" panose="020F0502020204030204" pitchFamily="34" charset="0"/>
                <a:cs typeface="Calibri" panose="020F0502020204030204" pitchFamily="34" charset="0"/>
              </a:rPr>
              <a:t>Prepare IF, ELIF and nested IF functions to better view our outputs. </a:t>
            </a:r>
          </a:p>
          <a:p>
            <a:r>
              <a:rPr lang="en-US" dirty="0">
                <a:latin typeface="Calibri" panose="020F0502020204030204" pitchFamily="34" charset="0"/>
                <a:cs typeface="Calibri" panose="020F0502020204030204" pitchFamily="34" charset="0"/>
              </a:rPr>
              <a:t>Use streamlit functions such as st.write or st.text to display the results.</a:t>
            </a:r>
          </a:p>
          <a:p>
            <a:r>
              <a:rPr lang="en-US" dirty="0">
                <a:latin typeface="Calibri" panose="020F0502020204030204" pitchFamily="34" charset="0"/>
                <a:cs typeface="Calibri" panose="020F0502020204030204" pitchFamily="34" charset="0"/>
              </a:rPr>
              <a:t>Our questions produce the following answers: </a:t>
            </a:r>
          </a:p>
          <a:p>
            <a:pPr marL="457200" indent="-457200">
              <a:buAutoNum type="arabicPeriod"/>
            </a:pPr>
            <a:r>
              <a:rPr lang="en-US" dirty="0">
                <a:latin typeface="Calibri" panose="020F0502020204030204" pitchFamily="34" charset="0"/>
                <a:cs typeface="Calibri" panose="020F0502020204030204" pitchFamily="34" charset="0"/>
              </a:rPr>
              <a:t>We’re able to display pertinent NFT and Cryptocurrency data in our DFs.</a:t>
            </a:r>
          </a:p>
          <a:p>
            <a:pPr marL="457200" indent="-457200">
              <a:buAutoNum type="arabicPeriod"/>
            </a:pPr>
            <a:r>
              <a:rPr lang="en-US" dirty="0">
                <a:latin typeface="Calibri" panose="020F0502020204030204" pitchFamily="34" charset="0"/>
                <a:cs typeface="Calibri" panose="020F0502020204030204" pitchFamily="34" charset="0"/>
              </a:rPr>
              <a:t>We’re able to help the user make investment decisions by displaying standard deviations, Sharpe ratios, cumulative returns and MC Simulations over a 5, 10 and 20 year time horizon.  </a:t>
            </a:r>
          </a:p>
          <a:p>
            <a:pPr marL="457200" indent="-457200">
              <a:buAutoNum type="arabicPeriod"/>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8658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891D-5B50-4C4A-B544-98B2A49004F7}"/>
              </a:ext>
            </a:extLst>
          </p:cNvPr>
          <p:cNvSpPr>
            <a:spLocks noGrp="1"/>
          </p:cNvSpPr>
          <p:nvPr>
            <p:ph type="title"/>
          </p:nvPr>
        </p:nvSpPr>
        <p:spPr>
          <a:xfrm>
            <a:off x="1141412" y="327514"/>
            <a:ext cx="9905998" cy="1478570"/>
          </a:xfrm>
        </p:spPr>
        <p:txBody>
          <a:bodyPr/>
          <a:lstStyle/>
          <a:p>
            <a:r>
              <a:rPr lang="en-US" b="1" dirty="0">
                <a:latin typeface="Calibri" panose="020F0502020204030204" pitchFamily="34" charset="0"/>
                <a:cs typeface="Calibri" panose="020F0502020204030204" pitchFamily="34" charset="0"/>
              </a:rPr>
              <a:t>DISCUSSION &amp; POSTMORTEM</a:t>
            </a:r>
            <a:endParaRPr lang="en-CA"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08CC17E-EB6F-4062-9AD7-53F8EEB22515}"/>
              </a:ext>
            </a:extLst>
          </p:cNvPr>
          <p:cNvSpPr>
            <a:spLocks noGrp="1"/>
          </p:cNvSpPr>
          <p:nvPr>
            <p:ph idx="1"/>
          </p:nvPr>
        </p:nvSpPr>
        <p:spPr>
          <a:xfrm>
            <a:off x="1141412" y="1579418"/>
            <a:ext cx="9905999" cy="4211783"/>
          </a:xfrm>
        </p:spPr>
        <p:txBody>
          <a:bodyPr/>
          <a:lstStyle/>
          <a:p>
            <a:r>
              <a:rPr lang="en-US" dirty="0">
                <a:latin typeface="Calibri" panose="020F0502020204030204" pitchFamily="34" charset="0"/>
                <a:cs typeface="Calibri" panose="020F0502020204030204" pitchFamily="34" charset="0"/>
              </a:rPr>
              <a:t>While most of our findings met our expectations, we caution that the MC Simulation over a 10 and 20yr time horizon produced unrealistically high potential returns. </a:t>
            </a:r>
          </a:p>
          <a:p>
            <a:r>
              <a:rPr lang="en-US" dirty="0">
                <a:latin typeface="Calibri" panose="020F0502020204030204" pitchFamily="34" charset="0"/>
                <a:cs typeface="Calibri" panose="020F0502020204030204" pitchFamily="34" charset="0"/>
              </a:rPr>
              <a:t>We attribute this anomaly to the abnormally high returns that BTC and ETH have enjoyed these past 5 years, and would expect future returns to be lower with increased adoption and institutional ownership of those cryptocurrencies. </a:t>
            </a:r>
          </a:p>
          <a:p>
            <a:r>
              <a:rPr lang="en-US" dirty="0">
                <a:latin typeface="Calibri" panose="020F0502020204030204" pitchFamily="34" charset="0"/>
                <a:cs typeface="Calibri" panose="020F0502020204030204" pitchFamily="34" charset="0"/>
              </a:rPr>
              <a:t>Our main difficulty was in displaying live visualizations in Streamlit.  </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3037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891D-5B50-4C4A-B544-98B2A49004F7}"/>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Questions? </a:t>
            </a:r>
            <a:endParaRPr lang="en-CA"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08CC17E-EB6F-4062-9AD7-53F8EEB22515}"/>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Q&amp;A </a:t>
            </a:r>
            <a:endParaRPr lang="en-CA"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01980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{E8B90BF5-53F5-824F-803E-786D320BAAA9}tf10001122</Template>
  <TotalTime>1825</TotalTime>
  <Words>560</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Tw Cen MT</vt:lpstr>
      <vt:lpstr>Circuit</vt:lpstr>
      <vt:lpstr>Fintech Bootcamp Acash Fernando, Al Bakomito, Filip Djordjevic, Ugochi Okoro April 20th, 2022</vt:lpstr>
      <vt:lpstr>MOTIVATION &amp; SUMMARY</vt:lpstr>
      <vt:lpstr>QUESTIONS &amp; DATA </vt:lpstr>
      <vt:lpstr>DATA CLEANUP &amp; EXPLORATION </vt:lpstr>
      <vt:lpstr>DATA ANALYSIS </vt:lpstr>
      <vt:lpstr>DISCUSSION &amp; POSTMORTEM</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&amp; NFT Analytical Tool</dc:title>
  <dc:creator>Ugochi Okoro</dc:creator>
  <cp:lastModifiedBy>Al Bakomito</cp:lastModifiedBy>
  <cp:revision>30</cp:revision>
  <dcterms:created xsi:type="dcterms:W3CDTF">2022-04-17T04:18:54Z</dcterms:created>
  <dcterms:modified xsi:type="dcterms:W3CDTF">2022-04-20T21:07:58Z</dcterms:modified>
</cp:coreProperties>
</file>