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2" r:id="rId7"/>
    <p:sldId id="260"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7133-F4AB-4173-94BF-66340EE22E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E7A1137-9A6F-4B37-AA71-BBFAE8038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19D75ED-E1C4-433D-AD9B-921BA792F5E2}"/>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DDBF2EB6-C411-49DF-BA64-558EFFB806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4ED3C9C-E6A8-451F-B7D9-7BF9885E11C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51483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26E1B-F6D3-45BF-B6F2-D33A6662ADD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574158F-8802-42A8-BFD8-D03C41E11EC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EDDADB2-3C69-4ED7-8C2E-41F1ABF1EFD8}"/>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3898FAB0-2A27-4475-8979-BA0466E02EF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3CFC072-887D-42A3-857D-64744DF1B009}"/>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420448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E63E51-E7E9-440D-920B-6AE9C1D978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1B508EC-02C6-4504-926D-13874C30D6D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214858E-B1E1-40C2-83F4-5BF20E31796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8EF97BEE-EA7F-4D9E-8AA6-DE6FE927B6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4C02FF3-F360-4FEF-9680-F2D3F66FC8E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219697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DB0A7A-0C49-496B-8AB0-EC2A271A361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92F2181-FD1D-4106-96D0-AE416820852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2649CF-E97D-4DF5-AA7F-EC951EAF56DE}"/>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97D4DC5A-7C73-4D33-9B80-C55F67FF7A5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BA7D3AA-497C-4070-A1C0-FFF4BF7B8741}"/>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1685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3BCAD-4BD3-4CA8-BE9B-27B48D6A780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10E2EED-C2D1-4454-BC7C-E514BF16A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6B03EB8-4F08-49FC-BC01-1CE77F2C5B3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C4548B3E-424C-41F2-8C9C-E0F98E8960F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450277C-A72E-48ED-ACF3-3A98D4D7B458}"/>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71197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BD7E3-98B8-4B53-BB85-9D7E0570979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B7D8D0E-E7F3-4539-BD4D-3261F9CEDFE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F05829A-CFDD-4648-82E6-1294A1A943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F0CF999-C585-488D-9851-FC46DC202B4F}"/>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DA934468-438A-42C9-A311-E9A16BE5C16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EAF5B3-2A40-499D-8516-C4A2D54B270D}"/>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48018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2C1C8-B379-4834-BEF3-3DB7DDB6ED3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B019A28-6127-44DD-AB45-5BA1D94D73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44F7DC9-BBD2-4231-89D7-E645D867E2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7B7FAAD-706E-415D-B178-8F8E378A9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3B13BBC-1715-47EB-A701-CF221964AB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8E190F2-7DBE-4BC0-899C-0C984B58B316}"/>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8" name="Marcador de pie de página 7">
            <a:extLst>
              <a:ext uri="{FF2B5EF4-FFF2-40B4-BE49-F238E27FC236}">
                <a16:creationId xmlns:a16="http://schemas.microsoft.com/office/drawing/2014/main" id="{DD09E926-9FBF-4C2B-A5B2-AEE944742BC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2B23BAC-845D-4A32-9373-A38811D4D9DE}"/>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354769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C32BC-E8D3-4BDA-AACF-ED84A40DC38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4D7AB0F-9861-48C2-8F11-8C0584F91795}"/>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4" name="Marcador de pie de página 3">
            <a:extLst>
              <a:ext uri="{FF2B5EF4-FFF2-40B4-BE49-F238E27FC236}">
                <a16:creationId xmlns:a16="http://schemas.microsoft.com/office/drawing/2014/main" id="{A2B095B5-D61E-4445-991D-B5362AA795F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5BB7F8B-D7C6-492C-A235-B039AB0E0BC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90437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48E3C96-3C62-48C7-B722-5663B690D1A7}"/>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3" name="Marcador de pie de página 2">
            <a:extLst>
              <a:ext uri="{FF2B5EF4-FFF2-40B4-BE49-F238E27FC236}">
                <a16:creationId xmlns:a16="http://schemas.microsoft.com/office/drawing/2014/main" id="{CD711C9C-9FFE-4333-B340-D4FFDB90B03F}"/>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B9EA7CB3-86AA-40B6-AFF4-AFC38BF3198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258989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EA98E1-EFEB-4870-85AA-32350C5A269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52B0E41-C84E-4708-8C81-A3FC832529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79D1A44-10DB-4C4D-8C99-C2F6636A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13BC80-4A2C-41E3-A3FA-C584316F7A2D}"/>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9A2A6EC9-BD15-4A18-878C-E4A305AF53D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8703F1D-3352-4D74-A37C-EF2091A2CB97}"/>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37992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9BB49-B3AF-4B45-B424-58866C59F4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F4C22A0-C3B9-47C3-ACAD-6D5D326E6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D5BE637-867A-469B-8AC7-70C2A4DC5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4E1967-ED11-488A-B544-EBCB92E548D1}"/>
              </a:ext>
            </a:extLst>
          </p:cNvPr>
          <p:cNvSpPr>
            <a:spLocks noGrp="1"/>
          </p:cNvSpPr>
          <p:nvPr>
            <p:ph type="dt" sz="half" idx="10"/>
          </p:nvPr>
        </p:nvSpPr>
        <p:spPr/>
        <p:txBody>
          <a:bodyPr/>
          <a:lstStyle/>
          <a:p>
            <a:fld id="{E3CEB738-2462-4457-A274-856C9EC9D6A8}" type="datetimeFigureOut">
              <a:rPr lang="es-MX" smtClean="0"/>
              <a:t>12/12/2021</a:t>
            </a:fld>
            <a:endParaRPr lang="es-MX"/>
          </a:p>
        </p:txBody>
      </p:sp>
      <p:sp>
        <p:nvSpPr>
          <p:cNvPr id="6" name="Marcador de pie de página 5">
            <a:extLst>
              <a:ext uri="{FF2B5EF4-FFF2-40B4-BE49-F238E27FC236}">
                <a16:creationId xmlns:a16="http://schemas.microsoft.com/office/drawing/2014/main" id="{402A80F8-6F51-43A1-98EF-CB719A0B4D2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B4B7E24-3811-4ACF-A196-090972946992}"/>
              </a:ext>
            </a:extLst>
          </p:cNvPr>
          <p:cNvSpPr>
            <a:spLocks noGrp="1"/>
          </p:cNvSpPr>
          <p:nvPr>
            <p:ph type="sldNum" sz="quarter" idx="12"/>
          </p:nvPr>
        </p:nvSpPr>
        <p:spPr/>
        <p:txBody>
          <a:bodyPr/>
          <a:lstStyle/>
          <a:p>
            <a:fld id="{437486FB-A96D-4691-936D-439D78B04785}" type="slidenum">
              <a:rPr lang="es-MX" smtClean="0"/>
              <a:t>‹Nº›</a:t>
            </a:fld>
            <a:endParaRPr lang="es-MX"/>
          </a:p>
        </p:txBody>
      </p:sp>
    </p:spTree>
    <p:extLst>
      <p:ext uri="{BB962C8B-B14F-4D97-AF65-F5344CB8AC3E}">
        <p14:creationId xmlns:p14="http://schemas.microsoft.com/office/powerpoint/2010/main" val="10033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31C510E-BCC3-465C-BEA7-3F564FBE9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0B8648B-AD61-4656-BB55-14E449438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F3071F0-05A3-4EAA-8140-5FC787879C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EB738-2462-4457-A274-856C9EC9D6A8}" type="datetimeFigureOut">
              <a:rPr lang="es-MX" smtClean="0"/>
              <a:t>12/12/2021</a:t>
            </a:fld>
            <a:endParaRPr lang="es-MX"/>
          </a:p>
        </p:txBody>
      </p:sp>
      <p:sp>
        <p:nvSpPr>
          <p:cNvPr id="5" name="Marcador de pie de página 4">
            <a:extLst>
              <a:ext uri="{FF2B5EF4-FFF2-40B4-BE49-F238E27FC236}">
                <a16:creationId xmlns:a16="http://schemas.microsoft.com/office/drawing/2014/main" id="{B94C9A6D-D7A8-40E0-94FE-34F92F77B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01B52C49-B729-4119-A195-98F2A71D4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486FB-A96D-4691-936D-439D78B04785}" type="slidenum">
              <a:rPr lang="es-MX" smtClean="0"/>
              <a:t>‹Nº›</a:t>
            </a:fld>
            <a:endParaRPr lang="es-MX"/>
          </a:p>
        </p:txBody>
      </p:sp>
    </p:spTree>
    <p:extLst>
      <p:ext uri="{BB962C8B-B14F-4D97-AF65-F5344CB8AC3E}">
        <p14:creationId xmlns:p14="http://schemas.microsoft.com/office/powerpoint/2010/main" val="406658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3">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924DA5-2F4B-40FF-910D-17DB0778B503}"/>
              </a:ext>
            </a:extLst>
          </p:cNvPr>
          <p:cNvSpPr>
            <a:spLocks noGrp="1"/>
          </p:cNvSpPr>
          <p:nvPr>
            <p:ph type="ctrTitle"/>
          </p:nvPr>
        </p:nvSpPr>
        <p:spPr>
          <a:xfrm>
            <a:off x="841248" y="552289"/>
            <a:ext cx="3976496" cy="3900326"/>
          </a:xfrm>
        </p:spPr>
        <p:txBody>
          <a:bodyPr>
            <a:normAutofit/>
          </a:bodyPr>
          <a:lstStyle/>
          <a:p>
            <a:pPr algn="l"/>
            <a:r>
              <a:rPr lang="es-MX" sz="4800" b="1" dirty="0">
                <a:effectLst/>
              </a:rPr>
              <a:t>Actividad 12.- Aspectos de seguridad con GitHub</a:t>
            </a:r>
            <a:endParaRPr lang="es-MX" sz="4800" b="1" dirty="0"/>
          </a:p>
        </p:txBody>
      </p:sp>
      <p:sp>
        <p:nvSpPr>
          <p:cNvPr id="3" name="Subtítulo 2">
            <a:extLst>
              <a:ext uri="{FF2B5EF4-FFF2-40B4-BE49-F238E27FC236}">
                <a16:creationId xmlns:a16="http://schemas.microsoft.com/office/drawing/2014/main" id="{2340456C-D2FF-4997-BFFB-1D3B0D8F6AF2}"/>
              </a:ext>
            </a:extLst>
          </p:cNvPr>
          <p:cNvSpPr>
            <a:spLocks noGrp="1"/>
          </p:cNvSpPr>
          <p:nvPr>
            <p:ph type="subTitle" idx="1"/>
          </p:nvPr>
        </p:nvSpPr>
        <p:spPr>
          <a:xfrm>
            <a:off x="841248" y="4624330"/>
            <a:ext cx="3976496" cy="1521620"/>
          </a:xfrm>
        </p:spPr>
        <p:txBody>
          <a:bodyPr>
            <a:normAutofit/>
          </a:bodyPr>
          <a:lstStyle/>
          <a:p>
            <a:pPr algn="l"/>
            <a:r>
              <a:rPr lang="es-MX"/>
              <a:t>Adolfo León Barrón</a:t>
            </a:r>
            <a:endParaRPr lang="es-MX" dirty="0"/>
          </a:p>
        </p:txBody>
      </p:sp>
      <p:pic>
        <p:nvPicPr>
          <p:cNvPr id="5" name="Imagen 4" descr="Logotipo, nombre de la empresa&#10;&#10;Descripción generada automáticamente">
            <a:extLst>
              <a:ext uri="{FF2B5EF4-FFF2-40B4-BE49-F238E27FC236}">
                <a16:creationId xmlns:a16="http://schemas.microsoft.com/office/drawing/2014/main" id="{415FFA3F-BAE1-4F74-8B12-F380B0B97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557" y="1611913"/>
            <a:ext cx="6164194" cy="3467359"/>
          </a:xfrm>
          <a:prstGeom prst="rect">
            <a:avLst/>
          </a:prstGeom>
        </p:spPr>
      </p:pic>
    </p:spTree>
    <p:extLst>
      <p:ext uri="{BB962C8B-B14F-4D97-AF65-F5344CB8AC3E}">
        <p14:creationId xmlns:p14="http://schemas.microsoft.com/office/powerpoint/2010/main" val="80957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3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02FC00C-D2C0-4D9B-80B3-01783176903A}"/>
              </a:ext>
            </a:extLst>
          </p:cNvPr>
          <p:cNvSpPr>
            <a:spLocks noGrp="1"/>
          </p:cNvSpPr>
          <p:nvPr>
            <p:ph type="title"/>
          </p:nvPr>
        </p:nvSpPr>
        <p:spPr>
          <a:xfrm>
            <a:off x="767290" y="1030286"/>
            <a:ext cx="4153626" cy="2174091"/>
          </a:xfrm>
        </p:spPr>
        <p:txBody>
          <a:bodyPr vert="horz" lIns="91440" tIns="45720" rIns="91440" bIns="45720" rtlCol="0" anchor="b">
            <a:normAutofit/>
          </a:bodyPr>
          <a:lstStyle/>
          <a:p>
            <a:r>
              <a:rPr lang="en-US" sz="4800" kern="1200">
                <a:solidFill>
                  <a:schemeClr val="bg1"/>
                </a:solidFill>
                <a:latin typeface="+mj-lt"/>
                <a:ea typeface="+mj-ea"/>
                <a:cs typeface="+mj-cs"/>
              </a:rPr>
              <a:t>Introducción</a:t>
            </a:r>
          </a:p>
        </p:txBody>
      </p:sp>
      <p:grpSp>
        <p:nvGrpSpPr>
          <p:cNvPr id="46" name="Group 32">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47"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5004E309-24C8-49A7-B163-06B7B2226B90}"/>
              </a:ext>
            </a:extLst>
          </p:cNvPr>
          <p:cNvSpPr>
            <a:spLocks noGrp="1"/>
          </p:cNvSpPr>
          <p:nvPr>
            <p:ph sz="half" idx="1"/>
          </p:nvPr>
        </p:nvSpPr>
        <p:spPr>
          <a:xfrm>
            <a:off x="767290" y="3428999"/>
            <a:ext cx="4075054" cy="2741213"/>
          </a:xfrm>
        </p:spPr>
        <p:txBody>
          <a:bodyPr vert="horz" lIns="91440" tIns="45720" rIns="91440" bIns="45720" rtlCol="0" anchor="t">
            <a:normAutofit lnSpcReduction="10000"/>
          </a:bodyPr>
          <a:lstStyle/>
          <a:p>
            <a:r>
              <a:rPr lang="es-MX" sz="2000" dirty="0">
                <a:solidFill>
                  <a:schemeClr val="bg1"/>
                </a:solidFill>
              </a:rPr>
              <a:t>Cuando nosotros tenemos todos los proyectos que desarrollamos dentro de una plataforma como lo es </a:t>
            </a:r>
            <a:r>
              <a:rPr lang="es-MX" sz="2000" dirty="0" err="1">
                <a:solidFill>
                  <a:schemeClr val="bg1"/>
                </a:solidFill>
              </a:rPr>
              <a:t>Github</a:t>
            </a:r>
            <a:r>
              <a:rPr lang="es-MX" sz="2000" dirty="0">
                <a:solidFill>
                  <a:schemeClr val="bg1"/>
                </a:solidFill>
              </a:rPr>
              <a:t>, también estamos expuestos a que todo el código termine en manos equivocadas, o que nuestros accesos se vean comprometidos, por esos es importante revisar las opciones de seguridad</a:t>
            </a:r>
          </a:p>
        </p:txBody>
      </p:sp>
      <p:pic>
        <p:nvPicPr>
          <p:cNvPr id="10" name="Marcador de contenido 9" descr="Diagrama&#10;&#10;Descripción generada automáticamente">
            <a:extLst>
              <a:ext uri="{FF2B5EF4-FFF2-40B4-BE49-F238E27FC236}">
                <a16:creationId xmlns:a16="http://schemas.microsoft.com/office/drawing/2014/main" id="{4A7BD909-57E7-4741-962D-8C346E5FB8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3856" y="2191198"/>
            <a:ext cx="5051320" cy="2475147"/>
          </a:xfrm>
          <a:prstGeom prst="rect">
            <a:avLst/>
          </a:prstGeom>
        </p:spPr>
      </p:pic>
    </p:spTree>
    <p:extLst>
      <p:ext uri="{BB962C8B-B14F-4D97-AF65-F5344CB8AC3E}">
        <p14:creationId xmlns:p14="http://schemas.microsoft.com/office/powerpoint/2010/main" val="22639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BGRectangle">
            <a:extLst>
              <a:ext uri="{FF2B5EF4-FFF2-40B4-BE49-F238E27FC236}">
                <a16:creationId xmlns:a16="http://schemas.microsoft.com/office/drawing/2014/main" id="{44B42A97-2187-442B-BB48-39526296D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Imagen 32" descr="Interfaz de usuario gráfica, Texto, Aplicación&#10;&#10;Descripción generada automáticamente">
            <a:extLst>
              <a:ext uri="{FF2B5EF4-FFF2-40B4-BE49-F238E27FC236}">
                <a16:creationId xmlns:a16="http://schemas.microsoft.com/office/drawing/2014/main" id="{5754449A-8034-435B-AE3F-0987D2924E81}"/>
              </a:ext>
            </a:extLst>
          </p:cNvPr>
          <p:cNvPicPr>
            <a:picLocks noChangeAspect="1"/>
          </p:cNvPicPr>
          <p:nvPr/>
        </p:nvPicPr>
        <p:blipFill rotWithShape="1">
          <a:blip r:embed="rId2">
            <a:extLst>
              <a:ext uri="{28A0092B-C50C-407E-A947-70E740481C1C}">
                <a14:useLocalDpi xmlns:a14="http://schemas.microsoft.com/office/drawing/2010/main" val="0"/>
              </a:ext>
            </a:extLst>
          </a:blip>
          <a:srcRect t="8450" b="10029"/>
          <a:stretch/>
        </p:blipFill>
        <p:spPr>
          <a:xfrm>
            <a:off x="20" y="10"/>
            <a:ext cx="12191980" cy="4571990"/>
          </a:xfrm>
          <a:prstGeom prst="rect">
            <a:avLst/>
          </a:prstGeom>
        </p:spPr>
      </p:pic>
      <p:sp>
        <p:nvSpPr>
          <p:cNvPr id="81" name="!!Rectangle">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433136" y="5091762"/>
            <a:ext cx="7834193" cy="1264588"/>
          </a:xfrm>
        </p:spPr>
        <p:txBody>
          <a:bodyPr vert="horz" lIns="91440" tIns="45720" rIns="91440" bIns="45720" rtlCol="0" anchor="ctr">
            <a:normAutofit/>
          </a:bodyPr>
          <a:lstStyle/>
          <a:p>
            <a:pPr algn="r"/>
            <a:r>
              <a:rPr lang="en-US" sz="6000"/>
              <a:t>Desarrollo</a:t>
            </a:r>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8499107" y="5091763"/>
            <a:ext cx="2974207" cy="1264587"/>
          </a:xfrm>
        </p:spPr>
        <p:txBody>
          <a:bodyPr vert="horz" lIns="91440" tIns="45720" rIns="91440" bIns="45720" rtlCol="0" anchor="ctr">
            <a:normAutofit/>
          </a:bodyPr>
          <a:lstStyle/>
          <a:p>
            <a:pPr marL="0" indent="0">
              <a:buNone/>
            </a:pPr>
            <a:r>
              <a:rPr lang="en-US" sz="2000"/>
              <a:t>Identifica para que se utilizan las opciones de settings en GitHub</a:t>
            </a:r>
          </a:p>
        </p:txBody>
      </p:sp>
      <p:sp>
        <p:nvSpPr>
          <p:cNvPr id="83" name="!!Line">
            <a:extLst>
              <a:ext uri="{FF2B5EF4-FFF2-40B4-BE49-F238E27FC236}">
                <a16:creationId xmlns:a16="http://schemas.microsoft.com/office/drawing/2014/main" id="{1B1D834C-2707-49B0-A3CE-334D83DFF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5048" y="5266944"/>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303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a:t>Desarrollo</a:t>
            </a:r>
          </a:p>
        </p:txBody>
      </p: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4965431" y="2438400"/>
            <a:ext cx="6586489" cy="3785419"/>
          </a:xfrm>
        </p:spPr>
        <p:txBody>
          <a:bodyPr vert="horz" lIns="91440" tIns="45720" rIns="91440" bIns="45720" rtlCol="0">
            <a:normAutofit/>
          </a:bodyPr>
          <a:lstStyle/>
          <a:p>
            <a:pPr marL="0"/>
            <a:r>
              <a:rPr lang="en-US" sz="2000"/>
              <a:t>Modifica el perfil de tu usuario de GitHub en cuanto al nombre, correo, biografía, etc., incluso poner una imagen, teniendo en cuenta que este puede ser un currículo para ti.</a:t>
            </a:r>
          </a:p>
        </p:txBody>
      </p:sp>
      <p:pic>
        <p:nvPicPr>
          <p:cNvPr id="7" name="Imagen 6" descr="Interfaz de usuario gráfica, Sitio web&#10;&#10;Descripción generada automáticamente">
            <a:extLst>
              <a:ext uri="{FF2B5EF4-FFF2-40B4-BE49-F238E27FC236}">
                <a16:creationId xmlns:a16="http://schemas.microsoft.com/office/drawing/2014/main" id="{0B270C0D-EB16-48E7-80ED-95DD64FBBA9D}"/>
              </a:ext>
            </a:extLst>
          </p:cNvPr>
          <p:cNvPicPr>
            <a:picLocks noChangeAspect="1"/>
          </p:cNvPicPr>
          <p:nvPr/>
        </p:nvPicPr>
        <p:blipFill rotWithShape="1">
          <a:blip r:embed="rId2">
            <a:extLst>
              <a:ext uri="{28A0092B-C50C-407E-A947-70E740481C1C}">
                <a14:useLocalDpi xmlns:a14="http://schemas.microsoft.com/office/drawing/2010/main" val="0"/>
              </a:ext>
            </a:extLst>
          </a:blip>
          <a:srcRect l="4024" t="-1" r="66831" b="-1"/>
          <a:stretch/>
        </p:blipFill>
        <p:spPr>
          <a:xfrm>
            <a:off x="21" y="10"/>
            <a:ext cx="4100032" cy="6857990"/>
          </a:xfrm>
          <a:prstGeom prst="rect">
            <a:avLst/>
          </a:prstGeom>
          <a:effectLst/>
        </p:spPr>
      </p:pic>
      <p:cxnSp>
        <p:nvCxnSpPr>
          <p:cNvPr id="50" name="Straight Connector 4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DBCF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49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Imagen 32" descr="Pantalla de computadora&#10;&#10;Descripción generada automáticamente">
            <a:extLst>
              <a:ext uri="{FF2B5EF4-FFF2-40B4-BE49-F238E27FC236}">
                <a16:creationId xmlns:a16="http://schemas.microsoft.com/office/drawing/2014/main" id="{5AE953AC-97FA-48C5-A2C8-3823C3CB9998}"/>
              </a:ext>
            </a:extLst>
          </p:cNvPr>
          <p:cNvPicPr>
            <a:picLocks noChangeAspect="1"/>
          </p:cNvPicPr>
          <p:nvPr/>
        </p:nvPicPr>
        <p:blipFill rotWithShape="1">
          <a:blip r:embed="rId2">
            <a:extLst>
              <a:ext uri="{28A0092B-C50C-407E-A947-70E740481C1C}">
                <a14:useLocalDpi xmlns:a14="http://schemas.microsoft.com/office/drawing/2010/main" val="0"/>
              </a:ext>
            </a:extLst>
          </a:blip>
          <a:srcRect r="-1" b="15311"/>
          <a:stretch/>
        </p:blipFill>
        <p:spPr>
          <a:xfrm>
            <a:off x="320040" y="320040"/>
            <a:ext cx="11548872" cy="4303462"/>
          </a:xfrm>
          <a:prstGeom prst="rect">
            <a:avLst/>
          </a:prstGeom>
        </p:spPr>
      </p:pic>
      <p:sp>
        <p:nvSpPr>
          <p:cNvPr id="121" name="Rectangle 12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a:solidFill>
                  <a:schemeClr val="bg1"/>
                </a:solidFill>
              </a:rPr>
              <a:t>Desarrollo</a:t>
            </a:r>
          </a:p>
        </p:txBody>
      </p:sp>
      <p:cxnSp>
        <p:nvCxnSpPr>
          <p:cNvPr id="123" name="Straight Connector 12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4379976" y="5009083"/>
            <a:ext cx="6976872" cy="1345997"/>
          </a:xfrm>
        </p:spPr>
        <p:txBody>
          <a:bodyPr vert="horz" lIns="91440" tIns="45720" rIns="91440" bIns="45720" rtlCol="0" anchor="ctr">
            <a:normAutofit/>
          </a:bodyPr>
          <a:lstStyle/>
          <a:p>
            <a:pPr marL="0"/>
            <a:r>
              <a:rPr lang="en-US" sz="1700">
                <a:solidFill>
                  <a:schemeClr val="bg1"/>
                </a:solidFill>
              </a:rPr>
              <a:t>Modifica la seguridad a través de la autenticación de doble factor asegurando que los datos queden salvaguardados en un lugar seguro.</a:t>
            </a:r>
          </a:p>
        </p:txBody>
      </p:sp>
    </p:spTree>
    <p:extLst>
      <p:ext uri="{BB962C8B-B14F-4D97-AF65-F5344CB8AC3E}">
        <p14:creationId xmlns:p14="http://schemas.microsoft.com/office/powerpoint/2010/main" val="8550666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Texto&#10;&#10;Descripción generada automáticamente">
            <a:extLst>
              <a:ext uri="{FF2B5EF4-FFF2-40B4-BE49-F238E27FC236}">
                <a16:creationId xmlns:a16="http://schemas.microsoft.com/office/drawing/2014/main" id="{550E3307-8B8C-46E4-B3D6-0313BED307B6}"/>
              </a:ext>
            </a:extLst>
          </p:cNvPr>
          <p:cNvPicPr>
            <a:picLocks noChangeAspect="1"/>
          </p:cNvPicPr>
          <p:nvPr/>
        </p:nvPicPr>
        <p:blipFill rotWithShape="1">
          <a:blip r:embed="rId2">
            <a:extLst>
              <a:ext uri="{28A0092B-C50C-407E-A947-70E740481C1C}">
                <a14:useLocalDpi xmlns:a14="http://schemas.microsoft.com/office/drawing/2010/main" val="0"/>
              </a:ext>
            </a:extLst>
          </a:blip>
          <a:srcRect r="7416" b="2"/>
          <a:stretch/>
        </p:blipFill>
        <p:spPr>
          <a:xfrm>
            <a:off x="320040" y="320040"/>
            <a:ext cx="11548872" cy="4303462"/>
          </a:xfrm>
          <a:prstGeom prst="rect">
            <a:avLst/>
          </a:prstGeom>
        </p:spPr>
      </p:pic>
      <p:sp>
        <p:nvSpPr>
          <p:cNvPr id="45" name="Rectangle 44">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E005441-6E7F-4A8C-AB91-C32FD30290DC}"/>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a:solidFill>
                  <a:schemeClr val="bg1"/>
                </a:solidFill>
              </a:rPr>
              <a:t>Desarrollo</a:t>
            </a:r>
          </a:p>
        </p:txBody>
      </p:sp>
      <p:cxnSp>
        <p:nvCxnSpPr>
          <p:cNvPr id="47" name="Straight Connector 46">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8C43CEE-5B7A-4D49-892D-CB78D0E4F3EA}"/>
              </a:ext>
            </a:extLst>
          </p:cNvPr>
          <p:cNvSpPr>
            <a:spLocks noGrp="1"/>
          </p:cNvSpPr>
          <p:nvPr>
            <p:ph sz="half" idx="1"/>
          </p:nvPr>
        </p:nvSpPr>
        <p:spPr>
          <a:xfrm>
            <a:off x="4379976" y="5009083"/>
            <a:ext cx="6976872" cy="1345997"/>
          </a:xfrm>
        </p:spPr>
        <p:txBody>
          <a:bodyPr vert="horz" lIns="91440" tIns="45720" rIns="91440" bIns="45720" rtlCol="0" anchor="ctr">
            <a:normAutofit/>
          </a:bodyPr>
          <a:lstStyle/>
          <a:p>
            <a:r>
              <a:rPr lang="en-US" sz="1700">
                <a:solidFill>
                  <a:schemeClr val="bg1"/>
                </a:solidFill>
              </a:rPr>
              <a:t>Agrega una llave privada y pública a tu máquina que se conecta con el</a:t>
            </a:r>
          </a:p>
          <a:p>
            <a:r>
              <a:rPr lang="en-US" sz="1700">
                <a:solidFill>
                  <a:schemeClr val="bg1"/>
                </a:solidFill>
              </a:rPr>
              <a:t>repositorio remoto de GitHub mediante las claves ssh.</a:t>
            </a:r>
          </a:p>
        </p:txBody>
      </p:sp>
    </p:spTree>
    <p:extLst>
      <p:ext uri="{BB962C8B-B14F-4D97-AF65-F5344CB8AC3E}">
        <p14:creationId xmlns:p14="http://schemas.microsoft.com/office/powerpoint/2010/main" val="37375725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FDA0E3-2EB0-4D9F-852B-4DA9F3F06786}"/>
              </a:ext>
            </a:extLst>
          </p:cNvPr>
          <p:cNvSpPr>
            <a:spLocks noGrp="1"/>
          </p:cNvSpPr>
          <p:nvPr>
            <p:ph type="title"/>
          </p:nvPr>
        </p:nvSpPr>
        <p:spPr>
          <a:xfrm>
            <a:off x="581646" y="349664"/>
            <a:ext cx="5845571" cy="1638377"/>
          </a:xfrm>
        </p:spPr>
        <p:txBody>
          <a:bodyPr vert="horz" lIns="91440" tIns="45720" rIns="91440" bIns="45720" rtlCol="0" anchor="b">
            <a:normAutofit/>
          </a:bodyPr>
          <a:lstStyle/>
          <a:p>
            <a:r>
              <a:rPr lang="en-US" sz="4800" dirty="0" err="1"/>
              <a:t>Conclusión</a:t>
            </a:r>
            <a:endParaRPr lang="en-US" sz="4800" dirty="0"/>
          </a:p>
        </p:txBody>
      </p:sp>
      <p:sp>
        <p:nvSpPr>
          <p:cNvPr id="3" name="Marcador de contenido 2">
            <a:extLst>
              <a:ext uri="{FF2B5EF4-FFF2-40B4-BE49-F238E27FC236}">
                <a16:creationId xmlns:a16="http://schemas.microsoft.com/office/drawing/2014/main" id="{06869A1E-B115-4C98-A60D-5E8A5ED1C3AB}"/>
              </a:ext>
            </a:extLst>
          </p:cNvPr>
          <p:cNvSpPr>
            <a:spLocks noGrp="1"/>
          </p:cNvSpPr>
          <p:nvPr>
            <p:ph sz="half" idx="1"/>
          </p:nvPr>
        </p:nvSpPr>
        <p:spPr>
          <a:xfrm>
            <a:off x="587988" y="2620641"/>
            <a:ext cx="5837750" cy="3023702"/>
          </a:xfrm>
        </p:spPr>
        <p:txBody>
          <a:bodyPr vert="horz" lIns="91440" tIns="45720" rIns="91440" bIns="45720" rtlCol="0" anchor="ctr">
            <a:normAutofit/>
          </a:bodyPr>
          <a:lstStyle/>
          <a:p>
            <a:r>
              <a:rPr lang="es-MX" sz="2000" dirty="0"/>
              <a:t>Como desarrolladores de software es de suma importancia siempre estar seguros que los sistemas que desarrollamos sean seguros, es por eso que en GitHub hay opciones de privacidad dentro de los repositorios, pero no solo debemos de depender de esas opciones, siempre hay que tener un plan de seguridad bastante amplio, por eso es que deben de considerar las opciones de seguridad dentro de la cuenta de </a:t>
            </a:r>
            <a:r>
              <a:rPr lang="es-MX" sz="2000" dirty="0" err="1"/>
              <a:t>Giyhub</a:t>
            </a:r>
            <a:r>
              <a:rPr lang="es-MX" sz="2000" dirty="0"/>
              <a:t>, logrando un sistema de trabajo difícil de alterar por </a:t>
            </a:r>
            <a:r>
              <a:rPr lang="es-MX" sz="2000"/>
              <a:t>deseos maliciosos.</a:t>
            </a:r>
            <a:endParaRPr lang="es-MX" sz="2000" dirty="0"/>
          </a:p>
        </p:txBody>
      </p:sp>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magen que contiene persona, interior, ropa, mujer&#10;&#10;Descripción generada automáticamente">
            <a:extLst>
              <a:ext uri="{FF2B5EF4-FFF2-40B4-BE49-F238E27FC236}">
                <a16:creationId xmlns:a16="http://schemas.microsoft.com/office/drawing/2014/main" id="{832323A6-E7CC-44E2-99B1-70AF6E4C9FD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406" r="10391" b="-3"/>
          <a:stretch/>
        </p:blipFill>
        <p:spPr>
          <a:xfrm>
            <a:off x="7421373" y="627954"/>
            <a:ext cx="4235516" cy="5353373"/>
          </a:xfrm>
          <a:prstGeom prst="rect">
            <a:avLst/>
          </a:prstGeom>
        </p:spPr>
      </p:pic>
      <p:sp>
        <p:nvSpPr>
          <p:cNvPr id="24" name="Rectangle 2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0561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241</Words>
  <Application>Microsoft Office PowerPoint</Application>
  <PresentationFormat>Panorámica</PresentationFormat>
  <Paragraphs>15</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Tw Cen MT</vt:lpstr>
      <vt:lpstr>Tema de Office</vt:lpstr>
      <vt:lpstr>Actividad 12.- Aspectos de seguridad con GitHub</vt:lpstr>
      <vt:lpstr>Introducción</vt:lpstr>
      <vt:lpstr>Desarrollo</vt:lpstr>
      <vt:lpstr>Desarrollo</vt:lpstr>
      <vt:lpstr>Desarrollo</vt:lpstr>
      <vt:lpstr>Desarrollo</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proceso de desarrollo web de acuerdo con una metodología ágil</dc:title>
  <dc:creator>Adolfo León</dc:creator>
  <cp:lastModifiedBy>Adolfo León</cp:lastModifiedBy>
  <cp:revision>14</cp:revision>
  <dcterms:created xsi:type="dcterms:W3CDTF">2021-12-12T18:49:30Z</dcterms:created>
  <dcterms:modified xsi:type="dcterms:W3CDTF">2021-12-13T01:42:35Z</dcterms:modified>
</cp:coreProperties>
</file>