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32"/>
  </p:notesMasterIdLst>
  <p:sldIdLst>
    <p:sldId id="256" r:id="rId2"/>
    <p:sldId id="375" r:id="rId3"/>
    <p:sldId id="258" r:id="rId4"/>
    <p:sldId id="649" r:id="rId5"/>
    <p:sldId id="259" r:id="rId6"/>
    <p:sldId id="260" r:id="rId7"/>
    <p:sldId id="261" r:id="rId8"/>
    <p:sldId id="650" r:id="rId9"/>
    <p:sldId id="838" r:id="rId10"/>
    <p:sldId id="839" r:id="rId11"/>
    <p:sldId id="439" r:id="rId12"/>
    <p:sldId id="391" r:id="rId13"/>
    <p:sldId id="262" r:id="rId14"/>
    <p:sldId id="651" r:id="rId15"/>
    <p:sldId id="263" r:id="rId16"/>
    <p:sldId id="426" r:id="rId17"/>
    <p:sldId id="421" r:id="rId18"/>
    <p:sldId id="422" r:id="rId19"/>
    <p:sldId id="427" r:id="rId20"/>
    <p:sldId id="264" r:id="rId21"/>
    <p:sldId id="274" r:id="rId22"/>
    <p:sldId id="703" r:id="rId23"/>
    <p:sldId id="460" r:id="rId24"/>
    <p:sldId id="462" r:id="rId25"/>
    <p:sldId id="464" r:id="rId26"/>
    <p:sldId id="465" r:id="rId27"/>
    <p:sldId id="466" r:id="rId28"/>
    <p:sldId id="467" r:id="rId29"/>
    <p:sldId id="468" r:id="rId30"/>
    <p:sldId id="469" r:id="rId31"/>
    <p:sldId id="470" r:id="rId32"/>
    <p:sldId id="471" r:id="rId33"/>
    <p:sldId id="472" r:id="rId34"/>
    <p:sldId id="478" r:id="rId35"/>
    <p:sldId id="479" r:id="rId36"/>
    <p:sldId id="480" r:id="rId37"/>
    <p:sldId id="481" r:id="rId38"/>
    <p:sldId id="482" r:id="rId39"/>
    <p:sldId id="483" r:id="rId40"/>
    <p:sldId id="484" r:id="rId41"/>
    <p:sldId id="486" r:id="rId42"/>
    <p:sldId id="488" r:id="rId43"/>
    <p:sldId id="489" r:id="rId44"/>
    <p:sldId id="490" r:id="rId45"/>
    <p:sldId id="491" r:id="rId46"/>
    <p:sldId id="492" r:id="rId47"/>
    <p:sldId id="706" r:id="rId48"/>
    <p:sldId id="834" r:id="rId49"/>
    <p:sldId id="494" r:id="rId50"/>
    <p:sldId id="496" r:id="rId51"/>
    <p:sldId id="497" r:id="rId52"/>
    <p:sldId id="498" r:id="rId53"/>
    <p:sldId id="499" r:id="rId54"/>
    <p:sldId id="841" r:id="rId55"/>
    <p:sldId id="842" r:id="rId56"/>
    <p:sldId id="500" r:id="rId57"/>
    <p:sldId id="501" r:id="rId58"/>
    <p:sldId id="502" r:id="rId59"/>
    <p:sldId id="503" r:id="rId60"/>
    <p:sldId id="504" r:id="rId61"/>
    <p:sldId id="505" r:id="rId62"/>
    <p:sldId id="506" r:id="rId63"/>
    <p:sldId id="507" r:id="rId64"/>
    <p:sldId id="509" r:id="rId65"/>
    <p:sldId id="510" r:id="rId66"/>
    <p:sldId id="516" r:id="rId67"/>
    <p:sldId id="517" r:id="rId68"/>
    <p:sldId id="518" r:id="rId69"/>
    <p:sldId id="519" r:id="rId70"/>
    <p:sldId id="520" r:id="rId71"/>
    <p:sldId id="521" r:id="rId72"/>
    <p:sldId id="522" r:id="rId73"/>
    <p:sldId id="523" r:id="rId74"/>
    <p:sldId id="524" r:id="rId75"/>
    <p:sldId id="525" r:id="rId76"/>
    <p:sldId id="526" r:id="rId77"/>
    <p:sldId id="527" r:id="rId78"/>
    <p:sldId id="528" r:id="rId79"/>
    <p:sldId id="776" r:id="rId80"/>
    <p:sldId id="529" r:id="rId81"/>
    <p:sldId id="530" r:id="rId82"/>
    <p:sldId id="531" r:id="rId83"/>
    <p:sldId id="532" r:id="rId84"/>
    <p:sldId id="533" r:id="rId85"/>
    <p:sldId id="777" r:id="rId86"/>
    <p:sldId id="534" r:id="rId87"/>
    <p:sldId id="535" r:id="rId88"/>
    <p:sldId id="778" r:id="rId89"/>
    <p:sldId id="761" r:id="rId90"/>
    <p:sldId id="766" r:id="rId91"/>
    <p:sldId id="763" r:id="rId92"/>
    <p:sldId id="767" r:id="rId93"/>
    <p:sldId id="764" r:id="rId94"/>
    <p:sldId id="765" r:id="rId95"/>
    <p:sldId id="536" r:id="rId96"/>
    <p:sldId id="537" r:id="rId97"/>
    <p:sldId id="538" r:id="rId98"/>
    <p:sldId id="539" r:id="rId99"/>
    <p:sldId id="540" r:id="rId100"/>
    <p:sldId id="541" r:id="rId101"/>
    <p:sldId id="542" r:id="rId102"/>
    <p:sldId id="543" r:id="rId103"/>
    <p:sldId id="768" r:id="rId104"/>
    <p:sldId id="544" r:id="rId105"/>
    <p:sldId id="545" r:id="rId106"/>
    <p:sldId id="546" r:id="rId107"/>
    <p:sldId id="547" r:id="rId108"/>
    <p:sldId id="548" r:id="rId109"/>
    <p:sldId id="549" r:id="rId110"/>
    <p:sldId id="550" r:id="rId111"/>
    <p:sldId id="551" r:id="rId112"/>
    <p:sldId id="552" r:id="rId113"/>
    <p:sldId id="554" r:id="rId114"/>
    <p:sldId id="556" r:id="rId115"/>
    <p:sldId id="789" r:id="rId116"/>
    <p:sldId id="713" r:id="rId117"/>
    <p:sldId id="843" r:id="rId118"/>
    <p:sldId id="770" r:id="rId119"/>
    <p:sldId id="772" r:id="rId120"/>
    <p:sldId id="771" r:id="rId121"/>
    <p:sldId id="560" r:id="rId122"/>
    <p:sldId id="561" r:id="rId123"/>
    <p:sldId id="803" r:id="rId124"/>
    <p:sldId id="562" r:id="rId125"/>
    <p:sldId id="812" r:id="rId126"/>
    <p:sldId id="814" r:id="rId127"/>
    <p:sldId id="815" r:id="rId128"/>
    <p:sldId id="816" r:id="rId129"/>
    <p:sldId id="794" r:id="rId130"/>
    <p:sldId id="804" r:id="rId131"/>
    <p:sldId id="798" r:id="rId132"/>
    <p:sldId id="796" r:id="rId133"/>
    <p:sldId id="801" r:id="rId134"/>
    <p:sldId id="817" r:id="rId135"/>
    <p:sldId id="808" r:id="rId136"/>
    <p:sldId id="818" r:id="rId137"/>
    <p:sldId id="819" r:id="rId138"/>
    <p:sldId id="820" r:id="rId139"/>
    <p:sldId id="809" r:id="rId140"/>
    <p:sldId id="824" r:id="rId141"/>
    <p:sldId id="840" r:id="rId142"/>
    <p:sldId id="825" r:id="rId143"/>
    <p:sldId id="826" r:id="rId144"/>
    <p:sldId id="830" r:id="rId145"/>
    <p:sldId id="831" r:id="rId146"/>
    <p:sldId id="832" r:id="rId147"/>
    <p:sldId id="829" r:id="rId148"/>
    <p:sldId id="575" r:id="rId149"/>
    <p:sldId id="576" r:id="rId150"/>
    <p:sldId id="780" r:id="rId151"/>
    <p:sldId id="835" r:id="rId152"/>
    <p:sldId id="836" r:id="rId153"/>
    <p:sldId id="837" r:id="rId154"/>
    <p:sldId id="833" r:id="rId155"/>
    <p:sldId id="827" r:id="rId156"/>
    <p:sldId id="828" r:id="rId157"/>
    <p:sldId id="781" r:id="rId158"/>
    <p:sldId id="782" r:id="rId159"/>
    <p:sldId id="742" r:id="rId160"/>
    <p:sldId id="750" r:id="rId161"/>
    <p:sldId id="751" r:id="rId162"/>
    <p:sldId id="773" r:id="rId163"/>
    <p:sldId id="774" r:id="rId164"/>
    <p:sldId id="707" r:id="rId165"/>
    <p:sldId id="585" r:id="rId166"/>
    <p:sldId id="586" r:id="rId167"/>
    <p:sldId id="587" r:id="rId168"/>
    <p:sldId id="588" r:id="rId169"/>
    <p:sldId id="589" r:id="rId170"/>
    <p:sldId id="590" r:id="rId171"/>
    <p:sldId id="591" r:id="rId172"/>
    <p:sldId id="592" r:id="rId173"/>
    <p:sldId id="593" r:id="rId174"/>
    <p:sldId id="603" r:id="rId175"/>
    <p:sldId id="604" r:id="rId176"/>
    <p:sldId id="605" r:id="rId177"/>
    <p:sldId id="606" r:id="rId178"/>
    <p:sldId id="643" r:id="rId179"/>
    <p:sldId id="644" r:id="rId180"/>
    <p:sldId id="645" r:id="rId181"/>
    <p:sldId id="646" r:id="rId182"/>
    <p:sldId id="647" r:id="rId183"/>
    <p:sldId id="614" r:id="rId184"/>
    <p:sldId id="615" r:id="rId185"/>
    <p:sldId id="616" r:id="rId186"/>
    <p:sldId id="617" r:id="rId187"/>
    <p:sldId id="618" r:id="rId188"/>
    <p:sldId id="619" r:id="rId189"/>
    <p:sldId id="620" r:id="rId190"/>
    <p:sldId id="621" r:id="rId191"/>
    <p:sldId id="622" r:id="rId192"/>
    <p:sldId id="626" r:id="rId193"/>
    <p:sldId id="627" r:id="rId194"/>
    <p:sldId id="628" r:id="rId195"/>
    <p:sldId id="629" r:id="rId196"/>
    <p:sldId id="630" r:id="rId197"/>
    <p:sldId id="631" r:id="rId198"/>
    <p:sldId id="633" r:id="rId199"/>
    <p:sldId id="648" r:id="rId200"/>
    <p:sldId id="634" r:id="rId201"/>
    <p:sldId id="346" r:id="rId202"/>
    <p:sldId id="392" r:id="rId203"/>
    <p:sldId id="380" r:id="rId204"/>
    <p:sldId id="381" r:id="rId205"/>
    <p:sldId id="406" r:id="rId206"/>
    <p:sldId id="407" r:id="rId207"/>
    <p:sldId id="408" r:id="rId208"/>
    <p:sldId id="409" r:id="rId209"/>
    <p:sldId id="410" r:id="rId210"/>
    <p:sldId id="411" r:id="rId211"/>
    <p:sldId id="382" r:id="rId212"/>
    <p:sldId id="383" r:id="rId213"/>
    <p:sldId id="384" r:id="rId214"/>
    <p:sldId id="385" r:id="rId215"/>
    <p:sldId id="412" r:id="rId216"/>
    <p:sldId id="413" r:id="rId217"/>
    <p:sldId id="414" r:id="rId218"/>
    <p:sldId id="415" r:id="rId219"/>
    <p:sldId id="791" r:id="rId220"/>
    <p:sldId id="783" r:id="rId221"/>
    <p:sldId id="790" r:id="rId222"/>
    <p:sldId id="784" r:id="rId223"/>
    <p:sldId id="792" r:id="rId224"/>
    <p:sldId id="793" r:id="rId225"/>
    <p:sldId id="785" r:id="rId226"/>
    <p:sldId id="787" r:id="rId227"/>
    <p:sldId id="786" r:id="rId228"/>
    <p:sldId id="823" r:id="rId229"/>
    <p:sldId id="821" r:id="rId230"/>
    <p:sldId id="822" r:id="rId2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8" d="100"/>
          <a:sy n="88" d="100"/>
        </p:scale>
        <p:origin x="133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tableStyles" Target="tableStyles.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5846C4-6FAB-4953-ABE4-1F05DBCBBA1C}" type="datetimeFigureOut">
              <a:rPr lang="en-US" smtClean="0"/>
              <a:pPr/>
              <a:t>3/5/2023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4E6761-D68A-4FA7-898D-E4AF777E890A}" type="slidenum">
              <a:rPr lang="en-US" smtClean="0"/>
              <a:pPr/>
              <a:t>‹#›</a:t>
            </a:fld>
            <a:endParaRPr lang="en-US"/>
          </a:p>
        </p:txBody>
      </p:sp>
    </p:spTree>
    <p:extLst>
      <p:ext uri="{BB962C8B-B14F-4D97-AF65-F5344CB8AC3E}">
        <p14:creationId xmlns:p14="http://schemas.microsoft.com/office/powerpoint/2010/main" val="2312267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http://www.eli.sdsu.edu/courses/spring01/cs635/notes/module/module.html</a:t>
            </a:r>
            <a:endParaRPr lang="en-US" dirty="0"/>
          </a:p>
        </p:txBody>
      </p:sp>
      <p:sp>
        <p:nvSpPr>
          <p:cNvPr id="4" name="Slide Number Placeholder 3"/>
          <p:cNvSpPr>
            <a:spLocks noGrp="1"/>
          </p:cNvSpPr>
          <p:nvPr>
            <p:ph type="sldNum" sz="quarter" idx="10"/>
          </p:nvPr>
        </p:nvSpPr>
        <p:spPr/>
        <p:txBody>
          <a:bodyPr/>
          <a:lstStyle/>
          <a:p>
            <a:fld id="{694E6761-D68A-4FA7-898D-E4AF777E890A}" type="slidenum">
              <a:rPr lang="en-US" smtClean="0"/>
              <a:pPr/>
              <a:t>12</a:t>
            </a:fld>
            <a:endParaRPr lang="en-US"/>
          </a:p>
        </p:txBody>
      </p:sp>
    </p:spTree>
    <p:extLst>
      <p:ext uri="{BB962C8B-B14F-4D97-AF65-F5344CB8AC3E}">
        <p14:creationId xmlns:p14="http://schemas.microsoft.com/office/powerpoint/2010/main" val="2547232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Compartment: partition</a:t>
            </a:r>
            <a:endParaRPr lang="en-US" dirty="0"/>
          </a:p>
        </p:txBody>
      </p:sp>
      <p:sp>
        <p:nvSpPr>
          <p:cNvPr id="4" name="Slide Number Placeholder 3"/>
          <p:cNvSpPr>
            <a:spLocks noGrp="1"/>
          </p:cNvSpPr>
          <p:nvPr>
            <p:ph type="sldNum" sz="quarter" idx="10"/>
          </p:nvPr>
        </p:nvSpPr>
        <p:spPr/>
        <p:txBody>
          <a:bodyPr/>
          <a:lstStyle/>
          <a:p>
            <a:fld id="{20FF961C-1712-479B-94F1-839D3230C6C5}" type="slidenum">
              <a:rPr lang="en-US" smtClean="0"/>
              <a:pPr/>
              <a:t>52</a:t>
            </a:fld>
            <a:endParaRPr lang="en-US"/>
          </a:p>
        </p:txBody>
      </p:sp>
    </p:spTree>
    <p:extLst>
      <p:ext uri="{BB962C8B-B14F-4D97-AF65-F5344CB8AC3E}">
        <p14:creationId xmlns:p14="http://schemas.microsoft.com/office/powerpoint/2010/main" val="196873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of dependency relationship</a:t>
            </a:r>
            <a:endParaRPr lang="en-US" dirty="0"/>
          </a:p>
        </p:txBody>
      </p:sp>
      <p:sp>
        <p:nvSpPr>
          <p:cNvPr id="4" name="Slide Number Placeholder 3"/>
          <p:cNvSpPr>
            <a:spLocks noGrp="1"/>
          </p:cNvSpPr>
          <p:nvPr>
            <p:ph type="sldNum" sz="quarter" idx="10"/>
          </p:nvPr>
        </p:nvSpPr>
        <p:spPr/>
        <p:txBody>
          <a:bodyPr/>
          <a:lstStyle/>
          <a:p>
            <a:fld id="{20FF961C-1712-479B-94F1-839D3230C6C5}" type="slidenum">
              <a:rPr lang="en-US" smtClean="0"/>
              <a:pPr/>
              <a:t>84</a:t>
            </a:fld>
            <a:endParaRPr lang="en-US"/>
          </a:p>
        </p:txBody>
      </p:sp>
    </p:spTree>
    <p:extLst>
      <p:ext uri="{BB962C8B-B14F-4D97-AF65-F5344CB8AC3E}">
        <p14:creationId xmlns:p14="http://schemas.microsoft.com/office/powerpoint/2010/main" val="644878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FF961C-1712-479B-94F1-839D3230C6C5}" type="slidenum">
              <a:rPr lang="en-US" smtClean="0"/>
              <a:pPr/>
              <a:t>87</a:t>
            </a:fld>
            <a:endParaRPr lang="en-US"/>
          </a:p>
        </p:txBody>
      </p:sp>
    </p:spTree>
    <p:extLst>
      <p:ext uri="{BB962C8B-B14F-4D97-AF65-F5344CB8AC3E}">
        <p14:creationId xmlns:p14="http://schemas.microsoft.com/office/powerpoint/2010/main" val="341673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7E541F-204F-40B1-A9D5-3E1E76A829F6}" type="slidenum">
              <a:rPr lang="en-AU"/>
              <a:pPr/>
              <a:t>116</a:t>
            </a:fld>
            <a:endParaRPr lang="en-AU"/>
          </a:p>
        </p:txBody>
      </p:sp>
      <p:sp>
        <p:nvSpPr>
          <p:cNvPr id="364546" name="Rectangle 2"/>
          <p:cNvSpPr>
            <a:spLocks noGrp="1" noRot="1" noChangeAspect="1" noChangeArrowheads="1" noTextEdit="1"/>
          </p:cNvSpPr>
          <p:nvPr>
            <p:ph type="sldImg"/>
          </p:nvPr>
        </p:nvSpPr>
        <p:spPr>
          <a:xfrm>
            <a:off x="1106488" y="654050"/>
            <a:ext cx="4645025" cy="3482975"/>
          </a:xfrm>
          <a:ln/>
        </p:spPr>
      </p:sp>
      <p:sp>
        <p:nvSpPr>
          <p:cNvPr id="364547"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391047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Activation (double line) is the execution of the procedure.</a:t>
            </a:r>
          </a:p>
          <a:p>
            <a:endParaRPr lang="en-US" dirty="0"/>
          </a:p>
        </p:txBody>
      </p:sp>
      <p:sp>
        <p:nvSpPr>
          <p:cNvPr id="4" name="Slide Number Placeholder 3"/>
          <p:cNvSpPr>
            <a:spLocks noGrp="1"/>
          </p:cNvSpPr>
          <p:nvPr>
            <p:ph type="sldNum" sz="quarter" idx="10"/>
          </p:nvPr>
        </p:nvSpPr>
        <p:spPr/>
        <p:txBody>
          <a:bodyPr/>
          <a:lstStyle/>
          <a:p>
            <a:fld id="{694E6761-D68A-4FA7-898D-E4AF777E890A}" type="slidenum">
              <a:rPr lang="en-US" smtClean="0"/>
              <a:pPr/>
              <a:t>128</a:t>
            </a:fld>
            <a:endParaRPr lang="en-US"/>
          </a:p>
        </p:txBody>
      </p:sp>
    </p:spTree>
    <p:extLst>
      <p:ext uri="{BB962C8B-B14F-4D97-AF65-F5344CB8AC3E}">
        <p14:creationId xmlns:p14="http://schemas.microsoft.com/office/powerpoint/2010/main" val="3684843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1040B19-7359-4AF7-B50F-1A5AEC2F548B}" type="datetimeFigureOut">
              <a:rPr lang="en-US" smtClean="0"/>
              <a:pPr/>
              <a:t>3/5/2023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AB9DD58-CCCE-4DB0-B7CC-FBC28E95E12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040B19-7359-4AF7-B50F-1A5AEC2F548B}" type="datetimeFigureOut">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9DD58-CCCE-4DB0-B7CC-FBC28E95E1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040B19-7359-4AF7-B50F-1A5AEC2F548B}" type="datetimeFigureOut">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9DD58-CCCE-4DB0-B7CC-FBC28E95E1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040B19-7359-4AF7-B50F-1A5AEC2F548B}" type="datetimeFigureOut">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9DD58-CCCE-4DB0-B7CC-FBC28E95E1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1040B19-7359-4AF7-B50F-1A5AEC2F548B}" type="datetimeFigureOut">
              <a:rPr lang="en-US" smtClean="0"/>
              <a:pPr/>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9DD58-CCCE-4DB0-B7CC-FBC28E95E12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1040B19-7359-4AF7-B50F-1A5AEC2F548B}" type="datetimeFigureOut">
              <a:rPr lang="en-US" smtClean="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9DD58-CCCE-4DB0-B7CC-FBC28E95E1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1040B19-7359-4AF7-B50F-1A5AEC2F548B}" type="datetimeFigureOut">
              <a:rPr lang="en-US" smtClean="0"/>
              <a:pPr/>
              <a:t>3/5/2023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B9DD58-CCCE-4DB0-B7CC-FBC28E95E1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040B19-7359-4AF7-B50F-1A5AEC2F548B}" type="datetimeFigureOut">
              <a:rPr lang="en-US" smtClean="0"/>
              <a:pPr/>
              <a:t>3/5/2023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B9DD58-CCCE-4DB0-B7CC-FBC28E95E1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40B19-7359-4AF7-B50F-1A5AEC2F548B}" type="datetimeFigureOut">
              <a:rPr lang="en-US" smtClean="0"/>
              <a:pPr/>
              <a:t>3/5/2023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B9DD58-CCCE-4DB0-B7CC-FBC28E95E1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1040B19-7359-4AF7-B50F-1A5AEC2F548B}" type="datetimeFigureOut">
              <a:rPr lang="en-US" smtClean="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9DD58-CCCE-4DB0-B7CC-FBC28E95E1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040B19-7359-4AF7-B50F-1A5AEC2F548B}" type="datetimeFigureOut">
              <a:rPr lang="en-US" smtClean="0"/>
              <a:pPr/>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AB9DD58-CCCE-4DB0-B7CC-FBC28E95E12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1040B19-7359-4AF7-B50F-1A5AEC2F548B}" type="datetimeFigureOut">
              <a:rPr lang="en-US" smtClean="0"/>
              <a:pPr/>
              <a:t>3/5/2023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AB9DD58-CCCE-4DB0-B7CC-FBC28E95E12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effectLst/>
              </a:rPr>
              <a:t>CHAPTER 4: Software Design</a:t>
            </a:r>
            <a:endParaRPr lang="en-US" dirty="0">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3398520"/>
          </a:xfrm>
        </p:spPr>
        <p:txBody>
          <a:bodyPr/>
          <a:lstStyle/>
          <a:p>
            <a:pPr>
              <a:buFont typeface="Wingdings" panose="05000000000000000000" pitchFamily="2" charset="2"/>
              <a:buChar char="q"/>
            </a:pPr>
            <a:r>
              <a:rPr lang="en-US" b="1" dirty="0">
                <a:solidFill>
                  <a:srgbClr val="FFC000"/>
                </a:solidFill>
              </a:rPr>
              <a:t>Coupling</a:t>
            </a:r>
          </a:p>
          <a:p>
            <a:pPr algn="just">
              <a:buFont typeface="Arial" panose="020B0604020202020204" pitchFamily="34" charset="0"/>
              <a:buNone/>
            </a:pPr>
            <a:r>
              <a:rPr lang="en-US" dirty="0"/>
              <a:t>	Coupling is a measure that defines the level of inter-dependability among modules of a program. It tells at what level the modules interfere and interact with each other. </a:t>
            </a:r>
          </a:p>
          <a:p>
            <a:pPr algn="just">
              <a:buFont typeface="Arial" panose="020B0604020202020204" pitchFamily="34" charset="0"/>
              <a:buNone/>
            </a:pPr>
            <a:r>
              <a:rPr lang="en-US" dirty="0"/>
              <a:t>The lower the coupling, the better the program</a:t>
            </a:r>
          </a:p>
        </p:txBody>
      </p:sp>
    </p:spTree>
    <p:extLst>
      <p:ext uri="{BB962C8B-B14F-4D97-AF65-F5344CB8AC3E}">
        <p14:creationId xmlns:p14="http://schemas.microsoft.com/office/powerpoint/2010/main" val="416064025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7" descr="whi74173_1803"/>
          <p:cNvPicPr>
            <a:picLocks noGrp="1" noChangeAspect="1" noChangeArrowheads="1"/>
          </p:cNvPicPr>
          <p:nvPr>
            <p:ph idx="1"/>
          </p:nvPr>
        </p:nvPicPr>
        <p:blipFill>
          <a:blip r:embed="rId2" cstate="print"/>
          <a:srcRect/>
          <a:stretch>
            <a:fillRect/>
          </a:stretch>
        </p:blipFill>
        <p:spPr bwMode="auto">
          <a:xfrm>
            <a:off x="1671331" y="2161214"/>
            <a:ext cx="5415269" cy="4239586"/>
          </a:xfrm>
          <a:prstGeom prst="rect">
            <a:avLst/>
          </a:prstGeom>
          <a:noFill/>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Operation name is generally a short verb or a verb phrase written in </a:t>
            </a:r>
            <a:r>
              <a:rPr lang="en-US" sz="2800" b="1" dirty="0" err="1" smtClean="0"/>
              <a:t>lowerCase</a:t>
            </a:r>
            <a:r>
              <a:rPr lang="en-US" sz="2800" b="1" dirty="0" smtClean="0"/>
              <a:t>-first text</a:t>
            </a:r>
            <a:r>
              <a:rPr lang="en-US" sz="2800" dirty="0" smtClean="0"/>
              <a:t>.</a:t>
            </a:r>
          </a:p>
          <a:p>
            <a:r>
              <a:rPr lang="en-US" sz="2800" dirty="0" smtClean="0"/>
              <a:t>Operation may include visibility, parameters, and return.</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latin typeface="Arial" charset="0"/>
              </a:rPr>
              <a:t>Exercise</a:t>
            </a:r>
            <a:endParaRPr lang="en-US" dirty="0"/>
          </a:p>
        </p:txBody>
      </p:sp>
      <p:sp>
        <p:nvSpPr>
          <p:cNvPr id="3" name="Content Placeholder 2"/>
          <p:cNvSpPr>
            <a:spLocks noGrp="1"/>
          </p:cNvSpPr>
          <p:nvPr>
            <p:ph idx="1"/>
          </p:nvPr>
        </p:nvSpPr>
        <p:spPr>
          <a:xfrm>
            <a:off x="304800" y="1219200"/>
            <a:ext cx="8610600" cy="5486400"/>
          </a:xfrm>
        </p:spPr>
        <p:txBody>
          <a:bodyPr>
            <a:normAutofit lnSpcReduction="10000"/>
          </a:bodyPr>
          <a:lstStyle/>
          <a:p>
            <a:pPr>
              <a:lnSpc>
                <a:spcPct val="90000"/>
              </a:lnSpc>
            </a:pPr>
            <a:r>
              <a:rPr lang="en-US" sz="2800" dirty="0" smtClean="0"/>
              <a:t>Draw a class diagram for a information modeling system for a school.</a:t>
            </a:r>
          </a:p>
          <a:p>
            <a:pPr lvl="1">
              <a:lnSpc>
                <a:spcPct val="90000"/>
              </a:lnSpc>
            </a:pPr>
            <a:r>
              <a:rPr lang="en-US" sz="2800" dirty="0" smtClean="0"/>
              <a:t>School has one or more Departments. </a:t>
            </a:r>
          </a:p>
          <a:p>
            <a:pPr lvl="1">
              <a:lnSpc>
                <a:spcPct val="90000"/>
              </a:lnSpc>
            </a:pPr>
            <a:r>
              <a:rPr lang="en-US" sz="2800" dirty="0" smtClean="0"/>
              <a:t>Department offers one or more Subjects. </a:t>
            </a:r>
          </a:p>
          <a:p>
            <a:pPr lvl="1">
              <a:lnSpc>
                <a:spcPct val="90000"/>
              </a:lnSpc>
            </a:pPr>
            <a:r>
              <a:rPr lang="en-US" sz="2800" dirty="0" smtClean="0"/>
              <a:t>A particular subject will be offered by only one department.</a:t>
            </a:r>
          </a:p>
          <a:p>
            <a:pPr lvl="1">
              <a:lnSpc>
                <a:spcPct val="90000"/>
              </a:lnSpc>
            </a:pPr>
            <a:r>
              <a:rPr lang="en-US" sz="2800" dirty="0" smtClean="0"/>
              <a:t>Department has instructors and instructors can work for one or more departments.</a:t>
            </a:r>
          </a:p>
          <a:p>
            <a:pPr lvl="1">
              <a:lnSpc>
                <a:spcPct val="90000"/>
              </a:lnSpc>
            </a:pPr>
            <a:r>
              <a:rPr lang="en-US" sz="2800" dirty="0" smtClean="0"/>
              <a:t>Student can enroll in up to 5 subjects in a School.</a:t>
            </a:r>
          </a:p>
          <a:p>
            <a:pPr lvl="1">
              <a:lnSpc>
                <a:spcPct val="90000"/>
              </a:lnSpc>
            </a:pPr>
            <a:r>
              <a:rPr lang="en-US" sz="2800" dirty="0" smtClean="0"/>
              <a:t>Instructors can teach up to 3 subjects.</a:t>
            </a:r>
          </a:p>
          <a:p>
            <a:pPr lvl="1">
              <a:lnSpc>
                <a:spcPct val="90000"/>
              </a:lnSpc>
            </a:pPr>
            <a:r>
              <a:rPr lang="en-US" sz="2800" dirty="0" smtClean="0"/>
              <a:t>The same subject can be taught by different instructors.  </a:t>
            </a:r>
          </a:p>
          <a:p>
            <a:pPr lvl="1">
              <a:lnSpc>
                <a:spcPct val="90000"/>
              </a:lnSpc>
            </a:pPr>
            <a:r>
              <a:rPr lang="en-US" sz="2800" dirty="0" smtClean="0"/>
              <a:t>Students can be enrolled in more than one school.</a:t>
            </a:r>
          </a:p>
          <a:p>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2"/>
          <p:cNvSpPr>
            <a:spLocks noGrp="1"/>
          </p:cNvSpPr>
          <p:nvPr>
            <p:ph type="sldNum" sz="quarter" idx="10"/>
          </p:nvPr>
        </p:nvSpPr>
        <p:spPr/>
        <p:txBody>
          <a:bodyPr/>
          <a:lstStyle/>
          <a:p>
            <a:fld id="{A175D1C4-AB7C-4794-A69D-AB993F3A7C8C}" type="slidenum">
              <a:rPr lang="zh-CN" altLang="en-GB"/>
              <a:pPr/>
              <a:t>103</a:t>
            </a:fld>
            <a:endParaRPr lang="en-GB" altLang="zh-CN"/>
          </a:p>
        </p:txBody>
      </p:sp>
      <p:sp>
        <p:nvSpPr>
          <p:cNvPr id="443394" name="Rectangle 2"/>
          <p:cNvSpPr>
            <a:spLocks noGrp="1" noChangeArrowheads="1"/>
          </p:cNvSpPr>
          <p:nvPr>
            <p:ph type="title"/>
          </p:nvPr>
        </p:nvSpPr>
        <p:spPr>
          <a:xfrm>
            <a:off x="457200" y="704088"/>
            <a:ext cx="8305800" cy="896112"/>
          </a:xfrm>
        </p:spPr>
        <p:txBody>
          <a:bodyPr/>
          <a:lstStyle/>
          <a:p>
            <a:r>
              <a:rPr lang="en-US" dirty="0"/>
              <a:t>Class Diagram Example</a:t>
            </a:r>
          </a:p>
        </p:txBody>
      </p:sp>
      <p:grpSp>
        <p:nvGrpSpPr>
          <p:cNvPr id="2" name="Group 3"/>
          <p:cNvGrpSpPr>
            <a:grpSpLocks/>
          </p:cNvGrpSpPr>
          <p:nvPr/>
        </p:nvGrpSpPr>
        <p:grpSpPr bwMode="auto">
          <a:xfrm>
            <a:off x="228600" y="1746250"/>
            <a:ext cx="2057400" cy="838200"/>
            <a:chOff x="288" y="1056"/>
            <a:chExt cx="1296" cy="528"/>
          </a:xfrm>
        </p:grpSpPr>
        <p:sp>
          <p:nvSpPr>
            <p:cNvPr id="443396" name="Rectangle 4"/>
            <p:cNvSpPr>
              <a:spLocks noChangeArrowheads="1"/>
            </p:cNvSpPr>
            <p:nvPr/>
          </p:nvSpPr>
          <p:spPr bwMode="auto">
            <a:xfrm>
              <a:off x="288" y="1056"/>
              <a:ext cx="1296" cy="528"/>
            </a:xfrm>
            <a:prstGeom prst="rect">
              <a:avLst/>
            </a:prstGeom>
            <a:solidFill>
              <a:schemeClr val="bg1"/>
            </a:solidFill>
            <a:ln w="38100">
              <a:solidFill>
                <a:schemeClr val="tx1"/>
              </a:solidFill>
              <a:miter lim="800000"/>
              <a:headEnd/>
              <a:tailEnd/>
            </a:ln>
            <a:effectLst/>
          </p:spPr>
          <p:txBody>
            <a:bodyPr wrap="none" anchor="ctr"/>
            <a:lstStyle/>
            <a:p>
              <a:endParaRPr lang="en-GB">
                <a:solidFill>
                  <a:schemeClr val="bg1"/>
                </a:solidFill>
              </a:endParaRPr>
            </a:p>
          </p:txBody>
        </p:sp>
        <p:sp>
          <p:nvSpPr>
            <p:cNvPr id="443397" name="Text Box 5"/>
            <p:cNvSpPr txBox="1">
              <a:spLocks noChangeArrowheads="1"/>
            </p:cNvSpPr>
            <p:nvPr/>
          </p:nvSpPr>
          <p:spPr bwMode="auto">
            <a:xfrm>
              <a:off x="601" y="1176"/>
              <a:ext cx="671" cy="288"/>
            </a:xfrm>
            <a:prstGeom prst="rect">
              <a:avLst/>
            </a:prstGeom>
            <a:noFill/>
            <a:ln w="9525">
              <a:noFill/>
              <a:prstDash val="dash"/>
              <a:miter lim="800000"/>
              <a:headEnd/>
              <a:tailEnd/>
            </a:ln>
            <a:effectLst/>
          </p:spPr>
          <p:txBody>
            <a:bodyPr wrap="none">
              <a:spAutoFit/>
            </a:bodyPr>
            <a:lstStyle/>
            <a:p>
              <a:r>
                <a:rPr lang="en-US" sz="2400"/>
                <a:t>School</a:t>
              </a:r>
            </a:p>
          </p:txBody>
        </p:sp>
      </p:grpSp>
      <p:grpSp>
        <p:nvGrpSpPr>
          <p:cNvPr id="3" name="Group 6"/>
          <p:cNvGrpSpPr>
            <a:grpSpLocks/>
          </p:cNvGrpSpPr>
          <p:nvPr/>
        </p:nvGrpSpPr>
        <p:grpSpPr bwMode="auto">
          <a:xfrm>
            <a:off x="3657600" y="1746250"/>
            <a:ext cx="2057400" cy="838200"/>
            <a:chOff x="2256" y="1008"/>
            <a:chExt cx="1296" cy="528"/>
          </a:xfrm>
        </p:grpSpPr>
        <p:sp>
          <p:nvSpPr>
            <p:cNvPr id="443399" name="Rectangle 7"/>
            <p:cNvSpPr>
              <a:spLocks noChangeArrowheads="1"/>
            </p:cNvSpPr>
            <p:nvPr/>
          </p:nvSpPr>
          <p:spPr bwMode="auto">
            <a:xfrm>
              <a:off x="2256" y="1008"/>
              <a:ext cx="1296" cy="528"/>
            </a:xfrm>
            <a:prstGeom prst="rect">
              <a:avLst/>
            </a:prstGeom>
            <a:solidFill>
              <a:schemeClr val="bg1"/>
            </a:solidFill>
            <a:ln w="38100">
              <a:solidFill>
                <a:schemeClr val="tx1"/>
              </a:solidFill>
              <a:miter lim="800000"/>
              <a:headEnd/>
              <a:tailEnd/>
            </a:ln>
            <a:effectLst/>
          </p:spPr>
          <p:txBody>
            <a:bodyPr wrap="none" anchor="ctr"/>
            <a:lstStyle/>
            <a:p>
              <a:endParaRPr lang="en-GB">
                <a:solidFill>
                  <a:schemeClr val="bg1"/>
                </a:solidFill>
              </a:endParaRPr>
            </a:p>
          </p:txBody>
        </p:sp>
        <p:sp>
          <p:nvSpPr>
            <p:cNvPr id="443400" name="Text Box 8"/>
            <p:cNvSpPr txBox="1">
              <a:spLocks noChangeArrowheads="1"/>
            </p:cNvSpPr>
            <p:nvPr/>
          </p:nvSpPr>
          <p:spPr bwMode="auto">
            <a:xfrm>
              <a:off x="2344" y="1104"/>
              <a:ext cx="1120" cy="288"/>
            </a:xfrm>
            <a:prstGeom prst="rect">
              <a:avLst/>
            </a:prstGeom>
            <a:noFill/>
            <a:ln w="9525">
              <a:noFill/>
              <a:prstDash val="dash"/>
              <a:miter lim="800000"/>
              <a:headEnd/>
              <a:tailEnd/>
            </a:ln>
            <a:effectLst/>
          </p:spPr>
          <p:txBody>
            <a:bodyPr wrap="none">
              <a:spAutoFit/>
            </a:bodyPr>
            <a:lstStyle/>
            <a:p>
              <a:r>
                <a:rPr lang="en-US" sz="2400"/>
                <a:t>Department</a:t>
              </a:r>
            </a:p>
          </p:txBody>
        </p:sp>
      </p:grpSp>
      <p:grpSp>
        <p:nvGrpSpPr>
          <p:cNvPr id="4" name="Group 9"/>
          <p:cNvGrpSpPr>
            <a:grpSpLocks/>
          </p:cNvGrpSpPr>
          <p:nvPr/>
        </p:nvGrpSpPr>
        <p:grpSpPr bwMode="auto">
          <a:xfrm>
            <a:off x="304800" y="5175250"/>
            <a:ext cx="2057400" cy="838200"/>
            <a:chOff x="288" y="1056"/>
            <a:chExt cx="1296" cy="528"/>
          </a:xfrm>
        </p:grpSpPr>
        <p:sp>
          <p:nvSpPr>
            <p:cNvPr id="443402" name="Rectangle 10"/>
            <p:cNvSpPr>
              <a:spLocks noChangeArrowheads="1"/>
            </p:cNvSpPr>
            <p:nvPr/>
          </p:nvSpPr>
          <p:spPr bwMode="auto">
            <a:xfrm>
              <a:off x="288" y="1056"/>
              <a:ext cx="1296" cy="528"/>
            </a:xfrm>
            <a:prstGeom prst="rect">
              <a:avLst/>
            </a:prstGeom>
            <a:solidFill>
              <a:schemeClr val="bg1"/>
            </a:solidFill>
            <a:ln w="38100">
              <a:solidFill>
                <a:schemeClr val="tx1"/>
              </a:solidFill>
              <a:miter lim="800000"/>
              <a:headEnd/>
              <a:tailEnd/>
            </a:ln>
            <a:effectLst/>
          </p:spPr>
          <p:txBody>
            <a:bodyPr wrap="none" anchor="ctr"/>
            <a:lstStyle/>
            <a:p>
              <a:endParaRPr lang="en-GB">
                <a:solidFill>
                  <a:schemeClr val="bg1"/>
                </a:solidFill>
              </a:endParaRPr>
            </a:p>
          </p:txBody>
        </p:sp>
        <p:sp>
          <p:nvSpPr>
            <p:cNvPr id="443403" name="Text Box 11"/>
            <p:cNvSpPr txBox="1">
              <a:spLocks noChangeArrowheads="1"/>
            </p:cNvSpPr>
            <p:nvPr/>
          </p:nvSpPr>
          <p:spPr bwMode="auto">
            <a:xfrm>
              <a:off x="551" y="1176"/>
              <a:ext cx="772" cy="288"/>
            </a:xfrm>
            <a:prstGeom prst="rect">
              <a:avLst/>
            </a:prstGeom>
            <a:noFill/>
            <a:ln w="9525">
              <a:noFill/>
              <a:prstDash val="dash"/>
              <a:miter lim="800000"/>
              <a:headEnd/>
              <a:tailEnd/>
            </a:ln>
            <a:effectLst/>
          </p:spPr>
          <p:txBody>
            <a:bodyPr wrap="none">
              <a:spAutoFit/>
            </a:bodyPr>
            <a:lstStyle/>
            <a:p>
              <a:r>
                <a:rPr lang="en-US" sz="2400"/>
                <a:t>Student</a:t>
              </a:r>
            </a:p>
          </p:txBody>
        </p:sp>
      </p:grpSp>
      <p:grpSp>
        <p:nvGrpSpPr>
          <p:cNvPr id="5" name="Group 12"/>
          <p:cNvGrpSpPr>
            <a:grpSpLocks/>
          </p:cNvGrpSpPr>
          <p:nvPr/>
        </p:nvGrpSpPr>
        <p:grpSpPr bwMode="auto">
          <a:xfrm>
            <a:off x="3733800" y="5175250"/>
            <a:ext cx="2057400" cy="838200"/>
            <a:chOff x="2256" y="1008"/>
            <a:chExt cx="1296" cy="528"/>
          </a:xfrm>
        </p:grpSpPr>
        <p:sp>
          <p:nvSpPr>
            <p:cNvPr id="443405" name="Rectangle 13"/>
            <p:cNvSpPr>
              <a:spLocks noChangeArrowheads="1"/>
            </p:cNvSpPr>
            <p:nvPr/>
          </p:nvSpPr>
          <p:spPr bwMode="auto">
            <a:xfrm>
              <a:off x="2256" y="1008"/>
              <a:ext cx="1296" cy="528"/>
            </a:xfrm>
            <a:prstGeom prst="rect">
              <a:avLst/>
            </a:prstGeom>
            <a:solidFill>
              <a:schemeClr val="bg1"/>
            </a:solidFill>
            <a:ln w="38100">
              <a:solidFill>
                <a:schemeClr val="tx1"/>
              </a:solidFill>
              <a:miter lim="800000"/>
              <a:headEnd/>
              <a:tailEnd/>
            </a:ln>
            <a:effectLst/>
          </p:spPr>
          <p:txBody>
            <a:bodyPr wrap="none" anchor="ctr"/>
            <a:lstStyle/>
            <a:p>
              <a:endParaRPr lang="en-GB">
                <a:solidFill>
                  <a:schemeClr val="bg1"/>
                </a:solidFill>
              </a:endParaRPr>
            </a:p>
          </p:txBody>
        </p:sp>
        <p:sp>
          <p:nvSpPr>
            <p:cNvPr id="443406" name="Text Box 14"/>
            <p:cNvSpPr txBox="1">
              <a:spLocks noChangeArrowheads="1"/>
            </p:cNvSpPr>
            <p:nvPr/>
          </p:nvSpPr>
          <p:spPr bwMode="auto">
            <a:xfrm>
              <a:off x="2531" y="1104"/>
              <a:ext cx="744" cy="288"/>
            </a:xfrm>
            <a:prstGeom prst="rect">
              <a:avLst/>
            </a:prstGeom>
            <a:noFill/>
            <a:ln w="9525">
              <a:noFill/>
              <a:prstDash val="dash"/>
              <a:miter lim="800000"/>
              <a:headEnd/>
              <a:tailEnd/>
            </a:ln>
            <a:effectLst/>
          </p:spPr>
          <p:txBody>
            <a:bodyPr wrap="none">
              <a:spAutoFit/>
            </a:bodyPr>
            <a:lstStyle/>
            <a:p>
              <a:r>
                <a:rPr lang="en-US" sz="2400"/>
                <a:t>Subject</a:t>
              </a:r>
            </a:p>
          </p:txBody>
        </p:sp>
      </p:grpSp>
      <p:grpSp>
        <p:nvGrpSpPr>
          <p:cNvPr id="6" name="Group 15"/>
          <p:cNvGrpSpPr>
            <a:grpSpLocks/>
          </p:cNvGrpSpPr>
          <p:nvPr/>
        </p:nvGrpSpPr>
        <p:grpSpPr bwMode="auto">
          <a:xfrm>
            <a:off x="6858000" y="5099050"/>
            <a:ext cx="2057400" cy="838200"/>
            <a:chOff x="2256" y="1008"/>
            <a:chExt cx="1296" cy="528"/>
          </a:xfrm>
        </p:grpSpPr>
        <p:sp>
          <p:nvSpPr>
            <p:cNvPr id="443408" name="Rectangle 16"/>
            <p:cNvSpPr>
              <a:spLocks noChangeArrowheads="1"/>
            </p:cNvSpPr>
            <p:nvPr/>
          </p:nvSpPr>
          <p:spPr bwMode="auto">
            <a:xfrm>
              <a:off x="2256" y="1008"/>
              <a:ext cx="1296" cy="528"/>
            </a:xfrm>
            <a:prstGeom prst="rect">
              <a:avLst/>
            </a:prstGeom>
            <a:solidFill>
              <a:schemeClr val="bg1"/>
            </a:solidFill>
            <a:ln w="38100">
              <a:solidFill>
                <a:schemeClr val="tx1"/>
              </a:solidFill>
              <a:miter lim="800000"/>
              <a:headEnd/>
              <a:tailEnd/>
            </a:ln>
            <a:effectLst/>
          </p:spPr>
          <p:txBody>
            <a:bodyPr wrap="none" anchor="ctr"/>
            <a:lstStyle/>
            <a:p>
              <a:endParaRPr lang="en-GB">
                <a:solidFill>
                  <a:schemeClr val="bg1"/>
                </a:solidFill>
              </a:endParaRPr>
            </a:p>
          </p:txBody>
        </p:sp>
        <p:sp>
          <p:nvSpPr>
            <p:cNvPr id="443409" name="Text Box 17"/>
            <p:cNvSpPr txBox="1">
              <a:spLocks noChangeArrowheads="1"/>
            </p:cNvSpPr>
            <p:nvPr/>
          </p:nvSpPr>
          <p:spPr bwMode="auto">
            <a:xfrm>
              <a:off x="2430" y="1104"/>
              <a:ext cx="947" cy="288"/>
            </a:xfrm>
            <a:prstGeom prst="rect">
              <a:avLst/>
            </a:prstGeom>
            <a:noFill/>
            <a:ln w="9525">
              <a:noFill/>
              <a:prstDash val="dash"/>
              <a:miter lim="800000"/>
              <a:headEnd/>
              <a:tailEnd/>
            </a:ln>
            <a:effectLst/>
          </p:spPr>
          <p:txBody>
            <a:bodyPr wrap="none">
              <a:spAutoFit/>
            </a:bodyPr>
            <a:lstStyle/>
            <a:p>
              <a:r>
                <a:rPr lang="en-US" sz="2400"/>
                <a:t>Instructor</a:t>
              </a:r>
            </a:p>
          </p:txBody>
        </p:sp>
      </p:grpSp>
      <p:sp>
        <p:nvSpPr>
          <p:cNvPr id="443410" name="Line 18"/>
          <p:cNvSpPr>
            <a:spLocks noChangeShapeType="1"/>
          </p:cNvSpPr>
          <p:nvPr/>
        </p:nvSpPr>
        <p:spPr bwMode="auto">
          <a:xfrm>
            <a:off x="1143000" y="2590800"/>
            <a:ext cx="0" cy="2584450"/>
          </a:xfrm>
          <a:prstGeom prst="line">
            <a:avLst/>
          </a:prstGeom>
          <a:noFill/>
          <a:ln w="38100">
            <a:solidFill>
              <a:schemeClr val="tx1"/>
            </a:solidFill>
            <a:round/>
            <a:headEnd/>
            <a:tailEnd/>
          </a:ln>
          <a:effectLst/>
        </p:spPr>
        <p:txBody>
          <a:bodyPr wrap="none"/>
          <a:lstStyle/>
          <a:p>
            <a:endParaRPr lang="en-US"/>
          </a:p>
        </p:txBody>
      </p:sp>
      <p:sp>
        <p:nvSpPr>
          <p:cNvPr id="443411" name="Text Box 19"/>
          <p:cNvSpPr txBox="1">
            <a:spLocks noChangeArrowheads="1"/>
          </p:cNvSpPr>
          <p:nvPr/>
        </p:nvSpPr>
        <p:spPr bwMode="auto">
          <a:xfrm>
            <a:off x="152400" y="2660650"/>
            <a:ext cx="766763" cy="457200"/>
          </a:xfrm>
          <a:prstGeom prst="rect">
            <a:avLst/>
          </a:prstGeom>
          <a:noFill/>
          <a:ln w="9525">
            <a:noFill/>
            <a:prstDash val="dash"/>
            <a:miter lim="800000"/>
            <a:headEnd/>
            <a:tailEnd/>
          </a:ln>
          <a:effectLst/>
        </p:spPr>
        <p:txBody>
          <a:bodyPr wrap="none">
            <a:spAutoFit/>
          </a:bodyPr>
          <a:lstStyle/>
          <a:p>
            <a:r>
              <a:rPr lang="en-US" sz="2400"/>
              <a:t>1…*</a:t>
            </a:r>
          </a:p>
        </p:txBody>
      </p:sp>
      <p:sp>
        <p:nvSpPr>
          <p:cNvPr id="443412" name="Text Box 20"/>
          <p:cNvSpPr txBox="1">
            <a:spLocks noChangeArrowheads="1"/>
          </p:cNvSpPr>
          <p:nvPr/>
        </p:nvSpPr>
        <p:spPr bwMode="auto">
          <a:xfrm>
            <a:off x="685800" y="4794250"/>
            <a:ext cx="295275" cy="336550"/>
          </a:xfrm>
          <a:prstGeom prst="rect">
            <a:avLst/>
          </a:prstGeom>
          <a:noFill/>
          <a:ln w="9525">
            <a:noFill/>
            <a:prstDash val="dash"/>
            <a:miter lim="800000"/>
            <a:headEnd/>
            <a:tailEnd/>
          </a:ln>
          <a:effectLst/>
        </p:spPr>
        <p:txBody>
          <a:bodyPr wrap="none">
            <a:spAutoFit/>
          </a:bodyPr>
          <a:lstStyle/>
          <a:p>
            <a:r>
              <a:rPr lang="en-US"/>
              <a:t>*</a:t>
            </a:r>
          </a:p>
        </p:txBody>
      </p:sp>
      <p:sp>
        <p:nvSpPr>
          <p:cNvPr id="443413" name="Text Box 21"/>
          <p:cNvSpPr txBox="1">
            <a:spLocks noChangeArrowheads="1"/>
          </p:cNvSpPr>
          <p:nvPr/>
        </p:nvSpPr>
        <p:spPr bwMode="auto">
          <a:xfrm>
            <a:off x="0" y="3879850"/>
            <a:ext cx="1108075" cy="396875"/>
          </a:xfrm>
          <a:prstGeom prst="rect">
            <a:avLst/>
          </a:prstGeom>
          <a:noFill/>
          <a:ln w="9525">
            <a:noFill/>
            <a:prstDash val="dash"/>
            <a:miter lim="800000"/>
            <a:headEnd/>
            <a:tailEnd/>
          </a:ln>
          <a:effectLst/>
        </p:spPr>
        <p:txBody>
          <a:bodyPr wrap="none">
            <a:spAutoFit/>
          </a:bodyPr>
          <a:lstStyle/>
          <a:p>
            <a:r>
              <a:rPr lang="en-US" sz="2000"/>
              <a:t>member</a:t>
            </a:r>
          </a:p>
        </p:txBody>
      </p:sp>
      <p:sp>
        <p:nvSpPr>
          <p:cNvPr id="443414" name="AutoShape 22"/>
          <p:cNvSpPr>
            <a:spLocks noChangeArrowheads="1"/>
          </p:cNvSpPr>
          <p:nvPr/>
        </p:nvSpPr>
        <p:spPr bwMode="auto">
          <a:xfrm>
            <a:off x="381000" y="3651250"/>
            <a:ext cx="304800" cy="228600"/>
          </a:xfrm>
          <a:prstGeom prst="triangle">
            <a:avLst>
              <a:gd name="adj" fmla="val 50000"/>
            </a:avLst>
          </a:prstGeom>
          <a:solidFill>
            <a:schemeClr val="tx1"/>
          </a:solidFill>
          <a:ln w="9525">
            <a:solidFill>
              <a:schemeClr val="tx1"/>
            </a:solidFill>
            <a:prstDash val="dash"/>
            <a:miter lim="800000"/>
            <a:headEnd/>
            <a:tailEnd/>
          </a:ln>
          <a:effectLst/>
        </p:spPr>
        <p:txBody>
          <a:bodyPr wrap="none" anchor="ctr"/>
          <a:lstStyle/>
          <a:p>
            <a:endParaRPr lang="en-US"/>
          </a:p>
        </p:txBody>
      </p:sp>
      <p:sp>
        <p:nvSpPr>
          <p:cNvPr id="443415" name="Text Box 23"/>
          <p:cNvSpPr txBox="1">
            <a:spLocks noChangeArrowheads="1"/>
          </p:cNvSpPr>
          <p:nvPr/>
        </p:nvSpPr>
        <p:spPr bwMode="auto">
          <a:xfrm>
            <a:off x="2443163" y="5764213"/>
            <a:ext cx="295275" cy="336550"/>
          </a:xfrm>
          <a:prstGeom prst="rect">
            <a:avLst/>
          </a:prstGeom>
          <a:noFill/>
          <a:ln w="9525">
            <a:noFill/>
            <a:prstDash val="dash"/>
            <a:miter lim="800000"/>
            <a:headEnd/>
            <a:tailEnd/>
          </a:ln>
          <a:effectLst/>
        </p:spPr>
        <p:txBody>
          <a:bodyPr wrap="none">
            <a:spAutoFit/>
          </a:bodyPr>
          <a:lstStyle/>
          <a:p>
            <a:r>
              <a:rPr lang="en-US"/>
              <a:t>*</a:t>
            </a:r>
          </a:p>
        </p:txBody>
      </p:sp>
      <p:sp>
        <p:nvSpPr>
          <p:cNvPr id="443416" name="Line 24"/>
          <p:cNvSpPr>
            <a:spLocks noChangeShapeType="1"/>
          </p:cNvSpPr>
          <p:nvPr/>
        </p:nvSpPr>
        <p:spPr bwMode="auto">
          <a:xfrm>
            <a:off x="2362200" y="5632450"/>
            <a:ext cx="1371600" cy="0"/>
          </a:xfrm>
          <a:prstGeom prst="line">
            <a:avLst/>
          </a:prstGeom>
          <a:noFill/>
          <a:ln w="38100">
            <a:solidFill>
              <a:schemeClr val="tx1"/>
            </a:solidFill>
            <a:round/>
            <a:headEnd/>
            <a:tailEnd/>
          </a:ln>
          <a:effectLst/>
        </p:spPr>
        <p:txBody>
          <a:bodyPr wrap="none"/>
          <a:lstStyle/>
          <a:p>
            <a:endParaRPr lang="en-US"/>
          </a:p>
        </p:txBody>
      </p:sp>
      <p:sp>
        <p:nvSpPr>
          <p:cNvPr id="443417" name="Text Box 25"/>
          <p:cNvSpPr txBox="1">
            <a:spLocks noChangeArrowheads="1"/>
          </p:cNvSpPr>
          <p:nvPr/>
        </p:nvSpPr>
        <p:spPr bwMode="auto">
          <a:xfrm>
            <a:off x="3241675" y="5764213"/>
            <a:ext cx="530225" cy="336550"/>
          </a:xfrm>
          <a:prstGeom prst="rect">
            <a:avLst/>
          </a:prstGeom>
          <a:noFill/>
          <a:ln w="9525">
            <a:noFill/>
            <a:prstDash val="dash"/>
            <a:miter lim="800000"/>
            <a:headEnd/>
            <a:tailEnd/>
          </a:ln>
          <a:effectLst/>
        </p:spPr>
        <p:txBody>
          <a:bodyPr wrap="none">
            <a:spAutoFit/>
          </a:bodyPr>
          <a:lstStyle/>
          <a:p>
            <a:r>
              <a:rPr lang="en-US"/>
              <a:t>1..5</a:t>
            </a:r>
          </a:p>
        </p:txBody>
      </p:sp>
      <p:sp>
        <p:nvSpPr>
          <p:cNvPr id="443418" name="Text Box 26"/>
          <p:cNvSpPr txBox="1">
            <a:spLocks noChangeArrowheads="1"/>
          </p:cNvSpPr>
          <p:nvPr/>
        </p:nvSpPr>
        <p:spPr bwMode="auto">
          <a:xfrm>
            <a:off x="2246313" y="5175250"/>
            <a:ext cx="1095375" cy="396875"/>
          </a:xfrm>
          <a:prstGeom prst="rect">
            <a:avLst/>
          </a:prstGeom>
          <a:noFill/>
          <a:ln w="9525">
            <a:noFill/>
            <a:prstDash val="dash"/>
            <a:miter lim="800000"/>
            <a:headEnd/>
            <a:tailEnd/>
          </a:ln>
          <a:effectLst/>
        </p:spPr>
        <p:txBody>
          <a:bodyPr wrap="none">
            <a:spAutoFit/>
          </a:bodyPr>
          <a:lstStyle/>
          <a:p>
            <a:r>
              <a:rPr lang="en-US" sz="2000"/>
              <a:t> attends</a:t>
            </a:r>
          </a:p>
        </p:txBody>
      </p:sp>
      <p:sp>
        <p:nvSpPr>
          <p:cNvPr id="443419" name="AutoShape 27"/>
          <p:cNvSpPr>
            <a:spLocks noChangeArrowheads="1"/>
          </p:cNvSpPr>
          <p:nvPr/>
        </p:nvSpPr>
        <p:spPr bwMode="auto">
          <a:xfrm rot="5630442">
            <a:off x="3238500" y="5213350"/>
            <a:ext cx="304800" cy="228600"/>
          </a:xfrm>
          <a:prstGeom prst="triangle">
            <a:avLst>
              <a:gd name="adj" fmla="val 50000"/>
            </a:avLst>
          </a:prstGeom>
          <a:solidFill>
            <a:schemeClr val="tx1"/>
          </a:solidFill>
          <a:ln w="9525">
            <a:solidFill>
              <a:schemeClr val="tx1"/>
            </a:solidFill>
            <a:prstDash val="dash"/>
            <a:miter lim="800000"/>
            <a:headEnd/>
            <a:tailEnd/>
          </a:ln>
          <a:effectLst/>
        </p:spPr>
        <p:txBody>
          <a:bodyPr wrap="none" anchor="ctr"/>
          <a:lstStyle/>
          <a:p>
            <a:endParaRPr lang="en-US"/>
          </a:p>
        </p:txBody>
      </p:sp>
      <p:sp>
        <p:nvSpPr>
          <p:cNvPr id="443420" name="Line 28"/>
          <p:cNvSpPr>
            <a:spLocks noChangeShapeType="1"/>
          </p:cNvSpPr>
          <p:nvPr/>
        </p:nvSpPr>
        <p:spPr bwMode="auto">
          <a:xfrm flipH="1">
            <a:off x="5791200" y="5632450"/>
            <a:ext cx="1066800" cy="0"/>
          </a:xfrm>
          <a:prstGeom prst="line">
            <a:avLst/>
          </a:prstGeom>
          <a:noFill/>
          <a:ln w="38100">
            <a:solidFill>
              <a:schemeClr val="tx1"/>
            </a:solidFill>
            <a:round/>
            <a:headEnd/>
            <a:tailEnd/>
          </a:ln>
          <a:effectLst/>
        </p:spPr>
        <p:txBody>
          <a:bodyPr wrap="none"/>
          <a:lstStyle/>
          <a:p>
            <a:endParaRPr lang="en-US"/>
          </a:p>
        </p:txBody>
      </p:sp>
      <p:sp>
        <p:nvSpPr>
          <p:cNvPr id="443421" name="Text Box 29"/>
          <p:cNvSpPr txBox="1">
            <a:spLocks noChangeArrowheads="1"/>
          </p:cNvSpPr>
          <p:nvPr/>
        </p:nvSpPr>
        <p:spPr bwMode="auto">
          <a:xfrm>
            <a:off x="5791200" y="5791200"/>
            <a:ext cx="530225" cy="336550"/>
          </a:xfrm>
          <a:prstGeom prst="rect">
            <a:avLst/>
          </a:prstGeom>
          <a:noFill/>
          <a:ln w="9525">
            <a:noFill/>
            <a:prstDash val="dash"/>
            <a:miter lim="800000"/>
            <a:headEnd/>
            <a:tailEnd/>
          </a:ln>
          <a:effectLst/>
        </p:spPr>
        <p:txBody>
          <a:bodyPr wrap="none">
            <a:spAutoFit/>
          </a:bodyPr>
          <a:lstStyle/>
          <a:p>
            <a:r>
              <a:rPr lang="en-US"/>
              <a:t>1..3</a:t>
            </a:r>
          </a:p>
        </p:txBody>
      </p:sp>
      <p:sp>
        <p:nvSpPr>
          <p:cNvPr id="443422" name="Text Box 30"/>
          <p:cNvSpPr txBox="1">
            <a:spLocks noChangeArrowheads="1"/>
          </p:cNvSpPr>
          <p:nvPr/>
        </p:nvSpPr>
        <p:spPr bwMode="auto">
          <a:xfrm>
            <a:off x="6324600" y="5784850"/>
            <a:ext cx="530225" cy="336550"/>
          </a:xfrm>
          <a:prstGeom prst="rect">
            <a:avLst/>
          </a:prstGeom>
          <a:noFill/>
          <a:ln w="9525">
            <a:noFill/>
            <a:prstDash val="dash"/>
            <a:miter lim="800000"/>
            <a:headEnd/>
            <a:tailEnd/>
          </a:ln>
          <a:effectLst/>
        </p:spPr>
        <p:txBody>
          <a:bodyPr wrap="none">
            <a:spAutoFit/>
          </a:bodyPr>
          <a:lstStyle/>
          <a:p>
            <a:r>
              <a:rPr lang="en-US"/>
              <a:t>1..*</a:t>
            </a:r>
          </a:p>
        </p:txBody>
      </p:sp>
      <p:sp>
        <p:nvSpPr>
          <p:cNvPr id="443423" name="Text Box 31"/>
          <p:cNvSpPr txBox="1">
            <a:spLocks noChangeArrowheads="1"/>
          </p:cNvSpPr>
          <p:nvPr/>
        </p:nvSpPr>
        <p:spPr bwMode="auto">
          <a:xfrm>
            <a:off x="5934075" y="5202238"/>
            <a:ext cx="1041400" cy="396875"/>
          </a:xfrm>
          <a:prstGeom prst="rect">
            <a:avLst/>
          </a:prstGeom>
          <a:noFill/>
          <a:ln w="9525">
            <a:noFill/>
            <a:prstDash val="dash"/>
            <a:miter lim="800000"/>
            <a:headEnd/>
            <a:tailEnd/>
          </a:ln>
          <a:effectLst/>
        </p:spPr>
        <p:txBody>
          <a:bodyPr wrap="none">
            <a:spAutoFit/>
          </a:bodyPr>
          <a:lstStyle/>
          <a:p>
            <a:r>
              <a:rPr lang="en-US" sz="2000"/>
              <a:t>teaches</a:t>
            </a:r>
          </a:p>
        </p:txBody>
      </p:sp>
      <p:sp>
        <p:nvSpPr>
          <p:cNvPr id="443424" name="AutoShape 32"/>
          <p:cNvSpPr>
            <a:spLocks noChangeArrowheads="1"/>
          </p:cNvSpPr>
          <p:nvPr/>
        </p:nvSpPr>
        <p:spPr bwMode="auto">
          <a:xfrm rot="-5169558">
            <a:off x="5753100" y="5295900"/>
            <a:ext cx="228600" cy="152400"/>
          </a:xfrm>
          <a:prstGeom prst="triangle">
            <a:avLst>
              <a:gd name="adj" fmla="val 50000"/>
            </a:avLst>
          </a:prstGeom>
          <a:solidFill>
            <a:schemeClr val="tx1"/>
          </a:solidFill>
          <a:ln w="9525">
            <a:solidFill>
              <a:schemeClr val="tx1"/>
            </a:solidFill>
            <a:prstDash val="dash"/>
            <a:miter lim="800000"/>
            <a:headEnd/>
            <a:tailEnd/>
          </a:ln>
          <a:effectLst/>
        </p:spPr>
        <p:txBody>
          <a:bodyPr wrap="none" anchor="ctr"/>
          <a:lstStyle/>
          <a:p>
            <a:endParaRPr lang="en-US"/>
          </a:p>
        </p:txBody>
      </p:sp>
      <p:sp>
        <p:nvSpPr>
          <p:cNvPr id="443425" name="Line 33"/>
          <p:cNvSpPr>
            <a:spLocks noChangeShapeType="1"/>
          </p:cNvSpPr>
          <p:nvPr/>
        </p:nvSpPr>
        <p:spPr bwMode="auto">
          <a:xfrm flipV="1">
            <a:off x="4648200" y="2584450"/>
            <a:ext cx="0" cy="2590800"/>
          </a:xfrm>
          <a:prstGeom prst="line">
            <a:avLst/>
          </a:prstGeom>
          <a:noFill/>
          <a:ln w="38100">
            <a:solidFill>
              <a:schemeClr val="tx1"/>
            </a:solidFill>
            <a:round/>
            <a:headEnd/>
            <a:tailEnd/>
          </a:ln>
          <a:effectLst/>
        </p:spPr>
        <p:txBody>
          <a:bodyPr wrap="none"/>
          <a:lstStyle/>
          <a:p>
            <a:endParaRPr lang="en-US"/>
          </a:p>
        </p:txBody>
      </p:sp>
      <p:sp>
        <p:nvSpPr>
          <p:cNvPr id="443426" name="Text Box 34"/>
          <p:cNvSpPr txBox="1">
            <a:spLocks noChangeArrowheads="1"/>
          </p:cNvSpPr>
          <p:nvPr/>
        </p:nvSpPr>
        <p:spPr bwMode="auto">
          <a:xfrm>
            <a:off x="3886200" y="4724400"/>
            <a:ext cx="612775" cy="396875"/>
          </a:xfrm>
          <a:prstGeom prst="rect">
            <a:avLst/>
          </a:prstGeom>
          <a:noFill/>
          <a:ln w="9525">
            <a:noFill/>
            <a:prstDash val="dash"/>
            <a:miter lim="800000"/>
            <a:headEnd/>
            <a:tailEnd/>
          </a:ln>
          <a:effectLst/>
        </p:spPr>
        <p:txBody>
          <a:bodyPr wrap="none">
            <a:spAutoFit/>
          </a:bodyPr>
          <a:lstStyle/>
          <a:p>
            <a:r>
              <a:rPr lang="en-US" sz="2000"/>
              <a:t>1..*</a:t>
            </a:r>
          </a:p>
        </p:txBody>
      </p:sp>
      <p:sp>
        <p:nvSpPr>
          <p:cNvPr id="443427" name="Text Box 35"/>
          <p:cNvSpPr txBox="1">
            <a:spLocks noChangeArrowheads="1"/>
          </p:cNvSpPr>
          <p:nvPr/>
        </p:nvSpPr>
        <p:spPr bwMode="auto">
          <a:xfrm>
            <a:off x="4114800" y="2660650"/>
            <a:ext cx="322263" cy="396875"/>
          </a:xfrm>
          <a:prstGeom prst="rect">
            <a:avLst/>
          </a:prstGeom>
          <a:noFill/>
          <a:ln w="9525">
            <a:noFill/>
            <a:prstDash val="dash"/>
            <a:miter lim="800000"/>
            <a:headEnd/>
            <a:tailEnd/>
          </a:ln>
          <a:effectLst/>
        </p:spPr>
        <p:txBody>
          <a:bodyPr wrap="none">
            <a:spAutoFit/>
          </a:bodyPr>
          <a:lstStyle/>
          <a:p>
            <a:r>
              <a:rPr lang="en-US" sz="2000"/>
              <a:t>1</a:t>
            </a:r>
          </a:p>
        </p:txBody>
      </p:sp>
      <p:sp>
        <p:nvSpPr>
          <p:cNvPr id="443428" name="Line 36"/>
          <p:cNvSpPr>
            <a:spLocks noChangeShapeType="1"/>
          </p:cNvSpPr>
          <p:nvPr/>
        </p:nvSpPr>
        <p:spPr bwMode="auto">
          <a:xfrm flipV="1">
            <a:off x="2286000" y="2133600"/>
            <a:ext cx="1447800" cy="6350"/>
          </a:xfrm>
          <a:prstGeom prst="line">
            <a:avLst/>
          </a:prstGeom>
          <a:noFill/>
          <a:ln w="38100">
            <a:solidFill>
              <a:schemeClr val="tx1"/>
            </a:solidFill>
            <a:round/>
            <a:headEnd/>
            <a:tailEnd/>
          </a:ln>
          <a:effectLst/>
        </p:spPr>
        <p:txBody>
          <a:bodyPr wrap="none"/>
          <a:lstStyle/>
          <a:p>
            <a:endParaRPr lang="en-US"/>
          </a:p>
        </p:txBody>
      </p:sp>
      <p:sp>
        <p:nvSpPr>
          <p:cNvPr id="443429" name="Text Box 37"/>
          <p:cNvSpPr txBox="1">
            <a:spLocks noChangeArrowheads="1"/>
          </p:cNvSpPr>
          <p:nvPr/>
        </p:nvSpPr>
        <p:spPr bwMode="auto">
          <a:xfrm>
            <a:off x="2371725" y="2254250"/>
            <a:ext cx="295275" cy="336550"/>
          </a:xfrm>
          <a:prstGeom prst="rect">
            <a:avLst/>
          </a:prstGeom>
          <a:noFill/>
          <a:ln w="9525">
            <a:noFill/>
            <a:prstDash val="dash"/>
            <a:miter lim="800000"/>
            <a:headEnd/>
            <a:tailEnd/>
          </a:ln>
          <a:effectLst/>
        </p:spPr>
        <p:txBody>
          <a:bodyPr wrap="none">
            <a:spAutoFit/>
          </a:bodyPr>
          <a:lstStyle/>
          <a:p>
            <a:r>
              <a:rPr lang="en-US" dirty="0"/>
              <a:t>1</a:t>
            </a:r>
          </a:p>
        </p:txBody>
      </p:sp>
      <p:sp>
        <p:nvSpPr>
          <p:cNvPr id="443430" name="Text Box 38"/>
          <p:cNvSpPr txBox="1">
            <a:spLocks noChangeArrowheads="1"/>
          </p:cNvSpPr>
          <p:nvPr/>
        </p:nvSpPr>
        <p:spPr bwMode="auto">
          <a:xfrm>
            <a:off x="3089275" y="2259013"/>
            <a:ext cx="530225" cy="336550"/>
          </a:xfrm>
          <a:prstGeom prst="rect">
            <a:avLst/>
          </a:prstGeom>
          <a:noFill/>
          <a:ln w="9525">
            <a:noFill/>
            <a:prstDash val="dash"/>
            <a:miter lim="800000"/>
            <a:headEnd/>
            <a:tailEnd/>
          </a:ln>
          <a:effectLst/>
        </p:spPr>
        <p:txBody>
          <a:bodyPr wrap="none">
            <a:spAutoFit/>
          </a:bodyPr>
          <a:lstStyle/>
          <a:p>
            <a:r>
              <a:rPr lang="en-US" dirty="0"/>
              <a:t>1..*</a:t>
            </a:r>
          </a:p>
        </p:txBody>
      </p:sp>
      <p:sp>
        <p:nvSpPr>
          <p:cNvPr id="443431" name="Text Box 39"/>
          <p:cNvSpPr txBox="1">
            <a:spLocks noChangeArrowheads="1"/>
          </p:cNvSpPr>
          <p:nvPr/>
        </p:nvSpPr>
        <p:spPr bwMode="auto">
          <a:xfrm>
            <a:off x="2705100" y="1736725"/>
            <a:ext cx="571500" cy="396875"/>
          </a:xfrm>
          <a:prstGeom prst="rect">
            <a:avLst/>
          </a:prstGeom>
          <a:noFill/>
          <a:ln w="9525">
            <a:noFill/>
            <a:prstDash val="dash"/>
            <a:miter lim="800000"/>
            <a:headEnd/>
            <a:tailEnd/>
          </a:ln>
          <a:effectLst/>
        </p:spPr>
        <p:txBody>
          <a:bodyPr wrap="none">
            <a:spAutoFit/>
          </a:bodyPr>
          <a:lstStyle/>
          <a:p>
            <a:r>
              <a:rPr lang="en-US" sz="2000" dirty="0"/>
              <a:t>has</a:t>
            </a:r>
          </a:p>
        </p:txBody>
      </p:sp>
      <p:sp>
        <p:nvSpPr>
          <p:cNvPr id="443432" name="Line 40"/>
          <p:cNvSpPr>
            <a:spLocks noChangeShapeType="1"/>
          </p:cNvSpPr>
          <p:nvPr/>
        </p:nvSpPr>
        <p:spPr bwMode="auto">
          <a:xfrm flipV="1">
            <a:off x="7924800" y="2127250"/>
            <a:ext cx="0" cy="2971800"/>
          </a:xfrm>
          <a:prstGeom prst="line">
            <a:avLst/>
          </a:prstGeom>
          <a:noFill/>
          <a:ln w="38100">
            <a:solidFill>
              <a:schemeClr val="tx1"/>
            </a:solidFill>
            <a:round/>
            <a:headEnd/>
            <a:tailEnd/>
          </a:ln>
          <a:effectLst/>
        </p:spPr>
        <p:txBody>
          <a:bodyPr wrap="none"/>
          <a:lstStyle/>
          <a:p>
            <a:endParaRPr lang="en-US"/>
          </a:p>
        </p:txBody>
      </p:sp>
      <p:sp>
        <p:nvSpPr>
          <p:cNvPr id="443433" name="Line 41"/>
          <p:cNvSpPr>
            <a:spLocks noChangeShapeType="1"/>
          </p:cNvSpPr>
          <p:nvPr/>
        </p:nvSpPr>
        <p:spPr bwMode="auto">
          <a:xfrm flipH="1">
            <a:off x="5715000" y="2127250"/>
            <a:ext cx="2209800" cy="6350"/>
          </a:xfrm>
          <a:prstGeom prst="line">
            <a:avLst/>
          </a:prstGeom>
          <a:noFill/>
          <a:ln w="38100">
            <a:solidFill>
              <a:schemeClr val="tx1"/>
            </a:solidFill>
            <a:round/>
            <a:headEnd/>
            <a:tailEnd/>
          </a:ln>
          <a:effectLst/>
        </p:spPr>
        <p:txBody>
          <a:bodyPr wrap="none"/>
          <a:lstStyle/>
          <a:p>
            <a:endParaRPr lang="en-US"/>
          </a:p>
        </p:txBody>
      </p:sp>
      <p:sp>
        <p:nvSpPr>
          <p:cNvPr id="443434" name="Text Box 42"/>
          <p:cNvSpPr txBox="1">
            <a:spLocks noChangeArrowheads="1"/>
          </p:cNvSpPr>
          <p:nvPr/>
        </p:nvSpPr>
        <p:spPr bwMode="auto">
          <a:xfrm>
            <a:off x="5832475" y="2259013"/>
            <a:ext cx="530225" cy="336550"/>
          </a:xfrm>
          <a:prstGeom prst="rect">
            <a:avLst/>
          </a:prstGeom>
          <a:noFill/>
          <a:ln w="9525">
            <a:noFill/>
            <a:prstDash val="dash"/>
            <a:miter lim="800000"/>
            <a:headEnd/>
            <a:tailEnd/>
          </a:ln>
          <a:effectLst/>
        </p:spPr>
        <p:txBody>
          <a:bodyPr wrap="none">
            <a:spAutoFit/>
          </a:bodyPr>
          <a:lstStyle/>
          <a:p>
            <a:r>
              <a:rPr lang="en-US"/>
              <a:t>1..*</a:t>
            </a:r>
          </a:p>
        </p:txBody>
      </p:sp>
      <p:sp>
        <p:nvSpPr>
          <p:cNvPr id="443435" name="Text Box 43"/>
          <p:cNvSpPr txBox="1">
            <a:spLocks noChangeArrowheads="1"/>
          </p:cNvSpPr>
          <p:nvPr/>
        </p:nvSpPr>
        <p:spPr bwMode="auto">
          <a:xfrm>
            <a:off x="6975475" y="4697413"/>
            <a:ext cx="530225" cy="336550"/>
          </a:xfrm>
          <a:prstGeom prst="rect">
            <a:avLst/>
          </a:prstGeom>
          <a:noFill/>
          <a:ln w="9525">
            <a:noFill/>
            <a:prstDash val="dash"/>
            <a:miter lim="800000"/>
            <a:headEnd/>
            <a:tailEnd/>
          </a:ln>
          <a:effectLst/>
        </p:spPr>
        <p:txBody>
          <a:bodyPr wrap="none">
            <a:spAutoFit/>
          </a:bodyPr>
          <a:lstStyle/>
          <a:p>
            <a:r>
              <a:rPr lang="en-US"/>
              <a:t>1..*</a:t>
            </a:r>
          </a:p>
        </p:txBody>
      </p:sp>
      <p:sp>
        <p:nvSpPr>
          <p:cNvPr id="443436" name="Text Box 44"/>
          <p:cNvSpPr txBox="1">
            <a:spLocks noChangeArrowheads="1"/>
          </p:cNvSpPr>
          <p:nvPr/>
        </p:nvSpPr>
        <p:spPr bwMode="auto">
          <a:xfrm>
            <a:off x="6324600" y="3498850"/>
            <a:ext cx="1441450" cy="396875"/>
          </a:xfrm>
          <a:prstGeom prst="rect">
            <a:avLst/>
          </a:prstGeom>
          <a:noFill/>
          <a:ln w="9525">
            <a:noFill/>
            <a:prstDash val="dash"/>
            <a:miter lim="800000"/>
            <a:headEnd/>
            <a:tailEnd/>
          </a:ln>
          <a:effectLst/>
        </p:spPr>
        <p:txBody>
          <a:bodyPr wrap="none">
            <a:spAutoFit/>
          </a:bodyPr>
          <a:lstStyle/>
          <a:p>
            <a:r>
              <a:rPr lang="en-US" sz="2000"/>
              <a:t>assignedTo</a:t>
            </a:r>
          </a:p>
        </p:txBody>
      </p:sp>
      <p:sp>
        <p:nvSpPr>
          <p:cNvPr id="443437" name="AutoShape 45"/>
          <p:cNvSpPr>
            <a:spLocks noChangeArrowheads="1"/>
          </p:cNvSpPr>
          <p:nvPr/>
        </p:nvSpPr>
        <p:spPr bwMode="auto">
          <a:xfrm>
            <a:off x="7010400" y="3194050"/>
            <a:ext cx="304800" cy="228600"/>
          </a:xfrm>
          <a:prstGeom prst="triangle">
            <a:avLst>
              <a:gd name="adj" fmla="val 50000"/>
            </a:avLst>
          </a:prstGeom>
          <a:solidFill>
            <a:schemeClr val="tx1"/>
          </a:solidFill>
          <a:ln w="9525">
            <a:solidFill>
              <a:schemeClr val="tx1"/>
            </a:solidFill>
            <a:prstDash val="dash"/>
            <a:miter lim="800000"/>
            <a:headEnd/>
            <a:tailEnd/>
          </a:ln>
          <a:effectLst/>
        </p:spPr>
        <p:txBody>
          <a:bodyPr wrap="none" anchor="ctr"/>
          <a:lstStyle/>
          <a:p>
            <a:endParaRPr lang="en-US"/>
          </a:p>
        </p:txBody>
      </p:sp>
      <p:sp>
        <p:nvSpPr>
          <p:cNvPr id="443438" name="Text Box 46"/>
          <p:cNvSpPr txBox="1">
            <a:spLocks noChangeArrowheads="1"/>
          </p:cNvSpPr>
          <p:nvPr/>
        </p:nvSpPr>
        <p:spPr bwMode="auto">
          <a:xfrm>
            <a:off x="3352800" y="3124200"/>
            <a:ext cx="955675" cy="396875"/>
          </a:xfrm>
          <a:prstGeom prst="rect">
            <a:avLst/>
          </a:prstGeom>
          <a:noFill/>
          <a:ln w="9525">
            <a:noFill/>
            <a:prstDash val="dash"/>
            <a:miter lim="800000"/>
            <a:headEnd/>
            <a:tailEnd/>
          </a:ln>
          <a:effectLst/>
        </p:spPr>
        <p:txBody>
          <a:bodyPr wrap="none">
            <a:spAutoFit/>
          </a:bodyPr>
          <a:lstStyle/>
          <a:p>
            <a:r>
              <a:rPr lang="en-US" sz="2000"/>
              <a:t>offeres</a:t>
            </a:r>
          </a:p>
        </p:txBody>
      </p:sp>
      <p:sp>
        <p:nvSpPr>
          <p:cNvPr id="443439" name="AutoShape 47"/>
          <p:cNvSpPr>
            <a:spLocks noChangeArrowheads="1"/>
          </p:cNvSpPr>
          <p:nvPr/>
        </p:nvSpPr>
        <p:spPr bwMode="auto">
          <a:xfrm rot="10800000">
            <a:off x="3733800" y="3498850"/>
            <a:ext cx="304800" cy="228600"/>
          </a:xfrm>
          <a:prstGeom prst="triangle">
            <a:avLst>
              <a:gd name="adj" fmla="val 50000"/>
            </a:avLst>
          </a:prstGeom>
          <a:solidFill>
            <a:schemeClr val="tx1"/>
          </a:solidFill>
          <a:ln w="9525">
            <a:solidFill>
              <a:schemeClr val="tx1"/>
            </a:solidFill>
            <a:prstDash val="dash"/>
            <a:miter lim="800000"/>
            <a:headEnd/>
            <a:tailEnd/>
          </a:ln>
          <a:effectLst/>
        </p:spPr>
        <p:txBody>
          <a:bodyPr wrap="none" anchor="ctr"/>
          <a:lstStyle/>
          <a:p>
            <a:endParaRPr lang="en-US"/>
          </a:p>
        </p:txBody>
      </p:sp>
    </p:spTree>
  </p:cSld>
  <p:clrMapOvr>
    <a:masterClrMapping/>
  </p:clrMapOvr>
  <p:transition advTm="1000"/>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 name="Slide Number Placeholder 1"/>
          <p:cNvSpPr>
            <a:spLocks noGrp="1"/>
          </p:cNvSpPr>
          <p:nvPr>
            <p:ph type="sldNum" sz="quarter" idx="10"/>
          </p:nvPr>
        </p:nvSpPr>
        <p:spPr/>
        <p:txBody>
          <a:bodyPr/>
          <a:lstStyle/>
          <a:p>
            <a:fld id="{A15D9765-87B8-4522-A776-303EEF5E3F53}" type="slidenum">
              <a:rPr lang="zh-CN" altLang="en-GB"/>
              <a:pPr/>
              <a:t>104</a:t>
            </a:fld>
            <a:endParaRPr lang="en-GB" altLang="zh-CN"/>
          </a:p>
        </p:txBody>
      </p:sp>
      <p:sp>
        <p:nvSpPr>
          <p:cNvPr id="439298" name="Rectangle 2"/>
          <p:cNvSpPr>
            <a:spLocks noGrp="1" noChangeArrowheads="1"/>
          </p:cNvSpPr>
          <p:nvPr>
            <p:ph type="title" idx="4294967295"/>
          </p:nvPr>
        </p:nvSpPr>
        <p:spPr>
          <a:xfrm>
            <a:off x="0" y="152400"/>
            <a:ext cx="8791575" cy="990600"/>
          </a:xfrm>
        </p:spPr>
        <p:txBody>
          <a:bodyPr/>
          <a:lstStyle/>
          <a:p>
            <a:pPr algn="l"/>
            <a:r>
              <a:rPr lang="en-US">
                <a:latin typeface="Arial" charset="0"/>
              </a:rPr>
              <a:t>Class Diagram - Example</a:t>
            </a:r>
          </a:p>
        </p:txBody>
      </p:sp>
      <p:sp>
        <p:nvSpPr>
          <p:cNvPr id="439299" name="Rectangle 3"/>
          <p:cNvSpPr>
            <a:spLocks noGrp="1" noChangeArrowheads="1"/>
          </p:cNvSpPr>
          <p:nvPr>
            <p:ph type="body" idx="4294967295"/>
          </p:nvPr>
        </p:nvSpPr>
        <p:spPr>
          <a:xfrm>
            <a:off x="762000" y="1524000"/>
            <a:ext cx="8077200" cy="4456113"/>
          </a:xfrm>
        </p:spPr>
        <p:txBody>
          <a:bodyPr/>
          <a:lstStyle/>
          <a:p>
            <a:pPr lvl="1"/>
            <a:r>
              <a:rPr lang="en-US" dirty="0"/>
              <a:t>School has one or more Departments. </a:t>
            </a:r>
          </a:p>
        </p:txBody>
      </p:sp>
      <p:grpSp>
        <p:nvGrpSpPr>
          <p:cNvPr id="2" name="Group 4"/>
          <p:cNvGrpSpPr>
            <a:grpSpLocks/>
          </p:cNvGrpSpPr>
          <p:nvPr/>
        </p:nvGrpSpPr>
        <p:grpSpPr bwMode="auto">
          <a:xfrm>
            <a:off x="457200" y="2243138"/>
            <a:ext cx="8229600" cy="1074737"/>
            <a:chOff x="288" y="1413"/>
            <a:chExt cx="5184" cy="677"/>
          </a:xfrm>
        </p:grpSpPr>
        <p:sp>
          <p:nvSpPr>
            <p:cNvPr id="439301" name="Text Box 5"/>
            <p:cNvSpPr txBox="1">
              <a:spLocks noChangeArrowheads="1"/>
            </p:cNvSpPr>
            <p:nvPr/>
          </p:nvSpPr>
          <p:spPr bwMode="auto">
            <a:xfrm>
              <a:off x="1574" y="1536"/>
              <a:ext cx="116" cy="288"/>
            </a:xfrm>
            <a:prstGeom prst="rect">
              <a:avLst/>
            </a:prstGeom>
            <a:noFill/>
            <a:ln w="9525">
              <a:noFill/>
              <a:miter lim="800000"/>
              <a:headEnd/>
              <a:tailEnd/>
            </a:ln>
            <a:effectLst/>
          </p:spPr>
          <p:txBody>
            <a:bodyPr wrap="none">
              <a:spAutoFit/>
            </a:bodyPr>
            <a:lstStyle/>
            <a:p>
              <a:pPr algn="l"/>
              <a:endParaRPr lang="en-GB" sz="2400"/>
            </a:p>
          </p:txBody>
        </p:sp>
        <p:sp>
          <p:nvSpPr>
            <p:cNvPr id="439302" name="Rectangle 6"/>
            <p:cNvSpPr>
              <a:spLocks noChangeArrowheads="1"/>
            </p:cNvSpPr>
            <p:nvPr/>
          </p:nvSpPr>
          <p:spPr bwMode="auto">
            <a:xfrm>
              <a:off x="3216" y="1541"/>
              <a:ext cx="898" cy="288"/>
            </a:xfrm>
            <a:prstGeom prst="rect">
              <a:avLst/>
            </a:prstGeom>
            <a:noFill/>
            <a:ln w="9525">
              <a:noFill/>
              <a:miter lim="800000"/>
              <a:headEnd/>
              <a:tailEnd/>
            </a:ln>
            <a:effectLst/>
          </p:spPr>
          <p:txBody>
            <a:bodyPr>
              <a:spAutoFit/>
            </a:bodyPr>
            <a:lstStyle/>
            <a:p>
              <a:endParaRPr lang="en-GB" sz="2400"/>
            </a:p>
          </p:txBody>
        </p:sp>
        <p:sp>
          <p:nvSpPr>
            <p:cNvPr id="439303" name="Rectangle 7"/>
            <p:cNvSpPr>
              <a:spLocks noChangeArrowheads="1"/>
            </p:cNvSpPr>
            <p:nvPr/>
          </p:nvSpPr>
          <p:spPr bwMode="auto">
            <a:xfrm>
              <a:off x="288" y="1440"/>
              <a:ext cx="1104" cy="480"/>
            </a:xfrm>
            <a:prstGeom prst="rect">
              <a:avLst/>
            </a:prstGeom>
            <a:solidFill>
              <a:schemeClr val="bg1"/>
            </a:solidFill>
            <a:ln w="28575">
              <a:solidFill>
                <a:schemeClr val="tx1"/>
              </a:solidFill>
              <a:miter lim="800000"/>
              <a:headEnd/>
              <a:tailEnd/>
            </a:ln>
            <a:effectLst/>
          </p:spPr>
          <p:txBody>
            <a:bodyPr wrap="none" anchor="ctr"/>
            <a:lstStyle/>
            <a:p>
              <a:r>
                <a:rPr lang="en-US" sz="2800"/>
                <a:t>School</a:t>
              </a:r>
            </a:p>
          </p:txBody>
        </p:sp>
        <p:sp>
          <p:nvSpPr>
            <p:cNvPr id="439304" name="Rectangle 8"/>
            <p:cNvSpPr>
              <a:spLocks noChangeArrowheads="1"/>
            </p:cNvSpPr>
            <p:nvPr/>
          </p:nvSpPr>
          <p:spPr bwMode="auto">
            <a:xfrm>
              <a:off x="4032" y="1488"/>
              <a:ext cx="1440" cy="432"/>
            </a:xfrm>
            <a:prstGeom prst="rect">
              <a:avLst/>
            </a:prstGeom>
            <a:solidFill>
              <a:schemeClr val="bg1"/>
            </a:solidFill>
            <a:ln w="28575">
              <a:solidFill>
                <a:schemeClr val="tx1"/>
              </a:solidFill>
              <a:miter lim="800000"/>
              <a:headEnd/>
              <a:tailEnd/>
            </a:ln>
            <a:effectLst/>
          </p:spPr>
          <p:txBody>
            <a:bodyPr wrap="none" anchor="ctr"/>
            <a:lstStyle/>
            <a:p>
              <a:r>
                <a:rPr lang="en-US" sz="2800"/>
                <a:t>Department</a:t>
              </a:r>
            </a:p>
          </p:txBody>
        </p:sp>
        <p:sp>
          <p:nvSpPr>
            <p:cNvPr id="439305" name="Line 9"/>
            <p:cNvSpPr>
              <a:spLocks noChangeShapeType="1"/>
            </p:cNvSpPr>
            <p:nvPr/>
          </p:nvSpPr>
          <p:spPr bwMode="auto">
            <a:xfrm>
              <a:off x="1392" y="1728"/>
              <a:ext cx="2640" cy="1"/>
            </a:xfrm>
            <a:prstGeom prst="line">
              <a:avLst/>
            </a:prstGeom>
            <a:noFill/>
            <a:ln w="28575">
              <a:solidFill>
                <a:schemeClr val="tx1"/>
              </a:solidFill>
              <a:round/>
              <a:headEnd/>
              <a:tailEnd/>
            </a:ln>
            <a:effectLst/>
          </p:spPr>
          <p:txBody>
            <a:bodyPr/>
            <a:lstStyle/>
            <a:p>
              <a:endParaRPr lang="en-US"/>
            </a:p>
          </p:txBody>
        </p:sp>
        <p:sp>
          <p:nvSpPr>
            <p:cNvPr id="439306" name="Text Box 10"/>
            <p:cNvSpPr txBox="1">
              <a:spLocks noChangeArrowheads="1"/>
            </p:cNvSpPr>
            <p:nvPr/>
          </p:nvSpPr>
          <p:spPr bwMode="auto">
            <a:xfrm>
              <a:off x="1430" y="1413"/>
              <a:ext cx="116" cy="288"/>
            </a:xfrm>
            <a:prstGeom prst="rect">
              <a:avLst/>
            </a:prstGeom>
            <a:noFill/>
            <a:ln w="9525">
              <a:noFill/>
              <a:miter lim="800000"/>
              <a:headEnd/>
              <a:tailEnd/>
            </a:ln>
            <a:effectLst/>
          </p:spPr>
          <p:txBody>
            <a:bodyPr wrap="none">
              <a:spAutoFit/>
            </a:bodyPr>
            <a:lstStyle/>
            <a:p>
              <a:pPr algn="l"/>
              <a:endParaRPr lang="en-GB" sz="2400"/>
            </a:p>
          </p:txBody>
        </p:sp>
        <p:sp>
          <p:nvSpPr>
            <p:cNvPr id="439307" name="Text Box 11"/>
            <p:cNvSpPr txBox="1">
              <a:spLocks noChangeArrowheads="1"/>
            </p:cNvSpPr>
            <p:nvPr/>
          </p:nvSpPr>
          <p:spPr bwMode="auto">
            <a:xfrm>
              <a:off x="2102" y="1749"/>
              <a:ext cx="710" cy="288"/>
            </a:xfrm>
            <a:prstGeom prst="rect">
              <a:avLst/>
            </a:prstGeom>
            <a:noFill/>
            <a:ln w="9525">
              <a:noFill/>
              <a:miter lim="800000"/>
              <a:headEnd/>
              <a:tailEnd/>
            </a:ln>
            <a:effectLst/>
          </p:spPr>
          <p:txBody>
            <a:bodyPr wrap="none">
              <a:spAutoFit/>
            </a:bodyPr>
            <a:lstStyle/>
            <a:p>
              <a:pPr algn="l"/>
              <a:r>
                <a:rPr lang="en-US" sz="2400"/>
                <a:t>     has</a:t>
              </a:r>
            </a:p>
          </p:txBody>
        </p:sp>
        <p:sp>
          <p:nvSpPr>
            <p:cNvPr id="439308" name="Freeform 12"/>
            <p:cNvSpPr>
              <a:spLocks/>
            </p:cNvSpPr>
            <p:nvPr/>
          </p:nvSpPr>
          <p:spPr bwMode="auto">
            <a:xfrm>
              <a:off x="3024" y="1920"/>
              <a:ext cx="30" cy="1"/>
            </a:xfrm>
            <a:custGeom>
              <a:avLst/>
              <a:gdLst/>
              <a:ahLst/>
              <a:cxnLst>
                <a:cxn ang="0">
                  <a:pos x="0" y="0"/>
                </a:cxn>
                <a:cxn ang="0">
                  <a:pos x="30" y="0"/>
                </a:cxn>
              </a:cxnLst>
              <a:rect l="0" t="0" r="r" b="b"/>
              <a:pathLst>
                <a:path w="30" h="1">
                  <a:moveTo>
                    <a:pt x="0" y="0"/>
                  </a:moveTo>
                  <a:lnTo>
                    <a:pt x="30" y="0"/>
                  </a:lnTo>
                </a:path>
              </a:pathLst>
            </a:custGeom>
            <a:noFill/>
            <a:ln w="34925">
              <a:solidFill>
                <a:schemeClr val="tx1"/>
              </a:solidFill>
              <a:round/>
              <a:headEnd type="none" w="med" len="med"/>
              <a:tailEnd type="triangle" w="med" len="med"/>
            </a:ln>
            <a:effectLst/>
          </p:spPr>
          <p:txBody>
            <a:bodyPr/>
            <a:lstStyle/>
            <a:p>
              <a:endParaRPr lang="en-US"/>
            </a:p>
          </p:txBody>
        </p:sp>
        <p:sp>
          <p:nvSpPr>
            <p:cNvPr id="439309" name="Text Box 13"/>
            <p:cNvSpPr txBox="1">
              <a:spLocks noChangeArrowheads="1"/>
            </p:cNvSpPr>
            <p:nvPr/>
          </p:nvSpPr>
          <p:spPr bwMode="auto">
            <a:xfrm>
              <a:off x="1488" y="1802"/>
              <a:ext cx="432" cy="288"/>
            </a:xfrm>
            <a:prstGeom prst="rect">
              <a:avLst/>
            </a:prstGeom>
            <a:noFill/>
            <a:ln w="9525">
              <a:noFill/>
              <a:miter lim="800000"/>
              <a:headEnd/>
              <a:tailEnd/>
            </a:ln>
            <a:effectLst/>
          </p:spPr>
          <p:txBody>
            <a:bodyPr>
              <a:spAutoFit/>
            </a:bodyPr>
            <a:lstStyle/>
            <a:p>
              <a:r>
                <a:rPr lang="en-US" sz="2400" dirty="0"/>
                <a:t>1</a:t>
              </a:r>
            </a:p>
          </p:txBody>
        </p:sp>
        <p:sp>
          <p:nvSpPr>
            <p:cNvPr id="439310" name="Rectangle 14"/>
            <p:cNvSpPr>
              <a:spLocks noChangeArrowheads="1"/>
            </p:cNvSpPr>
            <p:nvPr/>
          </p:nvSpPr>
          <p:spPr bwMode="auto">
            <a:xfrm>
              <a:off x="3072" y="1418"/>
              <a:ext cx="898" cy="288"/>
            </a:xfrm>
            <a:prstGeom prst="rect">
              <a:avLst/>
            </a:prstGeom>
            <a:noFill/>
            <a:ln w="9525">
              <a:noFill/>
              <a:miter lim="800000"/>
              <a:headEnd/>
              <a:tailEnd/>
            </a:ln>
            <a:effectLst/>
          </p:spPr>
          <p:txBody>
            <a:bodyPr>
              <a:spAutoFit/>
            </a:bodyPr>
            <a:lstStyle/>
            <a:p>
              <a:endParaRPr lang="en-GB" sz="2400"/>
            </a:p>
          </p:txBody>
        </p:sp>
        <p:sp>
          <p:nvSpPr>
            <p:cNvPr id="439311" name="Text Box 15"/>
            <p:cNvSpPr txBox="1">
              <a:spLocks noChangeArrowheads="1"/>
            </p:cNvSpPr>
            <p:nvPr/>
          </p:nvSpPr>
          <p:spPr bwMode="auto">
            <a:xfrm>
              <a:off x="3634" y="1754"/>
              <a:ext cx="360" cy="291"/>
            </a:xfrm>
            <a:prstGeom prst="rect">
              <a:avLst/>
            </a:prstGeom>
            <a:noFill/>
            <a:ln w="9525">
              <a:noFill/>
              <a:miter lim="800000"/>
              <a:headEnd/>
              <a:tailEnd/>
            </a:ln>
            <a:effectLst/>
          </p:spPr>
          <p:txBody>
            <a:bodyPr wrap="none">
              <a:spAutoFit/>
            </a:bodyPr>
            <a:lstStyle/>
            <a:p>
              <a:r>
                <a:rPr lang="en-US" sz="2400" dirty="0"/>
                <a:t>1..*</a:t>
              </a:r>
            </a:p>
          </p:txBody>
        </p:sp>
      </p:grpSp>
      <p:sp>
        <p:nvSpPr>
          <p:cNvPr id="439312" name="Rectangle 16"/>
          <p:cNvSpPr>
            <a:spLocks noChangeArrowheads="1"/>
          </p:cNvSpPr>
          <p:nvPr/>
        </p:nvSpPr>
        <p:spPr bwMode="auto">
          <a:xfrm>
            <a:off x="381000" y="3686175"/>
            <a:ext cx="9305925" cy="1330325"/>
          </a:xfrm>
          <a:prstGeom prst="rect">
            <a:avLst/>
          </a:prstGeom>
          <a:noFill/>
          <a:ln w="9525">
            <a:noFill/>
            <a:miter lim="800000"/>
            <a:headEnd/>
            <a:tailEnd/>
          </a:ln>
          <a:effectLst/>
        </p:spPr>
        <p:txBody>
          <a:bodyPr>
            <a:spAutoFit/>
          </a:bodyPr>
          <a:lstStyle/>
          <a:p>
            <a:pPr lvl="1" algn="l">
              <a:lnSpc>
                <a:spcPct val="90000"/>
              </a:lnSpc>
              <a:spcBef>
                <a:spcPct val="20000"/>
              </a:spcBef>
              <a:buClr>
                <a:schemeClr val="hlink"/>
              </a:buClr>
              <a:buSzPct val="55000"/>
            </a:pPr>
            <a:r>
              <a:rPr lang="en-US" sz="2800" dirty="0"/>
              <a:t>-</a:t>
            </a:r>
            <a:r>
              <a:rPr lang="en-US" sz="2800" dirty="0" smtClean="0"/>
              <a:t>Department </a:t>
            </a:r>
            <a:r>
              <a:rPr lang="en-US" sz="2800" dirty="0"/>
              <a:t>offers one or more Subjects.</a:t>
            </a:r>
          </a:p>
          <a:p>
            <a:pPr lvl="1" algn="l">
              <a:lnSpc>
                <a:spcPct val="90000"/>
              </a:lnSpc>
              <a:spcBef>
                <a:spcPct val="20000"/>
              </a:spcBef>
              <a:buClr>
                <a:schemeClr val="hlink"/>
              </a:buClr>
              <a:buSzPct val="55000"/>
            </a:pPr>
            <a:r>
              <a:rPr lang="en-US" sz="2800" dirty="0" smtClean="0"/>
              <a:t>- A </a:t>
            </a:r>
            <a:r>
              <a:rPr lang="en-US" sz="2800" dirty="0"/>
              <a:t>particular subject will be offered by only one department.</a:t>
            </a:r>
          </a:p>
        </p:txBody>
      </p:sp>
      <p:grpSp>
        <p:nvGrpSpPr>
          <p:cNvPr id="3" name="Group 17"/>
          <p:cNvGrpSpPr>
            <a:grpSpLocks/>
          </p:cNvGrpSpPr>
          <p:nvPr/>
        </p:nvGrpSpPr>
        <p:grpSpPr bwMode="auto">
          <a:xfrm>
            <a:off x="381000" y="5257800"/>
            <a:ext cx="8418513" cy="1074738"/>
            <a:chOff x="240" y="3312"/>
            <a:chExt cx="5303" cy="677"/>
          </a:xfrm>
        </p:grpSpPr>
        <p:sp>
          <p:nvSpPr>
            <p:cNvPr id="439314" name="Text Box 18"/>
            <p:cNvSpPr txBox="1">
              <a:spLocks noChangeArrowheads="1"/>
            </p:cNvSpPr>
            <p:nvPr/>
          </p:nvSpPr>
          <p:spPr bwMode="auto">
            <a:xfrm>
              <a:off x="1677" y="3435"/>
              <a:ext cx="116" cy="288"/>
            </a:xfrm>
            <a:prstGeom prst="rect">
              <a:avLst/>
            </a:prstGeom>
            <a:noFill/>
            <a:ln w="9525">
              <a:noFill/>
              <a:miter lim="800000"/>
              <a:headEnd/>
              <a:tailEnd/>
            </a:ln>
            <a:effectLst/>
          </p:spPr>
          <p:txBody>
            <a:bodyPr wrap="none">
              <a:spAutoFit/>
            </a:bodyPr>
            <a:lstStyle/>
            <a:p>
              <a:pPr algn="l"/>
              <a:endParaRPr lang="en-GB" sz="2400"/>
            </a:p>
          </p:txBody>
        </p:sp>
        <p:sp>
          <p:nvSpPr>
            <p:cNvPr id="439315" name="Rectangle 19"/>
            <p:cNvSpPr>
              <a:spLocks noChangeArrowheads="1"/>
            </p:cNvSpPr>
            <p:nvPr/>
          </p:nvSpPr>
          <p:spPr bwMode="auto">
            <a:xfrm>
              <a:off x="3240" y="3440"/>
              <a:ext cx="912" cy="288"/>
            </a:xfrm>
            <a:prstGeom prst="rect">
              <a:avLst/>
            </a:prstGeom>
            <a:noFill/>
            <a:ln w="9525">
              <a:noFill/>
              <a:miter lim="800000"/>
              <a:headEnd/>
              <a:tailEnd/>
            </a:ln>
            <a:effectLst/>
          </p:spPr>
          <p:txBody>
            <a:bodyPr>
              <a:spAutoFit/>
            </a:bodyPr>
            <a:lstStyle/>
            <a:p>
              <a:endParaRPr lang="en-GB" sz="2400"/>
            </a:p>
          </p:txBody>
        </p:sp>
        <p:sp>
          <p:nvSpPr>
            <p:cNvPr id="439316" name="Rectangle 20"/>
            <p:cNvSpPr>
              <a:spLocks noChangeArrowheads="1"/>
            </p:cNvSpPr>
            <p:nvPr/>
          </p:nvSpPr>
          <p:spPr bwMode="auto">
            <a:xfrm>
              <a:off x="240" y="3339"/>
              <a:ext cx="1265" cy="480"/>
            </a:xfrm>
            <a:prstGeom prst="rect">
              <a:avLst/>
            </a:prstGeom>
            <a:solidFill>
              <a:schemeClr val="bg1"/>
            </a:solidFill>
            <a:ln w="28575">
              <a:solidFill>
                <a:schemeClr val="tx1"/>
              </a:solidFill>
              <a:miter lim="800000"/>
              <a:headEnd/>
              <a:tailEnd/>
            </a:ln>
            <a:effectLst/>
          </p:spPr>
          <p:txBody>
            <a:bodyPr wrap="none" anchor="ctr"/>
            <a:lstStyle/>
            <a:p>
              <a:r>
                <a:rPr lang="en-US" sz="2800"/>
                <a:t>Department</a:t>
              </a:r>
            </a:p>
          </p:txBody>
        </p:sp>
        <p:sp>
          <p:nvSpPr>
            <p:cNvPr id="439317" name="Rectangle 21"/>
            <p:cNvSpPr>
              <a:spLocks noChangeArrowheads="1"/>
            </p:cNvSpPr>
            <p:nvPr/>
          </p:nvSpPr>
          <p:spPr bwMode="auto">
            <a:xfrm>
              <a:off x="4080" y="3408"/>
              <a:ext cx="1463" cy="432"/>
            </a:xfrm>
            <a:prstGeom prst="rect">
              <a:avLst/>
            </a:prstGeom>
            <a:solidFill>
              <a:schemeClr val="bg1"/>
            </a:solidFill>
            <a:ln w="28575">
              <a:solidFill>
                <a:schemeClr val="tx1"/>
              </a:solidFill>
              <a:miter lim="800000"/>
              <a:headEnd/>
              <a:tailEnd/>
            </a:ln>
            <a:effectLst/>
          </p:spPr>
          <p:txBody>
            <a:bodyPr wrap="none" anchor="ctr"/>
            <a:lstStyle/>
            <a:p>
              <a:r>
                <a:rPr lang="en-US" sz="2800"/>
                <a:t>Subject</a:t>
              </a:r>
            </a:p>
          </p:txBody>
        </p:sp>
        <p:sp>
          <p:nvSpPr>
            <p:cNvPr id="439318" name="Line 22"/>
            <p:cNvSpPr>
              <a:spLocks noChangeShapeType="1"/>
            </p:cNvSpPr>
            <p:nvPr/>
          </p:nvSpPr>
          <p:spPr bwMode="auto">
            <a:xfrm>
              <a:off x="1488" y="3600"/>
              <a:ext cx="2592" cy="0"/>
            </a:xfrm>
            <a:prstGeom prst="line">
              <a:avLst/>
            </a:prstGeom>
            <a:noFill/>
            <a:ln w="28575">
              <a:solidFill>
                <a:schemeClr val="tx1"/>
              </a:solidFill>
              <a:round/>
              <a:headEnd/>
              <a:tailEnd/>
            </a:ln>
            <a:effectLst/>
          </p:spPr>
          <p:txBody>
            <a:bodyPr/>
            <a:lstStyle/>
            <a:p>
              <a:endParaRPr lang="en-US"/>
            </a:p>
          </p:txBody>
        </p:sp>
        <p:sp>
          <p:nvSpPr>
            <p:cNvPr id="439319" name="Text Box 23"/>
            <p:cNvSpPr txBox="1">
              <a:spLocks noChangeArrowheads="1"/>
            </p:cNvSpPr>
            <p:nvPr/>
          </p:nvSpPr>
          <p:spPr bwMode="auto">
            <a:xfrm>
              <a:off x="1537" y="3312"/>
              <a:ext cx="116" cy="288"/>
            </a:xfrm>
            <a:prstGeom prst="rect">
              <a:avLst/>
            </a:prstGeom>
            <a:noFill/>
            <a:ln w="9525">
              <a:noFill/>
              <a:miter lim="800000"/>
              <a:headEnd/>
              <a:tailEnd/>
            </a:ln>
            <a:effectLst/>
          </p:spPr>
          <p:txBody>
            <a:bodyPr wrap="none">
              <a:spAutoFit/>
            </a:bodyPr>
            <a:lstStyle/>
            <a:p>
              <a:pPr algn="l"/>
              <a:endParaRPr lang="en-GB" sz="2400"/>
            </a:p>
          </p:txBody>
        </p:sp>
        <p:sp>
          <p:nvSpPr>
            <p:cNvPr id="439320" name="Text Box 24"/>
            <p:cNvSpPr txBox="1">
              <a:spLocks noChangeArrowheads="1"/>
            </p:cNvSpPr>
            <p:nvPr/>
          </p:nvSpPr>
          <p:spPr bwMode="auto">
            <a:xfrm>
              <a:off x="2164" y="3648"/>
              <a:ext cx="898" cy="288"/>
            </a:xfrm>
            <a:prstGeom prst="rect">
              <a:avLst/>
            </a:prstGeom>
            <a:noFill/>
            <a:ln w="9525">
              <a:noFill/>
              <a:miter lim="800000"/>
              <a:headEnd/>
              <a:tailEnd/>
            </a:ln>
            <a:effectLst/>
          </p:spPr>
          <p:txBody>
            <a:bodyPr wrap="none">
              <a:spAutoFit/>
            </a:bodyPr>
            <a:lstStyle/>
            <a:p>
              <a:pPr algn="l"/>
              <a:r>
                <a:rPr lang="en-US" sz="2400"/>
                <a:t>     offers</a:t>
              </a:r>
            </a:p>
          </p:txBody>
        </p:sp>
        <p:sp>
          <p:nvSpPr>
            <p:cNvPr id="439321" name="Freeform 25"/>
            <p:cNvSpPr>
              <a:spLocks/>
            </p:cNvSpPr>
            <p:nvPr/>
          </p:nvSpPr>
          <p:spPr bwMode="auto">
            <a:xfrm>
              <a:off x="3074" y="3819"/>
              <a:ext cx="47" cy="1"/>
            </a:xfrm>
            <a:custGeom>
              <a:avLst/>
              <a:gdLst/>
              <a:ahLst/>
              <a:cxnLst>
                <a:cxn ang="0">
                  <a:pos x="0" y="0"/>
                </a:cxn>
                <a:cxn ang="0">
                  <a:pos x="30" y="0"/>
                </a:cxn>
              </a:cxnLst>
              <a:rect l="0" t="0" r="r" b="b"/>
              <a:pathLst>
                <a:path w="30" h="1">
                  <a:moveTo>
                    <a:pt x="0" y="0"/>
                  </a:moveTo>
                  <a:lnTo>
                    <a:pt x="30" y="0"/>
                  </a:lnTo>
                </a:path>
              </a:pathLst>
            </a:custGeom>
            <a:noFill/>
            <a:ln w="34925">
              <a:solidFill>
                <a:schemeClr val="tx1"/>
              </a:solidFill>
              <a:round/>
              <a:headEnd type="none" w="med" len="med"/>
              <a:tailEnd type="triangle" w="med" len="med"/>
            </a:ln>
            <a:effectLst/>
          </p:spPr>
          <p:txBody>
            <a:bodyPr/>
            <a:lstStyle/>
            <a:p>
              <a:endParaRPr lang="en-US"/>
            </a:p>
          </p:txBody>
        </p:sp>
        <p:sp>
          <p:nvSpPr>
            <p:cNvPr id="439322" name="Text Box 26"/>
            <p:cNvSpPr txBox="1">
              <a:spLocks noChangeArrowheads="1"/>
            </p:cNvSpPr>
            <p:nvPr/>
          </p:nvSpPr>
          <p:spPr bwMode="auto">
            <a:xfrm>
              <a:off x="1577" y="3701"/>
              <a:ext cx="439" cy="288"/>
            </a:xfrm>
            <a:prstGeom prst="rect">
              <a:avLst/>
            </a:prstGeom>
            <a:noFill/>
            <a:ln w="9525">
              <a:noFill/>
              <a:miter lim="800000"/>
              <a:headEnd/>
              <a:tailEnd/>
            </a:ln>
            <a:effectLst/>
          </p:spPr>
          <p:txBody>
            <a:bodyPr>
              <a:spAutoFit/>
            </a:bodyPr>
            <a:lstStyle/>
            <a:p>
              <a:r>
                <a:rPr lang="en-US" sz="2400" dirty="0"/>
                <a:t>1</a:t>
              </a:r>
            </a:p>
          </p:txBody>
        </p:sp>
        <p:sp>
          <p:nvSpPr>
            <p:cNvPr id="439323" name="Rectangle 27"/>
            <p:cNvSpPr>
              <a:spLocks noChangeArrowheads="1"/>
            </p:cNvSpPr>
            <p:nvPr/>
          </p:nvSpPr>
          <p:spPr bwMode="auto">
            <a:xfrm>
              <a:off x="3100" y="3317"/>
              <a:ext cx="912" cy="288"/>
            </a:xfrm>
            <a:prstGeom prst="rect">
              <a:avLst/>
            </a:prstGeom>
            <a:noFill/>
            <a:ln w="9525">
              <a:noFill/>
              <a:miter lim="800000"/>
              <a:headEnd/>
              <a:tailEnd/>
            </a:ln>
            <a:effectLst/>
          </p:spPr>
          <p:txBody>
            <a:bodyPr>
              <a:spAutoFit/>
            </a:bodyPr>
            <a:lstStyle/>
            <a:p>
              <a:endParaRPr lang="en-GB" sz="2400"/>
            </a:p>
          </p:txBody>
        </p:sp>
        <p:sp>
          <p:nvSpPr>
            <p:cNvPr id="439324" name="Text Box 28"/>
            <p:cNvSpPr txBox="1">
              <a:spLocks noChangeArrowheads="1"/>
            </p:cNvSpPr>
            <p:nvPr/>
          </p:nvSpPr>
          <p:spPr bwMode="auto">
            <a:xfrm>
              <a:off x="3669" y="3653"/>
              <a:ext cx="360" cy="291"/>
            </a:xfrm>
            <a:prstGeom prst="rect">
              <a:avLst/>
            </a:prstGeom>
            <a:noFill/>
            <a:ln w="9525">
              <a:noFill/>
              <a:miter lim="800000"/>
              <a:headEnd/>
              <a:tailEnd/>
            </a:ln>
            <a:effectLst/>
          </p:spPr>
          <p:txBody>
            <a:bodyPr wrap="none">
              <a:spAutoFit/>
            </a:bodyPr>
            <a:lstStyle/>
            <a:p>
              <a:r>
                <a:rPr lang="en-US" sz="2400" dirty="0"/>
                <a:t>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39299">
                                            <p:txEl>
                                              <p:pRg st="0" end="0"/>
                                            </p:txEl>
                                          </p:spTgt>
                                        </p:tgtEl>
                                        <p:attrNameLst>
                                          <p:attrName>style.visibility</p:attrName>
                                        </p:attrNameLst>
                                      </p:cBhvr>
                                      <p:to>
                                        <p:strVal val="visible"/>
                                      </p:to>
                                    </p:set>
                                    <p:anim calcmode="lin" valueType="num">
                                      <p:cBhvr additive="base">
                                        <p:cTn id="7" dur="500" fill="hold"/>
                                        <p:tgtEl>
                                          <p:spTgt spid="439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9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9312"/>
                                        </p:tgtEl>
                                        <p:attrNameLst>
                                          <p:attrName>style.visibility</p:attrName>
                                        </p:attrNameLst>
                                      </p:cBhvr>
                                      <p:to>
                                        <p:strVal val="visible"/>
                                      </p:to>
                                    </p:set>
                                    <p:anim calcmode="lin" valueType="num">
                                      <p:cBhvr additive="base">
                                        <p:cTn id="19" dur="500" fill="hold"/>
                                        <p:tgtEl>
                                          <p:spTgt spid="439312"/>
                                        </p:tgtEl>
                                        <p:attrNameLst>
                                          <p:attrName>ppt_x</p:attrName>
                                        </p:attrNameLst>
                                      </p:cBhvr>
                                      <p:tavLst>
                                        <p:tav tm="0">
                                          <p:val>
                                            <p:strVal val="0-#ppt_w/2"/>
                                          </p:val>
                                        </p:tav>
                                        <p:tav tm="100000">
                                          <p:val>
                                            <p:strVal val="#ppt_x"/>
                                          </p:val>
                                        </p:tav>
                                      </p:tavLst>
                                    </p:anim>
                                    <p:anim calcmode="lin" valueType="num">
                                      <p:cBhvr additive="base">
                                        <p:cTn id="20" dur="500" fill="hold"/>
                                        <p:tgtEl>
                                          <p:spTgt spid="4393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9" grpId="0" build="p" autoUpdateAnimBg="0" advAuto="0"/>
      <p:bldP spid="439312"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 name="Slide Number Placeholder 1"/>
          <p:cNvSpPr>
            <a:spLocks noGrp="1"/>
          </p:cNvSpPr>
          <p:nvPr>
            <p:ph type="sldNum" sz="quarter" idx="10"/>
          </p:nvPr>
        </p:nvSpPr>
        <p:spPr/>
        <p:txBody>
          <a:bodyPr/>
          <a:lstStyle/>
          <a:p>
            <a:fld id="{9E1B075E-4B3B-49DE-B59C-119CDEEAB323}" type="slidenum">
              <a:rPr lang="zh-CN" altLang="en-GB"/>
              <a:pPr/>
              <a:t>105</a:t>
            </a:fld>
            <a:endParaRPr lang="en-GB" altLang="zh-CN"/>
          </a:p>
        </p:txBody>
      </p:sp>
      <p:sp>
        <p:nvSpPr>
          <p:cNvPr id="440322" name="Rectangle 2"/>
          <p:cNvSpPr>
            <a:spLocks noGrp="1" noChangeArrowheads="1"/>
          </p:cNvSpPr>
          <p:nvPr>
            <p:ph type="title" idx="4294967295"/>
          </p:nvPr>
        </p:nvSpPr>
        <p:spPr>
          <a:xfrm>
            <a:off x="0" y="152400"/>
            <a:ext cx="8791575" cy="990600"/>
          </a:xfrm>
        </p:spPr>
        <p:txBody>
          <a:bodyPr/>
          <a:lstStyle/>
          <a:p>
            <a:pPr algn="l"/>
            <a:r>
              <a:rPr lang="en-US">
                <a:latin typeface="Arial" charset="0"/>
              </a:rPr>
              <a:t>Class Diagram - Example</a:t>
            </a:r>
          </a:p>
        </p:txBody>
      </p:sp>
      <p:sp>
        <p:nvSpPr>
          <p:cNvPr id="440323" name="Rectangle 3"/>
          <p:cNvSpPr>
            <a:spLocks noGrp="1" noChangeArrowheads="1"/>
          </p:cNvSpPr>
          <p:nvPr>
            <p:ph type="body" idx="4294967295"/>
          </p:nvPr>
        </p:nvSpPr>
        <p:spPr>
          <a:xfrm>
            <a:off x="762000" y="1524000"/>
            <a:ext cx="8077200" cy="4456113"/>
          </a:xfrm>
        </p:spPr>
        <p:txBody>
          <a:bodyPr/>
          <a:lstStyle/>
          <a:p>
            <a:r>
              <a:rPr lang="en-US" sz="2800" dirty="0"/>
              <a:t>Department has Instructors and instructors can work for one or more departments.</a:t>
            </a:r>
          </a:p>
        </p:txBody>
      </p:sp>
      <p:grpSp>
        <p:nvGrpSpPr>
          <p:cNvPr id="2" name="Group 4"/>
          <p:cNvGrpSpPr>
            <a:grpSpLocks/>
          </p:cNvGrpSpPr>
          <p:nvPr/>
        </p:nvGrpSpPr>
        <p:grpSpPr bwMode="auto">
          <a:xfrm>
            <a:off x="228600" y="2971800"/>
            <a:ext cx="8534400" cy="1074738"/>
            <a:chOff x="144" y="1680"/>
            <a:chExt cx="5376" cy="677"/>
          </a:xfrm>
        </p:grpSpPr>
        <p:sp>
          <p:nvSpPr>
            <p:cNvPr id="440325" name="Text Box 5"/>
            <p:cNvSpPr txBox="1">
              <a:spLocks noChangeArrowheads="1"/>
            </p:cNvSpPr>
            <p:nvPr/>
          </p:nvSpPr>
          <p:spPr bwMode="auto">
            <a:xfrm>
              <a:off x="2064" y="2064"/>
              <a:ext cx="1440" cy="288"/>
            </a:xfrm>
            <a:prstGeom prst="rect">
              <a:avLst/>
            </a:prstGeom>
            <a:noFill/>
            <a:ln w="9525">
              <a:noFill/>
              <a:miter lim="800000"/>
              <a:headEnd/>
              <a:tailEnd/>
            </a:ln>
            <a:effectLst/>
          </p:spPr>
          <p:txBody>
            <a:bodyPr>
              <a:spAutoFit/>
            </a:bodyPr>
            <a:lstStyle/>
            <a:p>
              <a:pPr algn="l"/>
              <a:r>
                <a:rPr lang="en-US" sz="2400"/>
                <a:t>assigned to</a:t>
              </a:r>
            </a:p>
          </p:txBody>
        </p:sp>
        <p:sp>
          <p:nvSpPr>
            <p:cNvPr id="440326" name="Text Box 6"/>
            <p:cNvSpPr txBox="1">
              <a:spLocks noChangeArrowheads="1"/>
            </p:cNvSpPr>
            <p:nvPr/>
          </p:nvSpPr>
          <p:spPr bwMode="auto">
            <a:xfrm>
              <a:off x="1488" y="2069"/>
              <a:ext cx="480" cy="288"/>
            </a:xfrm>
            <a:prstGeom prst="rect">
              <a:avLst/>
            </a:prstGeom>
            <a:noFill/>
            <a:ln w="9525">
              <a:noFill/>
              <a:miter lim="800000"/>
              <a:headEnd/>
              <a:tailEnd/>
            </a:ln>
            <a:effectLst/>
          </p:spPr>
          <p:txBody>
            <a:bodyPr wrap="square">
              <a:spAutoFit/>
            </a:bodyPr>
            <a:lstStyle/>
            <a:p>
              <a:r>
                <a:rPr lang="en-US" sz="2400" dirty="0"/>
                <a:t>1..*</a:t>
              </a:r>
            </a:p>
          </p:txBody>
        </p:sp>
        <p:sp>
          <p:nvSpPr>
            <p:cNvPr id="440327" name="Text Box 7"/>
            <p:cNvSpPr txBox="1">
              <a:spLocks noChangeArrowheads="1"/>
            </p:cNvSpPr>
            <p:nvPr/>
          </p:nvSpPr>
          <p:spPr bwMode="auto">
            <a:xfrm>
              <a:off x="1658" y="1803"/>
              <a:ext cx="115" cy="288"/>
            </a:xfrm>
            <a:prstGeom prst="rect">
              <a:avLst/>
            </a:prstGeom>
            <a:noFill/>
            <a:ln w="9525">
              <a:noFill/>
              <a:miter lim="800000"/>
              <a:headEnd/>
              <a:tailEnd/>
            </a:ln>
            <a:effectLst/>
          </p:spPr>
          <p:txBody>
            <a:bodyPr wrap="none">
              <a:spAutoFit/>
            </a:bodyPr>
            <a:lstStyle/>
            <a:p>
              <a:pPr algn="l"/>
              <a:endParaRPr lang="en-GB" sz="2400"/>
            </a:p>
          </p:txBody>
        </p:sp>
        <p:sp>
          <p:nvSpPr>
            <p:cNvPr id="440328" name="Rectangle 8"/>
            <p:cNvSpPr>
              <a:spLocks noChangeArrowheads="1"/>
            </p:cNvSpPr>
            <p:nvPr/>
          </p:nvSpPr>
          <p:spPr bwMode="auto">
            <a:xfrm>
              <a:off x="3285" y="1808"/>
              <a:ext cx="890" cy="288"/>
            </a:xfrm>
            <a:prstGeom prst="rect">
              <a:avLst/>
            </a:prstGeom>
            <a:noFill/>
            <a:ln w="9525">
              <a:noFill/>
              <a:miter lim="800000"/>
              <a:headEnd/>
              <a:tailEnd/>
            </a:ln>
            <a:effectLst/>
          </p:spPr>
          <p:txBody>
            <a:bodyPr>
              <a:spAutoFit/>
            </a:bodyPr>
            <a:lstStyle/>
            <a:p>
              <a:endParaRPr lang="en-GB" sz="2400"/>
            </a:p>
          </p:txBody>
        </p:sp>
        <p:sp>
          <p:nvSpPr>
            <p:cNvPr id="440329" name="Rectangle 9"/>
            <p:cNvSpPr>
              <a:spLocks noChangeArrowheads="1"/>
            </p:cNvSpPr>
            <p:nvPr/>
          </p:nvSpPr>
          <p:spPr bwMode="auto">
            <a:xfrm>
              <a:off x="144" y="1707"/>
              <a:ext cx="1334" cy="480"/>
            </a:xfrm>
            <a:prstGeom prst="rect">
              <a:avLst/>
            </a:prstGeom>
            <a:solidFill>
              <a:schemeClr val="bg1"/>
            </a:solidFill>
            <a:ln w="28575">
              <a:solidFill>
                <a:schemeClr val="tx1"/>
              </a:solidFill>
              <a:miter lim="800000"/>
              <a:headEnd/>
              <a:tailEnd/>
            </a:ln>
            <a:effectLst/>
          </p:spPr>
          <p:txBody>
            <a:bodyPr wrap="none" anchor="ctr"/>
            <a:lstStyle/>
            <a:p>
              <a:r>
                <a:rPr lang="en-US" sz="2800"/>
                <a:t>Instructor</a:t>
              </a:r>
            </a:p>
          </p:txBody>
        </p:sp>
        <p:sp>
          <p:nvSpPr>
            <p:cNvPr id="440330" name="Rectangle 10"/>
            <p:cNvSpPr>
              <a:spLocks noChangeArrowheads="1"/>
            </p:cNvSpPr>
            <p:nvPr/>
          </p:nvSpPr>
          <p:spPr bwMode="auto">
            <a:xfrm>
              <a:off x="4093" y="1755"/>
              <a:ext cx="1427" cy="432"/>
            </a:xfrm>
            <a:prstGeom prst="rect">
              <a:avLst/>
            </a:prstGeom>
            <a:solidFill>
              <a:schemeClr val="bg1"/>
            </a:solidFill>
            <a:ln w="28575">
              <a:solidFill>
                <a:schemeClr val="tx1"/>
              </a:solidFill>
              <a:miter lim="800000"/>
              <a:headEnd/>
              <a:tailEnd/>
            </a:ln>
            <a:effectLst/>
          </p:spPr>
          <p:txBody>
            <a:bodyPr wrap="none" anchor="ctr"/>
            <a:lstStyle/>
            <a:p>
              <a:r>
                <a:rPr lang="en-US" sz="2800"/>
                <a:t>Department</a:t>
              </a:r>
            </a:p>
          </p:txBody>
        </p:sp>
        <p:sp>
          <p:nvSpPr>
            <p:cNvPr id="440331" name="Line 11"/>
            <p:cNvSpPr>
              <a:spLocks noChangeShapeType="1"/>
            </p:cNvSpPr>
            <p:nvPr/>
          </p:nvSpPr>
          <p:spPr bwMode="auto">
            <a:xfrm>
              <a:off x="1478" y="1995"/>
              <a:ext cx="2615" cy="1"/>
            </a:xfrm>
            <a:prstGeom prst="line">
              <a:avLst/>
            </a:prstGeom>
            <a:noFill/>
            <a:ln w="28575">
              <a:solidFill>
                <a:schemeClr val="tx1"/>
              </a:solidFill>
              <a:round/>
              <a:headEnd/>
              <a:tailEnd/>
            </a:ln>
            <a:effectLst/>
          </p:spPr>
          <p:txBody>
            <a:bodyPr/>
            <a:lstStyle/>
            <a:p>
              <a:endParaRPr lang="en-US"/>
            </a:p>
          </p:txBody>
        </p:sp>
        <p:sp>
          <p:nvSpPr>
            <p:cNvPr id="440332" name="Text Box 12"/>
            <p:cNvSpPr txBox="1">
              <a:spLocks noChangeArrowheads="1"/>
            </p:cNvSpPr>
            <p:nvPr/>
          </p:nvSpPr>
          <p:spPr bwMode="auto">
            <a:xfrm>
              <a:off x="1515" y="1680"/>
              <a:ext cx="115" cy="288"/>
            </a:xfrm>
            <a:prstGeom prst="rect">
              <a:avLst/>
            </a:prstGeom>
            <a:noFill/>
            <a:ln w="9525">
              <a:noFill/>
              <a:miter lim="800000"/>
              <a:headEnd/>
              <a:tailEnd/>
            </a:ln>
            <a:effectLst/>
          </p:spPr>
          <p:txBody>
            <a:bodyPr wrap="none">
              <a:spAutoFit/>
            </a:bodyPr>
            <a:lstStyle/>
            <a:p>
              <a:pPr algn="l"/>
              <a:endParaRPr lang="en-GB" sz="2400"/>
            </a:p>
          </p:txBody>
        </p:sp>
        <p:sp>
          <p:nvSpPr>
            <p:cNvPr id="440333" name="Freeform 13"/>
            <p:cNvSpPr>
              <a:spLocks/>
            </p:cNvSpPr>
            <p:nvPr/>
          </p:nvSpPr>
          <p:spPr bwMode="auto">
            <a:xfrm>
              <a:off x="3264" y="2208"/>
              <a:ext cx="29" cy="1"/>
            </a:xfrm>
            <a:custGeom>
              <a:avLst/>
              <a:gdLst/>
              <a:ahLst/>
              <a:cxnLst>
                <a:cxn ang="0">
                  <a:pos x="0" y="0"/>
                </a:cxn>
                <a:cxn ang="0">
                  <a:pos x="30" y="0"/>
                </a:cxn>
              </a:cxnLst>
              <a:rect l="0" t="0" r="r" b="b"/>
              <a:pathLst>
                <a:path w="30" h="1">
                  <a:moveTo>
                    <a:pt x="0" y="0"/>
                  </a:moveTo>
                  <a:lnTo>
                    <a:pt x="30" y="0"/>
                  </a:lnTo>
                </a:path>
              </a:pathLst>
            </a:custGeom>
            <a:noFill/>
            <a:ln w="34925">
              <a:solidFill>
                <a:schemeClr val="tx1"/>
              </a:solidFill>
              <a:round/>
              <a:headEnd type="none" w="med" len="med"/>
              <a:tailEnd type="triangle" w="med" len="med"/>
            </a:ln>
            <a:effectLst/>
          </p:spPr>
          <p:txBody>
            <a:bodyPr/>
            <a:lstStyle/>
            <a:p>
              <a:endParaRPr lang="en-US"/>
            </a:p>
          </p:txBody>
        </p:sp>
        <p:sp>
          <p:nvSpPr>
            <p:cNvPr id="440334" name="Rectangle 14"/>
            <p:cNvSpPr>
              <a:spLocks noChangeArrowheads="1"/>
            </p:cNvSpPr>
            <p:nvPr/>
          </p:nvSpPr>
          <p:spPr bwMode="auto">
            <a:xfrm>
              <a:off x="3142" y="1685"/>
              <a:ext cx="890" cy="288"/>
            </a:xfrm>
            <a:prstGeom prst="rect">
              <a:avLst/>
            </a:prstGeom>
            <a:noFill/>
            <a:ln w="9525">
              <a:noFill/>
              <a:miter lim="800000"/>
              <a:headEnd/>
              <a:tailEnd/>
            </a:ln>
            <a:effectLst/>
          </p:spPr>
          <p:txBody>
            <a:bodyPr>
              <a:spAutoFit/>
            </a:bodyPr>
            <a:lstStyle/>
            <a:p>
              <a:endParaRPr lang="en-GB" sz="2400"/>
            </a:p>
          </p:txBody>
        </p:sp>
        <p:sp>
          <p:nvSpPr>
            <p:cNvPr id="440335" name="Text Box 15"/>
            <p:cNvSpPr txBox="1">
              <a:spLocks noChangeArrowheads="1"/>
            </p:cNvSpPr>
            <p:nvPr/>
          </p:nvSpPr>
          <p:spPr bwMode="auto">
            <a:xfrm>
              <a:off x="3697" y="2021"/>
              <a:ext cx="360" cy="291"/>
            </a:xfrm>
            <a:prstGeom prst="rect">
              <a:avLst/>
            </a:prstGeom>
            <a:noFill/>
            <a:ln w="9525">
              <a:noFill/>
              <a:miter lim="800000"/>
              <a:headEnd/>
              <a:tailEnd/>
            </a:ln>
            <a:effectLst/>
          </p:spPr>
          <p:txBody>
            <a:bodyPr wrap="none">
              <a:spAutoFit/>
            </a:bodyPr>
            <a:lstStyle/>
            <a:p>
              <a:r>
                <a:rPr lang="en-US" sz="2400" dirty="0"/>
                <a:t>1..*</a:t>
              </a:r>
            </a:p>
          </p:txBody>
        </p:sp>
      </p:grpSp>
      <p:sp>
        <p:nvSpPr>
          <p:cNvPr id="440336" name="Rectangle 16"/>
          <p:cNvSpPr>
            <a:spLocks noChangeArrowheads="1"/>
          </p:cNvSpPr>
          <p:nvPr/>
        </p:nvSpPr>
        <p:spPr bwMode="auto">
          <a:xfrm>
            <a:off x="0" y="3733800"/>
            <a:ext cx="9305925" cy="946150"/>
          </a:xfrm>
          <a:prstGeom prst="rect">
            <a:avLst/>
          </a:prstGeom>
          <a:noFill/>
          <a:ln w="9525">
            <a:noFill/>
            <a:miter lim="800000"/>
            <a:headEnd/>
            <a:tailEnd/>
          </a:ln>
          <a:effectLst/>
        </p:spPr>
        <p:txBody>
          <a:bodyPr>
            <a:spAutoFit/>
          </a:bodyPr>
          <a:lstStyle/>
          <a:p>
            <a:pPr lvl="1" algn="l">
              <a:lnSpc>
                <a:spcPct val="90000"/>
              </a:lnSpc>
              <a:spcBef>
                <a:spcPct val="20000"/>
              </a:spcBef>
              <a:buClr>
                <a:schemeClr val="hlink"/>
              </a:buClr>
              <a:buSzPct val="55000"/>
              <a:buFont typeface="Wingdings" pitchFamily="2" charset="2"/>
              <a:buNone/>
            </a:pPr>
            <a:endParaRPr lang="en-US" sz="2800" dirty="0">
              <a:solidFill>
                <a:schemeClr val="hlink"/>
              </a:solidFill>
            </a:endParaRPr>
          </a:p>
          <a:p>
            <a:pPr lvl="1" algn="l">
              <a:lnSpc>
                <a:spcPct val="90000"/>
              </a:lnSpc>
              <a:spcBef>
                <a:spcPct val="20000"/>
              </a:spcBef>
              <a:buClr>
                <a:schemeClr val="hlink"/>
              </a:buClr>
              <a:buSzPct val="55000"/>
            </a:pPr>
            <a:r>
              <a:rPr lang="en-US" sz="2800" dirty="0" smtClean="0"/>
              <a:t>- Student </a:t>
            </a:r>
            <a:r>
              <a:rPr lang="en-US" sz="2800" dirty="0"/>
              <a:t>can </a:t>
            </a:r>
            <a:r>
              <a:rPr lang="en-US" sz="2800" dirty="0" smtClean="0"/>
              <a:t>enroll </a:t>
            </a:r>
            <a:r>
              <a:rPr lang="en-US" sz="2800" dirty="0"/>
              <a:t>in </a:t>
            </a:r>
            <a:r>
              <a:rPr lang="en-US" sz="2800" dirty="0" smtClean="0"/>
              <a:t>up to </a:t>
            </a:r>
            <a:r>
              <a:rPr lang="en-US" sz="2800" dirty="0"/>
              <a:t>5 Subjects.</a:t>
            </a:r>
          </a:p>
        </p:txBody>
      </p:sp>
      <p:grpSp>
        <p:nvGrpSpPr>
          <p:cNvPr id="3" name="Group 17"/>
          <p:cNvGrpSpPr>
            <a:grpSpLocks/>
          </p:cNvGrpSpPr>
          <p:nvPr/>
        </p:nvGrpSpPr>
        <p:grpSpPr bwMode="auto">
          <a:xfrm>
            <a:off x="423863" y="5249863"/>
            <a:ext cx="8418512" cy="1074737"/>
            <a:chOff x="267" y="3307"/>
            <a:chExt cx="5303" cy="677"/>
          </a:xfrm>
        </p:grpSpPr>
        <p:sp>
          <p:nvSpPr>
            <p:cNvPr id="440338" name="Text Box 18"/>
            <p:cNvSpPr txBox="1">
              <a:spLocks noChangeArrowheads="1"/>
            </p:cNvSpPr>
            <p:nvPr/>
          </p:nvSpPr>
          <p:spPr bwMode="auto">
            <a:xfrm>
              <a:off x="1704" y="3430"/>
              <a:ext cx="116" cy="288"/>
            </a:xfrm>
            <a:prstGeom prst="rect">
              <a:avLst/>
            </a:prstGeom>
            <a:noFill/>
            <a:ln w="9525">
              <a:noFill/>
              <a:miter lim="800000"/>
              <a:headEnd/>
              <a:tailEnd/>
            </a:ln>
            <a:effectLst/>
          </p:spPr>
          <p:txBody>
            <a:bodyPr wrap="none">
              <a:spAutoFit/>
            </a:bodyPr>
            <a:lstStyle/>
            <a:p>
              <a:pPr algn="l"/>
              <a:endParaRPr lang="en-GB" sz="2400"/>
            </a:p>
          </p:txBody>
        </p:sp>
        <p:sp>
          <p:nvSpPr>
            <p:cNvPr id="440339" name="Rectangle 19"/>
            <p:cNvSpPr>
              <a:spLocks noChangeArrowheads="1"/>
            </p:cNvSpPr>
            <p:nvPr/>
          </p:nvSpPr>
          <p:spPr bwMode="auto">
            <a:xfrm>
              <a:off x="3267" y="3435"/>
              <a:ext cx="912" cy="288"/>
            </a:xfrm>
            <a:prstGeom prst="rect">
              <a:avLst/>
            </a:prstGeom>
            <a:noFill/>
            <a:ln w="9525">
              <a:noFill/>
              <a:miter lim="800000"/>
              <a:headEnd/>
              <a:tailEnd/>
            </a:ln>
            <a:effectLst/>
          </p:spPr>
          <p:txBody>
            <a:bodyPr>
              <a:spAutoFit/>
            </a:bodyPr>
            <a:lstStyle/>
            <a:p>
              <a:endParaRPr lang="en-GB" sz="2400"/>
            </a:p>
          </p:txBody>
        </p:sp>
        <p:sp>
          <p:nvSpPr>
            <p:cNvPr id="440340" name="Rectangle 20"/>
            <p:cNvSpPr>
              <a:spLocks noChangeArrowheads="1"/>
            </p:cNvSpPr>
            <p:nvPr/>
          </p:nvSpPr>
          <p:spPr bwMode="auto">
            <a:xfrm>
              <a:off x="267" y="3334"/>
              <a:ext cx="1265" cy="480"/>
            </a:xfrm>
            <a:prstGeom prst="rect">
              <a:avLst/>
            </a:prstGeom>
            <a:solidFill>
              <a:schemeClr val="bg1"/>
            </a:solidFill>
            <a:ln w="28575">
              <a:solidFill>
                <a:schemeClr val="tx1"/>
              </a:solidFill>
              <a:miter lim="800000"/>
              <a:headEnd/>
              <a:tailEnd/>
            </a:ln>
            <a:effectLst/>
          </p:spPr>
          <p:txBody>
            <a:bodyPr wrap="none" anchor="ctr"/>
            <a:lstStyle/>
            <a:p>
              <a:r>
                <a:rPr lang="en-US" sz="2800"/>
                <a:t>Student</a:t>
              </a:r>
            </a:p>
          </p:txBody>
        </p:sp>
        <p:sp>
          <p:nvSpPr>
            <p:cNvPr id="440341" name="Rectangle 21"/>
            <p:cNvSpPr>
              <a:spLocks noChangeArrowheads="1"/>
            </p:cNvSpPr>
            <p:nvPr/>
          </p:nvSpPr>
          <p:spPr bwMode="auto">
            <a:xfrm>
              <a:off x="4107" y="3403"/>
              <a:ext cx="1463" cy="432"/>
            </a:xfrm>
            <a:prstGeom prst="rect">
              <a:avLst/>
            </a:prstGeom>
            <a:solidFill>
              <a:schemeClr val="bg1"/>
            </a:solidFill>
            <a:ln w="28575">
              <a:solidFill>
                <a:schemeClr val="tx1"/>
              </a:solidFill>
              <a:miter lim="800000"/>
              <a:headEnd/>
              <a:tailEnd/>
            </a:ln>
            <a:effectLst/>
          </p:spPr>
          <p:txBody>
            <a:bodyPr wrap="none" anchor="ctr"/>
            <a:lstStyle/>
            <a:p>
              <a:r>
                <a:rPr lang="en-US" sz="2800"/>
                <a:t>Subject</a:t>
              </a:r>
            </a:p>
          </p:txBody>
        </p:sp>
        <p:sp>
          <p:nvSpPr>
            <p:cNvPr id="440342" name="Line 22"/>
            <p:cNvSpPr>
              <a:spLocks noChangeShapeType="1"/>
            </p:cNvSpPr>
            <p:nvPr/>
          </p:nvSpPr>
          <p:spPr bwMode="auto">
            <a:xfrm flipV="1">
              <a:off x="1536" y="3600"/>
              <a:ext cx="2563" cy="0"/>
            </a:xfrm>
            <a:prstGeom prst="line">
              <a:avLst/>
            </a:prstGeom>
            <a:noFill/>
            <a:ln w="28575">
              <a:solidFill>
                <a:schemeClr val="tx1"/>
              </a:solidFill>
              <a:round/>
              <a:headEnd/>
              <a:tailEnd/>
            </a:ln>
            <a:effectLst/>
          </p:spPr>
          <p:txBody>
            <a:bodyPr/>
            <a:lstStyle/>
            <a:p>
              <a:endParaRPr lang="en-US"/>
            </a:p>
          </p:txBody>
        </p:sp>
        <p:sp>
          <p:nvSpPr>
            <p:cNvPr id="440343" name="Text Box 23"/>
            <p:cNvSpPr txBox="1">
              <a:spLocks noChangeArrowheads="1"/>
            </p:cNvSpPr>
            <p:nvPr/>
          </p:nvSpPr>
          <p:spPr bwMode="auto">
            <a:xfrm>
              <a:off x="1564" y="3307"/>
              <a:ext cx="116" cy="288"/>
            </a:xfrm>
            <a:prstGeom prst="rect">
              <a:avLst/>
            </a:prstGeom>
            <a:noFill/>
            <a:ln w="9525">
              <a:noFill/>
              <a:miter lim="800000"/>
              <a:headEnd/>
              <a:tailEnd/>
            </a:ln>
            <a:effectLst/>
          </p:spPr>
          <p:txBody>
            <a:bodyPr wrap="none">
              <a:spAutoFit/>
            </a:bodyPr>
            <a:lstStyle/>
            <a:p>
              <a:pPr algn="l"/>
              <a:endParaRPr lang="en-GB" sz="2400"/>
            </a:p>
          </p:txBody>
        </p:sp>
        <p:sp>
          <p:nvSpPr>
            <p:cNvPr id="440344" name="Text Box 24"/>
            <p:cNvSpPr txBox="1">
              <a:spLocks noChangeArrowheads="1"/>
            </p:cNvSpPr>
            <p:nvPr/>
          </p:nvSpPr>
          <p:spPr bwMode="auto">
            <a:xfrm>
              <a:off x="2191" y="3643"/>
              <a:ext cx="864" cy="288"/>
            </a:xfrm>
            <a:prstGeom prst="rect">
              <a:avLst/>
            </a:prstGeom>
            <a:noFill/>
            <a:ln w="9525">
              <a:noFill/>
              <a:miter lim="800000"/>
              <a:headEnd/>
              <a:tailEnd/>
            </a:ln>
            <a:effectLst/>
          </p:spPr>
          <p:txBody>
            <a:bodyPr wrap="none">
              <a:spAutoFit/>
            </a:bodyPr>
            <a:lstStyle/>
            <a:p>
              <a:pPr algn="l"/>
              <a:r>
                <a:rPr lang="en-US" sz="2400"/>
                <a:t>     takes</a:t>
              </a:r>
            </a:p>
          </p:txBody>
        </p:sp>
        <p:sp>
          <p:nvSpPr>
            <p:cNvPr id="440345" name="Freeform 25"/>
            <p:cNvSpPr>
              <a:spLocks/>
            </p:cNvSpPr>
            <p:nvPr/>
          </p:nvSpPr>
          <p:spPr bwMode="auto">
            <a:xfrm>
              <a:off x="3101" y="3814"/>
              <a:ext cx="47" cy="1"/>
            </a:xfrm>
            <a:custGeom>
              <a:avLst/>
              <a:gdLst/>
              <a:ahLst/>
              <a:cxnLst>
                <a:cxn ang="0">
                  <a:pos x="0" y="0"/>
                </a:cxn>
                <a:cxn ang="0">
                  <a:pos x="30" y="0"/>
                </a:cxn>
              </a:cxnLst>
              <a:rect l="0" t="0" r="r" b="b"/>
              <a:pathLst>
                <a:path w="30" h="1">
                  <a:moveTo>
                    <a:pt x="0" y="0"/>
                  </a:moveTo>
                  <a:lnTo>
                    <a:pt x="30" y="0"/>
                  </a:lnTo>
                </a:path>
              </a:pathLst>
            </a:custGeom>
            <a:noFill/>
            <a:ln w="34925">
              <a:solidFill>
                <a:schemeClr val="tx1"/>
              </a:solidFill>
              <a:round/>
              <a:headEnd type="none" w="med" len="med"/>
              <a:tailEnd type="triangle" w="med" len="med"/>
            </a:ln>
            <a:effectLst/>
          </p:spPr>
          <p:txBody>
            <a:bodyPr/>
            <a:lstStyle/>
            <a:p>
              <a:endParaRPr lang="en-US"/>
            </a:p>
          </p:txBody>
        </p:sp>
        <p:sp>
          <p:nvSpPr>
            <p:cNvPr id="440346" name="Text Box 26"/>
            <p:cNvSpPr txBox="1">
              <a:spLocks noChangeArrowheads="1"/>
            </p:cNvSpPr>
            <p:nvPr/>
          </p:nvSpPr>
          <p:spPr bwMode="auto">
            <a:xfrm>
              <a:off x="1536" y="3696"/>
              <a:ext cx="323" cy="288"/>
            </a:xfrm>
            <a:prstGeom prst="rect">
              <a:avLst/>
            </a:prstGeom>
            <a:noFill/>
            <a:ln w="9525">
              <a:noFill/>
              <a:miter lim="800000"/>
              <a:headEnd/>
              <a:tailEnd/>
            </a:ln>
            <a:effectLst/>
          </p:spPr>
          <p:txBody>
            <a:bodyPr wrap="square">
              <a:spAutoFit/>
            </a:bodyPr>
            <a:lstStyle/>
            <a:p>
              <a:r>
                <a:rPr lang="en-US" sz="2400" dirty="0"/>
                <a:t>*</a:t>
              </a:r>
            </a:p>
          </p:txBody>
        </p:sp>
        <p:sp>
          <p:nvSpPr>
            <p:cNvPr id="440347" name="Rectangle 27"/>
            <p:cNvSpPr>
              <a:spLocks noChangeArrowheads="1"/>
            </p:cNvSpPr>
            <p:nvPr/>
          </p:nvSpPr>
          <p:spPr bwMode="auto">
            <a:xfrm>
              <a:off x="3127" y="3312"/>
              <a:ext cx="912" cy="288"/>
            </a:xfrm>
            <a:prstGeom prst="rect">
              <a:avLst/>
            </a:prstGeom>
            <a:noFill/>
            <a:ln w="9525">
              <a:noFill/>
              <a:miter lim="800000"/>
              <a:headEnd/>
              <a:tailEnd/>
            </a:ln>
            <a:effectLst/>
          </p:spPr>
          <p:txBody>
            <a:bodyPr>
              <a:spAutoFit/>
            </a:bodyPr>
            <a:lstStyle/>
            <a:p>
              <a:endParaRPr lang="en-GB" sz="2400"/>
            </a:p>
          </p:txBody>
        </p:sp>
        <p:sp>
          <p:nvSpPr>
            <p:cNvPr id="440348" name="Text Box 28"/>
            <p:cNvSpPr txBox="1">
              <a:spLocks noChangeArrowheads="1"/>
            </p:cNvSpPr>
            <p:nvPr/>
          </p:nvSpPr>
          <p:spPr bwMode="auto">
            <a:xfrm>
              <a:off x="3696" y="3648"/>
              <a:ext cx="411" cy="291"/>
            </a:xfrm>
            <a:prstGeom prst="rect">
              <a:avLst/>
            </a:prstGeom>
            <a:noFill/>
            <a:ln w="9525">
              <a:noFill/>
              <a:miter lim="800000"/>
              <a:headEnd/>
              <a:tailEnd/>
            </a:ln>
            <a:effectLst/>
          </p:spPr>
          <p:txBody>
            <a:bodyPr wrap="none">
              <a:spAutoFit/>
            </a:bodyPr>
            <a:lstStyle/>
            <a:p>
              <a:r>
                <a:rPr lang="en-US" sz="2400" dirty="0"/>
                <a:t>0..5</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40323">
                                            <p:txEl>
                                              <p:pRg st="0" end="0"/>
                                            </p:txEl>
                                          </p:spTgt>
                                        </p:tgtEl>
                                        <p:attrNameLst>
                                          <p:attrName>style.visibility</p:attrName>
                                        </p:attrNameLst>
                                      </p:cBhvr>
                                      <p:to>
                                        <p:strVal val="visible"/>
                                      </p:to>
                                    </p:set>
                                    <p:anim calcmode="lin" valueType="num">
                                      <p:cBhvr additive="base">
                                        <p:cTn id="7" dur="500" fill="hold"/>
                                        <p:tgtEl>
                                          <p:spTgt spid="440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0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336"/>
                                        </p:tgtEl>
                                        <p:attrNameLst>
                                          <p:attrName>style.visibility</p:attrName>
                                        </p:attrNameLst>
                                      </p:cBhvr>
                                      <p:to>
                                        <p:strVal val="visible"/>
                                      </p:to>
                                    </p:set>
                                    <p:anim calcmode="lin" valueType="num">
                                      <p:cBhvr additive="base">
                                        <p:cTn id="19" dur="500" fill="hold"/>
                                        <p:tgtEl>
                                          <p:spTgt spid="440336"/>
                                        </p:tgtEl>
                                        <p:attrNameLst>
                                          <p:attrName>ppt_x</p:attrName>
                                        </p:attrNameLst>
                                      </p:cBhvr>
                                      <p:tavLst>
                                        <p:tav tm="0">
                                          <p:val>
                                            <p:strVal val="0-#ppt_w/2"/>
                                          </p:val>
                                        </p:tav>
                                        <p:tav tm="100000">
                                          <p:val>
                                            <p:strVal val="#ppt_x"/>
                                          </p:val>
                                        </p:tav>
                                      </p:tavLst>
                                    </p:anim>
                                    <p:anim calcmode="lin" valueType="num">
                                      <p:cBhvr additive="base">
                                        <p:cTn id="20" dur="500" fill="hold"/>
                                        <p:tgtEl>
                                          <p:spTgt spid="44033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3" grpId="0" build="p" autoUpdateAnimBg="0" advAuto="0"/>
      <p:bldP spid="440336"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Slide Number Placeholder 1"/>
          <p:cNvSpPr>
            <a:spLocks noGrp="1"/>
          </p:cNvSpPr>
          <p:nvPr>
            <p:ph type="sldNum" sz="quarter" idx="10"/>
          </p:nvPr>
        </p:nvSpPr>
        <p:spPr/>
        <p:txBody>
          <a:bodyPr/>
          <a:lstStyle/>
          <a:p>
            <a:fld id="{5BDDAD2A-1722-4835-B97B-29A22BBE6B24}" type="slidenum">
              <a:rPr lang="zh-CN" altLang="en-GB"/>
              <a:pPr/>
              <a:t>106</a:t>
            </a:fld>
            <a:endParaRPr lang="en-GB" altLang="zh-CN"/>
          </a:p>
        </p:txBody>
      </p:sp>
      <p:sp>
        <p:nvSpPr>
          <p:cNvPr id="441346" name="Rectangle 2"/>
          <p:cNvSpPr>
            <a:spLocks noGrp="1" noChangeArrowheads="1"/>
          </p:cNvSpPr>
          <p:nvPr>
            <p:ph type="title" idx="4294967295"/>
          </p:nvPr>
        </p:nvSpPr>
        <p:spPr>
          <a:xfrm>
            <a:off x="0" y="152400"/>
            <a:ext cx="8791575" cy="990600"/>
          </a:xfrm>
        </p:spPr>
        <p:txBody>
          <a:bodyPr/>
          <a:lstStyle/>
          <a:p>
            <a:pPr algn="l"/>
            <a:r>
              <a:rPr lang="en-US">
                <a:latin typeface="Arial" charset="0"/>
              </a:rPr>
              <a:t>Class Diagram - Example</a:t>
            </a:r>
          </a:p>
        </p:txBody>
      </p:sp>
      <p:sp>
        <p:nvSpPr>
          <p:cNvPr id="441347" name="Rectangle 3"/>
          <p:cNvSpPr>
            <a:spLocks noGrp="1" noChangeArrowheads="1"/>
          </p:cNvSpPr>
          <p:nvPr>
            <p:ph type="body" idx="4294967295"/>
          </p:nvPr>
        </p:nvSpPr>
        <p:spPr>
          <a:xfrm>
            <a:off x="762000" y="1524000"/>
            <a:ext cx="8077200" cy="4456113"/>
          </a:xfrm>
        </p:spPr>
        <p:txBody>
          <a:bodyPr>
            <a:normAutofit/>
          </a:bodyPr>
          <a:lstStyle/>
          <a:p>
            <a:pPr lvl="1"/>
            <a:r>
              <a:rPr lang="en-US" sz="2800" dirty="0"/>
              <a:t>Instructors can teach up to 3 subjects.</a:t>
            </a:r>
          </a:p>
          <a:p>
            <a:pPr lvl="1"/>
            <a:r>
              <a:rPr lang="en-US" sz="2800" dirty="0"/>
              <a:t>The same subject can be taught by different instructors. </a:t>
            </a:r>
          </a:p>
        </p:txBody>
      </p:sp>
      <p:grpSp>
        <p:nvGrpSpPr>
          <p:cNvPr id="2" name="Group 4"/>
          <p:cNvGrpSpPr>
            <a:grpSpLocks/>
          </p:cNvGrpSpPr>
          <p:nvPr/>
        </p:nvGrpSpPr>
        <p:grpSpPr bwMode="auto">
          <a:xfrm>
            <a:off x="304800" y="3124200"/>
            <a:ext cx="8589963" cy="2090738"/>
            <a:chOff x="528" y="2592"/>
            <a:chExt cx="5075" cy="693"/>
          </a:xfrm>
        </p:grpSpPr>
        <p:sp>
          <p:nvSpPr>
            <p:cNvPr id="441349" name="Text Box 5"/>
            <p:cNvSpPr txBox="1">
              <a:spLocks noChangeArrowheads="1"/>
            </p:cNvSpPr>
            <p:nvPr/>
          </p:nvSpPr>
          <p:spPr bwMode="auto">
            <a:xfrm>
              <a:off x="1741" y="2736"/>
              <a:ext cx="115" cy="288"/>
            </a:xfrm>
            <a:prstGeom prst="rect">
              <a:avLst/>
            </a:prstGeom>
            <a:noFill/>
            <a:ln w="9525">
              <a:noFill/>
              <a:miter lim="800000"/>
              <a:headEnd/>
              <a:tailEnd/>
            </a:ln>
            <a:effectLst/>
          </p:spPr>
          <p:txBody>
            <a:bodyPr wrap="none">
              <a:spAutoFit/>
            </a:bodyPr>
            <a:lstStyle/>
            <a:p>
              <a:pPr algn="l"/>
              <a:endParaRPr lang="en-GB" sz="2400"/>
            </a:p>
          </p:txBody>
        </p:sp>
        <p:sp>
          <p:nvSpPr>
            <p:cNvPr id="441350" name="Rectangle 6"/>
            <p:cNvSpPr>
              <a:spLocks noChangeArrowheads="1"/>
            </p:cNvSpPr>
            <p:nvPr/>
          </p:nvSpPr>
          <p:spPr bwMode="auto">
            <a:xfrm>
              <a:off x="3368" y="2741"/>
              <a:ext cx="890" cy="288"/>
            </a:xfrm>
            <a:prstGeom prst="rect">
              <a:avLst/>
            </a:prstGeom>
            <a:noFill/>
            <a:ln w="9525">
              <a:noFill/>
              <a:miter lim="800000"/>
              <a:headEnd/>
              <a:tailEnd/>
            </a:ln>
            <a:effectLst/>
          </p:spPr>
          <p:txBody>
            <a:bodyPr>
              <a:spAutoFit/>
            </a:bodyPr>
            <a:lstStyle/>
            <a:p>
              <a:endParaRPr lang="en-GB" sz="2400"/>
            </a:p>
          </p:txBody>
        </p:sp>
        <p:sp>
          <p:nvSpPr>
            <p:cNvPr id="441351" name="Rectangle 7"/>
            <p:cNvSpPr>
              <a:spLocks noChangeArrowheads="1"/>
            </p:cNvSpPr>
            <p:nvPr/>
          </p:nvSpPr>
          <p:spPr bwMode="auto">
            <a:xfrm>
              <a:off x="528" y="2640"/>
              <a:ext cx="1334" cy="480"/>
            </a:xfrm>
            <a:prstGeom prst="rect">
              <a:avLst/>
            </a:prstGeom>
            <a:solidFill>
              <a:schemeClr val="bg1"/>
            </a:solidFill>
            <a:ln w="28575">
              <a:solidFill>
                <a:schemeClr val="tx1"/>
              </a:solidFill>
              <a:miter lim="800000"/>
              <a:headEnd/>
              <a:tailEnd/>
            </a:ln>
            <a:effectLst/>
          </p:spPr>
          <p:txBody>
            <a:bodyPr wrap="none" anchor="ctr"/>
            <a:lstStyle/>
            <a:p>
              <a:r>
                <a:rPr lang="en-US" sz="2800"/>
                <a:t>Instructor</a:t>
              </a:r>
            </a:p>
          </p:txBody>
        </p:sp>
        <p:sp>
          <p:nvSpPr>
            <p:cNvPr id="441352" name="Rectangle 8"/>
            <p:cNvSpPr>
              <a:spLocks noChangeArrowheads="1"/>
            </p:cNvSpPr>
            <p:nvPr/>
          </p:nvSpPr>
          <p:spPr bwMode="auto">
            <a:xfrm>
              <a:off x="4176" y="2688"/>
              <a:ext cx="1427" cy="432"/>
            </a:xfrm>
            <a:prstGeom prst="rect">
              <a:avLst/>
            </a:prstGeom>
            <a:solidFill>
              <a:schemeClr val="bg1"/>
            </a:solidFill>
            <a:ln w="28575">
              <a:solidFill>
                <a:schemeClr val="tx1"/>
              </a:solidFill>
              <a:miter lim="800000"/>
              <a:headEnd/>
              <a:tailEnd/>
            </a:ln>
            <a:effectLst/>
          </p:spPr>
          <p:txBody>
            <a:bodyPr wrap="none" anchor="ctr"/>
            <a:lstStyle/>
            <a:p>
              <a:r>
                <a:rPr lang="en-US" sz="2800"/>
                <a:t>Subjects</a:t>
              </a:r>
            </a:p>
          </p:txBody>
        </p:sp>
        <p:sp>
          <p:nvSpPr>
            <p:cNvPr id="441353" name="Line 9"/>
            <p:cNvSpPr>
              <a:spLocks noChangeShapeType="1"/>
            </p:cNvSpPr>
            <p:nvPr/>
          </p:nvSpPr>
          <p:spPr bwMode="auto">
            <a:xfrm>
              <a:off x="1872" y="2928"/>
              <a:ext cx="2304" cy="1"/>
            </a:xfrm>
            <a:prstGeom prst="line">
              <a:avLst/>
            </a:prstGeom>
            <a:noFill/>
            <a:ln w="28575">
              <a:solidFill>
                <a:schemeClr val="tx1"/>
              </a:solidFill>
              <a:round/>
              <a:headEnd/>
              <a:tailEnd/>
            </a:ln>
            <a:effectLst/>
          </p:spPr>
          <p:txBody>
            <a:bodyPr/>
            <a:lstStyle/>
            <a:p>
              <a:endParaRPr lang="en-US"/>
            </a:p>
          </p:txBody>
        </p:sp>
        <p:sp>
          <p:nvSpPr>
            <p:cNvPr id="441354" name="Text Box 10"/>
            <p:cNvSpPr txBox="1">
              <a:spLocks noChangeArrowheads="1"/>
            </p:cNvSpPr>
            <p:nvPr/>
          </p:nvSpPr>
          <p:spPr bwMode="auto">
            <a:xfrm flipH="1">
              <a:off x="1714" y="2613"/>
              <a:ext cx="159" cy="288"/>
            </a:xfrm>
            <a:prstGeom prst="rect">
              <a:avLst/>
            </a:prstGeom>
            <a:noFill/>
            <a:ln w="9525">
              <a:noFill/>
              <a:miter lim="800000"/>
              <a:headEnd/>
              <a:tailEnd/>
            </a:ln>
            <a:effectLst/>
          </p:spPr>
          <p:txBody>
            <a:bodyPr>
              <a:spAutoFit/>
            </a:bodyPr>
            <a:lstStyle/>
            <a:p>
              <a:pPr algn="l"/>
              <a:endParaRPr lang="en-GB" sz="2400"/>
            </a:p>
          </p:txBody>
        </p:sp>
        <p:sp>
          <p:nvSpPr>
            <p:cNvPr id="441355" name="Text Box 11"/>
            <p:cNvSpPr txBox="1">
              <a:spLocks noChangeArrowheads="1"/>
            </p:cNvSpPr>
            <p:nvPr/>
          </p:nvSpPr>
          <p:spPr bwMode="auto">
            <a:xfrm>
              <a:off x="2147" y="2997"/>
              <a:ext cx="1440" cy="288"/>
            </a:xfrm>
            <a:prstGeom prst="rect">
              <a:avLst/>
            </a:prstGeom>
            <a:noFill/>
            <a:ln w="9525">
              <a:noFill/>
              <a:miter lim="800000"/>
              <a:headEnd/>
              <a:tailEnd/>
            </a:ln>
            <a:effectLst/>
          </p:spPr>
          <p:txBody>
            <a:bodyPr>
              <a:spAutoFit/>
            </a:bodyPr>
            <a:lstStyle/>
            <a:p>
              <a:pPr algn="l"/>
              <a:r>
                <a:rPr lang="en-US" sz="2400"/>
                <a:t>     teaches</a:t>
              </a:r>
            </a:p>
          </p:txBody>
        </p:sp>
        <p:sp>
          <p:nvSpPr>
            <p:cNvPr id="441356" name="Freeform 12"/>
            <p:cNvSpPr>
              <a:spLocks/>
            </p:cNvSpPr>
            <p:nvPr/>
          </p:nvSpPr>
          <p:spPr bwMode="auto">
            <a:xfrm>
              <a:off x="3347" y="3141"/>
              <a:ext cx="29" cy="1"/>
            </a:xfrm>
            <a:custGeom>
              <a:avLst/>
              <a:gdLst/>
              <a:ahLst/>
              <a:cxnLst>
                <a:cxn ang="0">
                  <a:pos x="0" y="0"/>
                </a:cxn>
                <a:cxn ang="0">
                  <a:pos x="30" y="0"/>
                </a:cxn>
              </a:cxnLst>
              <a:rect l="0" t="0" r="r" b="b"/>
              <a:pathLst>
                <a:path w="30" h="1">
                  <a:moveTo>
                    <a:pt x="0" y="0"/>
                  </a:moveTo>
                  <a:lnTo>
                    <a:pt x="30" y="0"/>
                  </a:lnTo>
                </a:path>
              </a:pathLst>
            </a:custGeom>
            <a:noFill/>
            <a:ln w="34925">
              <a:solidFill>
                <a:schemeClr val="tx1"/>
              </a:solidFill>
              <a:round/>
              <a:headEnd type="none" w="med" len="med"/>
              <a:tailEnd type="triangle" w="med" len="med"/>
            </a:ln>
            <a:effectLst/>
          </p:spPr>
          <p:txBody>
            <a:bodyPr/>
            <a:lstStyle/>
            <a:p>
              <a:endParaRPr lang="en-US"/>
            </a:p>
          </p:txBody>
        </p:sp>
        <p:sp>
          <p:nvSpPr>
            <p:cNvPr id="441357" name="Text Box 13"/>
            <p:cNvSpPr txBox="1">
              <a:spLocks noChangeArrowheads="1"/>
            </p:cNvSpPr>
            <p:nvPr/>
          </p:nvSpPr>
          <p:spPr bwMode="auto">
            <a:xfrm>
              <a:off x="1920" y="2592"/>
              <a:ext cx="528" cy="288"/>
            </a:xfrm>
            <a:prstGeom prst="rect">
              <a:avLst/>
            </a:prstGeom>
            <a:noFill/>
            <a:ln w="9525">
              <a:noFill/>
              <a:miter lim="800000"/>
              <a:headEnd/>
              <a:tailEnd/>
            </a:ln>
            <a:effectLst/>
          </p:spPr>
          <p:txBody>
            <a:bodyPr>
              <a:spAutoFit/>
            </a:bodyPr>
            <a:lstStyle/>
            <a:p>
              <a:r>
                <a:rPr lang="en-US" sz="2400" dirty="0"/>
                <a:t>1..*</a:t>
              </a:r>
            </a:p>
          </p:txBody>
        </p:sp>
        <p:sp>
          <p:nvSpPr>
            <p:cNvPr id="441358" name="Rectangle 14"/>
            <p:cNvSpPr>
              <a:spLocks noChangeArrowheads="1"/>
            </p:cNvSpPr>
            <p:nvPr/>
          </p:nvSpPr>
          <p:spPr bwMode="auto">
            <a:xfrm>
              <a:off x="3225" y="2618"/>
              <a:ext cx="890" cy="288"/>
            </a:xfrm>
            <a:prstGeom prst="rect">
              <a:avLst/>
            </a:prstGeom>
            <a:noFill/>
            <a:ln w="9525">
              <a:noFill/>
              <a:miter lim="800000"/>
              <a:headEnd/>
              <a:tailEnd/>
            </a:ln>
            <a:effectLst/>
          </p:spPr>
          <p:txBody>
            <a:bodyPr>
              <a:spAutoFit/>
            </a:bodyPr>
            <a:lstStyle/>
            <a:p>
              <a:endParaRPr lang="en-GB" sz="2400"/>
            </a:p>
          </p:txBody>
        </p:sp>
        <p:sp>
          <p:nvSpPr>
            <p:cNvPr id="441359" name="Text Box 15"/>
            <p:cNvSpPr txBox="1">
              <a:spLocks noChangeArrowheads="1"/>
            </p:cNvSpPr>
            <p:nvPr/>
          </p:nvSpPr>
          <p:spPr bwMode="auto">
            <a:xfrm>
              <a:off x="3648" y="2976"/>
              <a:ext cx="444" cy="288"/>
            </a:xfrm>
            <a:prstGeom prst="rect">
              <a:avLst/>
            </a:prstGeom>
            <a:noFill/>
            <a:ln w="9525">
              <a:noFill/>
              <a:miter lim="800000"/>
              <a:headEnd/>
              <a:tailEnd/>
            </a:ln>
            <a:effectLst/>
          </p:spPr>
          <p:txBody>
            <a:bodyPr>
              <a:spAutoFit/>
            </a:bodyPr>
            <a:lstStyle/>
            <a:p>
              <a:r>
                <a:rPr lang="en-US" sz="2400" dirty="0"/>
                <a:t>1..3</a:t>
              </a:r>
            </a:p>
          </p:txBody>
        </p:sp>
      </p:grpSp>
      <p:sp>
        <p:nvSpPr>
          <p:cNvPr id="441360" name="Rectangle 16"/>
          <p:cNvSpPr>
            <a:spLocks noChangeArrowheads="1"/>
          </p:cNvSpPr>
          <p:nvPr/>
        </p:nvSpPr>
        <p:spPr bwMode="auto">
          <a:xfrm>
            <a:off x="381000" y="3686175"/>
            <a:ext cx="9305925" cy="946150"/>
          </a:xfrm>
          <a:prstGeom prst="rect">
            <a:avLst/>
          </a:prstGeom>
          <a:noFill/>
          <a:ln w="9525">
            <a:noFill/>
            <a:miter lim="800000"/>
            <a:headEnd/>
            <a:tailEnd/>
          </a:ln>
          <a:effectLst/>
        </p:spPr>
        <p:txBody>
          <a:bodyPr>
            <a:spAutoFit/>
          </a:bodyPr>
          <a:lstStyle/>
          <a:p>
            <a:pPr lvl="1" algn="l">
              <a:lnSpc>
                <a:spcPct val="90000"/>
              </a:lnSpc>
              <a:spcBef>
                <a:spcPct val="20000"/>
              </a:spcBef>
              <a:buClr>
                <a:schemeClr val="hlink"/>
              </a:buClr>
              <a:buSzPct val="55000"/>
              <a:buFont typeface="Wingdings" pitchFamily="2" charset="2"/>
              <a:buNone/>
            </a:pPr>
            <a:endParaRPr lang="en-US" sz="2800">
              <a:solidFill>
                <a:schemeClr val="hlink"/>
              </a:solidFill>
            </a:endParaRPr>
          </a:p>
          <a:p>
            <a:pPr lvl="1" algn="l">
              <a:lnSpc>
                <a:spcPct val="90000"/>
              </a:lnSpc>
              <a:spcBef>
                <a:spcPct val="20000"/>
              </a:spcBef>
              <a:buClr>
                <a:schemeClr val="hlink"/>
              </a:buClr>
              <a:buSzPct val="55000"/>
              <a:buFont typeface="Wingdings" pitchFamily="2" charset="2"/>
              <a:buChar char="n"/>
            </a:pPr>
            <a:endParaRPr lang="en-US" sz="2800">
              <a:solidFill>
                <a:srgbClr val="FC012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anim calcmode="lin" valueType="num">
                                      <p:cBhvr additive="base">
                                        <p:cTn id="7" dur="500" fill="hold"/>
                                        <p:tgtEl>
                                          <p:spTgt spid="441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13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1347">
                                            <p:txEl>
                                              <p:pRg st="1" end="1"/>
                                            </p:txEl>
                                          </p:spTgt>
                                        </p:tgtEl>
                                        <p:attrNameLst>
                                          <p:attrName>style.visibility</p:attrName>
                                        </p:attrNameLst>
                                      </p:cBhvr>
                                      <p:to>
                                        <p:strVal val="visible"/>
                                      </p:to>
                                    </p:set>
                                    <p:anim calcmode="lin" valueType="num">
                                      <p:cBhvr additive="base">
                                        <p:cTn id="11" dur="500" fill="hold"/>
                                        <p:tgtEl>
                                          <p:spTgt spid="44134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41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nodePh="1">
                                  <p:stCondLst>
                                    <p:cond delay="0"/>
                                  </p:stCondLst>
                                  <p:endCondLst>
                                    <p:cond evt="begin" delay="0">
                                      <p:tn val="15"/>
                                    </p:cond>
                                  </p:endCondLst>
                                  <p:childTnLst>
                                    <p:set>
                                      <p:cBhvr>
                                        <p:cTn id="16" dur="1" fill="hold">
                                          <p:stCondLst>
                                            <p:cond delay="0"/>
                                          </p:stCondLst>
                                        </p:cTn>
                                        <p:tgtEl>
                                          <p:spTgt spid="441360"/>
                                        </p:tgtEl>
                                        <p:attrNameLst>
                                          <p:attrName>style.visibility</p:attrName>
                                        </p:attrNameLst>
                                      </p:cBhvr>
                                      <p:to>
                                        <p:strVal val="visible"/>
                                      </p:to>
                                    </p:set>
                                    <p:anim calcmode="lin" valueType="num">
                                      <p:cBhvr additive="base">
                                        <p:cTn id="17" dur="500" fill="hold"/>
                                        <p:tgtEl>
                                          <p:spTgt spid="441360"/>
                                        </p:tgtEl>
                                        <p:attrNameLst>
                                          <p:attrName>ppt_x</p:attrName>
                                        </p:attrNameLst>
                                      </p:cBhvr>
                                      <p:tavLst>
                                        <p:tav tm="0">
                                          <p:val>
                                            <p:strVal val="0-#ppt_w/2"/>
                                          </p:val>
                                        </p:tav>
                                        <p:tav tm="100000">
                                          <p:val>
                                            <p:strVal val="#ppt_x"/>
                                          </p:val>
                                        </p:tav>
                                      </p:tavLst>
                                    </p:anim>
                                    <p:anim calcmode="lin" valueType="num">
                                      <p:cBhvr additive="base">
                                        <p:cTn id="18" dur="500" fill="hold"/>
                                        <p:tgtEl>
                                          <p:spTgt spid="44136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7" grpId="0" build="p" autoUpdateAnimBg="0" advAuto="0"/>
      <p:bldP spid="441360"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Slide Number Placeholder 1"/>
          <p:cNvSpPr>
            <a:spLocks noGrp="1"/>
          </p:cNvSpPr>
          <p:nvPr>
            <p:ph type="sldNum" sz="quarter" idx="10"/>
          </p:nvPr>
        </p:nvSpPr>
        <p:spPr/>
        <p:txBody>
          <a:bodyPr/>
          <a:lstStyle/>
          <a:p>
            <a:fld id="{F917484D-E5C3-4C2B-9B79-6B98FA1FD6E8}" type="slidenum">
              <a:rPr lang="zh-CN" altLang="en-GB"/>
              <a:pPr/>
              <a:t>107</a:t>
            </a:fld>
            <a:endParaRPr lang="en-GB" altLang="zh-CN"/>
          </a:p>
        </p:txBody>
      </p:sp>
      <p:sp>
        <p:nvSpPr>
          <p:cNvPr id="442370" name="Rectangle 2"/>
          <p:cNvSpPr>
            <a:spLocks noGrp="1" noChangeArrowheads="1"/>
          </p:cNvSpPr>
          <p:nvPr>
            <p:ph type="title" idx="4294967295"/>
          </p:nvPr>
        </p:nvSpPr>
        <p:spPr>
          <a:xfrm>
            <a:off x="0" y="152400"/>
            <a:ext cx="8791575" cy="990600"/>
          </a:xfrm>
        </p:spPr>
        <p:txBody>
          <a:bodyPr/>
          <a:lstStyle/>
          <a:p>
            <a:pPr algn="l"/>
            <a:r>
              <a:rPr lang="en-US">
                <a:latin typeface="Arial" charset="0"/>
              </a:rPr>
              <a:t>Class Diagram - Example</a:t>
            </a:r>
          </a:p>
        </p:txBody>
      </p:sp>
      <p:sp>
        <p:nvSpPr>
          <p:cNvPr id="442371" name="Rectangle 3"/>
          <p:cNvSpPr>
            <a:spLocks noGrp="1" noChangeArrowheads="1"/>
          </p:cNvSpPr>
          <p:nvPr>
            <p:ph type="body" idx="4294967295"/>
          </p:nvPr>
        </p:nvSpPr>
        <p:spPr>
          <a:xfrm>
            <a:off x="762000" y="1524000"/>
            <a:ext cx="8077200" cy="4456113"/>
          </a:xfrm>
        </p:spPr>
        <p:txBody>
          <a:bodyPr/>
          <a:lstStyle/>
          <a:p>
            <a:pPr lvl="1"/>
            <a:endParaRPr lang="en-US" dirty="0" smtClean="0"/>
          </a:p>
          <a:p>
            <a:pPr lvl="1"/>
            <a:r>
              <a:rPr lang="en-US" sz="2800" dirty="0" smtClean="0"/>
              <a:t>Students </a:t>
            </a:r>
            <a:r>
              <a:rPr lang="en-US" sz="2800" dirty="0"/>
              <a:t>can be enrolled in more than one school.</a:t>
            </a:r>
          </a:p>
        </p:txBody>
      </p:sp>
      <p:grpSp>
        <p:nvGrpSpPr>
          <p:cNvPr id="2" name="Group 4"/>
          <p:cNvGrpSpPr>
            <a:grpSpLocks/>
          </p:cNvGrpSpPr>
          <p:nvPr/>
        </p:nvGrpSpPr>
        <p:grpSpPr bwMode="auto">
          <a:xfrm>
            <a:off x="609600" y="3657600"/>
            <a:ext cx="8285163" cy="1557338"/>
            <a:chOff x="528" y="2592"/>
            <a:chExt cx="5075" cy="693"/>
          </a:xfrm>
        </p:grpSpPr>
        <p:sp>
          <p:nvSpPr>
            <p:cNvPr id="442373" name="Text Box 5"/>
            <p:cNvSpPr txBox="1">
              <a:spLocks noChangeArrowheads="1"/>
            </p:cNvSpPr>
            <p:nvPr/>
          </p:nvSpPr>
          <p:spPr bwMode="auto">
            <a:xfrm>
              <a:off x="1741" y="2736"/>
              <a:ext cx="115" cy="288"/>
            </a:xfrm>
            <a:prstGeom prst="rect">
              <a:avLst/>
            </a:prstGeom>
            <a:noFill/>
            <a:ln w="9525">
              <a:noFill/>
              <a:miter lim="800000"/>
              <a:headEnd/>
              <a:tailEnd/>
            </a:ln>
            <a:effectLst/>
          </p:spPr>
          <p:txBody>
            <a:bodyPr wrap="none">
              <a:spAutoFit/>
            </a:bodyPr>
            <a:lstStyle/>
            <a:p>
              <a:pPr algn="l"/>
              <a:endParaRPr lang="en-GB" sz="2400"/>
            </a:p>
          </p:txBody>
        </p:sp>
        <p:sp>
          <p:nvSpPr>
            <p:cNvPr id="442374" name="Rectangle 6"/>
            <p:cNvSpPr>
              <a:spLocks noChangeArrowheads="1"/>
            </p:cNvSpPr>
            <p:nvPr/>
          </p:nvSpPr>
          <p:spPr bwMode="auto">
            <a:xfrm>
              <a:off x="3368" y="2741"/>
              <a:ext cx="890" cy="288"/>
            </a:xfrm>
            <a:prstGeom prst="rect">
              <a:avLst/>
            </a:prstGeom>
            <a:noFill/>
            <a:ln w="9525">
              <a:noFill/>
              <a:miter lim="800000"/>
              <a:headEnd/>
              <a:tailEnd/>
            </a:ln>
            <a:effectLst/>
          </p:spPr>
          <p:txBody>
            <a:bodyPr>
              <a:spAutoFit/>
            </a:bodyPr>
            <a:lstStyle/>
            <a:p>
              <a:endParaRPr lang="en-GB" sz="2400"/>
            </a:p>
          </p:txBody>
        </p:sp>
        <p:sp>
          <p:nvSpPr>
            <p:cNvPr id="442375" name="Rectangle 7"/>
            <p:cNvSpPr>
              <a:spLocks noChangeArrowheads="1"/>
            </p:cNvSpPr>
            <p:nvPr/>
          </p:nvSpPr>
          <p:spPr bwMode="auto">
            <a:xfrm>
              <a:off x="528" y="2640"/>
              <a:ext cx="1334" cy="480"/>
            </a:xfrm>
            <a:prstGeom prst="rect">
              <a:avLst/>
            </a:prstGeom>
            <a:solidFill>
              <a:schemeClr val="bg1"/>
            </a:solidFill>
            <a:ln w="28575">
              <a:solidFill>
                <a:schemeClr val="tx1"/>
              </a:solidFill>
              <a:miter lim="800000"/>
              <a:headEnd/>
              <a:tailEnd/>
            </a:ln>
            <a:effectLst/>
          </p:spPr>
          <p:txBody>
            <a:bodyPr wrap="none" anchor="ctr"/>
            <a:lstStyle/>
            <a:p>
              <a:r>
                <a:rPr lang="en-US" sz="2800"/>
                <a:t>Student</a:t>
              </a:r>
            </a:p>
          </p:txBody>
        </p:sp>
        <p:sp>
          <p:nvSpPr>
            <p:cNvPr id="442376" name="Rectangle 8"/>
            <p:cNvSpPr>
              <a:spLocks noChangeArrowheads="1"/>
            </p:cNvSpPr>
            <p:nvPr/>
          </p:nvSpPr>
          <p:spPr bwMode="auto">
            <a:xfrm>
              <a:off x="4176" y="2688"/>
              <a:ext cx="1427" cy="432"/>
            </a:xfrm>
            <a:prstGeom prst="rect">
              <a:avLst/>
            </a:prstGeom>
            <a:solidFill>
              <a:schemeClr val="bg1"/>
            </a:solidFill>
            <a:ln w="28575">
              <a:solidFill>
                <a:schemeClr val="tx1"/>
              </a:solidFill>
              <a:miter lim="800000"/>
              <a:headEnd/>
              <a:tailEnd/>
            </a:ln>
            <a:effectLst/>
          </p:spPr>
          <p:txBody>
            <a:bodyPr wrap="none" anchor="ctr"/>
            <a:lstStyle/>
            <a:p>
              <a:r>
                <a:rPr lang="en-US" sz="2800"/>
                <a:t>School</a:t>
              </a:r>
            </a:p>
          </p:txBody>
        </p:sp>
        <p:sp>
          <p:nvSpPr>
            <p:cNvPr id="442377" name="Line 9"/>
            <p:cNvSpPr>
              <a:spLocks noChangeShapeType="1"/>
            </p:cNvSpPr>
            <p:nvPr/>
          </p:nvSpPr>
          <p:spPr bwMode="auto">
            <a:xfrm>
              <a:off x="1872" y="2928"/>
              <a:ext cx="2304" cy="1"/>
            </a:xfrm>
            <a:prstGeom prst="line">
              <a:avLst/>
            </a:prstGeom>
            <a:noFill/>
            <a:ln w="28575">
              <a:solidFill>
                <a:schemeClr val="tx1"/>
              </a:solidFill>
              <a:round/>
              <a:headEnd/>
              <a:tailEnd/>
            </a:ln>
            <a:effectLst/>
          </p:spPr>
          <p:txBody>
            <a:bodyPr/>
            <a:lstStyle/>
            <a:p>
              <a:endParaRPr lang="en-US"/>
            </a:p>
          </p:txBody>
        </p:sp>
        <p:sp>
          <p:nvSpPr>
            <p:cNvPr id="442378" name="Text Box 10"/>
            <p:cNvSpPr txBox="1">
              <a:spLocks noChangeArrowheads="1"/>
            </p:cNvSpPr>
            <p:nvPr/>
          </p:nvSpPr>
          <p:spPr bwMode="auto">
            <a:xfrm flipH="1">
              <a:off x="1714" y="2613"/>
              <a:ext cx="159" cy="288"/>
            </a:xfrm>
            <a:prstGeom prst="rect">
              <a:avLst/>
            </a:prstGeom>
            <a:noFill/>
            <a:ln w="9525">
              <a:noFill/>
              <a:miter lim="800000"/>
              <a:headEnd/>
              <a:tailEnd/>
            </a:ln>
            <a:effectLst/>
          </p:spPr>
          <p:txBody>
            <a:bodyPr>
              <a:spAutoFit/>
            </a:bodyPr>
            <a:lstStyle/>
            <a:p>
              <a:pPr algn="l"/>
              <a:endParaRPr lang="en-GB" sz="2400"/>
            </a:p>
          </p:txBody>
        </p:sp>
        <p:sp>
          <p:nvSpPr>
            <p:cNvPr id="442379" name="Text Box 11"/>
            <p:cNvSpPr txBox="1">
              <a:spLocks noChangeArrowheads="1"/>
            </p:cNvSpPr>
            <p:nvPr/>
          </p:nvSpPr>
          <p:spPr bwMode="auto">
            <a:xfrm>
              <a:off x="2147" y="2997"/>
              <a:ext cx="1440" cy="288"/>
            </a:xfrm>
            <a:prstGeom prst="rect">
              <a:avLst/>
            </a:prstGeom>
            <a:noFill/>
            <a:ln w="9525">
              <a:noFill/>
              <a:miter lim="800000"/>
              <a:headEnd/>
              <a:tailEnd/>
            </a:ln>
            <a:effectLst/>
          </p:spPr>
          <p:txBody>
            <a:bodyPr>
              <a:spAutoFit/>
            </a:bodyPr>
            <a:lstStyle/>
            <a:p>
              <a:pPr algn="l"/>
              <a:r>
                <a:rPr lang="en-US" sz="2400"/>
                <a:t>     member</a:t>
              </a:r>
            </a:p>
          </p:txBody>
        </p:sp>
        <p:sp>
          <p:nvSpPr>
            <p:cNvPr id="442380" name="Freeform 12"/>
            <p:cNvSpPr>
              <a:spLocks/>
            </p:cNvSpPr>
            <p:nvPr/>
          </p:nvSpPr>
          <p:spPr bwMode="auto">
            <a:xfrm>
              <a:off x="3347" y="3141"/>
              <a:ext cx="29" cy="1"/>
            </a:xfrm>
            <a:custGeom>
              <a:avLst/>
              <a:gdLst/>
              <a:ahLst/>
              <a:cxnLst>
                <a:cxn ang="0">
                  <a:pos x="0" y="0"/>
                </a:cxn>
                <a:cxn ang="0">
                  <a:pos x="30" y="0"/>
                </a:cxn>
              </a:cxnLst>
              <a:rect l="0" t="0" r="r" b="b"/>
              <a:pathLst>
                <a:path w="30" h="1">
                  <a:moveTo>
                    <a:pt x="0" y="0"/>
                  </a:moveTo>
                  <a:lnTo>
                    <a:pt x="30" y="0"/>
                  </a:lnTo>
                </a:path>
              </a:pathLst>
            </a:custGeom>
            <a:noFill/>
            <a:ln w="34925">
              <a:solidFill>
                <a:schemeClr val="tx1"/>
              </a:solidFill>
              <a:round/>
              <a:headEnd type="none" w="med" len="med"/>
              <a:tailEnd type="triangle" w="med" len="med"/>
            </a:ln>
            <a:effectLst/>
          </p:spPr>
          <p:txBody>
            <a:bodyPr/>
            <a:lstStyle/>
            <a:p>
              <a:endParaRPr lang="en-US"/>
            </a:p>
          </p:txBody>
        </p:sp>
        <p:sp>
          <p:nvSpPr>
            <p:cNvPr id="442381" name="Text Box 13"/>
            <p:cNvSpPr txBox="1">
              <a:spLocks noChangeArrowheads="1"/>
            </p:cNvSpPr>
            <p:nvPr/>
          </p:nvSpPr>
          <p:spPr bwMode="auto">
            <a:xfrm>
              <a:off x="1920" y="2592"/>
              <a:ext cx="288" cy="288"/>
            </a:xfrm>
            <a:prstGeom prst="rect">
              <a:avLst/>
            </a:prstGeom>
            <a:noFill/>
            <a:ln w="9525">
              <a:noFill/>
              <a:miter lim="800000"/>
              <a:headEnd/>
              <a:tailEnd/>
            </a:ln>
            <a:effectLst/>
          </p:spPr>
          <p:txBody>
            <a:bodyPr>
              <a:spAutoFit/>
            </a:bodyPr>
            <a:lstStyle/>
            <a:p>
              <a:r>
                <a:rPr lang="en-US" sz="2400" dirty="0"/>
                <a:t>*</a:t>
              </a:r>
            </a:p>
          </p:txBody>
        </p:sp>
        <p:sp>
          <p:nvSpPr>
            <p:cNvPr id="442382" name="Rectangle 14"/>
            <p:cNvSpPr>
              <a:spLocks noChangeArrowheads="1"/>
            </p:cNvSpPr>
            <p:nvPr/>
          </p:nvSpPr>
          <p:spPr bwMode="auto">
            <a:xfrm>
              <a:off x="3225" y="2618"/>
              <a:ext cx="890" cy="288"/>
            </a:xfrm>
            <a:prstGeom prst="rect">
              <a:avLst/>
            </a:prstGeom>
            <a:noFill/>
            <a:ln w="9525">
              <a:noFill/>
              <a:miter lim="800000"/>
              <a:headEnd/>
              <a:tailEnd/>
            </a:ln>
            <a:effectLst/>
          </p:spPr>
          <p:txBody>
            <a:bodyPr>
              <a:spAutoFit/>
            </a:bodyPr>
            <a:lstStyle/>
            <a:p>
              <a:endParaRPr lang="en-GB" sz="2400"/>
            </a:p>
          </p:txBody>
        </p:sp>
        <p:sp>
          <p:nvSpPr>
            <p:cNvPr id="442383" name="Text Box 15"/>
            <p:cNvSpPr txBox="1">
              <a:spLocks noChangeArrowheads="1"/>
            </p:cNvSpPr>
            <p:nvPr/>
          </p:nvSpPr>
          <p:spPr bwMode="auto">
            <a:xfrm>
              <a:off x="3648" y="2976"/>
              <a:ext cx="444" cy="288"/>
            </a:xfrm>
            <a:prstGeom prst="rect">
              <a:avLst/>
            </a:prstGeom>
            <a:noFill/>
            <a:ln w="9525">
              <a:noFill/>
              <a:miter lim="800000"/>
              <a:headEnd/>
              <a:tailEnd/>
            </a:ln>
            <a:effectLst/>
          </p:spPr>
          <p:txBody>
            <a:bodyPr>
              <a:spAutoFit/>
            </a:bodyPr>
            <a:lstStyle/>
            <a:p>
              <a:r>
                <a:rPr lang="en-US" sz="2400" dirty="0"/>
                <a:t>1..*</a:t>
              </a:r>
            </a:p>
          </p:txBody>
        </p:sp>
      </p:grpSp>
      <p:sp>
        <p:nvSpPr>
          <p:cNvPr id="442384" name="Rectangle 16"/>
          <p:cNvSpPr>
            <a:spLocks noChangeArrowheads="1"/>
          </p:cNvSpPr>
          <p:nvPr/>
        </p:nvSpPr>
        <p:spPr bwMode="auto">
          <a:xfrm>
            <a:off x="381000" y="3686175"/>
            <a:ext cx="9305925" cy="946150"/>
          </a:xfrm>
          <a:prstGeom prst="rect">
            <a:avLst/>
          </a:prstGeom>
          <a:noFill/>
          <a:ln w="9525">
            <a:noFill/>
            <a:miter lim="800000"/>
            <a:headEnd/>
            <a:tailEnd/>
          </a:ln>
          <a:effectLst/>
        </p:spPr>
        <p:txBody>
          <a:bodyPr>
            <a:spAutoFit/>
          </a:bodyPr>
          <a:lstStyle/>
          <a:p>
            <a:pPr lvl="1" algn="l">
              <a:lnSpc>
                <a:spcPct val="90000"/>
              </a:lnSpc>
              <a:spcBef>
                <a:spcPct val="20000"/>
              </a:spcBef>
              <a:buClr>
                <a:schemeClr val="hlink"/>
              </a:buClr>
              <a:buSzPct val="55000"/>
              <a:buFont typeface="Wingdings" pitchFamily="2" charset="2"/>
              <a:buNone/>
            </a:pPr>
            <a:endParaRPr lang="en-US" sz="2800">
              <a:solidFill>
                <a:schemeClr val="hlink"/>
              </a:solidFill>
            </a:endParaRPr>
          </a:p>
          <a:p>
            <a:pPr lvl="1" algn="l">
              <a:lnSpc>
                <a:spcPct val="90000"/>
              </a:lnSpc>
              <a:spcBef>
                <a:spcPct val="20000"/>
              </a:spcBef>
              <a:buClr>
                <a:schemeClr val="hlink"/>
              </a:buClr>
              <a:buSzPct val="55000"/>
              <a:buFont typeface="Wingdings" pitchFamily="2" charset="2"/>
              <a:buChar char="n"/>
            </a:pPr>
            <a:endParaRPr lang="en-US" sz="2800">
              <a:solidFill>
                <a:srgbClr val="FC012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42371">
                                            <p:txEl>
                                              <p:pRg st="1" end="1"/>
                                            </p:txEl>
                                          </p:spTgt>
                                        </p:tgtEl>
                                        <p:attrNameLst>
                                          <p:attrName>style.visibility</p:attrName>
                                        </p:attrNameLst>
                                      </p:cBhvr>
                                      <p:to>
                                        <p:strVal val="visible"/>
                                      </p:to>
                                    </p:set>
                                    <p:anim calcmode="lin" valueType="num">
                                      <p:cBhvr additive="base">
                                        <p:cTn id="7" dur="500" fill="hold"/>
                                        <p:tgtEl>
                                          <p:spTgt spid="44237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2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442384"/>
                                        </p:tgtEl>
                                        <p:attrNameLst>
                                          <p:attrName>style.visibility</p:attrName>
                                        </p:attrNameLst>
                                      </p:cBhvr>
                                      <p:to>
                                        <p:strVal val="visible"/>
                                      </p:to>
                                    </p:set>
                                    <p:anim calcmode="lin" valueType="num">
                                      <p:cBhvr additive="base">
                                        <p:cTn id="13" dur="500" fill="hold"/>
                                        <p:tgtEl>
                                          <p:spTgt spid="442384"/>
                                        </p:tgtEl>
                                        <p:attrNameLst>
                                          <p:attrName>ppt_x</p:attrName>
                                        </p:attrNameLst>
                                      </p:cBhvr>
                                      <p:tavLst>
                                        <p:tav tm="0">
                                          <p:val>
                                            <p:strVal val="0-#ppt_w/2"/>
                                          </p:val>
                                        </p:tav>
                                        <p:tav tm="100000">
                                          <p:val>
                                            <p:strVal val="#ppt_x"/>
                                          </p:val>
                                        </p:tav>
                                      </p:tavLst>
                                    </p:anim>
                                    <p:anim calcmode="lin" valueType="num">
                                      <p:cBhvr additive="base">
                                        <p:cTn id="14" dur="500" fill="hold"/>
                                        <p:tgtEl>
                                          <p:spTgt spid="44238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build="p" autoUpdateAnimBg="0" advAuto="0"/>
      <p:bldP spid="442384"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2"/>
          <p:cNvSpPr>
            <a:spLocks noGrp="1"/>
          </p:cNvSpPr>
          <p:nvPr>
            <p:ph type="sldNum" sz="quarter" idx="10"/>
          </p:nvPr>
        </p:nvSpPr>
        <p:spPr/>
        <p:txBody>
          <a:bodyPr/>
          <a:lstStyle/>
          <a:p>
            <a:fld id="{A175D1C4-AB7C-4794-A69D-AB993F3A7C8C}" type="slidenum">
              <a:rPr lang="zh-CN" altLang="en-GB"/>
              <a:pPr/>
              <a:t>108</a:t>
            </a:fld>
            <a:endParaRPr lang="en-GB" altLang="zh-CN"/>
          </a:p>
        </p:txBody>
      </p:sp>
      <p:sp>
        <p:nvSpPr>
          <p:cNvPr id="443394" name="Rectangle 2"/>
          <p:cNvSpPr>
            <a:spLocks noGrp="1" noChangeArrowheads="1"/>
          </p:cNvSpPr>
          <p:nvPr>
            <p:ph type="title"/>
          </p:nvPr>
        </p:nvSpPr>
        <p:spPr>
          <a:xfrm>
            <a:off x="457200" y="704088"/>
            <a:ext cx="8305800" cy="896112"/>
          </a:xfrm>
        </p:spPr>
        <p:txBody>
          <a:bodyPr/>
          <a:lstStyle/>
          <a:p>
            <a:r>
              <a:rPr lang="en-US" dirty="0"/>
              <a:t>Class Diagram Example</a:t>
            </a:r>
          </a:p>
        </p:txBody>
      </p:sp>
      <p:grpSp>
        <p:nvGrpSpPr>
          <p:cNvPr id="2" name="Group 3"/>
          <p:cNvGrpSpPr>
            <a:grpSpLocks/>
          </p:cNvGrpSpPr>
          <p:nvPr/>
        </p:nvGrpSpPr>
        <p:grpSpPr bwMode="auto">
          <a:xfrm>
            <a:off x="228600" y="1746250"/>
            <a:ext cx="2057400" cy="838200"/>
            <a:chOff x="288" y="1056"/>
            <a:chExt cx="1296" cy="528"/>
          </a:xfrm>
        </p:grpSpPr>
        <p:sp>
          <p:nvSpPr>
            <p:cNvPr id="443396" name="Rectangle 4"/>
            <p:cNvSpPr>
              <a:spLocks noChangeArrowheads="1"/>
            </p:cNvSpPr>
            <p:nvPr/>
          </p:nvSpPr>
          <p:spPr bwMode="auto">
            <a:xfrm>
              <a:off x="288" y="1056"/>
              <a:ext cx="1296" cy="528"/>
            </a:xfrm>
            <a:prstGeom prst="rect">
              <a:avLst/>
            </a:prstGeom>
            <a:solidFill>
              <a:schemeClr val="bg1"/>
            </a:solidFill>
            <a:ln w="38100">
              <a:solidFill>
                <a:schemeClr val="tx1"/>
              </a:solidFill>
              <a:miter lim="800000"/>
              <a:headEnd/>
              <a:tailEnd/>
            </a:ln>
            <a:effectLst/>
          </p:spPr>
          <p:txBody>
            <a:bodyPr wrap="none" anchor="ctr"/>
            <a:lstStyle/>
            <a:p>
              <a:endParaRPr lang="en-GB">
                <a:solidFill>
                  <a:schemeClr val="bg1"/>
                </a:solidFill>
              </a:endParaRPr>
            </a:p>
          </p:txBody>
        </p:sp>
        <p:sp>
          <p:nvSpPr>
            <p:cNvPr id="443397" name="Text Box 5"/>
            <p:cNvSpPr txBox="1">
              <a:spLocks noChangeArrowheads="1"/>
            </p:cNvSpPr>
            <p:nvPr/>
          </p:nvSpPr>
          <p:spPr bwMode="auto">
            <a:xfrm>
              <a:off x="601" y="1176"/>
              <a:ext cx="671" cy="288"/>
            </a:xfrm>
            <a:prstGeom prst="rect">
              <a:avLst/>
            </a:prstGeom>
            <a:noFill/>
            <a:ln w="9525">
              <a:noFill/>
              <a:prstDash val="dash"/>
              <a:miter lim="800000"/>
              <a:headEnd/>
              <a:tailEnd/>
            </a:ln>
            <a:effectLst/>
          </p:spPr>
          <p:txBody>
            <a:bodyPr wrap="none">
              <a:spAutoFit/>
            </a:bodyPr>
            <a:lstStyle/>
            <a:p>
              <a:r>
                <a:rPr lang="en-US" sz="2400"/>
                <a:t>School</a:t>
              </a:r>
            </a:p>
          </p:txBody>
        </p:sp>
      </p:grpSp>
      <p:grpSp>
        <p:nvGrpSpPr>
          <p:cNvPr id="3" name="Group 6"/>
          <p:cNvGrpSpPr>
            <a:grpSpLocks/>
          </p:cNvGrpSpPr>
          <p:nvPr/>
        </p:nvGrpSpPr>
        <p:grpSpPr bwMode="auto">
          <a:xfrm>
            <a:off x="3657600" y="1746250"/>
            <a:ext cx="2057400" cy="838200"/>
            <a:chOff x="2256" y="1008"/>
            <a:chExt cx="1296" cy="528"/>
          </a:xfrm>
        </p:grpSpPr>
        <p:sp>
          <p:nvSpPr>
            <p:cNvPr id="443399" name="Rectangle 7"/>
            <p:cNvSpPr>
              <a:spLocks noChangeArrowheads="1"/>
            </p:cNvSpPr>
            <p:nvPr/>
          </p:nvSpPr>
          <p:spPr bwMode="auto">
            <a:xfrm>
              <a:off x="2256" y="1008"/>
              <a:ext cx="1296" cy="528"/>
            </a:xfrm>
            <a:prstGeom prst="rect">
              <a:avLst/>
            </a:prstGeom>
            <a:solidFill>
              <a:schemeClr val="bg1"/>
            </a:solidFill>
            <a:ln w="38100">
              <a:solidFill>
                <a:schemeClr val="tx1"/>
              </a:solidFill>
              <a:miter lim="800000"/>
              <a:headEnd/>
              <a:tailEnd/>
            </a:ln>
            <a:effectLst/>
          </p:spPr>
          <p:txBody>
            <a:bodyPr wrap="none" anchor="ctr"/>
            <a:lstStyle/>
            <a:p>
              <a:endParaRPr lang="en-GB">
                <a:solidFill>
                  <a:schemeClr val="bg1"/>
                </a:solidFill>
              </a:endParaRPr>
            </a:p>
          </p:txBody>
        </p:sp>
        <p:sp>
          <p:nvSpPr>
            <p:cNvPr id="443400" name="Text Box 8"/>
            <p:cNvSpPr txBox="1">
              <a:spLocks noChangeArrowheads="1"/>
            </p:cNvSpPr>
            <p:nvPr/>
          </p:nvSpPr>
          <p:spPr bwMode="auto">
            <a:xfrm>
              <a:off x="2344" y="1104"/>
              <a:ext cx="1120" cy="288"/>
            </a:xfrm>
            <a:prstGeom prst="rect">
              <a:avLst/>
            </a:prstGeom>
            <a:noFill/>
            <a:ln w="9525">
              <a:noFill/>
              <a:prstDash val="dash"/>
              <a:miter lim="800000"/>
              <a:headEnd/>
              <a:tailEnd/>
            </a:ln>
            <a:effectLst/>
          </p:spPr>
          <p:txBody>
            <a:bodyPr wrap="none">
              <a:spAutoFit/>
            </a:bodyPr>
            <a:lstStyle/>
            <a:p>
              <a:r>
                <a:rPr lang="en-US" sz="2400"/>
                <a:t>Department</a:t>
              </a:r>
            </a:p>
          </p:txBody>
        </p:sp>
      </p:grpSp>
      <p:grpSp>
        <p:nvGrpSpPr>
          <p:cNvPr id="4" name="Group 9"/>
          <p:cNvGrpSpPr>
            <a:grpSpLocks/>
          </p:cNvGrpSpPr>
          <p:nvPr/>
        </p:nvGrpSpPr>
        <p:grpSpPr bwMode="auto">
          <a:xfrm>
            <a:off x="304800" y="5175250"/>
            <a:ext cx="2057400" cy="838200"/>
            <a:chOff x="288" y="1056"/>
            <a:chExt cx="1296" cy="528"/>
          </a:xfrm>
        </p:grpSpPr>
        <p:sp>
          <p:nvSpPr>
            <p:cNvPr id="443402" name="Rectangle 10"/>
            <p:cNvSpPr>
              <a:spLocks noChangeArrowheads="1"/>
            </p:cNvSpPr>
            <p:nvPr/>
          </p:nvSpPr>
          <p:spPr bwMode="auto">
            <a:xfrm>
              <a:off x="288" y="1056"/>
              <a:ext cx="1296" cy="528"/>
            </a:xfrm>
            <a:prstGeom prst="rect">
              <a:avLst/>
            </a:prstGeom>
            <a:solidFill>
              <a:schemeClr val="bg1"/>
            </a:solidFill>
            <a:ln w="38100">
              <a:solidFill>
                <a:schemeClr val="tx1"/>
              </a:solidFill>
              <a:miter lim="800000"/>
              <a:headEnd/>
              <a:tailEnd/>
            </a:ln>
            <a:effectLst/>
          </p:spPr>
          <p:txBody>
            <a:bodyPr wrap="none" anchor="ctr"/>
            <a:lstStyle/>
            <a:p>
              <a:endParaRPr lang="en-GB">
                <a:solidFill>
                  <a:schemeClr val="bg1"/>
                </a:solidFill>
              </a:endParaRPr>
            </a:p>
          </p:txBody>
        </p:sp>
        <p:sp>
          <p:nvSpPr>
            <p:cNvPr id="443403" name="Text Box 11"/>
            <p:cNvSpPr txBox="1">
              <a:spLocks noChangeArrowheads="1"/>
            </p:cNvSpPr>
            <p:nvPr/>
          </p:nvSpPr>
          <p:spPr bwMode="auto">
            <a:xfrm>
              <a:off x="551" y="1176"/>
              <a:ext cx="772" cy="288"/>
            </a:xfrm>
            <a:prstGeom prst="rect">
              <a:avLst/>
            </a:prstGeom>
            <a:noFill/>
            <a:ln w="9525">
              <a:noFill/>
              <a:prstDash val="dash"/>
              <a:miter lim="800000"/>
              <a:headEnd/>
              <a:tailEnd/>
            </a:ln>
            <a:effectLst/>
          </p:spPr>
          <p:txBody>
            <a:bodyPr wrap="none">
              <a:spAutoFit/>
            </a:bodyPr>
            <a:lstStyle/>
            <a:p>
              <a:r>
                <a:rPr lang="en-US" sz="2400"/>
                <a:t>Student</a:t>
              </a:r>
            </a:p>
          </p:txBody>
        </p:sp>
      </p:grpSp>
      <p:grpSp>
        <p:nvGrpSpPr>
          <p:cNvPr id="5" name="Group 12"/>
          <p:cNvGrpSpPr>
            <a:grpSpLocks/>
          </p:cNvGrpSpPr>
          <p:nvPr/>
        </p:nvGrpSpPr>
        <p:grpSpPr bwMode="auto">
          <a:xfrm>
            <a:off x="3733800" y="5175250"/>
            <a:ext cx="2057400" cy="838200"/>
            <a:chOff x="2256" y="1008"/>
            <a:chExt cx="1296" cy="528"/>
          </a:xfrm>
        </p:grpSpPr>
        <p:sp>
          <p:nvSpPr>
            <p:cNvPr id="443405" name="Rectangle 13"/>
            <p:cNvSpPr>
              <a:spLocks noChangeArrowheads="1"/>
            </p:cNvSpPr>
            <p:nvPr/>
          </p:nvSpPr>
          <p:spPr bwMode="auto">
            <a:xfrm>
              <a:off x="2256" y="1008"/>
              <a:ext cx="1296" cy="528"/>
            </a:xfrm>
            <a:prstGeom prst="rect">
              <a:avLst/>
            </a:prstGeom>
            <a:solidFill>
              <a:schemeClr val="bg1"/>
            </a:solidFill>
            <a:ln w="38100">
              <a:solidFill>
                <a:schemeClr val="tx1"/>
              </a:solidFill>
              <a:miter lim="800000"/>
              <a:headEnd/>
              <a:tailEnd/>
            </a:ln>
            <a:effectLst/>
          </p:spPr>
          <p:txBody>
            <a:bodyPr wrap="none" anchor="ctr"/>
            <a:lstStyle/>
            <a:p>
              <a:endParaRPr lang="en-GB">
                <a:solidFill>
                  <a:schemeClr val="bg1"/>
                </a:solidFill>
              </a:endParaRPr>
            </a:p>
          </p:txBody>
        </p:sp>
        <p:sp>
          <p:nvSpPr>
            <p:cNvPr id="443406" name="Text Box 14"/>
            <p:cNvSpPr txBox="1">
              <a:spLocks noChangeArrowheads="1"/>
            </p:cNvSpPr>
            <p:nvPr/>
          </p:nvSpPr>
          <p:spPr bwMode="auto">
            <a:xfrm>
              <a:off x="2531" y="1104"/>
              <a:ext cx="744" cy="288"/>
            </a:xfrm>
            <a:prstGeom prst="rect">
              <a:avLst/>
            </a:prstGeom>
            <a:noFill/>
            <a:ln w="9525">
              <a:noFill/>
              <a:prstDash val="dash"/>
              <a:miter lim="800000"/>
              <a:headEnd/>
              <a:tailEnd/>
            </a:ln>
            <a:effectLst/>
          </p:spPr>
          <p:txBody>
            <a:bodyPr wrap="none">
              <a:spAutoFit/>
            </a:bodyPr>
            <a:lstStyle/>
            <a:p>
              <a:r>
                <a:rPr lang="en-US" sz="2400"/>
                <a:t>Subject</a:t>
              </a:r>
            </a:p>
          </p:txBody>
        </p:sp>
      </p:grpSp>
      <p:grpSp>
        <p:nvGrpSpPr>
          <p:cNvPr id="6" name="Group 15"/>
          <p:cNvGrpSpPr>
            <a:grpSpLocks/>
          </p:cNvGrpSpPr>
          <p:nvPr/>
        </p:nvGrpSpPr>
        <p:grpSpPr bwMode="auto">
          <a:xfrm>
            <a:off x="6858000" y="5099050"/>
            <a:ext cx="2057400" cy="838200"/>
            <a:chOff x="2256" y="1008"/>
            <a:chExt cx="1296" cy="528"/>
          </a:xfrm>
        </p:grpSpPr>
        <p:sp>
          <p:nvSpPr>
            <p:cNvPr id="443408" name="Rectangle 16"/>
            <p:cNvSpPr>
              <a:spLocks noChangeArrowheads="1"/>
            </p:cNvSpPr>
            <p:nvPr/>
          </p:nvSpPr>
          <p:spPr bwMode="auto">
            <a:xfrm>
              <a:off x="2256" y="1008"/>
              <a:ext cx="1296" cy="528"/>
            </a:xfrm>
            <a:prstGeom prst="rect">
              <a:avLst/>
            </a:prstGeom>
            <a:solidFill>
              <a:schemeClr val="bg1"/>
            </a:solidFill>
            <a:ln w="38100">
              <a:solidFill>
                <a:schemeClr val="tx1"/>
              </a:solidFill>
              <a:miter lim="800000"/>
              <a:headEnd/>
              <a:tailEnd/>
            </a:ln>
            <a:effectLst/>
          </p:spPr>
          <p:txBody>
            <a:bodyPr wrap="none" anchor="ctr"/>
            <a:lstStyle/>
            <a:p>
              <a:endParaRPr lang="en-GB">
                <a:solidFill>
                  <a:schemeClr val="bg1"/>
                </a:solidFill>
              </a:endParaRPr>
            </a:p>
          </p:txBody>
        </p:sp>
        <p:sp>
          <p:nvSpPr>
            <p:cNvPr id="443409" name="Text Box 17"/>
            <p:cNvSpPr txBox="1">
              <a:spLocks noChangeArrowheads="1"/>
            </p:cNvSpPr>
            <p:nvPr/>
          </p:nvSpPr>
          <p:spPr bwMode="auto">
            <a:xfrm>
              <a:off x="2430" y="1104"/>
              <a:ext cx="947" cy="288"/>
            </a:xfrm>
            <a:prstGeom prst="rect">
              <a:avLst/>
            </a:prstGeom>
            <a:noFill/>
            <a:ln w="9525">
              <a:noFill/>
              <a:prstDash val="dash"/>
              <a:miter lim="800000"/>
              <a:headEnd/>
              <a:tailEnd/>
            </a:ln>
            <a:effectLst/>
          </p:spPr>
          <p:txBody>
            <a:bodyPr wrap="none">
              <a:spAutoFit/>
            </a:bodyPr>
            <a:lstStyle/>
            <a:p>
              <a:r>
                <a:rPr lang="en-US" sz="2400"/>
                <a:t>Instructor</a:t>
              </a:r>
            </a:p>
          </p:txBody>
        </p:sp>
      </p:grpSp>
      <p:sp>
        <p:nvSpPr>
          <p:cNvPr id="443410" name="Line 18"/>
          <p:cNvSpPr>
            <a:spLocks noChangeShapeType="1"/>
          </p:cNvSpPr>
          <p:nvPr/>
        </p:nvSpPr>
        <p:spPr bwMode="auto">
          <a:xfrm>
            <a:off x="1143000" y="2590800"/>
            <a:ext cx="0" cy="2584450"/>
          </a:xfrm>
          <a:prstGeom prst="line">
            <a:avLst/>
          </a:prstGeom>
          <a:noFill/>
          <a:ln w="38100">
            <a:solidFill>
              <a:schemeClr val="tx1"/>
            </a:solidFill>
            <a:round/>
            <a:headEnd/>
            <a:tailEnd/>
          </a:ln>
          <a:effectLst/>
        </p:spPr>
        <p:txBody>
          <a:bodyPr wrap="none"/>
          <a:lstStyle/>
          <a:p>
            <a:endParaRPr lang="en-US"/>
          </a:p>
        </p:txBody>
      </p:sp>
      <p:sp>
        <p:nvSpPr>
          <p:cNvPr id="443411" name="Text Box 19"/>
          <p:cNvSpPr txBox="1">
            <a:spLocks noChangeArrowheads="1"/>
          </p:cNvSpPr>
          <p:nvPr/>
        </p:nvSpPr>
        <p:spPr bwMode="auto">
          <a:xfrm>
            <a:off x="152400" y="2660650"/>
            <a:ext cx="766763" cy="457200"/>
          </a:xfrm>
          <a:prstGeom prst="rect">
            <a:avLst/>
          </a:prstGeom>
          <a:noFill/>
          <a:ln w="9525">
            <a:noFill/>
            <a:prstDash val="dash"/>
            <a:miter lim="800000"/>
            <a:headEnd/>
            <a:tailEnd/>
          </a:ln>
          <a:effectLst/>
        </p:spPr>
        <p:txBody>
          <a:bodyPr wrap="none">
            <a:spAutoFit/>
          </a:bodyPr>
          <a:lstStyle/>
          <a:p>
            <a:r>
              <a:rPr lang="en-US" sz="2400"/>
              <a:t>1…*</a:t>
            </a:r>
          </a:p>
        </p:txBody>
      </p:sp>
      <p:sp>
        <p:nvSpPr>
          <p:cNvPr id="443412" name="Text Box 20"/>
          <p:cNvSpPr txBox="1">
            <a:spLocks noChangeArrowheads="1"/>
          </p:cNvSpPr>
          <p:nvPr/>
        </p:nvSpPr>
        <p:spPr bwMode="auto">
          <a:xfrm>
            <a:off x="685800" y="4794250"/>
            <a:ext cx="295275" cy="336550"/>
          </a:xfrm>
          <a:prstGeom prst="rect">
            <a:avLst/>
          </a:prstGeom>
          <a:noFill/>
          <a:ln w="9525">
            <a:noFill/>
            <a:prstDash val="dash"/>
            <a:miter lim="800000"/>
            <a:headEnd/>
            <a:tailEnd/>
          </a:ln>
          <a:effectLst/>
        </p:spPr>
        <p:txBody>
          <a:bodyPr wrap="none">
            <a:spAutoFit/>
          </a:bodyPr>
          <a:lstStyle/>
          <a:p>
            <a:r>
              <a:rPr lang="en-US"/>
              <a:t>*</a:t>
            </a:r>
          </a:p>
        </p:txBody>
      </p:sp>
      <p:sp>
        <p:nvSpPr>
          <p:cNvPr id="443413" name="Text Box 21"/>
          <p:cNvSpPr txBox="1">
            <a:spLocks noChangeArrowheads="1"/>
          </p:cNvSpPr>
          <p:nvPr/>
        </p:nvSpPr>
        <p:spPr bwMode="auto">
          <a:xfrm>
            <a:off x="0" y="3879850"/>
            <a:ext cx="1108075" cy="396875"/>
          </a:xfrm>
          <a:prstGeom prst="rect">
            <a:avLst/>
          </a:prstGeom>
          <a:noFill/>
          <a:ln w="9525">
            <a:noFill/>
            <a:prstDash val="dash"/>
            <a:miter lim="800000"/>
            <a:headEnd/>
            <a:tailEnd/>
          </a:ln>
          <a:effectLst/>
        </p:spPr>
        <p:txBody>
          <a:bodyPr wrap="none">
            <a:spAutoFit/>
          </a:bodyPr>
          <a:lstStyle/>
          <a:p>
            <a:r>
              <a:rPr lang="en-US" sz="2000"/>
              <a:t>member</a:t>
            </a:r>
          </a:p>
        </p:txBody>
      </p:sp>
      <p:sp>
        <p:nvSpPr>
          <p:cNvPr id="443414" name="AutoShape 22"/>
          <p:cNvSpPr>
            <a:spLocks noChangeArrowheads="1"/>
          </p:cNvSpPr>
          <p:nvPr/>
        </p:nvSpPr>
        <p:spPr bwMode="auto">
          <a:xfrm>
            <a:off x="381000" y="3651250"/>
            <a:ext cx="304800" cy="228600"/>
          </a:xfrm>
          <a:prstGeom prst="triangle">
            <a:avLst>
              <a:gd name="adj" fmla="val 50000"/>
            </a:avLst>
          </a:prstGeom>
          <a:solidFill>
            <a:schemeClr val="tx1"/>
          </a:solidFill>
          <a:ln w="9525">
            <a:solidFill>
              <a:schemeClr val="tx1"/>
            </a:solidFill>
            <a:prstDash val="dash"/>
            <a:miter lim="800000"/>
            <a:headEnd/>
            <a:tailEnd/>
          </a:ln>
          <a:effectLst/>
        </p:spPr>
        <p:txBody>
          <a:bodyPr wrap="none" anchor="ctr"/>
          <a:lstStyle/>
          <a:p>
            <a:endParaRPr lang="en-US"/>
          </a:p>
        </p:txBody>
      </p:sp>
      <p:sp>
        <p:nvSpPr>
          <p:cNvPr id="443415" name="Text Box 23"/>
          <p:cNvSpPr txBox="1">
            <a:spLocks noChangeArrowheads="1"/>
          </p:cNvSpPr>
          <p:nvPr/>
        </p:nvSpPr>
        <p:spPr bwMode="auto">
          <a:xfrm>
            <a:off x="2443163" y="5764213"/>
            <a:ext cx="295275" cy="336550"/>
          </a:xfrm>
          <a:prstGeom prst="rect">
            <a:avLst/>
          </a:prstGeom>
          <a:noFill/>
          <a:ln w="9525">
            <a:noFill/>
            <a:prstDash val="dash"/>
            <a:miter lim="800000"/>
            <a:headEnd/>
            <a:tailEnd/>
          </a:ln>
          <a:effectLst/>
        </p:spPr>
        <p:txBody>
          <a:bodyPr wrap="none">
            <a:spAutoFit/>
          </a:bodyPr>
          <a:lstStyle/>
          <a:p>
            <a:r>
              <a:rPr lang="en-US"/>
              <a:t>*</a:t>
            </a:r>
          </a:p>
        </p:txBody>
      </p:sp>
      <p:sp>
        <p:nvSpPr>
          <p:cNvPr id="443416" name="Line 24"/>
          <p:cNvSpPr>
            <a:spLocks noChangeShapeType="1"/>
          </p:cNvSpPr>
          <p:nvPr/>
        </p:nvSpPr>
        <p:spPr bwMode="auto">
          <a:xfrm>
            <a:off x="2362200" y="5632450"/>
            <a:ext cx="1371600" cy="0"/>
          </a:xfrm>
          <a:prstGeom prst="line">
            <a:avLst/>
          </a:prstGeom>
          <a:noFill/>
          <a:ln w="38100">
            <a:solidFill>
              <a:schemeClr val="tx1"/>
            </a:solidFill>
            <a:round/>
            <a:headEnd/>
            <a:tailEnd/>
          </a:ln>
          <a:effectLst/>
        </p:spPr>
        <p:txBody>
          <a:bodyPr wrap="none"/>
          <a:lstStyle/>
          <a:p>
            <a:endParaRPr lang="en-US"/>
          </a:p>
        </p:txBody>
      </p:sp>
      <p:sp>
        <p:nvSpPr>
          <p:cNvPr id="443417" name="Text Box 25"/>
          <p:cNvSpPr txBox="1">
            <a:spLocks noChangeArrowheads="1"/>
          </p:cNvSpPr>
          <p:nvPr/>
        </p:nvSpPr>
        <p:spPr bwMode="auto">
          <a:xfrm>
            <a:off x="3241675" y="5764213"/>
            <a:ext cx="530225" cy="336550"/>
          </a:xfrm>
          <a:prstGeom prst="rect">
            <a:avLst/>
          </a:prstGeom>
          <a:noFill/>
          <a:ln w="9525">
            <a:noFill/>
            <a:prstDash val="dash"/>
            <a:miter lim="800000"/>
            <a:headEnd/>
            <a:tailEnd/>
          </a:ln>
          <a:effectLst/>
        </p:spPr>
        <p:txBody>
          <a:bodyPr wrap="none">
            <a:spAutoFit/>
          </a:bodyPr>
          <a:lstStyle/>
          <a:p>
            <a:r>
              <a:rPr lang="en-US"/>
              <a:t>1..5</a:t>
            </a:r>
          </a:p>
        </p:txBody>
      </p:sp>
      <p:sp>
        <p:nvSpPr>
          <p:cNvPr id="443418" name="Text Box 26"/>
          <p:cNvSpPr txBox="1">
            <a:spLocks noChangeArrowheads="1"/>
          </p:cNvSpPr>
          <p:nvPr/>
        </p:nvSpPr>
        <p:spPr bwMode="auto">
          <a:xfrm>
            <a:off x="2246313" y="5175250"/>
            <a:ext cx="1095375" cy="396875"/>
          </a:xfrm>
          <a:prstGeom prst="rect">
            <a:avLst/>
          </a:prstGeom>
          <a:noFill/>
          <a:ln w="9525">
            <a:noFill/>
            <a:prstDash val="dash"/>
            <a:miter lim="800000"/>
            <a:headEnd/>
            <a:tailEnd/>
          </a:ln>
          <a:effectLst/>
        </p:spPr>
        <p:txBody>
          <a:bodyPr wrap="none">
            <a:spAutoFit/>
          </a:bodyPr>
          <a:lstStyle/>
          <a:p>
            <a:r>
              <a:rPr lang="en-US" sz="2000"/>
              <a:t> attends</a:t>
            </a:r>
          </a:p>
        </p:txBody>
      </p:sp>
      <p:sp>
        <p:nvSpPr>
          <p:cNvPr id="443419" name="AutoShape 27"/>
          <p:cNvSpPr>
            <a:spLocks noChangeArrowheads="1"/>
          </p:cNvSpPr>
          <p:nvPr/>
        </p:nvSpPr>
        <p:spPr bwMode="auto">
          <a:xfrm rot="5630442">
            <a:off x="3238500" y="5213350"/>
            <a:ext cx="304800" cy="228600"/>
          </a:xfrm>
          <a:prstGeom prst="triangle">
            <a:avLst>
              <a:gd name="adj" fmla="val 50000"/>
            </a:avLst>
          </a:prstGeom>
          <a:solidFill>
            <a:schemeClr val="tx1"/>
          </a:solidFill>
          <a:ln w="9525">
            <a:solidFill>
              <a:schemeClr val="tx1"/>
            </a:solidFill>
            <a:prstDash val="dash"/>
            <a:miter lim="800000"/>
            <a:headEnd/>
            <a:tailEnd/>
          </a:ln>
          <a:effectLst/>
        </p:spPr>
        <p:txBody>
          <a:bodyPr wrap="none" anchor="ctr"/>
          <a:lstStyle/>
          <a:p>
            <a:endParaRPr lang="en-US"/>
          </a:p>
        </p:txBody>
      </p:sp>
      <p:sp>
        <p:nvSpPr>
          <p:cNvPr id="443420" name="Line 28"/>
          <p:cNvSpPr>
            <a:spLocks noChangeShapeType="1"/>
          </p:cNvSpPr>
          <p:nvPr/>
        </p:nvSpPr>
        <p:spPr bwMode="auto">
          <a:xfrm flipH="1">
            <a:off x="5791200" y="5632450"/>
            <a:ext cx="1066800" cy="0"/>
          </a:xfrm>
          <a:prstGeom prst="line">
            <a:avLst/>
          </a:prstGeom>
          <a:noFill/>
          <a:ln w="38100">
            <a:solidFill>
              <a:schemeClr val="tx1"/>
            </a:solidFill>
            <a:round/>
            <a:headEnd/>
            <a:tailEnd/>
          </a:ln>
          <a:effectLst/>
        </p:spPr>
        <p:txBody>
          <a:bodyPr wrap="none"/>
          <a:lstStyle/>
          <a:p>
            <a:endParaRPr lang="en-US"/>
          </a:p>
        </p:txBody>
      </p:sp>
      <p:sp>
        <p:nvSpPr>
          <p:cNvPr id="443421" name="Text Box 29"/>
          <p:cNvSpPr txBox="1">
            <a:spLocks noChangeArrowheads="1"/>
          </p:cNvSpPr>
          <p:nvPr/>
        </p:nvSpPr>
        <p:spPr bwMode="auto">
          <a:xfrm>
            <a:off x="5791200" y="5791200"/>
            <a:ext cx="530225" cy="336550"/>
          </a:xfrm>
          <a:prstGeom prst="rect">
            <a:avLst/>
          </a:prstGeom>
          <a:noFill/>
          <a:ln w="9525">
            <a:noFill/>
            <a:prstDash val="dash"/>
            <a:miter lim="800000"/>
            <a:headEnd/>
            <a:tailEnd/>
          </a:ln>
          <a:effectLst/>
        </p:spPr>
        <p:txBody>
          <a:bodyPr wrap="none">
            <a:spAutoFit/>
          </a:bodyPr>
          <a:lstStyle/>
          <a:p>
            <a:r>
              <a:rPr lang="en-US"/>
              <a:t>1..3</a:t>
            </a:r>
          </a:p>
        </p:txBody>
      </p:sp>
      <p:sp>
        <p:nvSpPr>
          <p:cNvPr id="443422" name="Text Box 30"/>
          <p:cNvSpPr txBox="1">
            <a:spLocks noChangeArrowheads="1"/>
          </p:cNvSpPr>
          <p:nvPr/>
        </p:nvSpPr>
        <p:spPr bwMode="auto">
          <a:xfrm>
            <a:off x="6324600" y="5784850"/>
            <a:ext cx="530225" cy="336550"/>
          </a:xfrm>
          <a:prstGeom prst="rect">
            <a:avLst/>
          </a:prstGeom>
          <a:noFill/>
          <a:ln w="9525">
            <a:noFill/>
            <a:prstDash val="dash"/>
            <a:miter lim="800000"/>
            <a:headEnd/>
            <a:tailEnd/>
          </a:ln>
          <a:effectLst/>
        </p:spPr>
        <p:txBody>
          <a:bodyPr wrap="none">
            <a:spAutoFit/>
          </a:bodyPr>
          <a:lstStyle/>
          <a:p>
            <a:r>
              <a:rPr lang="en-US"/>
              <a:t>1..*</a:t>
            </a:r>
          </a:p>
        </p:txBody>
      </p:sp>
      <p:sp>
        <p:nvSpPr>
          <p:cNvPr id="443423" name="Text Box 31"/>
          <p:cNvSpPr txBox="1">
            <a:spLocks noChangeArrowheads="1"/>
          </p:cNvSpPr>
          <p:nvPr/>
        </p:nvSpPr>
        <p:spPr bwMode="auto">
          <a:xfrm>
            <a:off x="5934075" y="5202238"/>
            <a:ext cx="1041400" cy="396875"/>
          </a:xfrm>
          <a:prstGeom prst="rect">
            <a:avLst/>
          </a:prstGeom>
          <a:noFill/>
          <a:ln w="9525">
            <a:noFill/>
            <a:prstDash val="dash"/>
            <a:miter lim="800000"/>
            <a:headEnd/>
            <a:tailEnd/>
          </a:ln>
          <a:effectLst/>
        </p:spPr>
        <p:txBody>
          <a:bodyPr wrap="none">
            <a:spAutoFit/>
          </a:bodyPr>
          <a:lstStyle/>
          <a:p>
            <a:r>
              <a:rPr lang="en-US" sz="2000"/>
              <a:t>teaches</a:t>
            </a:r>
          </a:p>
        </p:txBody>
      </p:sp>
      <p:sp>
        <p:nvSpPr>
          <p:cNvPr id="443424" name="AutoShape 32"/>
          <p:cNvSpPr>
            <a:spLocks noChangeArrowheads="1"/>
          </p:cNvSpPr>
          <p:nvPr/>
        </p:nvSpPr>
        <p:spPr bwMode="auto">
          <a:xfrm rot="-5169558">
            <a:off x="5753100" y="5295900"/>
            <a:ext cx="228600" cy="152400"/>
          </a:xfrm>
          <a:prstGeom prst="triangle">
            <a:avLst>
              <a:gd name="adj" fmla="val 50000"/>
            </a:avLst>
          </a:prstGeom>
          <a:solidFill>
            <a:schemeClr val="tx1"/>
          </a:solidFill>
          <a:ln w="9525">
            <a:solidFill>
              <a:schemeClr val="tx1"/>
            </a:solidFill>
            <a:prstDash val="dash"/>
            <a:miter lim="800000"/>
            <a:headEnd/>
            <a:tailEnd/>
          </a:ln>
          <a:effectLst/>
        </p:spPr>
        <p:txBody>
          <a:bodyPr wrap="none" anchor="ctr"/>
          <a:lstStyle/>
          <a:p>
            <a:endParaRPr lang="en-US"/>
          </a:p>
        </p:txBody>
      </p:sp>
      <p:sp>
        <p:nvSpPr>
          <p:cNvPr id="443425" name="Line 33"/>
          <p:cNvSpPr>
            <a:spLocks noChangeShapeType="1"/>
          </p:cNvSpPr>
          <p:nvPr/>
        </p:nvSpPr>
        <p:spPr bwMode="auto">
          <a:xfrm flipV="1">
            <a:off x="4648200" y="2584450"/>
            <a:ext cx="0" cy="2590800"/>
          </a:xfrm>
          <a:prstGeom prst="line">
            <a:avLst/>
          </a:prstGeom>
          <a:noFill/>
          <a:ln w="38100">
            <a:solidFill>
              <a:schemeClr val="tx1"/>
            </a:solidFill>
            <a:round/>
            <a:headEnd/>
            <a:tailEnd/>
          </a:ln>
          <a:effectLst/>
        </p:spPr>
        <p:txBody>
          <a:bodyPr wrap="none"/>
          <a:lstStyle/>
          <a:p>
            <a:endParaRPr lang="en-US"/>
          </a:p>
        </p:txBody>
      </p:sp>
      <p:sp>
        <p:nvSpPr>
          <p:cNvPr id="443426" name="Text Box 34"/>
          <p:cNvSpPr txBox="1">
            <a:spLocks noChangeArrowheads="1"/>
          </p:cNvSpPr>
          <p:nvPr/>
        </p:nvSpPr>
        <p:spPr bwMode="auto">
          <a:xfrm>
            <a:off x="3886200" y="4724400"/>
            <a:ext cx="612775" cy="396875"/>
          </a:xfrm>
          <a:prstGeom prst="rect">
            <a:avLst/>
          </a:prstGeom>
          <a:noFill/>
          <a:ln w="9525">
            <a:noFill/>
            <a:prstDash val="dash"/>
            <a:miter lim="800000"/>
            <a:headEnd/>
            <a:tailEnd/>
          </a:ln>
          <a:effectLst/>
        </p:spPr>
        <p:txBody>
          <a:bodyPr wrap="none">
            <a:spAutoFit/>
          </a:bodyPr>
          <a:lstStyle/>
          <a:p>
            <a:r>
              <a:rPr lang="en-US" sz="2000"/>
              <a:t>1..*</a:t>
            </a:r>
          </a:p>
        </p:txBody>
      </p:sp>
      <p:sp>
        <p:nvSpPr>
          <p:cNvPr id="443427" name="Text Box 35"/>
          <p:cNvSpPr txBox="1">
            <a:spLocks noChangeArrowheads="1"/>
          </p:cNvSpPr>
          <p:nvPr/>
        </p:nvSpPr>
        <p:spPr bwMode="auto">
          <a:xfrm>
            <a:off x="4114800" y="2660650"/>
            <a:ext cx="322263" cy="396875"/>
          </a:xfrm>
          <a:prstGeom prst="rect">
            <a:avLst/>
          </a:prstGeom>
          <a:noFill/>
          <a:ln w="9525">
            <a:noFill/>
            <a:prstDash val="dash"/>
            <a:miter lim="800000"/>
            <a:headEnd/>
            <a:tailEnd/>
          </a:ln>
          <a:effectLst/>
        </p:spPr>
        <p:txBody>
          <a:bodyPr wrap="none">
            <a:spAutoFit/>
          </a:bodyPr>
          <a:lstStyle/>
          <a:p>
            <a:r>
              <a:rPr lang="en-US" sz="2000"/>
              <a:t>1</a:t>
            </a:r>
          </a:p>
        </p:txBody>
      </p:sp>
      <p:sp>
        <p:nvSpPr>
          <p:cNvPr id="443428" name="Line 36"/>
          <p:cNvSpPr>
            <a:spLocks noChangeShapeType="1"/>
          </p:cNvSpPr>
          <p:nvPr/>
        </p:nvSpPr>
        <p:spPr bwMode="auto">
          <a:xfrm flipV="1">
            <a:off x="2286000" y="2133600"/>
            <a:ext cx="1447800" cy="6350"/>
          </a:xfrm>
          <a:prstGeom prst="line">
            <a:avLst/>
          </a:prstGeom>
          <a:noFill/>
          <a:ln w="38100">
            <a:solidFill>
              <a:schemeClr val="tx1"/>
            </a:solidFill>
            <a:round/>
            <a:headEnd/>
            <a:tailEnd/>
          </a:ln>
          <a:effectLst/>
        </p:spPr>
        <p:txBody>
          <a:bodyPr wrap="none"/>
          <a:lstStyle/>
          <a:p>
            <a:endParaRPr lang="en-US"/>
          </a:p>
        </p:txBody>
      </p:sp>
      <p:sp>
        <p:nvSpPr>
          <p:cNvPr id="443429" name="Text Box 37"/>
          <p:cNvSpPr txBox="1">
            <a:spLocks noChangeArrowheads="1"/>
          </p:cNvSpPr>
          <p:nvPr/>
        </p:nvSpPr>
        <p:spPr bwMode="auto">
          <a:xfrm>
            <a:off x="2371725" y="2254250"/>
            <a:ext cx="295275" cy="336550"/>
          </a:xfrm>
          <a:prstGeom prst="rect">
            <a:avLst/>
          </a:prstGeom>
          <a:noFill/>
          <a:ln w="9525">
            <a:noFill/>
            <a:prstDash val="dash"/>
            <a:miter lim="800000"/>
            <a:headEnd/>
            <a:tailEnd/>
          </a:ln>
          <a:effectLst/>
        </p:spPr>
        <p:txBody>
          <a:bodyPr wrap="none">
            <a:spAutoFit/>
          </a:bodyPr>
          <a:lstStyle/>
          <a:p>
            <a:r>
              <a:rPr lang="en-US" dirty="0"/>
              <a:t>1</a:t>
            </a:r>
          </a:p>
        </p:txBody>
      </p:sp>
      <p:sp>
        <p:nvSpPr>
          <p:cNvPr id="443430" name="Text Box 38"/>
          <p:cNvSpPr txBox="1">
            <a:spLocks noChangeArrowheads="1"/>
          </p:cNvSpPr>
          <p:nvPr/>
        </p:nvSpPr>
        <p:spPr bwMode="auto">
          <a:xfrm>
            <a:off x="3089275" y="2259013"/>
            <a:ext cx="530225" cy="336550"/>
          </a:xfrm>
          <a:prstGeom prst="rect">
            <a:avLst/>
          </a:prstGeom>
          <a:noFill/>
          <a:ln w="9525">
            <a:noFill/>
            <a:prstDash val="dash"/>
            <a:miter lim="800000"/>
            <a:headEnd/>
            <a:tailEnd/>
          </a:ln>
          <a:effectLst/>
        </p:spPr>
        <p:txBody>
          <a:bodyPr wrap="none">
            <a:spAutoFit/>
          </a:bodyPr>
          <a:lstStyle/>
          <a:p>
            <a:r>
              <a:rPr lang="en-US" dirty="0"/>
              <a:t>1..*</a:t>
            </a:r>
          </a:p>
        </p:txBody>
      </p:sp>
      <p:sp>
        <p:nvSpPr>
          <p:cNvPr id="443431" name="Text Box 39"/>
          <p:cNvSpPr txBox="1">
            <a:spLocks noChangeArrowheads="1"/>
          </p:cNvSpPr>
          <p:nvPr/>
        </p:nvSpPr>
        <p:spPr bwMode="auto">
          <a:xfrm>
            <a:off x="2705100" y="1736725"/>
            <a:ext cx="571500" cy="396875"/>
          </a:xfrm>
          <a:prstGeom prst="rect">
            <a:avLst/>
          </a:prstGeom>
          <a:noFill/>
          <a:ln w="9525">
            <a:noFill/>
            <a:prstDash val="dash"/>
            <a:miter lim="800000"/>
            <a:headEnd/>
            <a:tailEnd/>
          </a:ln>
          <a:effectLst/>
        </p:spPr>
        <p:txBody>
          <a:bodyPr wrap="none">
            <a:spAutoFit/>
          </a:bodyPr>
          <a:lstStyle/>
          <a:p>
            <a:r>
              <a:rPr lang="en-US" sz="2000" dirty="0"/>
              <a:t>has</a:t>
            </a:r>
          </a:p>
        </p:txBody>
      </p:sp>
      <p:sp>
        <p:nvSpPr>
          <p:cNvPr id="443432" name="Line 40"/>
          <p:cNvSpPr>
            <a:spLocks noChangeShapeType="1"/>
          </p:cNvSpPr>
          <p:nvPr/>
        </p:nvSpPr>
        <p:spPr bwMode="auto">
          <a:xfrm flipV="1">
            <a:off x="7924800" y="2127250"/>
            <a:ext cx="0" cy="2971800"/>
          </a:xfrm>
          <a:prstGeom prst="line">
            <a:avLst/>
          </a:prstGeom>
          <a:noFill/>
          <a:ln w="38100">
            <a:solidFill>
              <a:schemeClr val="tx1"/>
            </a:solidFill>
            <a:round/>
            <a:headEnd/>
            <a:tailEnd/>
          </a:ln>
          <a:effectLst/>
        </p:spPr>
        <p:txBody>
          <a:bodyPr wrap="none"/>
          <a:lstStyle/>
          <a:p>
            <a:endParaRPr lang="en-US"/>
          </a:p>
        </p:txBody>
      </p:sp>
      <p:sp>
        <p:nvSpPr>
          <p:cNvPr id="443433" name="Line 41"/>
          <p:cNvSpPr>
            <a:spLocks noChangeShapeType="1"/>
          </p:cNvSpPr>
          <p:nvPr/>
        </p:nvSpPr>
        <p:spPr bwMode="auto">
          <a:xfrm flipH="1">
            <a:off x="5715000" y="2127250"/>
            <a:ext cx="2209800" cy="6350"/>
          </a:xfrm>
          <a:prstGeom prst="line">
            <a:avLst/>
          </a:prstGeom>
          <a:noFill/>
          <a:ln w="38100">
            <a:solidFill>
              <a:schemeClr val="tx1"/>
            </a:solidFill>
            <a:round/>
            <a:headEnd/>
            <a:tailEnd/>
          </a:ln>
          <a:effectLst/>
        </p:spPr>
        <p:txBody>
          <a:bodyPr wrap="none"/>
          <a:lstStyle/>
          <a:p>
            <a:endParaRPr lang="en-US"/>
          </a:p>
        </p:txBody>
      </p:sp>
      <p:sp>
        <p:nvSpPr>
          <p:cNvPr id="443434" name="Text Box 42"/>
          <p:cNvSpPr txBox="1">
            <a:spLocks noChangeArrowheads="1"/>
          </p:cNvSpPr>
          <p:nvPr/>
        </p:nvSpPr>
        <p:spPr bwMode="auto">
          <a:xfrm>
            <a:off x="5832475" y="2259013"/>
            <a:ext cx="530225" cy="336550"/>
          </a:xfrm>
          <a:prstGeom prst="rect">
            <a:avLst/>
          </a:prstGeom>
          <a:noFill/>
          <a:ln w="9525">
            <a:noFill/>
            <a:prstDash val="dash"/>
            <a:miter lim="800000"/>
            <a:headEnd/>
            <a:tailEnd/>
          </a:ln>
          <a:effectLst/>
        </p:spPr>
        <p:txBody>
          <a:bodyPr wrap="none">
            <a:spAutoFit/>
          </a:bodyPr>
          <a:lstStyle/>
          <a:p>
            <a:r>
              <a:rPr lang="en-US"/>
              <a:t>1..*</a:t>
            </a:r>
          </a:p>
        </p:txBody>
      </p:sp>
      <p:sp>
        <p:nvSpPr>
          <p:cNvPr id="443435" name="Text Box 43"/>
          <p:cNvSpPr txBox="1">
            <a:spLocks noChangeArrowheads="1"/>
          </p:cNvSpPr>
          <p:nvPr/>
        </p:nvSpPr>
        <p:spPr bwMode="auto">
          <a:xfrm>
            <a:off x="6975475" y="4697413"/>
            <a:ext cx="530225" cy="336550"/>
          </a:xfrm>
          <a:prstGeom prst="rect">
            <a:avLst/>
          </a:prstGeom>
          <a:noFill/>
          <a:ln w="9525">
            <a:noFill/>
            <a:prstDash val="dash"/>
            <a:miter lim="800000"/>
            <a:headEnd/>
            <a:tailEnd/>
          </a:ln>
          <a:effectLst/>
        </p:spPr>
        <p:txBody>
          <a:bodyPr wrap="none">
            <a:spAutoFit/>
          </a:bodyPr>
          <a:lstStyle/>
          <a:p>
            <a:r>
              <a:rPr lang="en-US"/>
              <a:t>1..*</a:t>
            </a:r>
          </a:p>
        </p:txBody>
      </p:sp>
      <p:sp>
        <p:nvSpPr>
          <p:cNvPr id="443436" name="Text Box 44"/>
          <p:cNvSpPr txBox="1">
            <a:spLocks noChangeArrowheads="1"/>
          </p:cNvSpPr>
          <p:nvPr/>
        </p:nvSpPr>
        <p:spPr bwMode="auto">
          <a:xfrm>
            <a:off x="6324600" y="3498850"/>
            <a:ext cx="1441450" cy="396875"/>
          </a:xfrm>
          <a:prstGeom prst="rect">
            <a:avLst/>
          </a:prstGeom>
          <a:noFill/>
          <a:ln w="9525">
            <a:noFill/>
            <a:prstDash val="dash"/>
            <a:miter lim="800000"/>
            <a:headEnd/>
            <a:tailEnd/>
          </a:ln>
          <a:effectLst/>
        </p:spPr>
        <p:txBody>
          <a:bodyPr wrap="none">
            <a:spAutoFit/>
          </a:bodyPr>
          <a:lstStyle/>
          <a:p>
            <a:r>
              <a:rPr lang="en-US" sz="2000"/>
              <a:t>assignedTo</a:t>
            </a:r>
          </a:p>
        </p:txBody>
      </p:sp>
      <p:sp>
        <p:nvSpPr>
          <p:cNvPr id="443437" name="AutoShape 45"/>
          <p:cNvSpPr>
            <a:spLocks noChangeArrowheads="1"/>
          </p:cNvSpPr>
          <p:nvPr/>
        </p:nvSpPr>
        <p:spPr bwMode="auto">
          <a:xfrm>
            <a:off x="7010400" y="3194050"/>
            <a:ext cx="304800" cy="228600"/>
          </a:xfrm>
          <a:prstGeom prst="triangle">
            <a:avLst>
              <a:gd name="adj" fmla="val 50000"/>
            </a:avLst>
          </a:prstGeom>
          <a:solidFill>
            <a:schemeClr val="tx1"/>
          </a:solidFill>
          <a:ln w="9525">
            <a:solidFill>
              <a:schemeClr val="tx1"/>
            </a:solidFill>
            <a:prstDash val="dash"/>
            <a:miter lim="800000"/>
            <a:headEnd/>
            <a:tailEnd/>
          </a:ln>
          <a:effectLst/>
        </p:spPr>
        <p:txBody>
          <a:bodyPr wrap="none" anchor="ctr"/>
          <a:lstStyle/>
          <a:p>
            <a:endParaRPr lang="en-US"/>
          </a:p>
        </p:txBody>
      </p:sp>
      <p:sp>
        <p:nvSpPr>
          <p:cNvPr id="443438" name="Text Box 46"/>
          <p:cNvSpPr txBox="1">
            <a:spLocks noChangeArrowheads="1"/>
          </p:cNvSpPr>
          <p:nvPr/>
        </p:nvSpPr>
        <p:spPr bwMode="auto">
          <a:xfrm>
            <a:off x="3352800" y="3124200"/>
            <a:ext cx="955675" cy="396875"/>
          </a:xfrm>
          <a:prstGeom prst="rect">
            <a:avLst/>
          </a:prstGeom>
          <a:noFill/>
          <a:ln w="9525">
            <a:noFill/>
            <a:prstDash val="dash"/>
            <a:miter lim="800000"/>
            <a:headEnd/>
            <a:tailEnd/>
          </a:ln>
          <a:effectLst/>
        </p:spPr>
        <p:txBody>
          <a:bodyPr wrap="none">
            <a:spAutoFit/>
          </a:bodyPr>
          <a:lstStyle/>
          <a:p>
            <a:r>
              <a:rPr lang="en-US" sz="2000"/>
              <a:t>offeres</a:t>
            </a:r>
          </a:p>
        </p:txBody>
      </p:sp>
      <p:sp>
        <p:nvSpPr>
          <p:cNvPr id="443439" name="AutoShape 47"/>
          <p:cNvSpPr>
            <a:spLocks noChangeArrowheads="1"/>
          </p:cNvSpPr>
          <p:nvPr/>
        </p:nvSpPr>
        <p:spPr bwMode="auto">
          <a:xfrm rot="10800000">
            <a:off x="3733800" y="3498850"/>
            <a:ext cx="304800" cy="228600"/>
          </a:xfrm>
          <a:prstGeom prst="triangle">
            <a:avLst>
              <a:gd name="adj" fmla="val 50000"/>
            </a:avLst>
          </a:prstGeom>
          <a:solidFill>
            <a:schemeClr val="tx1"/>
          </a:solidFill>
          <a:ln w="9525">
            <a:solidFill>
              <a:schemeClr val="tx1"/>
            </a:solidFill>
            <a:prstDash val="dash"/>
            <a:miter lim="800000"/>
            <a:headEnd/>
            <a:tailEnd/>
          </a:ln>
          <a:effectLst/>
        </p:spPr>
        <p:txBody>
          <a:bodyPr wrap="none" anchor="ctr"/>
          <a:lstStyle/>
          <a:p>
            <a:endParaRPr lang="en-US"/>
          </a:p>
        </p:txBody>
      </p:sp>
    </p:spTree>
  </p:cSld>
  <p:clrMapOvr>
    <a:masterClrMapping/>
  </p:clrMapOvr>
  <p:transition advTm="1000"/>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lstStyle/>
          <a:p>
            <a:r>
              <a:rPr lang="en-US" dirty="0" smtClean="0"/>
              <a:t>Exercises</a:t>
            </a:r>
            <a:endParaRPr lang="en-US" dirty="0"/>
          </a:p>
        </p:txBody>
      </p:sp>
      <p:sp>
        <p:nvSpPr>
          <p:cNvPr id="3" name="Content Placeholder 2"/>
          <p:cNvSpPr>
            <a:spLocks noGrp="1"/>
          </p:cNvSpPr>
          <p:nvPr>
            <p:ph idx="1"/>
          </p:nvPr>
        </p:nvSpPr>
        <p:spPr>
          <a:xfrm>
            <a:off x="457200" y="1828800"/>
            <a:ext cx="8229600" cy="4495800"/>
          </a:xfrm>
        </p:spPr>
        <p:txBody>
          <a:bodyPr>
            <a:normAutofit/>
          </a:bodyPr>
          <a:lstStyle/>
          <a:p>
            <a:r>
              <a:rPr lang="en-US" sz="2800" dirty="0" smtClean="0"/>
              <a:t>Draw a class diagram representing a book defined</a:t>
            </a:r>
          </a:p>
          <a:p>
            <a:pPr>
              <a:buNone/>
            </a:pPr>
            <a:r>
              <a:rPr lang="en-US" sz="2800" dirty="0" smtClean="0"/>
              <a:t>by the following statement:</a:t>
            </a:r>
          </a:p>
          <a:p>
            <a:pPr>
              <a:buNone/>
            </a:pPr>
            <a:r>
              <a:rPr lang="en-US" sz="2800" dirty="0" smtClean="0"/>
              <a:t>“A book is composed of a number of parts, which in</a:t>
            </a:r>
          </a:p>
          <a:p>
            <a:pPr>
              <a:buNone/>
            </a:pPr>
            <a:r>
              <a:rPr lang="en-US" sz="2800" dirty="0" smtClean="0"/>
              <a:t>turn are composed of a number of chapters.</a:t>
            </a:r>
          </a:p>
          <a:p>
            <a:pPr>
              <a:buNone/>
            </a:pPr>
            <a:r>
              <a:rPr lang="en-US" sz="2800" dirty="0" smtClean="0"/>
              <a:t>Chapters are composed of sections.”</a:t>
            </a:r>
          </a:p>
          <a:p>
            <a:pPr>
              <a:buNone/>
            </a:pPr>
            <a:r>
              <a:rPr lang="en-US" sz="2800" dirty="0" smtClean="0"/>
              <a:t>Focus only on classes and relationships.</a:t>
            </a:r>
          </a:p>
          <a:p>
            <a:pPr>
              <a:buNone/>
            </a:pPr>
            <a:r>
              <a:rPr lang="en-US" sz="2800" dirty="0" smtClean="0"/>
              <a:t>Add multiplicity to the class diagram</a:t>
            </a:r>
            <a:r>
              <a:rPr lang="en-US" sz="2800" i="1" dirty="0" smtClean="0"/>
              <a:t>.</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389120"/>
          </a:xfrm>
        </p:spPr>
        <p:txBody>
          <a:bodyPr/>
          <a:lstStyle/>
          <a:p>
            <a:pPr>
              <a:buNone/>
            </a:pPr>
            <a:r>
              <a:rPr lang="en-US" dirty="0" smtClean="0"/>
              <a:t>Modules can be treated “independently”:</a:t>
            </a:r>
          </a:p>
          <a:p>
            <a:r>
              <a:rPr lang="en-US" dirty="0" smtClean="0"/>
              <a:t>can understand each module in isolation</a:t>
            </a:r>
          </a:p>
          <a:p>
            <a:r>
              <a:rPr lang="en-US" dirty="0" smtClean="0"/>
              <a:t>can use each module in isolation</a:t>
            </a:r>
          </a:p>
          <a:p>
            <a:r>
              <a:rPr lang="en-US" dirty="0" smtClean="0"/>
              <a:t>failure in one module doesn’t affect other modules, so easier to isolate failures</a:t>
            </a:r>
          </a:p>
          <a:p>
            <a:r>
              <a:rPr lang="en-US" dirty="0" smtClean="0"/>
              <a:t>change in one module doesn’t affect other modules.</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Grp="1" noChangeAspect="1" noChangeArrowheads="1"/>
          </p:cNvPicPr>
          <p:nvPr>
            <p:ph idx="1"/>
          </p:nvPr>
        </p:nvPicPr>
        <p:blipFill>
          <a:blip r:embed="rId2" cstate="print"/>
          <a:srcRect/>
          <a:stretch>
            <a:fillRect/>
          </a:stretch>
        </p:blipFill>
        <p:spPr bwMode="auto">
          <a:xfrm>
            <a:off x="1828800" y="559366"/>
            <a:ext cx="3886200" cy="6069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Extend the class diagram of Exercise to include</a:t>
            </a:r>
          </a:p>
          <a:p>
            <a:r>
              <a:rPr lang="en-US" sz="2800" dirty="0" smtClean="0"/>
              <a:t>the following attributes:</a:t>
            </a:r>
          </a:p>
          <a:p>
            <a:pPr>
              <a:buNone/>
            </a:pPr>
            <a:r>
              <a:rPr lang="en-US" sz="2800" dirty="0" smtClean="0"/>
              <a:t> - book includes a publisher, publication date, and an ISB</a:t>
            </a:r>
          </a:p>
          <a:p>
            <a:pPr>
              <a:buNone/>
            </a:pPr>
            <a:r>
              <a:rPr lang="en-US" sz="2800" dirty="0" smtClean="0"/>
              <a:t> - a part includes a title and a number</a:t>
            </a:r>
          </a:p>
          <a:p>
            <a:pPr>
              <a:buNone/>
            </a:pPr>
            <a:r>
              <a:rPr lang="en-US" sz="2800" dirty="0" smtClean="0"/>
              <a:t>- a chapter includes a title, a number, and an abstract</a:t>
            </a:r>
          </a:p>
          <a:p>
            <a:pPr>
              <a:buNone/>
            </a:pPr>
            <a:r>
              <a:rPr lang="en-US" sz="2800" dirty="0" smtClean="0"/>
              <a:t>- a section includes a title and a number</a:t>
            </a:r>
            <a:endParaRPr lang="en-US" sz="2800"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Grp="1" noChangeAspect="1" noChangeArrowheads="1"/>
          </p:cNvPicPr>
          <p:nvPr>
            <p:ph idx="1"/>
          </p:nvPr>
        </p:nvPicPr>
        <p:blipFill>
          <a:blip r:embed="rId2" cstate="print"/>
          <a:srcRect/>
          <a:stretch>
            <a:fillRect/>
          </a:stretch>
        </p:blipFill>
        <p:spPr bwMode="auto">
          <a:xfrm>
            <a:off x="304800" y="2133600"/>
            <a:ext cx="8618898" cy="21058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Rules and Notes</a:t>
            </a:r>
            <a:endParaRPr lang="en-US" dirty="0"/>
          </a:p>
        </p:txBody>
      </p:sp>
      <p:sp>
        <p:nvSpPr>
          <p:cNvPr id="3" name="Content Placeholder 2"/>
          <p:cNvSpPr>
            <a:spLocks noGrp="1"/>
          </p:cNvSpPr>
          <p:nvPr>
            <p:ph idx="1"/>
          </p:nvPr>
        </p:nvSpPr>
        <p:spPr/>
        <p:txBody>
          <a:bodyPr/>
          <a:lstStyle/>
          <a:p>
            <a:r>
              <a:rPr lang="en-US" sz="2800" b="1" dirty="0" smtClean="0"/>
              <a:t>Constraints</a:t>
            </a:r>
            <a:r>
              <a:rPr lang="en-US" sz="2800" dirty="0" smtClean="0"/>
              <a:t> and </a:t>
            </a:r>
            <a:r>
              <a:rPr lang="en-US" sz="2800" b="1" dirty="0" smtClean="0"/>
              <a:t>notes</a:t>
            </a:r>
            <a:r>
              <a:rPr lang="en-US" sz="2800" dirty="0" smtClean="0"/>
              <a:t> annotate among other things associations, attributes, operations and classes.</a:t>
            </a:r>
          </a:p>
          <a:p>
            <a:r>
              <a:rPr lang="en-US" sz="2800" dirty="0" smtClean="0"/>
              <a:t>Constraints are semantic restrictions noted as Boolean expressions.</a:t>
            </a:r>
          </a:p>
          <a:p>
            <a:pPr lvl="1"/>
            <a:r>
              <a:rPr lang="en-US" dirty="0" smtClean="0"/>
              <a:t>UML offers many pre-defined constraints</a:t>
            </a:r>
          </a:p>
          <a:p>
            <a:pPr lvl="1"/>
            <a:endParaRPr lang="en-US" dirty="0"/>
          </a:p>
        </p:txBody>
      </p:sp>
      <p:grpSp>
        <p:nvGrpSpPr>
          <p:cNvPr id="4" name="Group 25"/>
          <p:cNvGrpSpPr>
            <a:grpSpLocks/>
          </p:cNvGrpSpPr>
          <p:nvPr/>
        </p:nvGrpSpPr>
        <p:grpSpPr bwMode="auto">
          <a:xfrm>
            <a:off x="1066800" y="4953000"/>
            <a:ext cx="7331075" cy="914400"/>
            <a:chOff x="672" y="3264"/>
            <a:chExt cx="4618" cy="576"/>
          </a:xfrm>
        </p:grpSpPr>
        <p:grpSp>
          <p:nvGrpSpPr>
            <p:cNvPr id="5" name="Group 24"/>
            <p:cNvGrpSpPr>
              <a:grpSpLocks/>
            </p:cNvGrpSpPr>
            <p:nvPr/>
          </p:nvGrpSpPr>
          <p:grpSpPr bwMode="auto">
            <a:xfrm>
              <a:off x="672" y="3264"/>
              <a:ext cx="1296" cy="576"/>
              <a:chOff x="672" y="3216"/>
              <a:chExt cx="1296" cy="576"/>
            </a:xfrm>
          </p:grpSpPr>
          <p:sp>
            <p:nvSpPr>
              <p:cNvPr id="16" name="Rectangle 4"/>
              <p:cNvSpPr>
                <a:spLocks noChangeArrowheads="1"/>
              </p:cNvSpPr>
              <p:nvPr/>
            </p:nvSpPr>
            <p:spPr bwMode="auto">
              <a:xfrm>
                <a:off x="672" y="3216"/>
                <a:ext cx="1296" cy="576"/>
              </a:xfrm>
              <a:prstGeom prst="rect">
                <a:avLst/>
              </a:prstGeom>
              <a:noFill/>
              <a:ln w="9525">
                <a:solidFill>
                  <a:schemeClr val="tx1"/>
                </a:solidFill>
                <a:miter lim="800000"/>
                <a:headEnd/>
                <a:tailEnd/>
              </a:ln>
              <a:effectLst/>
            </p:spPr>
            <p:txBody>
              <a:bodyPr wrap="none" anchor="b"/>
              <a:lstStyle/>
              <a:p>
                <a:pPr algn="ctr"/>
                <a:r>
                  <a:rPr lang="en-US"/>
                  <a:t>id: long { value &gt; 0 }</a:t>
                </a:r>
              </a:p>
            </p:txBody>
          </p:sp>
          <p:sp>
            <p:nvSpPr>
              <p:cNvPr id="17" name="Line 5"/>
              <p:cNvSpPr>
                <a:spLocks noChangeShapeType="1"/>
              </p:cNvSpPr>
              <p:nvPr/>
            </p:nvSpPr>
            <p:spPr bwMode="auto">
              <a:xfrm>
                <a:off x="672" y="3504"/>
                <a:ext cx="1296" cy="0"/>
              </a:xfrm>
              <a:prstGeom prst="line">
                <a:avLst/>
              </a:prstGeom>
              <a:noFill/>
              <a:ln w="9525">
                <a:solidFill>
                  <a:schemeClr val="tx1"/>
                </a:solidFill>
                <a:round/>
                <a:headEnd/>
                <a:tailEnd/>
              </a:ln>
              <a:effectLst/>
            </p:spPr>
            <p:txBody>
              <a:bodyPr/>
              <a:lstStyle/>
              <a:p>
                <a:endParaRPr lang="en-US"/>
              </a:p>
            </p:txBody>
          </p:sp>
          <p:sp>
            <p:nvSpPr>
              <p:cNvPr id="18" name="Text Box 6"/>
              <p:cNvSpPr txBox="1">
                <a:spLocks noChangeArrowheads="1"/>
              </p:cNvSpPr>
              <p:nvPr/>
            </p:nvSpPr>
            <p:spPr bwMode="auto">
              <a:xfrm>
                <a:off x="672" y="3216"/>
                <a:ext cx="1296" cy="250"/>
              </a:xfrm>
              <a:prstGeom prst="rect">
                <a:avLst/>
              </a:prstGeom>
              <a:noFill/>
              <a:ln w="9525">
                <a:noFill/>
                <a:miter lim="800000"/>
                <a:headEnd/>
                <a:tailEnd/>
              </a:ln>
              <a:effectLst/>
            </p:spPr>
            <p:txBody>
              <a:bodyPr anchor="b">
                <a:spAutoFit/>
              </a:bodyPr>
              <a:lstStyle/>
              <a:p>
                <a:pPr algn="ctr">
                  <a:spcBef>
                    <a:spcPct val="50000"/>
                  </a:spcBef>
                </a:pPr>
                <a:r>
                  <a:rPr lang="en-US" sz="2000"/>
                  <a:t>Customer</a:t>
                </a:r>
              </a:p>
            </p:txBody>
          </p:sp>
        </p:grpSp>
        <p:sp>
          <p:nvSpPr>
            <p:cNvPr id="6" name="Line 7"/>
            <p:cNvSpPr>
              <a:spLocks noChangeShapeType="1"/>
            </p:cNvSpPr>
            <p:nvPr/>
          </p:nvSpPr>
          <p:spPr bwMode="auto">
            <a:xfrm>
              <a:off x="1968" y="3552"/>
              <a:ext cx="1296" cy="0"/>
            </a:xfrm>
            <a:prstGeom prst="line">
              <a:avLst/>
            </a:prstGeom>
            <a:noFill/>
            <a:ln w="9525">
              <a:solidFill>
                <a:schemeClr val="tx1"/>
              </a:solidFill>
              <a:round/>
              <a:headEnd/>
              <a:tailEnd/>
            </a:ln>
            <a:effectLst/>
          </p:spPr>
          <p:txBody>
            <a:bodyPr/>
            <a:lstStyle/>
            <a:p>
              <a:endParaRPr lang="en-US"/>
            </a:p>
          </p:txBody>
        </p:sp>
        <p:sp>
          <p:nvSpPr>
            <p:cNvPr id="7" name="Rectangle 8"/>
            <p:cNvSpPr>
              <a:spLocks noChangeArrowheads="1"/>
            </p:cNvSpPr>
            <p:nvPr/>
          </p:nvSpPr>
          <p:spPr bwMode="auto">
            <a:xfrm>
              <a:off x="3264" y="3360"/>
              <a:ext cx="768" cy="384"/>
            </a:xfrm>
            <a:prstGeom prst="rect">
              <a:avLst/>
            </a:prstGeom>
            <a:noFill/>
            <a:ln w="9525">
              <a:solidFill>
                <a:schemeClr val="tx1"/>
              </a:solidFill>
              <a:miter lim="800000"/>
              <a:headEnd/>
              <a:tailEnd/>
            </a:ln>
            <a:effectLst/>
          </p:spPr>
          <p:txBody>
            <a:bodyPr wrap="none" anchor="ctr"/>
            <a:lstStyle/>
            <a:p>
              <a:pPr algn="ctr"/>
              <a:r>
                <a:rPr lang="en-US" sz="2000"/>
                <a:t>Order</a:t>
              </a:r>
            </a:p>
          </p:txBody>
        </p:sp>
        <p:sp>
          <p:nvSpPr>
            <p:cNvPr id="8" name="Text Box 9"/>
            <p:cNvSpPr txBox="1">
              <a:spLocks noChangeArrowheads="1"/>
            </p:cNvSpPr>
            <p:nvPr/>
          </p:nvSpPr>
          <p:spPr bwMode="auto">
            <a:xfrm>
              <a:off x="3072" y="3360"/>
              <a:ext cx="188" cy="231"/>
            </a:xfrm>
            <a:prstGeom prst="rect">
              <a:avLst/>
            </a:prstGeom>
            <a:noFill/>
            <a:ln w="9525">
              <a:noFill/>
              <a:miter lim="800000"/>
              <a:headEnd/>
              <a:tailEnd/>
            </a:ln>
            <a:effectLst/>
          </p:spPr>
          <p:txBody>
            <a:bodyPr wrap="none">
              <a:spAutoFit/>
            </a:bodyPr>
            <a:lstStyle/>
            <a:p>
              <a:r>
                <a:rPr lang="en-US"/>
                <a:t>*</a:t>
              </a:r>
            </a:p>
          </p:txBody>
        </p:sp>
        <p:sp>
          <p:nvSpPr>
            <p:cNvPr id="9" name="Text Box 10"/>
            <p:cNvSpPr txBox="1">
              <a:spLocks noChangeArrowheads="1"/>
            </p:cNvSpPr>
            <p:nvPr/>
          </p:nvSpPr>
          <p:spPr bwMode="auto">
            <a:xfrm>
              <a:off x="1968" y="3360"/>
              <a:ext cx="188" cy="231"/>
            </a:xfrm>
            <a:prstGeom prst="rect">
              <a:avLst/>
            </a:prstGeom>
            <a:noFill/>
            <a:ln w="9525">
              <a:noFill/>
              <a:miter lim="800000"/>
              <a:headEnd/>
              <a:tailEnd/>
            </a:ln>
            <a:effectLst/>
          </p:spPr>
          <p:txBody>
            <a:bodyPr wrap="none">
              <a:spAutoFit/>
            </a:bodyPr>
            <a:lstStyle/>
            <a:p>
              <a:r>
                <a:rPr lang="en-US"/>
                <a:t>1</a:t>
              </a:r>
            </a:p>
          </p:txBody>
        </p:sp>
        <p:sp>
          <p:nvSpPr>
            <p:cNvPr id="10" name="Text Box 11"/>
            <p:cNvSpPr txBox="1">
              <a:spLocks noChangeArrowheads="1"/>
            </p:cNvSpPr>
            <p:nvPr/>
          </p:nvSpPr>
          <p:spPr bwMode="auto">
            <a:xfrm>
              <a:off x="2160" y="3552"/>
              <a:ext cx="951" cy="231"/>
            </a:xfrm>
            <a:prstGeom prst="rect">
              <a:avLst/>
            </a:prstGeom>
            <a:noFill/>
            <a:ln w="9525">
              <a:noFill/>
              <a:miter lim="800000"/>
              <a:headEnd/>
              <a:tailEnd/>
            </a:ln>
            <a:effectLst/>
          </p:spPr>
          <p:txBody>
            <a:bodyPr wrap="none">
              <a:spAutoFit/>
            </a:bodyPr>
            <a:lstStyle/>
            <a:p>
              <a:r>
                <a:rPr lang="en-US"/>
                <a:t>{ total &lt; $50 }</a:t>
              </a:r>
            </a:p>
          </p:txBody>
        </p:sp>
        <p:grpSp>
          <p:nvGrpSpPr>
            <p:cNvPr id="11" name="Group 23"/>
            <p:cNvGrpSpPr>
              <a:grpSpLocks/>
            </p:cNvGrpSpPr>
            <p:nvPr/>
          </p:nvGrpSpPr>
          <p:grpSpPr bwMode="auto">
            <a:xfrm>
              <a:off x="4464" y="3360"/>
              <a:ext cx="826" cy="423"/>
              <a:chOff x="4464" y="3360"/>
              <a:chExt cx="826" cy="423"/>
            </a:xfrm>
          </p:grpSpPr>
          <p:sp>
            <p:nvSpPr>
              <p:cNvPr id="13" name="Freeform 13"/>
              <p:cNvSpPr>
                <a:spLocks/>
              </p:cNvSpPr>
              <p:nvPr/>
            </p:nvSpPr>
            <p:spPr bwMode="auto">
              <a:xfrm>
                <a:off x="4464" y="3360"/>
                <a:ext cx="816" cy="384"/>
              </a:xfrm>
              <a:custGeom>
                <a:avLst/>
                <a:gdLst/>
                <a:ahLst/>
                <a:cxnLst>
                  <a:cxn ang="0">
                    <a:pos x="0" y="0"/>
                  </a:cxn>
                  <a:cxn ang="0">
                    <a:pos x="0" y="384"/>
                  </a:cxn>
                  <a:cxn ang="0">
                    <a:pos x="816" y="384"/>
                  </a:cxn>
                  <a:cxn ang="0">
                    <a:pos x="816" y="48"/>
                  </a:cxn>
                  <a:cxn ang="0">
                    <a:pos x="672" y="0"/>
                  </a:cxn>
                  <a:cxn ang="0">
                    <a:pos x="0" y="0"/>
                  </a:cxn>
                </a:cxnLst>
                <a:rect l="0" t="0" r="r" b="b"/>
                <a:pathLst>
                  <a:path w="816" h="384">
                    <a:moveTo>
                      <a:pt x="0" y="0"/>
                    </a:moveTo>
                    <a:lnTo>
                      <a:pt x="0" y="384"/>
                    </a:lnTo>
                    <a:lnTo>
                      <a:pt x="816" y="384"/>
                    </a:lnTo>
                    <a:lnTo>
                      <a:pt x="816" y="48"/>
                    </a:lnTo>
                    <a:lnTo>
                      <a:pt x="672" y="0"/>
                    </a:lnTo>
                    <a:lnTo>
                      <a:pt x="0" y="0"/>
                    </a:lnTo>
                    <a:close/>
                  </a:path>
                </a:pathLst>
              </a:custGeom>
              <a:noFill/>
              <a:ln w="9525">
                <a:solidFill>
                  <a:schemeClr val="tx1"/>
                </a:solidFill>
                <a:round/>
                <a:headEnd/>
                <a:tailEnd/>
              </a:ln>
              <a:effectLst/>
            </p:spPr>
            <p:txBody>
              <a:bodyPr/>
              <a:lstStyle/>
              <a:p>
                <a:endParaRPr lang="en-US"/>
              </a:p>
            </p:txBody>
          </p:sp>
          <p:cxnSp>
            <p:nvCxnSpPr>
              <p:cNvPr id="14" name="AutoShape 19"/>
              <p:cNvCxnSpPr>
                <a:cxnSpLocks noChangeShapeType="1"/>
                <a:stCxn id="13" idx="4"/>
                <a:endCxn id="13" idx="3"/>
              </p:cNvCxnSpPr>
              <p:nvPr/>
            </p:nvCxnSpPr>
            <p:spPr bwMode="auto">
              <a:xfrm>
                <a:off x="5136" y="3360"/>
                <a:ext cx="144" cy="48"/>
              </a:xfrm>
              <a:prstGeom prst="bentConnector3">
                <a:avLst>
                  <a:gd name="adj1" fmla="val -12500"/>
                </a:avLst>
              </a:prstGeom>
              <a:noFill/>
              <a:ln w="9525">
                <a:solidFill>
                  <a:schemeClr val="tx1"/>
                </a:solidFill>
                <a:miter lim="800000"/>
                <a:headEnd/>
                <a:tailEnd/>
              </a:ln>
              <a:effectLst/>
            </p:spPr>
          </p:cxnSp>
          <p:sp>
            <p:nvSpPr>
              <p:cNvPr id="15" name="Text Box 20"/>
              <p:cNvSpPr txBox="1">
                <a:spLocks noChangeArrowheads="1"/>
              </p:cNvSpPr>
              <p:nvPr/>
            </p:nvSpPr>
            <p:spPr bwMode="auto">
              <a:xfrm>
                <a:off x="4560" y="3360"/>
                <a:ext cx="730" cy="423"/>
              </a:xfrm>
              <a:prstGeom prst="rect">
                <a:avLst/>
              </a:prstGeom>
              <a:noFill/>
              <a:ln w="9525">
                <a:noFill/>
                <a:miter lim="800000"/>
                <a:headEnd/>
                <a:tailEnd/>
              </a:ln>
              <a:effectLst/>
            </p:spPr>
            <p:txBody>
              <a:bodyPr/>
              <a:lstStyle/>
              <a:p>
                <a:r>
                  <a:rPr lang="en-US"/>
                  <a:t>may be canceled</a:t>
                </a:r>
              </a:p>
            </p:txBody>
          </p:sp>
        </p:grpSp>
        <p:sp>
          <p:nvSpPr>
            <p:cNvPr id="12" name="Line 22"/>
            <p:cNvSpPr>
              <a:spLocks noChangeShapeType="1"/>
            </p:cNvSpPr>
            <p:nvPr/>
          </p:nvSpPr>
          <p:spPr bwMode="auto">
            <a:xfrm flipH="1">
              <a:off x="4032" y="3552"/>
              <a:ext cx="432" cy="0"/>
            </a:xfrm>
            <a:prstGeom prst="line">
              <a:avLst/>
            </a:prstGeom>
            <a:noFill/>
            <a:ln w="9525">
              <a:solidFill>
                <a:schemeClr val="tx1"/>
              </a:solidFill>
              <a:prstDash val="dash"/>
              <a:round/>
              <a:headEnd/>
              <a:tailEnd/>
            </a:ln>
            <a:effectLst/>
          </p:spPr>
          <p:txBody>
            <a:bodyPr/>
            <a:lstStyle/>
            <a:p>
              <a:endParaRPr lang="en-US"/>
            </a:p>
          </p:txBody>
        </p:sp>
      </p:grpSp>
      <p:sp>
        <p:nvSpPr>
          <p:cNvPr id="19" name="AutoShape 26"/>
          <p:cNvSpPr>
            <a:spLocks noChangeArrowheads="1"/>
          </p:cNvSpPr>
          <p:nvPr/>
        </p:nvSpPr>
        <p:spPr bwMode="auto">
          <a:xfrm>
            <a:off x="2819400" y="6172200"/>
            <a:ext cx="1371600" cy="533400"/>
          </a:xfrm>
          <a:prstGeom prst="wedgeRectCallout">
            <a:avLst>
              <a:gd name="adj1" fmla="val -42708"/>
              <a:gd name="adj2" fmla="val -106847"/>
            </a:avLst>
          </a:prstGeom>
          <a:solidFill>
            <a:srgbClr val="FFFF99"/>
          </a:solidFill>
          <a:ln w="9525">
            <a:solidFill>
              <a:schemeClr val="tx1"/>
            </a:solidFill>
            <a:miter lim="800000"/>
            <a:headEnd/>
            <a:tailEnd/>
          </a:ln>
          <a:effectLst/>
        </p:spPr>
        <p:txBody>
          <a:bodyPr/>
          <a:lstStyle/>
          <a:p>
            <a:pPr algn="ctr"/>
            <a:r>
              <a:rPr lang="en-US" sz="2000" dirty="0"/>
              <a:t>Constraint</a:t>
            </a:r>
          </a:p>
        </p:txBody>
      </p:sp>
      <p:sp>
        <p:nvSpPr>
          <p:cNvPr id="20" name="AutoShape 27"/>
          <p:cNvSpPr>
            <a:spLocks noChangeArrowheads="1"/>
          </p:cNvSpPr>
          <p:nvPr/>
        </p:nvSpPr>
        <p:spPr bwMode="auto">
          <a:xfrm>
            <a:off x="6553200" y="6096000"/>
            <a:ext cx="1066800" cy="533400"/>
          </a:xfrm>
          <a:prstGeom prst="wedgeRectCallout">
            <a:avLst>
              <a:gd name="adj1" fmla="val 26787"/>
              <a:gd name="adj2" fmla="val -105060"/>
            </a:avLst>
          </a:prstGeom>
          <a:solidFill>
            <a:srgbClr val="FFFF99"/>
          </a:solidFill>
          <a:ln w="9525">
            <a:solidFill>
              <a:schemeClr val="tx1"/>
            </a:solidFill>
            <a:miter lim="800000"/>
            <a:headEnd/>
            <a:tailEnd/>
          </a:ln>
          <a:effectLst/>
        </p:spPr>
        <p:txBody>
          <a:bodyPr/>
          <a:lstStyle/>
          <a:p>
            <a:pPr algn="ctr"/>
            <a:r>
              <a:rPr lang="en-US" sz="2000" dirty="0"/>
              <a:t>Note</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LIBRARY MS</a:t>
            </a:r>
            <a:endParaRPr lang="en-US" dirty="0"/>
          </a:p>
        </p:txBody>
      </p:sp>
      <p:sp>
        <p:nvSpPr>
          <p:cNvPr id="3" name="Content Placeholder 2"/>
          <p:cNvSpPr>
            <a:spLocks noGrp="1"/>
          </p:cNvSpPr>
          <p:nvPr>
            <p:ph idx="1"/>
          </p:nvPr>
        </p:nvSpPr>
        <p:spPr>
          <a:xfrm>
            <a:off x="457200" y="1935480"/>
            <a:ext cx="8229600" cy="4541520"/>
          </a:xfrm>
        </p:spPr>
        <p:txBody>
          <a:bodyPr/>
          <a:lstStyle/>
          <a:p>
            <a:pPr>
              <a:buNone/>
            </a:pPr>
            <a:r>
              <a:rPr lang="en-US" sz="2800" dirty="0" smtClean="0"/>
              <a:t>Classes:</a:t>
            </a:r>
          </a:p>
          <a:p>
            <a:r>
              <a:rPr lang="en-US" sz="2800" dirty="0" smtClean="0"/>
              <a:t>Copy</a:t>
            </a:r>
          </a:p>
          <a:p>
            <a:r>
              <a:rPr lang="en-US" sz="2800" dirty="0" smtClean="0"/>
              <a:t>Book</a:t>
            </a:r>
          </a:p>
          <a:p>
            <a:r>
              <a:rPr lang="en-US" sz="2800" dirty="0" smtClean="0"/>
              <a:t>Loan</a:t>
            </a:r>
          </a:p>
          <a:p>
            <a:r>
              <a:rPr lang="en-US" sz="2800" dirty="0" smtClean="0"/>
              <a:t>Fine notice</a:t>
            </a:r>
          </a:p>
          <a:p>
            <a:r>
              <a:rPr lang="en-US" sz="2800" dirty="0" smtClean="0"/>
              <a:t>Reservation</a:t>
            </a:r>
          </a:p>
          <a:p>
            <a:r>
              <a:rPr lang="en-US" sz="2800" dirty="0" err="1" smtClean="0"/>
              <a:t>MembershipInfo</a:t>
            </a:r>
            <a:endParaRPr lang="en-US" sz="2800" dirty="0" smtClean="0"/>
          </a:p>
          <a:p>
            <a:r>
              <a:rPr lang="en-US" sz="2800" dirty="0" smtClean="0"/>
              <a:t>Membership card</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304800" y="304800"/>
            <a:ext cx="8686800" cy="62484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685800" y="152400"/>
            <a:ext cx="7772400" cy="1143000"/>
          </a:xfrm>
        </p:spPr>
        <p:txBody>
          <a:bodyPr/>
          <a:lstStyle/>
          <a:p>
            <a:r>
              <a:rPr lang="en-GB" sz="4000" dirty="0"/>
              <a:t>Example Class</a:t>
            </a:r>
          </a:p>
        </p:txBody>
      </p:sp>
      <p:sp>
        <p:nvSpPr>
          <p:cNvPr id="318468" name="Text Box 4"/>
          <p:cNvSpPr txBox="1">
            <a:spLocks noChangeArrowheads="1"/>
          </p:cNvSpPr>
          <p:nvPr/>
        </p:nvSpPr>
        <p:spPr bwMode="auto">
          <a:xfrm>
            <a:off x="2057400" y="1524000"/>
            <a:ext cx="5715001" cy="1840431"/>
          </a:xfrm>
          <a:prstGeom prst="rect">
            <a:avLst/>
          </a:prstGeom>
          <a:solidFill>
            <a:schemeClr val="bg2"/>
          </a:solidFill>
          <a:ln w="12700">
            <a:solidFill>
              <a:srgbClr val="993300"/>
            </a:solidFill>
            <a:miter lim="800000"/>
            <a:headEnd/>
            <a:tailEnd/>
          </a:ln>
          <a:effectLst/>
        </p:spPr>
        <p:txBody>
          <a:bodyPr wrap="square" tIns="118800">
            <a:spAutoFit/>
          </a:bodyPr>
          <a:lstStyle/>
          <a:p>
            <a:pPr algn="ctr" eaLnBrk="0" hangingPunct="0">
              <a:lnSpc>
                <a:spcPct val="80000"/>
              </a:lnSpc>
              <a:spcBef>
                <a:spcPct val="30000"/>
              </a:spcBef>
            </a:pPr>
            <a:r>
              <a:rPr lang="en-US" sz="1600" i="0" dirty="0" err="1">
                <a:latin typeface="Lucida Console" pitchFamily="49" charset="0"/>
                <a:ea typeface="Arial Unicode MS" pitchFamily="34" charset="-128"/>
                <a:cs typeface="Arial Unicode MS" pitchFamily="34" charset="-128"/>
              </a:rPr>
              <a:t>BankAccount</a:t>
            </a:r>
            <a:endParaRPr lang="en-US" sz="1600" i="0" dirty="0">
              <a:latin typeface="Lucida Console" pitchFamily="49" charset="0"/>
              <a:ea typeface="Arial Unicode MS" pitchFamily="34" charset="-128"/>
              <a:cs typeface="Arial Unicode MS" pitchFamily="34" charset="-128"/>
            </a:endParaRPr>
          </a:p>
          <a:p>
            <a:pPr eaLnBrk="0" hangingPunct="0">
              <a:lnSpc>
                <a:spcPct val="70000"/>
              </a:lnSpc>
              <a:spcBef>
                <a:spcPct val="50000"/>
              </a:spcBef>
            </a:pPr>
            <a:r>
              <a:rPr lang="en-US" sz="1600" i="0" dirty="0">
                <a:latin typeface="Lucida Console" pitchFamily="49" charset="0"/>
                <a:ea typeface="Arial Unicode MS" pitchFamily="34" charset="-128"/>
                <a:cs typeface="Arial Unicode MS" pitchFamily="34" charset="-128"/>
              </a:rPr>
              <a:t>- </a:t>
            </a:r>
            <a:r>
              <a:rPr lang="en-US" sz="1600" i="0" dirty="0" err="1">
                <a:latin typeface="Lucida Console" pitchFamily="49" charset="0"/>
                <a:ea typeface="Arial Unicode MS" pitchFamily="34" charset="-128"/>
                <a:cs typeface="Arial Unicode MS" pitchFamily="34" charset="-128"/>
              </a:rPr>
              <a:t>accountNumber</a:t>
            </a:r>
            <a:r>
              <a:rPr lang="en-US" sz="1600" i="0" dirty="0">
                <a:latin typeface="Lucida Console" pitchFamily="49" charset="0"/>
                <a:ea typeface="Arial Unicode MS" pitchFamily="34" charset="-128"/>
                <a:cs typeface="Arial Unicode MS" pitchFamily="34" charset="-128"/>
              </a:rPr>
              <a:t>: Integer</a:t>
            </a:r>
          </a:p>
          <a:p>
            <a:pPr eaLnBrk="0" hangingPunct="0">
              <a:lnSpc>
                <a:spcPct val="70000"/>
              </a:lnSpc>
              <a:spcBef>
                <a:spcPct val="50000"/>
              </a:spcBef>
            </a:pPr>
            <a:r>
              <a:rPr lang="en-US" sz="1600" i="0" dirty="0">
                <a:latin typeface="Lucida Console" pitchFamily="49" charset="0"/>
                <a:ea typeface="Arial Unicode MS" pitchFamily="34" charset="-128"/>
                <a:cs typeface="Arial Unicode MS" pitchFamily="34" charset="-128"/>
              </a:rPr>
              <a:t>- balance: Money = 0</a:t>
            </a:r>
          </a:p>
          <a:p>
            <a:pPr eaLnBrk="0" hangingPunct="0">
              <a:lnSpc>
                <a:spcPct val="70000"/>
              </a:lnSpc>
              <a:spcBef>
                <a:spcPct val="50000"/>
              </a:spcBef>
            </a:pPr>
            <a:r>
              <a:rPr lang="en-US" sz="1600" i="0" dirty="0">
                <a:latin typeface="Lucida Console" pitchFamily="49" charset="0"/>
                <a:ea typeface="Arial Unicode MS" pitchFamily="34" charset="-128"/>
                <a:cs typeface="Arial Unicode MS" pitchFamily="34" charset="-128"/>
              </a:rPr>
              <a:t>+ open(</a:t>
            </a:r>
            <a:r>
              <a:rPr lang="en-US" sz="1600" i="0" dirty="0" err="1">
                <a:latin typeface="Lucida Console" pitchFamily="49" charset="0"/>
                <a:ea typeface="Arial Unicode MS" pitchFamily="34" charset="-128"/>
                <a:cs typeface="Arial Unicode MS" pitchFamily="34" charset="-128"/>
              </a:rPr>
              <a:t>accountName</a:t>
            </a:r>
            <a:r>
              <a:rPr lang="en-US" sz="1600" i="0" dirty="0">
                <a:latin typeface="Lucida Console" pitchFamily="49" charset="0"/>
                <a:ea typeface="Arial Unicode MS" pitchFamily="34" charset="-128"/>
                <a:cs typeface="Arial Unicode MS" pitchFamily="34" charset="-128"/>
              </a:rPr>
              <a:t>: String): Boolean</a:t>
            </a:r>
          </a:p>
          <a:p>
            <a:pPr eaLnBrk="0" hangingPunct="0">
              <a:lnSpc>
                <a:spcPct val="70000"/>
              </a:lnSpc>
              <a:spcBef>
                <a:spcPct val="50000"/>
              </a:spcBef>
            </a:pPr>
            <a:r>
              <a:rPr lang="en-US" sz="1600" i="0" dirty="0">
                <a:latin typeface="Lucida Console" pitchFamily="49" charset="0"/>
                <a:ea typeface="Arial Unicode MS" pitchFamily="34" charset="-128"/>
                <a:cs typeface="Arial Unicode MS" pitchFamily="34" charset="-128"/>
              </a:rPr>
              <a:t>+ close( ): Boolean</a:t>
            </a:r>
          </a:p>
          <a:p>
            <a:pPr eaLnBrk="0" hangingPunct="0">
              <a:lnSpc>
                <a:spcPct val="70000"/>
              </a:lnSpc>
              <a:spcBef>
                <a:spcPct val="50000"/>
              </a:spcBef>
            </a:pPr>
            <a:r>
              <a:rPr lang="en-US" sz="1600" i="0" dirty="0">
                <a:latin typeface="Lucida Console" pitchFamily="49" charset="0"/>
                <a:ea typeface="Arial Unicode MS" pitchFamily="34" charset="-128"/>
                <a:cs typeface="Arial Unicode MS" pitchFamily="34" charset="-128"/>
              </a:rPr>
              <a:t>+ withdraw (amount: Money): Boolean</a:t>
            </a:r>
          </a:p>
        </p:txBody>
      </p:sp>
      <p:sp>
        <p:nvSpPr>
          <p:cNvPr id="318469" name="Line 5"/>
          <p:cNvSpPr>
            <a:spLocks noChangeShapeType="1"/>
          </p:cNvSpPr>
          <p:nvPr/>
        </p:nvSpPr>
        <p:spPr bwMode="auto">
          <a:xfrm>
            <a:off x="2911475" y="1905000"/>
            <a:ext cx="4860925" cy="0"/>
          </a:xfrm>
          <a:prstGeom prst="line">
            <a:avLst/>
          </a:prstGeom>
          <a:noFill/>
          <a:ln w="9525">
            <a:solidFill>
              <a:srgbClr val="993300"/>
            </a:solidFill>
            <a:round/>
            <a:headEnd/>
            <a:tailEnd/>
          </a:ln>
          <a:effectLst/>
        </p:spPr>
        <p:txBody>
          <a:bodyPr wrap="none" anchor="ctr"/>
          <a:lstStyle/>
          <a:p>
            <a:endParaRPr lang="en-US"/>
          </a:p>
        </p:txBody>
      </p:sp>
      <p:sp>
        <p:nvSpPr>
          <p:cNvPr id="318470" name="Line 6"/>
          <p:cNvSpPr>
            <a:spLocks noChangeShapeType="1"/>
          </p:cNvSpPr>
          <p:nvPr/>
        </p:nvSpPr>
        <p:spPr bwMode="auto">
          <a:xfrm>
            <a:off x="2911475" y="2514600"/>
            <a:ext cx="4860925" cy="0"/>
          </a:xfrm>
          <a:prstGeom prst="line">
            <a:avLst/>
          </a:prstGeom>
          <a:noFill/>
          <a:ln w="9525">
            <a:solidFill>
              <a:srgbClr val="993300"/>
            </a:solidFill>
            <a:round/>
            <a:headEnd/>
            <a:tailEnd/>
          </a:ln>
          <a:effectLst/>
        </p:spPr>
        <p:txBody>
          <a:bodyPr wrap="none" anchor="ctr"/>
          <a:lstStyle/>
          <a:p>
            <a:endParaRPr lang="en-US"/>
          </a:p>
        </p:txBody>
      </p:sp>
      <p:sp>
        <p:nvSpPr>
          <p:cNvPr id="318471" name="Text Box 7"/>
          <p:cNvSpPr txBox="1">
            <a:spLocks noChangeArrowheads="1"/>
          </p:cNvSpPr>
          <p:nvPr/>
        </p:nvSpPr>
        <p:spPr bwMode="auto">
          <a:xfrm>
            <a:off x="2133600" y="3884613"/>
            <a:ext cx="6096000" cy="2209763"/>
          </a:xfrm>
          <a:prstGeom prst="rect">
            <a:avLst/>
          </a:prstGeom>
          <a:noFill/>
          <a:ln w="22225">
            <a:solidFill>
              <a:srgbClr val="993300"/>
            </a:solidFill>
            <a:miter lim="800000"/>
            <a:headEnd/>
            <a:tailEnd/>
          </a:ln>
          <a:effectLst/>
        </p:spPr>
        <p:txBody>
          <a:bodyPr wrap="square" tIns="118800">
            <a:spAutoFit/>
          </a:bodyPr>
          <a:lstStyle/>
          <a:p>
            <a:pPr eaLnBrk="0" hangingPunct="0">
              <a:lnSpc>
                <a:spcPct val="60000"/>
              </a:lnSpc>
              <a:spcBef>
                <a:spcPct val="50000"/>
              </a:spcBef>
            </a:pPr>
            <a:r>
              <a:rPr lang="en-US" sz="1600" i="0" dirty="0">
                <a:latin typeface="Lucida Console" pitchFamily="49" charset="0"/>
                <a:cs typeface="Courier New" pitchFamily="49" charset="0"/>
              </a:rPr>
              <a:t>public class </a:t>
            </a:r>
            <a:r>
              <a:rPr lang="en-US" sz="1600" i="0" dirty="0" err="1">
                <a:latin typeface="Lucida Console" pitchFamily="49" charset="0"/>
                <a:cs typeface="Courier New" pitchFamily="49" charset="0"/>
              </a:rPr>
              <a:t>BankAccount</a:t>
            </a:r>
            <a:r>
              <a:rPr lang="en-US" sz="1600" i="0" dirty="0">
                <a:latin typeface="Lucida Console" pitchFamily="49" charset="0"/>
                <a:cs typeface="Courier New" pitchFamily="49" charset="0"/>
              </a:rPr>
              <a:t> {</a:t>
            </a:r>
          </a:p>
          <a:p>
            <a:pPr eaLnBrk="0" hangingPunct="0">
              <a:lnSpc>
                <a:spcPct val="60000"/>
              </a:lnSpc>
              <a:spcBef>
                <a:spcPct val="50000"/>
              </a:spcBef>
            </a:pPr>
            <a:r>
              <a:rPr lang="en-US" sz="1600" i="0" dirty="0">
                <a:latin typeface="Lucida Console" pitchFamily="49" charset="0"/>
                <a:cs typeface="Courier New" pitchFamily="49" charset="0"/>
              </a:rPr>
              <a:t>  private </a:t>
            </a:r>
            <a:r>
              <a:rPr lang="en-US" sz="1600" i="0" dirty="0" err="1">
                <a:latin typeface="Lucida Console" pitchFamily="49" charset="0"/>
                <a:cs typeface="Courier New" pitchFamily="49" charset="0"/>
              </a:rPr>
              <a:t>int</a:t>
            </a:r>
            <a:r>
              <a:rPr lang="en-US" sz="1600" i="0" dirty="0">
                <a:latin typeface="Lucida Console" pitchFamily="49" charset="0"/>
                <a:cs typeface="Courier New" pitchFamily="49" charset="0"/>
              </a:rPr>
              <a:t> </a:t>
            </a:r>
            <a:r>
              <a:rPr lang="en-US" sz="1600" i="0" dirty="0" err="1">
                <a:latin typeface="Lucida Console" pitchFamily="49" charset="0"/>
                <a:cs typeface="Courier New" pitchFamily="49" charset="0"/>
              </a:rPr>
              <a:t>accountNumber</a:t>
            </a:r>
            <a:r>
              <a:rPr lang="en-US" sz="1600" i="0" dirty="0">
                <a:latin typeface="Lucida Console" pitchFamily="49" charset="0"/>
                <a:cs typeface="Courier New" pitchFamily="49" charset="0"/>
              </a:rPr>
              <a:t>;</a:t>
            </a:r>
          </a:p>
          <a:p>
            <a:pPr eaLnBrk="0" hangingPunct="0">
              <a:lnSpc>
                <a:spcPct val="60000"/>
              </a:lnSpc>
              <a:spcBef>
                <a:spcPct val="50000"/>
              </a:spcBef>
            </a:pPr>
            <a:r>
              <a:rPr lang="en-US" sz="1600" i="0" dirty="0">
                <a:latin typeface="Lucida Console" pitchFamily="49" charset="0"/>
                <a:cs typeface="Courier New" pitchFamily="49" charset="0"/>
              </a:rPr>
              <a:t>  private Money balance;</a:t>
            </a:r>
          </a:p>
          <a:p>
            <a:pPr eaLnBrk="0" hangingPunct="0">
              <a:lnSpc>
                <a:spcPct val="60000"/>
              </a:lnSpc>
              <a:spcBef>
                <a:spcPct val="50000"/>
              </a:spcBef>
            </a:pPr>
            <a:r>
              <a:rPr lang="en-US" sz="1600" i="0" dirty="0">
                <a:latin typeface="Lucida Console" pitchFamily="49" charset="0"/>
                <a:cs typeface="Courier New" pitchFamily="49" charset="0"/>
              </a:rPr>
              <a:t>  …</a:t>
            </a:r>
          </a:p>
          <a:p>
            <a:pPr eaLnBrk="0" hangingPunct="0">
              <a:lnSpc>
                <a:spcPct val="60000"/>
              </a:lnSpc>
              <a:spcBef>
                <a:spcPct val="50000"/>
              </a:spcBef>
            </a:pPr>
            <a:r>
              <a:rPr lang="en-US" sz="1600" i="0" dirty="0">
                <a:latin typeface="Lucida Console" pitchFamily="49" charset="0"/>
                <a:cs typeface="Courier New" pitchFamily="49" charset="0"/>
              </a:rPr>
              <a:t>  public </a:t>
            </a:r>
            <a:r>
              <a:rPr lang="en-US" sz="1600" i="0" dirty="0" err="1">
                <a:latin typeface="Lucida Console" pitchFamily="49" charset="0"/>
                <a:cs typeface="Courier New" pitchFamily="49" charset="0"/>
              </a:rPr>
              <a:t>boolean</a:t>
            </a:r>
            <a:r>
              <a:rPr lang="en-US" sz="1600" i="0" dirty="0">
                <a:latin typeface="Lucida Console" pitchFamily="49" charset="0"/>
                <a:cs typeface="Courier New" pitchFamily="49" charset="0"/>
              </a:rPr>
              <a:t> open(String </a:t>
            </a:r>
            <a:r>
              <a:rPr lang="en-US" sz="1600" i="0" dirty="0" err="1">
                <a:latin typeface="Lucida Console" pitchFamily="49" charset="0"/>
                <a:cs typeface="Courier New" pitchFamily="49" charset="0"/>
              </a:rPr>
              <a:t>accountName</a:t>
            </a:r>
            <a:r>
              <a:rPr lang="en-US" sz="1600" i="0" dirty="0">
                <a:latin typeface="Lucida Console" pitchFamily="49" charset="0"/>
                <a:cs typeface="Courier New" pitchFamily="49" charset="0"/>
              </a:rPr>
              <a:t>){</a:t>
            </a:r>
          </a:p>
          <a:p>
            <a:pPr eaLnBrk="0" hangingPunct="0">
              <a:lnSpc>
                <a:spcPct val="60000"/>
              </a:lnSpc>
              <a:spcBef>
                <a:spcPct val="50000"/>
              </a:spcBef>
            </a:pPr>
            <a:r>
              <a:rPr lang="en-US" sz="1600" i="0" dirty="0">
                <a:latin typeface="Lucida Console" pitchFamily="49" charset="0"/>
                <a:cs typeface="Courier New" pitchFamily="49" charset="0"/>
              </a:rPr>
              <a:t>     …</a:t>
            </a:r>
          </a:p>
          <a:p>
            <a:pPr eaLnBrk="0" hangingPunct="0">
              <a:lnSpc>
                <a:spcPct val="60000"/>
              </a:lnSpc>
              <a:spcBef>
                <a:spcPct val="50000"/>
              </a:spcBef>
            </a:pPr>
            <a:r>
              <a:rPr lang="en-US" sz="1600" i="0" dirty="0">
                <a:latin typeface="Lucida Console" pitchFamily="49" charset="0"/>
                <a:cs typeface="Courier New" pitchFamily="49" charset="0"/>
              </a:rPr>
              <a:t>  } …</a:t>
            </a:r>
          </a:p>
          <a:p>
            <a:pPr eaLnBrk="0" hangingPunct="0">
              <a:lnSpc>
                <a:spcPct val="60000"/>
              </a:lnSpc>
              <a:spcBef>
                <a:spcPct val="50000"/>
              </a:spcBef>
            </a:pPr>
            <a:r>
              <a:rPr lang="en-US" sz="1600" i="0" dirty="0">
                <a:latin typeface="Lucida Console" pitchFamily="49" charset="0"/>
                <a:cs typeface="Courier New" pitchFamily="49" charset="0"/>
              </a:rPr>
              <a:t>}</a:t>
            </a:r>
          </a:p>
        </p:txBody>
      </p:sp>
      <p:sp>
        <p:nvSpPr>
          <p:cNvPr id="318472" name="Text Box 8"/>
          <p:cNvSpPr txBox="1">
            <a:spLocks noChangeArrowheads="1"/>
          </p:cNvSpPr>
          <p:nvPr/>
        </p:nvSpPr>
        <p:spPr bwMode="auto">
          <a:xfrm>
            <a:off x="1044575" y="2514600"/>
            <a:ext cx="771525" cy="457200"/>
          </a:xfrm>
          <a:prstGeom prst="rect">
            <a:avLst/>
          </a:prstGeom>
          <a:noFill/>
          <a:ln w="9525">
            <a:noFill/>
            <a:miter lim="800000"/>
            <a:headEnd/>
            <a:tailEnd/>
          </a:ln>
          <a:effectLst/>
        </p:spPr>
        <p:txBody>
          <a:bodyPr wrap="none">
            <a:spAutoFit/>
          </a:bodyPr>
          <a:lstStyle/>
          <a:p>
            <a:r>
              <a:rPr lang="en-US" i="0" dirty="0"/>
              <a:t>UML</a:t>
            </a:r>
            <a:endParaRPr lang="en-AU" i="0" dirty="0"/>
          </a:p>
        </p:txBody>
      </p:sp>
      <p:sp>
        <p:nvSpPr>
          <p:cNvPr id="318473" name="Text Box 9"/>
          <p:cNvSpPr txBox="1">
            <a:spLocks noChangeArrowheads="1"/>
          </p:cNvSpPr>
          <p:nvPr/>
        </p:nvSpPr>
        <p:spPr bwMode="auto">
          <a:xfrm>
            <a:off x="1120775" y="4724400"/>
            <a:ext cx="784225" cy="457200"/>
          </a:xfrm>
          <a:prstGeom prst="rect">
            <a:avLst/>
          </a:prstGeom>
          <a:noFill/>
          <a:ln w="9525">
            <a:noFill/>
            <a:miter lim="800000"/>
            <a:headEnd/>
            <a:tailEnd/>
          </a:ln>
          <a:effectLst/>
        </p:spPr>
        <p:txBody>
          <a:bodyPr wrap="none">
            <a:spAutoFit/>
          </a:bodyPr>
          <a:lstStyle/>
          <a:p>
            <a:r>
              <a:rPr lang="en-US" i="0"/>
              <a:t>Java</a:t>
            </a:r>
            <a:endParaRPr lang="en-AU" i="0"/>
          </a:p>
        </p:txBody>
      </p:sp>
      <p:sp>
        <p:nvSpPr>
          <p:cNvPr id="318474" name="Text Box 10"/>
          <p:cNvSpPr txBox="1">
            <a:spLocks noChangeArrowheads="1"/>
          </p:cNvSpPr>
          <p:nvPr/>
        </p:nvSpPr>
        <p:spPr bwMode="auto">
          <a:xfrm>
            <a:off x="6364288" y="838200"/>
            <a:ext cx="1341437" cy="376238"/>
          </a:xfrm>
          <a:prstGeom prst="rect">
            <a:avLst/>
          </a:prstGeom>
          <a:noFill/>
          <a:ln w="9525">
            <a:solidFill>
              <a:schemeClr val="bg2"/>
            </a:solidFill>
            <a:miter lim="800000"/>
            <a:headEnd/>
            <a:tailEnd/>
          </a:ln>
          <a:effectLst/>
        </p:spPr>
        <p:txBody>
          <a:bodyPr wrap="none">
            <a:spAutoFit/>
          </a:bodyPr>
          <a:lstStyle/>
          <a:p>
            <a:r>
              <a:rPr lang="en-US" sz="1800" i="0">
                <a:latin typeface="Comic Sans MS" pitchFamily="66" charset="0"/>
              </a:rPr>
              <a:t>Class name</a:t>
            </a:r>
            <a:endParaRPr lang="en-AU" sz="1800" i="0">
              <a:latin typeface="Comic Sans MS" pitchFamily="66" charset="0"/>
            </a:endParaRPr>
          </a:p>
        </p:txBody>
      </p:sp>
      <p:sp>
        <p:nvSpPr>
          <p:cNvPr id="318475" name="Line 11"/>
          <p:cNvSpPr>
            <a:spLocks noChangeShapeType="1"/>
          </p:cNvSpPr>
          <p:nvPr/>
        </p:nvSpPr>
        <p:spPr bwMode="auto">
          <a:xfrm flipH="1">
            <a:off x="5867400" y="1219200"/>
            <a:ext cx="457200" cy="609600"/>
          </a:xfrm>
          <a:prstGeom prst="line">
            <a:avLst/>
          </a:prstGeom>
          <a:noFill/>
          <a:ln w="9525">
            <a:solidFill>
              <a:schemeClr val="tx1"/>
            </a:solidFill>
            <a:round/>
            <a:headEnd/>
            <a:tailEnd type="triangle" w="med" len="med"/>
          </a:ln>
          <a:effectLst/>
        </p:spPr>
        <p:txBody>
          <a:bodyPr wrap="none"/>
          <a:lstStyle/>
          <a:p>
            <a:endParaRPr lang="en-US"/>
          </a:p>
        </p:txBody>
      </p:sp>
      <p:sp>
        <p:nvSpPr>
          <p:cNvPr id="318476" name="Text Box 12"/>
          <p:cNvSpPr txBox="1">
            <a:spLocks noChangeArrowheads="1"/>
          </p:cNvSpPr>
          <p:nvPr/>
        </p:nvSpPr>
        <p:spPr bwMode="auto">
          <a:xfrm>
            <a:off x="6858000" y="2062163"/>
            <a:ext cx="1347787" cy="376237"/>
          </a:xfrm>
          <a:prstGeom prst="rect">
            <a:avLst/>
          </a:prstGeom>
          <a:solidFill>
            <a:schemeClr val="bg1"/>
          </a:solidFill>
          <a:ln w="9525">
            <a:solidFill>
              <a:schemeClr val="bg2"/>
            </a:solidFill>
            <a:miter lim="800000"/>
            <a:headEnd/>
            <a:tailEnd/>
          </a:ln>
          <a:effectLst/>
        </p:spPr>
        <p:txBody>
          <a:bodyPr wrap="none">
            <a:spAutoFit/>
          </a:bodyPr>
          <a:lstStyle/>
          <a:p>
            <a:r>
              <a:rPr lang="en-US" sz="1800" i="0" dirty="0">
                <a:latin typeface="Comic Sans MS" pitchFamily="66" charset="0"/>
              </a:rPr>
              <a:t>Attributes</a:t>
            </a:r>
            <a:endParaRPr lang="en-AU" sz="1800" i="0" dirty="0">
              <a:latin typeface="Comic Sans MS" pitchFamily="66" charset="0"/>
            </a:endParaRPr>
          </a:p>
        </p:txBody>
      </p:sp>
      <p:sp>
        <p:nvSpPr>
          <p:cNvPr id="318477" name="Text Box 13"/>
          <p:cNvSpPr txBox="1">
            <a:spLocks noChangeArrowheads="1"/>
          </p:cNvSpPr>
          <p:nvPr/>
        </p:nvSpPr>
        <p:spPr bwMode="auto">
          <a:xfrm>
            <a:off x="7086600" y="2819400"/>
            <a:ext cx="1373188" cy="376238"/>
          </a:xfrm>
          <a:prstGeom prst="rect">
            <a:avLst/>
          </a:prstGeom>
          <a:solidFill>
            <a:schemeClr val="bg1"/>
          </a:solidFill>
          <a:ln w="9525">
            <a:solidFill>
              <a:schemeClr val="bg2"/>
            </a:solidFill>
            <a:miter lim="800000"/>
            <a:headEnd/>
            <a:tailEnd/>
          </a:ln>
          <a:effectLst/>
        </p:spPr>
        <p:txBody>
          <a:bodyPr wrap="none">
            <a:spAutoFit/>
          </a:bodyPr>
          <a:lstStyle/>
          <a:p>
            <a:r>
              <a:rPr lang="en-US" sz="1800" i="0" dirty="0">
                <a:latin typeface="Comic Sans MS" pitchFamily="66" charset="0"/>
              </a:rPr>
              <a:t>Operations</a:t>
            </a:r>
            <a:endParaRPr lang="en-AU" sz="1800" i="0"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8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1" grpId="0" animBg="1"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4800" y="609601"/>
            <a:ext cx="8305800" cy="5280654"/>
          </a:xfrm>
          <a:prstGeom prst="rect">
            <a:avLst/>
          </a:prstGeom>
        </p:spPr>
      </p:pic>
    </p:spTree>
    <p:extLst>
      <p:ext uri="{BB962C8B-B14F-4D97-AF65-F5344CB8AC3E}">
        <p14:creationId xmlns:p14="http://schemas.microsoft.com/office/powerpoint/2010/main" val="226272942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229600" cy="4389120"/>
          </a:xfrm>
        </p:spPr>
        <p:txBody>
          <a:bodyPr/>
          <a:lstStyle/>
          <a:p>
            <a:r>
              <a:rPr lang="en-US" dirty="0" smtClean="0"/>
              <a:t>create table </a:t>
            </a:r>
            <a:r>
              <a:rPr lang="en-US" b="1" dirty="0" smtClean="0"/>
              <a:t>customer</a:t>
            </a:r>
          </a:p>
          <a:p>
            <a:pPr>
              <a:buNone/>
            </a:pPr>
            <a:r>
              <a:rPr lang="en-US" dirty="0" smtClean="0"/>
              <a:t>(</a:t>
            </a:r>
            <a:r>
              <a:rPr lang="en-US" dirty="0" err="1" smtClean="0"/>
              <a:t>cust_num</a:t>
            </a:r>
            <a:r>
              <a:rPr lang="en-US" dirty="0" smtClean="0"/>
              <a:t> numeric,</a:t>
            </a:r>
          </a:p>
          <a:p>
            <a:pPr>
              <a:buNone/>
            </a:pPr>
            <a:r>
              <a:rPr lang="en-US" dirty="0" err="1" smtClean="0"/>
              <a:t>cust_name</a:t>
            </a:r>
            <a:r>
              <a:rPr lang="en-US" dirty="0" smtClean="0"/>
              <a:t> char(20),</a:t>
            </a:r>
          </a:p>
          <a:p>
            <a:pPr>
              <a:buNone/>
            </a:pPr>
            <a:r>
              <a:rPr lang="en-US" dirty="0" smtClean="0"/>
              <a:t>address </a:t>
            </a:r>
            <a:r>
              <a:rPr lang="en-US" dirty="0" err="1" smtClean="0"/>
              <a:t>varchar</a:t>
            </a:r>
            <a:r>
              <a:rPr lang="en-US" dirty="0" smtClean="0"/>
              <a:t>(256),</a:t>
            </a:r>
          </a:p>
          <a:p>
            <a:pPr>
              <a:buNone/>
            </a:pPr>
            <a:r>
              <a:rPr lang="en-US" dirty="0" err="1" smtClean="0"/>
              <a:t>credit_level</a:t>
            </a:r>
            <a:r>
              <a:rPr lang="en-US" dirty="0" smtClean="0"/>
              <a:t> numeric,</a:t>
            </a:r>
          </a:p>
          <a:p>
            <a:pPr>
              <a:buNone/>
            </a:pPr>
            <a:r>
              <a:rPr lang="en-US" dirty="0" smtClean="0"/>
              <a:t>check (</a:t>
            </a:r>
            <a:r>
              <a:rPr lang="en-US" dirty="0" err="1" smtClean="0"/>
              <a:t>credit_level</a:t>
            </a:r>
            <a:r>
              <a:rPr lang="en-US" dirty="0" smtClean="0"/>
              <a:t> &gt;= 1000),</a:t>
            </a:r>
          </a:p>
          <a:p>
            <a:pPr>
              <a:buNone/>
            </a:pPr>
            <a:r>
              <a:rPr lang="en-US" dirty="0" smtClean="0"/>
              <a:t>primary key (</a:t>
            </a:r>
            <a:r>
              <a:rPr lang="en-US" dirty="0" err="1" smtClean="0"/>
              <a:t>cust_num</a:t>
            </a:r>
            <a:r>
              <a:rPr lang="en-US" dirty="0" smtClean="0"/>
              <a:t>));</a:t>
            </a:r>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create table </a:t>
            </a:r>
            <a:r>
              <a:rPr lang="en-US" b="1" dirty="0" smtClean="0"/>
              <a:t>item</a:t>
            </a:r>
          </a:p>
          <a:p>
            <a:pPr>
              <a:buNone/>
            </a:pPr>
            <a:r>
              <a:rPr lang="en-US" dirty="0" smtClean="0"/>
              <a:t>(</a:t>
            </a:r>
            <a:r>
              <a:rPr lang="en-US" dirty="0" err="1" smtClean="0"/>
              <a:t>item_num</a:t>
            </a:r>
            <a:r>
              <a:rPr lang="en-US" dirty="0" smtClean="0"/>
              <a:t> numeric,</a:t>
            </a:r>
          </a:p>
          <a:p>
            <a:pPr>
              <a:buNone/>
            </a:pPr>
            <a:r>
              <a:rPr lang="en-US" dirty="0" err="1" smtClean="0"/>
              <a:t>item_name</a:t>
            </a:r>
            <a:r>
              <a:rPr lang="en-US" dirty="0" smtClean="0"/>
              <a:t> char(20),</a:t>
            </a:r>
          </a:p>
          <a:p>
            <a:pPr>
              <a:buNone/>
            </a:pPr>
            <a:r>
              <a:rPr lang="en-US" dirty="0" smtClean="0"/>
              <a:t>price numeric,</a:t>
            </a:r>
          </a:p>
          <a:p>
            <a:pPr>
              <a:buNone/>
            </a:pPr>
            <a:r>
              <a:rPr lang="en-US" dirty="0" smtClean="0"/>
              <a:t>weight numeric,</a:t>
            </a:r>
          </a:p>
          <a:p>
            <a:pPr>
              <a:buNone/>
            </a:pPr>
            <a:r>
              <a:rPr lang="en-US" dirty="0" smtClean="0"/>
              <a:t>primary key (</a:t>
            </a:r>
            <a:r>
              <a:rPr lang="en-US" dirty="0" err="1" smtClean="0"/>
              <a:t>item_num</a:t>
            </a:r>
            <a:r>
              <a:rPr lang="en-US" dirty="0" smtClean="0"/>
              <a: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81000" y="533400"/>
            <a:ext cx="8229600" cy="1066800"/>
          </a:xfrm>
        </p:spPr>
        <p:txBody>
          <a:bodyPr>
            <a:normAutofit/>
          </a:bodyPr>
          <a:lstStyle/>
          <a:p>
            <a:r>
              <a:rPr lang="en-US" dirty="0" smtClean="0"/>
              <a:t>1. Coupling</a:t>
            </a:r>
          </a:p>
        </p:txBody>
      </p:sp>
      <p:sp>
        <p:nvSpPr>
          <p:cNvPr id="49155" name="Text Box 3"/>
          <p:cNvSpPr txBox="1">
            <a:spLocks noChangeArrowheads="1"/>
          </p:cNvSpPr>
          <p:nvPr/>
        </p:nvSpPr>
        <p:spPr bwMode="auto">
          <a:xfrm>
            <a:off x="304800" y="1828800"/>
            <a:ext cx="8534400" cy="4370427"/>
          </a:xfrm>
          <a:prstGeom prst="rect">
            <a:avLst/>
          </a:prstGeom>
          <a:noFill/>
          <a:ln w="9525">
            <a:noFill/>
            <a:miter lim="800000"/>
            <a:headEnd/>
            <a:tailEnd/>
          </a:ln>
        </p:spPr>
        <p:txBody>
          <a:bodyPr wrap="square">
            <a:spAutoFit/>
          </a:bodyPr>
          <a:lstStyle/>
          <a:p>
            <a:pPr>
              <a:spcBef>
                <a:spcPct val="50000"/>
              </a:spcBef>
            </a:pPr>
            <a:r>
              <a:rPr lang="en-US" sz="2800" dirty="0" smtClean="0"/>
              <a:t>Two modules are independent only if it can function completely without presence of other. </a:t>
            </a:r>
            <a:endParaRPr lang="en-US" sz="2800" b="1" dirty="0" smtClean="0">
              <a:solidFill>
                <a:srgbClr val="0000CC"/>
              </a:solidFill>
            </a:endParaRPr>
          </a:p>
          <a:p>
            <a:pPr>
              <a:spcBef>
                <a:spcPct val="50000"/>
              </a:spcBef>
            </a:pPr>
            <a:r>
              <a:rPr lang="en-US" sz="2800" b="1" dirty="0" smtClean="0">
                <a:solidFill>
                  <a:srgbClr val="0000CC"/>
                </a:solidFill>
              </a:rPr>
              <a:t>Coupling</a:t>
            </a:r>
            <a:r>
              <a:rPr lang="en-US" sz="2800" dirty="0" smtClean="0"/>
              <a:t> </a:t>
            </a:r>
            <a:r>
              <a:rPr lang="en-US" sz="2800" dirty="0"/>
              <a:t>is a measure of the dependencies </a:t>
            </a:r>
            <a:r>
              <a:rPr lang="en-US" sz="2800" b="1" i="1" dirty="0">
                <a:solidFill>
                  <a:srgbClr val="0000CC"/>
                </a:solidFill>
              </a:rPr>
              <a:t>between</a:t>
            </a:r>
            <a:r>
              <a:rPr lang="en-US" sz="2800" dirty="0"/>
              <a:t> two part of a system.  If two classes are strongly coupled, it is hard to modify one without modifying the other.</a:t>
            </a:r>
          </a:p>
          <a:p>
            <a:pPr>
              <a:spcBef>
                <a:spcPct val="50000"/>
              </a:spcBef>
            </a:pPr>
            <a:r>
              <a:rPr lang="en-US" sz="2800" dirty="0" smtClean="0"/>
              <a:t>Strength of interaction between objects in system.</a:t>
            </a:r>
            <a:endParaRPr lang="en-US" sz="2800" dirty="0">
              <a:sym typeface="Marlett" charset="0"/>
            </a:endParaRPr>
          </a:p>
          <a:p>
            <a:pPr>
              <a:spcBef>
                <a:spcPct val="50000"/>
              </a:spcBef>
            </a:pPr>
            <a:endParaRPr lang="en-US" dirty="0"/>
          </a:p>
          <a:p>
            <a:pPr>
              <a:spcBef>
                <a:spcPct val="50000"/>
              </a:spcBef>
            </a:pPr>
            <a:endParaRPr lang="en-US" dirty="0"/>
          </a:p>
        </p:txBody>
      </p:sp>
    </p:spTree>
  </p:cSld>
  <p:clrMapOvr>
    <a:masterClrMapping/>
  </p:clrMapOvr>
  <p:transition spd="slow"/>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r>
              <a:rPr lang="en-US" dirty="0" smtClean="0"/>
              <a:t>create table </a:t>
            </a:r>
            <a:r>
              <a:rPr lang="en-US" b="1" dirty="0" smtClean="0"/>
              <a:t>order</a:t>
            </a:r>
          </a:p>
          <a:p>
            <a:pPr>
              <a:buNone/>
            </a:pPr>
            <a:r>
              <a:rPr lang="en-US" dirty="0" smtClean="0"/>
              <a:t>(</a:t>
            </a:r>
            <a:r>
              <a:rPr lang="en-US" dirty="0" err="1" smtClean="0"/>
              <a:t>ord_num</a:t>
            </a:r>
            <a:r>
              <a:rPr lang="en-US" dirty="0" smtClean="0"/>
              <a:t> char(15),</a:t>
            </a:r>
          </a:p>
          <a:p>
            <a:pPr>
              <a:buNone/>
            </a:pPr>
            <a:r>
              <a:rPr lang="en-US" dirty="0" err="1" smtClean="0"/>
              <a:t>cust_num</a:t>
            </a:r>
            <a:r>
              <a:rPr lang="en-US" dirty="0" smtClean="0"/>
              <a:t> numeric not null,</a:t>
            </a:r>
          </a:p>
          <a:p>
            <a:pPr>
              <a:buNone/>
            </a:pPr>
            <a:r>
              <a:rPr lang="en-US" dirty="0" err="1" smtClean="0"/>
              <a:t>item_num</a:t>
            </a:r>
            <a:r>
              <a:rPr lang="en-US" dirty="0" smtClean="0"/>
              <a:t> numeric not null,</a:t>
            </a:r>
          </a:p>
          <a:p>
            <a:pPr>
              <a:buNone/>
            </a:pPr>
            <a:r>
              <a:rPr lang="en-US" dirty="0" smtClean="0"/>
              <a:t>quantity numeric,</a:t>
            </a:r>
          </a:p>
          <a:p>
            <a:pPr>
              <a:buNone/>
            </a:pPr>
            <a:r>
              <a:rPr lang="en-US" dirty="0" err="1" smtClean="0"/>
              <a:t>total_cost</a:t>
            </a:r>
            <a:r>
              <a:rPr lang="en-US" dirty="0" smtClean="0"/>
              <a:t> numeric,</a:t>
            </a:r>
          </a:p>
          <a:p>
            <a:pPr>
              <a:buNone/>
            </a:pPr>
            <a:r>
              <a:rPr lang="en-US" dirty="0" smtClean="0"/>
              <a:t>primary key (</a:t>
            </a:r>
            <a:r>
              <a:rPr lang="en-US" dirty="0" err="1" smtClean="0"/>
              <a:t>ord_num</a:t>
            </a:r>
            <a:r>
              <a:rPr lang="en-US" dirty="0" smtClean="0"/>
              <a:t>),</a:t>
            </a:r>
          </a:p>
          <a:p>
            <a:pPr>
              <a:buNone/>
            </a:pPr>
            <a:r>
              <a:rPr lang="en-US" dirty="0" smtClean="0"/>
              <a:t>foreign key (</a:t>
            </a:r>
            <a:r>
              <a:rPr lang="en-US" dirty="0" err="1" smtClean="0"/>
              <a:t>cust_num</a:t>
            </a:r>
            <a:r>
              <a:rPr lang="en-US" dirty="0" smtClean="0"/>
              <a:t>) references customer</a:t>
            </a:r>
          </a:p>
          <a:p>
            <a:pPr>
              <a:buNone/>
            </a:pPr>
            <a:r>
              <a:rPr lang="en-US" dirty="0" smtClean="0"/>
              <a:t>on delete no action on update cascade,</a:t>
            </a:r>
          </a:p>
          <a:p>
            <a:pPr>
              <a:buNone/>
            </a:pPr>
            <a:r>
              <a:rPr lang="en-US" dirty="0" smtClean="0"/>
              <a:t>foreign key (</a:t>
            </a:r>
            <a:r>
              <a:rPr lang="en-US" dirty="0" err="1" smtClean="0"/>
              <a:t>item_num</a:t>
            </a:r>
            <a:r>
              <a:rPr lang="en-US" dirty="0" smtClean="0"/>
              <a:t>) references item</a:t>
            </a:r>
          </a:p>
          <a:p>
            <a:pPr>
              <a:buNone/>
            </a:pPr>
            <a:r>
              <a:rPr lang="en-US" dirty="0" smtClean="0"/>
              <a:t>on delete no action on update cascade);</a:t>
            </a:r>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smtClean="0"/>
              <a:t>Using Interaction Diagrams</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b="1" dirty="0" smtClean="0"/>
              <a:t>Interaction Diagrams</a:t>
            </a:r>
          </a:p>
          <a:p>
            <a:pPr algn="just">
              <a:buNone/>
            </a:pPr>
            <a:r>
              <a:rPr lang="en-US" dirty="0" smtClean="0"/>
              <a:t>– Represent interaction between class objects based on conditions and operations</a:t>
            </a:r>
          </a:p>
          <a:p>
            <a:pPr algn="just">
              <a:buNone/>
            </a:pPr>
            <a:r>
              <a:rPr lang="en-US" dirty="0" smtClean="0"/>
              <a:t>– Can also represent a use case scenario of interaction</a:t>
            </a:r>
          </a:p>
          <a:p>
            <a:pPr algn="just">
              <a:buNone/>
            </a:pPr>
            <a:r>
              <a:rPr lang="en-US" dirty="0" smtClean="0"/>
              <a:t>between actors and the system</a:t>
            </a:r>
          </a:p>
          <a:p>
            <a:pPr algn="just"/>
            <a:r>
              <a:rPr lang="en-US" dirty="0" smtClean="0"/>
              <a:t>Two main subtypes:</a:t>
            </a:r>
          </a:p>
          <a:p>
            <a:pPr algn="just">
              <a:buNone/>
            </a:pPr>
            <a:r>
              <a:rPr lang="en-US" dirty="0" smtClean="0"/>
              <a:t>-  </a:t>
            </a:r>
            <a:r>
              <a:rPr lang="en-US" b="1" dirty="0" smtClean="0"/>
              <a:t>Sequence diagrams </a:t>
            </a:r>
            <a:r>
              <a:rPr lang="en-US" dirty="0" smtClean="0"/>
              <a:t>emphasize the temporal order of</a:t>
            </a:r>
          </a:p>
          <a:p>
            <a:pPr algn="just">
              <a:buNone/>
            </a:pPr>
            <a:r>
              <a:rPr lang="en-US" dirty="0" smtClean="0"/>
              <a:t>interaction and show lifetime of each object</a:t>
            </a:r>
          </a:p>
          <a:p>
            <a:pPr algn="just">
              <a:buNone/>
            </a:pPr>
            <a:r>
              <a:rPr lang="en-US" b="1" dirty="0" smtClean="0"/>
              <a:t>- Collaboration diagrams </a:t>
            </a:r>
            <a:r>
              <a:rPr lang="en-US" dirty="0" smtClean="0"/>
              <a:t>emphasize layout and show interaction as numbering of steps in a scenario</a:t>
            </a:r>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457200"/>
            <a:ext cx="8229600" cy="1219200"/>
          </a:xfrm>
        </p:spPr>
        <p:txBody>
          <a:bodyPr/>
          <a:lstStyle/>
          <a:p>
            <a:r>
              <a:rPr lang="en-US" altLang="en-US" dirty="0" smtClean="0"/>
              <a:t>3. Sequence </a:t>
            </a:r>
            <a:r>
              <a:rPr lang="en-US" altLang="en-US" dirty="0"/>
              <a:t>Diagrams</a:t>
            </a:r>
            <a:endParaRPr lang="en-US" dirty="0"/>
          </a:p>
        </p:txBody>
      </p:sp>
      <p:sp>
        <p:nvSpPr>
          <p:cNvPr id="29699" name="Rectangle 3"/>
          <p:cNvSpPr>
            <a:spLocks noGrp="1" noChangeArrowheads="1"/>
          </p:cNvSpPr>
          <p:nvPr>
            <p:ph type="body" idx="1"/>
          </p:nvPr>
        </p:nvSpPr>
        <p:spPr>
          <a:xfrm>
            <a:off x="457200" y="1752600"/>
            <a:ext cx="8229600" cy="4876800"/>
          </a:xfrm>
        </p:spPr>
        <p:txBody>
          <a:bodyPr>
            <a:normAutofit/>
          </a:bodyPr>
          <a:lstStyle/>
          <a:p>
            <a:pPr algn="just"/>
            <a:r>
              <a:rPr lang="en-US" altLang="en-US" sz="2800" dirty="0" smtClean="0"/>
              <a:t>Sequence diagram is an </a:t>
            </a:r>
            <a:r>
              <a:rPr lang="en-GB" altLang="zh-CN" sz="2800" dirty="0" smtClean="0">
                <a:ea typeface="宋体" pitchFamily="2" charset="-122"/>
              </a:rPr>
              <a:t>interaction diagram that details how operations are carried out.  </a:t>
            </a:r>
          </a:p>
          <a:p>
            <a:pPr algn="just"/>
            <a:endParaRPr lang="en-GB" altLang="zh-CN" sz="2800" dirty="0" smtClean="0">
              <a:ea typeface="宋体" pitchFamily="2" charset="-122"/>
            </a:endParaRPr>
          </a:p>
          <a:p>
            <a:pPr algn="just">
              <a:lnSpc>
                <a:spcPct val="80000"/>
              </a:lnSpc>
            </a:pPr>
            <a:r>
              <a:rPr lang="en-GB" altLang="zh-CN" sz="2800" dirty="0" smtClean="0">
                <a:ea typeface="宋体" pitchFamily="2" charset="-122"/>
              </a:rPr>
              <a:t>What messages are sent and when. </a:t>
            </a:r>
          </a:p>
          <a:p>
            <a:pPr algn="just">
              <a:lnSpc>
                <a:spcPct val="80000"/>
              </a:lnSpc>
            </a:pPr>
            <a:endParaRPr lang="en-GB" altLang="zh-CN" sz="2800" dirty="0" smtClean="0">
              <a:ea typeface="宋体" pitchFamily="2" charset="-122"/>
            </a:endParaRPr>
          </a:p>
          <a:p>
            <a:pPr algn="just"/>
            <a:r>
              <a:rPr lang="en-US" altLang="en-US" sz="2800" dirty="0" smtClean="0"/>
              <a:t>In particular, it shows the objects participating in the interaction  by their lifelines and the messages that they exchange arranged in time sequence. </a:t>
            </a:r>
            <a:r>
              <a:rPr lang="en-US" sz="2800" dirty="0" smtClean="0"/>
              <a:t>A lifeline represents an individual participant in a sequence diagram.</a:t>
            </a:r>
            <a:endParaRPr lang="en-US" altLang="en-US" sz="2800" dirty="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lstStyle/>
          <a:p>
            <a:pPr algn="just"/>
            <a:r>
              <a:rPr lang="en-US" altLang="en-US" sz="2800" dirty="0" smtClean="0"/>
              <a:t>It doesn’t show the associations among objects.</a:t>
            </a:r>
          </a:p>
          <a:p>
            <a:pPr algn="just"/>
            <a:r>
              <a:rPr lang="en-US" sz="2800" dirty="0" smtClean="0"/>
              <a:t>Can model simple sequential flow, iteration, recursion and concurrency.</a:t>
            </a:r>
            <a:endParaRPr lang="en-US" altLang="en-US" sz="2800" dirty="0" smtClean="0"/>
          </a:p>
          <a:p>
            <a:pPr algn="just"/>
            <a:r>
              <a:rPr lang="en-US" sz="2800" dirty="0" smtClean="0"/>
              <a:t>Identify objects needed to support use case, determine sequence of internal events following the external initiating event.</a:t>
            </a:r>
            <a:endParaRPr lang="en-US" sz="2800" dirty="0" smtClean="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algn="just"/>
            <a:r>
              <a:rPr lang="en-US" sz="2800" dirty="0" smtClean="0"/>
              <a:t>A sequence diagram has 2 dimensions: the </a:t>
            </a:r>
            <a:r>
              <a:rPr lang="en-US" sz="2800" b="1" dirty="0" smtClean="0"/>
              <a:t>vertical </a:t>
            </a:r>
            <a:r>
              <a:rPr lang="en-US" sz="2800" dirty="0" smtClean="0"/>
              <a:t>dimension represents </a:t>
            </a:r>
            <a:r>
              <a:rPr lang="en-US" sz="2800" b="1" dirty="0" smtClean="0"/>
              <a:t>time</a:t>
            </a:r>
            <a:r>
              <a:rPr lang="en-US" sz="2800" dirty="0" smtClean="0"/>
              <a:t> and object’s lifeline, the </a:t>
            </a:r>
            <a:r>
              <a:rPr lang="en-US" sz="2800" b="1" dirty="0" smtClean="0"/>
              <a:t>horizontal </a:t>
            </a:r>
            <a:r>
              <a:rPr lang="en-US" sz="2800" dirty="0" smtClean="0"/>
              <a:t>dimension represents different </a:t>
            </a:r>
            <a:r>
              <a:rPr lang="en-US" sz="2800" b="1" dirty="0" smtClean="0"/>
              <a:t>objects</a:t>
            </a:r>
            <a:r>
              <a:rPr lang="en-US" sz="2800" dirty="0" smtClean="0"/>
              <a:t>.</a:t>
            </a:r>
          </a:p>
          <a:p>
            <a:pPr algn="just"/>
            <a:r>
              <a:rPr lang="en-US" sz="2800" dirty="0" smtClean="0"/>
              <a:t>Messages are shown as lines with message arrows between the vertical object’ s lifelines, i.e. the sender and the receiver of the messages.</a:t>
            </a:r>
          </a:p>
          <a:p>
            <a:pPr algn="just"/>
            <a:r>
              <a:rPr lang="en-US" sz="2800" dirty="0" smtClean="0"/>
              <a:t>Sequence diagrams are good at showing which objects communicate with which other objects;</a:t>
            </a:r>
            <a:endParaRPr lang="en-GB" sz="2800" dirty="0" smtClean="0"/>
          </a:p>
          <a:p>
            <a:pPr algn="just"/>
            <a:endParaRPr lang="en-US" sz="2800" dirty="0" smtClean="0"/>
          </a:p>
          <a:p>
            <a:pPr lvl="0" algn="just"/>
            <a:r>
              <a:rPr lang="en-US" sz="2800" dirty="0" smtClean="0"/>
              <a:t>Associated with use cases.</a:t>
            </a:r>
          </a:p>
          <a:p>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458200" cy="1143000"/>
          </a:xfrm>
        </p:spPr>
        <p:txBody>
          <a:bodyPr>
            <a:normAutofit/>
          </a:bodyPr>
          <a:lstStyle/>
          <a:p>
            <a:r>
              <a:rPr lang="en-US" dirty="0" smtClean="0"/>
              <a:t>Elements of a sequence diagram</a:t>
            </a:r>
            <a:endParaRPr lang="en-US" dirty="0"/>
          </a:p>
        </p:txBody>
      </p:sp>
      <p:sp>
        <p:nvSpPr>
          <p:cNvPr id="3" name="Content Placeholder 2"/>
          <p:cNvSpPr>
            <a:spLocks noGrp="1"/>
          </p:cNvSpPr>
          <p:nvPr>
            <p:ph idx="1"/>
          </p:nvPr>
        </p:nvSpPr>
        <p:spPr/>
        <p:txBody>
          <a:bodyPr/>
          <a:lstStyle/>
          <a:p>
            <a:r>
              <a:rPr lang="en-US" dirty="0" smtClean="0"/>
              <a:t>1</a:t>
            </a:r>
            <a:r>
              <a:rPr lang="en-US" b="1" dirty="0" smtClean="0"/>
              <a:t>.  Class(object) roles</a:t>
            </a:r>
          </a:p>
          <a:p>
            <a:r>
              <a:rPr lang="en-US" b="1" dirty="0" smtClean="0"/>
              <a:t>2. Lifelines</a:t>
            </a:r>
          </a:p>
          <a:p>
            <a:r>
              <a:rPr lang="en-US" b="1" dirty="0" smtClean="0"/>
              <a:t>3.Activation</a:t>
            </a:r>
          </a:p>
          <a:p>
            <a:r>
              <a:rPr lang="en-US" b="1" dirty="0" smtClean="0"/>
              <a:t>4. Massages</a:t>
            </a:r>
          </a:p>
          <a:p>
            <a:r>
              <a:rPr lang="en-US" b="1" dirty="0" smtClean="0"/>
              <a:t>5. Creating/Destroying Objects</a:t>
            </a:r>
          </a:p>
          <a:p>
            <a:r>
              <a:rPr lang="en-US" b="1" dirty="0" smtClean="0"/>
              <a:t>6. Loops</a:t>
            </a:r>
          </a:p>
          <a:p>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704088"/>
            <a:ext cx="8229600" cy="819912"/>
          </a:xfrm>
        </p:spPr>
        <p:txBody>
          <a:bodyPr/>
          <a:lstStyle/>
          <a:p>
            <a:r>
              <a:rPr lang="en-US" dirty="0" smtClean="0"/>
              <a:t>1</a:t>
            </a:r>
            <a:r>
              <a:rPr lang="en-US" b="1" dirty="0" smtClean="0"/>
              <a:t>.  Class(object) roles </a:t>
            </a:r>
            <a:endParaRPr lang="en-US" dirty="0"/>
          </a:p>
        </p:txBody>
      </p:sp>
      <p:sp>
        <p:nvSpPr>
          <p:cNvPr id="61443" name="Rectangle 3"/>
          <p:cNvSpPr>
            <a:spLocks noGrp="1" noChangeArrowheads="1"/>
          </p:cNvSpPr>
          <p:nvPr>
            <p:ph type="body" idx="1"/>
          </p:nvPr>
        </p:nvSpPr>
        <p:spPr>
          <a:xfrm>
            <a:off x="457200" y="1981200"/>
            <a:ext cx="6705600" cy="4495800"/>
          </a:xfrm>
        </p:spPr>
        <p:txBody>
          <a:bodyPr>
            <a:normAutofit/>
          </a:bodyPr>
          <a:lstStyle/>
          <a:p>
            <a:pPr>
              <a:lnSpc>
                <a:spcPct val="90000"/>
              </a:lnSpc>
            </a:pPr>
            <a:r>
              <a:rPr lang="en-US" sz="2800" dirty="0"/>
              <a:t>Object naming:</a:t>
            </a:r>
          </a:p>
          <a:p>
            <a:pPr lvl="1">
              <a:lnSpc>
                <a:spcPct val="90000"/>
              </a:lnSpc>
            </a:pPr>
            <a:r>
              <a:rPr lang="en-US" sz="2800" dirty="0"/>
              <a:t>syntax: </a:t>
            </a:r>
            <a:r>
              <a:rPr lang="en-US" sz="2800" b="1" i="1" dirty="0" smtClean="0"/>
              <a:t>[</a:t>
            </a:r>
            <a:r>
              <a:rPr lang="en-US" sz="2800" b="1" i="1" dirty="0" err="1" smtClean="0"/>
              <a:t>objectName</a:t>
            </a:r>
            <a:r>
              <a:rPr lang="en-US" sz="2800" b="1" i="1" dirty="0"/>
              <a:t>][:</a:t>
            </a:r>
            <a:r>
              <a:rPr lang="en-US" sz="2800" b="1" i="1" dirty="0" err="1"/>
              <a:t>className</a:t>
            </a:r>
            <a:r>
              <a:rPr lang="en-US" sz="2800" b="1" i="1" dirty="0"/>
              <a:t>]</a:t>
            </a:r>
          </a:p>
          <a:p>
            <a:pPr lvl="1">
              <a:lnSpc>
                <a:spcPct val="90000"/>
              </a:lnSpc>
            </a:pPr>
            <a:r>
              <a:rPr lang="en-US" sz="2800" dirty="0"/>
              <a:t>Name classes consistently with your class diagram (same classes).</a:t>
            </a:r>
          </a:p>
          <a:p>
            <a:pPr>
              <a:lnSpc>
                <a:spcPct val="90000"/>
              </a:lnSpc>
            </a:pPr>
            <a:endParaRPr lang="en-US" sz="2800" dirty="0" smtClean="0"/>
          </a:p>
        </p:txBody>
      </p:sp>
      <p:pic>
        <p:nvPicPr>
          <p:cNvPr id="177154" name="Picture 2"/>
          <p:cNvPicPr>
            <a:picLocks noChangeAspect="1" noChangeArrowheads="1"/>
          </p:cNvPicPr>
          <p:nvPr/>
        </p:nvPicPr>
        <p:blipFill>
          <a:blip r:embed="rId2" cstate="print"/>
          <a:srcRect/>
          <a:stretch>
            <a:fillRect/>
          </a:stretch>
        </p:blipFill>
        <p:spPr bwMode="auto">
          <a:xfrm>
            <a:off x="1447800" y="4226859"/>
            <a:ext cx="1676400" cy="11833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Lifelines</a:t>
            </a:r>
            <a:br>
              <a:rPr lang="en-US" b="1" dirty="0" smtClean="0"/>
            </a:br>
            <a:endParaRPr lang="en-US" dirty="0"/>
          </a:p>
        </p:txBody>
      </p:sp>
      <p:sp>
        <p:nvSpPr>
          <p:cNvPr id="3" name="Content Placeholder 2"/>
          <p:cNvSpPr>
            <a:spLocks noGrp="1"/>
          </p:cNvSpPr>
          <p:nvPr>
            <p:ph sz="half" idx="1"/>
          </p:nvPr>
        </p:nvSpPr>
        <p:spPr>
          <a:xfrm>
            <a:off x="457200" y="1676400"/>
            <a:ext cx="4419600" cy="4678525"/>
          </a:xfrm>
        </p:spPr>
        <p:txBody>
          <a:bodyPr/>
          <a:lstStyle/>
          <a:p>
            <a:pPr>
              <a:lnSpc>
                <a:spcPct val="90000"/>
              </a:lnSpc>
            </a:pPr>
            <a:r>
              <a:rPr lang="en-US" sz="2800" dirty="0" smtClean="0"/>
              <a:t>The </a:t>
            </a:r>
            <a:r>
              <a:rPr lang="en-US" sz="2800" b="1" dirty="0" smtClean="0"/>
              <a:t>Life-Line</a:t>
            </a:r>
            <a:r>
              <a:rPr lang="en-US" sz="2800" dirty="0" smtClean="0"/>
              <a:t> represents the object’s life during the interaction.</a:t>
            </a:r>
          </a:p>
          <a:p>
            <a:pPr>
              <a:lnSpc>
                <a:spcPct val="90000"/>
              </a:lnSpc>
            </a:pPr>
            <a:endParaRPr lang="en-US" sz="2800" dirty="0" smtClean="0"/>
          </a:p>
          <a:p>
            <a:pPr>
              <a:lnSpc>
                <a:spcPct val="90000"/>
              </a:lnSpc>
            </a:pPr>
            <a:r>
              <a:rPr lang="en-US" sz="2800" dirty="0" smtClean="0"/>
              <a:t>Lifelines are vertical </a:t>
            </a:r>
          </a:p>
          <a:p>
            <a:pPr>
              <a:lnSpc>
                <a:spcPct val="90000"/>
              </a:lnSpc>
              <a:buNone/>
            </a:pPr>
            <a:r>
              <a:rPr lang="en-US" sz="2800" dirty="0" smtClean="0"/>
              <a:t>dashed lines that indicate </a:t>
            </a:r>
          </a:p>
          <a:p>
            <a:pPr>
              <a:lnSpc>
                <a:spcPct val="90000"/>
              </a:lnSpc>
              <a:buNone/>
            </a:pPr>
            <a:r>
              <a:rPr lang="en-US" sz="2800" dirty="0" smtClean="0"/>
              <a:t>the object's presence over time.</a:t>
            </a:r>
          </a:p>
          <a:p>
            <a:endParaRPr lang="en-US" dirty="0"/>
          </a:p>
        </p:txBody>
      </p:sp>
      <p:pic>
        <p:nvPicPr>
          <p:cNvPr id="178178" name="Picture 2"/>
          <p:cNvPicPr>
            <a:picLocks noGrp="1" noChangeAspect="1" noChangeArrowheads="1"/>
          </p:cNvPicPr>
          <p:nvPr>
            <p:ph sz="half" idx="2"/>
          </p:nvPr>
        </p:nvPicPr>
        <p:blipFill>
          <a:blip r:embed="rId2" cstate="print"/>
          <a:srcRect/>
          <a:stretch>
            <a:fillRect/>
          </a:stretch>
        </p:blipFill>
        <p:spPr bwMode="auto">
          <a:xfrm>
            <a:off x="4800600" y="1371600"/>
            <a:ext cx="1752600" cy="510315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6019801" y="2971800"/>
            <a:ext cx="3124200" cy="38511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 Activation</a:t>
            </a:r>
            <a:br>
              <a:rPr lang="en-US" b="1" dirty="0" smtClean="0"/>
            </a:br>
            <a:endParaRPr lang="en-US" dirty="0"/>
          </a:p>
        </p:txBody>
      </p:sp>
      <p:sp>
        <p:nvSpPr>
          <p:cNvPr id="6" name="Content Placeholder 5"/>
          <p:cNvSpPr>
            <a:spLocks noGrp="1"/>
          </p:cNvSpPr>
          <p:nvPr>
            <p:ph sz="half" idx="1"/>
          </p:nvPr>
        </p:nvSpPr>
        <p:spPr>
          <a:xfrm>
            <a:off x="228600" y="1219200"/>
            <a:ext cx="5562600" cy="5486400"/>
          </a:xfrm>
        </p:spPr>
        <p:txBody>
          <a:bodyPr>
            <a:normAutofit lnSpcReduction="10000"/>
          </a:bodyPr>
          <a:lstStyle/>
          <a:p>
            <a:pPr marL="274320" lvl="1" indent="-274320">
              <a:buClr>
                <a:schemeClr val="accent3"/>
              </a:buClr>
              <a:buSzPct val="95000"/>
            </a:pPr>
            <a:r>
              <a:rPr lang="en-US" sz="2800" dirty="0" smtClean="0"/>
              <a:t>The time required by the receiver object to process the message is denoted by a white rectangles on a lifeline are called </a:t>
            </a:r>
            <a:r>
              <a:rPr lang="en-US" sz="2800" b="1" dirty="0" smtClean="0"/>
              <a:t>activations</a:t>
            </a:r>
            <a:r>
              <a:rPr lang="en-US" sz="2800" dirty="0" smtClean="0"/>
              <a:t> and indicate that an object is responding to a message. </a:t>
            </a:r>
          </a:p>
          <a:p>
            <a:pPr marL="274320" lvl="1" indent="-274320">
              <a:buClr>
                <a:schemeClr val="accent3"/>
              </a:buClr>
              <a:buSzPct val="95000"/>
            </a:pPr>
            <a:r>
              <a:rPr lang="en-US" sz="2800" dirty="0" smtClean="0"/>
              <a:t>It starts when the message is received and ends when the object is done handling the message.</a:t>
            </a:r>
          </a:p>
          <a:p>
            <a:pPr marL="274320" lvl="1" indent="-274320">
              <a:buClr>
                <a:schemeClr val="accent3"/>
              </a:buClr>
              <a:buSzPct val="95000"/>
            </a:pPr>
            <a:r>
              <a:rPr lang="en-US" sz="2800" dirty="0" smtClean="0"/>
              <a:t>Activation boxes represent the time an object needs to complete a task.</a:t>
            </a:r>
            <a:endParaRPr lang="en-US" sz="2800" b="1" dirty="0" smtClean="0"/>
          </a:p>
          <a:p>
            <a:endParaRPr lang="en-US" dirty="0"/>
          </a:p>
        </p:txBody>
      </p:sp>
      <p:pic>
        <p:nvPicPr>
          <p:cNvPr id="8" name="Picture 3"/>
          <p:cNvPicPr>
            <a:picLocks noGrp="1" noChangeAspect="1" noChangeArrowheads="1"/>
          </p:cNvPicPr>
          <p:nvPr>
            <p:ph sz="half" idx="2"/>
          </p:nvPr>
        </p:nvPicPr>
        <p:blipFill>
          <a:blip r:embed="rId3" cstate="print"/>
          <a:srcRect/>
          <a:stretch>
            <a:fillRect/>
          </a:stretch>
        </p:blipFill>
        <p:spPr bwMode="auto">
          <a:xfrm>
            <a:off x="5638800" y="2438400"/>
            <a:ext cx="35052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19200"/>
          </a:xfrm>
        </p:spPr>
        <p:txBody>
          <a:bodyPr>
            <a:normAutofit fontScale="90000"/>
          </a:bodyPr>
          <a:lstStyle/>
          <a:p>
            <a:r>
              <a:rPr lang="en-US" b="1" dirty="0" smtClean="0"/>
              <a:t/>
            </a:r>
            <a:br>
              <a:rPr lang="en-US" b="1" dirty="0" smtClean="0"/>
            </a:br>
            <a:r>
              <a:rPr lang="en-US" b="1" dirty="0" smtClean="0"/>
              <a:t>4. Messages</a:t>
            </a:r>
            <a:endParaRPr lang="en-US" dirty="0"/>
          </a:p>
        </p:txBody>
      </p:sp>
      <p:sp>
        <p:nvSpPr>
          <p:cNvPr id="3" name="Content Placeholder 2"/>
          <p:cNvSpPr>
            <a:spLocks noGrp="1"/>
          </p:cNvSpPr>
          <p:nvPr>
            <p:ph sz="half" idx="1"/>
          </p:nvPr>
        </p:nvSpPr>
        <p:spPr>
          <a:xfrm>
            <a:off x="457200" y="1676400"/>
            <a:ext cx="5486400" cy="4953000"/>
          </a:xfrm>
        </p:spPr>
        <p:txBody>
          <a:bodyPr>
            <a:normAutofit lnSpcReduction="10000"/>
          </a:bodyPr>
          <a:lstStyle/>
          <a:p>
            <a:pPr algn="just"/>
            <a:r>
              <a:rPr lang="en-US" dirty="0" smtClean="0"/>
              <a:t>To show an object (i.e., lifeline) sending a message to another object, you draw a line to the receiving object with a solid arrowhead (if a </a:t>
            </a:r>
            <a:r>
              <a:rPr lang="en-US" b="1" dirty="0" smtClean="0"/>
              <a:t>synchronous</a:t>
            </a:r>
            <a:r>
              <a:rPr lang="en-US" dirty="0" smtClean="0"/>
              <a:t> call operation)</a:t>
            </a:r>
          </a:p>
          <a:p>
            <a:pPr algn="just"/>
            <a:r>
              <a:rPr lang="en-US" dirty="0" smtClean="0"/>
              <a:t>The message/method name is placed above the arrowed line. </a:t>
            </a:r>
          </a:p>
          <a:p>
            <a:pPr algn="just"/>
            <a:r>
              <a:rPr lang="en-US" dirty="0" smtClean="0"/>
              <a:t>The message that is being sent to the receiving object represents an operation/method that the receiving object's class implement.</a:t>
            </a:r>
          </a:p>
        </p:txBody>
      </p:sp>
      <p:pic>
        <p:nvPicPr>
          <p:cNvPr id="166914" name="Picture 2"/>
          <p:cNvPicPr>
            <a:picLocks noChangeAspect="1" noChangeArrowheads="1"/>
          </p:cNvPicPr>
          <p:nvPr/>
        </p:nvPicPr>
        <p:blipFill>
          <a:blip r:embed="rId2" cstate="print"/>
          <a:srcRect/>
          <a:stretch>
            <a:fillRect/>
          </a:stretch>
        </p:blipFill>
        <p:spPr bwMode="auto">
          <a:xfrm>
            <a:off x="6400800" y="2667000"/>
            <a:ext cx="2428875" cy="1038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90600" y="609600"/>
            <a:ext cx="7772400" cy="914400"/>
          </a:xfrm>
        </p:spPr>
        <p:txBody>
          <a:bodyPr>
            <a:normAutofit/>
          </a:bodyPr>
          <a:lstStyle/>
          <a:p>
            <a:pPr eaLnBrk="1" hangingPunct="1"/>
            <a:r>
              <a:rPr lang="en-US" sz="4800" dirty="0" smtClean="0"/>
              <a:t>Coupling</a:t>
            </a:r>
          </a:p>
        </p:txBody>
      </p:sp>
      <p:sp>
        <p:nvSpPr>
          <p:cNvPr id="8195" name="Rectangle 3"/>
          <p:cNvSpPr>
            <a:spLocks noGrp="1" noChangeArrowheads="1"/>
          </p:cNvSpPr>
          <p:nvPr>
            <p:ph idx="1"/>
          </p:nvPr>
        </p:nvSpPr>
        <p:spPr>
          <a:xfrm>
            <a:off x="381000" y="1676400"/>
            <a:ext cx="8534400" cy="4876800"/>
          </a:xfrm>
        </p:spPr>
        <p:txBody>
          <a:bodyPr>
            <a:normAutofit/>
          </a:bodyPr>
          <a:lstStyle/>
          <a:p>
            <a:pPr eaLnBrk="1" hangingPunct="1">
              <a:lnSpc>
                <a:spcPct val="90000"/>
              </a:lnSpc>
            </a:pPr>
            <a:r>
              <a:rPr lang="en-US" sz="2800" dirty="0" smtClean="0"/>
              <a:t>Independence between modules is desirable</a:t>
            </a:r>
          </a:p>
          <a:p>
            <a:pPr lvl="1" eaLnBrk="1" hangingPunct="1">
              <a:lnSpc>
                <a:spcPct val="90000"/>
              </a:lnSpc>
            </a:pPr>
            <a:r>
              <a:rPr lang="en-US" sz="2800" dirty="0" smtClean="0"/>
              <a:t>Modules can be modified separately</a:t>
            </a:r>
          </a:p>
          <a:p>
            <a:pPr lvl="1" eaLnBrk="1" hangingPunct="1">
              <a:lnSpc>
                <a:spcPct val="90000"/>
              </a:lnSpc>
            </a:pPr>
            <a:r>
              <a:rPr lang="en-US" sz="2800" dirty="0" smtClean="0"/>
              <a:t>Can be implemented and tested separately</a:t>
            </a:r>
          </a:p>
          <a:p>
            <a:pPr lvl="1" eaLnBrk="1" hangingPunct="1">
              <a:lnSpc>
                <a:spcPct val="90000"/>
              </a:lnSpc>
            </a:pPr>
            <a:r>
              <a:rPr lang="en-US" sz="2800" dirty="0" smtClean="0"/>
              <a:t>Programming cost decreases</a:t>
            </a:r>
          </a:p>
          <a:p>
            <a:pPr eaLnBrk="1" hangingPunct="1">
              <a:lnSpc>
                <a:spcPct val="90000"/>
              </a:lnSpc>
            </a:pPr>
            <a:r>
              <a:rPr lang="en-US" sz="2800" dirty="0" smtClean="0"/>
              <a:t> In a system all modules cannot be independent</a:t>
            </a:r>
          </a:p>
          <a:p>
            <a:pPr eaLnBrk="1" hangingPunct="1">
              <a:lnSpc>
                <a:spcPct val="90000"/>
              </a:lnSpc>
            </a:pPr>
            <a:r>
              <a:rPr lang="en-US" sz="2800" dirty="0" smtClean="0"/>
              <a:t> Modules must cooperate with each other</a:t>
            </a:r>
          </a:p>
          <a:p>
            <a:pPr eaLnBrk="1" hangingPunct="1">
              <a:lnSpc>
                <a:spcPct val="90000"/>
              </a:lnSpc>
            </a:pPr>
            <a:endParaRPr lang="en-US" sz="2400" dirty="0"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normAutofit/>
          </a:bodyPr>
          <a:lstStyle/>
          <a:p>
            <a:pPr algn="just"/>
            <a:r>
              <a:rPr lang="en-US" sz="2800" dirty="0" smtClean="0"/>
              <a:t>Use half-arrowed lines to represent </a:t>
            </a:r>
            <a:r>
              <a:rPr lang="en-US" sz="2800" b="1" dirty="0" smtClean="0"/>
              <a:t>asynchronous</a:t>
            </a:r>
            <a:r>
              <a:rPr lang="en-US" sz="2800" dirty="0" smtClean="0"/>
              <a:t> messages. </a:t>
            </a:r>
          </a:p>
          <a:p>
            <a:pPr algn="just"/>
            <a:endParaRPr lang="en-US" sz="2800" dirty="0" smtClean="0"/>
          </a:p>
          <a:p>
            <a:pPr algn="just"/>
            <a:r>
              <a:rPr lang="en-US" sz="2800" b="1" dirty="0" smtClean="0"/>
              <a:t>Asynchronous</a:t>
            </a:r>
            <a:r>
              <a:rPr lang="en-US" sz="2800" dirty="0" smtClean="0"/>
              <a:t> messages are sent from an object that will not wait for a response from the receiver before continuing its tasks.</a:t>
            </a:r>
            <a:endParaRPr lang="en-US" sz="2800" dirty="0"/>
          </a:p>
        </p:txBody>
      </p:sp>
      <p:pic>
        <p:nvPicPr>
          <p:cNvPr id="8" name="Picture 3"/>
          <p:cNvPicPr>
            <a:picLocks noChangeAspect="1" noChangeArrowheads="1"/>
          </p:cNvPicPr>
          <p:nvPr/>
        </p:nvPicPr>
        <p:blipFill>
          <a:blip r:embed="rId2" cstate="print"/>
          <a:srcRect/>
          <a:stretch>
            <a:fillRect/>
          </a:stretch>
        </p:blipFill>
        <p:spPr bwMode="auto">
          <a:xfrm>
            <a:off x="3124200" y="4648200"/>
            <a:ext cx="2486025" cy="92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smtClean="0"/>
              <a:t>Call</a:t>
            </a:r>
            <a:r>
              <a:rPr lang="en-GB" dirty="0" smtClean="0"/>
              <a:t> – invoke an operation</a:t>
            </a:r>
          </a:p>
          <a:p>
            <a:pPr>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a:lnSpc>
                <a:spcPct val="93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dirty="0" smtClean="0"/>
              <a:t>Send</a:t>
            </a:r>
            <a:r>
              <a:rPr lang="en-GB" dirty="0" smtClean="0"/>
              <a:t> – sends a signal (message) to an object</a:t>
            </a:r>
          </a:p>
          <a:p>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pPr algn="just"/>
            <a:r>
              <a:rPr lang="en-US" sz="2800" dirty="0" smtClean="0"/>
              <a:t>Diagram includes </a:t>
            </a:r>
            <a:r>
              <a:rPr lang="en-US" sz="2800" b="1" dirty="0" smtClean="0"/>
              <a:t>return messages</a:t>
            </a:r>
            <a:r>
              <a:rPr lang="en-US" sz="2800" dirty="0" smtClean="0"/>
              <a:t>. These return messages are optional; a return message is drawn as a </a:t>
            </a:r>
            <a:r>
              <a:rPr lang="en-US" sz="2800" b="1" dirty="0" smtClean="0"/>
              <a:t>dotted line with an open arrowhead </a:t>
            </a:r>
            <a:r>
              <a:rPr lang="en-US" sz="2800" dirty="0" smtClean="0"/>
              <a:t>back to the originating lifeline, and above this dotted line you place the return value from the operation.</a:t>
            </a:r>
          </a:p>
          <a:p>
            <a:endParaRPr lang="en-US" dirty="0" smtClean="0"/>
          </a:p>
          <a:p>
            <a:endParaRPr lang="en-US" dirty="0" smtClean="0"/>
          </a:p>
          <a:p>
            <a:endParaRPr lang="en-US" dirty="0"/>
          </a:p>
        </p:txBody>
      </p:sp>
      <p:pic>
        <p:nvPicPr>
          <p:cNvPr id="167938" name="Picture 2"/>
          <p:cNvPicPr>
            <a:picLocks noChangeAspect="1" noChangeArrowheads="1"/>
          </p:cNvPicPr>
          <p:nvPr/>
        </p:nvPicPr>
        <p:blipFill>
          <a:blip r:embed="rId2" cstate="print"/>
          <a:srcRect/>
          <a:stretch>
            <a:fillRect/>
          </a:stretch>
        </p:blipFill>
        <p:spPr bwMode="auto">
          <a:xfrm>
            <a:off x="2590800" y="3733800"/>
            <a:ext cx="3733800" cy="18115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4648200" cy="5105399"/>
          </a:xfrm>
        </p:spPr>
        <p:txBody>
          <a:bodyPr/>
          <a:lstStyle/>
          <a:p>
            <a:pPr algn="just"/>
            <a:r>
              <a:rPr lang="en-US" dirty="0" smtClean="0"/>
              <a:t>Optionally, a value that the receiver returns to the sender</a:t>
            </a:r>
          </a:p>
          <a:p>
            <a:pPr algn="just">
              <a:buNone/>
            </a:pPr>
            <a:r>
              <a:rPr lang="en-US" dirty="0" smtClean="0"/>
              <a:t> can be placed near the return arrow.</a:t>
            </a:r>
          </a:p>
          <a:p>
            <a:pPr algn="just"/>
            <a:r>
              <a:rPr lang="en-US" dirty="0" smtClean="0"/>
              <a:t>If you want your diagrams to be easy to read, only show the return arrow if a value is returned. Otherwise, hide it.</a:t>
            </a:r>
            <a:endParaRPr lang="en-US" dirty="0"/>
          </a:p>
        </p:txBody>
      </p:sp>
      <p:pic>
        <p:nvPicPr>
          <p:cNvPr id="169987" name="Picture 3"/>
          <p:cNvPicPr>
            <a:picLocks noGrp="1" noChangeAspect="1" noChangeArrowheads="1"/>
          </p:cNvPicPr>
          <p:nvPr>
            <p:ph sz="half" idx="2"/>
          </p:nvPr>
        </p:nvPicPr>
        <p:blipFill>
          <a:blip r:embed="rId2" cstate="print"/>
          <a:srcRect/>
          <a:stretch>
            <a:fillRect/>
          </a:stretch>
        </p:blipFill>
        <p:spPr bwMode="auto">
          <a:xfrm>
            <a:off x="4952423" y="2362200"/>
            <a:ext cx="4191577" cy="26222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5400" b="1" dirty="0" smtClean="0"/>
              <a:t>Self</a:t>
            </a:r>
            <a:r>
              <a:rPr lang="en-US" sz="5400" dirty="0" smtClean="0"/>
              <a:t> </a:t>
            </a:r>
            <a:r>
              <a:rPr lang="en-US" sz="5400" b="1" dirty="0" smtClean="0"/>
              <a:t>calls</a:t>
            </a:r>
            <a:endParaRPr lang="en-US" b="1" dirty="0"/>
          </a:p>
        </p:txBody>
      </p:sp>
      <p:sp>
        <p:nvSpPr>
          <p:cNvPr id="6" name="Content Placeholder 5"/>
          <p:cNvSpPr>
            <a:spLocks noGrp="1"/>
          </p:cNvSpPr>
          <p:nvPr>
            <p:ph idx="1"/>
          </p:nvPr>
        </p:nvSpPr>
        <p:spPr/>
        <p:txBody>
          <a:bodyPr>
            <a:normAutofit/>
          </a:bodyPr>
          <a:lstStyle/>
          <a:p>
            <a:pPr marL="274320" lvl="1" indent="-274320" algn="just">
              <a:buClr>
                <a:schemeClr val="accent3"/>
              </a:buClr>
              <a:buSzPct val="95000"/>
            </a:pPr>
            <a:r>
              <a:rPr lang="en-US" sz="2800" dirty="0" smtClean="0"/>
              <a:t>Self calls are also allowed. </a:t>
            </a:r>
            <a:r>
              <a:rPr lang="en-US" dirty="0" smtClean="0"/>
              <a:t>To draw an object calling itself, you draw a message as you would normally, but instead of connecting it to another object, you connect the message back to the object itself.</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667000" y="3611707"/>
            <a:ext cx="3505200" cy="32462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 Creating/Destroying Objects</a:t>
            </a:r>
            <a:br>
              <a:rPr lang="en-US" b="1" dirty="0" smtClean="0"/>
            </a:br>
            <a:endParaRPr lang="en-US" dirty="0"/>
          </a:p>
        </p:txBody>
      </p:sp>
      <p:sp>
        <p:nvSpPr>
          <p:cNvPr id="3" name="Content Placeholder 2"/>
          <p:cNvSpPr>
            <a:spLocks noGrp="1"/>
          </p:cNvSpPr>
          <p:nvPr>
            <p:ph idx="1"/>
          </p:nvPr>
        </p:nvSpPr>
        <p:spPr>
          <a:xfrm>
            <a:off x="457200" y="1600200"/>
            <a:ext cx="8229600" cy="4724400"/>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Stereotypes (label)</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b="1" dirty="0" smtClean="0"/>
              <a:t>&lt;&lt;create&gt;&gt;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b="1" dirty="0" smtClean="0"/>
              <a:t>&lt;&lt;destroy&gt;&gt;</a:t>
            </a:r>
            <a:endParaRPr lang="en-US" sz="2800" b="1" dirty="0" smtClean="0"/>
          </a:p>
          <a:p>
            <a:endParaRPr lang="en-US" sz="2800" dirty="0" smtClean="0"/>
          </a:p>
          <a:p>
            <a:r>
              <a:rPr lang="en-US" sz="2800" dirty="0" smtClean="0"/>
              <a:t>Objects can be create  and terminated early using an arrow labeled </a:t>
            </a:r>
            <a:r>
              <a:rPr lang="en-US" sz="2800" b="1" dirty="0" smtClean="0"/>
              <a:t>"&lt;&lt; create&gt;&gt;“, "&lt;&lt; destroy &gt;&gt;" </a:t>
            </a:r>
            <a:r>
              <a:rPr lang="en-US" sz="2800" dirty="0" smtClean="0"/>
              <a:t>that points to an X.</a:t>
            </a:r>
          </a:p>
          <a:p>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Creation</a:t>
            </a:r>
            <a:endParaRPr lang="en-US" dirty="0"/>
          </a:p>
        </p:txBody>
      </p:sp>
      <p:sp>
        <p:nvSpPr>
          <p:cNvPr id="3" name="Content Placeholder 2"/>
          <p:cNvSpPr>
            <a:spLocks noGrp="1"/>
          </p:cNvSpPr>
          <p:nvPr>
            <p:ph sz="half" idx="1"/>
          </p:nvPr>
        </p:nvSpPr>
        <p:spPr>
          <a:xfrm>
            <a:off x="457200" y="1920085"/>
            <a:ext cx="6934200" cy="1280315"/>
          </a:xfrm>
        </p:spPr>
        <p:txBody>
          <a:bodyPr/>
          <a:lstStyle/>
          <a:p>
            <a:r>
              <a:rPr lang="en-US" dirty="0" smtClean="0"/>
              <a:t>An object may create another object via a </a:t>
            </a:r>
            <a:r>
              <a:rPr lang="en-US" dirty="0" smtClean="0">
                <a:latin typeface="Courier New" pitchFamily="49" charset="0"/>
              </a:rPr>
              <a:t>&lt;&lt;create&gt;&gt; </a:t>
            </a:r>
            <a:r>
              <a:rPr lang="en-US" dirty="0" smtClean="0"/>
              <a:t>message.</a:t>
            </a:r>
          </a:p>
          <a:p>
            <a:endParaRPr lang="en-US" dirty="0"/>
          </a:p>
        </p:txBody>
      </p:sp>
      <p:pic>
        <p:nvPicPr>
          <p:cNvPr id="6146" name="Picture 2"/>
          <p:cNvPicPr>
            <a:picLocks noGrp="1" noChangeAspect="1" noChangeArrowheads="1"/>
          </p:cNvPicPr>
          <p:nvPr>
            <p:ph sz="half" idx="2"/>
          </p:nvPr>
        </p:nvPicPr>
        <p:blipFill>
          <a:blip r:embed="rId2" cstate="print"/>
          <a:srcRect/>
          <a:stretch>
            <a:fillRect/>
          </a:stretch>
        </p:blipFill>
        <p:spPr bwMode="auto">
          <a:xfrm>
            <a:off x="685800" y="3048000"/>
            <a:ext cx="7852394" cy="33541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Destroying Objects</a:t>
            </a:r>
            <a:br>
              <a:rPr lang="en-US" b="1" dirty="0" smtClean="0"/>
            </a:br>
            <a:endParaRPr lang="en-US" dirty="0"/>
          </a:p>
        </p:txBody>
      </p:sp>
      <p:sp>
        <p:nvSpPr>
          <p:cNvPr id="3" name="Content Placeholder 2"/>
          <p:cNvSpPr>
            <a:spLocks noGrp="1"/>
          </p:cNvSpPr>
          <p:nvPr>
            <p:ph sz="half" idx="1"/>
          </p:nvPr>
        </p:nvSpPr>
        <p:spPr>
          <a:xfrm>
            <a:off x="381000" y="1752600"/>
            <a:ext cx="4648200" cy="4678525"/>
          </a:xfrm>
        </p:spPr>
        <p:txBody>
          <a:bodyPr/>
          <a:lstStyle/>
          <a:p>
            <a:r>
              <a:rPr lang="en-US" dirty="0" smtClean="0"/>
              <a:t>Objects can be terminated early using an arrow labeled "&lt;&lt; destroy &gt;&gt;" that points to an X.</a:t>
            </a:r>
          </a:p>
          <a:p>
            <a:endParaRPr lang="en-US" dirty="0" smtClean="0"/>
          </a:p>
          <a:p>
            <a:pPr marL="274320" lvl="1" indent="-274320">
              <a:buClr>
                <a:schemeClr val="accent3"/>
              </a:buClr>
              <a:buSzPct val="95000"/>
            </a:pPr>
            <a:r>
              <a:rPr lang="en-US" sz="2800" dirty="0" smtClean="0"/>
              <a:t>Avoid modeling object destruction unless memory management is critical.</a:t>
            </a:r>
          </a:p>
          <a:p>
            <a:endParaRPr lang="en-US" dirty="0"/>
          </a:p>
        </p:txBody>
      </p:sp>
      <p:pic>
        <p:nvPicPr>
          <p:cNvPr id="175107" name="Picture 3"/>
          <p:cNvPicPr>
            <a:picLocks noGrp="1" noChangeAspect="1" noChangeArrowheads="1"/>
          </p:cNvPicPr>
          <p:nvPr>
            <p:ph sz="half" idx="2"/>
          </p:nvPr>
        </p:nvPicPr>
        <p:blipFill>
          <a:blip r:embed="rId2" cstate="print"/>
          <a:srcRect/>
          <a:stretch>
            <a:fillRect/>
          </a:stretch>
        </p:blipFill>
        <p:spPr bwMode="auto">
          <a:xfrm>
            <a:off x="5105400" y="1203340"/>
            <a:ext cx="3657600" cy="55237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pPr marL="274320" lvl="1" indent="-274320">
              <a:buClr>
                <a:schemeClr val="accent3"/>
              </a:buClr>
              <a:buSzPct val="95000"/>
            </a:pPr>
            <a:r>
              <a:rPr lang="en-US" sz="2800" dirty="0" smtClean="0"/>
              <a:t>An object may destroy itself.</a:t>
            </a:r>
          </a:p>
          <a:p>
            <a:endParaRPr lang="en-US" dirty="0"/>
          </a:p>
        </p:txBody>
      </p:sp>
      <p:pic>
        <p:nvPicPr>
          <p:cNvPr id="5" name="Picture 2"/>
          <p:cNvPicPr>
            <a:picLocks noGrp="1" noChangeAspect="1" noChangeArrowheads="1"/>
          </p:cNvPicPr>
          <p:nvPr>
            <p:ph sz="half" idx="2"/>
          </p:nvPr>
        </p:nvPicPr>
        <p:blipFill>
          <a:blip r:embed="rId2" cstate="print"/>
          <a:srcRect/>
          <a:stretch>
            <a:fillRect/>
          </a:stretch>
        </p:blipFill>
        <p:spPr bwMode="auto">
          <a:xfrm>
            <a:off x="4569041" y="3156744"/>
            <a:ext cx="4002719" cy="28630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smtClean="0"/>
              <a:t/>
            </a:r>
            <a:br>
              <a:rPr lang="en-US" b="1" dirty="0" smtClean="0"/>
            </a:br>
            <a:r>
              <a:rPr lang="en-US" b="1" dirty="0" smtClean="0"/>
              <a:t>Loops</a:t>
            </a:r>
            <a:endParaRPr lang="en-US" dirty="0"/>
          </a:p>
        </p:txBody>
      </p:sp>
      <p:sp>
        <p:nvSpPr>
          <p:cNvPr id="6" name="Content Placeholder 5"/>
          <p:cNvSpPr>
            <a:spLocks noGrp="1"/>
          </p:cNvSpPr>
          <p:nvPr>
            <p:ph sz="half" idx="1"/>
          </p:nvPr>
        </p:nvSpPr>
        <p:spPr>
          <a:xfrm>
            <a:off x="457200" y="1920085"/>
            <a:ext cx="4343400" cy="4434840"/>
          </a:xfrm>
        </p:spPr>
        <p:txBody>
          <a:bodyPr/>
          <a:lstStyle/>
          <a:p>
            <a:pPr algn="just"/>
            <a:r>
              <a:rPr lang="en-US" dirty="0" smtClean="0"/>
              <a:t>A repetition or loop within a sequence diagram is depicted as </a:t>
            </a:r>
            <a:r>
              <a:rPr lang="en-US" b="1" dirty="0" smtClean="0"/>
              <a:t>a rectangle</a:t>
            </a:r>
            <a:r>
              <a:rPr lang="en-US" dirty="0" smtClean="0"/>
              <a:t>. Place the condition for exiting the loop at the bottom left corner in square brackets [ ].</a:t>
            </a:r>
          </a:p>
          <a:p>
            <a:endParaRPr lang="en-US" dirty="0"/>
          </a:p>
        </p:txBody>
      </p:sp>
      <p:pic>
        <p:nvPicPr>
          <p:cNvPr id="176130" name="Picture 2"/>
          <p:cNvPicPr>
            <a:picLocks noGrp="1" noChangeAspect="1" noChangeArrowheads="1"/>
          </p:cNvPicPr>
          <p:nvPr>
            <p:ph sz="half" idx="2"/>
          </p:nvPr>
        </p:nvPicPr>
        <p:blipFill>
          <a:blip r:embed="rId2" cstate="print"/>
          <a:srcRect/>
          <a:stretch>
            <a:fillRect/>
          </a:stretch>
        </p:blipFill>
        <p:spPr bwMode="auto">
          <a:xfrm>
            <a:off x="4876800" y="1371600"/>
            <a:ext cx="4156845" cy="48596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90000"/>
              </a:lnSpc>
            </a:pPr>
            <a:r>
              <a:rPr lang="en-US" sz="2400" dirty="0" smtClean="0"/>
              <a:t> </a:t>
            </a:r>
            <a:r>
              <a:rPr lang="en-US" sz="2800" dirty="0" smtClean="0"/>
              <a:t>More connections between modules</a:t>
            </a:r>
          </a:p>
          <a:p>
            <a:pPr lvl="1">
              <a:lnSpc>
                <a:spcPct val="90000"/>
              </a:lnSpc>
            </a:pPr>
            <a:r>
              <a:rPr lang="en-US" sz="2800" dirty="0" smtClean="0"/>
              <a:t>More dependent they are</a:t>
            </a:r>
          </a:p>
          <a:p>
            <a:pPr lvl="1">
              <a:lnSpc>
                <a:spcPct val="90000"/>
              </a:lnSpc>
            </a:pPr>
            <a:r>
              <a:rPr lang="en-US" sz="2800" dirty="0" smtClean="0"/>
              <a:t> More knowledge about one module is required to understand the other module.</a:t>
            </a:r>
          </a:p>
          <a:p>
            <a:pPr>
              <a:lnSpc>
                <a:spcPct val="90000"/>
              </a:lnSpc>
            </a:pPr>
            <a:r>
              <a:rPr lang="en-US" sz="2800" dirty="0" smtClean="0"/>
              <a:t> Coupling captures the notion of dependence</a:t>
            </a:r>
            <a:endParaRPr lang="en-US" sz="2800"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371600"/>
            <a:ext cx="8229600" cy="4953000"/>
          </a:xfrm>
        </p:spPr>
        <p:txBody>
          <a:bodyPr/>
          <a:lstStyle/>
          <a:p>
            <a:pPr algn="just"/>
            <a:r>
              <a:rPr lang="en-US" dirty="0" smtClean="0"/>
              <a:t>The sequence diagram is a good diagram to use to document a system's requirements and to flush out a system's design. </a:t>
            </a:r>
          </a:p>
          <a:p>
            <a:pPr algn="just"/>
            <a:endParaRPr lang="en-US" dirty="0" smtClean="0"/>
          </a:p>
          <a:p>
            <a:pPr algn="just"/>
            <a:r>
              <a:rPr lang="en-US" dirty="0" smtClean="0"/>
              <a:t>The reason the sequence diagram is so useful is because it shows the interaction logic between the objects in the system in the time order that the interactions take place.</a:t>
            </a:r>
            <a:endParaRPr 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1935163"/>
            <a:ext cx="8534400" cy="4389437"/>
          </a:xfrm>
          <a:prstGeom prst="rect">
            <a:avLst/>
          </a:prstGeom>
        </p:spPr>
      </p:pic>
    </p:spTree>
    <p:extLst>
      <p:ext uri="{BB962C8B-B14F-4D97-AF65-F5344CB8AC3E}">
        <p14:creationId xmlns:p14="http://schemas.microsoft.com/office/powerpoint/2010/main" val="106660927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Guidelines or drawing sequence diagram</a:t>
            </a:r>
            <a:endParaRPr lang="en-US" dirty="0"/>
          </a:p>
        </p:txBody>
      </p:sp>
      <p:sp>
        <p:nvSpPr>
          <p:cNvPr id="3" name="Content Placeholder 2"/>
          <p:cNvSpPr>
            <a:spLocks noGrp="1"/>
          </p:cNvSpPr>
          <p:nvPr>
            <p:ph idx="1"/>
          </p:nvPr>
        </p:nvSpPr>
        <p:spPr/>
        <p:txBody>
          <a:bodyPr>
            <a:normAutofit/>
          </a:bodyPr>
          <a:lstStyle/>
          <a:p>
            <a:pPr algn="just"/>
            <a:r>
              <a:rPr lang="en-US" sz="2800" dirty="0" smtClean="0"/>
              <a:t>Set the context (e.g. scenario including normal, abnormal and error case) or the interaction that may be an operation, scenarios of use case, a subsystem, or a system, in Structured English.</a:t>
            </a:r>
          </a:p>
          <a:p>
            <a:pPr algn="just"/>
            <a:endParaRPr lang="en-US" sz="2800" dirty="0" smtClean="0"/>
          </a:p>
          <a:p>
            <a:pPr algn="just"/>
            <a:r>
              <a:rPr lang="en-US" sz="2800" dirty="0" smtClean="0"/>
              <a:t>Set the stage or the interaction by identifying which objects play a role in the interaction.</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t>Set the lifeline for each object. For those objects that are created and destroyed during the interaction, set theirs lifelines and explicitly indicate their birth and death with appropriately stereotyped messages.</a:t>
            </a:r>
          </a:p>
          <a:p>
            <a:endParaRPr lang="en-US" sz="2800" dirty="0" smtClean="0"/>
          </a:p>
          <a:p>
            <a:r>
              <a:rPr lang="en-US" sz="2800" dirty="0" smtClean="0"/>
              <a:t>Starting with the message that initiate this interaction, lay out each subsequent message's property.</a:t>
            </a:r>
            <a:endParaRPr lang="en-US" sz="2800"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447800"/>
          </a:xfrm>
        </p:spPr>
        <p:txBody>
          <a:bodyPr>
            <a:noAutofit/>
          </a:bodyPr>
          <a:lstStyle/>
          <a:p>
            <a:r>
              <a:rPr lang="en-GB" sz="4400" b="1" dirty="0" smtClean="0"/>
              <a:t>Sample Structured English for the scenario of the use case </a:t>
            </a:r>
            <a:r>
              <a:rPr lang="en-GB" sz="4400" b="1" i="1" dirty="0" smtClean="0"/>
              <a:t>Return book</a:t>
            </a:r>
            <a:r>
              <a:rPr lang="en-GB" sz="4400" b="1" dirty="0" smtClean="0"/>
              <a:t> in Library system</a:t>
            </a:r>
            <a:endParaRPr lang="en-US" sz="4400" dirty="0"/>
          </a:p>
        </p:txBody>
      </p:sp>
      <p:sp>
        <p:nvSpPr>
          <p:cNvPr id="3" name="Content Placeholder 2"/>
          <p:cNvSpPr>
            <a:spLocks noGrp="1"/>
          </p:cNvSpPr>
          <p:nvPr>
            <p:ph idx="1"/>
          </p:nvPr>
        </p:nvSpPr>
        <p:spPr>
          <a:xfrm>
            <a:off x="228600" y="3124200"/>
            <a:ext cx="8610600" cy="3505200"/>
          </a:xfrm>
        </p:spPr>
        <p:txBody>
          <a:bodyPr>
            <a:normAutofit/>
          </a:bodyPr>
          <a:lstStyle/>
          <a:p>
            <a:endParaRPr lang="en-US"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5791200"/>
          </a:xfrm>
        </p:spPr>
        <p:txBody>
          <a:bodyPr>
            <a:normAutofit fontScale="62500" lnSpcReduction="20000"/>
          </a:bodyPr>
          <a:lstStyle/>
          <a:p>
            <a:r>
              <a:rPr lang="en-GB" sz="2800" dirty="0" smtClean="0"/>
              <a:t>Borrower returns a copy of a book to Librarian</a:t>
            </a:r>
            <a:endParaRPr lang="en-US" sz="2800" dirty="0" smtClean="0"/>
          </a:p>
          <a:p>
            <a:r>
              <a:rPr lang="en-GB" sz="2800" dirty="0" smtClean="0"/>
              <a:t>Librarian scans the copy</a:t>
            </a:r>
            <a:endParaRPr lang="en-US" sz="2800" dirty="0" smtClean="0"/>
          </a:p>
          <a:p>
            <a:r>
              <a:rPr lang="en-GB" sz="2800" dirty="0" smtClean="0"/>
              <a:t>if the copy is accepted						</a:t>
            </a:r>
            <a:endParaRPr lang="en-US" sz="2800" dirty="0" smtClean="0"/>
          </a:p>
          <a:p>
            <a:pPr>
              <a:buNone/>
            </a:pPr>
            <a:r>
              <a:rPr lang="en-GB" sz="2800" dirty="0" smtClean="0"/>
              <a:t>           then Librarian gets due return date from the loan details   </a:t>
            </a:r>
            <a:r>
              <a:rPr lang="en-GB" sz="2800" i="1" dirty="0" smtClean="0"/>
              <a:t>(normal case) </a:t>
            </a:r>
          </a:p>
          <a:p>
            <a:pPr>
              <a:buNone/>
            </a:pPr>
            <a:r>
              <a:rPr lang="en-GB" sz="2800" i="1" dirty="0" smtClean="0"/>
              <a:t>                                (loan details(issue date, borrower details, book details, return date)</a:t>
            </a:r>
            <a:endParaRPr lang="en-US" sz="2800" dirty="0" smtClean="0"/>
          </a:p>
          <a:p>
            <a:pPr>
              <a:buNone/>
            </a:pPr>
            <a:r>
              <a:rPr lang="en-GB" sz="2800" dirty="0" smtClean="0"/>
              <a:t>                          if overdue  </a:t>
            </a:r>
            <a:r>
              <a:rPr lang="en-GB" sz="2800" i="1" dirty="0" smtClean="0"/>
              <a:t>(special case)</a:t>
            </a:r>
          </a:p>
          <a:p>
            <a:pPr>
              <a:buNone/>
            </a:pPr>
            <a:r>
              <a:rPr lang="en-GB" sz="2800" i="1" dirty="0" smtClean="0"/>
              <a:t> </a:t>
            </a:r>
            <a:r>
              <a:rPr lang="en-GB" sz="2800" dirty="0" smtClean="0"/>
              <a:t>			The system create a fine Notice, and then Librarian sends fine  </a:t>
            </a:r>
          </a:p>
          <a:p>
            <a:pPr>
              <a:buNone/>
            </a:pPr>
            <a:r>
              <a:rPr lang="en-US" sz="2800" dirty="0" smtClean="0"/>
              <a:t>Notice to the member.</a:t>
            </a:r>
          </a:p>
          <a:p>
            <a:pPr>
              <a:buNone/>
            </a:pPr>
            <a:r>
              <a:rPr lang="en-GB" sz="2800" dirty="0" smtClean="0"/>
              <a:t>                          end if</a:t>
            </a:r>
            <a:endParaRPr lang="en-US" sz="2800" dirty="0" smtClean="0"/>
          </a:p>
          <a:p>
            <a:pPr>
              <a:buNone/>
            </a:pPr>
            <a:r>
              <a:rPr lang="en-GB" sz="2800" dirty="0" smtClean="0"/>
              <a:t>                   Librarian scans reservation list (refers to included use case</a:t>
            </a:r>
            <a:r>
              <a:rPr lang="en-GB" sz="2800" b="1" dirty="0" smtClean="0"/>
              <a:t> Scan reservation list</a:t>
            </a:r>
            <a:r>
              <a:rPr lang="en-GB" sz="2800" dirty="0" smtClean="0"/>
              <a:t>)</a:t>
            </a:r>
            <a:endParaRPr lang="en-US" sz="2800" dirty="0" smtClean="0"/>
          </a:p>
          <a:p>
            <a:pPr>
              <a:buNone/>
            </a:pPr>
            <a:r>
              <a:rPr lang="en-GB" sz="2800" dirty="0" smtClean="0"/>
              <a:t>                            if reserved   </a:t>
            </a:r>
            <a:r>
              <a:rPr lang="en-GB" sz="2800" i="1" dirty="0" smtClean="0"/>
              <a:t>(special case)</a:t>
            </a:r>
            <a:r>
              <a:rPr lang="en-GB" sz="2800" dirty="0" smtClean="0"/>
              <a:t>				</a:t>
            </a:r>
            <a:endParaRPr lang="en-US" sz="2800" dirty="0" smtClean="0"/>
          </a:p>
          <a:p>
            <a:pPr>
              <a:buNone/>
            </a:pPr>
            <a:r>
              <a:rPr lang="en-GB" sz="2800" dirty="0" smtClean="0"/>
              <a:t>                                   then Librarian sends notification to the member (refers to extending use    case </a:t>
            </a:r>
            <a:r>
              <a:rPr lang="en-GB" sz="2800" b="1" dirty="0" smtClean="0"/>
              <a:t>Send availability notification</a:t>
            </a:r>
            <a:r>
              <a:rPr lang="en-GB" sz="2800" dirty="0" smtClean="0"/>
              <a:t>)</a:t>
            </a:r>
            <a:endParaRPr lang="en-US" sz="2800" dirty="0" smtClean="0"/>
          </a:p>
          <a:p>
            <a:pPr>
              <a:buNone/>
            </a:pPr>
            <a:r>
              <a:rPr lang="en-GB" sz="2800" dirty="0" smtClean="0"/>
              <a:t>                            end if</a:t>
            </a:r>
            <a:endParaRPr lang="en-US" sz="2800" dirty="0" smtClean="0"/>
          </a:p>
          <a:p>
            <a:pPr>
              <a:buNone/>
            </a:pPr>
            <a:r>
              <a:rPr lang="en-GB" sz="2800" dirty="0" smtClean="0"/>
              <a:t>                   Librarian deletes the loan   		         </a:t>
            </a:r>
            <a:endParaRPr lang="en-US" sz="2800" dirty="0" smtClean="0"/>
          </a:p>
          <a:p>
            <a:pPr>
              <a:buNone/>
            </a:pPr>
            <a:r>
              <a:rPr lang="en-GB" sz="2800" dirty="0" smtClean="0"/>
              <a:t>                  Librarian changes the copy status to available</a:t>
            </a:r>
            <a:endParaRPr lang="en-US" sz="2800" dirty="0" smtClean="0"/>
          </a:p>
          <a:p>
            <a:pPr>
              <a:buNone/>
            </a:pPr>
            <a:r>
              <a:rPr lang="en-GB" sz="2800" dirty="0" smtClean="0"/>
              <a:t>     else Librarian rejects the copy   </a:t>
            </a:r>
            <a:r>
              <a:rPr lang="en-GB" sz="2800" i="1" dirty="0" smtClean="0"/>
              <a:t>(error case)</a:t>
            </a:r>
            <a:endParaRPr lang="en-US" sz="2800" dirty="0" smtClean="0"/>
          </a:p>
          <a:p>
            <a:pPr>
              <a:buNone/>
            </a:pPr>
            <a:r>
              <a:rPr lang="en-GB" sz="2800" dirty="0" smtClean="0"/>
              <a:t>     end if</a:t>
            </a:r>
            <a:endParaRPr lang="en-US" sz="2800" dirty="0" smtClean="0"/>
          </a:p>
          <a:p>
            <a:endParaRPr 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534400" cy="5943600"/>
          </a:xfrm>
        </p:spPr>
        <p:txBody>
          <a:bodyPr>
            <a:normAutofit fontScale="92500" lnSpcReduction="20000"/>
          </a:bodyPr>
          <a:lstStyle/>
          <a:p>
            <a:r>
              <a:rPr lang="en-GB" sz="3000" b="1" dirty="0" smtClean="0"/>
              <a:t>Scenario of the use case </a:t>
            </a:r>
            <a:r>
              <a:rPr lang="en-GB" sz="3000" b="1" i="1" dirty="0" smtClean="0"/>
              <a:t>Send fine notice</a:t>
            </a:r>
            <a:endParaRPr lang="en-US" sz="3000" dirty="0" smtClean="0"/>
          </a:p>
          <a:p>
            <a:pPr>
              <a:buNone/>
            </a:pPr>
            <a:r>
              <a:rPr lang="en-GB" sz="3000" dirty="0" smtClean="0"/>
              <a:t>get the loan details including borrower details	</a:t>
            </a:r>
          </a:p>
          <a:p>
            <a:pPr>
              <a:buNone/>
            </a:pPr>
            <a:r>
              <a:rPr lang="en-GB" sz="3000" dirty="0" smtClean="0"/>
              <a:t>create a fine notice</a:t>
            </a:r>
            <a:endParaRPr lang="en-US" sz="3000" dirty="0" smtClean="0"/>
          </a:p>
          <a:p>
            <a:pPr>
              <a:buNone/>
            </a:pPr>
            <a:r>
              <a:rPr lang="en-GB" sz="3000" dirty="0" smtClean="0"/>
              <a:t>send the notice to the borrower</a:t>
            </a:r>
            <a:endParaRPr lang="en-US" sz="3000" dirty="0" smtClean="0"/>
          </a:p>
          <a:p>
            <a:pPr>
              <a:buNone/>
            </a:pPr>
            <a:r>
              <a:rPr lang="en-GB" sz="3000" dirty="0" smtClean="0"/>
              <a:t>suspend borrower’s  membership</a:t>
            </a:r>
          </a:p>
          <a:p>
            <a:pPr>
              <a:buNone/>
            </a:pPr>
            <a:endParaRPr lang="en-GB" sz="3000" b="1" dirty="0" smtClean="0"/>
          </a:p>
          <a:p>
            <a:pPr>
              <a:buNone/>
            </a:pPr>
            <a:r>
              <a:rPr lang="en-GB" sz="3000" b="1" dirty="0" smtClean="0"/>
              <a:t>Scenario of the use case Scan reservation list</a:t>
            </a:r>
            <a:endParaRPr lang="en-US" sz="3000" b="1" dirty="0" smtClean="0"/>
          </a:p>
          <a:p>
            <a:pPr>
              <a:buNone/>
            </a:pPr>
            <a:r>
              <a:rPr lang="en-GB" sz="3000" dirty="0" smtClean="0"/>
              <a:t>  </a:t>
            </a:r>
            <a:endParaRPr lang="en-US" sz="3000" dirty="0" smtClean="0"/>
          </a:p>
          <a:p>
            <a:r>
              <a:rPr lang="en-GB" sz="3000" b="1" dirty="0" smtClean="0"/>
              <a:t>Scenario of the use case </a:t>
            </a:r>
            <a:r>
              <a:rPr lang="en-GB" sz="3000" b="1" i="1" dirty="0" smtClean="0"/>
              <a:t>Send availability notification</a:t>
            </a:r>
            <a:endParaRPr lang="en-US" sz="3000" dirty="0" smtClean="0"/>
          </a:p>
          <a:p>
            <a:pPr>
              <a:buNone/>
            </a:pPr>
            <a:r>
              <a:rPr lang="en-GB" sz="3000" dirty="0" smtClean="0"/>
              <a:t>get reservation details including book and member details </a:t>
            </a:r>
            <a:endParaRPr lang="en-US" sz="3000" dirty="0" smtClean="0"/>
          </a:p>
          <a:p>
            <a:pPr>
              <a:buNone/>
            </a:pPr>
            <a:r>
              <a:rPr lang="en-GB" sz="3000" dirty="0" smtClean="0"/>
              <a:t>create availability notification</a:t>
            </a:r>
            <a:endParaRPr lang="en-US" sz="3000" dirty="0" smtClean="0"/>
          </a:p>
          <a:p>
            <a:pPr>
              <a:buNone/>
            </a:pPr>
            <a:r>
              <a:rPr lang="en-GB" sz="3000" dirty="0" smtClean="0"/>
              <a:t>send the notification to the member</a:t>
            </a:r>
            <a:endParaRPr lang="en-US" sz="3000"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2" cstate="print"/>
          <a:srcRect/>
          <a:stretch>
            <a:fillRect/>
          </a:stretch>
        </p:blipFill>
        <p:spPr bwMode="auto">
          <a:xfrm>
            <a:off x="1371600" y="82715"/>
            <a:ext cx="6400799" cy="66925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018" name="Picture 2"/>
          <p:cNvPicPr>
            <a:picLocks noGrp="1" noChangeAspect="1" noChangeArrowheads="1"/>
          </p:cNvPicPr>
          <p:nvPr>
            <p:ph idx="1"/>
          </p:nvPr>
        </p:nvPicPr>
        <p:blipFill>
          <a:blip r:embed="rId2" cstate="print"/>
          <a:srcRect/>
          <a:stretch>
            <a:fillRect/>
          </a:stretch>
        </p:blipFill>
        <p:spPr bwMode="auto">
          <a:xfrm>
            <a:off x="1524001" y="476361"/>
            <a:ext cx="4652964" cy="63627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fontScale="90000"/>
          </a:bodyPr>
          <a:lstStyle/>
          <a:p>
            <a:r>
              <a:rPr lang="en-US" dirty="0" smtClean="0"/>
              <a:t/>
            </a:r>
            <a:br>
              <a:rPr lang="en-US" dirty="0" smtClean="0"/>
            </a:br>
            <a:r>
              <a:rPr lang="en-US" b="1" dirty="0" smtClean="0"/>
              <a:t> UML Diagram Usage</a:t>
            </a:r>
            <a:endParaRPr lang="en-US" dirty="0"/>
          </a:p>
        </p:txBody>
      </p:sp>
      <p:sp>
        <p:nvSpPr>
          <p:cNvPr id="3" name="Content Placeholder 2"/>
          <p:cNvSpPr>
            <a:spLocks noGrp="1"/>
          </p:cNvSpPr>
          <p:nvPr>
            <p:ph idx="1"/>
          </p:nvPr>
        </p:nvSpPr>
        <p:spPr>
          <a:xfrm>
            <a:off x="457200" y="1447800"/>
            <a:ext cx="8382000" cy="5105400"/>
          </a:xfrm>
        </p:spPr>
        <p:txBody>
          <a:bodyPr>
            <a:normAutofit fontScale="25000" lnSpcReduction="20000"/>
          </a:bodyPr>
          <a:lstStyle/>
          <a:p>
            <a:pPr>
              <a:buNone/>
            </a:pPr>
            <a:r>
              <a:rPr lang="en-US" sz="11200" b="1" dirty="0" smtClean="0"/>
              <a:t>Analysis</a:t>
            </a:r>
          </a:p>
          <a:p>
            <a:pPr>
              <a:buNone/>
            </a:pPr>
            <a:r>
              <a:rPr lang="en-US" sz="11200" dirty="0" smtClean="0"/>
              <a:t>Use Cases, Class Diagrams, Activity Diagrams, Collaboration Diagrams, Sequence Diagrams</a:t>
            </a:r>
          </a:p>
          <a:p>
            <a:pPr>
              <a:buNone/>
            </a:pPr>
            <a:r>
              <a:rPr lang="en-US" sz="11200" b="1" dirty="0" smtClean="0"/>
              <a:t>Design</a:t>
            </a:r>
          </a:p>
          <a:p>
            <a:pPr>
              <a:buNone/>
            </a:pPr>
            <a:r>
              <a:rPr lang="en-US" sz="11200" dirty="0" smtClean="0"/>
              <a:t>Class Diagrams, Collaboration Diagrams, Sequence Diagrams, State Diagrams, Component Diagrams Deployment Diagrams</a:t>
            </a:r>
          </a:p>
          <a:p>
            <a:pPr>
              <a:buNone/>
            </a:pPr>
            <a:r>
              <a:rPr lang="en-US" sz="11200" b="1" dirty="0" smtClean="0"/>
              <a:t>Development</a:t>
            </a:r>
          </a:p>
          <a:p>
            <a:pPr>
              <a:buNone/>
            </a:pPr>
            <a:r>
              <a:rPr lang="en-US" sz="11200" dirty="0" smtClean="0"/>
              <a:t>Collaboration Diagrams, Sequence Diagrams, Class Diagrams, State Diagrams, Component Diagrams, Deployment Diagrams</a:t>
            </a:r>
          </a:p>
          <a:p>
            <a:pPr>
              <a:buNone/>
            </a:pPr>
            <a:r>
              <a:rPr lang="en-US" sz="11200" b="1" dirty="0" smtClean="0"/>
              <a:t>Implementation</a:t>
            </a:r>
          </a:p>
          <a:p>
            <a:pPr>
              <a:buNone/>
            </a:pPr>
            <a:r>
              <a:rPr lang="en-US" sz="11200" dirty="0" smtClean="0"/>
              <a:t>Package Diagrams, Deployment Diagrams</a:t>
            </a:r>
          </a:p>
          <a:p>
            <a:pPr>
              <a:buNone/>
            </a:pPr>
            <a:r>
              <a:rPr lang="en-US" dirty="0" smtClean="0"/>
              <a:t/>
            </a:r>
            <a:br>
              <a:rPr lang="en-US" dirty="0" smtClean="0"/>
            </a:br>
            <a:r>
              <a:rPr lang="en-US" dirty="0" smtClean="0"/>
              <a:t>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704088"/>
            <a:ext cx="8229600" cy="972312"/>
          </a:xfrm>
        </p:spPr>
        <p:txBody>
          <a:bodyPr/>
          <a:lstStyle/>
          <a:p>
            <a:pPr eaLnBrk="1" hangingPunct="1"/>
            <a:r>
              <a:rPr lang="en-US" dirty="0" smtClean="0"/>
              <a:t>Coupling…</a:t>
            </a:r>
          </a:p>
        </p:txBody>
      </p:sp>
      <p:sp>
        <p:nvSpPr>
          <p:cNvPr id="9219" name="Rectangle 3"/>
          <p:cNvSpPr>
            <a:spLocks noGrp="1" noChangeArrowheads="1"/>
          </p:cNvSpPr>
          <p:nvPr>
            <p:ph idx="1"/>
          </p:nvPr>
        </p:nvSpPr>
        <p:spPr>
          <a:xfrm>
            <a:off x="457200" y="1752600"/>
            <a:ext cx="8229600" cy="4572000"/>
          </a:xfrm>
        </p:spPr>
        <p:txBody>
          <a:bodyPr/>
          <a:lstStyle/>
          <a:p>
            <a:pPr eaLnBrk="1" hangingPunct="1">
              <a:lnSpc>
                <a:spcPct val="90000"/>
              </a:lnSpc>
              <a:buNone/>
            </a:pPr>
            <a:endParaRPr lang="en-US" sz="2800" dirty="0" smtClean="0"/>
          </a:p>
          <a:p>
            <a:pPr eaLnBrk="1" hangingPunct="1">
              <a:lnSpc>
                <a:spcPct val="90000"/>
              </a:lnSpc>
            </a:pPr>
            <a:r>
              <a:rPr lang="en-US" sz="2800" dirty="0" smtClean="0"/>
              <a:t>In general, the more we must know about module A in order to understand module B  the more closely connected is A to B</a:t>
            </a:r>
          </a:p>
          <a:p>
            <a:pPr eaLnBrk="1" hangingPunct="1">
              <a:lnSpc>
                <a:spcPct val="90000"/>
              </a:lnSpc>
            </a:pPr>
            <a:r>
              <a:rPr lang="en-US" sz="2800" dirty="0" smtClean="0"/>
              <a:t>"</a:t>
            </a:r>
            <a:r>
              <a:rPr lang="en-US" sz="2800" b="1" dirty="0" smtClean="0"/>
              <a:t>Highly coupled</a:t>
            </a:r>
            <a:r>
              <a:rPr lang="en-US" sz="2800" dirty="0" smtClean="0"/>
              <a:t>" modules are joined by strong interconnection</a:t>
            </a:r>
          </a:p>
          <a:p>
            <a:pPr eaLnBrk="1" hangingPunct="1">
              <a:lnSpc>
                <a:spcPct val="90000"/>
              </a:lnSpc>
            </a:pPr>
            <a:r>
              <a:rPr lang="en-US" sz="2800" dirty="0" smtClean="0"/>
              <a:t>"</a:t>
            </a:r>
            <a:r>
              <a:rPr lang="en-US" sz="2800" b="1" dirty="0" smtClean="0"/>
              <a:t>Loosely coupled</a:t>
            </a:r>
            <a:r>
              <a:rPr lang="en-US" sz="2800" dirty="0" smtClean="0"/>
              <a:t>" modules have weak interconnections; means component changes are unlikely to affect other components.</a:t>
            </a:r>
          </a:p>
          <a:p>
            <a:pPr eaLnBrk="1" hangingPunct="1">
              <a:lnSpc>
                <a:spcPct val="90000"/>
              </a:lnSpc>
            </a:pPr>
            <a:endParaRPr lang="en-US" sz="2800" dirty="0" smtClean="0"/>
          </a:p>
          <a:p>
            <a:pPr eaLnBrk="1" hangingPunct="1">
              <a:lnSpc>
                <a:spcPct val="90000"/>
              </a:lnSpc>
            </a:pPr>
            <a:endParaRPr lang="en-US" sz="2800" dirty="0" smtClean="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Diagrams overloaded with details are difficult to read and understand</a:t>
            </a:r>
            <a:endParaRPr lang="en-US" dirty="0"/>
          </a:p>
        </p:txBody>
      </p:sp>
      <p:pic>
        <p:nvPicPr>
          <p:cNvPr id="212994" name="Picture 2"/>
          <p:cNvPicPr>
            <a:picLocks noGrp="1" noChangeAspect="1" noChangeArrowheads="1"/>
          </p:cNvPicPr>
          <p:nvPr>
            <p:ph idx="1"/>
          </p:nvPr>
        </p:nvPicPr>
        <p:blipFill>
          <a:blip r:embed="rId2" cstate="print"/>
          <a:srcRect/>
          <a:stretch>
            <a:fillRect/>
          </a:stretch>
        </p:blipFill>
        <p:spPr bwMode="auto">
          <a:xfrm>
            <a:off x="990600" y="1785026"/>
            <a:ext cx="7166257" cy="46919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0" y="0"/>
            <a:ext cx="9144000" cy="655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0" y="0"/>
            <a:ext cx="86106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152400" y="0"/>
            <a:ext cx="8763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smtClean="0"/>
              <a:t>Sequence Diagram: Borrow copy of a Book</a:t>
            </a:r>
            <a:endParaRPr lang="en-US" dirty="0"/>
          </a:p>
        </p:txBody>
      </p:sp>
      <p:pic>
        <p:nvPicPr>
          <p:cNvPr id="124929" name="Picture 1"/>
          <p:cNvPicPr>
            <a:picLocks noGrp="1" noChangeAspect="1" noChangeArrowheads="1"/>
          </p:cNvPicPr>
          <p:nvPr>
            <p:ph idx="1"/>
          </p:nvPr>
        </p:nvPicPr>
        <p:blipFill>
          <a:blip r:embed="rId2" cstate="print"/>
          <a:srcRect/>
          <a:stretch>
            <a:fillRect/>
          </a:stretch>
        </p:blipFill>
        <p:spPr bwMode="auto">
          <a:xfrm>
            <a:off x="609600" y="1981200"/>
            <a:ext cx="8178029" cy="4343400"/>
          </a:xfrm>
          <a:prstGeom prst="rect">
            <a:avLst/>
          </a:prstGeom>
          <a:noFill/>
          <a:ln w="9525">
            <a:noFill/>
            <a:miter lim="800000"/>
            <a:headEnd/>
            <a:tailEnd/>
          </a:ln>
          <a:effectLst/>
        </p:spPr>
      </p:pic>
      <p:sp>
        <p:nvSpPr>
          <p:cNvPr id="6" name="AutoShape 38"/>
          <p:cNvSpPr>
            <a:spLocks noChangeArrowheads="1"/>
          </p:cNvSpPr>
          <p:nvPr/>
        </p:nvSpPr>
        <p:spPr bwMode="auto">
          <a:xfrm>
            <a:off x="1295400" y="4343400"/>
            <a:ext cx="1295400" cy="609600"/>
          </a:xfrm>
          <a:prstGeom prst="wedgeRectCallout">
            <a:avLst>
              <a:gd name="adj1" fmla="val 35662"/>
              <a:gd name="adj2" fmla="val -94009"/>
            </a:avLst>
          </a:prstGeom>
          <a:solidFill>
            <a:srgbClr val="FFFF99"/>
          </a:solidFill>
          <a:ln w="9525">
            <a:solidFill>
              <a:schemeClr val="tx1"/>
            </a:solidFill>
            <a:miter lim="800000"/>
            <a:headEnd/>
            <a:tailEnd/>
          </a:ln>
          <a:effectLst/>
        </p:spPr>
        <p:txBody>
          <a:bodyPr/>
          <a:lstStyle/>
          <a:p>
            <a:pPr algn="ctr" eaLnBrk="1" hangingPunct="1"/>
            <a:r>
              <a:rPr lang="en-US" sz="2400" dirty="0">
                <a:solidFill>
                  <a:srgbClr val="000000"/>
                </a:solidFill>
                <a:cs typeface="Times New Roman" pitchFamily="18" charset="0"/>
              </a:rPr>
              <a:t>message</a:t>
            </a:r>
          </a:p>
        </p:txBody>
      </p:sp>
      <p:sp>
        <p:nvSpPr>
          <p:cNvPr id="8" name="AutoShape 40"/>
          <p:cNvSpPr>
            <a:spLocks noChangeArrowheads="1"/>
          </p:cNvSpPr>
          <p:nvPr/>
        </p:nvSpPr>
        <p:spPr bwMode="auto">
          <a:xfrm>
            <a:off x="3810000" y="4419600"/>
            <a:ext cx="1600200" cy="381000"/>
          </a:xfrm>
          <a:prstGeom prst="wedgeRectCallout">
            <a:avLst>
              <a:gd name="adj1" fmla="val -42106"/>
              <a:gd name="adj2" fmla="val -99481"/>
            </a:avLst>
          </a:prstGeom>
          <a:solidFill>
            <a:srgbClr val="FFFF99"/>
          </a:solidFill>
          <a:ln w="9525">
            <a:solidFill>
              <a:schemeClr val="tx1"/>
            </a:solidFill>
            <a:miter lim="800000"/>
            <a:headEnd/>
            <a:tailEnd/>
          </a:ln>
          <a:effectLst/>
        </p:spPr>
        <p:txBody>
          <a:bodyPr/>
          <a:lstStyle/>
          <a:p>
            <a:pPr algn="ctr" eaLnBrk="1" hangingPunct="1"/>
            <a:r>
              <a:rPr lang="en-US" sz="2400" dirty="0">
                <a:solidFill>
                  <a:srgbClr val="000000"/>
                </a:solidFill>
                <a:cs typeface="Times New Roman" pitchFamily="18" charset="0"/>
              </a:rPr>
              <a:t>condition</a:t>
            </a:r>
          </a:p>
        </p:txBody>
      </p:sp>
      <p:sp>
        <p:nvSpPr>
          <p:cNvPr id="9" name="AutoShape 37"/>
          <p:cNvSpPr>
            <a:spLocks noChangeArrowheads="1"/>
          </p:cNvSpPr>
          <p:nvPr/>
        </p:nvSpPr>
        <p:spPr bwMode="auto">
          <a:xfrm>
            <a:off x="5867400" y="3505200"/>
            <a:ext cx="1524000" cy="685800"/>
          </a:xfrm>
          <a:prstGeom prst="wedgeRectCallout">
            <a:avLst>
              <a:gd name="adj1" fmla="val -73333"/>
              <a:gd name="adj2" fmla="val -25190"/>
            </a:avLst>
          </a:prstGeom>
          <a:solidFill>
            <a:srgbClr val="FFFF99"/>
          </a:solidFill>
          <a:ln w="9525">
            <a:solidFill>
              <a:schemeClr val="tx1"/>
            </a:solidFill>
            <a:miter lim="800000"/>
            <a:headEnd/>
            <a:tailEnd/>
          </a:ln>
          <a:effectLst/>
        </p:spPr>
        <p:txBody>
          <a:bodyPr/>
          <a:lstStyle/>
          <a:p>
            <a:pPr algn="ctr" eaLnBrk="1" hangingPunct="1"/>
            <a:r>
              <a:rPr lang="en-US" sz="2400" dirty="0">
                <a:solidFill>
                  <a:srgbClr val="000000"/>
                </a:solidFill>
                <a:cs typeface="Times New Roman" pitchFamily="18" charset="0"/>
              </a:rPr>
              <a:t>Life Line</a:t>
            </a:r>
          </a:p>
        </p:txBody>
      </p:sp>
      <p:sp>
        <p:nvSpPr>
          <p:cNvPr id="10" name="AutoShape 36"/>
          <p:cNvSpPr>
            <a:spLocks noChangeArrowheads="1"/>
          </p:cNvSpPr>
          <p:nvPr/>
        </p:nvSpPr>
        <p:spPr bwMode="auto">
          <a:xfrm>
            <a:off x="7772400" y="2895600"/>
            <a:ext cx="1143000" cy="685800"/>
          </a:xfrm>
          <a:prstGeom prst="wedgeRectCallout">
            <a:avLst>
              <a:gd name="adj1" fmla="val -40000"/>
              <a:gd name="adj2" fmla="val -105093"/>
            </a:avLst>
          </a:prstGeom>
          <a:solidFill>
            <a:srgbClr val="FFFF99"/>
          </a:solidFill>
          <a:ln w="9525">
            <a:solidFill>
              <a:schemeClr val="tx1"/>
            </a:solidFill>
            <a:miter lim="800000"/>
            <a:headEnd/>
            <a:tailEnd/>
          </a:ln>
          <a:effectLst/>
        </p:spPr>
        <p:txBody>
          <a:bodyPr/>
          <a:lstStyle/>
          <a:p>
            <a:pPr algn="ctr" eaLnBrk="1" hangingPunct="1"/>
            <a:r>
              <a:rPr lang="en-US" sz="2400" dirty="0">
                <a:solidFill>
                  <a:srgbClr val="000000"/>
                </a:solidFill>
                <a:cs typeface="Times New Roman" pitchFamily="18" charset="0"/>
              </a:rPr>
              <a:t>Object</a:t>
            </a:r>
          </a:p>
        </p:txBody>
      </p:sp>
      <p:sp>
        <p:nvSpPr>
          <p:cNvPr id="11" name="AutoShape 39"/>
          <p:cNvSpPr>
            <a:spLocks noChangeArrowheads="1"/>
          </p:cNvSpPr>
          <p:nvPr/>
        </p:nvSpPr>
        <p:spPr bwMode="auto">
          <a:xfrm>
            <a:off x="1219200" y="5181600"/>
            <a:ext cx="1600200" cy="609600"/>
          </a:xfrm>
          <a:prstGeom prst="wedgeRectCallout">
            <a:avLst>
              <a:gd name="adj1" fmla="val -54190"/>
              <a:gd name="adj2" fmla="val 73058"/>
            </a:avLst>
          </a:prstGeom>
          <a:solidFill>
            <a:srgbClr val="FFFF99"/>
          </a:solidFill>
          <a:ln w="9525">
            <a:solidFill>
              <a:schemeClr val="tx1"/>
            </a:solidFill>
            <a:miter lim="800000"/>
            <a:headEnd/>
            <a:tailEnd/>
          </a:ln>
          <a:effectLst/>
        </p:spPr>
        <p:txBody>
          <a:bodyPr/>
          <a:lstStyle/>
          <a:p>
            <a:pPr algn="ctr" eaLnBrk="1" hangingPunct="1"/>
            <a:r>
              <a:rPr lang="en-US" sz="2400">
                <a:solidFill>
                  <a:srgbClr val="000000"/>
                </a:solidFill>
                <a:cs typeface="Times New Roman" pitchFamily="18" charset="0"/>
              </a:rPr>
              <a:t>Activation box</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704088"/>
            <a:ext cx="9144000" cy="743712"/>
          </a:xfrm>
        </p:spPr>
        <p:txBody>
          <a:bodyPr>
            <a:normAutofit fontScale="90000"/>
          </a:bodyPr>
          <a:lstStyle/>
          <a:p>
            <a:r>
              <a:rPr lang="en-US" dirty="0" smtClean="0"/>
              <a:t/>
            </a:r>
            <a:br>
              <a:rPr lang="en-US" dirty="0" smtClean="0"/>
            </a:br>
            <a:r>
              <a:rPr lang="en-US" dirty="0" smtClean="0"/>
              <a:t>Sequence Diagram (Make a phone call)</a:t>
            </a:r>
            <a:endParaRPr lang="en-US" dirty="0"/>
          </a:p>
        </p:txBody>
      </p:sp>
      <p:pic>
        <p:nvPicPr>
          <p:cNvPr id="171010" name="Picture 2"/>
          <p:cNvPicPr>
            <a:picLocks noGrp="1" noChangeAspect="1" noChangeArrowheads="1"/>
          </p:cNvPicPr>
          <p:nvPr>
            <p:ph idx="1"/>
          </p:nvPr>
        </p:nvPicPr>
        <p:blipFill>
          <a:blip r:embed="rId2" cstate="print"/>
          <a:srcRect/>
          <a:stretch>
            <a:fillRect/>
          </a:stretch>
        </p:blipFill>
        <p:spPr bwMode="auto">
          <a:xfrm>
            <a:off x="533248" y="1905000"/>
            <a:ext cx="7867182" cy="4953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168962" name="Picture 2"/>
          <p:cNvPicPr>
            <a:picLocks noGrp="1" noChangeAspect="1" noChangeArrowheads="1"/>
          </p:cNvPicPr>
          <p:nvPr>
            <p:ph idx="1"/>
          </p:nvPr>
        </p:nvPicPr>
        <p:blipFill>
          <a:blip r:embed="rId2" cstate="print"/>
          <a:srcRect/>
          <a:stretch>
            <a:fillRect/>
          </a:stretch>
        </p:blipFill>
        <p:spPr bwMode="auto">
          <a:xfrm>
            <a:off x="516479" y="1600200"/>
            <a:ext cx="6460584" cy="402986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EXERCICE 1</a:t>
            </a:r>
            <a:endParaRPr lang="en-US" dirty="0"/>
          </a:p>
        </p:txBody>
      </p:sp>
      <p:sp>
        <p:nvSpPr>
          <p:cNvPr id="4" name="Content Placeholder 3"/>
          <p:cNvSpPr>
            <a:spLocks noGrp="1"/>
          </p:cNvSpPr>
          <p:nvPr>
            <p:ph idx="1"/>
          </p:nvPr>
        </p:nvSpPr>
        <p:spPr/>
        <p:txBody>
          <a:bodyPr/>
          <a:lstStyle/>
          <a:p>
            <a:r>
              <a:rPr lang="en-US" sz="3200" dirty="0" smtClean="0"/>
              <a:t>University Management System” :</a:t>
            </a:r>
          </a:p>
          <a:p>
            <a:pPr lvl="1">
              <a:buNone/>
            </a:pPr>
            <a:r>
              <a:rPr lang="en-US" sz="3200" dirty="0" smtClean="0"/>
              <a:t>In a university management system, a Student can submit the assignments, the instructor marks those assignments and then uploads the result. The Student is allowed to view the Results. </a:t>
            </a:r>
          </a:p>
          <a:p>
            <a:endParaRPr lang="en-US"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r>
              <a:rPr lang="en-US" dirty="0" smtClean="0"/>
              <a:t>EXERCICE 2</a:t>
            </a:r>
            <a:endParaRPr lang="en-US" dirty="0"/>
          </a:p>
        </p:txBody>
      </p:sp>
      <p:sp>
        <p:nvSpPr>
          <p:cNvPr id="3" name="Content Placeholder 2"/>
          <p:cNvSpPr>
            <a:spLocks noGrp="1"/>
          </p:cNvSpPr>
          <p:nvPr>
            <p:ph idx="1"/>
          </p:nvPr>
        </p:nvSpPr>
        <p:spPr>
          <a:xfrm>
            <a:off x="228600" y="1219200"/>
            <a:ext cx="8686800" cy="5410200"/>
          </a:xfrm>
        </p:spPr>
        <p:txBody>
          <a:bodyPr>
            <a:normAutofit/>
          </a:bodyPr>
          <a:lstStyle/>
          <a:p>
            <a:r>
              <a:rPr lang="en-US" dirty="0" smtClean="0"/>
              <a:t>Consider the Library Management System. A Student is allowed to issue books for a period of two weeks. Student can read newspapers/magazines in the library and can even access the databases for e-books.</a:t>
            </a:r>
          </a:p>
          <a:p>
            <a:r>
              <a:rPr lang="en-US" dirty="0" smtClean="0"/>
              <a:t> The Library Staff is responsible for maintaining the records of students and along with the issued books. The Staff marks an entry in the register whenever a student issue or return a book. </a:t>
            </a:r>
          </a:p>
          <a:p>
            <a:r>
              <a:rPr lang="en-US" dirty="0" smtClean="0"/>
              <a:t>A fine is charged on a student if he/she fail to return the book on time. The Librarian is there to manage the staff, check the records and prepare reports for DG/DEAN. </a:t>
            </a:r>
          </a:p>
          <a:p>
            <a:endParaRPr lang="en-US"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324600"/>
          </a:xfrm>
        </p:spPr>
        <p:txBody>
          <a:bodyPr>
            <a:normAutofit lnSpcReduction="10000"/>
          </a:bodyPr>
          <a:lstStyle/>
          <a:p>
            <a:r>
              <a:rPr lang="en-US" sz="2800" b="1" dirty="0" smtClean="0"/>
              <a:t>Example 1: </a:t>
            </a:r>
            <a:r>
              <a:rPr lang="en-US" sz="2800" dirty="0" smtClean="0"/>
              <a:t>Draw the Use case diagram for Student Administration System; enrolment process  </a:t>
            </a:r>
          </a:p>
          <a:p>
            <a:endParaRPr lang="en-US" sz="2800" dirty="0" smtClean="0"/>
          </a:p>
          <a:p>
            <a:r>
              <a:rPr lang="en-US" sz="2800" dirty="0" smtClean="0"/>
              <a:t>Students send in an application form containing their personal details, and their desired course. The university checks that the course is available and that the student has necessary academic qualifications.</a:t>
            </a:r>
          </a:p>
          <a:p>
            <a:r>
              <a:rPr lang="en-US" sz="2800" dirty="0" smtClean="0"/>
              <a:t> If the course is available the student is enrolled in the course, and the university confirms the enrolment by sending a confirmation letter to the student. </a:t>
            </a:r>
          </a:p>
          <a:p>
            <a:r>
              <a:rPr lang="en-US" sz="2800" dirty="0" smtClean="0"/>
              <a:t>If the course is unavailable the student is sent a rejection letter. </a:t>
            </a:r>
          </a:p>
          <a:p>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2057400"/>
            <a:ext cx="2895600" cy="210425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125773" y="1752600"/>
            <a:ext cx="5036515" cy="2057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2054142" y="4239671"/>
            <a:ext cx="4499057" cy="20849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dirty="0" smtClean="0"/>
              <a:t/>
            </a:r>
            <a:br>
              <a:rPr lang="en-US" dirty="0" smtClean="0"/>
            </a:br>
            <a:r>
              <a:rPr lang="en-US" dirty="0" smtClean="0"/>
              <a:t>Ex 2: BOOK LENDING LIBRARY</a:t>
            </a:r>
            <a:endParaRPr lang="en-US" dirty="0"/>
          </a:p>
        </p:txBody>
      </p:sp>
      <p:sp>
        <p:nvSpPr>
          <p:cNvPr id="3" name="Content Placeholder 2"/>
          <p:cNvSpPr>
            <a:spLocks noGrp="1"/>
          </p:cNvSpPr>
          <p:nvPr>
            <p:ph idx="1"/>
          </p:nvPr>
        </p:nvSpPr>
        <p:spPr>
          <a:xfrm>
            <a:off x="457200" y="1524000"/>
            <a:ext cx="8229600" cy="4800600"/>
          </a:xfrm>
        </p:spPr>
        <p:txBody>
          <a:bodyPr/>
          <a:lstStyle/>
          <a:p>
            <a:r>
              <a:rPr lang="en-GB" dirty="0" smtClean="0"/>
              <a:t>The library receives details of books, and orders books from one or more book suppliers. Books may be reserved and borrowed by members of the public, who are required to give a borrower number. </a:t>
            </a:r>
          </a:p>
          <a:p>
            <a:r>
              <a:rPr lang="en-GB" dirty="0" smtClean="0"/>
              <a:t>The library will notify borrowers when a reserved book becomes available or when a borrowed book becomes overdue.  </a:t>
            </a:r>
          </a:p>
          <a:p>
            <a:r>
              <a:rPr lang="en-GB" dirty="0" smtClean="0"/>
              <a:t>In addition to supplying books, a book supplier will furnish details of specific books in response to library enquiries.</a:t>
            </a:r>
            <a:endParaRPr lang="en-US"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Use case diagram</a:t>
            </a:r>
          </a:p>
          <a:p>
            <a:r>
              <a:rPr lang="en-US" dirty="0" smtClean="0"/>
              <a:t>Class diagram</a:t>
            </a:r>
          </a:p>
          <a:p>
            <a:endParaRPr lang="en-US" dirty="0" smtClean="0"/>
          </a:p>
          <a:p>
            <a:r>
              <a:rPr lang="en-US" dirty="0" smtClean="0"/>
              <a:t>Context diagram or level 0 DFD</a:t>
            </a:r>
          </a:p>
          <a:p>
            <a:r>
              <a:rPr lang="en-US" dirty="0" smtClean="0"/>
              <a:t>Level 1 DFD</a:t>
            </a:r>
          </a:p>
          <a:p>
            <a:r>
              <a:rPr lang="en-US" dirty="0" smtClean="0"/>
              <a:t>Level 2 DFD</a:t>
            </a:r>
            <a:endParaRPr lang="en-US" dirty="0"/>
          </a:p>
        </p:txBody>
      </p:sp>
    </p:spTree>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66800" y="990600"/>
            <a:ext cx="7772400" cy="762000"/>
          </a:xfrm>
        </p:spPr>
        <p:txBody>
          <a:bodyPr>
            <a:normAutofit fontScale="90000"/>
          </a:bodyPr>
          <a:lstStyle/>
          <a:p>
            <a:pPr eaLnBrk="1" hangingPunct="1"/>
            <a:r>
              <a:rPr lang="en-US" smtClean="0"/>
              <a:t>Summary</a:t>
            </a:r>
          </a:p>
        </p:txBody>
      </p:sp>
      <p:sp>
        <p:nvSpPr>
          <p:cNvPr id="34819" name="Rectangle 3"/>
          <p:cNvSpPr>
            <a:spLocks noGrp="1" noChangeArrowheads="1"/>
          </p:cNvSpPr>
          <p:nvPr>
            <p:ph idx="1"/>
          </p:nvPr>
        </p:nvSpPr>
        <p:spPr>
          <a:xfrm>
            <a:off x="762000" y="1981200"/>
            <a:ext cx="7772400" cy="4572000"/>
          </a:xfrm>
        </p:spPr>
        <p:txBody>
          <a:bodyPr>
            <a:normAutofit/>
          </a:bodyPr>
          <a:lstStyle/>
          <a:p>
            <a:pPr eaLnBrk="1" hangingPunct="1"/>
            <a:r>
              <a:rPr lang="en-US" sz="2800" dirty="0" smtClean="0"/>
              <a:t>Goal of designing is to find the best possible correct design</a:t>
            </a:r>
          </a:p>
          <a:p>
            <a:pPr eaLnBrk="1" hangingPunct="1"/>
            <a:r>
              <a:rPr lang="en-US" sz="2800" dirty="0" smtClean="0"/>
              <a:t>Modularity is the criteria for deciding quality of the design</a:t>
            </a:r>
          </a:p>
          <a:p>
            <a:pPr eaLnBrk="1" hangingPunct="1"/>
            <a:r>
              <a:rPr lang="en-US" sz="2800" dirty="0" smtClean="0"/>
              <a:t>Modularity enhanced by low coupling, high cohesion, and following open-closed principle</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800" dirty="0" smtClean="0"/>
              <a:t>Structured System analysis and Design and Object oriented analysis and design are the common used.</a:t>
            </a:r>
          </a:p>
          <a:p>
            <a:pPr>
              <a:buNone/>
            </a:pPr>
            <a:r>
              <a:rPr lang="en-US" b="1" dirty="0" smtClean="0"/>
              <a:t>	</a:t>
            </a:r>
            <a:endParaRPr lang="en-US" dirty="0" smtClean="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4400" b="1" dirty="0" smtClean="0"/>
              <a:t>End of </a:t>
            </a:r>
            <a:r>
              <a:rPr lang="en-US" sz="4400" b="1" smtClean="0"/>
              <a:t>chapter 4</a:t>
            </a:r>
            <a:endParaRPr lang="en-US" sz="4400" b="1" dirty="0" smtClean="0"/>
          </a:p>
          <a:p>
            <a:pPr algn="ctr">
              <a:buNone/>
            </a:pPr>
            <a:r>
              <a:rPr lang="en-US" sz="4400" b="1" dirty="0" smtClean="0"/>
              <a:t>Thank you</a:t>
            </a:r>
            <a:endParaRPr lang="en-US" sz="4400" b="1"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704088"/>
            <a:ext cx="8610600" cy="1200912"/>
          </a:xfrm>
        </p:spPr>
        <p:txBody>
          <a:bodyPr>
            <a:normAutofit fontScale="90000"/>
          </a:bodyPr>
          <a:lstStyle/>
          <a:p>
            <a:r>
              <a:rPr lang="en-US" dirty="0" smtClean="0"/>
              <a:t>Case study 2:Courseware Management system</a:t>
            </a:r>
            <a:endParaRPr lang="en-US" dirty="0"/>
          </a:p>
        </p:txBody>
      </p:sp>
      <p:sp>
        <p:nvSpPr>
          <p:cNvPr id="3" name="Content Placeholder 2"/>
          <p:cNvSpPr>
            <a:spLocks noGrp="1"/>
          </p:cNvSpPr>
          <p:nvPr>
            <p:ph idx="1"/>
          </p:nvPr>
        </p:nvSpPr>
        <p:spPr>
          <a:xfrm>
            <a:off x="457200" y="1981200"/>
            <a:ext cx="8229600" cy="4648200"/>
          </a:xfrm>
        </p:spPr>
        <p:txBody>
          <a:bodyPr>
            <a:normAutofit/>
          </a:bodyPr>
          <a:lstStyle/>
          <a:p>
            <a:pPr algn="just">
              <a:buNone/>
            </a:pPr>
            <a:r>
              <a:rPr lang="en-US" dirty="0" smtClean="0"/>
              <a:t>The task is of constructing the design elements for a system that can be used to manage courses and classes for an organization that specializes in providing training. </a:t>
            </a:r>
          </a:p>
          <a:p>
            <a:pPr algn="just">
              <a:buNone/>
            </a:pPr>
            <a:r>
              <a:rPr lang="en-US" dirty="0" smtClean="0"/>
              <a:t>The name of the system is Courseware System. The organization offers courses in a variety of areas such as learning management techniques and understanding different software languages and technologies. Each course is made up of a set of topics. Tutors in the organization are assigned courses to teach according to the area that they specialize in and their availability. </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562600"/>
          </a:xfrm>
        </p:spPr>
        <p:txBody>
          <a:bodyPr>
            <a:normAutofit lnSpcReduction="10000"/>
          </a:bodyPr>
          <a:lstStyle/>
          <a:p>
            <a:pPr algn="just"/>
            <a:r>
              <a:rPr lang="en-US" sz="3000" dirty="0" smtClean="0"/>
              <a:t>The organization publishes and maintains a calendar of the different courses and the assigns tutors every year.</a:t>
            </a:r>
          </a:p>
          <a:p>
            <a:pPr algn="just"/>
            <a:r>
              <a:rPr lang="en-US" sz="3000" dirty="0" smtClean="0"/>
              <a:t>There is a group of course administrators in the </a:t>
            </a:r>
            <a:r>
              <a:rPr lang="en-US" sz="2800" dirty="0" smtClean="0"/>
              <a:t>organization</a:t>
            </a:r>
            <a:r>
              <a:rPr lang="en-US" sz="3000" dirty="0" smtClean="0"/>
              <a:t> who manage the courses including course content, assigning courses to tutors, and defining the course schedule. The training organization aims to use the Courseware System to get a better control and visibility to the course management and to also streamline the process of generating and managing schedules for different courses. </a:t>
            </a:r>
            <a:r>
              <a:rPr lang="en-US" sz="2800" dirty="0" smtClean="0"/>
              <a:t>Students can view and take courses.</a:t>
            </a:r>
            <a:endParaRPr lang="en-US" sz="3000" dirty="0" smtClean="0"/>
          </a:p>
          <a:p>
            <a:endParaRPr lang="en-US"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 use case diagram</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 class diagram</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 sequence diagram</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703385" y="261938"/>
            <a:ext cx="7174523" cy="1104900"/>
          </a:xfrm>
          <a:prstGeom prst="rect">
            <a:avLst/>
          </a:prstGeom>
          <a:noFill/>
          <a:ln w="12700">
            <a:noFill/>
            <a:miter lim="800000"/>
            <a:headEnd/>
            <a:tailEnd/>
          </a:ln>
          <a:effectLst/>
        </p:spPr>
        <p:txBody>
          <a:bodyPr lIns="90488" tIns="44450" rIns="90488" bIns="44450" anchor="b"/>
          <a:lstStyle/>
          <a:p>
            <a:pPr algn="ctr">
              <a:lnSpc>
                <a:spcPct val="100000"/>
              </a:lnSpc>
              <a:spcBef>
                <a:spcPct val="0"/>
              </a:spcBef>
              <a:buFontTx/>
              <a:buNone/>
            </a:pPr>
            <a:r>
              <a:rPr lang="en-US" sz="4400" b="0">
                <a:solidFill>
                  <a:schemeClr val="tx2"/>
                </a:solidFill>
              </a:rPr>
              <a:t>Tight Coupling</a:t>
            </a:r>
          </a:p>
        </p:txBody>
      </p:sp>
      <p:pic>
        <p:nvPicPr>
          <p:cNvPr id="59395" name="Picture 3"/>
          <p:cNvPicPr>
            <a:picLocks noChangeArrowheads="1"/>
          </p:cNvPicPr>
          <p:nvPr/>
        </p:nvPicPr>
        <p:blipFill>
          <a:blip r:embed="rId2" cstate="print"/>
          <a:srcRect/>
          <a:stretch>
            <a:fillRect/>
          </a:stretch>
        </p:blipFill>
        <p:spPr bwMode="auto">
          <a:xfrm>
            <a:off x="1672004" y="1803400"/>
            <a:ext cx="5767754" cy="4194175"/>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85800"/>
          </a:xfrm>
        </p:spPr>
        <p:txBody>
          <a:bodyPr>
            <a:normAutofit fontScale="90000"/>
          </a:bodyPr>
          <a:lstStyle/>
          <a:p>
            <a:r>
              <a:rPr lang="en-US" dirty="0" smtClean="0"/>
              <a:t>Courseware Overview</a:t>
            </a:r>
            <a:br>
              <a:rPr lang="en-US" dirty="0" smtClean="0"/>
            </a:br>
            <a:endParaRPr lang="en-US" dirty="0"/>
          </a:p>
        </p:txBody>
      </p:sp>
      <p:sp>
        <p:nvSpPr>
          <p:cNvPr id="3" name="Content Placeholder 2"/>
          <p:cNvSpPr>
            <a:spLocks noGrp="1"/>
          </p:cNvSpPr>
          <p:nvPr>
            <p:ph idx="1"/>
          </p:nvPr>
        </p:nvSpPr>
        <p:spPr>
          <a:xfrm>
            <a:off x="228600" y="914400"/>
            <a:ext cx="8610600" cy="5410200"/>
          </a:xfrm>
        </p:spPr>
        <p:txBody>
          <a:bodyPr>
            <a:noAutofit/>
          </a:bodyPr>
          <a:lstStyle/>
          <a:p>
            <a:pPr>
              <a:buNone/>
            </a:pPr>
            <a:r>
              <a:rPr lang="en-US" sz="2800" dirty="0" smtClean="0"/>
              <a:t>The following terms and entities are specific to the system:</a:t>
            </a:r>
          </a:p>
          <a:p>
            <a:pPr>
              <a:buNone/>
            </a:pPr>
            <a:r>
              <a:rPr lang="en-US" sz="2800" dirty="0" smtClean="0"/>
              <a:t>– Courses and Topics that make up courses</a:t>
            </a:r>
          </a:p>
          <a:p>
            <a:pPr>
              <a:buNone/>
            </a:pPr>
            <a:r>
              <a:rPr lang="en-US" sz="2800" dirty="0" smtClean="0"/>
              <a:t>– Tutors that teach courses</a:t>
            </a:r>
          </a:p>
          <a:p>
            <a:pPr>
              <a:buNone/>
            </a:pPr>
            <a:r>
              <a:rPr lang="en-US" sz="2800" dirty="0" smtClean="0"/>
              <a:t>– Course Administrators who manage the assignment of courses to tutors</a:t>
            </a:r>
          </a:p>
          <a:p>
            <a:pPr>
              <a:buNone/>
            </a:pPr>
            <a:r>
              <a:rPr lang="en-US" sz="2800" dirty="0" smtClean="0"/>
              <a:t>– Calendars and Course Schedules that are generated as a result of the work performed by the course administrators</a:t>
            </a:r>
          </a:p>
          <a:p>
            <a:pPr>
              <a:buNone/>
            </a:pPr>
            <a:r>
              <a:rPr lang="en-US" sz="2800" dirty="0" smtClean="0"/>
              <a:t>– Students who refer to Calendars and Course Schedules to decide which courses they wish to take up for study</a:t>
            </a:r>
            <a:endParaRPr lang="en-US" sz="2800"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Courseware Actors and Use Cases</a:t>
            </a:r>
            <a:br>
              <a:rPr lang="en-US" dirty="0" smtClean="0"/>
            </a:b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sz="2800" dirty="0" smtClean="0"/>
              <a:t>Actors: Tutor, Student, Course Administrator (main actor)</a:t>
            </a:r>
          </a:p>
          <a:p>
            <a:r>
              <a:rPr lang="en-US" sz="2800" dirty="0" smtClean="0"/>
              <a:t>Use Cases (primary business: secondary user)</a:t>
            </a:r>
          </a:p>
          <a:p>
            <a:pPr>
              <a:buNone/>
            </a:pPr>
            <a:r>
              <a:rPr lang="en-US" sz="2800" dirty="0" smtClean="0"/>
              <a:t>– Manage courses: View courses, Manage topics for a course, and Manage course information</a:t>
            </a:r>
          </a:p>
          <a:p>
            <a:pPr>
              <a:buNone/>
            </a:pPr>
            <a:r>
              <a:rPr lang="en-US" sz="2800" dirty="0" smtClean="0"/>
              <a:t>– Manage tutors: View course calendar, View tutors, Manage tutor information, and Assign courses to tutors.</a:t>
            </a:r>
            <a:endParaRPr lang="en-US" sz="2800"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cstate="print"/>
          <a:srcRect/>
          <a:stretch>
            <a:fillRect/>
          </a:stretch>
        </p:blipFill>
        <p:spPr bwMode="auto">
          <a:xfrm>
            <a:off x="733073" y="838200"/>
            <a:ext cx="6802327"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2" cstate="print"/>
          <a:srcRect/>
          <a:stretch>
            <a:fillRect/>
          </a:stretch>
        </p:blipFill>
        <p:spPr bwMode="auto">
          <a:xfrm>
            <a:off x="777921" y="1219201"/>
            <a:ext cx="6654899"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courseware</a:t>
            </a:r>
            <a:endParaRPr lang="en-US" dirty="0"/>
          </a:p>
        </p:txBody>
      </p:sp>
      <p:sp>
        <p:nvSpPr>
          <p:cNvPr id="3" name="Content Placeholder 2"/>
          <p:cNvSpPr>
            <a:spLocks noGrp="1"/>
          </p:cNvSpPr>
          <p:nvPr>
            <p:ph idx="1"/>
          </p:nvPr>
        </p:nvSpPr>
        <p:spPr/>
        <p:txBody>
          <a:bodyPr>
            <a:noAutofit/>
          </a:bodyPr>
          <a:lstStyle/>
          <a:p>
            <a:r>
              <a:rPr lang="en-US" sz="2800" dirty="0" smtClean="0"/>
              <a:t>The following classes are identified:</a:t>
            </a:r>
          </a:p>
          <a:p>
            <a:pPr>
              <a:buNone/>
            </a:pPr>
            <a:r>
              <a:rPr lang="en-US" sz="2800" dirty="0" smtClean="0"/>
              <a:t>– </a:t>
            </a:r>
            <a:r>
              <a:rPr lang="en-US" sz="2800" b="1" dirty="0" smtClean="0"/>
              <a:t>As use case actors:</a:t>
            </a:r>
          </a:p>
          <a:p>
            <a:pPr>
              <a:buNone/>
            </a:pPr>
            <a:r>
              <a:rPr lang="en-US" sz="2800" dirty="0" smtClean="0"/>
              <a:t>• Course Administrator</a:t>
            </a:r>
          </a:p>
          <a:p>
            <a:pPr>
              <a:buNone/>
            </a:pPr>
            <a:r>
              <a:rPr lang="en-US" sz="2800" dirty="0" smtClean="0"/>
              <a:t>• Student</a:t>
            </a:r>
          </a:p>
          <a:p>
            <a:pPr>
              <a:buNone/>
            </a:pPr>
            <a:r>
              <a:rPr lang="en-US" sz="2800" dirty="0" smtClean="0"/>
              <a:t>• Tutor</a:t>
            </a:r>
          </a:p>
          <a:p>
            <a:pPr>
              <a:buNone/>
            </a:pPr>
            <a:r>
              <a:rPr lang="en-US" sz="2800" dirty="0" smtClean="0"/>
              <a:t>– </a:t>
            </a:r>
            <a:r>
              <a:rPr lang="en-US" sz="2800" b="1" dirty="0" smtClean="0"/>
              <a:t>As system objects:</a:t>
            </a:r>
          </a:p>
          <a:p>
            <a:pPr>
              <a:buNone/>
            </a:pPr>
            <a:r>
              <a:rPr lang="en-US" sz="2800" dirty="0" smtClean="0"/>
              <a:t>• Course Calendar</a:t>
            </a:r>
          </a:p>
          <a:p>
            <a:pPr>
              <a:buNone/>
            </a:pPr>
            <a:r>
              <a:rPr lang="en-US" sz="2800" dirty="0" smtClean="0"/>
              <a:t>• Course</a:t>
            </a:r>
          </a:p>
          <a:p>
            <a:pPr>
              <a:buNone/>
            </a:pPr>
            <a:r>
              <a:rPr lang="en-US" sz="2800" dirty="0" smtClean="0"/>
              <a:t>• Topic</a:t>
            </a:r>
            <a:endParaRPr lang="en-US" sz="2800"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r>
              <a:rPr lang="en-US" sz="2800" dirty="0" smtClean="0"/>
              <a:t>The following class operations are identified:</a:t>
            </a:r>
          </a:p>
          <a:p>
            <a:pPr>
              <a:buNone/>
            </a:pPr>
            <a:r>
              <a:rPr lang="en-US" sz="2800" dirty="0" smtClean="0"/>
              <a:t>– For Course Administrator, using use cases:</a:t>
            </a:r>
          </a:p>
          <a:p>
            <a:pPr>
              <a:buNone/>
            </a:pPr>
            <a:r>
              <a:rPr lang="en-US" sz="2800" dirty="0" smtClean="0"/>
              <a:t>• View courses</a:t>
            </a:r>
          </a:p>
          <a:p>
            <a:pPr>
              <a:buNone/>
            </a:pPr>
            <a:r>
              <a:rPr lang="en-US" sz="2800" dirty="0" smtClean="0"/>
              <a:t>• Manage topics for a course (Manage topic)</a:t>
            </a:r>
          </a:p>
          <a:p>
            <a:pPr>
              <a:buNone/>
            </a:pPr>
            <a:r>
              <a:rPr lang="fr-FR" sz="2800" dirty="0" smtClean="0"/>
              <a:t>• Manage course information (Manage course)</a:t>
            </a:r>
          </a:p>
          <a:p>
            <a:pPr>
              <a:buNone/>
            </a:pPr>
            <a:r>
              <a:rPr lang="en-US" sz="2800" dirty="0" smtClean="0"/>
              <a:t>• View course calendar</a:t>
            </a:r>
          </a:p>
          <a:p>
            <a:pPr>
              <a:buNone/>
            </a:pPr>
            <a:r>
              <a:rPr lang="en-US" sz="2800" dirty="0" smtClean="0"/>
              <a:t>• View tutors</a:t>
            </a:r>
          </a:p>
          <a:p>
            <a:pPr>
              <a:buNone/>
            </a:pPr>
            <a:r>
              <a:rPr lang="en-US" sz="2800" dirty="0" smtClean="0"/>
              <a:t>• Manage tutor information (but </a:t>
            </a:r>
            <a:r>
              <a:rPr lang="en-US" sz="2800" b="1" dirty="0" smtClean="0"/>
              <a:t>not manage tutors)</a:t>
            </a:r>
          </a:p>
          <a:p>
            <a:pPr>
              <a:buNone/>
            </a:pPr>
            <a:r>
              <a:rPr lang="en-US" sz="2800" dirty="0" smtClean="0"/>
              <a:t>• Assign courses to tutors (assign tutors to courses)</a:t>
            </a:r>
            <a:endParaRPr lang="en-US" sz="2800"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cstate="print"/>
          <a:srcRect/>
          <a:stretch>
            <a:fillRect/>
          </a:stretch>
        </p:blipFill>
        <p:spPr bwMode="auto">
          <a:xfrm>
            <a:off x="254978" y="537200"/>
            <a:ext cx="8127021" cy="60533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1"/>
          </p:nvPr>
        </p:nvPicPr>
        <p:blipFill>
          <a:blip r:embed="rId2" cstate="print"/>
          <a:srcRect/>
          <a:stretch>
            <a:fillRect/>
          </a:stretch>
        </p:blipFill>
        <p:spPr bwMode="auto">
          <a:xfrm>
            <a:off x="432593" y="762000"/>
            <a:ext cx="8101807" cy="57870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r>
              <a:rPr lang="en-US" dirty="0" err="1" smtClean="0"/>
              <a:t>Solent</a:t>
            </a:r>
            <a:r>
              <a:rPr lang="en-US" dirty="0" smtClean="0"/>
              <a:t> Hotel </a:t>
            </a:r>
            <a:endParaRPr lang="en-US" dirty="0"/>
          </a:p>
        </p:txBody>
      </p:sp>
      <p:sp>
        <p:nvSpPr>
          <p:cNvPr id="3" name="Content Placeholder 2"/>
          <p:cNvSpPr>
            <a:spLocks noGrp="1"/>
          </p:cNvSpPr>
          <p:nvPr>
            <p:ph idx="1"/>
          </p:nvPr>
        </p:nvSpPr>
        <p:spPr/>
        <p:txBody>
          <a:bodyPr>
            <a:normAutofit/>
          </a:bodyPr>
          <a:lstStyle/>
          <a:p>
            <a:r>
              <a:rPr lang="en-US" dirty="0" smtClean="0"/>
              <a:t>A computer system is required by the </a:t>
            </a:r>
            <a:r>
              <a:rPr lang="en-US" dirty="0" err="1" smtClean="0"/>
              <a:t>Solent</a:t>
            </a:r>
            <a:r>
              <a:rPr lang="en-US" dirty="0" smtClean="0"/>
              <a:t> Hotel to assist the management of the hotel using computer.</a:t>
            </a:r>
          </a:p>
          <a:p>
            <a:r>
              <a:rPr lang="en-US" dirty="0" smtClean="0"/>
              <a:t>The </a:t>
            </a:r>
            <a:r>
              <a:rPr lang="en-US" dirty="0" err="1" smtClean="0"/>
              <a:t>Solent</a:t>
            </a:r>
            <a:r>
              <a:rPr lang="en-US" dirty="0" smtClean="0"/>
              <a:t> Hotel has 5 function rooms, 20 single bedrooms and 40 double bedrooms. The room are distinguished by their room numbers. The function rooms have different sizes, but have same tariff. The hotel accepts the booking requests for bedroom or function room only at present.</a:t>
            </a: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smtClean="0"/>
              <a:t>When customers arrive at the hotel, the receptionist books them into the first available room of the required type. If none of rooms of the required type is available, the receptionist has to reject the room booking request.</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703385" y="261938"/>
            <a:ext cx="7174523" cy="1104900"/>
          </a:xfrm>
          <a:prstGeom prst="rect">
            <a:avLst/>
          </a:prstGeom>
          <a:noFill/>
          <a:ln w="12700">
            <a:noFill/>
            <a:miter lim="800000"/>
            <a:headEnd/>
            <a:tailEnd/>
          </a:ln>
          <a:effectLst/>
        </p:spPr>
        <p:txBody>
          <a:bodyPr lIns="90488" tIns="44450" rIns="90488" bIns="44450" anchor="b"/>
          <a:lstStyle/>
          <a:p>
            <a:pPr algn="ctr">
              <a:lnSpc>
                <a:spcPct val="100000"/>
              </a:lnSpc>
              <a:spcBef>
                <a:spcPct val="0"/>
              </a:spcBef>
              <a:buFontTx/>
              <a:buNone/>
            </a:pPr>
            <a:r>
              <a:rPr lang="en-US" sz="4400" b="0">
                <a:solidFill>
                  <a:schemeClr val="tx2"/>
                </a:solidFill>
              </a:rPr>
              <a:t>Loose Coupling</a:t>
            </a:r>
          </a:p>
        </p:txBody>
      </p:sp>
      <p:pic>
        <p:nvPicPr>
          <p:cNvPr id="60419" name="Picture 3"/>
          <p:cNvPicPr>
            <a:picLocks noChangeArrowheads="1"/>
          </p:cNvPicPr>
          <p:nvPr/>
        </p:nvPicPr>
        <p:blipFill>
          <a:blip r:embed="rId2" cstate="print"/>
          <a:srcRect/>
          <a:stretch>
            <a:fillRect/>
          </a:stretch>
        </p:blipFill>
        <p:spPr bwMode="auto">
          <a:xfrm>
            <a:off x="1460989" y="1638300"/>
            <a:ext cx="6330462" cy="4692650"/>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876800"/>
          </a:xfrm>
        </p:spPr>
        <p:txBody>
          <a:bodyPr>
            <a:normAutofit/>
          </a:bodyPr>
          <a:lstStyle/>
          <a:p>
            <a:r>
              <a:rPr lang="en-US" sz="2800" dirty="0" smtClean="0"/>
              <a:t>The customer’s name is recorded, along with the payee (i.e. who is paying for the  room.) This is recorded as ‘private’ if the customer is the payee, or the name of a company or organization may be entered. The tariffs are £40 for a single bedroom, £55 for a double bedroom and £200 for a function room.</a:t>
            </a:r>
          </a:p>
          <a:p>
            <a:pPr>
              <a:buNone/>
            </a:pPr>
            <a:r>
              <a:rPr lang="en-US" dirty="0" smtClean="0"/>
              <a:t> </a:t>
            </a: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t>There is a set of presentation equipments in the hotel which may be moved between function rooms if necessary. The equipments are known with their names and descriptions. The hotel also ensures that a room is made available for further bookings as soon as it is vacated.</a:t>
            </a:r>
            <a:endParaRPr lang="en-US" sz="2800" dirty="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order to improve the business, the hotel requires an information system that supports the room booking using the computer and to store information for later access.</a:t>
            </a:r>
          </a:p>
          <a:p>
            <a:endParaRPr lang="en-US"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case diagram for the </a:t>
            </a:r>
            <a:r>
              <a:rPr lang="en-US" dirty="0" err="1" smtClean="0"/>
              <a:t>Solent</a:t>
            </a:r>
            <a:r>
              <a:rPr lang="en-US" dirty="0" smtClean="0"/>
              <a:t> Hotel System</a:t>
            </a:r>
            <a:endParaRPr lang="en-US" dirty="0"/>
          </a:p>
        </p:txBody>
      </p:sp>
      <p:pic>
        <p:nvPicPr>
          <p:cNvPr id="29698" name="Picture 2"/>
          <p:cNvPicPr>
            <a:picLocks noGrp="1" noChangeAspect="1" noChangeArrowheads="1"/>
          </p:cNvPicPr>
          <p:nvPr>
            <p:ph idx="1"/>
          </p:nvPr>
        </p:nvPicPr>
        <p:blipFill>
          <a:blip r:embed="rId2" cstate="print"/>
          <a:srcRect/>
          <a:stretch>
            <a:fillRect/>
          </a:stretch>
        </p:blipFill>
        <p:spPr bwMode="auto">
          <a:xfrm>
            <a:off x="1447801" y="1828800"/>
            <a:ext cx="6143096" cy="46824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Class diagram including associations and aggregations</a:t>
            </a:r>
            <a:endParaRPr lang="en-US" dirty="0"/>
          </a:p>
        </p:txBody>
      </p:sp>
      <p:pic>
        <p:nvPicPr>
          <p:cNvPr id="31746" name="Picture 2"/>
          <p:cNvPicPr>
            <a:picLocks noGrp="1" noChangeAspect="1" noChangeArrowheads="1"/>
          </p:cNvPicPr>
          <p:nvPr>
            <p:ph idx="1"/>
          </p:nvPr>
        </p:nvPicPr>
        <p:blipFill>
          <a:blip r:embed="rId2" cstate="print"/>
          <a:stretch>
            <a:fillRect/>
          </a:stretch>
        </p:blipFill>
        <p:spPr bwMode="auto">
          <a:xfrm>
            <a:off x="1447800" y="1986756"/>
            <a:ext cx="6248400" cy="4286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Class diagram including operations</a:t>
            </a:r>
            <a:endParaRPr lang="en-US" dirty="0"/>
          </a:p>
        </p:txBody>
      </p:sp>
      <p:pic>
        <p:nvPicPr>
          <p:cNvPr id="32770" name="Picture 2"/>
          <p:cNvPicPr>
            <a:picLocks noGrp="1" noChangeAspect="1" noChangeArrowheads="1"/>
          </p:cNvPicPr>
          <p:nvPr>
            <p:ph idx="1"/>
          </p:nvPr>
        </p:nvPicPr>
        <p:blipFill>
          <a:blip r:embed="rId2" cstate="print"/>
          <a:srcRect/>
          <a:stretch>
            <a:fillRect/>
          </a:stretch>
        </p:blipFill>
        <p:spPr bwMode="auto">
          <a:xfrm>
            <a:off x="1219200" y="1514006"/>
            <a:ext cx="5410201" cy="52677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 diagram including generalization</a:t>
            </a:r>
            <a:endParaRPr lang="en-US" dirty="0"/>
          </a:p>
        </p:txBody>
      </p:sp>
      <p:pic>
        <p:nvPicPr>
          <p:cNvPr id="33794" name="Picture 2"/>
          <p:cNvPicPr>
            <a:picLocks noGrp="1" noChangeAspect="1" noChangeArrowheads="1"/>
          </p:cNvPicPr>
          <p:nvPr>
            <p:ph idx="1"/>
          </p:nvPr>
        </p:nvPicPr>
        <p:blipFill>
          <a:blip r:embed="rId2" cstate="print"/>
          <a:srcRect/>
          <a:stretch>
            <a:fillRect/>
          </a:stretch>
        </p:blipFill>
        <p:spPr bwMode="auto">
          <a:xfrm>
            <a:off x="2514600" y="1935163"/>
            <a:ext cx="3779205" cy="48172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Sequence diagram : </a:t>
            </a:r>
            <a:r>
              <a:rPr lang="en-US" dirty="0" err="1" smtClean="0"/>
              <a:t>Solent</a:t>
            </a:r>
            <a:r>
              <a:rPr lang="en-US" dirty="0" smtClean="0"/>
              <a:t> Hotel</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Structured English for use case </a:t>
            </a:r>
            <a:r>
              <a:rPr lang="en-US" sz="3600" b="1" i="1" dirty="0" smtClean="0"/>
              <a:t>Book bedroom in the </a:t>
            </a:r>
            <a:r>
              <a:rPr lang="en-US" sz="3600" dirty="0" err="1" smtClean="0"/>
              <a:t>Solent</a:t>
            </a:r>
            <a:r>
              <a:rPr lang="en-US" sz="3600" b="1" i="1" dirty="0" smtClean="0"/>
              <a:t> Hotel System</a:t>
            </a:r>
            <a:endParaRPr lang="en-US" sz="3600"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Scenario of the use case </a:t>
            </a:r>
            <a:r>
              <a:rPr lang="en-US" i="1" dirty="0" smtClean="0"/>
              <a:t>Book bedroom</a:t>
            </a:r>
          </a:p>
          <a:p>
            <a:pPr>
              <a:buNone/>
            </a:pPr>
            <a:r>
              <a:rPr lang="en-US" dirty="0" smtClean="0"/>
              <a:t>Customer requests a bedroom with required type and date</a:t>
            </a:r>
          </a:p>
          <a:p>
            <a:pPr>
              <a:buNone/>
            </a:pPr>
            <a:r>
              <a:rPr lang="en-US" dirty="0" smtClean="0"/>
              <a:t>Receptionist books a bedroom (inherits scenario of use case Book room)</a:t>
            </a:r>
          </a:p>
          <a:p>
            <a:pPr>
              <a:buNone/>
            </a:pPr>
            <a:r>
              <a:rPr lang="en-US" dirty="0" smtClean="0"/>
              <a:t>Scenario of use case </a:t>
            </a:r>
            <a:r>
              <a:rPr lang="en-US" i="1" dirty="0" smtClean="0"/>
              <a:t>Book room</a:t>
            </a:r>
          </a:p>
          <a:p>
            <a:pPr>
              <a:buNone/>
            </a:pPr>
            <a:r>
              <a:rPr lang="en-US" dirty="0" smtClean="0"/>
              <a:t>validate request (refers to the included use case Validate request)</a:t>
            </a:r>
          </a:p>
          <a:p>
            <a:pPr>
              <a:buNone/>
            </a:pPr>
            <a:r>
              <a:rPr lang="en-US" dirty="0" smtClean="0"/>
              <a:t>     if request is valid</a:t>
            </a:r>
          </a:p>
          <a:p>
            <a:pPr>
              <a:buNone/>
            </a:pPr>
            <a:r>
              <a:rPr lang="en-US" dirty="0" smtClean="0"/>
              <a:t>                then repeat</a:t>
            </a:r>
          </a:p>
          <a:p>
            <a:pPr>
              <a:buNone/>
            </a:pPr>
            <a:r>
              <a:rPr lang="en-US" dirty="0" smtClean="0"/>
              <a:t>                            get room status of rooms required one by one</a:t>
            </a:r>
          </a:p>
          <a:p>
            <a:pPr>
              <a:buNone/>
            </a:pPr>
            <a:r>
              <a:rPr lang="en-US" dirty="0" smtClean="0"/>
              <a:t>                until (a room required is available) or</a:t>
            </a:r>
          </a:p>
          <a:p>
            <a:pPr>
              <a:buNone/>
            </a:pPr>
            <a:r>
              <a:rPr lang="en-US" dirty="0" smtClean="0"/>
              <a:t>                            (no room required is available)</a:t>
            </a:r>
          </a:p>
          <a:p>
            <a:pPr>
              <a:buNone/>
            </a:pPr>
            <a:r>
              <a:rPr lang="en-US" dirty="0" smtClean="0"/>
              <a:t>      if a room required is available</a:t>
            </a:r>
          </a:p>
          <a:p>
            <a:pPr>
              <a:buNone/>
            </a:pPr>
            <a:r>
              <a:rPr lang="en-US" dirty="0" smtClean="0"/>
              <a:t>                 then create a room booking (</a:t>
            </a:r>
            <a:r>
              <a:rPr lang="en-US" i="1" dirty="0" smtClean="0"/>
              <a:t>normal situation)</a:t>
            </a:r>
          </a:p>
          <a:p>
            <a:pPr>
              <a:buNone/>
            </a:pPr>
            <a:r>
              <a:rPr lang="en-US" dirty="0" smtClean="0"/>
              <a:t>                          tell customer the room number</a:t>
            </a:r>
          </a:p>
          <a:p>
            <a:pPr>
              <a:buNone/>
            </a:pPr>
            <a:r>
              <a:rPr lang="en-US" dirty="0" smtClean="0"/>
              <a:t>                else tell no room required available (</a:t>
            </a:r>
            <a:r>
              <a:rPr lang="en-US" i="1" dirty="0" smtClean="0"/>
              <a:t>special situation)</a:t>
            </a:r>
          </a:p>
          <a:p>
            <a:pPr>
              <a:buNone/>
            </a:pPr>
            <a:r>
              <a:rPr lang="en-US" dirty="0" smtClean="0"/>
              <a:t>      end if</a:t>
            </a:r>
          </a:p>
          <a:p>
            <a:pPr>
              <a:buNone/>
            </a:pPr>
            <a:r>
              <a:rPr lang="en-US" dirty="0" smtClean="0"/>
              <a:t>   else reject the request (</a:t>
            </a:r>
            <a:r>
              <a:rPr lang="en-US" i="1" dirty="0" smtClean="0"/>
              <a:t>error situation)</a:t>
            </a:r>
          </a:p>
          <a:p>
            <a:pPr>
              <a:buNone/>
            </a:pPr>
            <a:r>
              <a:rPr lang="en-US" dirty="0" smtClean="0"/>
              <a:t>  end if</a:t>
            </a:r>
            <a:endParaRPr lang="en-US" dirty="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Scenario of the user case </a:t>
            </a:r>
            <a:r>
              <a:rPr lang="en-US" i="1" dirty="0" smtClean="0"/>
              <a:t>Validate request</a:t>
            </a:r>
          </a:p>
          <a:p>
            <a:r>
              <a:rPr lang="en-US" dirty="0" smtClean="0"/>
              <a:t>if room required is a bedroom or a function room</a:t>
            </a:r>
          </a:p>
          <a:p>
            <a:pPr>
              <a:buNone/>
            </a:pPr>
            <a:r>
              <a:rPr lang="en-US" dirty="0" smtClean="0"/>
              <a:t>        then request is valid</a:t>
            </a:r>
          </a:p>
          <a:p>
            <a:pPr>
              <a:buNone/>
            </a:pPr>
            <a:r>
              <a:rPr lang="en-US" dirty="0" smtClean="0"/>
              <a:t>       else request is invalid</a:t>
            </a:r>
          </a:p>
          <a:p>
            <a:r>
              <a:rPr lang="en-US" dirty="0" smtClean="0"/>
              <a:t>end if</a:t>
            </a:r>
          </a:p>
          <a:p>
            <a:pPr>
              <a:buNone/>
            </a:pPr>
            <a:r>
              <a:rPr lang="en-US" dirty="0" smtClean="0"/>
              <a:t>Refinement of </a:t>
            </a:r>
            <a:r>
              <a:rPr lang="en-US" i="1" dirty="0" smtClean="0"/>
              <a:t>“create a room booking”</a:t>
            </a:r>
          </a:p>
          <a:p>
            <a:r>
              <a:rPr lang="en-US" dirty="0" smtClean="0"/>
              <a:t>record the title part</a:t>
            </a:r>
          </a:p>
          <a:p>
            <a:r>
              <a:rPr lang="en-US" dirty="0" smtClean="0"/>
              <a:t>record the customer details</a:t>
            </a:r>
          </a:p>
          <a:p>
            <a:r>
              <a:rPr lang="en-US" dirty="0" smtClean="0"/>
              <a:t>record room part</a:t>
            </a:r>
          </a:p>
          <a:p>
            <a:r>
              <a:rPr lang="en-US" dirty="0" smtClean="0"/>
              <a:t>update room status of booked room to occupied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3581400"/>
          </a:xfrm>
        </p:spPr>
        <p:txBody>
          <a:bodyPr/>
          <a:lstStyle/>
          <a:p>
            <a:r>
              <a:rPr lang="en-US" sz="2800" dirty="0" smtClean="0"/>
              <a:t>High coupling makes modifying parts of the system difficult, e.g., modifying a component affects all the components to which the component is connected. </a:t>
            </a:r>
          </a:p>
          <a:p>
            <a:endParaRPr lang="en-US"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4818" name="Picture 2"/>
          <p:cNvPicPr>
            <a:picLocks noGrp="1" noChangeAspect="1" noChangeArrowheads="1"/>
          </p:cNvPicPr>
          <p:nvPr>
            <p:ph idx="1"/>
          </p:nvPr>
        </p:nvPicPr>
        <p:blipFill>
          <a:blip r:embed="rId2" cstate="print"/>
          <a:srcRect/>
          <a:stretch>
            <a:fillRect/>
          </a:stretch>
        </p:blipFill>
        <p:spPr bwMode="auto">
          <a:xfrm>
            <a:off x="633412" y="2201069"/>
            <a:ext cx="7877175" cy="3857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5842" name="Picture 2"/>
          <p:cNvPicPr>
            <a:picLocks noGrp="1" noChangeAspect="1" noChangeArrowheads="1"/>
          </p:cNvPicPr>
          <p:nvPr>
            <p:ph idx="1"/>
          </p:nvPr>
        </p:nvPicPr>
        <p:blipFill>
          <a:blip r:embed="rId2" cstate="print"/>
          <a:srcRect/>
          <a:stretch>
            <a:fillRect/>
          </a:stretch>
        </p:blipFill>
        <p:spPr bwMode="auto">
          <a:xfrm>
            <a:off x="733361" y="1935163"/>
            <a:ext cx="7677278"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smtClean="0"/>
              <a:t>Case study2: </a:t>
            </a:r>
            <a:endParaRPr lang="en-US" dirty="0"/>
          </a:p>
        </p:txBody>
      </p:sp>
      <p:sp>
        <p:nvSpPr>
          <p:cNvPr id="3" name="Content Placeholder 2"/>
          <p:cNvSpPr>
            <a:spLocks noGrp="1"/>
          </p:cNvSpPr>
          <p:nvPr>
            <p:ph idx="1"/>
          </p:nvPr>
        </p:nvSpPr>
        <p:spPr>
          <a:xfrm>
            <a:off x="457200" y="1600200"/>
            <a:ext cx="8229600" cy="4724400"/>
          </a:xfrm>
        </p:spPr>
        <p:txBody>
          <a:bodyPr>
            <a:normAutofit fontScale="77500" lnSpcReduction="20000"/>
          </a:bodyPr>
          <a:lstStyle/>
          <a:p>
            <a:pPr algn="just">
              <a:lnSpc>
                <a:spcPts val="3700"/>
              </a:lnSpc>
              <a:spcBef>
                <a:spcPct val="50000"/>
              </a:spcBef>
            </a:pPr>
            <a:r>
              <a:rPr lang="en-US" sz="3100" dirty="0" smtClean="0"/>
              <a:t>The library contains books and journals.  It may have several copies of a given book.  Some of the books are reserved for short-term loans only.  All others may be borrowed by any library member for three weeks.  Members of the library can normally borrow up to six items at a time, but members of staff may borrow up to 12 items at one time.  Only members of staff may borrow journals.</a:t>
            </a:r>
          </a:p>
          <a:p>
            <a:pPr algn="just">
              <a:lnSpc>
                <a:spcPts val="3700"/>
              </a:lnSpc>
              <a:spcBef>
                <a:spcPct val="50000"/>
              </a:spcBef>
            </a:pPr>
            <a:r>
              <a:rPr lang="en-US" sz="3100" dirty="0" smtClean="0"/>
              <a:t>The system must keep track of when books and journals are borrowed and returned and enforce the rules.</a:t>
            </a:r>
          </a:p>
          <a:p>
            <a:endParaRPr lang="en-US" dirty="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Noun Identification: A Library Example</a:t>
            </a:r>
            <a:endParaRPr lang="en-US" dirty="0"/>
          </a:p>
        </p:txBody>
      </p:sp>
      <p:sp>
        <p:nvSpPr>
          <p:cNvPr id="3" name="Content Placeholder 2"/>
          <p:cNvSpPr>
            <a:spLocks noGrp="1"/>
          </p:cNvSpPr>
          <p:nvPr>
            <p:ph idx="1"/>
          </p:nvPr>
        </p:nvSpPr>
        <p:spPr/>
        <p:txBody>
          <a:bodyPr>
            <a:normAutofit fontScale="77500" lnSpcReduction="20000"/>
          </a:bodyPr>
          <a:lstStyle/>
          <a:p>
            <a:pPr>
              <a:lnSpc>
                <a:spcPts val="3700"/>
              </a:lnSpc>
              <a:spcBef>
                <a:spcPct val="50000"/>
              </a:spcBef>
            </a:pPr>
            <a:r>
              <a:rPr lang="en-US" dirty="0" smtClean="0"/>
              <a:t>The </a:t>
            </a:r>
            <a:r>
              <a:rPr lang="en-US" dirty="0" smtClean="0">
                <a:solidFill>
                  <a:srgbClr val="FF0000"/>
                </a:solidFill>
              </a:rPr>
              <a:t>library</a:t>
            </a:r>
            <a:r>
              <a:rPr lang="en-US" dirty="0" smtClean="0"/>
              <a:t> contains </a:t>
            </a:r>
            <a:r>
              <a:rPr lang="en-US" dirty="0" smtClean="0">
                <a:solidFill>
                  <a:srgbClr val="FF0000"/>
                </a:solidFill>
              </a:rPr>
              <a:t>books</a:t>
            </a:r>
            <a:r>
              <a:rPr lang="en-US" dirty="0" smtClean="0"/>
              <a:t> and </a:t>
            </a:r>
            <a:r>
              <a:rPr lang="en-US" dirty="0" smtClean="0">
                <a:solidFill>
                  <a:srgbClr val="FF0000"/>
                </a:solidFill>
              </a:rPr>
              <a:t>journals</a:t>
            </a:r>
            <a:r>
              <a:rPr lang="en-US" dirty="0" smtClean="0"/>
              <a:t>.  It may have several </a:t>
            </a:r>
            <a:r>
              <a:rPr lang="en-US" dirty="0" smtClean="0">
                <a:solidFill>
                  <a:srgbClr val="FF0000"/>
                </a:solidFill>
              </a:rPr>
              <a:t>copies</a:t>
            </a:r>
            <a:r>
              <a:rPr lang="en-US" dirty="0" smtClean="0"/>
              <a:t> of a given book.  Some of the books are reserved for </a:t>
            </a:r>
            <a:r>
              <a:rPr lang="en-US" dirty="0" smtClean="0">
                <a:solidFill>
                  <a:srgbClr val="FF0000"/>
                </a:solidFill>
              </a:rPr>
              <a:t>short-term loans</a:t>
            </a:r>
            <a:r>
              <a:rPr lang="en-US" dirty="0" smtClean="0"/>
              <a:t> only.  All others may be borrowed by any </a:t>
            </a:r>
            <a:r>
              <a:rPr lang="en-US" dirty="0" smtClean="0">
                <a:solidFill>
                  <a:srgbClr val="FF0000"/>
                </a:solidFill>
              </a:rPr>
              <a:t>library member</a:t>
            </a:r>
            <a:r>
              <a:rPr lang="en-US" dirty="0" smtClean="0"/>
              <a:t> for three </a:t>
            </a:r>
            <a:r>
              <a:rPr lang="en-US" dirty="0" smtClean="0">
                <a:solidFill>
                  <a:srgbClr val="FF0000"/>
                </a:solidFill>
              </a:rPr>
              <a:t>weeks</a:t>
            </a:r>
            <a:r>
              <a:rPr lang="en-US" dirty="0" smtClean="0"/>
              <a:t>.  </a:t>
            </a:r>
            <a:r>
              <a:rPr lang="en-US" dirty="0" smtClean="0">
                <a:solidFill>
                  <a:srgbClr val="FF0000"/>
                </a:solidFill>
              </a:rPr>
              <a:t>Members of the library</a:t>
            </a:r>
            <a:r>
              <a:rPr lang="en-US" dirty="0" smtClean="0"/>
              <a:t> can normally borrow up to six </a:t>
            </a:r>
            <a:r>
              <a:rPr lang="en-US" dirty="0" smtClean="0">
                <a:solidFill>
                  <a:srgbClr val="FF0000"/>
                </a:solidFill>
              </a:rPr>
              <a:t>items</a:t>
            </a:r>
            <a:r>
              <a:rPr lang="en-US" dirty="0" smtClean="0"/>
              <a:t> at a time, but </a:t>
            </a:r>
            <a:r>
              <a:rPr lang="en-US" dirty="0" smtClean="0">
                <a:solidFill>
                  <a:srgbClr val="FF0000"/>
                </a:solidFill>
              </a:rPr>
              <a:t>members of staff</a:t>
            </a:r>
            <a:r>
              <a:rPr lang="en-US" dirty="0" smtClean="0"/>
              <a:t> may borrow up to 12 items at one time.  Only members of staff may borrow journals.</a:t>
            </a:r>
          </a:p>
          <a:p>
            <a:pPr>
              <a:lnSpc>
                <a:spcPts val="3700"/>
              </a:lnSpc>
              <a:spcBef>
                <a:spcPct val="50000"/>
              </a:spcBef>
            </a:pPr>
            <a:r>
              <a:rPr lang="en-US" dirty="0" smtClean="0"/>
              <a:t>The </a:t>
            </a:r>
            <a:r>
              <a:rPr lang="en-US" dirty="0" smtClean="0">
                <a:solidFill>
                  <a:srgbClr val="FF0000"/>
                </a:solidFill>
              </a:rPr>
              <a:t>system</a:t>
            </a:r>
            <a:r>
              <a:rPr lang="en-US" dirty="0" smtClean="0"/>
              <a:t> must keep track of when books and journals are borrowed and returned and enforce the </a:t>
            </a:r>
            <a:r>
              <a:rPr lang="en-US" dirty="0" smtClean="0">
                <a:solidFill>
                  <a:srgbClr val="FF0000"/>
                </a:solidFill>
              </a:rPr>
              <a:t>rules</a:t>
            </a:r>
            <a:r>
              <a:rPr lang="en-US" dirty="0" smtClean="0"/>
              <a:t>.</a:t>
            </a:r>
          </a:p>
          <a:p>
            <a:endParaRPr lang="en-US" dirty="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Candidate Classes</a:t>
            </a:r>
            <a:endParaRPr lang="en-US" dirty="0"/>
          </a:p>
        </p:txBody>
      </p:sp>
      <p:sp>
        <p:nvSpPr>
          <p:cNvPr id="3" name="Content Placeholder 2"/>
          <p:cNvSpPr>
            <a:spLocks noGrp="1"/>
          </p:cNvSpPr>
          <p:nvPr>
            <p:ph idx="1"/>
          </p:nvPr>
        </p:nvSpPr>
        <p:spPr/>
        <p:txBody>
          <a:bodyPr>
            <a:normAutofit fontScale="85000" lnSpcReduction="20000"/>
          </a:bodyPr>
          <a:lstStyle/>
          <a:p>
            <a:pPr>
              <a:spcBef>
                <a:spcPct val="50000"/>
              </a:spcBef>
            </a:pPr>
            <a:r>
              <a:rPr lang="en-US" dirty="0" smtClean="0"/>
              <a:t>Library			the name of the system</a:t>
            </a:r>
          </a:p>
          <a:p>
            <a:r>
              <a:rPr lang="en-US" dirty="0" smtClean="0"/>
              <a:t>Book</a:t>
            </a:r>
          </a:p>
          <a:p>
            <a:r>
              <a:rPr lang="en-US" dirty="0" smtClean="0"/>
              <a:t>Journal</a:t>
            </a:r>
          </a:p>
          <a:p>
            <a:r>
              <a:rPr lang="en-US" dirty="0" smtClean="0"/>
              <a:t>Copy</a:t>
            </a:r>
          </a:p>
          <a:p>
            <a:r>
              <a:rPr lang="en-US" dirty="0" err="1" smtClean="0"/>
              <a:t>ShortTermLoan</a:t>
            </a:r>
            <a:r>
              <a:rPr lang="en-US" dirty="0" smtClean="0"/>
              <a:t>	event</a:t>
            </a:r>
          </a:p>
          <a:p>
            <a:r>
              <a:rPr lang="en-US" dirty="0" err="1" smtClean="0"/>
              <a:t>LibraryMember</a:t>
            </a:r>
            <a:endParaRPr lang="en-US" dirty="0" smtClean="0"/>
          </a:p>
          <a:p>
            <a:r>
              <a:rPr lang="en-US" dirty="0" smtClean="0"/>
              <a:t>Week			measure</a:t>
            </a:r>
          </a:p>
          <a:p>
            <a:r>
              <a:rPr lang="en-US" dirty="0" err="1" smtClean="0"/>
              <a:t>MemberOfLibrary</a:t>
            </a:r>
            <a:r>
              <a:rPr lang="en-US" dirty="0" smtClean="0"/>
              <a:t>	repeat</a:t>
            </a:r>
          </a:p>
          <a:p>
            <a:r>
              <a:rPr lang="en-US" dirty="0" smtClean="0"/>
              <a:t>Item			book or journal</a:t>
            </a:r>
          </a:p>
          <a:p>
            <a:r>
              <a:rPr lang="en-US" dirty="0" smtClean="0"/>
              <a:t>Time			abstract term</a:t>
            </a:r>
          </a:p>
          <a:p>
            <a:r>
              <a:rPr lang="en-US" dirty="0" err="1" smtClean="0"/>
              <a:t>MemberOfStaff</a:t>
            </a:r>
            <a:endParaRPr lang="en-US" dirty="0" smtClean="0"/>
          </a:p>
          <a:p>
            <a:r>
              <a:rPr lang="en-US" dirty="0" smtClean="0"/>
              <a:t>System			general term</a:t>
            </a:r>
          </a:p>
          <a:p>
            <a:r>
              <a:rPr lang="en-US" dirty="0" smtClean="0"/>
              <a:t>Rule			general term</a:t>
            </a:r>
            <a:endParaRPr lang="en-US" dirty="0"/>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Operations</a:t>
            </a:r>
            <a:endParaRPr lang="en-US" dirty="0"/>
          </a:p>
        </p:txBody>
      </p:sp>
      <p:sp>
        <p:nvSpPr>
          <p:cNvPr id="3" name="Content Placeholder 2"/>
          <p:cNvSpPr>
            <a:spLocks noGrp="1"/>
          </p:cNvSpPr>
          <p:nvPr>
            <p:ph idx="1"/>
          </p:nvPr>
        </p:nvSpPr>
        <p:spPr/>
        <p:txBody>
          <a:bodyPr/>
          <a:lstStyle/>
          <a:p>
            <a:pPr>
              <a:spcBef>
                <a:spcPct val="40000"/>
              </a:spcBef>
            </a:pPr>
            <a:r>
              <a:rPr lang="en-US" dirty="0" err="1" smtClean="0"/>
              <a:t>LibraryMember</a:t>
            </a:r>
            <a:r>
              <a:rPr lang="en-US" dirty="0" smtClean="0"/>
              <a:t>	borrows		Copy</a:t>
            </a:r>
          </a:p>
          <a:p>
            <a:pPr>
              <a:spcBef>
                <a:spcPct val="40000"/>
              </a:spcBef>
            </a:pPr>
            <a:r>
              <a:rPr lang="en-US" dirty="0" err="1" smtClean="0"/>
              <a:t>LibraryMember</a:t>
            </a:r>
            <a:r>
              <a:rPr lang="en-US" dirty="0" smtClean="0"/>
              <a:t>	returns		Copy</a:t>
            </a:r>
          </a:p>
          <a:p>
            <a:pPr>
              <a:spcBef>
                <a:spcPct val="40000"/>
              </a:spcBef>
            </a:pPr>
            <a:r>
              <a:rPr lang="en-US" dirty="0" err="1" smtClean="0"/>
              <a:t>MemberOfStaff</a:t>
            </a:r>
            <a:r>
              <a:rPr lang="en-US" dirty="0" smtClean="0"/>
              <a:t>	borrows		Journal</a:t>
            </a:r>
          </a:p>
          <a:p>
            <a:pPr>
              <a:spcBef>
                <a:spcPct val="40000"/>
              </a:spcBef>
            </a:pPr>
            <a:r>
              <a:rPr lang="en-US" dirty="0" err="1" smtClean="0"/>
              <a:t>MemberOfStaff</a:t>
            </a:r>
            <a:r>
              <a:rPr lang="en-US" dirty="0" smtClean="0"/>
              <a:t>	returns		Journal</a:t>
            </a:r>
          </a:p>
          <a:p>
            <a:endParaRPr lang="en-US" dirty="0"/>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cstate="print"/>
          <a:srcRect/>
          <a:stretch>
            <a:fillRect/>
          </a:stretch>
        </p:blipFill>
        <p:spPr>
          <a:xfrm>
            <a:off x="838200" y="700502"/>
            <a:ext cx="6400800" cy="5878937"/>
          </a:xfrm>
          <a:noFill/>
          <a:ln/>
        </p:spPr>
      </p:pic>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Grp="1" noChangeAspect="1" noChangeArrowheads="1"/>
          </p:cNvPicPr>
          <p:nvPr>
            <p:ph idx="1"/>
          </p:nvPr>
        </p:nvPicPr>
        <p:blipFill>
          <a:blip r:embed="rId2" cstate="print"/>
          <a:srcRect/>
          <a:stretch>
            <a:fillRect/>
          </a:stretch>
        </p:blipFill>
        <p:spPr bwMode="auto">
          <a:xfrm>
            <a:off x="208223" y="1371600"/>
            <a:ext cx="8254024" cy="44965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User case diagram used to define the functionality of a system as use cases in the process view</a:t>
            </a:r>
          </a:p>
          <a:p>
            <a:r>
              <a:rPr lang="en-US" dirty="0" smtClean="0"/>
              <a:t>Activity diagram used to specify a flow of the activities included in the  use cases in the </a:t>
            </a:r>
            <a:r>
              <a:rPr lang="en-US" dirty="0" err="1" smtClean="0"/>
              <a:t>behaviour</a:t>
            </a:r>
            <a:r>
              <a:rPr lang="en-US" dirty="0" smtClean="0"/>
              <a:t> view.</a:t>
            </a:r>
          </a:p>
          <a:p>
            <a:r>
              <a:rPr lang="en-US" dirty="0" smtClean="0"/>
              <a:t>The class diagram is used to describe the static structure of the system in the data view.</a:t>
            </a:r>
          </a:p>
          <a:p>
            <a:r>
              <a:rPr lang="en-US" dirty="0" smtClean="0"/>
              <a:t>The sequence diagram introduced in this unit is used to specify communication between objects that are involved in the use case in the event view.</a:t>
            </a:r>
            <a:endParaRPr lang="en-US" dirty="0"/>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G. </a:t>
            </a:r>
            <a:r>
              <a:rPr lang="en-US" dirty="0" err="1" smtClean="0"/>
              <a:t>Booch</a:t>
            </a:r>
            <a:r>
              <a:rPr lang="en-US" dirty="0" smtClean="0"/>
              <a:t>, J. </a:t>
            </a:r>
            <a:r>
              <a:rPr lang="en-US" dirty="0" err="1" smtClean="0"/>
              <a:t>Rumbaugh</a:t>
            </a:r>
            <a:r>
              <a:rPr lang="en-US" dirty="0" smtClean="0"/>
              <a:t> and I. Jacobson. </a:t>
            </a:r>
            <a:r>
              <a:rPr lang="en-US" i="1" dirty="0" smtClean="0"/>
              <a:t>The UML User</a:t>
            </a:r>
          </a:p>
          <a:p>
            <a:r>
              <a:rPr lang="en-US" i="1" dirty="0" smtClean="0"/>
              <a:t>Guide, Addison-Wesley, 1999.</a:t>
            </a:r>
          </a:p>
          <a:p>
            <a:r>
              <a:rPr lang="en-US" dirty="0" smtClean="0"/>
              <a:t> M. Fowler and K. Scott. </a:t>
            </a:r>
            <a:r>
              <a:rPr lang="en-US" i="1" dirty="0" smtClean="0"/>
              <a:t>UML Distilled, Addison-Wesley, 2000.</a:t>
            </a:r>
          </a:p>
          <a:p>
            <a:r>
              <a:rPr lang="en-US" dirty="0" smtClean="0"/>
              <a:t>B. </a:t>
            </a:r>
            <a:r>
              <a:rPr lang="en-US" dirty="0" err="1" smtClean="0"/>
              <a:t>Bruegge</a:t>
            </a:r>
            <a:r>
              <a:rPr lang="en-US" dirty="0" smtClean="0"/>
              <a:t> and A. H. </a:t>
            </a:r>
            <a:r>
              <a:rPr lang="en-US" dirty="0" err="1" smtClean="0"/>
              <a:t>Dutoit</a:t>
            </a:r>
            <a:r>
              <a:rPr lang="en-US" dirty="0" smtClean="0"/>
              <a:t>, </a:t>
            </a:r>
            <a:r>
              <a:rPr lang="en-US" i="1" dirty="0" smtClean="0"/>
              <a:t>Object-Oriented Software</a:t>
            </a:r>
          </a:p>
          <a:p>
            <a:r>
              <a:rPr lang="en-US" i="1" dirty="0" smtClean="0"/>
              <a:t>Engineering, Prentice Hall, 2004.</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Software Design </a:t>
            </a:r>
            <a:endParaRPr lang="en-US" dirty="0"/>
          </a:p>
        </p:txBody>
      </p:sp>
      <p:sp>
        <p:nvSpPr>
          <p:cNvPr id="2" name="Content Placeholder 1"/>
          <p:cNvSpPr>
            <a:spLocks noGrp="1"/>
          </p:cNvSpPr>
          <p:nvPr>
            <p:ph idx="1"/>
          </p:nvPr>
        </p:nvSpPr>
        <p:spPr/>
        <p:txBody>
          <a:bodyPr/>
          <a:lstStyle/>
          <a:p>
            <a:pPr algn="ctr"/>
            <a:r>
              <a:rPr lang="en-US" sz="2800" dirty="0" smtClean="0"/>
              <a:t>Deriving a solution which satisfies software requirements</a:t>
            </a:r>
            <a:endParaRPr lang="en-GB" sz="2800"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04088"/>
            <a:ext cx="8229600" cy="896112"/>
          </a:xfrm>
        </p:spPr>
        <p:txBody>
          <a:bodyPr/>
          <a:lstStyle/>
          <a:p>
            <a:pPr eaLnBrk="1" hangingPunct="1"/>
            <a:r>
              <a:rPr lang="en-US" dirty="0" smtClean="0"/>
              <a:t>Coupling…</a:t>
            </a:r>
          </a:p>
        </p:txBody>
      </p:sp>
      <p:sp>
        <p:nvSpPr>
          <p:cNvPr id="10243" name="Rectangle 3"/>
          <p:cNvSpPr>
            <a:spLocks noGrp="1" noChangeArrowheads="1"/>
          </p:cNvSpPr>
          <p:nvPr>
            <p:ph idx="1"/>
          </p:nvPr>
        </p:nvSpPr>
        <p:spPr>
          <a:xfrm>
            <a:off x="228600" y="1676400"/>
            <a:ext cx="8458200" cy="4373563"/>
          </a:xfrm>
        </p:spPr>
        <p:txBody>
          <a:bodyPr>
            <a:normAutofit/>
          </a:bodyPr>
          <a:lstStyle/>
          <a:p>
            <a:pPr eaLnBrk="1" hangingPunct="1">
              <a:lnSpc>
                <a:spcPct val="90000"/>
              </a:lnSpc>
              <a:buNone/>
            </a:pPr>
            <a:r>
              <a:rPr lang="en-US" sz="2800" b="1" dirty="0" smtClean="0"/>
              <a:t>Goal: </a:t>
            </a:r>
            <a:r>
              <a:rPr lang="en-US" sz="2800" dirty="0" smtClean="0"/>
              <a:t>modules as loosely coupled as possible</a:t>
            </a:r>
          </a:p>
          <a:p>
            <a:pPr eaLnBrk="1" hangingPunct="1">
              <a:lnSpc>
                <a:spcPct val="90000"/>
              </a:lnSpc>
              <a:buNone/>
            </a:pPr>
            <a:r>
              <a:rPr lang="en-US" sz="2800" dirty="0" smtClean="0"/>
              <a:t>- Where possible, have independent modules</a:t>
            </a:r>
          </a:p>
          <a:p>
            <a:pPr eaLnBrk="1" hangingPunct="1">
              <a:lnSpc>
                <a:spcPct val="90000"/>
              </a:lnSpc>
              <a:buNone/>
            </a:pPr>
            <a:r>
              <a:rPr lang="en-US" sz="2800" dirty="0" smtClean="0"/>
              <a:t>- Coupling is decided during design</a:t>
            </a:r>
          </a:p>
          <a:p>
            <a:pPr eaLnBrk="1" hangingPunct="1">
              <a:lnSpc>
                <a:spcPct val="90000"/>
              </a:lnSpc>
              <a:buNone/>
            </a:pPr>
            <a:r>
              <a:rPr lang="en-US" sz="2800" dirty="0" smtClean="0"/>
              <a:t>- Cannot be reduced during implementation</a:t>
            </a:r>
          </a:p>
          <a:p>
            <a:pPr eaLnBrk="1" hangingPunct="1">
              <a:lnSpc>
                <a:spcPct val="90000"/>
              </a:lnSpc>
              <a:buNone/>
            </a:pPr>
            <a:r>
              <a:rPr lang="en-US" sz="2800" dirty="0" smtClean="0"/>
              <a:t>- Coupling is inter-module concept</a:t>
            </a: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6866" name="Picture 2"/>
          <p:cNvPicPr>
            <a:picLocks noGrp="1" noChangeAspect="1" noChangeArrowheads="1"/>
          </p:cNvPicPr>
          <p:nvPr>
            <p:ph idx="1"/>
          </p:nvPr>
        </p:nvPicPr>
        <p:blipFill>
          <a:blip r:embed="rId2" cstate="print"/>
          <a:srcRect/>
          <a:stretch>
            <a:fillRect/>
          </a:stretch>
        </p:blipFill>
        <p:spPr bwMode="auto">
          <a:xfrm>
            <a:off x="1905000" y="418436"/>
            <a:ext cx="5395755" cy="59061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mtClean="0"/>
              <a:t>Example – sequence diag.</a:t>
            </a:r>
          </a:p>
        </p:txBody>
      </p:sp>
      <p:pic>
        <p:nvPicPr>
          <p:cNvPr id="94211" name="Picture 3" descr="Fig7-12"/>
          <p:cNvPicPr>
            <a:picLocks noGrp="1" noChangeAspect="1" noChangeArrowheads="1"/>
          </p:cNvPicPr>
          <p:nvPr>
            <p:ph idx="1"/>
          </p:nvPr>
        </p:nvPicPr>
        <p:blipFill>
          <a:blip r:embed="rId2" cstate="print"/>
          <a:srcRect/>
          <a:stretch>
            <a:fillRect/>
          </a:stretch>
        </p:blipFill>
        <p:spPr>
          <a:xfrm>
            <a:off x="1143000" y="1828800"/>
            <a:ext cx="6778625" cy="4572000"/>
          </a:xfrm>
        </p:spPr>
      </p:pic>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smtClean="0"/>
              <a:t>Sequence Diagram: Borrow Copy of a Book </a:t>
            </a:r>
          </a:p>
        </p:txBody>
      </p:sp>
      <p:sp>
        <p:nvSpPr>
          <p:cNvPr id="22531" name="Line 3"/>
          <p:cNvSpPr>
            <a:spLocks noChangeShapeType="1"/>
          </p:cNvSpPr>
          <p:nvPr/>
        </p:nvSpPr>
        <p:spPr bwMode="auto">
          <a:xfrm>
            <a:off x="7000875" y="2236788"/>
            <a:ext cx="4763" cy="3438525"/>
          </a:xfrm>
          <a:prstGeom prst="line">
            <a:avLst/>
          </a:prstGeom>
          <a:noFill/>
          <a:ln w="9525">
            <a:solidFill>
              <a:schemeClr val="tx2"/>
            </a:solidFill>
            <a:prstDash val="dash"/>
            <a:round/>
            <a:headEnd/>
            <a:tailEnd/>
          </a:ln>
        </p:spPr>
        <p:txBody>
          <a:bodyPr anchor="ctr">
            <a:spAutoFit/>
          </a:bodyPr>
          <a:lstStyle/>
          <a:p>
            <a:endParaRPr lang="en-US"/>
          </a:p>
        </p:txBody>
      </p:sp>
      <p:sp>
        <p:nvSpPr>
          <p:cNvPr id="22532" name="Line 4"/>
          <p:cNvSpPr>
            <a:spLocks noChangeShapeType="1"/>
          </p:cNvSpPr>
          <p:nvPr/>
        </p:nvSpPr>
        <p:spPr bwMode="auto">
          <a:xfrm>
            <a:off x="5029200" y="2971800"/>
            <a:ext cx="0" cy="2667000"/>
          </a:xfrm>
          <a:prstGeom prst="line">
            <a:avLst/>
          </a:prstGeom>
          <a:noFill/>
          <a:ln w="9525">
            <a:solidFill>
              <a:schemeClr val="tx2"/>
            </a:solidFill>
            <a:prstDash val="dash"/>
            <a:round/>
            <a:headEnd/>
            <a:tailEnd/>
          </a:ln>
        </p:spPr>
        <p:txBody>
          <a:bodyPr anchor="ctr">
            <a:spAutoFit/>
          </a:bodyPr>
          <a:lstStyle/>
          <a:p>
            <a:endParaRPr lang="en-US"/>
          </a:p>
        </p:txBody>
      </p:sp>
      <p:sp>
        <p:nvSpPr>
          <p:cNvPr id="22533" name="Line 5"/>
          <p:cNvSpPr>
            <a:spLocks noChangeShapeType="1"/>
          </p:cNvSpPr>
          <p:nvPr/>
        </p:nvSpPr>
        <p:spPr bwMode="auto">
          <a:xfrm>
            <a:off x="3048000" y="2438400"/>
            <a:ext cx="0" cy="3200400"/>
          </a:xfrm>
          <a:prstGeom prst="line">
            <a:avLst/>
          </a:prstGeom>
          <a:noFill/>
          <a:ln w="9525">
            <a:solidFill>
              <a:schemeClr val="tx2"/>
            </a:solidFill>
            <a:prstDash val="dash"/>
            <a:round/>
            <a:headEnd/>
            <a:tailEnd/>
          </a:ln>
        </p:spPr>
        <p:txBody>
          <a:bodyPr wrap="none" anchor="ctr">
            <a:spAutoFit/>
          </a:bodyPr>
          <a:lstStyle/>
          <a:p>
            <a:endParaRPr lang="en-US"/>
          </a:p>
        </p:txBody>
      </p:sp>
      <p:grpSp>
        <p:nvGrpSpPr>
          <p:cNvPr id="2" name="Group 6"/>
          <p:cNvGrpSpPr>
            <a:grpSpLocks/>
          </p:cNvGrpSpPr>
          <p:nvPr/>
        </p:nvGrpSpPr>
        <p:grpSpPr bwMode="auto">
          <a:xfrm>
            <a:off x="457200" y="1828800"/>
            <a:ext cx="381000" cy="661988"/>
            <a:chOff x="1200" y="1680"/>
            <a:chExt cx="240" cy="417"/>
          </a:xfrm>
        </p:grpSpPr>
        <p:sp>
          <p:nvSpPr>
            <p:cNvPr id="22554" name="Oval 7"/>
            <p:cNvSpPr>
              <a:spLocks noChangeArrowheads="1"/>
            </p:cNvSpPr>
            <p:nvPr/>
          </p:nvSpPr>
          <p:spPr bwMode="auto">
            <a:xfrm>
              <a:off x="1248" y="1680"/>
              <a:ext cx="144" cy="144"/>
            </a:xfrm>
            <a:prstGeom prst="ellipse">
              <a:avLst/>
            </a:prstGeom>
            <a:noFill/>
            <a:ln w="9525">
              <a:solidFill>
                <a:schemeClr val="tx2"/>
              </a:solidFill>
              <a:round/>
              <a:headEnd/>
              <a:tailEnd/>
            </a:ln>
          </p:spPr>
          <p:txBody>
            <a:bodyPr wrap="none" anchor="ctr">
              <a:spAutoFit/>
            </a:bodyPr>
            <a:lstStyle/>
            <a:p>
              <a:endParaRPr lang="en-US"/>
            </a:p>
          </p:txBody>
        </p:sp>
        <p:sp>
          <p:nvSpPr>
            <p:cNvPr id="22555" name="Line 8"/>
            <p:cNvSpPr>
              <a:spLocks noChangeShapeType="1"/>
            </p:cNvSpPr>
            <p:nvPr/>
          </p:nvSpPr>
          <p:spPr bwMode="auto">
            <a:xfrm>
              <a:off x="1320" y="1821"/>
              <a:ext cx="0" cy="129"/>
            </a:xfrm>
            <a:prstGeom prst="line">
              <a:avLst/>
            </a:prstGeom>
            <a:noFill/>
            <a:ln w="9525">
              <a:solidFill>
                <a:schemeClr val="tx2"/>
              </a:solidFill>
              <a:round/>
              <a:headEnd/>
              <a:tailEnd/>
            </a:ln>
          </p:spPr>
          <p:txBody>
            <a:bodyPr wrap="none" anchor="ctr">
              <a:spAutoFit/>
            </a:bodyPr>
            <a:lstStyle/>
            <a:p>
              <a:endParaRPr lang="en-US"/>
            </a:p>
          </p:txBody>
        </p:sp>
        <p:sp>
          <p:nvSpPr>
            <p:cNvPr id="22556" name="Line 9"/>
            <p:cNvSpPr>
              <a:spLocks noChangeShapeType="1"/>
            </p:cNvSpPr>
            <p:nvPr/>
          </p:nvSpPr>
          <p:spPr bwMode="auto">
            <a:xfrm>
              <a:off x="1200" y="1845"/>
              <a:ext cx="240" cy="0"/>
            </a:xfrm>
            <a:prstGeom prst="line">
              <a:avLst/>
            </a:prstGeom>
            <a:noFill/>
            <a:ln w="9525">
              <a:solidFill>
                <a:schemeClr val="tx2"/>
              </a:solidFill>
              <a:round/>
              <a:headEnd/>
              <a:tailEnd/>
            </a:ln>
          </p:spPr>
          <p:txBody>
            <a:bodyPr wrap="none" anchor="ctr">
              <a:spAutoFit/>
            </a:bodyPr>
            <a:lstStyle/>
            <a:p>
              <a:endParaRPr lang="en-US"/>
            </a:p>
          </p:txBody>
        </p:sp>
        <p:sp>
          <p:nvSpPr>
            <p:cNvPr id="22557" name="Line 10"/>
            <p:cNvSpPr>
              <a:spLocks noChangeShapeType="1"/>
            </p:cNvSpPr>
            <p:nvPr/>
          </p:nvSpPr>
          <p:spPr bwMode="auto">
            <a:xfrm flipH="1">
              <a:off x="1233" y="1950"/>
              <a:ext cx="84" cy="144"/>
            </a:xfrm>
            <a:prstGeom prst="line">
              <a:avLst/>
            </a:prstGeom>
            <a:noFill/>
            <a:ln w="9525">
              <a:solidFill>
                <a:schemeClr val="tx2"/>
              </a:solidFill>
              <a:round/>
              <a:headEnd/>
              <a:tailEnd/>
            </a:ln>
          </p:spPr>
          <p:txBody>
            <a:bodyPr anchor="ctr">
              <a:spAutoFit/>
            </a:bodyPr>
            <a:lstStyle/>
            <a:p>
              <a:endParaRPr lang="en-US"/>
            </a:p>
          </p:txBody>
        </p:sp>
        <p:sp>
          <p:nvSpPr>
            <p:cNvPr id="22558" name="Line 11"/>
            <p:cNvSpPr>
              <a:spLocks noChangeShapeType="1"/>
            </p:cNvSpPr>
            <p:nvPr/>
          </p:nvSpPr>
          <p:spPr bwMode="auto">
            <a:xfrm>
              <a:off x="1323" y="1953"/>
              <a:ext cx="84" cy="144"/>
            </a:xfrm>
            <a:prstGeom prst="line">
              <a:avLst/>
            </a:prstGeom>
            <a:noFill/>
            <a:ln w="9525">
              <a:solidFill>
                <a:schemeClr val="tx2"/>
              </a:solidFill>
              <a:round/>
              <a:headEnd/>
              <a:tailEnd/>
            </a:ln>
          </p:spPr>
          <p:txBody>
            <a:bodyPr anchor="ctr">
              <a:spAutoFit/>
            </a:bodyPr>
            <a:lstStyle/>
            <a:p>
              <a:endParaRPr lang="en-US"/>
            </a:p>
          </p:txBody>
        </p:sp>
      </p:grpSp>
      <p:sp>
        <p:nvSpPr>
          <p:cNvPr id="22535" name="Text Box 12"/>
          <p:cNvSpPr txBox="1">
            <a:spLocks noChangeArrowheads="1"/>
          </p:cNvSpPr>
          <p:nvPr/>
        </p:nvSpPr>
        <p:spPr bwMode="auto">
          <a:xfrm>
            <a:off x="0" y="2438400"/>
            <a:ext cx="2133600" cy="457200"/>
          </a:xfrm>
          <a:prstGeom prst="rect">
            <a:avLst/>
          </a:prstGeom>
          <a:noFill/>
          <a:ln w="9525">
            <a:noFill/>
            <a:miter lim="800000"/>
            <a:headEnd/>
            <a:tailEnd/>
          </a:ln>
        </p:spPr>
        <p:txBody>
          <a:bodyPr>
            <a:spAutoFit/>
          </a:bodyPr>
          <a:lstStyle/>
          <a:p>
            <a:pPr algn="ctr">
              <a:spcBef>
                <a:spcPct val="50000"/>
              </a:spcBef>
            </a:pPr>
            <a:r>
              <a:rPr lang="en-US" u="sng">
                <a:solidFill>
                  <a:schemeClr val="tx2"/>
                </a:solidFill>
              </a:rPr>
              <a:t>BookBorrower</a:t>
            </a:r>
            <a:endParaRPr lang="en-US">
              <a:solidFill>
                <a:schemeClr val="tx2"/>
              </a:solidFill>
            </a:endParaRPr>
          </a:p>
        </p:txBody>
      </p:sp>
      <p:sp>
        <p:nvSpPr>
          <p:cNvPr id="22536" name="Rectangle 13"/>
          <p:cNvSpPr>
            <a:spLocks noChangeArrowheads="1"/>
          </p:cNvSpPr>
          <p:nvPr/>
        </p:nvSpPr>
        <p:spPr bwMode="auto">
          <a:xfrm>
            <a:off x="533400" y="3048000"/>
            <a:ext cx="152400" cy="2590800"/>
          </a:xfrm>
          <a:prstGeom prst="rect">
            <a:avLst/>
          </a:prstGeom>
          <a:noFill/>
          <a:ln w="9525">
            <a:solidFill>
              <a:schemeClr val="tx2"/>
            </a:solidFill>
            <a:miter lim="800000"/>
            <a:headEnd/>
            <a:tailEnd/>
          </a:ln>
        </p:spPr>
        <p:txBody>
          <a:bodyPr wrap="none" anchor="ctr">
            <a:spAutoFit/>
          </a:bodyPr>
          <a:lstStyle/>
          <a:p>
            <a:endParaRPr lang="en-US"/>
          </a:p>
        </p:txBody>
      </p:sp>
      <p:sp>
        <p:nvSpPr>
          <p:cNvPr id="22537" name="Text Box 14"/>
          <p:cNvSpPr txBox="1">
            <a:spLocks noChangeArrowheads="1"/>
          </p:cNvSpPr>
          <p:nvPr/>
        </p:nvSpPr>
        <p:spPr bwMode="auto">
          <a:xfrm>
            <a:off x="2133600" y="1600200"/>
            <a:ext cx="2362200" cy="831850"/>
          </a:xfrm>
          <a:prstGeom prst="rect">
            <a:avLst/>
          </a:prstGeom>
          <a:noFill/>
          <a:ln w="9525">
            <a:solidFill>
              <a:schemeClr val="tx1"/>
            </a:solidFill>
            <a:miter lim="800000"/>
            <a:headEnd/>
            <a:tailEnd/>
          </a:ln>
        </p:spPr>
        <p:txBody>
          <a:bodyPr>
            <a:spAutoFit/>
          </a:bodyPr>
          <a:lstStyle/>
          <a:p>
            <a:pPr algn="ctr">
              <a:spcBef>
                <a:spcPct val="50000"/>
              </a:spcBef>
            </a:pPr>
            <a:r>
              <a:rPr lang="en-US" u="sng" dirty="0" err="1">
                <a:solidFill>
                  <a:schemeClr val="tx2"/>
                </a:solidFill>
              </a:rPr>
              <a:t>libMem</a:t>
            </a:r>
            <a:r>
              <a:rPr lang="en-US" u="sng" dirty="0">
                <a:solidFill>
                  <a:schemeClr val="tx2"/>
                </a:solidFill>
              </a:rPr>
              <a:t>: </a:t>
            </a:r>
            <a:r>
              <a:rPr lang="en-US" u="sng" dirty="0" err="1">
                <a:solidFill>
                  <a:schemeClr val="tx2"/>
                </a:solidFill>
              </a:rPr>
              <a:t>LibraryMember</a:t>
            </a:r>
            <a:endParaRPr lang="en-US" dirty="0">
              <a:solidFill>
                <a:schemeClr val="tx2"/>
              </a:solidFill>
            </a:endParaRPr>
          </a:p>
        </p:txBody>
      </p:sp>
      <p:sp>
        <p:nvSpPr>
          <p:cNvPr id="22538" name="Text Box 15"/>
          <p:cNvSpPr txBox="1">
            <a:spLocks noChangeArrowheads="1"/>
          </p:cNvSpPr>
          <p:nvPr/>
        </p:nvSpPr>
        <p:spPr bwMode="auto">
          <a:xfrm>
            <a:off x="4343400" y="2514600"/>
            <a:ext cx="2209800" cy="466725"/>
          </a:xfrm>
          <a:prstGeom prst="rect">
            <a:avLst/>
          </a:prstGeom>
          <a:noFill/>
          <a:ln w="9525">
            <a:solidFill>
              <a:schemeClr val="tx1"/>
            </a:solidFill>
            <a:miter lim="800000"/>
            <a:headEnd/>
            <a:tailEnd/>
          </a:ln>
        </p:spPr>
        <p:txBody>
          <a:bodyPr>
            <a:spAutoFit/>
          </a:bodyPr>
          <a:lstStyle/>
          <a:p>
            <a:pPr algn="ctr">
              <a:spcBef>
                <a:spcPct val="50000"/>
              </a:spcBef>
            </a:pPr>
            <a:r>
              <a:rPr lang="en-US" u="sng">
                <a:solidFill>
                  <a:schemeClr val="tx2"/>
                </a:solidFill>
              </a:rPr>
              <a:t>theCopy:Copy</a:t>
            </a:r>
          </a:p>
        </p:txBody>
      </p:sp>
      <p:sp>
        <p:nvSpPr>
          <p:cNvPr id="22539" name="Text Box 16"/>
          <p:cNvSpPr txBox="1">
            <a:spLocks noChangeArrowheads="1"/>
          </p:cNvSpPr>
          <p:nvPr/>
        </p:nvSpPr>
        <p:spPr bwMode="auto">
          <a:xfrm>
            <a:off x="6172200" y="1752600"/>
            <a:ext cx="2133600" cy="466725"/>
          </a:xfrm>
          <a:prstGeom prst="rect">
            <a:avLst/>
          </a:prstGeom>
          <a:noFill/>
          <a:ln w="9525">
            <a:solidFill>
              <a:schemeClr val="tx1"/>
            </a:solidFill>
            <a:miter lim="800000"/>
            <a:headEnd/>
            <a:tailEnd/>
          </a:ln>
        </p:spPr>
        <p:txBody>
          <a:bodyPr>
            <a:spAutoFit/>
          </a:bodyPr>
          <a:lstStyle/>
          <a:p>
            <a:pPr algn="ctr">
              <a:spcBef>
                <a:spcPct val="50000"/>
              </a:spcBef>
            </a:pPr>
            <a:r>
              <a:rPr lang="en-US" u="sng">
                <a:solidFill>
                  <a:schemeClr val="tx2"/>
                </a:solidFill>
              </a:rPr>
              <a:t>theBook:Book</a:t>
            </a:r>
            <a:endParaRPr lang="en-US">
              <a:solidFill>
                <a:schemeClr val="tx2"/>
              </a:solidFill>
            </a:endParaRPr>
          </a:p>
        </p:txBody>
      </p:sp>
      <p:sp>
        <p:nvSpPr>
          <p:cNvPr id="22540" name="Rectangle 17"/>
          <p:cNvSpPr>
            <a:spLocks noChangeArrowheads="1"/>
          </p:cNvSpPr>
          <p:nvPr/>
        </p:nvSpPr>
        <p:spPr bwMode="auto">
          <a:xfrm>
            <a:off x="2971800" y="3733800"/>
            <a:ext cx="152400" cy="1143000"/>
          </a:xfrm>
          <a:prstGeom prst="rect">
            <a:avLst/>
          </a:prstGeom>
          <a:solidFill>
            <a:schemeClr val="bg1"/>
          </a:solidFill>
          <a:ln w="9525">
            <a:solidFill>
              <a:schemeClr val="tx2"/>
            </a:solidFill>
            <a:miter lim="800000"/>
            <a:headEnd/>
            <a:tailEnd/>
          </a:ln>
        </p:spPr>
        <p:txBody>
          <a:bodyPr anchor="ctr">
            <a:spAutoFit/>
          </a:bodyPr>
          <a:lstStyle/>
          <a:p>
            <a:endParaRPr lang="en-US"/>
          </a:p>
        </p:txBody>
      </p:sp>
      <p:sp>
        <p:nvSpPr>
          <p:cNvPr id="22541" name="Rectangle 18"/>
          <p:cNvSpPr>
            <a:spLocks noChangeArrowheads="1"/>
          </p:cNvSpPr>
          <p:nvPr/>
        </p:nvSpPr>
        <p:spPr bwMode="auto">
          <a:xfrm>
            <a:off x="4953000" y="4876800"/>
            <a:ext cx="152400" cy="381000"/>
          </a:xfrm>
          <a:prstGeom prst="rect">
            <a:avLst/>
          </a:prstGeom>
          <a:solidFill>
            <a:schemeClr val="bg1"/>
          </a:solidFill>
          <a:ln w="9525">
            <a:solidFill>
              <a:schemeClr val="tx2"/>
            </a:solidFill>
            <a:miter lim="800000"/>
            <a:headEnd/>
            <a:tailEnd/>
          </a:ln>
        </p:spPr>
        <p:txBody>
          <a:bodyPr anchor="ctr">
            <a:spAutoFit/>
          </a:bodyPr>
          <a:lstStyle/>
          <a:p>
            <a:endParaRPr lang="en-US"/>
          </a:p>
        </p:txBody>
      </p:sp>
      <p:sp>
        <p:nvSpPr>
          <p:cNvPr id="22542" name="Rectangle 19"/>
          <p:cNvSpPr>
            <a:spLocks noChangeArrowheads="1"/>
          </p:cNvSpPr>
          <p:nvPr/>
        </p:nvSpPr>
        <p:spPr bwMode="auto">
          <a:xfrm>
            <a:off x="6948488" y="5229225"/>
            <a:ext cx="138112" cy="228600"/>
          </a:xfrm>
          <a:prstGeom prst="rect">
            <a:avLst/>
          </a:prstGeom>
          <a:solidFill>
            <a:schemeClr val="bg1"/>
          </a:solidFill>
          <a:ln w="9525">
            <a:solidFill>
              <a:schemeClr val="tx2"/>
            </a:solidFill>
            <a:miter lim="800000"/>
            <a:headEnd/>
            <a:tailEnd/>
          </a:ln>
        </p:spPr>
        <p:txBody>
          <a:bodyPr anchor="ctr">
            <a:spAutoFit/>
          </a:bodyPr>
          <a:lstStyle/>
          <a:p>
            <a:endParaRPr lang="en-US"/>
          </a:p>
        </p:txBody>
      </p:sp>
      <p:sp>
        <p:nvSpPr>
          <p:cNvPr id="22543" name="Line 20"/>
          <p:cNvSpPr>
            <a:spLocks noChangeShapeType="1"/>
          </p:cNvSpPr>
          <p:nvPr/>
        </p:nvSpPr>
        <p:spPr bwMode="auto">
          <a:xfrm>
            <a:off x="685800" y="3733800"/>
            <a:ext cx="2286000" cy="0"/>
          </a:xfrm>
          <a:prstGeom prst="line">
            <a:avLst/>
          </a:prstGeom>
          <a:noFill/>
          <a:ln w="9525">
            <a:solidFill>
              <a:schemeClr val="tx2"/>
            </a:solidFill>
            <a:round/>
            <a:headEnd/>
            <a:tailEnd type="triangle" w="lg" len="lg"/>
          </a:ln>
        </p:spPr>
        <p:txBody>
          <a:bodyPr anchor="ctr">
            <a:spAutoFit/>
          </a:bodyPr>
          <a:lstStyle/>
          <a:p>
            <a:endParaRPr lang="en-US"/>
          </a:p>
        </p:txBody>
      </p:sp>
      <p:sp>
        <p:nvSpPr>
          <p:cNvPr id="22544" name="Text Box 21"/>
          <p:cNvSpPr txBox="1">
            <a:spLocks noChangeArrowheads="1"/>
          </p:cNvSpPr>
          <p:nvPr/>
        </p:nvSpPr>
        <p:spPr bwMode="auto">
          <a:xfrm>
            <a:off x="533400" y="3200400"/>
            <a:ext cx="2590800" cy="457200"/>
          </a:xfrm>
          <a:prstGeom prst="rect">
            <a:avLst/>
          </a:prstGeom>
          <a:noFill/>
          <a:ln w="9525">
            <a:noFill/>
            <a:miter lim="800000"/>
            <a:headEnd/>
            <a:tailEnd/>
          </a:ln>
        </p:spPr>
        <p:txBody>
          <a:bodyPr>
            <a:spAutoFit/>
          </a:bodyPr>
          <a:lstStyle/>
          <a:p>
            <a:pPr algn="ctr">
              <a:spcBef>
                <a:spcPct val="50000"/>
              </a:spcBef>
            </a:pPr>
            <a:r>
              <a:rPr lang="en-US">
                <a:solidFill>
                  <a:schemeClr val="tx2"/>
                </a:solidFill>
              </a:rPr>
              <a:t>borrow(theCopy)</a:t>
            </a:r>
          </a:p>
        </p:txBody>
      </p:sp>
      <p:sp>
        <p:nvSpPr>
          <p:cNvPr id="22545" name="Line 22"/>
          <p:cNvSpPr>
            <a:spLocks noChangeShapeType="1"/>
          </p:cNvSpPr>
          <p:nvPr/>
        </p:nvSpPr>
        <p:spPr bwMode="auto">
          <a:xfrm>
            <a:off x="3124200" y="3962400"/>
            <a:ext cx="304800" cy="0"/>
          </a:xfrm>
          <a:prstGeom prst="line">
            <a:avLst/>
          </a:prstGeom>
          <a:noFill/>
          <a:ln w="9525">
            <a:solidFill>
              <a:schemeClr val="tx2"/>
            </a:solidFill>
            <a:round/>
            <a:headEnd/>
            <a:tailEnd/>
          </a:ln>
        </p:spPr>
        <p:txBody>
          <a:bodyPr wrap="none" anchor="ctr">
            <a:spAutoFit/>
          </a:bodyPr>
          <a:lstStyle/>
          <a:p>
            <a:endParaRPr lang="en-US"/>
          </a:p>
        </p:txBody>
      </p:sp>
      <p:sp>
        <p:nvSpPr>
          <p:cNvPr id="22546" name="Line 23"/>
          <p:cNvSpPr>
            <a:spLocks noChangeShapeType="1"/>
          </p:cNvSpPr>
          <p:nvPr/>
        </p:nvSpPr>
        <p:spPr bwMode="auto">
          <a:xfrm>
            <a:off x="3429000" y="3962400"/>
            <a:ext cx="0" cy="152400"/>
          </a:xfrm>
          <a:prstGeom prst="line">
            <a:avLst/>
          </a:prstGeom>
          <a:noFill/>
          <a:ln w="9525">
            <a:solidFill>
              <a:schemeClr val="tx2"/>
            </a:solidFill>
            <a:round/>
            <a:headEnd/>
            <a:tailEnd/>
          </a:ln>
        </p:spPr>
        <p:txBody>
          <a:bodyPr wrap="none" anchor="ctr">
            <a:spAutoFit/>
          </a:bodyPr>
          <a:lstStyle/>
          <a:p>
            <a:endParaRPr lang="en-US"/>
          </a:p>
        </p:txBody>
      </p:sp>
      <p:sp>
        <p:nvSpPr>
          <p:cNvPr id="22547" name="Line 24"/>
          <p:cNvSpPr>
            <a:spLocks noChangeShapeType="1"/>
          </p:cNvSpPr>
          <p:nvPr/>
        </p:nvSpPr>
        <p:spPr bwMode="auto">
          <a:xfrm flipH="1">
            <a:off x="3124200" y="4114800"/>
            <a:ext cx="304800" cy="0"/>
          </a:xfrm>
          <a:prstGeom prst="line">
            <a:avLst/>
          </a:prstGeom>
          <a:noFill/>
          <a:ln w="9525">
            <a:solidFill>
              <a:schemeClr val="tx2"/>
            </a:solidFill>
            <a:round/>
            <a:headEnd/>
            <a:tailEnd type="triangle" w="lg" len="lg"/>
          </a:ln>
        </p:spPr>
        <p:txBody>
          <a:bodyPr wrap="none" anchor="ctr">
            <a:spAutoFit/>
          </a:bodyPr>
          <a:lstStyle/>
          <a:p>
            <a:endParaRPr lang="en-US"/>
          </a:p>
        </p:txBody>
      </p:sp>
      <p:sp>
        <p:nvSpPr>
          <p:cNvPr id="22548" name="Text Box 25"/>
          <p:cNvSpPr txBox="1">
            <a:spLocks noChangeArrowheads="1"/>
          </p:cNvSpPr>
          <p:nvPr/>
        </p:nvSpPr>
        <p:spPr bwMode="auto">
          <a:xfrm>
            <a:off x="2860675" y="3582988"/>
            <a:ext cx="2286000" cy="457200"/>
          </a:xfrm>
          <a:prstGeom prst="rect">
            <a:avLst/>
          </a:prstGeom>
          <a:noFill/>
          <a:ln w="9525">
            <a:noFill/>
            <a:miter lim="800000"/>
            <a:headEnd/>
            <a:tailEnd/>
          </a:ln>
        </p:spPr>
        <p:txBody>
          <a:bodyPr>
            <a:spAutoFit/>
          </a:bodyPr>
          <a:lstStyle/>
          <a:p>
            <a:pPr algn="ctr">
              <a:spcBef>
                <a:spcPct val="50000"/>
              </a:spcBef>
            </a:pPr>
            <a:r>
              <a:rPr lang="en-US">
                <a:solidFill>
                  <a:schemeClr val="tx2"/>
                </a:solidFill>
              </a:rPr>
              <a:t>okToBorrow</a:t>
            </a:r>
          </a:p>
        </p:txBody>
      </p:sp>
      <p:sp>
        <p:nvSpPr>
          <p:cNvPr id="22549" name="Line 26"/>
          <p:cNvSpPr>
            <a:spLocks noChangeShapeType="1"/>
          </p:cNvSpPr>
          <p:nvPr/>
        </p:nvSpPr>
        <p:spPr bwMode="auto">
          <a:xfrm>
            <a:off x="3124200" y="4876800"/>
            <a:ext cx="1828800" cy="0"/>
          </a:xfrm>
          <a:prstGeom prst="line">
            <a:avLst/>
          </a:prstGeom>
          <a:noFill/>
          <a:ln w="9525">
            <a:solidFill>
              <a:schemeClr val="tx2"/>
            </a:solidFill>
            <a:round/>
            <a:headEnd/>
            <a:tailEnd type="triangle" w="lg" len="lg"/>
          </a:ln>
        </p:spPr>
        <p:txBody>
          <a:bodyPr wrap="none" anchor="ctr">
            <a:spAutoFit/>
          </a:bodyPr>
          <a:lstStyle/>
          <a:p>
            <a:endParaRPr lang="en-US"/>
          </a:p>
        </p:txBody>
      </p:sp>
      <p:sp>
        <p:nvSpPr>
          <p:cNvPr id="22550" name="Text Box 27"/>
          <p:cNvSpPr txBox="1">
            <a:spLocks noChangeArrowheads="1"/>
          </p:cNvSpPr>
          <p:nvPr/>
        </p:nvSpPr>
        <p:spPr bwMode="auto">
          <a:xfrm>
            <a:off x="3352800" y="4419600"/>
            <a:ext cx="1219200" cy="457200"/>
          </a:xfrm>
          <a:prstGeom prst="rect">
            <a:avLst/>
          </a:prstGeom>
          <a:noFill/>
          <a:ln w="9525">
            <a:noFill/>
            <a:miter lim="800000"/>
            <a:headEnd/>
            <a:tailEnd/>
          </a:ln>
        </p:spPr>
        <p:txBody>
          <a:bodyPr>
            <a:spAutoFit/>
          </a:bodyPr>
          <a:lstStyle/>
          <a:p>
            <a:pPr algn="ctr">
              <a:spcBef>
                <a:spcPct val="50000"/>
              </a:spcBef>
            </a:pPr>
            <a:r>
              <a:rPr lang="en-US">
                <a:solidFill>
                  <a:schemeClr val="tx2"/>
                </a:solidFill>
              </a:rPr>
              <a:t>borrow</a:t>
            </a:r>
          </a:p>
        </p:txBody>
      </p:sp>
      <p:sp>
        <p:nvSpPr>
          <p:cNvPr id="22551" name="Line 28"/>
          <p:cNvSpPr>
            <a:spLocks noChangeShapeType="1"/>
          </p:cNvSpPr>
          <p:nvPr/>
        </p:nvSpPr>
        <p:spPr bwMode="auto">
          <a:xfrm>
            <a:off x="5113338" y="5251450"/>
            <a:ext cx="1828800" cy="0"/>
          </a:xfrm>
          <a:prstGeom prst="line">
            <a:avLst/>
          </a:prstGeom>
          <a:noFill/>
          <a:ln w="9525">
            <a:solidFill>
              <a:schemeClr val="tx2"/>
            </a:solidFill>
            <a:round/>
            <a:headEnd/>
            <a:tailEnd type="triangle" w="lg" len="lg"/>
          </a:ln>
        </p:spPr>
        <p:txBody>
          <a:bodyPr wrap="none" anchor="ctr">
            <a:spAutoFit/>
          </a:bodyPr>
          <a:lstStyle/>
          <a:p>
            <a:endParaRPr lang="en-US"/>
          </a:p>
        </p:txBody>
      </p:sp>
      <p:sp>
        <p:nvSpPr>
          <p:cNvPr id="22552" name="Text Box 29"/>
          <p:cNvSpPr txBox="1">
            <a:spLocks noChangeArrowheads="1"/>
          </p:cNvSpPr>
          <p:nvPr/>
        </p:nvSpPr>
        <p:spPr bwMode="auto">
          <a:xfrm>
            <a:off x="5348288" y="4772025"/>
            <a:ext cx="1219200" cy="457200"/>
          </a:xfrm>
          <a:prstGeom prst="rect">
            <a:avLst/>
          </a:prstGeom>
          <a:noFill/>
          <a:ln w="9525">
            <a:noFill/>
            <a:miter lim="800000"/>
            <a:headEnd/>
            <a:tailEnd/>
          </a:ln>
        </p:spPr>
        <p:txBody>
          <a:bodyPr>
            <a:spAutoFit/>
          </a:bodyPr>
          <a:lstStyle/>
          <a:p>
            <a:pPr algn="ctr">
              <a:spcBef>
                <a:spcPct val="50000"/>
              </a:spcBef>
            </a:pPr>
            <a:r>
              <a:rPr lang="en-US">
                <a:solidFill>
                  <a:schemeClr val="tx2"/>
                </a:solidFill>
              </a:rPr>
              <a:t>borrow</a:t>
            </a:r>
          </a:p>
        </p:txBody>
      </p:sp>
      <p:sp>
        <p:nvSpPr>
          <p:cNvPr id="22553" name="Text Box 30"/>
          <p:cNvSpPr txBox="1">
            <a:spLocks noChangeArrowheads="1"/>
          </p:cNvSpPr>
          <p:nvPr/>
        </p:nvSpPr>
        <p:spPr bwMode="auto">
          <a:xfrm>
            <a:off x="7391400" y="3429000"/>
            <a:ext cx="1600200" cy="1552575"/>
          </a:xfrm>
          <a:prstGeom prst="rect">
            <a:avLst/>
          </a:prstGeom>
          <a:noFill/>
          <a:ln w="9525">
            <a:noFill/>
            <a:miter lim="800000"/>
            <a:headEnd/>
            <a:tailEnd/>
          </a:ln>
        </p:spPr>
        <p:txBody>
          <a:bodyPr>
            <a:spAutoFit/>
          </a:bodyPr>
          <a:lstStyle/>
          <a:p>
            <a:pPr>
              <a:spcBef>
                <a:spcPct val="50000"/>
              </a:spcBef>
            </a:pPr>
            <a:r>
              <a:rPr lang="en-US">
                <a:solidFill>
                  <a:srgbClr val="FF0000"/>
                </a:solidFill>
              </a:rPr>
              <a:t>In this diagram, time runs downwards</a:t>
            </a:r>
            <a:endParaRPr lang="en-US"/>
          </a:p>
        </p:txBody>
      </p:sp>
    </p:spTree>
  </p:cSld>
  <p:clrMapOvr>
    <a:masterClrMapping/>
  </p:clrMapOvr>
  <p:transition spd="slow"/>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52400" y="274638"/>
            <a:ext cx="8839200" cy="1143000"/>
          </a:xfrm>
        </p:spPr>
        <p:txBody>
          <a:bodyPr>
            <a:normAutofit fontScale="90000"/>
          </a:bodyPr>
          <a:lstStyle/>
          <a:p>
            <a:r>
              <a:rPr lang="en-US" dirty="0" smtClean="0"/>
              <a:t>Noun Identification for Application Classes: A Library Example</a:t>
            </a:r>
          </a:p>
        </p:txBody>
      </p:sp>
      <p:sp>
        <p:nvSpPr>
          <p:cNvPr id="41987" name="Text Box 3"/>
          <p:cNvSpPr txBox="1">
            <a:spLocks noChangeArrowheads="1"/>
          </p:cNvSpPr>
          <p:nvPr/>
        </p:nvSpPr>
        <p:spPr bwMode="auto">
          <a:xfrm>
            <a:off x="381000" y="1371600"/>
            <a:ext cx="8534400" cy="4810932"/>
          </a:xfrm>
          <a:prstGeom prst="rect">
            <a:avLst/>
          </a:prstGeom>
          <a:noFill/>
          <a:ln w="9525">
            <a:noFill/>
            <a:miter lim="800000"/>
            <a:headEnd/>
            <a:tailEnd/>
          </a:ln>
        </p:spPr>
        <p:txBody>
          <a:bodyPr wrap="square">
            <a:spAutoFit/>
          </a:bodyPr>
          <a:lstStyle/>
          <a:p>
            <a:pPr>
              <a:lnSpc>
                <a:spcPts val="3700"/>
              </a:lnSpc>
              <a:spcBef>
                <a:spcPct val="50000"/>
              </a:spcBef>
            </a:pPr>
            <a:r>
              <a:rPr lang="en-US" sz="2400" dirty="0">
                <a:solidFill>
                  <a:schemeClr val="tx2"/>
                </a:solidFill>
              </a:rPr>
              <a:t>The library contains books and journals.  It may have several copies of a given book.  Some of the books are reserved for short-term loans only.  All others may be borrowed by any library member for three weeks.  Members of the library can normally borrow up to six items at a time, but members of staff may borrow up to 12 items at one time.  Only members of staff may borrow </a:t>
            </a:r>
            <a:r>
              <a:rPr lang="en-US" sz="2400" dirty="0" smtClean="0">
                <a:solidFill>
                  <a:schemeClr val="tx2"/>
                </a:solidFill>
              </a:rPr>
              <a:t>journals. The </a:t>
            </a:r>
            <a:r>
              <a:rPr lang="en-US" sz="2400" dirty="0">
                <a:solidFill>
                  <a:schemeClr val="tx2"/>
                </a:solidFill>
              </a:rPr>
              <a:t>system must keep track of when books and journals are borrowed and returned and enforce the rules.</a:t>
            </a: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28600" y="704088"/>
            <a:ext cx="8915400" cy="896112"/>
          </a:xfrm>
        </p:spPr>
        <p:txBody>
          <a:bodyPr>
            <a:normAutofit fontScale="90000"/>
          </a:bodyPr>
          <a:lstStyle/>
          <a:p>
            <a:r>
              <a:rPr lang="en-US" dirty="0" smtClean="0"/>
              <a:t>Noun Identification: A Library Example</a:t>
            </a:r>
          </a:p>
        </p:txBody>
      </p:sp>
      <p:sp>
        <p:nvSpPr>
          <p:cNvPr id="43011" name="Text Box 3"/>
          <p:cNvSpPr txBox="1">
            <a:spLocks noChangeArrowheads="1"/>
          </p:cNvSpPr>
          <p:nvPr/>
        </p:nvSpPr>
        <p:spPr bwMode="auto">
          <a:xfrm>
            <a:off x="152400" y="1600200"/>
            <a:ext cx="8763000" cy="4547399"/>
          </a:xfrm>
          <a:prstGeom prst="rect">
            <a:avLst/>
          </a:prstGeom>
          <a:noFill/>
          <a:ln w="9525">
            <a:noFill/>
            <a:miter lim="800000"/>
            <a:headEnd/>
            <a:tailEnd/>
          </a:ln>
        </p:spPr>
        <p:txBody>
          <a:bodyPr wrap="square">
            <a:spAutoFit/>
          </a:bodyPr>
          <a:lstStyle/>
          <a:p>
            <a:pPr>
              <a:lnSpc>
                <a:spcPts val="3700"/>
              </a:lnSpc>
              <a:spcBef>
                <a:spcPct val="50000"/>
              </a:spcBef>
            </a:pPr>
            <a:r>
              <a:rPr lang="en-US" sz="2400" dirty="0">
                <a:solidFill>
                  <a:schemeClr val="tx2"/>
                </a:solidFill>
              </a:rPr>
              <a:t>The </a:t>
            </a:r>
            <a:r>
              <a:rPr lang="en-US" sz="2400" dirty="0">
                <a:solidFill>
                  <a:srgbClr val="0000CC"/>
                </a:solidFill>
              </a:rPr>
              <a:t>library</a:t>
            </a:r>
            <a:r>
              <a:rPr lang="en-US" sz="2400" dirty="0">
                <a:solidFill>
                  <a:schemeClr val="tx2"/>
                </a:solidFill>
              </a:rPr>
              <a:t> contains </a:t>
            </a:r>
            <a:r>
              <a:rPr lang="en-US" sz="2400" dirty="0">
                <a:solidFill>
                  <a:srgbClr val="0000CC"/>
                </a:solidFill>
              </a:rPr>
              <a:t>books</a:t>
            </a:r>
            <a:r>
              <a:rPr lang="en-US" sz="2400" dirty="0">
                <a:solidFill>
                  <a:schemeClr val="tx2"/>
                </a:solidFill>
              </a:rPr>
              <a:t> and </a:t>
            </a:r>
            <a:r>
              <a:rPr lang="en-US" sz="2400" dirty="0">
                <a:solidFill>
                  <a:srgbClr val="0000CC"/>
                </a:solidFill>
              </a:rPr>
              <a:t>journals</a:t>
            </a:r>
            <a:r>
              <a:rPr lang="en-US" sz="2400" dirty="0">
                <a:solidFill>
                  <a:schemeClr val="tx2"/>
                </a:solidFill>
              </a:rPr>
              <a:t>.  It may have several </a:t>
            </a:r>
            <a:r>
              <a:rPr lang="en-US" sz="2400" dirty="0">
                <a:solidFill>
                  <a:srgbClr val="0000CC"/>
                </a:solidFill>
              </a:rPr>
              <a:t>copies</a:t>
            </a:r>
            <a:r>
              <a:rPr lang="en-US" sz="2400" dirty="0">
                <a:solidFill>
                  <a:schemeClr val="tx2"/>
                </a:solidFill>
              </a:rPr>
              <a:t> of a given book.  Some of the books are reserved for </a:t>
            </a:r>
            <a:r>
              <a:rPr lang="en-US" sz="2400" dirty="0">
                <a:solidFill>
                  <a:srgbClr val="0000CC"/>
                </a:solidFill>
              </a:rPr>
              <a:t>short-term loans</a:t>
            </a:r>
            <a:r>
              <a:rPr lang="en-US" sz="2400" dirty="0">
                <a:solidFill>
                  <a:schemeClr val="tx2"/>
                </a:solidFill>
              </a:rPr>
              <a:t> only.  All others may be borrowed by any </a:t>
            </a:r>
            <a:r>
              <a:rPr lang="en-US" sz="2400" dirty="0">
                <a:solidFill>
                  <a:srgbClr val="0000CC"/>
                </a:solidFill>
              </a:rPr>
              <a:t>library member</a:t>
            </a:r>
            <a:r>
              <a:rPr lang="en-US" sz="2400" dirty="0">
                <a:solidFill>
                  <a:schemeClr val="tx2"/>
                </a:solidFill>
              </a:rPr>
              <a:t> for three </a:t>
            </a:r>
            <a:r>
              <a:rPr lang="en-US" sz="2400" dirty="0">
                <a:solidFill>
                  <a:srgbClr val="0000CC"/>
                </a:solidFill>
              </a:rPr>
              <a:t>weeks</a:t>
            </a:r>
            <a:r>
              <a:rPr lang="en-US" sz="2400" dirty="0">
                <a:solidFill>
                  <a:schemeClr val="tx2"/>
                </a:solidFill>
              </a:rPr>
              <a:t>.  </a:t>
            </a:r>
            <a:r>
              <a:rPr lang="en-US" sz="2400" dirty="0">
                <a:solidFill>
                  <a:srgbClr val="0000CC"/>
                </a:solidFill>
              </a:rPr>
              <a:t>Members of the library</a:t>
            </a:r>
            <a:r>
              <a:rPr lang="en-US" sz="2400" dirty="0">
                <a:solidFill>
                  <a:schemeClr val="tx2"/>
                </a:solidFill>
              </a:rPr>
              <a:t> can normally borrow up to six </a:t>
            </a:r>
            <a:r>
              <a:rPr lang="en-US" sz="2400" dirty="0">
                <a:solidFill>
                  <a:srgbClr val="0000CC"/>
                </a:solidFill>
              </a:rPr>
              <a:t>items</a:t>
            </a:r>
            <a:r>
              <a:rPr lang="en-US" sz="2400" dirty="0">
                <a:solidFill>
                  <a:schemeClr val="tx2"/>
                </a:solidFill>
              </a:rPr>
              <a:t> at a time, but </a:t>
            </a:r>
            <a:r>
              <a:rPr lang="en-US" sz="2400" dirty="0">
                <a:solidFill>
                  <a:srgbClr val="0000CC"/>
                </a:solidFill>
              </a:rPr>
              <a:t>members of staff</a:t>
            </a:r>
            <a:r>
              <a:rPr lang="en-US" sz="2400" dirty="0">
                <a:solidFill>
                  <a:schemeClr val="tx2"/>
                </a:solidFill>
              </a:rPr>
              <a:t> may borrow up to 12 items at one time.  Only members of staff may borrow journals.</a:t>
            </a:r>
          </a:p>
          <a:p>
            <a:pPr>
              <a:lnSpc>
                <a:spcPts val="3700"/>
              </a:lnSpc>
              <a:spcBef>
                <a:spcPct val="50000"/>
              </a:spcBef>
            </a:pPr>
            <a:r>
              <a:rPr lang="en-US" sz="2400" dirty="0">
                <a:solidFill>
                  <a:schemeClr val="tx2"/>
                </a:solidFill>
              </a:rPr>
              <a:t>The </a:t>
            </a:r>
            <a:r>
              <a:rPr lang="en-US" sz="2400" dirty="0">
                <a:solidFill>
                  <a:srgbClr val="0000CC"/>
                </a:solidFill>
              </a:rPr>
              <a:t>system</a:t>
            </a:r>
            <a:r>
              <a:rPr lang="en-US" sz="2400" dirty="0">
                <a:solidFill>
                  <a:schemeClr val="tx2"/>
                </a:solidFill>
              </a:rPr>
              <a:t> must keep track of when books and journals are borrowed and returned and enforce the </a:t>
            </a:r>
            <a:r>
              <a:rPr lang="en-US" sz="2400" dirty="0">
                <a:solidFill>
                  <a:srgbClr val="0000CC"/>
                </a:solidFill>
              </a:rPr>
              <a:t>rules</a:t>
            </a:r>
            <a:r>
              <a:rPr lang="en-US" sz="2400" dirty="0">
                <a:solidFill>
                  <a:schemeClr val="tx2"/>
                </a:solidFill>
              </a:rPr>
              <a:t>.</a:t>
            </a: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b="1"/>
              <a:t>Actor and Use Case Diagram</a:t>
            </a:r>
            <a:endParaRPr lang="en-US"/>
          </a:p>
        </p:txBody>
      </p:sp>
      <p:grpSp>
        <p:nvGrpSpPr>
          <p:cNvPr id="2" name="Group 3"/>
          <p:cNvGrpSpPr>
            <a:grpSpLocks/>
          </p:cNvGrpSpPr>
          <p:nvPr/>
        </p:nvGrpSpPr>
        <p:grpSpPr bwMode="auto">
          <a:xfrm>
            <a:off x="1371600" y="2667000"/>
            <a:ext cx="381000" cy="661988"/>
            <a:chOff x="1200" y="1680"/>
            <a:chExt cx="240" cy="417"/>
          </a:xfrm>
        </p:grpSpPr>
        <p:sp>
          <p:nvSpPr>
            <p:cNvPr id="447492" name="Oval 4"/>
            <p:cNvSpPr>
              <a:spLocks noChangeArrowheads="1"/>
            </p:cNvSpPr>
            <p:nvPr/>
          </p:nvSpPr>
          <p:spPr bwMode="auto">
            <a:xfrm>
              <a:off x="1248" y="1680"/>
              <a:ext cx="144" cy="144"/>
            </a:xfrm>
            <a:prstGeom prst="ellipse">
              <a:avLst/>
            </a:prstGeom>
            <a:noFill/>
            <a:ln w="9525">
              <a:solidFill>
                <a:schemeClr val="tx2"/>
              </a:solidFill>
              <a:round/>
              <a:headEnd/>
              <a:tailEnd/>
            </a:ln>
            <a:effectLst/>
          </p:spPr>
          <p:txBody>
            <a:bodyPr wrap="none" anchor="ctr">
              <a:spAutoFit/>
            </a:bodyPr>
            <a:lstStyle/>
            <a:p>
              <a:endParaRPr lang="en-US"/>
            </a:p>
          </p:txBody>
        </p:sp>
        <p:sp>
          <p:nvSpPr>
            <p:cNvPr id="447493" name="Line 5"/>
            <p:cNvSpPr>
              <a:spLocks noChangeShapeType="1"/>
            </p:cNvSpPr>
            <p:nvPr/>
          </p:nvSpPr>
          <p:spPr bwMode="auto">
            <a:xfrm>
              <a:off x="1320" y="1821"/>
              <a:ext cx="0" cy="129"/>
            </a:xfrm>
            <a:prstGeom prst="line">
              <a:avLst/>
            </a:prstGeom>
            <a:noFill/>
            <a:ln w="9525">
              <a:solidFill>
                <a:schemeClr val="tx2"/>
              </a:solidFill>
              <a:round/>
              <a:headEnd/>
              <a:tailEnd/>
            </a:ln>
            <a:effectLst/>
          </p:spPr>
          <p:txBody>
            <a:bodyPr wrap="none" anchor="ctr">
              <a:spAutoFit/>
            </a:bodyPr>
            <a:lstStyle/>
            <a:p>
              <a:endParaRPr lang="en-US"/>
            </a:p>
          </p:txBody>
        </p:sp>
        <p:sp>
          <p:nvSpPr>
            <p:cNvPr id="447494" name="Line 6"/>
            <p:cNvSpPr>
              <a:spLocks noChangeShapeType="1"/>
            </p:cNvSpPr>
            <p:nvPr/>
          </p:nvSpPr>
          <p:spPr bwMode="auto">
            <a:xfrm>
              <a:off x="1200" y="1845"/>
              <a:ext cx="240" cy="0"/>
            </a:xfrm>
            <a:prstGeom prst="line">
              <a:avLst/>
            </a:prstGeom>
            <a:noFill/>
            <a:ln w="9525">
              <a:solidFill>
                <a:schemeClr val="tx2"/>
              </a:solidFill>
              <a:round/>
              <a:headEnd/>
              <a:tailEnd/>
            </a:ln>
            <a:effectLst/>
          </p:spPr>
          <p:txBody>
            <a:bodyPr wrap="none" anchor="ctr">
              <a:spAutoFit/>
            </a:bodyPr>
            <a:lstStyle/>
            <a:p>
              <a:endParaRPr lang="en-US"/>
            </a:p>
          </p:txBody>
        </p:sp>
        <p:sp>
          <p:nvSpPr>
            <p:cNvPr id="447495" name="Line 7"/>
            <p:cNvSpPr>
              <a:spLocks noChangeShapeType="1"/>
            </p:cNvSpPr>
            <p:nvPr/>
          </p:nvSpPr>
          <p:spPr bwMode="auto">
            <a:xfrm flipH="1">
              <a:off x="1233" y="1950"/>
              <a:ext cx="84" cy="144"/>
            </a:xfrm>
            <a:prstGeom prst="line">
              <a:avLst/>
            </a:prstGeom>
            <a:noFill/>
            <a:ln w="9525">
              <a:solidFill>
                <a:schemeClr val="tx2"/>
              </a:solidFill>
              <a:round/>
              <a:headEnd/>
              <a:tailEnd/>
            </a:ln>
            <a:effectLst/>
          </p:spPr>
          <p:txBody>
            <a:bodyPr anchor="ctr">
              <a:spAutoFit/>
            </a:bodyPr>
            <a:lstStyle/>
            <a:p>
              <a:endParaRPr lang="en-US"/>
            </a:p>
          </p:txBody>
        </p:sp>
        <p:sp>
          <p:nvSpPr>
            <p:cNvPr id="447496" name="Line 8"/>
            <p:cNvSpPr>
              <a:spLocks noChangeShapeType="1"/>
            </p:cNvSpPr>
            <p:nvPr/>
          </p:nvSpPr>
          <p:spPr bwMode="auto">
            <a:xfrm>
              <a:off x="1323" y="1953"/>
              <a:ext cx="84" cy="144"/>
            </a:xfrm>
            <a:prstGeom prst="line">
              <a:avLst/>
            </a:prstGeom>
            <a:noFill/>
            <a:ln w="9525">
              <a:solidFill>
                <a:schemeClr val="tx2"/>
              </a:solidFill>
              <a:round/>
              <a:headEnd/>
              <a:tailEnd/>
            </a:ln>
            <a:effectLst/>
          </p:spPr>
          <p:txBody>
            <a:bodyPr anchor="ctr">
              <a:spAutoFit/>
            </a:bodyPr>
            <a:lstStyle/>
            <a:p>
              <a:endParaRPr lang="en-US"/>
            </a:p>
          </p:txBody>
        </p:sp>
      </p:grpSp>
      <p:sp>
        <p:nvSpPr>
          <p:cNvPr id="447497" name="Text Box 9"/>
          <p:cNvSpPr txBox="1">
            <a:spLocks noChangeArrowheads="1"/>
          </p:cNvSpPr>
          <p:nvPr/>
        </p:nvSpPr>
        <p:spPr bwMode="auto">
          <a:xfrm>
            <a:off x="2590800" y="2667001"/>
            <a:ext cx="6019800" cy="3213187"/>
          </a:xfrm>
          <a:prstGeom prst="rect">
            <a:avLst/>
          </a:prstGeom>
          <a:noFill/>
          <a:ln w="9525">
            <a:noFill/>
            <a:miter lim="800000"/>
            <a:headEnd/>
            <a:tailEnd/>
          </a:ln>
          <a:effectLst/>
        </p:spPr>
        <p:txBody>
          <a:bodyPr wrap="square">
            <a:spAutoFit/>
          </a:bodyPr>
          <a:lstStyle/>
          <a:p>
            <a:pPr algn="l">
              <a:spcBef>
                <a:spcPct val="50000"/>
              </a:spcBef>
            </a:pPr>
            <a:r>
              <a:rPr lang="en-US" sz="2400" dirty="0">
                <a:solidFill>
                  <a:schemeClr val="tx1"/>
                </a:solidFill>
                <a:cs typeface="Times New Roman" charset="0"/>
                <a:sym typeface="Marlett" pitchFamily="2" charset="2"/>
              </a:rPr>
              <a:t>•    </a:t>
            </a:r>
            <a:r>
              <a:rPr lang="en-US" sz="2400" dirty="0"/>
              <a:t>An </a:t>
            </a:r>
            <a:r>
              <a:rPr lang="en-US" sz="2400" b="1" dirty="0"/>
              <a:t>actor</a:t>
            </a:r>
            <a:r>
              <a:rPr lang="en-US" sz="2400" dirty="0"/>
              <a:t> is a user of a system in a </a:t>
            </a:r>
          </a:p>
          <a:p>
            <a:pPr algn="l">
              <a:spcBef>
                <a:spcPct val="10000"/>
              </a:spcBef>
            </a:pPr>
            <a:r>
              <a:rPr lang="en-US" sz="2400" dirty="0"/>
              <a:t>      particular </a:t>
            </a:r>
            <a:r>
              <a:rPr lang="en-US" sz="2400" b="1" dirty="0"/>
              <a:t>role</a:t>
            </a:r>
            <a:r>
              <a:rPr lang="en-US" sz="2400" dirty="0"/>
              <a:t>.</a:t>
            </a:r>
          </a:p>
          <a:p>
            <a:pPr algn="l">
              <a:spcBef>
                <a:spcPct val="50000"/>
              </a:spcBef>
            </a:pPr>
            <a:r>
              <a:rPr lang="en-US" sz="2400" dirty="0"/>
              <a:t>      An actor can be human or an external </a:t>
            </a:r>
            <a:r>
              <a:rPr lang="en-US" sz="2400" dirty="0" smtClean="0"/>
              <a:t>system</a:t>
            </a:r>
            <a:r>
              <a:rPr lang="en-US" sz="2400" dirty="0"/>
              <a:t>.</a:t>
            </a:r>
          </a:p>
          <a:p>
            <a:pPr algn="l">
              <a:spcBef>
                <a:spcPct val="75000"/>
              </a:spcBef>
            </a:pPr>
            <a:r>
              <a:rPr lang="en-US" sz="2400" dirty="0">
                <a:solidFill>
                  <a:schemeClr val="tx1"/>
                </a:solidFill>
                <a:cs typeface="Times New Roman" charset="0"/>
                <a:sym typeface="Marlett" pitchFamily="2" charset="2"/>
              </a:rPr>
              <a:t>•    </a:t>
            </a:r>
            <a:r>
              <a:rPr lang="en-US" sz="2400" dirty="0">
                <a:solidFill>
                  <a:schemeClr val="tx1"/>
                </a:solidFill>
                <a:sym typeface="Marlett" pitchFamily="2" charset="2"/>
              </a:rPr>
              <a:t>A </a:t>
            </a:r>
            <a:r>
              <a:rPr lang="en-US" sz="2400" b="1" dirty="0">
                <a:solidFill>
                  <a:schemeClr val="tx1"/>
                </a:solidFill>
                <a:sym typeface="Marlett" pitchFamily="2" charset="2"/>
              </a:rPr>
              <a:t>use case</a:t>
            </a:r>
            <a:r>
              <a:rPr lang="en-US" sz="2400" dirty="0">
                <a:solidFill>
                  <a:schemeClr val="tx1"/>
                </a:solidFill>
                <a:sym typeface="Marlett" pitchFamily="2" charset="2"/>
              </a:rPr>
              <a:t> is a </a:t>
            </a:r>
            <a:r>
              <a:rPr lang="en-US" sz="2400" dirty="0" err="1">
                <a:solidFill>
                  <a:schemeClr val="tx1"/>
                </a:solidFill>
                <a:sym typeface="Marlett" pitchFamily="2" charset="2"/>
              </a:rPr>
              <a:t>a</a:t>
            </a:r>
            <a:r>
              <a:rPr lang="en-US" sz="2400" dirty="0">
                <a:solidFill>
                  <a:schemeClr val="tx1"/>
                </a:solidFill>
                <a:sym typeface="Marlett" pitchFamily="2" charset="2"/>
              </a:rPr>
              <a:t> task that an actor </a:t>
            </a:r>
          </a:p>
          <a:p>
            <a:pPr algn="l">
              <a:spcBef>
                <a:spcPct val="10000"/>
              </a:spcBef>
            </a:pPr>
            <a:r>
              <a:rPr lang="en-US" sz="2400" dirty="0">
                <a:solidFill>
                  <a:schemeClr val="tx1"/>
                </a:solidFill>
                <a:sym typeface="Marlett" pitchFamily="2" charset="2"/>
              </a:rPr>
              <a:t>      needs to perform with the help of the </a:t>
            </a:r>
            <a:r>
              <a:rPr lang="en-US" sz="2400" dirty="0" smtClean="0">
                <a:solidFill>
                  <a:schemeClr val="tx1"/>
                </a:solidFill>
                <a:sym typeface="Marlett" pitchFamily="2" charset="2"/>
              </a:rPr>
              <a:t>      </a:t>
            </a:r>
            <a:r>
              <a:rPr lang="en-US" sz="2400" dirty="0">
                <a:solidFill>
                  <a:schemeClr val="tx1"/>
                </a:solidFill>
                <a:sym typeface="Marlett" pitchFamily="2" charset="2"/>
              </a:rPr>
              <a:t>system.</a:t>
            </a:r>
          </a:p>
        </p:txBody>
      </p:sp>
      <p:sp>
        <p:nvSpPr>
          <p:cNvPr id="447498" name="Oval 10"/>
          <p:cNvSpPr>
            <a:spLocks noChangeArrowheads="1"/>
          </p:cNvSpPr>
          <p:nvPr/>
        </p:nvSpPr>
        <p:spPr bwMode="auto">
          <a:xfrm>
            <a:off x="457200" y="4495800"/>
            <a:ext cx="2133600" cy="838200"/>
          </a:xfrm>
          <a:prstGeom prst="ellipse">
            <a:avLst/>
          </a:prstGeom>
          <a:noFill/>
          <a:ln w="9525">
            <a:solidFill>
              <a:schemeClr val="tx2"/>
            </a:solidFill>
            <a:round/>
            <a:headEnd/>
            <a:tailEnd/>
          </a:ln>
          <a:effectLst/>
        </p:spPr>
        <p:txBody>
          <a:bodyPr wrap="none" anchor="ctr">
            <a:spAutoFit/>
          </a:bodyPr>
          <a:lstStyle/>
          <a:p>
            <a:endParaRPr lang="en-US"/>
          </a:p>
        </p:txBody>
      </p:sp>
      <p:sp>
        <p:nvSpPr>
          <p:cNvPr id="447499" name="Text Box 11"/>
          <p:cNvSpPr txBox="1">
            <a:spLocks noChangeArrowheads="1"/>
          </p:cNvSpPr>
          <p:nvPr/>
        </p:nvSpPr>
        <p:spPr bwMode="auto">
          <a:xfrm>
            <a:off x="482600" y="4684713"/>
            <a:ext cx="2057400" cy="457200"/>
          </a:xfrm>
          <a:prstGeom prst="rect">
            <a:avLst/>
          </a:prstGeom>
          <a:noFill/>
          <a:ln w="9525">
            <a:noFill/>
            <a:miter lim="800000"/>
            <a:headEnd/>
            <a:tailEnd/>
          </a:ln>
          <a:effectLst/>
        </p:spPr>
        <p:txBody>
          <a:bodyPr>
            <a:spAutoFit/>
          </a:bodyPr>
          <a:lstStyle/>
          <a:p>
            <a:pPr>
              <a:spcBef>
                <a:spcPct val="50000"/>
              </a:spcBef>
            </a:pPr>
            <a:r>
              <a:rPr lang="en-US"/>
              <a:t>Borrow book</a:t>
            </a:r>
          </a:p>
        </p:txBody>
      </p:sp>
      <p:sp>
        <p:nvSpPr>
          <p:cNvPr id="447500" name="Text Box 12"/>
          <p:cNvSpPr txBox="1">
            <a:spLocks noChangeArrowheads="1"/>
          </p:cNvSpPr>
          <p:nvPr/>
        </p:nvSpPr>
        <p:spPr bwMode="auto">
          <a:xfrm>
            <a:off x="533400" y="3352800"/>
            <a:ext cx="2133600" cy="457200"/>
          </a:xfrm>
          <a:prstGeom prst="rect">
            <a:avLst/>
          </a:prstGeom>
          <a:noFill/>
          <a:ln w="9525">
            <a:noFill/>
            <a:miter lim="800000"/>
            <a:headEnd/>
            <a:tailEnd/>
          </a:ln>
          <a:effectLst/>
        </p:spPr>
        <p:txBody>
          <a:bodyPr>
            <a:spAutoFit/>
          </a:bodyPr>
          <a:lstStyle/>
          <a:p>
            <a:pPr>
              <a:spcBef>
                <a:spcPct val="50000"/>
              </a:spcBef>
            </a:pPr>
            <a:r>
              <a:rPr lang="en-US" dirty="0" err="1"/>
              <a:t>BookBorrower</a:t>
            </a:r>
            <a:endParaRPr lang="en-US" dirty="0"/>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en-US" b="1"/>
              <a:t>Use Cases and Actors</a:t>
            </a:r>
            <a:endParaRPr lang="en-US"/>
          </a:p>
        </p:txBody>
      </p:sp>
      <p:sp>
        <p:nvSpPr>
          <p:cNvPr id="448515" name="Text Box 3"/>
          <p:cNvSpPr txBox="1">
            <a:spLocks noChangeArrowheads="1"/>
          </p:cNvSpPr>
          <p:nvPr/>
        </p:nvSpPr>
        <p:spPr bwMode="auto">
          <a:xfrm>
            <a:off x="609600" y="1752600"/>
            <a:ext cx="8077200" cy="3305520"/>
          </a:xfrm>
          <a:prstGeom prst="rect">
            <a:avLst/>
          </a:prstGeom>
          <a:noFill/>
          <a:ln w="9525">
            <a:noFill/>
            <a:miter lim="800000"/>
            <a:headEnd/>
            <a:tailEnd/>
          </a:ln>
          <a:effectLst/>
        </p:spPr>
        <p:txBody>
          <a:bodyPr wrap="square">
            <a:spAutoFit/>
          </a:bodyPr>
          <a:lstStyle/>
          <a:p>
            <a:pPr algn="l">
              <a:spcBef>
                <a:spcPct val="50000"/>
              </a:spcBef>
            </a:pPr>
            <a:r>
              <a:rPr lang="en-US" sz="2400" dirty="0">
                <a:solidFill>
                  <a:schemeClr val="tx1"/>
                </a:solidFill>
                <a:cs typeface="Times New Roman" charset="0"/>
                <a:sym typeface="Marlett" pitchFamily="2" charset="2"/>
              </a:rPr>
              <a:t>•    </a:t>
            </a:r>
            <a:r>
              <a:rPr lang="en-US" sz="2400" dirty="0">
                <a:solidFill>
                  <a:schemeClr val="tx1"/>
                </a:solidFill>
                <a:sym typeface="Marlett" pitchFamily="2" charset="2"/>
              </a:rPr>
              <a:t>A </a:t>
            </a:r>
            <a:r>
              <a:rPr lang="en-US" sz="2400" dirty="0">
                <a:solidFill>
                  <a:srgbClr val="FF0000"/>
                </a:solidFill>
                <a:sym typeface="Marlett" pitchFamily="2" charset="2"/>
              </a:rPr>
              <a:t>scenario </a:t>
            </a:r>
            <a:r>
              <a:rPr lang="en-US" sz="2400" dirty="0">
                <a:sym typeface="Marlett" pitchFamily="2" charset="2"/>
              </a:rPr>
              <a:t>is an instance of a</a:t>
            </a:r>
            <a:r>
              <a:rPr lang="en-US" sz="2400" dirty="0">
                <a:solidFill>
                  <a:srgbClr val="FF0000"/>
                </a:solidFill>
                <a:sym typeface="Marlett" pitchFamily="2" charset="2"/>
              </a:rPr>
              <a:t> </a:t>
            </a:r>
            <a:r>
              <a:rPr lang="en-US" sz="2400" dirty="0">
                <a:solidFill>
                  <a:schemeClr val="tx1"/>
                </a:solidFill>
                <a:sym typeface="Marlett" pitchFamily="2" charset="2"/>
              </a:rPr>
              <a:t>use case </a:t>
            </a:r>
            <a:endParaRPr lang="en-US" sz="2400" dirty="0"/>
          </a:p>
          <a:p>
            <a:pPr algn="l">
              <a:spcBef>
                <a:spcPct val="50000"/>
              </a:spcBef>
            </a:pPr>
            <a:r>
              <a:rPr lang="en-US" sz="2400" dirty="0">
                <a:solidFill>
                  <a:schemeClr val="tx1"/>
                </a:solidFill>
                <a:cs typeface="Times New Roman" charset="0"/>
                <a:sym typeface="Marlett" pitchFamily="2" charset="2"/>
              </a:rPr>
              <a:t>•    </a:t>
            </a:r>
            <a:r>
              <a:rPr lang="en-US" sz="2400" dirty="0">
                <a:solidFill>
                  <a:schemeClr val="tx1"/>
                </a:solidFill>
                <a:sym typeface="Marlett" pitchFamily="2" charset="2"/>
              </a:rPr>
              <a:t>Actor is </a:t>
            </a:r>
            <a:r>
              <a:rPr lang="en-US" sz="2400" dirty="0">
                <a:solidFill>
                  <a:srgbClr val="FF0000"/>
                </a:solidFill>
                <a:sym typeface="Marlett" pitchFamily="2" charset="2"/>
              </a:rPr>
              <a:t>role</a:t>
            </a:r>
            <a:r>
              <a:rPr lang="en-US" sz="2400" dirty="0">
                <a:solidFill>
                  <a:schemeClr val="tx1"/>
                </a:solidFill>
                <a:sym typeface="Marlett" pitchFamily="2" charset="2"/>
              </a:rPr>
              <a:t>, not an individual</a:t>
            </a:r>
          </a:p>
          <a:p>
            <a:pPr algn="l">
              <a:spcBef>
                <a:spcPct val="10000"/>
              </a:spcBef>
            </a:pPr>
            <a:r>
              <a:rPr lang="en-US" sz="2400" dirty="0">
                <a:solidFill>
                  <a:schemeClr val="tx1"/>
                </a:solidFill>
                <a:sym typeface="Marlett" pitchFamily="2" charset="2"/>
              </a:rPr>
              <a:t>	(e.g., librarian can have many roles)</a:t>
            </a:r>
          </a:p>
          <a:p>
            <a:pPr algn="l">
              <a:spcBef>
                <a:spcPct val="50000"/>
              </a:spcBef>
            </a:pPr>
            <a:r>
              <a:rPr lang="en-US" sz="2400" dirty="0">
                <a:solidFill>
                  <a:schemeClr val="tx1"/>
                </a:solidFill>
                <a:cs typeface="Times New Roman" charset="0"/>
                <a:sym typeface="Marlett" pitchFamily="2" charset="2"/>
              </a:rPr>
              <a:t>•    </a:t>
            </a:r>
            <a:r>
              <a:rPr lang="en-US" sz="2400" dirty="0">
                <a:solidFill>
                  <a:schemeClr val="tx1"/>
                </a:solidFill>
                <a:sym typeface="Marlett" pitchFamily="2" charset="2"/>
              </a:rPr>
              <a:t>Actor must be a "beneficiary" of the use case</a:t>
            </a:r>
          </a:p>
          <a:p>
            <a:pPr algn="l">
              <a:spcBef>
                <a:spcPct val="10000"/>
              </a:spcBef>
            </a:pPr>
            <a:r>
              <a:rPr lang="en-US" sz="2400" dirty="0">
                <a:solidFill>
                  <a:schemeClr val="tx1"/>
                </a:solidFill>
                <a:sym typeface="Marlett" pitchFamily="2" charset="2"/>
              </a:rPr>
              <a:t>	(e.g., not librarian who processes book when borrowed)</a:t>
            </a:r>
          </a:p>
          <a:p>
            <a:pPr algn="l">
              <a:spcBef>
                <a:spcPct val="50000"/>
              </a:spcBef>
            </a:pPr>
            <a:r>
              <a:rPr lang="en-US" sz="2400" b="1" i="1" dirty="0">
                <a:solidFill>
                  <a:schemeClr val="tx1"/>
                </a:solidFill>
                <a:sym typeface="Marlett" pitchFamily="2" charset="2"/>
              </a:rPr>
              <a:t>In UML, the system boundary is the set of use cases.</a:t>
            </a:r>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normAutofit/>
          </a:bodyPr>
          <a:lstStyle/>
          <a:p>
            <a:r>
              <a:rPr lang="en-US" b="1"/>
              <a:t>Use Cases for Borrowing Books</a:t>
            </a:r>
            <a:endParaRPr lang="en-US"/>
          </a:p>
        </p:txBody>
      </p:sp>
      <p:grpSp>
        <p:nvGrpSpPr>
          <p:cNvPr id="2" name="Group 3"/>
          <p:cNvGrpSpPr>
            <a:grpSpLocks/>
          </p:cNvGrpSpPr>
          <p:nvPr/>
        </p:nvGrpSpPr>
        <p:grpSpPr bwMode="auto">
          <a:xfrm>
            <a:off x="1371600" y="2667000"/>
            <a:ext cx="381000" cy="661988"/>
            <a:chOff x="1200" y="1680"/>
            <a:chExt cx="240" cy="417"/>
          </a:xfrm>
        </p:grpSpPr>
        <p:sp>
          <p:nvSpPr>
            <p:cNvPr id="449540" name="Oval 4"/>
            <p:cNvSpPr>
              <a:spLocks noChangeArrowheads="1"/>
            </p:cNvSpPr>
            <p:nvPr/>
          </p:nvSpPr>
          <p:spPr bwMode="auto">
            <a:xfrm>
              <a:off x="1248" y="1680"/>
              <a:ext cx="144" cy="144"/>
            </a:xfrm>
            <a:prstGeom prst="ellipse">
              <a:avLst/>
            </a:prstGeom>
            <a:noFill/>
            <a:ln w="9525">
              <a:solidFill>
                <a:schemeClr val="tx2"/>
              </a:solidFill>
              <a:round/>
              <a:headEnd/>
              <a:tailEnd/>
            </a:ln>
            <a:effectLst/>
          </p:spPr>
          <p:txBody>
            <a:bodyPr wrap="none" anchor="ctr">
              <a:spAutoFit/>
            </a:bodyPr>
            <a:lstStyle/>
            <a:p>
              <a:endParaRPr lang="en-US"/>
            </a:p>
          </p:txBody>
        </p:sp>
        <p:sp>
          <p:nvSpPr>
            <p:cNvPr id="449541" name="Line 5"/>
            <p:cNvSpPr>
              <a:spLocks noChangeShapeType="1"/>
            </p:cNvSpPr>
            <p:nvPr/>
          </p:nvSpPr>
          <p:spPr bwMode="auto">
            <a:xfrm>
              <a:off x="1320" y="1821"/>
              <a:ext cx="0" cy="129"/>
            </a:xfrm>
            <a:prstGeom prst="line">
              <a:avLst/>
            </a:prstGeom>
            <a:noFill/>
            <a:ln w="9525">
              <a:solidFill>
                <a:schemeClr val="tx2"/>
              </a:solidFill>
              <a:round/>
              <a:headEnd/>
              <a:tailEnd/>
            </a:ln>
            <a:effectLst/>
          </p:spPr>
          <p:txBody>
            <a:bodyPr wrap="none" anchor="ctr">
              <a:spAutoFit/>
            </a:bodyPr>
            <a:lstStyle/>
            <a:p>
              <a:endParaRPr lang="en-US"/>
            </a:p>
          </p:txBody>
        </p:sp>
        <p:sp>
          <p:nvSpPr>
            <p:cNvPr id="449542" name="Line 6"/>
            <p:cNvSpPr>
              <a:spLocks noChangeShapeType="1"/>
            </p:cNvSpPr>
            <p:nvPr/>
          </p:nvSpPr>
          <p:spPr bwMode="auto">
            <a:xfrm>
              <a:off x="1200" y="1845"/>
              <a:ext cx="240" cy="0"/>
            </a:xfrm>
            <a:prstGeom prst="line">
              <a:avLst/>
            </a:prstGeom>
            <a:noFill/>
            <a:ln w="9525">
              <a:solidFill>
                <a:schemeClr val="tx2"/>
              </a:solidFill>
              <a:round/>
              <a:headEnd/>
              <a:tailEnd/>
            </a:ln>
            <a:effectLst/>
          </p:spPr>
          <p:txBody>
            <a:bodyPr wrap="none" anchor="ctr">
              <a:spAutoFit/>
            </a:bodyPr>
            <a:lstStyle/>
            <a:p>
              <a:endParaRPr lang="en-US"/>
            </a:p>
          </p:txBody>
        </p:sp>
        <p:sp>
          <p:nvSpPr>
            <p:cNvPr id="449543" name="Line 7"/>
            <p:cNvSpPr>
              <a:spLocks noChangeShapeType="1"/>
            </p:cNvSpPr>
            <p:nvPr/>
          </p:nvSpPr>
          <p:spPr bwMode="auto">
            <a:xfrm flipH="1">
              <a:off x="1233" y="1950"/>
              <a:ext cx="84" cy="144"/>
            </a:xfrm>
            <a:prstGeom prst="line">
              <a:avLst/>
            </a:prstGeom>
            <a:noFill/>
            <a:ln w="9525">
              <a:solidFill>
                <a:schemeClr val="tx2"/>
              </a:solidFill>
              <a:round/>
              <a:headEnd/>
              <a:tailEnd/>
            </a:ln>
            <a:effectLst/>
          </p:spPr>
          <p:txBody>
            <a:bodyPr anchor="ctr">
              <a:spAutoFit/>
            </a:bodyPr>
            <a:lstStyle/>
            <a:p>
              <a:endParaRPr lang="en-US"/>
            </a:p>
          </p:txBody>
        </p:sp>
        <p:sp>
          <p:nvSpPr>
            <p:cNvPr id="449544" name="Line 8"/>
            <p:cNvSpPr>
              <a:spLocks noChangeShapeType="1"/>
            </p:cNvSpPr>
            <p:nvPr/>
          </p:nvSpPr>
          <p:spPr bwMode="auto">
            <a:xfrm>
              <a:off x="1323" y="1953"/>
              <a:ext cx="84" cy="144"/>
            </a:xfrm>
            <a:prstGeom prst="line">
              <a:avLst/>
            </a:prstGeom>
            <a:noFill/>
            <a:ln w="9525">
              <a:solidFill>
                <a:schemeClr val="tx2"/>
              </a:solidFill>
              <a:round/>
              <a:headEnd/>
              <a:tailEnd/>
            </a:ln>
            <a:effectLst/>
          </p:spPr>
          <p:txBody>
            <a:bodyPr anchor="ctr">
              <a:spAutoFit/>
            </a:bodyPr>
            <a:lstStyle/>
            <a:p>
              <a:endParaRPr lang="en-US"/>
            </a:p>
          </p:txBody>
        </p:sp>
      </p:grpSp>
      <p:sp>
        <p:nvSpPr>
          <p:cNvPr id="449545" name="Oval 9"/>
          <p:cNvSpPr>
            <a:spLocks noChangeArrowheads="1"/>
          </p:cNvSpPr>
          <p:nvPr/>
        </p:nvSpPr>
        <p:spPr bwMode="auto">
          <a:xfrm>
            <a:off x="4038600" y="2133600"/>
            <a:ext cx="2133600" cy="838200"/>
          </a:xfrm>
          <a:prstGeom prst="ellipse">
            <a:avLst/>
          </a:prstGeom>
          <a:noFill/>
          <a:ln w="9525">
            <a:solidFill>
              <a:schemeClr val="tx2"/>
            </a:solidFill>
            <a:round/>
            <a:headEnd/>
            <a:tailEnd/>
          </a:ln>
          <a:effectLst/>
        </p:spPr>
        <p:txBody>
          <a:bodyPr wrap="none" anchor="ctr">
            <a:spAutoFit/>
          </a:bodyPr>
          <a:lstStyle/>
          <a:p>
            <a:endParaRPr lang="en-US"/>
          </a:p>
        </p:txBody>
      </p:sp>
      <p:sp>
        <p:nvSpPr>
          <p:cNvPr id="449546" name="Text Box 10"/>
          <p:cNvSpPr txBox="1">
            <a:spLocks noChangeArrowheads="1"/>
          </p:cNvSpPr>
          <p:nvPr/>
        </p:nvSpPr>
        <p:spPr bwMode="auto">
          <a:xfrm>
            <a:off x="4292600" y="2324100"/>
            <a:ext cx="2057400" cy="822325"/>
          </a:xfrm>
          <a:prstGeom prst="rect">
            <a:avLst/>
          </a:prstGeom>
          <a:noFill/>
          <a:ln w="9525">
            <a:noFill/>
            <a:miter lim="800000"/>
            <a:headEnd/>
            <a:tailEnd/>
          </a:ln>
          <a:effectLst/>
        </p:spPr>
        <p:txBody>
          <a:bodyPr>
            <a:spAutoFit/>
          </a:bodyPr>
          <a:lstStyle/>
          <a:p>
            <a:pPr>
              <a:spcBef>
                <a:spcPct val="50000"/>
              </a:spcBef>
            </a:pPr>
            <a:r>
              <a:rPr lang="en-US"/>
              <a:t>Borrow copy of book</a:t>
            </a:r>
          </a:p>
        </p:txBody>
      </p:sp>
      <p:sp>
        <p:nvSpPr>
          <p:cNvPr id="449547" name="Text Box 11"/>
          <p:cNvSpPr txBox="1">
            <a:spLocks noChangeArrowheads="1"/>
          </p:cNvSpPr>
          <p:nvPr/>
        </p:nvSpPr>
        <p:spPr bwMode="auto">
          <a:xfrm>
            <a:off x="533400" y="3352800"/>
            <a:ext cx="2133600" cy="457200"/>
          </a:xfrm>
          <a:prstGeom prst="rect">
            <a:avLst/>
          </a:prstGeom>
          <a:noFill/>
          <a:ln w="9525">
            <a:noFill/>
            <a:miter lim="800000"/>
            <a:headEnd/>
            <a:tailEnd/>
          </a:ln>
          <a:effectLst/>
        </p:spPr>
        <p:txBody>
          <a:bodyPr>
            <a:spAutoFit/>
          </a:bodyPr>
          <a:lstStyle/>
          <a:p>
            <a:pPr>
              <a:spcBef>
                <a:spcPct val="50000"/>
              </a:spcBef>
            </a:pPr>
            <a:r>
              <a:rPr lang="en-US" dirty="0" err="1"/>
              <a:t>BookBorrower</a:t>
            </a:r>
            <a:endParaRPr lang="en-US" dirty="0"/>
          </a:p>
        </p:txBody>
      </p:sp>
      <p:sp>
        <p:nvSpPr>
          <p:cNvPr id="449548" name="Oval 12"/>
          <p:cNvSpPr>
            <a:spLocks noChangeArrowheads="1"/>
          </p:cNvSpPr>
          <p:nvPr/>
        </p:nvSpPr>
        <p:spPr bwMode="auto">
          <a:xfrm>
            <a:off x="4343400" y="3429000"/>
            <a:ext cx="2133600" cy="838200"/>
          </a:xfrm>
          <a:prstGeom prst="ellipse">
            <a:avLst/>
          </a:prstGeom>
          <a:noFill/>
          <a:ln w="9525">
            <a:solidFill>
              <a:schemeClr val="tx2"/>
            </a:solidFill>
            <a:round/>
            <a:headEnd/>
            <a:tailEnd/>
          </a:ln>
          <a:effectLst/>
        </p:spPr>
        <p:txBody>
          <a:bodyPr wrap="none" anchor="ctr">
            <a:spAutoFit/>
          </a:bodyPr>
          <a:lstStyle/>
          <a:p>
            <a:endParaRPr lang="en-US"/>
          </a:p>
        </p:txBody>
      </p:sp>
      <p:sp>
        <p:nvSpPr>
          <p:cNvPr id="449549" name="Text Box 13"/>
          <p:cNvSpPr txBox="1">
            <a:spLocks noChangeArrowheads="1"/>
          </p:cNvSpPr>
          <p:nvPr/>
        </p:nvSpPr>
        <p:spPr bwMode="auto">
          <a:xfrm>
            <a:off x="4495800" y="3597275"/>
            <a:ext cx="1981200" cy="822325"/>
          </a:xfrm>
          <a:prstGeom prst="rect">
            <a:avLst/>
          </a:prstGeom>
          <a:noFill/>
          <a:ln w="9525">
            <a:noFill/>
            <a:miter lim="800000"/>
            <a:headEnd/>
            <a:tailEnd/>
          </a:ln>
          <a:effectLst/>
        </p:spPr>
        <p:txBody>
          <a:bodyPr>
            <a:spAutoFit/>
          </a:bodyPr>
          <a:lstStyle/>
          <a:p>
            <a:pPr>
              <a:spcBef>
                <a:spcPct val="50000"/>
              </a:spcBef>
            </a:pPr>
            <a:r>
              <a:rPr lang="en-US" dirty="0"/>
              <a:t>Return copy of book</a:t>
            </a:r>
          </a:p>
        </p:txBody>
      </p:sp>
      <p:sp>
        <p:nvSpPr>
          <p:cNvPr id="449550" name="Oval 14"/>
          <p:cNvSpPr>
            <a:spLocks noChangeArrowheads="1"/>
          </p:cNvSpPr>
          <p:nvPr/>
        </p:nvSpPr>
        <p:spPr bwMode="auto">
          <a:xfrm>
            <a:off x="4064000" y="4572000"/>
            <a:ext cx="2133600" cy="838200"/>
          </a:xfrm>
          <a:prstGeom prst="ellipse">
            <a:avLst/>
          </a:prstGeom>
          <a:noFill/>
          <a:ln w="9525">
            <a:solidFill>
              <a:schemeClr val="tx2"/>
            </a:solidFill>
            <a:round/>
            <a:headEnd/>
            <a:tailEnd/>
          </a:ln>
          <a:effectLst/>
        </p:spPr>
        <p:txBody>
          <a:bodyPr wrap="none" anchor="ctr">
            <a:spAutoFit/>
          </a:bodyPr>
          <a:lstStyle/>
          <a:p>
            <a:endParaRPr lang="en-US"/>
          </a:p>
        </p:txBody>
      </p:sp>
      <p:sp>
        <p:nvSpPr>
          <p:cNvPr id="449551" name="Text Box 15"/>
          <p:cNvSpPr txBox="1">
            <a:spLocks noChangeArrowheads="1"/>
          </p:cNvSpPr>
          <p:nvPr/>
        </p:nvSpPr>
        <p:spPr bwMode="auto">
          <a:xfrm>
            <a:off x="4343400" y="4876800"/>
            <a:ext cx="1600200" cy="822325"/>
          </a:xfrm>
          <a:prstGeom prst="rect">
            <a:avLst/>
          </a:prstGeom>
          <a:noFill/>
          <a:ln w="9525">
            <a:noFill/>
            <a:miter lim="800000"/>
            <a:headEnd/>
            <a:tailEnd/>
          </a:ln>
          <a:effectLst/>
        </p:spPr>
        <p:txBody>
          <a:bodyPr>
            <a:spAutoFit/>
          </a:bodyPr>
          <a:lstStyle/>
          <a:p>
            <a:pPr>
              <a:spcBef>
                <a:spcPct val="50000"/>
              </a:spcBef>
            </a:pPr>
            <a:r>
              <a:rPr lang="en-US" dirty="0"/>
              <a:t>Reserve book</a:t>
            </a:r>
          </a:p>
        </p:txBody>
      </p:sp>
      <p:sp>
        <p:nvSpPr>
          <p:cNvPr id="449552" name="Oval 16"/>
          <p:cNvSpPr>
            <a:spLocks noChangeArrowheads="1"/>
          </p:cNvSpPr>
          <p:nvPr/>
        </p:nvSpPr>
        <p:spPr bwMode="auto">
          <a:xfrm>
            <a:off x="1143000" y="5334000"/>
            <a:ext cx="2133600" cy="838200"/>
          </a:xfrm>
          <a:prstGeom prst="ellipse">
            <a:avLst/>
          </a:prstGeom>
          <a:noFill/>
          <a:ln w="9525">
            <a:solidFill>
              <a:schemeClr val="tx2"/>
            </a:solidFill>
            <a:round/>
            <a:headEnd/>
            <a:tailEnd/>
          </a:ln>
          <a:effectLst/>
        </p:spPr>
        <p:txBody>
          <a:bodyPr wrap="none" anchor="ctr">
            <a:spAutoFit/>
          </a:bodyPr>
          <a:lstStyle/>
          <a:p>
            <a:endParaRPr lang="en-US"/>
          </a:p>
        </p:txBody>
      </p:sp>
      <p:sp>
        <p:nvSpPr>
          <p:cNvPr id="449553" name="Text Box 17"/>
          <p:cNvSpPr txBox="1">
            <a:spLocks noChangeArrowheads="1"/>
          </p:cNvSpPr>
          <p:nvPr/>
        </p:nvSpPr>
        <p:spPr bwMode="auto">
          <a:xfrm>
            <a:off x="1524000" y="5562600"/>
            <a:ext cx="1524000" cy="822325"/>
          </a:xfrm>
          <a:prstGeom prst="rect">
            <a:avLst/>
          </a:prstGeom>
          <a:noFill/>
          <a:ln w="9525">
            <a:noFill/>
            <a:miter lim="800000"/>
            <a:headEnd/>
            <a:tailEnd/>
          </a:ln>
          <a:effectLst/>
        </p:spPr>
        <p:txBody>
          <a:bodyPr>
            <a:spAutoFit/>
          </a:bodyPr>
          <a:lstStyle/>
          <a:p>
            <a:pPr>
              <a:spcBef>
                <a:spcPct val="50000"/>
              </a:spcBef>
            </a:pPr>
            <a:r>
              <a:rPr lang="en-US"/>
              <a:t>Extend loan</a:t>
            </a:r>
          </a:p>
        </p:txBody>
      </p:sp>
      <p:sp>
        <p:nvSpPr>
          <p:cNvPr id="449554" name="Line 18"/>
          <p:cNvSpPr>
            <a:spLocks noChangeShapeType="1"/>
          </p:cNvSpPr>
          <p:nvPr/>
        </p:nvSpPr>
        <p:spPr bwMode="auto">
          <a:xfrm flipV="1">
            <a:off x="2819400" y="2743200"/>
            <a:ext cx="1219200" cy="304800"/>
          </a:xfrm>
          <a:prstGeom prst="line">
            <a:avLst/>
          </a:prstGeom>
          <a:noFill/>
          <a:ln w="9525">
            <a:solidFill>
              <a:schemeClr val="tx2"/>
            </a:solidFill>
            <a:round/>
            <a:headEnd/>
            <a:tailEnd/>
          </a:ln>
          <a:effectLst/>
        </p:spPr>
        <p:txBody>
          <a:bodyPr wrap="none" anchor="ctr">
            <a:spAutoFit/>
          </a:bodyPr>
          <a:lstStyle/>
          <a:p>
            <a:endParaRPr lang="en-US"/>
          </a:p>
        </p:txBody>
      </p:sp>
      <p:sp>
        <p:nvSpPr>
          <p:cNvPr id="449555" name="Line 19"/>
          <p:cNvSpPr>
            <a:spLocks noChangeShapeType="1"/>
          </p:cNvSpPr>
          <p:nvPr/>
        </p:nvSpPr>
        <p:spPr bwMode="auto">
          <a:xfrm>
            <a:off x="2819400" y="3505200"/>
            <a:ext cx="1447800" cy="304800"/>
          </a:xfrm>
          <a:prstGeom prst="line">
            <a:avLst/>
          </a:prstGeom>
          <a:noFill/>
          <a:ln w="9525">
            <a:solidFill>
              <a:schemeClr val="tx2"/>
            </a:solidFill>
            <a:round/>
            <a:headEnd/>
            <a:tailEnd/>
          </a:ln>
          <a:effectLst/>
        </p:spPr>
        <p:txBody>
          <a:bodyPr wrap="none" anchor="ctr">
            <a:spAutoFit/>
          </a:bodyPr>
          <a:lstStyle/>
          <a:p>
            <a:endParaRPr lang="en-US"/>
          </a:p>
        </p:txBody>
      </p:sp>
      <p:sp>
        <p:nvSpPr>
          <p:cNvPr id="449556" name="Line 20"/>
          <p:cNvSpPr>
            <a:spLocks noChangeShapeType="1"/>
          </p:cNvSpPr>
          <p:nvPr/>
        </p:nvSpPr>
        <p:spPr bwMode="auto">
          <a:xfrm>
            <a:off x="2514600" y="3810000"/>
            <a:ext cx="1524000" cy="914400"/>
          </a:xfrm>
          <a:prstGeom prst="line">
            <a:avLst/>
          </a:prstGeom>
          <a:noFill/>
          <a:ln w="9525">
            <a:solidFill>
              <a:schemeClr val="tx2"/>
            </a:solidFill>
            <a:round/>
            <a:headEnd/>
            <a:tailEnd/>
          </a:ln>
          <a:effectLst/>
        </p:spPr>
        <p:txBody>
          <a:bodyPr wrap="none" anchor="ctr">
            <a:spAutoFit/>
          </a:bodyPr>
          <a:lstStyle/>
          <a:p>
            <a:endParaRPr lang="en-US"/>
          </a:p>
        </p:txBody>
      </p:sp>
      <p:sp>
        <p:nvSpPr>
          <p:cNvPr id="449557" name="Line 21"/>
          <p:cNvSpPr>
            <a:spLocks noChangeShapeType="1"/>
          </p:cNvSpPr>
          <p:nvPr/>
        </p:nvSpPr>
        <p:spPr bwMode="auto">
          <a:xfrm>
            <a:off x="1752600" y="3962400"/>
            <a:ext cx="304800" cy="1295400"/>
          </a:xfrm>
          <a:prstGeom prst="line">
            <a:avLst/>
          </a:prstGeom>
          <a:noFill/>
          <a:ln w="9525">
            <a:solidFill>
              <a:schemeClr val="tx2"/>
            </a:solidFill>
            <a:round/>
            <a:headEnd/>
            <a:tailEn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Line 2"/>
          <p:cNvSpPr>
            <a:spLocks noChangeShapeType="1"/>
          </p:cNvSpPr>
          <p:nvPr/>
        </p:nvSpPr>
        <p:spPr bwMode="auto">
          <a:xfrm>
            <a:off x="1828800" y="3581401"/>
            <a:ext cx="1295400" cy="457200"/>
          </a:xfrm>
          <a:prstGeom prst="line">
            <a:avLst/>
          </a:prstGeom>
          <a:noFill/>
          <a:ln w="9525">
            <a:solidFill>
              <a:schemeClr val="tx2"/>
            </a:solidFill>
            <a:round/>
            <a:headEnd/>
            <a:tailEnd/>
          </a:ln>
          <a:effectLst/>
        </p:spPr>
        <p:txBody>
          <a:bodyPr wrap="square" anchor="ctr">
            <a:spAutoFit/>
          </a:bodyPr>
          <a:lstStyle/>
          <a:p>
            <a:endParaRPr lang="en-US"/>
          </a:p>
        </p:txBody>
      </p:sp>
      <p:sp>
        <p:nvSpPr>
          <p:cNvPr id="450563" name="Rectangle 3"/>
          <p:cNvSpPr>
            <a:spLocks noGrp="1" noChangeArrowheads="1"/>
          </p:cNvSpPr>
          <p:nvPr>
            <p:ph type="title"/>
          </p:nvPr>
        </p:nvSpPr>
        <p:spPr/>
        <p:txBody>
          <a:bodyPr>
            <a:normAutofit fontScale="90000"/>
          </a:bodyPr>
          <a:lstStyle/>
          <a:p>
            <a:r>
              <a:rPr lang="en-US" b="1"/>
              <a:t>Relationships Between Use Cases: &lt;&lt;uses&gt;&gt;</a:t>
            </a:r>
          </a:p>
        </p:txBody>
      </p:sp>
      <p:grpSp>
        <p:nvGrpSpPr>
          <p:cNvPr id="2" name="Group 4"/>
          <p:cNvGrpSpPr>
            <a:grpSpLocks/>
          </p:cNvGrpSpPr>
          <p:nvPr/>
        </p:nvGrpSpPr>
        <p:grpSpPr bwMode="auto">
          <a:xfrm>
            <a:off x="838200" y="3032125"/>
            <a:ext cx="381000" cy="661988"/>
            <a:chOff x="1200" y="1680"/>
            <a:chExt cx="240" cy="417"/>
          </a:xfrm>
        </p:grpSpPr>
        <p:sp>
          <p:nvSpPr>
            <p:cNvPr id="450565" name="Oval 5"/>
            <p:cNvSpPr>
              <a:spLocks noChangeArrowheads="1"/>
            </p:cNvSpPr>
            <p:nvPr/>
          </p:nvSpPr>
          <p:spPr bwMode="auto">
            <a:xfrm>
              <a:off x="1248" y="1680"/>
              <a:ext cx="144" cy="144"/>
            </a:xfrm>
            <a:prstGeom prst="ellipse">
              <a:avLst/>
            </a:prstGeom>
            <a:noFill/>
            <a:ln w="9525">
              <a:solidFill>
                <a:schemeClr val="tx2"/>
              </a:solidFill>
              <a:round/>
              <a:headEnd/>
              <a:tailEnd/>
            </a:ln>
            <a:effectLst/>
          </p:spPr>
          <p:txBody>
            <a:bodyPr wrap="none" anchor="ctr">
              <a:spAutoFit/>
            </a:bodyPr>
            <a:lstStyle/>
            <a:p>
              <a:endParaRPr lang="en-US"/>
            </a:p>
          </p:txBody>
        </p:sp>
        <p:sp>
          <p:nvSpPr>
            <p:cNvPr id="450566" name="Line 6"/>
            <p:cNvSpPr>
              <a:spLocks noChangeShapeType="1"/>
            </p:cNvSpPr>
            <p:nvPr/>
          </p:nvSpPr>
          <p:spPr bwMode="auto">
            <a:xfrm>
              <a:off x="1320" y="1821"/>
              <a:ext cx="0" cy="129"/>
            </a:xfrm>
            <a:prstGeom prst="line">
              <a:avLst/>
            </a:prstGeom>
            <a:noFill/>
            <a:ln w="9525">
              <a:solidFill>
                <a:schemeClr val="tx2"/>
              </a:solidFill>
              <a:round/>
              <a:headEnd/>
              <a:tailEnd/>
            </a:ln>
            <a:effectLst/>
          </p:spPr>
          <p:txBody>
            <a:bodyPr wrap="none" anchor="ctr">
              <a:spAutoFit/>
            </a:bodyPr>
            <a:lstStyle/>
            <a:p>
              <a:endParaRPr lang="en-US"/>
            </a:p>
          </p:txBody>
        </p:sp>
        <p:sp>
          <p:nvSpPr>
            <p:cNvPr id="450567" name="Line 7"/>
            <p:cNvSpPr>
              <a:spLocks noChangeShapeType="1"/>
            </p:cNvSpPr>
            <p:nvPr/>
          </p:nvSpPr>
          <p:spPr bwMode="auto">
            <a:xfrm>
              <a:off x="1200" y="1845"/>
              <a:ext cx="240" cy="0"/>
            </a:xfrm>
            <a:prstGeom prst="line">
              <a:avLst/>
            </a:prstGeom>
            <a:noFill/>
            <a:ln w="9525">
              <a:solidFill>
                <a:schemeClr val="tx2"/>
              </a:solidFill>
              <a:round/>
              <a:headEnd/>
              <a:tailEnd/>
            </a:ln>
            <a:effectLst/>
          </p:spPr>
          <p:txBody>
            <a:bodyPr wrap="none" anchor="ctr">
              <a:spAutoFit/>
            </a:bodyPr>
            <a:lstStyle/>
            <a:p>
              <a:endParaRPr lang="en-US"/>
            </a:p>
          </p:txBody>
        </p:sp>
        <p:sp>
          <p:nvSpPr>
            <p:cNvPr id="450568" name="Line 8"/>
            <p:cNvSpPr>
              <a:spLocks noChangeShapeType="1"/>
            </p:cNvSpPr>
            <p:nvPr/>
          </p:nvSpPr>
          <p:spPr bwMode="auto">
            <a:xfrm flipH="1">
              <a:off x="1233" y="1950"/>
              <a:ext cx="84" cy="144"/>
            </a:xfrm>
            <a:prstGeom prst="line">
              <a:avLst/>
            </a:prstGeom>
            <a:noFill/>
            <a:ln w="9525">
              <a:solidFill>
                <a:schemeClr val="tx2"/>
              </a:solidFill>
              <a:round/>
              <a:headEnd/>
              <a:tailEnd/>
            </a:ln>
            <a:effectLst/>
          </p:spPr>
          <p:txBody>
            <a:bodyPr anchor="ctr">
              <a:spAutoFit/>
            </a:bodyPr>
            <a:lstStyle/>
            <a:p>
              <a:endParaRPr lang="en-US"/>
            </a:p>
          </p:txBody>
        </p:sp>
        <p:sp>
          <p:nvSpPr>
            <p:cNvPr id="450569" name="Line 9"/>
            <p:cNvSpPr>
              <a:spLocks noChangeShapeType="1"/>
            </p:cNvSpPr>
            <p:nvPr/>
          </p:nvSpPr>
          <p:spPr bwMode="auto">
            <a:xfrm>
              <a:off x="1323" y="1953"/>
              <a:ext cx="84" cy="144"/>
            </a:xfrm>
            <a:prstGeom prst="line">
              <a:avLst/>
            </a:prstGeom>
            <a:noFill/>
            <a:ln w="9525">
              <a:solidFill>
                <a:schemeClr val="tx2"/>
              </a:solidFill>
              <a:round/>
              <a:headEnd/>
              <a:tailEnd/>
            </a:ln>
            <a:effectLst/>
          </p:spPr>
          <p:txBody>
            <a:bodyPr anchor="ctr">
              <a:spAutoFit/>
            </a:bodyPr>
            <a:lstStyle/>
            <a:p>
              <a:endParaRPr lang="en-US"/>
            </a:p>
          </p:txBody>
        </p:sp>
      </p:grpSp>
      <p:sp>
        <p:nvSpPr>
          <p:cNvPr id="450570" name="Text Box 10"/>
          <p:cNvSpPr txBox="1">
            <a:spLocks noChangeArrowheads="1"/>
          </p:cNvSpPr>
          <p:nvPr/>
        </p:nvSpPr>
        <p:spPr bwMode="auto">
          <a:xfrm>
            <a:off x="0" y="3810000"/>
            <a:ext cx="2133600" cy="457200"/>
          </a:xfrm>
          <a:prstGeom prst="rect">
            <a:avLst/>
          </a:prstGeom>
          <a:noFill/>
          <a:ln w="9525">
            <a:noFill/>
            <a:miter lim="800000"/>
            <a:headEnd/>
            <a:tailEnd/>
          </a:ln>
          <a:effectLst/>
        </p:spPr>
        <p:txBody>
          <a:bodyPr>
            <a:spAutoFit/>
          </a:bodyPr>
          <a:lstStyle/>
          <a:p>
            <a:pPr>
              <a:spcBef>
                <a:spcPct val="50000"/>
              </a:spcBef>
            </a:pPr>
            <a:r>
              <a:rPr lang="en-US"/>
              <a:t>BookBorrower</a:t>
            </a:r>
          </a:p>
        </p:txBody>
      </p:sp>
      <p:sp>
        <p:nvSpPr>
          <p:cNvPr id="450571" name="Oval 11"/>
          <p:cNvSpPr>
            <a:spLocks noChangeArrowheads="1"/>
          </p:cNvSpPr>
          <p:nvPr/>
        </p:nvSpPr>
        <p:spPr bwMode="auto">
          <a:xfrm>
            <a:off x="6654800" y="3252788"/>
            <a:ext cx="2133600" cy="838200"/>
          </a:xfrm>
          <a:prstGeom prst="ellipse">
            <a:avLst/>
          </a:prstGeom>
          <a:noFill/>
          <a:ln w="9525">
            <a:solidFill>
              <a:schemeClr val="tx2"/>
            </a:solidFill>
            <a:round/>
            <a:headEnd/>
            <a:tailEnd/>
          </a:ln>
          <a:effectLst/>
        </p:spPr>
        <p:txBody>
          <a:bodyPr wrap="none" anchor="ctr">
            <a:spAutoFit/>
          </a:bodyPr>
          <a:lstStyle/>
          <a:p>
            <a:endParaRPr lang="en-US"/>
          </a:p>
        </p:txBody>
      </p:sp>
      <p:sp>
        <p:nvSpPr>
          <p:cNvPr id="450572" name="Text Box 12"/>
          <p:cNvSpPr txBox="1">
            <a:spLocks noChangeArrowheads="1"/>
          </p:cNvSpPr>
          <p:nvPr/>
        </p:nvSpPr>
        <p:spPr bwMode="auto">
          <a:xfrm>
            <a:off x="6934200" y="3260725"/>
            <a:ext cx="1600200" cy="822325"/>
          </a:xfrm>
          <a:prstGeom prst="rect">
            <a:avLst/>
          </a:prstGeom>
          <a:noFill/>
          <a:ln w="9525">
            <a:noFill/>
            <a:miter lim="800000"/>
            <a:headEnd/>
            <a:tailEnd/>
          </a:ln>
          <a:effectLst/>
        </p:spPr>
        <p:txBody>
          <a:bodyPr>
            <a:spAutoFit/>
          </a:bodyPr>
          <a:lstStyle/>
          <a:p>
            <a:pPr>
              <a:spcBef>
                <a:spcPct val="50000"/>
              </a:spcBef>
            </a:pPr>
            <a:r>
              <a:rPr lang="en-US"/>
              <a:t>Check for reservation</a:t>
            </a:r>
          </a:p>
        </p:txBody>
      </p:sp>
      <p:grpSp>
        <p:nvGrpSpPr>
          <p:cNvPr id="3" name="Group 13"/>
          <p:cNvGrpSpPr>
            <a:grpSpLocks/>
          </p:cNvGrpSpPr>
          <p:nvPr/>
        </p:nvGrpSpPr>
        <p:grpSpPr bwMode="auto">
          <a:xfrm>
            <a:off x="3124200" y="2286000"/>
            <a:ext cx="2133600" cy="1066800"/>
            <a:chOff x="1968" y="2016"/>
            <a:chExt cx="1344" cy="672"/>
          </a:xfrm>
        </p:grpSpPr>
        <p:sp>
          <p:nvSpPr>
            <p:cNvPr id="450574" name="Oval 14"/>
            <p:cNvSpPr>
              <a:spLocks noChangeArrowheads="1"/>
            </p:cNvSpPr>
            <p:nvPr/>
          </p:nvSpPr>
          <p:spPr bwMode="auto">
            <a:xfrm>
              <a:off x="1968" y="2016"/>
              <a:ext cx="1344" cy="528"/>
            </a:xfrm>
            <a:prstGeom prst="ellipse">
              <a:avLst/>
            </a:prstGeom>
            <a:solidFill>
              <a:schemeClr val="bg1"/>
            </a:solidFill>
            <a:ln w="9525">
              <a:solidFill>
                <a:schemeClr val="tx2"/>
              </a:solidFill>
              <a:round/>
              <a:headEnd/>
              <a:tailEnd/>
            </a:ln>
            <a:effectLst/>
          </p:spPr>
          <p:txBody>
            <a:bodyPr wrap="none" anchor="ctr">
              <a:spAutoFit/>
            </a:bodyPr>
            <a:lstStyle/>
            <a:p>
              <a:endParaRPr lang="en-US"/>
            </a:p>
          </p:txBody>
        </p:sp>
        <p:sp>
          <p:nvSpPr>
            <p:cNvPr id="450575" name="Text Box 15"/>
            <p:cNvSpPr txBox="1">
              <a:spLocks noChangeArrowheads="1"/>
            </p:cNvSpPr>
            <p:nvPr/>
          </p:nvSpPr>
          <p:spPr bwMode="auto">
            <a:xfrm>
              <a:off x="2112" y="2170"/>
              <a:ext cx="960" cy="518"/>
            </a:xfrm>
            <a:prstGeom prst="rect">
              <a:avLst/>
            </a:prstGeom>
            <a:noFill/>
            <a:ln w="9525">
              <a:noFill/>
              <a:miter lim="800000"/>
              <a:headEnd/>
              <a:tailEnd/>
            </a:ln>
            <a:effectLst/>
          </p:spPr>
          <p:txBody>
            <a:bodyPr>
              <a:spAutoFit/>
            </a:bodyPr>
            <a:lstStyle/>
            <a:p>
              <a:pPr>
                <a:spcBef>
                  <a:spcPct val="50000"/>
                </a:spcBef>
              </a:pPr>
              <a:r>
                <a:rPr lang="en-US"/>
                <a:t>Extend loan</a:t>
              </a:r>
            </a:p>
          </p:txBody>
        </p:sp>
      </p:grpSp>
      <p:sp>
        <p:nvSpPr>
          <p:cNvPr id="450576" name="Line 16"/>
          <p:cNvSpPr>
            <a:spLocks noChangeShapeType="1"/>
          </p:cNvSpPr>
          <p:nvPr/>
        </p:nvSpPr>
        <p:spPr bwMode="auto">
          <a:xfrm flipV="1">
            <a:off x="1905000" y="2819400"/>
            <a:ext cx="1143000" cy="593725"/>
          </a:xfrm>
          <a:prstGeom prst="line">
            <a:avLst/>
          </a:prstGeom>
          <a:noFill/>
          <a:ln w="9525">
            <a:solidFill>
              <a:schemeClr val="tx2"/>
            </a:solidFill>
            <a:round/>
            <a:headEnd/>
            <a:tailEnd/>
          </a:ln>
          <a:effectLst/>
        </p:spPr>
        <p:txBody>
          <a:bodyPr wrap="square" anchor="ctr">
            <a:spAutoFit/>
          </a:bodyPr>
          <a:lstStyle/>
          <a:p>
            <a:endParaRPr lang="en-US"/>
          </a:p>
        </p:txBody>
      </p:sp>
      <p:sp>
        <p:nvSpPr>
          <p:cNvPr id="450577" name="Line 17"/>
          <p:cNvSpPr>
            <a:spLocks noChangeShapeType="1"/>
          </p:cNvSpPr>
          <p:nvPr/>
        </p:nvSpPr>
        <p:spPr bwMode="auto">
          <a:xfrm rot="6465422" flipV="1">
            <a:off x="5894009" y="2431302"/>
            <a:ext cx="152903" cy="1545589"/>
          </a:xfrm>
          <a:prstGeom prst="line">
            <a:avLst/>
          </a:prstGeom>
          <a:noFill/>
          <a:ln w="9525">
            <a:solidFill>
              <a:schemeClr val="tx2"/>
            </a:solidFill>
            <a:round/>
            <a:headEnd/>
            <a:tailEnd type="none" w="lg" len="lg"/>
          </a:ln>
          <a:effectLst/>
        </p:spPr>
        <p:txBody>
          <a:bodyPr wrap="square" anchor="ctr">
            <a:spAutoFit/>
          </a:bodyPr>
          <a:lstStyle/>
          <a:p>
            <a:endParaRPr lang="en-US"/>
          </a:p>
        </p:txBody>
      </p:sp>
      <p:sp>
        <p:nvSpPr>
          <p:cNvPr id="450578" name="AutoShape 18"/>
          <p:cNvSpPr>
            <a:spLocks noChangeArrowheads="1"/>
          </p:cNvSpPr>
          <p:nvPr/>
        </p:nvSpPr>
        <p:spPr bwMode="auto">
          <a:xfrm rot="6465422">
            <a:off x="6486525" y="3346450"/>
            <a:ext cx="152400" cy="228600"/>
          </a:xfrm>
          <a:prstGeom prst="triangle">
            <a:avLst>
              <a:gd name="adj" fmla="val 50000"/>
            </a:avLst>
          </a:prstGeom>
          <a:solidFill>
            <a:schemeClr val="bg1"/>
          </a:solidFill>
          <a:ln w="9525">
            <a:solidFill>
              <a:schemeClr val="tx2"/>
            </a:solidFill>
            <a:miter lim="800000"/>
            <a:headEnd/>
            <a:tailEnd/>
          </a:ln>
          <a:effectLst/>
        </p:spPr>
        <p:txBody>
          <a:bodyPr wrap="none" anchor="ctr">
            <a:spAutoFit/>
          </a:bodyPr>
          <a:lstStyle/>
          <a:p>
            <a:endParaRPr lang="en-US"/>
          </a:p>
        </p:txBody>
      </p:sp>
      <p:sp>
        <p:nvSpPr>
          <p:cNvPr id="450579" name="Line 19"/>
          <p:cNvSpPr>
            <a:spLocks noChangeShapeType="1"/>
          </p:cNvSpPr>
          <p:nvPr/>
        </p:nvSpPr>
        <p:spPr bwMode="auto">
          <a:xfrm rot="4279275" flipV="1">
            <a:off x="5914755" y="3153019"/>
            <a:ext cx="194297" cy="1365505"/>
          </a:xfrm>
          <a:prstGeom prst="line">
            <a:avLst/>
          </a:prstGeom>
          <a:noFill/>
          <a:ln w="9525">
            <a:solidFill>
              <a:schemeClr val="tx2"/>
            </a:solidFill>
            <a:round/>
            <a:headEnd/>
            <a:tailEnd type="none" w="lg" len="lg"/>
          </a:ln>
          <a:effectLst/>
        </p:spPr>
        <p:txBody>
          <a:bodyPr wrap="square" anchor="ctr">
            <a:spAutoFit/>
          </a:bodyPr>
          <a:lstStyle/>
          <a:p>
            <a:endParaRPr lang="en-US"/>
          </a:p>
        </p:txBody>
      </p:sp>
      <p:sp>
        <p:nvSpPr>
          <p:cNvPr id="450580" name="AutoShape 20"/>
          <p:cNvSpPr>
            <a:spLocks noChangeArrowheads="1"/>
          </p:cNvSpPr>
          <p:nvPr/>
        </p:nvSpPr>
        <p:spPr bwMode="auto">
          <a:xfrm rot="4279275">
            <a:off x="6484938" y="3625850"/>
            <a:ext cx="152400" cy="228600"/>
          </a:xfrm>
          <a:prstGeom prst="triangle">
            <a:avLst>
              <a:gd name="adj" fmla="val 50000"/>
            </a:avLst>
          </a:prstGeom>
          <a:solidFill>
            <a:schemeClr val="bg1"/>
          </a:solidFill>
          <a:ln w="9525">
            <a:solidFill>
              <a:schemeClr val="tx2"/>
            </a:solidFill>
            <a:miter lim="800000"/>
            <a:headEnd/>
            <a:tailEnd/>
          </a:ln>
          <a:effectLst/>
        </p:spPr>
        <p:txBody>
          <a:bodyPr wrap="none" anchor="ctr">
            <a:spAutoFit/>
          </a:bodyPr>
          <a:lstStyle/>
          <a:p>
            <a:endParaRPr lang="en-US"/>
          </a:p>
        </p:txBody>
      </p:sp>
      <p:sp>
        <p:nvSpPr>
          <p:cNvPr id="450581" name="Text Box 21"/>
          <p:cNvSpPr txBox="1">
            <a:spLocks noChangeArrowheads="1"/>
          </p:cNvSpPr>
          <p:nvPr/>
        </p:nvSpPr>
        <p:spPr bwMode="auto">
          <a:xfrm>
            <a:off x="5410200" y="3946525"/>
            <a:ext cx="1524000" cy="457200"/>
          </a:xfrm>
          <a:prstGeom prst="rect">
            <a:avLst/>
          </a:prstGeom>
          <a:noFill/>
          <a:ln w="9525">
            <a:noFill/>
            <a:miter lim="800000"/>
            <a:headEnd/>
            <a:tailEnd/>
          </a:ln>
          <a:effectLst/>
        </p:spPr>
        <p:txBody>
          <a:bodyPr>
            <a:spAutoFit/>
          </a:bodyPr>
          <a:lstStyle/>
          <a:p>
            <a:pPr>
              <a:spcBef>
                <a:spcPct val="50000"/>
              </a:spcBef>
            </a:pPr>
            <a:r>
              <a:rPr lang="en-US"/>
              <a:t>&lt;&lt;uses&gt;&gt;</a:t>
            </a:r>
          </a:p>
        </p:txBody>
      </p:sp>
      <p:sp>
        <p:nvSpPr>
          <p:cNvPr id="450582" name="Text Box 22"/>
          <p:cNvSpPr txBox="1">
            <a:spLocks noChangeArrowheads="1"/>
          </p:cNvSpPr>
          <p:nvPr/>
        </p:nvSpPr>
        <p:spPr bwMode="auto">
          <a:xfrm>
            <a:off x="5334000" y="2803525"/>
            <a:ext cx="1524000" cy="457200"/>
          </a:xfrm>
          <a:prstGeom prst="rect">
            <a:avLst/>
          </a:prstGeom>
          <a:noFill/>
          <a:ln w="9525">
            <a:noFill/>
            <a:miter lim="800000"/>
            <a:headEnd/>
            <a:tailEnd/>
          </a:ln>
          <a:effectLst/>
        </p:spPr>
        <p:txBody>
          <a:bodyPr>
            <a:spAutoFit/>
          </a:bodyPr>
          <a:lstStyle/>
          <a:p>
            <a:pPr>
              <a:spcBef>
                <a:spcPct val="50000"/>
              </a:spcBef>
            </a:pPr>
            <a:r>
              <a:rPr lang="en-US" dirty="0"/>
              <a:t>&lt;&lt;uses&gt;&gt;</a:t>
            </a:r>
          </a:p>
        </p:txBody>
      </p:sp>
      <p:sp>
        <p:nvSpPr>
          <p:cNvPr id="450583" name="Oval 23"/>
          <p:cNvSpPr>
            <a:spLocks noChangeArrowheads="1"/>
          </p:cNvSpPr>
          <p:nvPr/>
        </p:nvSpPr>
        <p:spPr bwMode="auto">
          <a:xfrm>
            <a:off x="3124200" y="3657600"/>
            <a:ext cx="2133600" cy="838200"/>
          </a:xfrm>
          <a:prstGeom prst="ellipse">
            <a:avLst/>
          </a:prstGeom>
          <a:solidFill>
            <a:schemeClr val="bg1"/>
          </a:solidFill>
          <a:ln w="9525">
            <a:solidFill>
              <a:schemeClr val="tx2"/>
            </a:solidFill>
            <a:round/>
            <a:headEnd/>
            <a:tailEnd/>
          </a:ln>
          <a:effectLst/>
        </p:spPr>
        <p:txBody>
          <a:bodyPr wrap="none" anchor="ctr">
            <a:spAutoFit/>
          </a:bodyPr>
          <a:lstStyle/>
          <a:p>
            <a:endParaRPr lang="en-US"/>
          </a:p>
        </p:txBody>
      </p:sp>
      <p:sp>
        <p:nvSpPr>
          <p:cNvPr id="450584" name="Text Box 24"/>
          <p:cNvSpPr txBox="1">
            <a:spLocks noChangeArrowheads="1"/>
          </p:cNvSpPr>
          <p:nvPr/>
        </p:nvSpPr>
        <p:spPr bwMode="auto">
          <a:xfrm>
            <a:off x="3276600" y="3810000"/>
            <a:ext cx="2057400" cy="822325"/>
          </a:xfrm>
          <a:prstGeom prst="rect">
            <a:avLst/>
          </a:prstGeom>
          <a:noFill/>
          <a:ln w="9525">
            <a:noFill/>
            <a:miter lim="800000"/>
            <a:headEnd/>
            <a:tailEnd/>
          </a:ln>
          <a:effectLst/>
        </p:spPr>
        <p:txBody>
          <a:bodyPr>
            <a:spAutoFit/>
          </a:bodyPr>
          <a:lstStyle/>
          <a:p>
            <a:pPr>
              <a:spcBef>
                <a:spcPct val="50000"/>
              </a:spcBef>
            </a:pPr>
            <a:r>
              <a:rPr lang="en-US"/>
              <a:t>Borrow copy of book</a:t>
            </a: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Line 2"/>
          <p:cNvSpPr>
            <a:spLocks noChangeShapeType="1"/>
          </p:cNvSpPr>
          <p:nvPr/>
        </p:nvSpPr>
        <p:spPr bwMode="auto">
          <a:xfrm>
            <a:off x="1676400" y="3962401"/>
            <a:ext cx="1371600" cy="152400"/>
          </a:xfrm>
          <a:prstGeom prst="line">
            <a:avLst/>
          </a:prstGeom>
          <a:noFill/>
          <a:ln w="9525">
            <a:solidFill>
              <a:schemeClr val="tx2"/>
            </a:solidFill>
            <a:round/>
            <a:headEnd/>
            <a:tailEnd/>
          </a:ln>
          <a:effectLst/>
        </p:spPr>
        <p:txBody>
          <a:bodyPr wrap="square" anchor="ctr">
            <a:spAutoFit/>
          </a:bodyPr>
          <a:lstStyle/>
          <a:p>
            <a:endParaRPr lang="en-US"/>
          </a:p>
        </p:txBody>
      </p:sp>
      <p:sp>
        <p:nvSpPr>
          <p:cNvPr id="451587" name="Rectangle 3"/>
          <p:cNvSpPr>
            <a:spLocks noGrp="1" noChangeArrowheads="1"/>
          </p:cNvSpPr>
          <p:nvPr>
            <p:ph type="title"/>
          </p:nvPr>
        </p:nvSpPr>
        <p:spPr/>
        <p:txBody>
          <a:bodyPr>
            <a:normAutofit fontScale="90000"/>
          </a:bodyPr>
          <a:lstStyle/>
          <a:p>
            <a:r>
              <a:rPr lang="en-US" b="1"/>
              <a:t>Relationships Between Use Cases: &lt;&lt;extends&gt;&gt;</a:t>
            </a:r>
          </a:p>
        </p:txBody>
      </p:sp>
      <p:grpSp>
        <p:nvGrpSpPr>
          <p:cNvPr id="2" name="Group 4"/>
          <p:cNvGrpSpPr>
            <a:grpSpLocks/>
          </p:cNvGrpSpPr>
          <p:nvPr/>
        </p:nvGrpSpPr>
        <p:grpSpPr bwMode="auto">
          <a:xfrm>
            <a:off x="914400" y="3352800"/>
            <a:ext cx="381000" cy="661988"/>
            <a:chOff x="1200" y="1680"/>
            <a:chExt cx="240" cy="417"/>
          </a:xfrm>
        </p:grpSpPr>
        <p:sp>
          <p:nvSpPr>
            <p:cNvPr id="451589" name="Oval 5"/>
            <p:cNvSpPr>
              <a:spLocks noChangeArrowheads="1"/>
            </p:cNvSpPr>
            <p:nvPr/>
          </p:nvSpPr>
          <p:spPr bwMode="auto">
            <a:xfrm>
              <a:off x="1248" y="1680"/>
              <a:ext cx="144" cy="144"/>
            </a:xfrm>
            <a:prstGeom prst="ellipse">
              <a:avLst/>
            </a:prstGeom>
            <a:noFill/>
            <a:ln w="9525">
              <a:solidFill>
                <a:schemeClr val="tx2"/>
              </a:solidFill>
              <a:round/>
              <a:headEnd/>
              <a:tailEnd/>
            </a:ln>
            <a:effectLst/>
          </p:spPr>
          <p:txBody>
            <a:bodyPr wrap="none" anchor="ctr">
              <a:spAutoFit/>
            </a:bodyPr>
            <a:lstStyle/>
            <a:p>
              <a:endParaRPr lang="en-US"/>
            </a:p>
          </p:txBody>
        </p:sp>
        <p:sp>
          <p:nvSpPr>
            <p:cNvPr id="451590" name="Line 6"/>
            <p:cNvSpPr>
              <a:spLocks noChangeShapeType="1"/>
            </p:cNvSpPr>
            <p:nvPr/>
          </p:nvSpPr>
          <p:spPr bwMode="auto">
            <a:xfrm>
              <a:off x="1320" y="1821"/>
              <a:ext cx="0" cy="129"/>
            </a:xfrm>
            <a:prstGeom prst="line">
              <a:avLst/>
            </a:prstGeom>
            <a:noFill/>
            <a:ln w="9525">
              <a:solidFill>
                <a:schemeClr val="tx2"/>
              </a:solidFill>
              <a:round/>
              <a:headEnd/>
              <a:tailEnd/>
            </a:ln>
            <a:effectLst/>
          </p:spPr>
          <p:txBody>
            <a:bodyPr wrap="none" anchor="ctr">
              <a:spAutoFit/>
            </a:bodyPr>
            <a:lstStyle/>
            <a:p>
              <a:endParaRPr lang="en-US"/>
            </a:p>
          </p:txBody>
        </p:sp>
        <p:sp>
          <p:nvSpPr>
            <p:cNvPr id="451591" name="Line 7"/>
            <p:cNvSpPr>
              <a:spLocks noChangeShapeType="1"/>
            </p:cNvSpPr>
            <p:nvPr/>
          </p:nvSpPr>
          <p:spPr bwMode="auto">
            <a:xfrm>
              <a:off x="1200" y="1845"/>
              <a:ext cx="240" cy="0"/>
            </a:xfrm>
            <a:prstGeom prst="line">
              <a:avLst/>
            </a:prstGeom>
            <a:noFill/>
            <a:ln w="9525">
              <a:solidFill>
                <a:schemeClr val="tx2"/>
              </a:solidFill>
              <a:round/>
              <a:headEnd/>
              <a:tailEnd/>
            </a:ln>
            <a:effectLst/>
          </p:spPr>
          <p:txBody>
            <a:bodyPr wrap="none" anchor="ctr">
              <a:spAutoFit/>
            </a:bodyPr>
            <a:lstStyle/>
            <a:p>
              <a:endParaRPr lang="en-US"/>
            </a:p>
          </p:txBody>
        </p:sp>
        <p:sp>
          <p:nvSpPr>
            <p:cNvPr id="451592" name="Line 8"/>
            <p:cNvSpPr>
              <a:spLocks noChangeShapeType="1"/>
            </p:cNvSpPr>
            <p:nvPr/>
          </p:nvSpPr>
          <p:spPr bwMode="auto">
            <a:xfrm flipH="1">
              <a:off x="1233" y="1950"/>
              <a:ext cx="84" cy="144"/>
            </a:xfrm>
            <a:prstGeom prst="line">
              <a:avLst/>
            </a:prstGeom>
            <a:noFill/>
            <a:ln w="9525">
              <a:solidFill>
                <a:schemeClr val="tx2"/>
              </a:solidFill>
              <a:round/>
              <a:headEnd/>
              <a:tailEnd/>
            </a:ln>
            <a:effectLst/>
          </p:spPr>
          <p:txBody>
            <a:bodyPr anchor="ctr">
              <a:spAutoFit/>
            </a:bodyPr>
            <a:lstStyle/>
            <a:p>
              <a:endParaRPr lang="en-US"/>
            </a:p>
          </p:txBody>
        </p:sp>
        <p:sp>
          <p:nvSpPr>
            <p:cNvPr id="451593" name="Line 9"/>
            <p:cNvSpPr>
              <a:spLocks noChangeShapeType="1"/>
            </p:cNvSpPr>
            <p:nvPr/>
          </p:nvSpPr>
          <p:spPr bwMode="auto">
            <a:xfrm>
              <a:off x="1323" y="1953"/>
              <a:ext cx="84" cy="144"/>
            </a:xfrm>
            <a:prstGeom prst="line">
              <a:avLst/>
            </a:prstGeom>
            <a:noFill/>
            <a:ln w="9525">
              <a:solidFill>
                <a:schemeClr val="tx2"/>
              </a:solidFill>
              <a:round/>
              <a:headEnd/>
              <a:tailEnd/>
            </a:ln>
            <a:effectLst/>
          </p:spPr>
          <p:txBody>
            <a:bodyPr anchor="ctr">
              <a:spAutoFit/>
            </a:bodyPr>
            <a:lstStyle/>
            <a:p>
              <a:endParaRPr lang="en-US"/>
            </a:p>
          </p:txBody>
        </p:sp>
      </p:grpSp>
      <p:sp>
        <p:nvSpPr>
          <p:cNvPr id="451594" name="Text Box 10"/>
          <p:cNvSpPr txBox="1">
            <a:spLocks noChangeArrowheads="1"/>
          </p:cNvSpPr>
          <p:nvPr/>
        </p:nvSpPr>
        <p:spPr bwMode="auto">
          <a:xfrm>
            <a:off x="3276600" y="4038600"/>
            <a:ext cx="2057400" cy="822325"/>
          </a:xfrm>
          <a:prstGeom prst="rect">
            <a:avLst/>
          </a:prstGeom>
          <a:noFill/>
          <a:ln w="9525">
            <a:noFill/>
            <a:miter lim="800000"/>
            <a:headEnd/>
            <a:tailEnd/>
          </a:ln>
          <a:effectLst/>
        </p:spPr>
        <p:txBody>
          <a:bodyPr>
            <a:spAutoFit/>
          </a:bodyPr>
          <a:lstStyle/>
          <a:p>
            <a:pPr>
              <a:spcBef>
                <a:spcPct val="50000"/>
              </a:spcBef>
            </a:pPr>
            <a:r>
              <a:rPr lang="en-US"/>
              <a:t>Borrow copy of book</a:t>
            </a:r>
          </a:p>
        </p:txBody>
      </p:sp>
      <p:sp>
        <p:nvSpPr>
          <p:cNvPr id="451595" name="Text Box 11"/>
          <p:cNvSpPr txBox="1">
            <a:spLocks noChangeArrowheads="1"/>
          </p:cNvSpPr>
          <p:nvPr/>
        </p:nvSpPr>
        <p:spPr bwMode="auto">
          <a:xfrm>
            <a:off x="0" y="4267200"/>
            <a:ext cx="2133600" cy="457200"/>
          </a:xfrm>
          <a:prstGeom prst="rect">
            <a:avLst/>
          </a:prstGeom>
          <a:noFill/>
          <a:ln w="9525">
            <a:noFill/>
            <a:miter lim="800000"/>
            <a:headEnd/>
            <a:tailEnd/>
          </a:ln>
          <a:effectLst/>
        </p:spPr>
        <p:txBody>
          <a:bodyPr>
            <a:spAutoFit/>
          </a:bodyPr>
          <a:lstStyle/>
          <a:p>
            <a:pPr>
              <a:spcBef>
                <a:spcPct val="50000"/>
              </a:spcBef>
            </a:pPr>
            <a:r>
              <a:rPr lang="en-US"/>
              <a:t>BookBorrower</a:t>
            </a:r>
          </a:p>
        </p:txBody>
      </p:sp>
      <p:sp>
        <p:nvSpPr>
          <p:cNvPr id="451596" name="Oval 12"/>
          <p:cNvSpPr>
            <a:spLocks noChangeArrowheads="1"/>
          </p:cNvSpPr>
          <p:nvPr/>
        </p:nvSpPr>
        <p:spPr bwMode="auto">
          <a:xfrm>
            <a:off x="3200400" y="3810000"/>
            <a:ext cx="2133600" cy="838200"/>
          </a:xfrm>
          <a:prstGeom prst="ellipse">
            <a:avLst/>
          </a:prstGeom>
          <a:noFill/>
          <a:ln w="9525">
            <a:solidFill>
              <a:schemeClr val="tx2"/>
            </a:solidFill>
            <a:round/>
            <a:headEnd/>
            <a:tailEnd/>
          </a:ln>
          <a:effectLst/>
        </p:spPr>
        <p:txBody>
          <a:bodyPr wrap="none" anchor="ctr">
            <a:spAutoFit/>
          </a:bodyPr>
          <a:lstStyle/>
          <a:p>
            <a:endParaRPr lang="en-US"/>
          </a:p>
        </p:txBody>
      </p:sp>
      <p:sp>
        <p:nvSpPr>
          <p:cNvPr id="451597" name="Oval 13"/>
          <p:cNvSpPr>
            <a:spLocks noChangeArrowheads="1"/>
          </p:cNvSpPr>
          <p:nvPr/>
        </p:nvSpPr>
        <p:spPr bwMode="auto">
          <a:xfrm>
            <a:off x="6731000" y="3429000"/>
            <a:ext cx="2133600" cy="838200"/>
          </a:xfrm>
          <a:prstGeom prst="ellipse">
            <a:avLst/>
          </a:prstGeom>
          <a:noFill/>
          <a:ln w="9525">
            <a:solidFill>
              <a:schemeClr val="tx2"/>
            </a:solidFill>
            <a:round/>
            <a:headEnd/>
            <a:tailEnd/>
          </a:ln>
          <a:effectLst/>
        </p:spPr>
        <p:txBody>
          <a:bodyPr wrap="none" anchor="ctr">
            <a:spAutoFit/>
          </a:bodyPr>
          <a:lstStyle/>
          <a:p>
            <a:endParaRPr lang="en-US"/>
          </a:p>
        </p:txBody>
      </p:sp>
      <p:sp>
        <p:nvSpPr>
          <p:cNvPr id="451598" name="Text Box 14"/>
          <p:cNvSpPr txBox="1">
            <a:spLocks noChangeArrowheads="1"/>
          </p:cNvSpPr>
          <p:nvPr/>
        </p:nvSpPr>
        <p:spPr bwMode="auto">
          <a:xfrm>
            <a:off x="7010400" y="3581400"/>
            <a:ext cx="1600200" cy="822325"/>
          </a:xfrm>
          <a:prstGeom prst="rect">
            <a:avLst/>
          </a:prstGeom>
          <a:noFill/>
          <a:ln w="9525">
            <a:noFill/>
            <a:miter lim="800000"/>
            <a:headEnd/>
            <a:tailEnd/>
          </a:ln>
          <a:effectLst/>
        </p:spPr>
        <p:txBody>
          <a:bodyPr>
            <a:spAutoFit/>
          </a:bodyPr>
          <a:lstStyle/>
          <a:p>
            <a:pPr>
              <a:spcBef>
                <a:spcPct val="50000"/>
              </a:spcBef>
            </a:pPr>
            <a:r>
              <a:rPr lang="en-US"/>
              <a:t>Refuse loan</a:t>
            </a:r>
          </a:p>
        </p:txBody>
      </p:sp>
      <p:grpSp>
        <p:nvGrpSpPr>
          <p:cNvPr id="3" name="Group 15"/>
          <p:cNvGrpSpPr>
            <a:grpSpLocks/>
          </p:cNvGrpSpPr>
          <p:nvPr/>
        </p:nvGrpSpPr>
        <p:grpSpPr bwMode="auto">
          <a:xfrm rot="11261591">
            <a:off x="5354638" y="4167188"/>
            <a:ext cx="1460500" cy="279400"/>
            <a:chOff x="3365" y="2510"/>
            <a:chExt cx="920" cy="176"/>
          </a:xfrm>
        </p:grpSpPr>
        <p:sp>
          <p:nvSpPr>
            <p:cNvPr id="451600" name="Line 16"/>
            <p:cNvSpPr>
              <a:spLocks noChangeShapeType="1"/>
            </p:cNvSpPr>
            <p:nvPr/>
          </p:nvSpPr>
          <p:spPr bwMode="auto">
            <a:xfrm rot="4279275" flipV="1">
              <a:off x="3821" y="2222"/>
              <a:ext cx="8" cy="920"/>
            </a:xfrm>
            <a:prstGeom prst="line">
              <a:avLst/>
            </a:prstGeom>
            <a:noFill/>
            <a:ln w="9525">
              <a:solidFill>
                <a:schemeClr val="tx2"/>
              </a:solidFill>
              <a:round/>
              <a:headEnd/>
              <a:tailEnd type="none" w="lg" len="lg"/>
            </a:ln>
            <a:effectLst/>
          </p:spPr>
          <p:txBody>
            <a:bodyPr anchor="ctr">
              <a:spAutoFit/>
            </a:bodyPr>
            <a:lstStyle/>
            <a:p>
              <a:endParaRPr lang="en-US"/>
            </a:p>
          </p:txBody>
        </p:sp>
        <p:sp>
          <p:nvSpPr>
            <p:cNvPr id="451601" name="AutoShape 17"/>
            <p:cNvSpPr>
              <a:spLocks noChangeArrowheads="1"/>
            </p:cNvSpPr>
            <p:nvPr/>
          </p:nvSpPr>
          <p:spPr bwMode="auto">
            <a:xfrm rot="4279275">
              <a:off x="4133" y="2486"/>
              <a:ext cx="96" cy="144"/>
            </a:xfrm>
            <a:prstGeom prst="triangle">
              <a:avLst>
                <a:gd name="adj" fmla="val 50000"/>
              </a:avLst>
            </a:prstGeom>
            <a:solidFill>
              <a:schemeClr val="bg1"/>
            </a:solidFill>
            <a:ln w="9525">
              <a:solidFill>
                <a:schemeClr val="tx2"/>
              </a:solidFill>
              <a:miter lim="800000"/>
              <a:headEnd/>
              <a:tailEnd/>
            </a:ln>
            <a:effectLst/>
          </p:spPr>
          <p:txBody>
            <a:bodyPr wrap="none" anchor="ctr">
              <a:spAutoFit/>
            </a:bodyPr>
            <a:lstStyle/>
            <a:p>
              <a:endParaRPr lang="en-US"/>
            </a:p>
          </p:txBody>
        </p:sp>
      </p:grpSp>
      <p:sp>
        <p:nvSpPr>
          <p:cNvPr id="451602" name="Text Box 18"/>
          <p:cNvSpPr txBox="1">
            <a:spLocks noChangeArrowheads="1"/>
          </p:cNvSpPr>
          <p:nvPr/>
        </p:nvSpPr>
        <p:spPr bwMode="auto">
          <a:xfrm>
            <a:off x="4876800" y="3581400"/>
            <a:ext cx="1981200" cy="457200"/>
          </a:xfrm>
          <a:prstGeom prst="rect">
            <a:avLst/>
          </a:prstGeom>
          <a:noFill/>
          <a:ln w="9525">
            <a:noFill/>
            <a:miter lim="800000"/>
            <a:headEnd/>
            <a:tailEnd/>
          </a:ln>
          <a:effectLst/>
        </p:spPr>
        <p:txBody>
          <a:bodyPr>
            <a:spAutoFit/>
          </a:bodyPr>
          <a:lstStyle/>
          <a:p>
            <a:pPr>
              <a:spcBef>
                <a:spcPct val="50000"/>
              </a:spcBef>
            </a:pPr>
            <a:r>
              <a:rPr lang="en-US"/>
              <a:t>&lt;&lt;extends&gt;&gt;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457200"/>
            <a:ext cx="7772400" cy="914400"/>
          </a:xfrm>
        </p:spPr>
        <p:txBody>
          <a:bodyPr>
            <a:noAutofit/>
          </a:bodyPr>
          <a:lstStyle/>
          <a:p>
            <a:r>
              <a:rPr lang="en-US" sz="4800" dirty="0" smtClean="0"/>
              <a:t>2. Cohesion</a:t>
            </a:r>
          </a:p>
        </p:txBody>
      </p:sp>
      <p:sp>
        <p:nvSpPr>
          <p:cNvPr id="20483" name="Rectangle 3"/>
          <p:cNvSpPr>
            <a:spLocks noGrp="1" noChangeArrowheads="1"/>
          </p:cNvSpPr>
          <p:nvPr>
            <p:ph idx="1"/>
          </p:nvPr>
        </p:nvSpPr>
        <p:spPr>
          <a:xfrm>
            <a:off x="342900" y="1371600"/>
            <a:ext cx="8305800" cy="5029200"/>
          </a:xfrm>
        </p:spPr>
        <p:txBody>
          <a:bodyPr>
            <a:normAutofit/>
          </a:bodyPr>
          <a:lstStyle/>
          <a:p>
            <a:r>
              <a:rPr lang="en-US" sz="2800" dirty="0" smtClean="0"/>
              <a:t>A measure of how well a component “fits together”.</a:t>
            </a:r>
          </a:p>
          <a:p>
            <a:pPr>
              <a:spcBef>
                <a:spcPct val="50000"/>
              </a:spcBef>
            </a:pPr>
            <a:r>
              <a:rPr lang="en-US" sz="2800" b="1" dirty="0" smtClean="0"/>
              <a:t>Cohesion</a:t>
            </a:r>
            <a:r>
              <a:rPr lang="en-US" sz="2800" dirty="0" smtClean="0"/>
              <a:t> is a measure of dependencies </a:t>
            </a:r>
            <a:r>
              <a:rPr lang="en-US" sz="2800" b="1" i="1" dirty="0" smtClean="0"/>
              <a:t>within</a:t>
            </a:r>
            <a:r>
              <a:rPr lang="en-US" sz="2800" dirty="0" smtClean="0"/>
              <a:t> part of a system.  If a class contains many closely related functions its cohesion is high.</a:t>
            </a:r>
          </a:p>
          <a:p>
            <a:pPr>
              <a:spcBef>
                <a:spcPct val="50000"/>
              </a:spcBef>
            </a:pPr>
            <a:r>
              <a:rPr lang="en-US" sz="2800" dirty="0" smtClean="0"/>
              <a:t>Degree to which the tasks performed by a single module are functionally related</a:t>
            </a:r>
          </a:p>
          <a:p>
            <a:pPr>
              <a:spcBef>
                <a:spcPct val="50000"/>
              </a:spcBef>
            </a:pPr>
            <a:r>
              <a:rPr lang="en-US" sz="2800" b="1" i="1" dirty="0" smtClean="0">
                <a:sym typeface="Marlett" charset="0"/>
              </a:rPr>
              <a:t>Aim for high cohesion within classes and weak coupling between them; </a:t>
            </a:r>
            <a:r>
              <a:rPr lang="en-US" sz="2800" dirty="0" smtClean="0"/>
              <a:t>Cohesion and coupling are interrelated;</a:t>
            </a:r>
          </a:p>
          <a:p>
            <a:pPr marL="0" indent="0">
              <a:spcBef>
                <a:spcPct val="50000"/>
              </a:spcBef>
              <a:buNone/>
            </a:pPr>
            <a:endParaRPr lang="en-US" sz="24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normAutofit fontScale="90000"/>
          </a:bodyPr>
          <a:lstStyle/>
          <a:p>
            <a:r>
              <a:rPr lang="en-US" b="1"/>
              <a:t>Use Cases in the Development Cycle</a:t>
            </a:r>
          </a:p>
        </p:txBody>
      </p:sp>
      <p:sp>
        <p:nvSpPr>
          <p:cNvPr id="452611" name="Text Box 3"/>
          <p:cNvSpPr txBox="1">
            <a:spLocks noChangeArrowheads="1"/>
          </p:cNvSpPr>
          <p:nvPr/>
        </p:nvSpPr>
        <p:spPr bwMode="auto">
          <a:xfrm>
            <a:off x="685800" y="2166938"/>
            <a:ext cx="8077200" cy="2492990"/>
          </a:xfrm>
          <a:prstGeom prst="rect">
            <a:avLst/>
          </a:prstGeom>
          <a:noFill/>
          <a:ln w="9525">
            <a:noFill/>
            <a:miter lim="800000"/>
            <a:headEnd/>
            <a:tailEnd/>
          </a:ln>
          <a:effectLst/>
        </p:spPr>
        <p:txBody>
          <a:bodyPr wrap="square">
            <a:spAutoFit/>
          </a:bodyPr>
          <a:lstStyle/>
          <a:p>
            <a:pPr algn="l">
              <a:spcBef>
                <a:spcPct val="50000"/>
              </a:spcBef>
            </a:pPr>
            <a:r>
              <a:rPr lang="en-US" sz="2400" dirty="0">
                <a:solidFill>
                  <a:schemeClr val="tx1"/>
                </a:solidFill>
                <a:cs typeface="Times New Roman" charset="0"/>
                <a:sym typeface="Marlett" pitchFamily="2" charset="2"/>
              </a:rPr>
              <a:t>•    </a:t>
            </a:r>
            <a:r>
              <a:rPr lang="en-US" sz="2400" dirty="0">
                <a:solidFill>
                  <a:schemeClr val="tx1"/>
                </a:solidFill>
                <a:sym typeface="Marlett" pitchFamily="2" charset="2"/>
              </a:rPr>
              <a:t>Use cases are a tool in requirements analysis</a:t>
            </a:r>
          </a:p>
          <a:p>
            <a:pPr algn="l">
              <a:spcBef>
                <a:spcPct val="50000"/>
              </a:spcBef>
            </a:pPr>
            <a:r>
              <a:rPr lang="en-US" sz="2400" dirty="0">
                <a:solidFill>
                  <a:schemeClr val="tx1"/>
                </a:solidFill>
                <a:cs typeface="Times New Roman" charset="0"/>
                <a:sym typeface="Marlett" pitchFamily="2" charset="2"/>
              </a:rPr>
              <a:t>•    </a:t>
            </a:r>
            <a:r>
              <a:rPr lang="en-US" sz="2400" dirty="0"/>
              <a:t>Intuitive -- easy to discuss with clients</a:t>
            </a:r>
          </a:p>
          <a:p>
            <a:pPr algn="l">
              <a:spcBef>
                <a:spcPct val="50000"/>
              </a:spcBef>
            </a:pPr>
            <a:r>
              <a:rPr lang="en-US" sz="2400" dirty="0">
                <a:solidFill>
                  <a:schemeClr val="tx1"/>
                </a:solidFill>
                <a:cs typeface="Times New Roman" charset="0"/>
                <a:sym typeface="Marlett" pitchFamily="2" charset="2"/>
              </a:rPr>
              <a:t>•    </a:t>
            </a:r>
            <a:r>
              <a:rPr lang="en-US" sz="2400" dirty="0">
                <a:solidFill>
                  <a:schemeClr val="tx1"/>
                </a:solidFill>
                <a:sym typeface="Marlett" pitchFamily="2" charset="2"/>
              </a:rPr>
              <a:t>Use cases are often hard to translate into class models</a:t>
            </a:r>
            <a:endParaRPr lang="en-US" sz="2400" dirty="0"/>
          </a:p>
          <a:p>
            <a:pPr algn="l">
              <a:spcBef>
                <a:spcPct val="50000"/>
              </a:spcBef>
            </a:pPr>
            <a:r>
              <a:rPr lang="en-US" sz="2400" dirty="0">
                <a:solidFill>
                  <a:schemeClr val="tx1"/>
                </a:solidFill>
                <a:cs typeface="Times New Roman" charset="0"/>
                <a:sym typeface="Marlett" pitchFamily="2" charset="2"/>
              </a:rPr>
              <a:t>•    </a:t>
            </a:r>
            <a:r>
              <a:rPr lang="en-US" sz="2400" dirty="0">
                <a:solidFill>
                  <a:schemeClr val="tx1"/>
                </a:solidFill>
                <a:sym typeface="Marlett" pitchFamily="2" charset="2"/>
              </a:rPr>
              <a:t>Scenarios are useful to validate design</a:t>
            </a: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704088"/>
            <a:ext cx="8229600" cy="972312"/>
          </a:xfrm>
        </p:spPr>
        <p:txBody>
          <a:bodyPr>
            <a:normAutofit/>
          </a:bodyPr>
          <a:lstStyle/>
          <a:p>
            <a:r>
              <a:rPr lang="en-US" dirty="0" smtClean="0"/>
              <a:t>Candidate Classes</a:t>
            </a:r>
          </a:p>
        </p:txBody>
      </p:sp>
      <p:sp>
        <p:nvSpPr>
          <p:cNvPr id="44035" name="Text Box 3"/>
          <p:cNvSpPr txBox="1">
            <a:spLocks noChangeArrowheads="1"/>
          </p:cNvSpPr>
          <p:nvPr/>
        </p:nvSpPr>
        <p:spPr bwMode="auto">
          <a:xfrm>
            <a:off x="1295400" y="1752600"/>
            <a:ext cx="7162800" cy="4893647"/>
          </a:xfrm>
          <a:prstGeom prst="rect">
            <a:avLst/>
          </a:prstGeom>
          <a:noFill/>
          <a:ln w="9525">
            <a:noFill/>
            <a:miter lim="800000"/>
            <a:headEnd/>
            <a:tailEnd/>
          </a:ln>
        </p:spPr>
        <p:txBody>
          <a:bodyPr wrap="square">
            <a:spAutoFit/>
          </a:bodyPr>
          <a:lstStyle/>
          <a:p>
            <a:pPr>
              <a:spcBef>
                <a:spcPct val="50000"/>
              </a:spcBef>
            </a:pPr>
            <a:r>
              <a:rPr lang="en-US" sz="2400" dirty="0">
                <a:solidFill>
                  <a:schemeClr val="tx2"/>
                </a:solidFill>
              </a:rPr>
              <a:t>Library			</a:t>
            </a:r>
            <a:r>
              <a:rPr lang="en-US" sz="2400" i="1" dirty="0">
                <a:solidFill>
                  <a:schemeClr val="tx2"/>
                </a:solidFill>
              </a:rPr>
              <a:t>the name of the system</a:t>
            </a:r>
          </a:p>
          <a:p>
            <a:r>
              <a:rPr lang="en-US" sz="2400" dirty="0">
                <a:solidFill>
                  <a:schemeClr val="tx2"/>
                </a:solidFill>
              </a:rPr>
              <a:t>Book</a:t>
            </a:r>
          </a:p>
          <a:p>
            <a:r>
              <a:rPr lang="en-US" sz="2400" dirty="0">
                <a:solidFill>
                  <a:schemeClr val="tx2"/>
                </a:solidFill>
              </a:rPr>
              <a:t>Journal</a:t>
            </a:r>
          </a:p>
          <a:p>
            <a:r>
              <a:rPr lang="en-US" sz="2400" dirty="0">
                <a:solidFill>
                  <a:schemeClr val="tx2"/>
                </a:solidFill>
              </a:rPr>
              <a:t>Copy</a:t>
            </a:r>
          </a:p>
          <a:p>
            <a:r>
              <a:rPr lang="en-US" sz="2400" dirty="0" err="1">
                <a:solidFill>
                  <a:schemeClr val="tx2"/>
                </a:solidFill>
              </a:rPr>
              <a:t>ShortTermLoan</a:t>
            </a:r>
            <a:r>
              <a:rPr lang="en-US" sz="2400" dirty="0">
                <a:solidFill>
                  <a:schemeClr val="tx2"/>
                </a:solidFill>
              </a:rPr>
              <a:t>	</a:t>
            </a:r>
            <a:r>
              <a:rPr lang="en-US" sz="2400" i="1" dirty="0">
                <a:solidFill>
                  <a:schemeClr val="tx2"/>
                </a:solidFill>
              </a:rPr>
              <a:t>event</a:t>
            </a:r>
          </a:p>
          <a:p>
            <a:r>
              <a:rPr lang="en-US" sz="2400" dirty="0" err="1">
                <a:solidFill>
                  <a:schemeClr val="tx2"/>
                </a:solidFill>
              </a:rPr>
              <a:t>LibraryMember</a:t>
            </a:r>
            <a:endParaRPr lang="en-US" sz="2400" dirty="0">
              <a:solidFill>
                <a:schemeClr val="tx2"/>
              </a:solidFill>
            </a:endParaRPr>
          </a:p>
          <a:p>
            <a:r>
              <a:rPr lang="en-US" sz="2400" dirty="0">
                <a:solidFill>
                  <a:schemeClr val="tx2"/>
                </a:solidFill>
              </a:rPr>
              <a:t>Week			</a:t>
            </a:r>
            <a:r>
              <a:rPr lang="en-US" sz="2400" i="1" dirty="0">
                <a:solidFill>
                  <a:schemeClr val="tx2"/>
                </a:solidFill>
              </a:rPr>
              <a:t>measure</a:t>
            </a:r>
          </a:p>
          <a:p>
            <a:r>
              <a:rPr lang="en-US" sz="2400" dirty="0" err="1">
                <a:solidFill>
                  <a:schemeClr val="tx2"/>
                </a:solidFill>
              </a:rPr>
              <a:t>MemberOfLibrary</a:t>
            </a:r>
            <a:r>
              <a:rPr lang="en-US" sz="2400" dirty="0">
                <a:solidFill>
                  <a:schemeClr val="tx2"/>
                </a:solidFill>
              </a:rPr>
              <a:t>	</a:t>
            </a:r>
            <a:r>
              <a:rPr lang="en-US" sz="2400" i="1" dirty="0">
                <a:solidFill>
                  <a:schemeClr val="tx2"/>
                </a:solidFill>
              </a:rPr>
              <a:t>repeat</a:t>
            </a:r>
          </a:p>
          <a:p>
            <a:r>
              <a:rPr lang="en-US" sz="2400" dirty="0">
                <a:solidFill>
                  <a:schemeClr val="tx2"/>
                </a:solidFill>
              </a:rPr>
              <a:t>Item			</a:t>
            </a:r>
            <a:r>
              <a:rPr lang="en-US" sz="2400" i="1" dirty="0">
                <a:solidFill>
                  <a:schemeClr val="tx2"/>
                </a:solidFill>
              </a:rPr>
              <a:t>book or journal</a:t>
            </a:r>
          </a:p>
          <a:p>
            <a:r>
              <a:rPr lang="en-US" sz="2400" dirty="0">
                <a:solidFill>
                  <a:schemeClr val="tx2"/>
                </a:solidFill>
              </a:rPr>
              <a:t>Time			</a:t>
            </a:r>
            <a:r>
              <a:rPr lang="en-US" sz="2400" i="1" dirty="0">
                <a:solidFill>
                  <a:schemeClr val="tx2"/>
                </a:solidFill>
              </a:rPr>
              <a:t>abstract term</a:t>
            </a:r>
          </a:p>
          <a:p>
            <a:r>
              <a:rPr lang="en-US" sz="2400" dirty="0" err="1">
                <a:solidFill>
                  <a:schemeClr val="tx2"/>
                </a:solidFill>
              </a:rPr>
              <a:t>MemberOfStaff</a:t>
            </a:r>
            <a:endParaRPr lang="en-US" sz="2400" dirty="0">
              <a:solidFill>
                <a:schemeClr val="tx2"/>
              </a:solidFill>
            </a:endParaRPr>
          </a:p>
          <a:p>
            <a:r>
              <a:rPr lang="en-US" sz="2400" dirty="0">
                <a:solidFill>
                  <a:schemeClr val="tx2"/>
                </a:solidFill>
              </a:rPr>
              <a:t>System			</a:t>
            </a:r>
            <a:r>
              <a:rPr lang="en-US" sz="2400" i="1" dirty="0">
                <a:solidFill>
                  <a:schemeClr val="tx2"/>
                </a:solidFill>
              </a:rPr>
              <a:t>general term</a:t>
            </a:r>
          </a:p>
          <a:p>
            <a:r>
              <a:rPr lang="en-US" sz="2400" dirty="0">
                <a:solidFill>
                  <a:schemeClr val="tx2"/>
                </a:solidFill>
              </a:rPr>
              <a:t>Rule			</a:t>
            </a:r>
            <a:r>
              <a:rPr lang="en-US" sz="2400" i="1" dirty="0">
                <a:solidFill>
                  <a:schemeClr val="tx2"/>
                </a:solidFill>
              </a:rPr>
              <a:t>general term</a:t>
            </a: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t>Relations between Classes</a:t>
            </a:r>
          </a:p>
        </p:txBody>
      </p:sp>
      <p:sp>
        <p:nvSpPr>
          <p:cNvPr id="45059" name="Text Box 3"/>
          <p:cNvSpPr txBox="1">
            <a:spLocks noChangeArrowheads="1"/>
          </p:cNvSpPr>
          <p:nvPr/>
        </p:nvSpPr>
        <p:spPr bwMode="auto">
          <a:xfrm>
            <a:off x="762000" y="1752600"/>
            <a:ext cx="7772400" cy="3610219"/>
          </a:xfrm>
          <a:prstGeom prst="rect">
            <a:avLst/>
          </a:prstGeom>
          <a:noFill/>
          <a:ln w="9525">
            <a:noFill/>
            <a:miter lim="800000"/>
            <a:headEnd/>
            <a:tailEnd/>
          </a:ln>
        </p:spPr>
        <p:txBody>
          <a:bodyPr>
            <a:spAutoFit/>
          </a:bodyPr>
          <a:lstStyle/>
          <a:p>
            <a:pPr>
              <a:spcBef>
                <a:spcPct val="40000"/>
              </a:spcBef>
            </a:pPr>
            <a:r>
              <a:rPr lang="en-US" sz="2400" dirty="0">
                <a:solidFill>
                  <a:schemeClr val="tx2"/>
                </a:solidFill>
              </a:rPr>
              <a:t>Book			is an			Item</a:t>
            </a:r>
          </a:p>
          <a:p>
            <a:pPr>
              <a:spcBef>
                <a:spcPct val="10000"/>
              </a:spcBef>
            </a:pPr>
            <a:r>
              <a:rPr lang="en-US" sz="2400" dirty="0">
                <a:solidFill>
                  <a:schemeClr val="tx2"/>
                </a:solidFill>
              </a:rPr>
              <a:t>Journal		</a:t>
            </a:r>
            <a:r>
              <a:rPr lang="en-US" sz="2400" dirty="0" smtClean="0">
                <a:solidFill>
                  <a:schemeClr val="tx2"/>
                </a:solidFill>
              </a:rPr>
              <a:t>is </a:t>
            </a:r>
            <a:r>
              <a:rPr lang="en-US" sz="2400" dirty="0">
                <a:solidFill>
                  <a:schemeClr val="tx2"/>
                </a:solidFill>
              </a:rPr>
              <a:t>an			Item</a:t>
            </a:r>
          </a:p>
          <a:p>
            <a:pPr>
              <a:spcBef>
                <a:spcPct val="10000"/>
              </a:spcBef>
            </a:pPr>
            <a:r>
              <a:rPr lang="en-US" sz="2400" dirty="0">
                <a:solidFill>
                  <a:schemeClr val="tx2"/>
                </a:solidFill>
              </a:rPr>
              <a:t>Copy			is a copy of a 	</a:t>
            </a:r>
            <a:r>
              <a:rPr lang="en-US" sz="2400" dirty="0" smtClean="0">
                <a:solidFill>
                  <a:schemeClr val="tx2"/>
                </a:solidFill>
              </a:rPr>
              <a:t>Book</a:t>
            </a:r>
            <a:endParaRPr lang="en-US" sz="2400" dirty="0">
              <a:solidFill>
                <a:schemeClr val="tx2"/>
              </a:solidFill>
            </a:endParaRPr>
          </a:p>
          <a:p>
            <a:pPr>
              <a:spcBef>
                <a:spcPct val="10000"/>
              </a:spcBef>
            </a:pPr>
            <a:r>
              <a:rPr lang="en-US" sz="2400" dirty="0" err="1">
                <a:solidFill>
                  <a:schemeClr val="tx2"/>
                </a:solidFill>
              </a:rPr>
              <a:t>LibraryMember</a:t>
            </a:r>
            <a:endParaRPr lang="en-US" sz="2400" dirty="0">
              <a:solidFill>
                <a:schemeClr val="tx2"/>
              </a:solidFill>
            </a:endParaRPr>
          </a:p>
          <a:p>
            <a:pPr>
              <a:spcBef>
                <a:spcPct val="10000"/>
              </a:spcBef>
            </a:pPr>
            <a:r>
              <a:rPr lang="en-US" sz="2400" dirty="0">
                <a:solidFill>
                  <a:schemeClr val="tx2"/>
                </a:solidFill>
              </a:rPr>
              <a:t>Item			</a:t>
            </a:r>
          </a:p>
          <a:p>
            <a:pPr>
              <a:spcBef>
                <a:spcPct val="10000"/>
              </a:spcBef>
            </a:pPr>
            <a:r>
              <a:rPr lang="en-US" sz="2400" dirty="0" err="1">
                <a:solidFill>
                  <a:schemeClr val="tx2"/>
                </a:solidFill>
              </a:rPr>
              <a:t>MemberOfStaff</a:t>
            </a:r>
            <a:r>
              <a:rPr lang="en-US" sz="2400" dirty="0">
                <a:solidFill>
                  <a:schemeClr val="tx2"/>
                </a:solidFill>
              </a:rPr>
              <a:t>	is a	</a:t>
            </a:r>
            <a:r>
              <a:rPr lang="en-US" sz="2400" dirty="0" smtClean="0">
                <a:solidFill>
                  <a:schemeClr val="tx2"/>
                </a:solidFill>
              </a:rPr>
              <a:t>             </a:t>
            </a:r>
            <a:r>
              <a:rPr lang="en-US" sz="2400" dirty="0" err="1" smtClean="0">
                <a:solidFill>
                  <a:schemeClr val="tx2"/>
                </a:solidFill>
              </a:rPr>
              <a:t>LibraryMember</a:t>
            </a:r>
            <a:endParaRPr lang="en-US" sz="2400" dirty="0">
              <a:solidFill>
                <a:schemeClr val="tx2"/>
              </a:solidFill>
            </a:endParaRPr>
          </a:p>
          <a:p>
            <a:pPr>
              <a:spcBef>
                <a:spcPct val="10000"/>
              </a:spcBef>
            </a:pPr>
            <a:endParaRPr lang="en-US" sz="2400" dirty="0">
              <a:solidFill>
                <a:schemeClr val="tx2"/>
              </a:solidFill>
            </a:endParaRPr>
          </a:p>
          <a:p>
            <a:pPr>
              <a:spcBef>
                <a:spcPct val="10000"/>
              </a:spcBef>
            </a:pPr>
            <a:r>
              <a:rPr lang="en-US" sz="2400" i="1" dirty="0">
                <a:solidFill>
                  <a:schemeClr val="tx2"/>
                </a:solidFill>
              </a:rPr>
              <a:t>Is Item needed?</a:t>
            </a:r>
            <a:endParaRPr lang="en-US" sz="2400" dirty="0">
              <a:solidFill>
                <a:schemeClr val="tx2"/>
              </a:solidFill>
            </a:endParaRPr>
          </a:p>
          <a:p>
            <a:pPr>
              <a:spcBef>
                <a:spcPct val="10000"/>
              </a:spcBef>
            </a:pPr>
            <a:endParaRPr lang="en-US" dirty="0">
              <a:solidFill>
                <a:schemeClr val="tx2"/>
              </a:solidFill>
            </a:endParaRP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Operations</a:t>
            </a:r>
          </a:p>
        </p:txBody>
      </p:sp>
      <p:sp>
        <p:nvSpPr>
          <p:cNvPr id="46083" name="Text Box 3"/>
          <p:cNvSpPr txBox="1">
            <a:spLocks noChangeArrowheads="1"/>
          </p:cNvSpPr>
          <p:nvPr/>
        </p:nvSpPr>
        <p:spPr bwMode="auto">
          <a:xfrm>
            <a:off x="762000" y="1752600"/>
            <a:ext cx="7772400" cy="2825389"/>
          </a:xfrm>
          <a:prstGeom prst="rect">
            <a:avLst/>
          </a:prstGeom>
          <a:noFill/>
          <a:ln w="9525">
            <a:noFill/>
            <a:miter lim="800000"/>
            <a:headEnd/>
            <a:tailEnd/>
          </a:ln>
        </p:spPr>
        <p:txBody>
          <a:bodyPr>
            <a:spAutoFit/>
          </a:bodyPr>
          <a:lstStyle/>
          <a:p>
            <a:pPr>
              <a:spcBef>
                <a:spcPct val="40000"/>
              </a:spcBef>
            </a:pPr>
            <a:r>
              <a:rPr lang="en-US" sz="2400" dirty="0" err="1">
                <a:solidFill>
                  <a:schemeClr val="tx2"/>
                </a:solidFill>
              </a:rPr>
              <a:t>LibraryMember</a:t>
            </a:r>
            <a:r>
              <a:rPr lang="en-US" sz="2400" dirty="0">
                <a:solidFill>
                  <a:schemeClr val="tx2"/>
                </a:solidFill>
              </a:rPr>
              <a:t>	borrows		Copy</a:t>
            </a:r>
          </a:p>
          <a:p>
            <a:pPr>
              <a:spcBef>
                <a:spcPct val="40000"/>
              </a:spcBef>
            </a:pPr>
            <a:r>
              <a:rPr lang="en-US" sz="2400" dirty="0" err="1">
                <a:solidFill>
                  <a:schemeClr val="tx2"/>
                </a:solidFill>
              </a:rPr>
              <a:t>LibraryMember</a:t>
            </a:r>
            <a:r>
              <a:rPr lang="en-US" sz="2400" dirty="0">
                <a:solidFill>
                  <a:schemeClr val="tx2"/>
                </a:solidFill>
              </a:rPr>
              <a:t>	returns		</a:t>
            </a:r>
            <a:r>
              <a:rPr lang="en-US" sz="2400" dirty="0" smtClean="0">
                <a:solidFill>
                  <a:schemeClr val="tx2"/>
                </a:solidFill>
              </a:rPr>
              <a:t>Copy</a:t>
            </a:r>
            <a:endParaRPr lang="en-US" sz="2400" dirty="0">
              <a:solidFill>
                <a:schemeClr val="tx2"/>
              </a:solidFill>
            </a:endParaRPr>
          </a:p>
          <a:p>
            <a:pPr>
              <a:spcBef>
                <a:spcPct val="40000"/>
              </a:spcBef>
            </a:pPr>
            <a:r>
              <a:rPr lang="en-US" sz="2400" dirty="0" err="1">
                <a:solidFill>
                  <a:schemeClr val="tx2"/>
                </a:solidFill>
              </a:rPr>
              <a:t>MemberOfStaff</a:t>
            </a:r>
            <a:r>
              <a:rPr lang="en-US" sz="2400" dirty="0">
                <a:solidFill>
                  <a:schemeClr val="tx2"/>
                </a:solidFill>
              </a:rPr>
              <a:t>	borrows		Journal</a:t>
            </a:r>
          </a:p>
          <a:p>
            <a:pPr>
              <a:spcBef>
                <a:spcPct val="40000"/>
              </a:spcBef>
            </a:pPr>
            <a:r>
              <a:rPr lang="en-US" sz="2400" dirty="0" err="1">
                <a:solidFill>
                  <a:schemeClr val="tx2"/>
                </a:solidFill>
              </a:rPr>
              <a:t>MemberOfStaff</a:t>
            </a:r>
            <a:r>
              <a:rPr lang="en-US" sz="2400" dirty="0">
                <a:solidFill>
                  <a:schemeClr val="tx2"/>
                </a:solidFill>
              </a:rPr>
              <a:t>	returns		</a:t>
            </a:r>
            <a:r>
              <a:rPr lang="en-US" sz="2400" dirty="0" smtClean="0">
                <a:solidFill>
                  <a:schemeClr val="tx2"/>
                </a:solidFill>
              </a:rPr>
              <a:t>Journal</a:t>
            </a:r>
            <a:endParaRPr lang="en-US" sz="2400" dirty="0">
              <a:solidFill>
                <a:schemeClr val="tx2"/>
              </a:solidFill>
            </a:endParaRPr>
          </a:p>
          <a:p>
            <a:pPr>
              <a:spcBef>
                <a:spcPct val="10000"/>
              </a:spcBef>
            </a:pPr>
            <a:endParaRPr lang="en-US" sz="2400" i="1" dirty="0">
              <a:solidFill>
                <a:schemeClr val="tx2"/>
              </a:solidFill>
            </a:endParaRPr>
          </a:p>
          <a:p>
            <a:pPr>
              <a:spcBef>
                <a:spcPct val="10000"/>
              </a:spcBef>
            </a:pPr>
            <a:r>
              <a:rPr lang="en-US" sz="2400" i="1" dirty="0">
                <a:solidFill>
                  <a:schemeClr val="tx2"/>
                </a:solidFill>
              </a:rPr>
              <a:t>Item not needed yet.</a:t>
            </a:r>
            <a:endParaRPr lang="en-US" sz="2400" dirty="0">
              <a:solidFill>
                <a:schemeClr val="tx2"/>
              </a:solidFill>
            </a:endParaRPr>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rot="5400000" flipH="1">
            <a:off x="3158332" y="1242219"/>
            <a:ext cx="152400" cy="1576387"/>
            <a:chOff x="2369" y="2271"/>
            <a:chExt cx="96" cy="993"/>
          </a:xfrm>
        </p:grpSpPr>
        <p:sp>
          <p:nvSpPr>
            <p:cNvPr id="47138" name="Line 3"/>
            <p:cNvSpPr>
              <a:spLocks noChangeShapeType="1"/>
            </p:cNvSpPr>
            <p:nvPr/>
          </p:nvSpPr>
          <p:spPr bwMode="auto">
            <a:xfrm>
              <a:off x="2417" y="2400"/>
              <a:ext cx="0" cy="864"/>
            </a:xfrm>
            <a:prstGeom prst="line">
              <a:avLst/>
            </a:prstGeom>
            <a:noFill/>
            <a:ln w="9525">
              <a:solidFill>
                <a:schemeClr val="tx2"/>
              </a:solidFill>
              <a:round/>
              <a:headEnd/>
              <a:tailEnd/>
            </a:ln>
          </p:spPr>
          <p:txBody>
            <a:bodyPr wrap="none" anchor="ctr">
              <a:spAutoFit/>
            </a:bodyPr>
            <a:lstStyle/>
            <a:p>
              <a:endParaRPr lang="en-US"/>
            </a:p>
          </p:txBody>
        </p:sp>
        <p:sp>
          <p:nvSpPr>
            <p:cNvPr id="47139" name="AutoShape 4"/>
            <p:cNvSpPr>
              <a:spLocks noChangeArrowheads="1"/>
            </p:cNvSpPr>
            <p:nvPr/>
          </p:nvSpPr>
          <p:spPr bwMode="auto">
            <a:xfrm rot="4940">
              <a:off x="2369" y="2271"/>
              <a:ext cx="96" cy="144"/>
            </a:xfrm>
            <a:prstGeom prst="triangle">
              <a:avLst>
                <a:gd name="adj" fmla="val 50000"/>
              </a:avLst>
            </a:prstGeom>
            <a:solidFill>
              <a:schemeClr val="bg1"/>
            </a:solidFill>
            <a:ln w="9525">
              <a:solidFill>
                <a:schemeClr val="tx2"/>
              </a:solidFill>
              <a:miter lim="800000"/>
              <a:headEnd/>
              <a:tailEnd/>
            </a:ln>
          </p:spPr>
          <p:txBody>
            <a:bodyPr wrap="none" anchor="ctr">
              <a:spAutoFit/>
            </a:bodyPr>
            <a:lstStyle/>
            <a:p>
              <a:endParaRPr lang="en-US"/>
            </a:p>
          </p:txBody>
        </p:sp>
      </p:grpSp>
      <p:sp>
        <p:nvSpPr>
          <p:cNvPr id="47107" name="Rectangle 5"/>
          <p:cNvSpPr>
            <a:spLocks noGrp="1" noChangeArrowheads="1"/>
          </p:cNvSpPr>
          <p:nvPr>
            <p:ph type="title"/>
          </p:nvPr>
        </p:nvSpPr>
        <p:spPr>
          <a:xfrm>
            <a:off x="457200" y="685800"/>
            <a:ext cx="8229600" cy="1048512"/>
          </a:xfrm>
        </p:spPr>
        <p:txBody>
          <a:bodyPr/>
          <a:lstStyle/>
          <a:p>
            <a:r>
              <a:rPr lang="en-US" dirty="0" smtClean="0"/>
              <a:t>A Possible Class Diagram</a:t>
            </a:r>
          </a:p>
        </p:txBody>
      </p:sp>
      <p:grpSp>
        <p:nvGrpSpPr>
          <p:cNvPr id="3" name="Group 6"/>
          <p:cNvGrpSpPr>
            <a:grpSpLocks/>
          </p:cNvGrpSpPr>
          <p:nvPr/>
        </p:nvGrpSpPr>
        <p:grpSpPr bwMode="auto">
          <a:xfrm flipH="1">
            <a:off x="609600" y="1524000"/>
            <a:ext cx="2262187" cy="1014412"/>
            <a:chOff x="3936" y="1584"/>
            <a:chExt cx="1056" cy="639"/>
          </a:xfrm>
        </p:grpSpPr>
        <p:sp>
          <p:nvSpPr>
            <p:cNvPr id="47135" name="Text Box 7"/>
            <p:cNvSpPr txBox="1">
              <a:spLocks noChangeArrowheads="1"/>
            </p:cNvSpPr>
            <p:nvPr/>
          </p:nvSpPr>
          <p:spPr bwMode="auto">
            <a:xfrm>
              <a:off x="3936" y="1584"/>
              <a:ext cx="1056" cy="639"/>
            </a:xfrm>
            <a:prstGeom prst="rect">
              <a:avLst/>
            </a:prstGeom>
            <a:solidFill>
              <a:schemeClr val="bg1"/>
            </a:solidFill>
            <a:ln w="9525">
              <a:solidFill>
                <a:schemeClr val="tx2"/>
              </a:solidFill>
              <a:miter lim="800000"/>
              <a:headEnd/>
              <a:tailEnd/>
            </a:ln>
          </p:spPr>
          <p:txBody>
            <a:bodyPr>
              <a:spAutoFit/>
            </a:bodyPr>
            <a:lstStyle/>
            <a:p>
              <a:pPr algn="ctr">
                <a:spcBef>
                  <a:spcPct val="50000"/>
                </a:spcBef>
              </a:pPr>
              <a:r>
                <a:rPr lang="en-US">
                  <a:solidFill>
                    <a:schemeClr val="tx2"/>
                  </a:solidFill>
                </a:rPr>
                <a:t>MemberOfStaff</a:t>
              </a:r>
            </a:p>
            <a:p>
              <a:pPr algn="ctr">
                <a:spcBef>
                  <a:spcPct val="50000"/>
                </a:spcBef>
              </a:pPr>
              <a:endParaRPr lang="en-US">
                <a:solidFill>
                  <a:schemeClr val="tx2"/>
                </a:solidFill>
              </a:endParaRPr>
            </a:p>
          </p:txBody>
        </p:sp>
        <p:sp>
          <p:nvSpPr>
            <p:cNvPr id="47136" name="Line 8"/>
            <p:cNvSpPr>
              <a:spLocks noChangeShapeType="1"/>
            </p:cNvSpPr>
            <p:nvPr/>
          </p:nvSpPr>
          <p:spPr bwMode="auto">
            <a:xfrm>
              <a:off x="3936" y="1872"/>
              <a:ext cx="1056" cy="0"/>
            </a:xfrm>
            <a:prstGeom prst="line">
              <a:avLst/>
            </a:prstGeom>
            <a:noFill/>
            <a:ln w="9525">
              <a:solidFill>
                <a:schemeClr val="tx2"/>
              </a:solidFill>
              <a:round/>
              <a:headEnd/>
              <a:tailEnd/>
            </a:ln>
          </p:spPr>
          <p:txBody>
            <a:bodyPr wrap="none" anchor="ctr">
              <a:spAutoFit/>
            </a:bodyPr>
            <a:lstStyle/>
            <a:p>
              <a:endParaRPr lang="en-US"/>
            </a:p>
          </p:txBody>
        </p:sp>
        <p:sp>
          <p:nvSpPr>
            <p:cNvPr id="47137" name="Line 9"/>
            <p:cNvSpPr>
              <a:spLocks noChangeShapeType="1"/>
            </p:cNvSpPr>
            <p:nvPr/>
          </p:nvSpPr>
          <p:spPr bwMode="auto">
            <a:xfrm>
              <a:off x="3936" y="2016"/>
              <a:ext cx="1056" cy="0"/>
            </a:xfrm>
            <a:prstGeom prst="line">
              <a:avLst/>
            </a:prstGeom>
            <a:noFill/>
            <a:ln w="9525">
              <a:solidFill>
                <a:schemeClr val="tx2"/>
              </a:solidFill>
              <a:round/>
              <a:headEnd/>
              <a:tailEnd/>
            </a:ln>
          </p:spPr>
          <p:txBody>
            <a:bodyPr wrap="none" anchor="ctr">
              <a:spAutoFit/>
            </a:bodyPr>
            <a:lstStyle/>
            <a:p>
              <a:endParaRPr lang="en-US"/>
            </a:p>
          </p:txBody>
        </p:sp>
      </p:grpSp>
      <p:grpSp>
        <p:nvGrpSpPr>
          <p:cNvPr id="4" name="Group 10"/>
          <p:cNvGrpSpPr>
            <a:grpSpLocks/>
          </p:cNvGrpSpPr>
          <p:nvPr/>
        </p:nvGrpSpPr>
        <p:grpSpPr bwMode="auto">
          <a:xfrm flipH="1">
            <a:off x="6842125" y="4697413"/>
            <a:ext cx="1676400" cy="1014412"/>
            <a:chOff x="3936" y="1584"/>
            <a:chExt cx="1056" cy="639"/>
          </a:xfrm>
        </p:grpSpPr>
        <p:sp>
          <p:nvSpPr>
            <p:cNvPr id="47132" name="Text Box 11"/>
            <p:cNvSpPr txBox="1">
              <a:spLocks noChangeArrowheads="1"/>
            </p:cNvSpPr>
            <p:nvPr/>
          </p:nvSpPr>
          <p:spPr bwMode="auto">
            <a:xfrm>
              <a:off x="3936" y="1584"/>
              <a:ext cx="1056" cy="639"/>
            </a:xfrm>
            <a:prstGeom prst="rect">
              <a:avLst/>
            </a:prstGeom>
            <a:noFill/>
            <a:ln w="9525">
              <a:solidFill>
                <a:schemeClr val="tx2"/>
              </a:solidFill>
              <a:miter lim="800000"/>
              <a:headEnd/>
              <a:tailEnd/>
            </a:ln>
          </p:spPr>
          <p:txBody>
            <a:bodyPr>
              <a:spAutoFit/>
            </a:bodyPr>
            <a:lstStyle/>
            <a:p>
              <a:pPr algn="ctr">
                <a:spcBef>
                  <a:spcPct val="50000"/>
                </a:spcBef>
              </a:pPr>
              <a:r>
                <a:rPr lang="en-US">
                  <a:solidFill>
                    <a:schemeClr val="tx2"/>
                  </a:solidFill>
                </a:rPr>
                <a:t>Book</a:t>
              </a:r>
            </a:p>
            <a:p>
              <a:pPr algn="ctr">
                <a:spcBef>
                  <a:spcPct val="50000"/>
                </a:spcBef>
              </a:pPr>
              <a:endParaRPr lang="en-US">
                <a:solidFill>
                  <a:schemeClr val="tx2"/>
                </a:solidFill>
              </a:endParaRPr>
            </a:p>
          </p:txBody>
        </p:sp>
        <p:sp>
          <p:nvSpPr>
            <p:cNvPr id="47133" name="Line 12"/>
            <p:cNvSpPr>
              <a:spLocks noChangeShapeType="1"/>
            </p:cNvSpPr>
            <p:nvPr/>
          </p:nvSpPr>
          <p:spPr bwMode="auto">
            <a:xfrm>
              <a:off x="3936" y="1872"/>
              <a:ext cx="1056" cy="0"/>
            </a:xfrm>
            <a:prstGeom prst="line">
              <a:avLst/>
            </a:prstGeom>
            <a:noFill/>
            <a:ln w="9525">
              <a:solidFill>
                <a:schemeClr val="tx2"/>
              </a:solidFill>
              <a:round/>
              <a:headEnd/>
              <a:tailEnd/>
            </a:ln>
          </p:spPr>
          <p:txBody>
            <a:bodyPr wrap="none" anchor="ctr">
              <a:spAutoFit/>
            </a:bodyPr>
            <a:lstStyle/>
            <a:p>
              <a:endParaRPr lang="en-US"/>
            </a:p>
          </p:txBody>
        </p:sp>
        <p:sp>
          <p:nvSpPr>
            <p:cNvPr id="47134" name="Line 13"/>
            <p:cNvSpPr>
              <a:spLocks noChangeShapeType="1"/>
            </p:cNvSpPr>
            <p:nvPr/>
          </p:nvSpPr>
          <p:spPr bwMode="auto">
            <a:xfrm>
              <a:off x="3936" y="2016"/>
              <a:ext cx="1056" cy="0"/>
            </a:xfrm>
            <a:prstGeom prst="line">
              <a:avLst/>
            </a:prstGeom>
            <a:noFill/>
            <a:ln w="9525">
              <a:solidFill>
                <a:schemeClr val="tx2"/>
              </a:solidFill>
              <a:round/>
              <a:headEnd/>
              <a:tailEnd/>
            </a:ln>
          </p:spPr>
          <p:txBody>
            <a:bodyPr wrap="none" anchor="ctr">
              <a:spAutoFit/>
            </a:bodyPr>
            <a:lstStyle/>
            <a:p>
              <a:endParaRPr lang="en-US"/>
            </a:p>
          </p:txBody>
        </p:sp>
      </p:grpSp>
      <p:grpSp>
        <p:nvGrpSpPr>
          <p:cNvPr id="5" name="Group 14"/>
          <p:cNvGrpSpPr>
            <a:grpSpLocks/>
          </p:cNvGrpSpPr>
          <p:nvPr/>
        </p:nvGrpSpPr>
        <p:grpSpPr bwMode="auto">
          <a:xfrm flipH="1">
            <a:off x="3641725" y="4697413"/>
            <a:ext cx="1676400" cy="1014412"/>
            <a:chOff x="3936" y="1584"/>
            <a:chExt cx="1056" cy="639"/>
          </a:xfrm>
        </p:grpSpPr>
        <p:sp>
          <p:nvSpPr>
            <p:cNvPr id="47129" name="Text Box 15"/>
            <p:cNvSpPr txBox="1">
              <a:spLocks noChangeArrowheads="1"/>
            </p:cNvSpPr>
            <p:nvPr/>
          </p:nvSpPr>
          <p:spPr bwMode="auto">
            <a:xfrm>
              <a:off x="3936" y="1584"/>
              <a:ext cx="1056" cy="639"/>
            </a:xfrm>
            <a:prstGeom prst="rect">
              <a:avLst/>
            </a:prstGeom>
            <a:noFill/>
            <a:ln w="9525">
              <a:solidFill>
                <a:schemeClr val="tx2"/>
              </a:solidFill>
              <a:miter lim="800000"/>
              <a:headEnd/>
              <a:tailEnd/>
            </a:ln>
          </p:spPr>
          <p:txBody>
            <a:bodyPr>
              <a:spAutoFit/>
            </a:bodyPr>
            <a:lstStyle/>
            <a:p>
              <a:pPr algn="ctr">
                <a:spcBef>
                  <a:spcPct val="50000"/>
                </a:spcBef>
              </a:pPr>
              <a:r>
                <a:rPr lang="en-US">
                  <a:solidFill>
                    <a:schemeClr val="tx2"/>
                  </a:solidFill>
                </a:rPr>
                <a:t>Copy</a:t>
              </a:r>
            </a:p>
            <a:p>
              <a:pPr algn="ctr">
                <a:spcBef>
                  <a:spcPct val="50000"/>
                </a:spcBef>
              </a:pPr>
              <a:endParaRPr lang="en-US">
                <a:solidFill>
                  <a:schemeClr val="tx2"/>
                </a:solidFill>
              </a:endParaRPr>
            </a:p>
          </p:txBody>
        </p:sp>
        <p:sp>
          <p:nvSpPr>
            <p:cNvPr id="47130" name="Line 16"/>
            <p:cNvSpPr>
              <a:spLocks noChangeShapeType="1"/>
            </p:cNvSpPr>
            <p:nvPr/>
          </p:nvSpPr>
          <p:spPr bwMode="auto">
            <a:xfrm>
              <a:off x="3936" y="1872"/>
              <a:ext cx="1056" cy="0"/>
            </a:xfrm>
            <a:prstGeom prst="line">
              <a:avLst/>
            </a:prstGeom>
            <a:noFill/>
            <a:ln w="9525">
              <a:solidFill>
                <a:schemeClr val="tx2"/>
              </a:solidFill>
              <a:round/>
              <a:headEnd/>
              <a:tailEnd/>
            </a:ln>
          </p:spPr>
          <p:txBody>
            <a:bodyPr wrap="none" anchor="ctr">
              <a:spAutoFit/>
            </a:bodyPr>
            <a:lstStyle/>
            <a:p>
              <a:endParaRPr lang="en-US"/>
            </a:p>
          </p:txBody>
        </p:sp>
        <p:sp>
          <p:nvSpPr>
            <p:cNvPr id="47131" name="Line 17"/>
            <p:cNvSpPr>
              <a:spLocks noChangeShapeType="1"/>
            </p:cNvSpPr>
            <p:nvPr/>
          </p:nvSpPr>
          <p:spPr bwMode="auto">
            <a:xfrm>
              <a:off x="3936" y="2016"/>
              <a:ext cx="1056" cy="0"/>
            </a:xfrm>
            <a:prstGeom prst="line">
              <a:avLst/>
            </a:prstGeom>
            <a:noFill/>
            <a:ln w="9525">
              <a:solidFill>
                <a:schemeClr val="tx2"/>
              </a:solidFill>
              <a:round/>
              <a:headEnd/>
              <a:tailEnd/>
            </a:ln>
          </p:spPr>
          <p:txBody>
            <a:bodyPr wrap="none" anchor="ctr">
              <a:spAutoFit/>
            </a:bodyPr>
            <a:lstStyle/>
            <a:p>
              <a:endParaRPr lang="en-US"/>
            </a:p>
          </p:txBody>
        </p:sp>
      </p:grpSp>
      <p:grpSp>
        <p:nvGrpSpPr>
          <p:cNvPr id="6" name="Group 18"/>
          <p:cNvGrpSpPr>
            <a:grpSpLocks/>
          </p:cNvGrpSpPr>
          <p:nvPr/>
        </p:nvGrpSpPr>
        <p:grpSpPr bwMode="auto">
          <a:xfrm flipH="1">
            <a:off x="1127125" y="4697413"/>
            <a:ext cx="1676400" cy="1014412"/>
            <a:chOff x="3936" y="1584"/>
            <a:chExt cx="1056" cy="639"/>
          </a:xfrm>
        </p:grpSpPr>
        <p:sp>
          <p:nvSpPr>
            <p:cNvPr id="47126" name="Text Box 19"/>
            <p:cNvSpPr txBox="1">
              <a:spLocks noChangeArrowheads="1"/>
            </p:cNvSpPr>
            <p:nvPr/>
          </p:nvSpPr>
          <p:spPr bwMode="auto">
            <a:xfrm>
              <a:off x="3936" y="1584"/>
              <a:ext cx="1056" cy="639"/>
            </a:xfrm>
            <a:prstGeom prst="rect">
              <a:avLst/>
            </a:prstGeom>
            <a:noFill/>
            <a:ln w="9525">
              <a:solidFill>
                <a:schemeClr val="tx2"/>
              </a:solidFill>
              <a:miter lim="800000"/>
              <a:headEnd/>
              <a:tailEnd/>
            </a:ln>
          </p:spPr>
          <p:txBody>
            <a:bodyPr>
              <a:spAutoFit/>
            </a:bodyPr>
            <a:lstStyle/>
            <a:p>
              <a:pPr algn="ctr">
                <a:spcBef>
                  <a:spcPct val="50000"/>
                </a:spcBef>
              </a:pPr>
              <a:r>
                <a:rPr lang="en-US">
                  <a:solidFill>
                    <a:schemeClr val="tx2"/>
                  </a:solidFill>
                </a:rPr>
                <a:t>Journal</a:t>
              </a:r>
            </a:p>
            <a:p>
              <a:pPr algn="ctr">
                <a:spcBef>
                  <a:spcPct val="50000"/>
                </a:spcBef>
              </a:pPr>
              <a:endParaRPr lang="en-US">
                <a:solidFill>
                  <a:schemeClr val="tx2"/>
                </a:solidFill>
              </a:endParaRPr>
            </a:p>
          </p:txBody>
        </p:sp>
        <p:sp>
          <p:nvSpPr>
            <p:cNvPr id="47127" name="Line 20"/>
            <p:cNvSpPr>
              <a:spLocks noChangeShapeType="1"/>
            </p:cNvSpPr>
            <p:nvPr/>
          </p:nvSpPr>
          <p:spPr bwMode="auto">
            <a:xfrm>
              <a:off x="3936" y="1872"/>
              <a:ext cx="1056" cy="0"/>
            </a:xfrm>
            <a:prstGeom prst="line">
              <a:avLst/>
            </a:prstGeom>
            <a:noFill/>
            <a:ln w="9525">
              <a:solidFill>
                <a:schemeClr val="tx2"/>
              </a:solidFill>
              <a:round/>
              <a:headEnd/>
              <a:tailEnd/>
            </a:ln>
          </p:spPr>
          <p:txBody>
            <a:bodyPr wrap="none" anchor="ctr">
              <a:spAutoFit/>
            </a:bodyPr>
            <a:lstStyle/>
            <a:p>
              <a:endParaRPr lang="en-US"/>
            </a:p>
          </p:txBody>
        </p:sp>
        <p:sp>
          <p:nvSpPr>
            <p:cNvPr id="47128" name="Line 21"/>
            <p:cNvSpPr>
              <a:spLocks noChangeShapeType="1"/>
            </p:cNvSpPr>
            <p:nvPr/>
          </p:nvSpPr>
          <p:spPr bwMode="auto">
            <a:xfrm>
              <a:off x="3936" y="2016"/>
              <a:ext cx="1056" cy="0"/>
            </a:xfrm>
            <a:prstGeom prst="line">
              <a:avLst/>
            </a:prstGeom>
            <a:noFill/>
            <a:ln w="9525">
              <a:solidFill>
                <a:schemeClr val="tx2"/>
              </a:solidFill>
              <a:round/>
              <a:headEnd/>
              <a:tailEnd/>
            </a:ln>
          </p:spPr>
          <p:txBody>
            <a:bodyPr wrap="none" anchor="ctr">
              <a:spAutoFit/>
            </a:bodyPr>
            <a:lstStyle/>
            <a:p>
              <a:endParaRPr lang="en-US"/>
            </a:p>
          </p:txBody>
        </p:sp>
      </p:grpSp>
      <p:sp>
        <p:nvSpPr>
          <p:cNvPr id="47112" name="Rectangle 22"/>
          <p:cNvSpPr>
            <a:spLocks noChangeArrowheads="1"/>
          </p:cNvSpPr>
          <p:nvPr/>
        </p:nvSpPr>
        <p:spPr bwMode="auto">
          <a:xfrm flipH="1">
            <a:off x="5257800" y="4724400"/>
            <a:ext cx="1597025" cy="1004888"/>
          </a:xfrm>
          <a:prstGeom prst="rect">
            <a:avLst/>
          </a:prstGeom>
          <a:noFill/>
          <a:ln w="9525">
            <a:noFill/>
            <a:miter lim="800000"/>
            <a:headEnd/>
            <a:tailEnd/>
          </a:ln>
        </p:spPr>
        <p:txBody>
          <a:bodyPr wrap="none">
            <a:spAutoFit/>
          </a:bodyPr>
          <a:lstStyle/>
          <a:p>
            <a:r>
              <a:rPr lang="en-US">
                <a:solidFill>
                  <a:schemeClr val="tx2"/>
                </a:solidFill>
              </a:rPr>
              <a:t>is a copy of</a:t>
            </a:r>
          </a:p>
          <a:p>
            <a:pPr>
              <a:spcBef>
                <a:spcPct val="50000"/>
              </a:spcBef>
            </a:pPr>
            <a:r>
              <a:rPr lang="en-US">
                <a:solidFill>
                  <a:schemeClr val="tx2"/>
                </a:solidFill>
              </a:rPr>
              <a:t>1..*          1</a:t>
            </a:r>
          </a:p>
        </p:txBody>
      </p:sp>
      <p:sp>
        <p:nvSpPr>
          <p:cNvPr id="47113" name="Line 23"/>
          <p:cNvSpPr>
            <a:spLocks noChangeShapeType="1"/>
          </p:cNvSpPr>
          <p:nvPr/>
        </p:nvSpPr>
        <p:spPr bwMode="auto">
          <a:xfrm flipH="1">
            <a:off x="5318125" y="5307013"/>
            <a:ext cx="1524000" cy="0"/>
          </a:xfrm>
          <a:prstGeom prst="line">
            <a:avLst/>
          </a:prstGeom>
          <a:noFill/>
          <a:ln w="9525">
            <a:solidFill>
              <a:schemeClr val="tx2"/>
            </a:solidFill>
            <a:round/>
            <a:headEnd/>
            <a:tailEnd/>
          </a:ln>
        </p:spPr>
        <p:txBody>
          <a:bodyPr wrap="none" anchor="ctr">
            <a:spAutoFit/>
          </a:bodyPr>
          <a:lstStyle/>
          <a:p>
            <a:endParaRPr lang="en-US"/>
          </a:p>
        </p:txBody>
      </p:sp>
      <p:grpSp>
        <p:nvGrpSpPr>
          <p:cNvPr id="7" name="Group 24"/>
          <p:cNvGrpSpPr>
            <a:grpSpLocks/>
          </p:cNvGrpSpPr>
          <p:nvPr/>
        </p:nvGrpSpPr>
        <p:grpSpPr bwMode="auto">
          <a:xfrm flipH="1">
            <a:off x="4022725" y="1497013"/>
            <a:ext cx="2286000" cy="1014412"/>
            <a:chOff x="3936" y="1584"/>
            <a:chExt cx="1056" cy="639"/>
          </a:xfrm>
        </p:grpSpPr>
        <p:sp>
          <p:nvSpPr>
            <p:cNvPr id="47123" name="Text Box 25"/>
            <p:cNvSpPr txBox="1">
              <a:spLocks noChangeArrowheads="1"/>
            </p:cNvSpPr>
            <p:nvPr/>
          </p:nvSpPr>
          <p:spPr bwMode="auto">
            <a:xfrm>
              <a:off x="3936" y="1584"/>
              <a:ext cx="1056" cy="639"/>
            </a:xfrm>
            <a:prstGeom prst="rect">
              <a:avLst/>
            </a:prstGeom>
            <a:noFill/>
            <a:ln w="9525">
              <a:solidFill>
                <a:schemeClr val="tx2"/>
              </a:solidFill>
              <a:miter lim="800000"/>
              <a:headEnd/>
              <a:tailEnd/>
            </a:ln>
          </p:spPr>
          <p:txBody>
            <a:bodyPr>
              <a:spAutoFit/>
            </a:bodyPr>
            <a:lstStyle/>
            <a:p>
              <a:pPr algn="ctr">
                <a:spcBef>
                  <a:spcPct val="50000"/>
                </a:spcBef>
              </a:pPr>
              <a:r>
                <a:rPr lang="en-US">
                  <a:solidFill>
                    <a:schemeClr val="tx2"/>
                  </a:solidFill>
                </a:rPr>
                <a:t>LibraryMember</a:t>
              </a:r>
            </a:p>
            <a:p>
              <a:pPr algn="ctr">
                <a:spcBef>
                  <a:spcPct val="50000"/>
                </a:spcBef>
              </a:pPr>
              <a:endParaRPr lang="en-US">
                <a:solidFill>
                  <a:schemeClr val="tx2"/>
                </a:solidFill>
              </a:endParaRPr>
            </a:p>
          </p:txBody>
        </p:sp>
        <p:sp>
          <p:nvSpPr>
            <p:cNvPr id="47124" name="Line 26"/>
            <p:cNvSpPr>
              <a:spLocks noChangeShapeType="1"/>
            </p:cNvSpPr>
            <p:nvPr/>
          </p:nvSpPr>
          <p:spPr bwMode="auto">
            <a:xfrm>
              <a:off x="3936" y="1872"/>
              <a:ext cx="1056" cy="0"/>
            </a:xfrm>
            <a:prstGeom prst="line">
              <a:avLst/>
            </a:prstGeom>
            <a:noFill/>
            <a:ln w="9525">
              <a:solidFill>
                <a:schemeClr val="tx2"/>
              </a:solidFill>
              <a:round/>
              <a:headEnd/>
              <a:tailEnd/>
            </a:ln>
          </p:spPr>
          <p:txBody>
            <a:bodyPr wrap="none" anchor="ctr">
              <a:spAutoFit/>
            </a:bodyPr>
            <a:lstStyle/>
            <a:p>
              <a:endParaRPr lang="en-US"/>
            </a:p>
          </p:txBody>
        </p:sp>
        <p:sp>
          <p:nvSpPr>
            <p:cNvPr id="47125" name="Line 27"/>
            <p:cNvSpPr>
              <a:spLocks noChangeShapeType="1"/>
            </p:cNvSpPr>
            <p:nvPr/>
          </p:nvSpPr>
          <p:spPr bwMode="auto">
            <a:xfrm>
              <a:off x="3936" y="2016"/>
              <a:ext cx="1056" cy="0"/>
            </a:xfrm>
            <a:prstGeom prst="line">
              <a:avLst/>
            </a:prstGeom>
            <a:noFill/>
            <a:ln w="9525">
              <a:solidFill>
                <a:schemeClr val="tx2"/>
              </a:solidFill>
              <a:round/>
              <a:headEnd/>
              <a:tailEnd/>
            </a:ln>
          </p:spPr>
          <p:txBody>
            <a:bodyPr wrap="none" anchor="ctr">
              <a:spAutoFit/>
            </a:bodyPr>
            <a:lstStyle/>
            <a:p>
              <a:endParaRPr lang="en-US"/>
            </a:p>
          </p:txBody>
        </p:sp>
      </p:grpSp>
      <p:sp>
        <p:nvSpPr>
          <p:cNvPr id="47115" name="Line 28"/>
          <p:cNvSpPr>
            <a:spLocks noChangeShapeType="1"/>
          </p:cNvSpPr>
          <p:nvPr/>
        </p:nvSpPr>
        <p:spPr bwMode="auto">
          <a:xfrm flipH="1">
            <a:off x="4937125" y="2487613"/>
            <a:ext cx="0" cy="2209800"/>
          </a:xfrm>
          <a:prstGeom prst="line">
            <a:avLst/>
          </a:prstGeom>
          <a:noFill/>
          <a:ln w="9525">
            <a:solidFill>
              <a:schemeClr val="tx2"/>
            </a:solidFill>
            <a:round/>
            <a:headEnd/>
            <a:tailEnd/>
          </a:ln>
        </p:spPr>
        <p:txBody>
          <a:bodyPr wrap="none" anchor="ctr">
            <a:spAutoFit/>
          </a:bodyPr>
          <a:lstStyle/>
          <a:p>
            <a:endParaRPr lang="en-US"/>
          </a:p>
        </p:txBody>
      </p:sp>
      <p:sp>
        <p:nvSpPr>
          <p:cNvPr id="47116" name="Text Box 29"/>
          <p:cNvSpPr txBox="1">
            <a:spLocks noChangeArrowheads="1"/>
          </p:cNvSpPr>
          <p:nvPr/>
        </p:nvSpPr>
        <p:spPr bwMode="auto">
          <a:xfrm flipH="1">
            <a:off x="5013325" y="2563813"/>
            <a:ext cx="228600" cy="457200"/>
          </a:xfrm>
          <a:prstGeom prst="rect">
            <a:avLst/>
          </a:prstGeom>
          <a:noFill/>
          <a:ln w="9525">
            <a:noFill/>
            <a:miter lim="800000"/>
            <a:headEnd/>
            <a:tailEnd/>
          </a:ln>
        </p:spPr>
        <p:txBody>
          <a:bodyPr>
            <a:spAutoFit/>
          </a:bodyPr>
          <a:lstStyle/>
          <a:p>
            <a:pPr algn="ctr">
              <a:spcBef>
                <a:spcPct val="50000"/>
              </a:spcBef>
            </a:pPr>
            <a:r>
              <a:rPr lang="en-US">
                <a:solidFill>
                  <a:schemeClr val="tx2"/>
                </a:solidFill>
              </a:rPr>
              <a:t>1</a:t>
            </a:r>
          </a:p>
        </p:txBody>
      </p:sp>
      <p:sp>
        <p:nvSpPr>
          <p:cNvPr id="47117" name="Text Box 30"/>
          <p:cNvSpPr txBox="1">
            <a:spLocks noChangeArrowheads="1"/>
          </p:cNvSpPr>
          <p:nvPr/>
        </p:nvSpPr>
        <p:spPr bwMode="auto">
          <a:xfrm flipH="1">
            <a:off x="4784725" y="4087813"/>
            <a:ext cx="914400" cy="457200"/>
          </a:xfrm>
          <a:prstGeom prst="rect">
            <a:avLst/>
          </a:prstGeom>
          <a:noFill/>
          <a:ln w="9525">
            <a:noFill/>
            <a:miter lim="800000"/>
            <a:headEnd/>
            <a:tailEnd/>
          </a:ln>
        </p:spPr>
        <p:txBody>
          <a:bodyPr>
            <a:spAutoFit/>
          </a:bodyPr>
          <a:lstStyle/>
          <a:p>
            <a:pPr algn="ctr">
              <a:spcBef>
                <a:spcPct val="50000"/>
              </a:spcBef>
            </a:pPr>
            <a:r>
              <a:rPr lang="en-US" dirty="0">
                <a:solidFill>
                  <a:schemeClr val="tx2"/>
                </a:solidFill>
              </a:rPr>
              <a:t>0..*</a:t>
            </a:r>
          </a:p>
        </p:txBody>
      </p:sp>
      <p:sp>
        <p:nvSpPr>
          <p:cNvPr id="47118" name="Text Box 31"/>
          <p:cNvSpPr txBox="1">
            <a:spLocks noChangeArrowheads="1"/>
          </p:cNvSpPr>
          <p:nvPr/>
        </p:nvSpPr>
        <p:spPr bwMode="auto">
          <a:xfrm flipH="1">
            <a:off x="1965325" y="4240213"/>
            <a:ext cx="914400" cy="457200"/>
          </a:xfrm>
          <a:prstGeom prst="rect">
            <a:avLst/>
          </a:prstGeom>
          <a:noFill/>
          <a:ln w="9525">
            <a:noFill/>
            <a:miter lim="800000"/>
            <a:headEnd/>
            <a:tailEnd/>
          </a:ln>
        </p:spPr>
        <p:txBody>
          <a:bodyPr>
            <a:spAutoFit/>
          </a:bodyPr>
          <a:lstStyle/>
          <a:p>
            <a:pPr algn="ctr">
              <a:spcBef>
                <a:spcPct val="50000"/>
              </a:spcBef>
            </a:pPr>
            <a:r>
              <a:rPr lang="en-US">
                <a:solidFill>
                  <a:schemeClr val="tx2"/>
                </a:solidFill>
              </a:rPr>
              <a:t>0..12</a:t>
            </a:r>
          </a:p>
        </p:txBody>
      </p:sp>
      <p:sp>
        <p:nvSpPr>
          <p:cNvPr id="47119" name="Line 32"/>
          <p:cNvSpPr>
            <a:spLocks noChangeShapeType="1"/>
          </p:cNvSpPr>
          <p:nvPr/>
        </p:nvSpPr>
        <p:spPr bwMode="auto">
          <a:xfrm flipH="1">
            <a:off x="1889125" y="2460625"/>
            <a:ext cx="0" cy="2209800"/>
          </a:xfrm>
          <a:prstGeom prst="line">
            <a:avLst/>
          </a:prstGeom>
          <a:noFill/>
          <a:ln w="9525">
            <a:solidFill>
              <a:schemeClr val="tx2"/>
            </a:solidFill>
            <a:round/>
            <a:headEnd/>
            <a:tailEnd/>
          </a:ln>
        </p:spPr>
        <p:txBody>
          <a:bodyPr wrap="none" anchor="ctr">
            <a:spAutoFit/>
          </a:bodyPr>
          <a:lstStyle/>
          <a:p>
            <a:endParaRPr lang="en-US"/>
          </a:p>
        </p:txBody>
      </p:sp>
      <p:sp>
        <p:nvSpPr>
          <p:cNvPr id="47120" name="Text Box 33"/>
          <p:cNvSpPr txBox="1">
            <a:spLocks noChangeArrowheads="1"/>
          </p:cNvSpPr>
          <p:nvPr/>
        </p:nvSpPr>
        <p:spPr bwMode="auto">
          <a:xfrm flipH="1">
            <a:off x="1989138" y="2487613"/>
            <a:ext cx="228600" cy="457200"/>
          </a:xfrm>
          <a:prstGeom prst="rect">
            <a:avLst/>
          </a:prstGeom>
          <a:noFill/>
          <a:ln w="9525">
            <a:noFill/>
            <a:miter lim="800000"/>
            <a:headEnd/>
            <a:tailEnd/>
          </a:ln>
        </p:spPr>
        <p:txBody>
          <a:bodyPr>
            <a:spAutoFit/>
          </a:bodyPr>
          <a:lstStyle/>
          <a:p>
            <a:pPr algn="ctr">
              <a:spcBef>
                <a:spcPct val="50000"/>
              </a:spcBef>
            </a:pPr>
            <a:r>
              <a:rPr lang="en-US">
                <a:solidFill>
                  <a:schemeClr val="tx2"/>
                </a:solidFill>
              </a:rPr>
              <a:t>1</a:t>
            </a:r>
          </a:p>
        </p:txBody>
      </p:sp>
      <p:sp>
        <p:nvSpPr>
          <p:cNvPr id="47121" name="Text Box 34"/>
          <p:cNvSpPr txBox="1">
            <a:spLocks noChangeArrowheads="1"/>
          </p:cNvSpPr>
          <p:nvPr/>
        </p:nvSpPr>
        <p:spPr bwMode="auto">
          <a:xfrm flipH="1">
            <a:off x="4479925" y="3249613"/>
            <a:ext cx="1905000" cy="457200"/>
          </a:xfrm>
          <a:prstGeom prst="rect">
            <a:avLst/>
          </a:prstGeom>
          <a:noFill/>
          <a:ln w="9525">
            <a:noFill/>
            <a:miter lim="800000"/>
            <a:headEnd/>
            <a:tailEnd/>
          </a:ln>
        </p:spPr>
        <p:txBody>
          <a:bodyPr>
            <a:spAutoFit/>
          </a:bodyPr>
          <a:lstStyle/>
          <a:p>
            <a:pPr algn="ctr">
              <a:spcBef>
                <a:spcPct val="50000"/>
              </a:spcBef>
            </a:pPr>
            <a:r>
              <a:rPr lang="en-US">
                <a:solidFill>
                  <a:schemeClr val="tx2"/>
                </a:solidFill>
              </a:rPr>
              <a:t>on loan</a:t>
            </a:r>
          </a:p>
        </p:txBody>
      </p:sp>
      <p:sp>
        <p:nvSpPr>
          <p:cNvPr id="47122" name="Text Box 35"/>
          <p:cNvSpPr txBox="1">
            <a:spLocks noChangeArrowheads="1"/>
          </p:cNvSpPr>
          <p:nvPr/>
        </p:nvSpPr>
        <p:spPr bwMode="auto">
          <a:xfrm flipH="1">
            <a:off x="1508125" y="3325813"/>
            <a:ext cx="1905000" cy="457200"/>
          </a:xfrm>
          <a:prstGeom prst="rect">
            <a:avLst/>
          </a:prstGeom>
          <a:noFill/>
          <a:ln w="9525">
            <a:noFill/>
            <a:miter lim="800000"/>
            <a:headEnd/>
            <a:tailEnd/>
          </a:ln>
        </p:spPr>
        <p:txBody>
          <a:bodyPr>
            <a:spAutoFit/>
          </a:bodyPr>
          <a:lstStyle/>
          <a:p>
            <a:pPr algn="ctr">
              <a:spcBef>
                <a:spcPct val="50000"/>
              </a:spcBef>
            </a:pPr>
            <a:r>
              <a:rPr lang="en-US">
                <a:solidFill>
                  <a:schemeClr val="tx2"/>
                </a:solidFill>
              </a:rPr>
              <a:t>on loan</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normAutofit fontScale="90000"/>
          </a:bodyPr>
          <a:lstStyle/>
          <a:p>
            <a:r>
              <a:rPr lang="en-US" b="1"/>
              <a:t>Modeling Dynamic Aspects of Systems</a:t>
            </a:r>
          </a:p>
        </p:txBody>
      </p:sp>
      <p:sp>
        <p:nvSpPr>
          <p:cNvPr id="471043" name="Text Box 3"/>
          <p:cNvSpPr txBox="1">
            <a:spLocks noChangeArrowheads="1"/>
          </p:cNvSpPr>
          <p:nvPr/>
        </p:nvSpPr>
        <p:spPr bwMode="auto">
          <a:xfrm>
            <a:off x="381000" y="1600200"/>
            <a:ext cx="8305800" cy="4154984"/>
          </a:xfrm>
          <a:prstGeom prst="rect">
            <a:avLst/>
          </a:prstGeom>
          <a:noFill/>
          <a:ln w="9525">
            <a:noFill/>
            <a:miter lim="800000"/>
            <a:headEnd/>
            <a:tailEnd/>
          </a:ln>
          <a:effectLst/>
        </p:spPr>
        <p:txBody>
          <a:bodyPr wrap="square">
            <a:spAutoFit/>
          </a:bodyPr>
          <a:lstStyle/>
          <a:p>
            <a:pPr algn="l">
              <a:spcBef>
                <a:spcPct val="50000"/>
              </a:spcBef>
            </a:pPr>
            <a:r>
              <a:rPr lang="en-US" sz="2400" b="1" i="1" dirty="0"/>
              <a:t>Interaction diagrams:</a:t>
            </a:r>
            <a:r>
              <a:rPr lang="en-US" sz="2400" dirty="0"/>
              <a:t> set of objects and their relationships including messages that may be dispatched among them</a:t>
            </a:r>
          </a:p>
          <a:p>
            <a:pPr algn="l">
              <a:spcBef>
                <a:spcPct val="50000"/>
              </a:spcBef>
            </a:pPr>
            <a:r>
              <a:rPr lang="en-US" sz="2400" dirty="0">
                <a:solidFill>
                  <a:schemeClr val="tx1"/>
                </a:solidFill>
                <a:cs typeface="Times New Roman" pitchFamily="18" charset="0"/>
                <a:sym typeface="Marlett" pitchFamily="2" charset="2"/>
              </a:rPr>
              <a:t>•  </a:t>
            </a:r>
            <a:r>
              <a:rPr lang="en-US" sz="2400" dirty="0">
                <a:solidFill>
                  <a:schemeClr val="tx1"/>
                </a:solidFill>
                <a:sym typeface="Marlett" pitchFamily="2" charset="2"/>
              </a:rPr>
              <a:t>  </a:t>
            </a:r>
            <a:r>
              <a:rPr lang="en-US" sz="2400" b="1" i="1" dirty="0"/>
              <a:t>Sequence diagrams:</a:t>
            </a:r>
            <a:r>
              <a:rPr lang="en-US" sz="2400" dirty="0"/>
              <a:t> time ordering of messages</a:t>
            </a:r>
          </a:p>
          <a:p>
            <a:pPr algn="l">
              <a:spcBef>
                <a:spcPct val="50000"/>
              </a:spcBef>
            </a:pPr>
            <a:r>
              <a:rPr lang="en-US" sz="2400" dirty="0">
                <a:solidFill>
                  <a:schemeClr val="tx1"/>
                </a:solidFill>
                <a:cs typeface="Times New Roman" pitchFamily="18" charset="0"/>
                <a:sym typeface="Marlett" pitchFamily="2" charset="2"/>
              </a:rPr>
              <a:t>•  </a:t>
            </a:r>
            <a:r>
              <a:rPr lang="en-US" sz="2400" dirty="0">
                <a:solidFill>
                  <a:schemeClr val="tx1"/>
                </a:solidFill>
                <a:sym typeface="Marlett" pitchFamily="2" charset="2"/>
              </a:rPr>
              <a:t>  </a:t>
            </a:r>
            <a:r>
              <a:rPr lang="en-US" sz="2400" b="1" i="1" dirty="0"/>
              <a:t>Collaboration diagrams:</a:t>
            </a:r>
            <a:r>
              <a:rPr lang="en-US" sz="2400" dirty="0"/>
              <a:t> structural organization of </a:t>
            </a:r>
          </a:p>
          <a:p>
            <a:pPr algn="l"/>
            <a:r>
              <a:rPr lang="en-US" sz="2400" dirty="0"/>
              <a:t>      objects that send and receive messages</a:t>
            </a:r>
          </a:p>
          <a:p>
            <a:pPr algn="l">
              <a:spcBef>
                <a:spcPct val="50000"/>
              </a:spcBef>
            </a:pPr>
            <a:r>
              <a:rPr lang="en-US" sz="2400" b="1" i="1" dirty="0"/>
              <a:t>Activity diagram:</a:t>
            </a:r>
            <a:r>
              <a:rPr lang="en-US" sz="2400" dirty="0"/>
              <a:t> flow chart showing flow of control from activity to activity</a:t>
            </a:r>
          </a:p>
          <a:p>
            <a:pPr algn="l">
              <a:spcBef>
                <a:spcPct val="50000"/>
              </a:spcBef>
            </a:pPr>
            <a:r>
              <a:rPr lang="en-US" sz="2400" b="1" i="1" dirty="0" err="1"/>
              <a:t>Statechart</a:t>
            </a:r>
            <a:r>
              <a:rPr lang="en-US" sz="2400" b="1" i="1" dirty="0"/>
              <a:t> diagram: </a:t>
            </a:r>
            <a:r>
              <a:rPr lang="en-US" sz="2400" dirty="0"/>
              <a:t>models a state machine</a:t>
            </a:r>
            <a:endParaRPr lang="en-US" sz="2400" b="1" i="1" dirty="0"/>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1026"/>
          <p:cNvSpPr>
            <a:spLocks noGrp="1" noChangeArrowheads="1"/>
          </p:cNvSpPr>
          <p:nvPr>
            <p:ph type="title"/>
          </p:nvPr>
        </p:nvSpPr>
        <p:spPr/>
        <p:txBody>
          <a:bodyPr/>
          <a:lstStyle/>
          <a:p>
            <a:r>
              <a:rPr lang="en-US" b="1"/>
              <a:t>Actions on Objects</a:t>
            </a:r>
            <a:endParaRPr lang="en-US"/>
          </a:p>
        </p:txBody>
      </p:sp>
      <p:sp>
        <p:nvSpPr>
          <p:cNvPr id="461827" name="Text Box 1027"/>
          <p:cNvSpPr txBox="1">
            <a:spLocks noChangeArrowheads="1"/>
          </p:cNvSpPr>
          <p:nvPr/>
        </p:nvSpPr>
        <p:spPr bwMode="auto">
          <a:xfrm>
            <a:off x="1066800" y="2209800"/>
            <a:ext cx="2362200" cy="4108450"/>
          </a:xfrm>
          <a:prstGeom prst="rect">
            <a:avLst/>
          </a:prstGeom>
          <a:noFill/>
          <a:ln w="9525">
            <a:noFill/>
            <a:miter lim="800000"/>
            <a:headEnd/>
            <a:tailEnd/>
          </a:ln>
          <a:effectLst/>
        </p:spPr>
        <p:txBody>
          <a:bodyPr>
            <a:spAutoFit/>
          </a:bodyPr>
          <a:lstStyle/>
          <a:p>
            <a:pPr algn="l">
              <a:spcBef>
                <a:spcPct val="100000"/>
              </a:spcBef>
            </a:pPr>
            <a:r>
              <a:rPr lang="en-US"/>
              <a:t>call</a:t>
            </a:r>
          </a:p>
          <a:p>
            <a:pPr algn="l">
              <a:spcBef>
                <a:spcPct val="100000"/>
              </a:spcBef>
            </a:pPr>
            <a:endParaRPr lang="en-US"/>
          </a:p>
          <a:p>
            <a:pPr algn="l">
              <a:spcBef>
                <a:spcPct val="100000"/>
              </a:spcBef>
            </a:pPr>
            <a:r>
              <a:rPr lang="en-US"/>
              <a:t>return</a:t>
            </a:r>
          </a:p>
          <a:p>
            <a:pPr algn="l">
              <a:spcBef>
                <a:spcPct val="100000"/>
              </a:spcBef>
            </a:pPr>
            <a:r>
              <a:rPr lang="en-US"/>
              <a:t>send</a:t>
            </a:r>
          </a:p>
          <a:p>
            <a:pPr algn="l">
              <a:spcBef>
                <a:spcPct val="100000"/>
              </a:spcBef>
            </a:pPr>
            <a:r>
              <a:rPr lang="en-US"/>
              <a:t>create</a:t>
            </a:r>
          </a:p>
          <a:p>
            <a:pPr algn="l">
              <a:spcBef>
                <a:spcPct val="100000"/>
              </a:spcBef>
            </a:pPr>
            <a:r>
              <a:rPr lang="en-US"/>
              <a:t>destroy</a:t>
            </a:r>
          </a:p>
        </p:txBody>
      </p:sp>
      <p:sp>
        <p:nvSpPr>
          <p:cNvPr id="461828" name="Line 1028"/>
          <p:cNvSpPr>
            <a:spLocks noChangeShapeType="1"/>
          </p:cNvSpPr>
          <p:nvPr/>
        </p:nvSpPr>
        <p:spPr bwMode="auto">
          <a:xfrm>
            <a:off x="4038600" y="2438400"/>
            <a:ext cx="1828800" cy="0"/>
          </a:xfrm>
          <a:prstGeom prst="line">
            <a:avLst/>
          </a:prstGeom>
          <a:noFill/>
          <a:ln w="9525">
            <a:solidFill>
              <a:schemeClr val="tx2"/>
            </a:solidFill>
            <a:round/>
            <a:headEnd/>
            <a:tailEnd type="triangle" w="lg" len="lg"/>
          </a:ln>
          <a:effectLst/>
        </p:spPr>
        <p:txBody>
          <a:bodyPr wrap="none" anchor="ctr">
            <a:spAutoFit/>
          </a:bodyPr>
          <a:lstStyle/>
          <a:p>
            <a:endParaRPr lang="en-US"/>
          </a:p>
        </p:txBody>
      </p:sp>
      <p:sp>
        <p:nvSpPr>
          <p:cNvPr id="461829" name="Text Box 1029"/>
          <p:cNvSpPr txBox="1">
            <a:spLocks noChangeArrowheads="1"/>
          </p:cNvSpPr>
          <p:nvPr/>
        </p:nvSpPr>
        <p:spPr bwMode="auto">
          <a:xfrm>
            <a:off x="3657600" y="1905000"/>
            <a:ext cx="2514600" cy="457200"/>
          </a:xfrm>
          <a:prstGeom prst="rect">
            <a:avLst/>
          </a:prstGeom>
          <a:noFill/>
          <a:ln w="9525">
            <a:noFill/>
            <a:miter lim="800000"/>
            <a:headEnd/>
            <a:tailEnd/>
          </a:ln>
          <a:effectLst/>
        </p:spPr>
        <p:txBody>
          <a:bodyPr>
            <a:spAutoFit/>
          </a:bodyPr>
          <a:lstStyle/>
          <a:p>
            <a:pPr>
              <a:spcBef>
                <a:spcPct val="50000"/>
              </a:spcBef>
            </a:pPr>
            <a:r>
              <a:rPr lang="en-US"/>
              <a:t>returnCopy(c)</a:t>
            </a:r>
          </a:p>
        </p:txBody>
      </p:sp>
      <p:sp>
        <p:nvSpPr>
          <p:cNvPr id="461830" name="Line 1030"/>
          <p:cNvSpPr>
            <a:spLocks noChangeShapeType="1"/>
          </p:cNvSpPr>
          <p:nvPr/>
        </p:nvSpPr>
        <p:spPr bwMode="auto">
          <a:xfrm>
            <a:off x="4038600" y="4724400"/>
            <a:ext cx="1828800" cy="0"/>
          </a:xfrm>
          <a:prstGeom prst="line">
            <a:avLst/>
          </a:prstGeom>
          <a:noFill/>
          <a:ln w="9525">
            <a:solidFill>
              <a:schemeClr val="tx2"/>
            </a:solidFill>
            <a:round/>
            <a:headEnd/>
            <a:tailEnd type="none" w="lg" len="lg"/>
          </a:ln>
          <a:effectLst/>
        </p:spPr>
        <p:txBody>
          <a:bodyPr wrap="none" anchor="ctr">
            <a:spAutoFit/>
          </a:bodyPr>
          <a:lstStyle/>
          <a:p>
            <a:endParaRPr lang="en-US"/>
          </a:p>
        </p:txBody>
      </p:sp>
      <p:sp>
        <p:nvSpPr>
          <p:cNvPr id="461831" name="Line 1031"/>
          <p:cNvSpPr>
            <a:spLocks noChangeShapeType="1"/>
          </p:cNvSpPr>
          <p:nvPr/>
        </p:nvSpPr>
        <p:spPr bwMode="auto">
          <a:xfrm>
            <a:off x="4038600" y="5410200"/>
            <a:ext cx="1828800" cy="0"/>
          </a:xfrm>
          <a:prstGeom prst="line">
            <a:avLst/>
          </a:prstGeom>
          <a:noFill/>
          <a:ln w="9525">
            <a:solidFill>
              <a:schemeClr val="tx2"/>
            </a:solidFill>
            <a:round/>
            <a:headEnd/>
            <a:tailEnd type="triangle" w="lg" len="lg"/>
          </a:ln>
          <a:effectLst/>
        </p:spPr>
        <p:txBody>
          <a:bodyPr wrap="none" anchor="ctr">
            <a:spAutoFit/>
          </a:bodyPr>
          <a:lstStyle/>
          <a:p>
            <a:endParaRPr lang="en-US"/>
          </a:p>
        </p:txBody>
      </p:sp>
      <p:sp>
        <p:nvSpPr>
          <p:cNvPr id="461832" name="Line 1032"/>
          <p:cNvSpPr>
            <a:spLocks noChangeShapeType="1"/>
          </p:cNvSpPr>
          <p:nvPr/>
        </p:nvSpPr>
        <p:spPr bwMode="auto">
          <a:xfrm>
            <a:off x="4038600" y="6172200"/>
            <a:ext cx="1828800" cy="0"/>
          </a:xfrm>
          <a:prstGeom prst="line">
            <a:avLst/>
          </a:prstGeom>
          <a:noFill/>
          <a:ln w="9525">
            <a:solidFill>
              <a:schemeClr val="tx2"/>
            </a:solidFill>
            <a:round/>
            <a:headEnd/>
            <a:tailEnd type="triangle" w="lg" len="lg"/>
          </a:ln>
          <a:effectLst/>
        </p:spPr>
        <p:txBody>
          <a:bodyPr wrap="none" anchor="ctr">
            <a:spAutoFit/>
          </a:bodyPr>
          <a:lstStyle/>
          <a:p>
            <a:endParaRPr lang="en-US"/>
          </a:p>
        </p:txBody>
      </p:sp>
      <p:sp>
        <p:nvSpPr>
          <p:cNvPr id="461833" name="Line 1033"/>
          <p:cNvSpPr>
            <a:spLocks noChangeShapeType="1"/>
          </p:cNvSpPr>
          <p:nvPr/>
        </p:nvSpPr>
        <p:spPr bwMode="auto">
          <a:xfrm>
            <a:off x="4038600" y="3962400"/>
            <a:ext cx="1828800" cy="0"/>
          </a:xfrm>
          <a:prstGeom prst="line">
            <a:avLst/>
          </a:prstGeom>
          <a:noFill/>
          <a:ln w="9525">
            <a:solidFill>
              <a:schemeClr val="tx2"/>
            </a:solidFill>
            <a:prstDash val="dash"/>
            <a:round/>
            <a:headEnd/>
            <a:tailEnd type="triangle" w="lg" len="lg"/>
          </a:ln>
          <a:effectLst/>
        </p:spPr>
        <p:txBody>
          <a:bodyPr wrap="none" anchor="ctr">
            <a:spAutoFit/>
          </a:bodyPr>
          <a:lstStyle/>
          <a:p>
            <a:endParaRPr lang="en-US"/>
          </a:p>
        </p:txBody>
      </p:sp>
      <p:sp>
        <p:nvSpPr>
          <p:cNvPr id="461834" name="Line 1034"/>
          <p:cNvSpPr>
            <a:spLocks noChangeShapeType="1"/>
          </p:cNvSpPr>
          <p:nvPr/>
        </p:nvSpPr>
        <p:spPr bwMode="auto">
          <a:xfrm>
            <a:off x="4073525" y="2743200"/>
            <a:ext cx="574675" cy="0"/>
          </a:xfrm>
          <a:prstGeom prst="line">
            <a:avLst/>
          </a:prstGeom>
          <a:noFill/>
          <a:ln w="9525">
            <a:solidFill>
              <a:schemeClr val="tx2"/>
            </a:solidFill>
            <a:round/>
            <a:headEnd/>
            <a:tailEnd/>
          </a:ln>
          <a:effectLst/>
        </p:spPr>
        <p:txBody>
          <a:bodyPr wrap="none" anchor="ctr">
            <a:spAutoFit/>
          </a:bodyPr>
          <a:lstStyle/>
          <a:p>
            <a:endParaRPr lang="en-US"/>
          </a:p>
        </p:txBody>
      </p:sp>
      <p:sp>
        <p:nvSpPr>
          <p:cNvPr id="461835" name="Line 1035"/>
          <p:cNvSpPr>
            <a:spLocks noChangeShapeType="1"/>
          </p:cNvSpPr>
          <p:nvPr/>
        </p:nvSpPr>
        <p:spPr bwMode="auto">
          <a:xfrm>
            <a:off x="4648200" y="2743200"/>
            <a:ext cx="0" cy="531813"/>
          </a:xfrm>
          <a:prstGeom prst="line">
            <a:avLst/>
          </a:prstGeom>
          <a:noFill/>
          <a:ln w="9525">
            <a:solidFill>
              <a:schemeClr val="tx2"/>
            </a:solidFill>
            <a:round/>
            <a:headEnd/>
            <a:tailEnd/>
          </a:ln>
          <a:effectLst/>
        </p:spPr>
        <p:txBody>
          <a:bodyPr wrap="none" anchor="ctr">
            <a:spAutoFit/>
          </a:bodyPr>
          <a:lstStyle/>
          <a:p>
            <a:endParaRPr lang="en-US"/>
          </a:p>
        </p:txBody>
      </p:sp>
      <p:sp>
        <p:nvSpPr>
          <p:cNvPr id="461836" name="Line 1036"/>
          <p:cNvSpPr>
            <a:spLocks noChangeShapeType="1"/>
          </p:cNvSpPr>
          <p:nvPr/>
        </p:nvSpPr>
        <p:spPr bwMode="auto">
          <a:xfrm flipH="1">
            <a:off x="4073525" y="3275013"/>
            <a:ext cx="574675" cy="0"/>
          </a:xfrm>
          <a:prstGeom prst="line">
            <a:avLst/>
          </a:prstGeom>
          <a:noFill/>
          <a:ln w="9525">
            <a:solidFill>
              <a:schemeClr val="tx2"/>
            </a:solidFill>
            <a:round/>
            <a:headEnd/>
            <a:tailEnd type="triangle" w="lg" len="lg"/>
          </a:ln>
          <a:effectLst/>
        </p:spPr>
        <p:txBody>
          <a:bodyPr wrap="none" anchor="ctr">
            <a:spAutoFit/>
          </a:bodyPr>
          <a:lstStyle/>
          <a:p>
            <a:endParaRPr lang="en-US"/>
          </a:p>
        </p:txBody>
      </p:sp>
      <p:sp>
        <p:nvSpPr>
          <p:cNvPr id="461837" name="Text Box 1037"/>
          <p:cNvSpPr txBox="1">
            <a:spLocks noChangeArrowheads="1"/>
          </p:cNvSpPr>
          <p:nvPr/>
        </p:nvSpPr>
        <p:spPr bwMode="auto">
          <a:xfrm>
            <a:off x="4495800" y="2743200"/>
            <a:ext cx="2286000" cy="457200"/>
          </a:xfrm>
          <a:prstGeom prst="rect">
            <a:avLst/>
          </a:prstGeom>
          <a:noFill/>
          <a:ln w="9525">
            <a:noFill/>
            <a:miter lim="800000"/>
            <a:headEnd/>
            <a:tailEnd/>
          </a:ln>
          <a:effectLst/>
        </p:spPr>
        <p:txBody>
          <a:bodyPr>
            <a:spAutoFit/>
          </a:bodyPr>
          <a:lstStyle/>
          <a:p>
            <a:pPr>
              <a:spcBef>
                <a:spcPct val="50000"/>
              </a:spcBef>
            </a:pPr>
            <a:r>
              <a:rPr lang="en-US"/>
              <a:t>okToBorrow()</a:t>
            </a:r>
          </a:p>
        </p:txBody>
      </p:sp>
      <p:sp>
        <p:nvSpPr>
          <p:cNvPr id="461839" name="Text Box 1039"/>
          <p:cNvSpPr txBox="1">
            <a:spLocks noChangeArrowheads="1"/>
          </p:cNvSpPr>
          <p:nvPr/>
        </p:nvSpPr>
        <p:spPr bwMode="auto">
          <a:xfrm>
            <a:off x="6858000" y="2743200"/>
            <a:ext cx="1295400" cy="457200"/>
          </a:xfrm>
          <a:prstGeom prst="rect">
            <a:avLst/>
          </a:prstGeom>
          <a:noFill/>
          <a:ln w="9525">
            <a:noFill/>
            <a:miter lim="800000"/>
            <a:headEnd/>
            <a:tailEnd/>
          </a:ln>
          <a:effectLst/>
        </p:spPr>
        <p:txBody>
          <a:bodyPr>
            <a:spAutoFit/>
          </a:bodyPr>
          <a:lstStyle/>
          <a:p>
            <a:pPr>
              <a:spcBef>
                <a:spcPct val="50000"/>
              </a:spcBef>
            </a:pPr>
            <a:r>
              <a:rPr lang="en-US" i="1">
                <a:solidFill>
                  <a:srgbClr val="FF0000"/>
                </a:solidFill>
              </a:rPr>
              <a:t>local</a:t>
            </a:r>
          </a:p>
        </p:txBody>
      </p:sp>
      <p:sp>
        <p:nvSpPr>
          <p:cNvPr id="461840" name="Text Box 1040"/>
          <p:cNvSpPr txBox="1">
            <a:spLocks noChangeArrowheads="1"/>
          </p:cNvSpPr>
          <p:nvPr/>
        </p:nvSpPr>
        <p:spPr bwMode="auto">
          <a:xfrm>
            <a:off x="4403725" y="3556000"/>
            <a:ext cx="914400" cy="457200"/>
          </a:xfrm>
          <a:prstGeom prst="rect">
            <a:avLst/>
          </a:prstGeom>
          <a:noFill/>
          <a:ln w="9525">
            <a:noFill/>
            <a:miter lim="800000"/>
            <a:headEnd/>
            <a:tailEnd/>
          </a:ln>
          <a:effectLst/>
        </p:spPr>
        <p:txBody>
          <a:bodyPr>
            <a:spAutoFit/>
          </a:bodyPr>
          <a:lstStyle/>
          <a:p>
            <a:pPr>
              <a:spcBef>
                <a:spcPct val="50000"/>
              </a:spcBef>
            </a:pPr>
            <a:r>
              <a:rPr lang="en-US"/>
              <a:t>status</a:t>
            </a:r>
          </a:p>
        </p:txBody>
      </p:sp>
      <p:sp>
        <p:nvSpPr>
          <p:cNvPr id="461841" name="Text Box 1041"/>
          <p:cNvSpPr txBox="1">
            <a:spLocks noChangeArrowheads="1"/>
          </p:cNvSpPr>
          <p:nvPr/>
        </p:nvSpPr>
        <p:spPr bwMode="auto">
          <a:xfrm>
            <a:off x="3581400" y="4267200"/>
            <a:ext cx="2286000" cy="457200"/>
          </a:xfrm>
          <a:prstGeom prst="rect">
            <a:avLst/>
          </a:prstGeom>
          <a:noFill/>
          <a:ln w="9525">
            <a:noFill/>
            <a:miter lim="800000"/>
            <a:headEnd/>
            <a:tailEnd/>
          </a:ln>
          <a:effectLst/>
        </p:spPr>
        <p:txBody>
          <a:bodyPr>
            <a:spAutoFit/>
          </a:bodyPr>
          <a:lstStyle/>
          <a:p>
            <a:pPr>
              <a:spcBef>
                <a:spcPct val="50000"/>
              </a:spcBef>
            </a:pPr>
            <a:r>
              <a:rPr lang="en-US"/>
              <a:t>notifyReturn(b)</a:t>
            </a:r>
          </a:p>
        </p:txBody>
      </p:sp>
      <p:sp>
        <p:nvSpPr>
          <p:cNvPr id="461842" name="Text Box 1042"/>
          <p:cNvSpPr txBox="1">
            <a:spLocks noChangeArrowheads="1"/>
          </p:cNvSpPr>
          <p:nvPr/>
        </p:nvSpPr>
        <p:spPr bwMode="auto">
          <a:xfrm>
            <a:off x="6324600" y="4267200"/>
            <a:ext cx="2590800" cy="822325"/>
          </a:xfrm>
          <a:prstGeom prst="rect">
            <a:avLst/>
          </a:prstGeom>
          <a:noFill/>
          <a:ln w="9525">
            <a:noFill/>
            <a:miter lim="800000"/>
            <a:headEnd/>
            <a:tailEnd/>
          </a:ln>
          <a:effectLst/>
        </p:spPr>
        <p:txBody>
          <a:bodyPr>
            <a:spAutoFit/>
          </a:bodyPr>
          <a:lstStyle/>
          <a:p>
            <a:pPr>
              <a:spcBef>
                <a:spcPct val="50000"/>
              </a:spcBef>
            </a:pPr>
            <a:r>
              <a:rPr lang="en-US" i="1">
                <a:solidFill>
                  <a:srgbClr val="FF0000"/>
                </a:solidFill>
              </a:rPr>
              <a:t>asynchronous signal</a:t>
            </a:r>
          </a:p>
        </p:txBody>
      </p:sp>
      <p:sp>
        <p:nvSpPr>
          <p:cNvPr id="461843" name="Text Box 1043"/>
          <p:cNvSpPr txBox="1">
            <a:spLocks noChangeArrowheads="1"/>
          </p:cNvSpPr>
          <p:nvPr/>
        </p:nvSpPr>
        <p:spPr bwMode="auto">
          <a:xfrm>
            <a:off x="4046538" y="4999038"/>
            <a:ext cx="1828800" cy="457200"/>
          </a:xfrm>
          <a:prstGeom prst="rect">
            <a:avLst/>
          </a:prstGeom>
          <a:noFill/>
          <a:ln w="9525">
            <a:noFill/>
            <a:miter lim="800000"/>
            <a:headEnd/>
            <a:tailEnd/>
          </a:ln>
          <a:effectLst/>
        </p:spPr>
        <p:txBody>
          <a:bodyPr>
            <a:spAutoFit/>
          </a:bodyPr>
          <a:lstStyle/>
          <a:p>
            <a:pPr>
              <a:spcBef>
                <a:spcPct val="50000"/>
              </a:spcBef>
            </a:pPr>
            <a:r>
              <a:rPr lang="en-US"/>
              <a:t>&lt;&lt;create&gt;&gt;</a:t>
            </a:r>
          </a:p>
        </p:txBody>
      </p:sp>
      <p:sp>
        <p:nvSpPr>
          <p:cNvPr id="461844" name="Text Box 1044"/>
          <p:cNvSpPr txBox="1">
            <a:spLocks noChangeArrowheads="1"/>
          </p:cNvSpPr>
          <p:nvPr/>
        </p:nvSpPr>
        <p:spPr bwMode="auto">
          <a:xfrm>
            <a:off x="3810000" y="5751513"/>
            <a:ext cx="2286000" cy="457200"/>
          </a:xfrm>
          <a:prstGeom prst="rect">
            <a:avLst/>
          </a:prstGeom>
          <a:noFill/>
          <a:ln w="9525">
            <a:noFill/>
            <a:miter lim="800000"/>
            <a:headEnd/>
            <a:tailEnd/>
          </a:ln>
          <a:effectLst/>
        </p:spPr>
        <p:txBody>
          <a:bodyPr>
            <a:spAutoFit/>
          </a:bodyPr>
          <a:lstStyle/>
          <a:p>
            <a:pPr>
              <a:spcBef>
                <a:spcPct val="50000"/>
              </a:spcBef>
            </a:pPr>
            <a:r>
              <a:rPr lang="en-US"/>
              <a:t>&lt;&lt;destroy&gt;&gt;</a:t>
            </a:r>
          </a:p>
        </p:txBody>
      </p:sp>
      <p:sp>
        <p:nvSpPr>
          <p:cNvPr id="461845" name="Text Box 1045"/>
          <p:cNvSpPr txBox="1">
            <a:spLocks noChangeArrowheads="1"/>
          </p:cNvSpPr>
          <p:nvPr/>
        </p:nvSpPr>
        <p:spPr bwMode="auto">
          <a:xfrm>
            <a:off x="6477000" y="5562600"/>
            <a:ext cx="1905000" cy="457200"/>
          </a:xfrm>
          <a:prstGeom prst="rect">
            <a:avLst/>
          </a:prstGeom>
          <a:noFill/>
          <a:ln w="9525">
            <a:noFill/>
            <a:miter lim="800000"/>
            <a:headEnd/>
            <a:tailEnd/>
          </a:ln>
          <a:effectLst/>
        </p:spPr>
        <p:txBody>
          <a:bodyPr>
            <a:spAutoFit/>
          </a:bodyPr>
          <a:lstStyle/>
          <a:p>
            <a:pPr>
              <a:spcBef>
                <a:spcPct val="50000"/>
              </a:spcBef>
            </a:pPr>
            <a:r>
              <a:rPr lang="en-US" i="1">
                <a:solidFill>
                  <a:srgbClr val="FF0000"/>
                </a:solidFill>
              </a:rPr>
              <a:t>stereotypes</a:t>
            </a:r>
            <a:endParaRPr lang="en-US"/>
          </a:p>
        </p:txBody>
      </p:sp>
      <p:sp>
        <p:nvSpPr>
          <p:cNvPr id="461846" name="Line 1046"/>
          <p:cNvSpPr>
            <a:spLocks noChangeShapeType="1"/>
          </p:cNvSpPr>
          <p:nvPr/>
        </p:nvSpPr>
        <p:spPr bwMode="auto">
          <a:xfrm flipH="1">
            <a:off x="5562600" y="5791200"/>
            <a:ext cx="914400" cy="152400"/>
          </a:xfrm>
          <a:prstGeom prst="line">
            <a:avLst/>
          </a:prstGeom>
          <a:noFill/>
          <a:ln w="9525">
            <a:solidFill>
              <a:srgbClr val="FF0000"/>
            </a:solidFill>
            <a:round/>
            <a:headEnd/>
            <a:tailEnd type="triangle" w="med" len="med"/>
          </a:ln>
          <a:effectLst/>
        </p:spPr>
        <p:txBody>
          <a:bodyPr anchor="ctr">
            <a:spAutoFit/>
          </a:bodyPr>
          <a:lstStyle/>
          <a:p>
            <a:endParaRPr lang="en-US"/>
          </a:p>
        </p:txBody>
      </p:sp>
      <p:sp>
        <p:nvSpPr>
          <p:cNvPr id="461847" name="Line 1047"/>
          <p:cNvSpPr>
            <a:spLocks noChangeShapeType="1"/>
          </p:cNvSpPr>
          <p:nvPr/>
        </p:nvSpPr>
        <p:spPr bwMode="auto">
          <a:xfrm flipH="1" flipV="1">
            <a:off x="5715000" y="5257800"/>
            <a:ext cx="914400" cy="533400"/>
          </a:xfrm>
          <a:prstGeom prst="line">
            <a:avLst/>
          </a:prstGeom>
          <a:noFill/>
          <a:ln w="9525">
            <a:solidFill>
              <a:srgbClr val="FF0000"/>
            </a:solidFill>
            <a:round/>
            <a:headEnd/>
            <a:tailEnd type="triangle" w="med" len="med"/>
          </a:ln>
          <a:effectLst/>
        </p:spPr>
        <p:txBody>
          <a:bodyPr wrap="none" anchor="ctr">
            <a:spAutoFit/>
          </a:bodyPr>
          <a:lstStyle/>
          <a:p>
            <a:endParaRPr lang="en-US"/>
          </a:p>
        </p:txBody>
      </p:sp>
      <p:sp>
        <p:nvSpPr>
          <p:cNvPr id="461849" name="Line 1049"/>
          <p:cNvSpPr>
            <a:spLocks noChangeShapeType="1"/>
          </p:cNvSpPr>
          <p:nvPr/>
        </p:nvSpPr>
        <p:spPr bwMode="auto">
          <a:xfrm flipH="1" flipV="1">
            <a:off x="5713413" y="4640263"/>
            <a:ext cx="152400" cy="76200"/>
          </a:xfrm>
          <a:prstGeom prst="line">
            <a:avLst/>
          </a:prstGeom>
          <a:noFill/>
          <a:ln w="9525">
            <a:solidFill>
              <a:schemeClr val="tx2"/>
            </a:solidFill>
            <a:round/>
            <a:headEnd/>
            <a:tailEnd/>
          </a:ln>
          <a:effectLst/>
        </p:spPr>
        <p:txBody>
          <a:bodyPr wrap="none" anchor="ctr">
            <a:spAutoFit/>
          </a:bodyPr>
          <a:lstStyle/>
          <a:p>
            <a:endParaRPr lang="en-US"/>
          </a:p>
        </p:txBody>
      </p:sp>
      <p:grpSp>
        <p:nvGrpSpPr>
          <p:cNvPr id="2" name="Group 1052"/>
          <p:cNvGrpSpPr>
            <a:grpSpLocks/>
          </p:cNvGrpSpPr>
          <p:nvPr/>
        </p:nvGrpSpPr>
        <p:grpSpPr bwMode="auto">
          <a:xfrm>
            <a:off x="5751513" y="6003925"/>
            <a:ext cx="304800" cy="304800"/>
            <a:chOff x="1872" y="3814"/>
            <a:chExt cx="192" cy="192"/>
          </a:xfrm>
        </p:grpSpPr>
        <p:sp>
          <p:nvSpPr>
            <p:cNvPr id="461850" name="Line 1050"/>
            <p:cNvSpPr>
              <a:spLocks noChangeShapeType="1"/>
            </p:cNvSpPr>
            <p:nvPr/>
          </p:nvSpPr>
          <p:spPr bwMode="auto">
            <a:xfrm>
              <a:off x="1872" y="3840"/>
              <a:ext cx="192" cy="144"/>
            </a:xfrm>
            <a:prstGeom prst="line">
              <a:avLst/>
            </a:prstGeom>
            <a:noFill/>
            <a:ln w="19050">
              <a:solidFill>
                <a:schemeClr val="tx2"/>
              </a:solidFill>
              <a:round/>
              <a:headEnd/>
              <a:tailEnd/>
            </a:ln>
            <a:effectLst/>
          </p:spPr>
          <p:txBody>
            <a:bodyPr wrap="none" anchor="ctr">
              <a:spAutoFit/>
            </a:bodyPr>
            <a:lstStyle/>
            <a:p>
              <a:endParaRPr lang="en-US"/>
            </a:p>
          </p:txBody>
        </p:sp>
        <p:sp>
          <p:nvSpPr>
            <p:cNvPr id="461851" name="Line 1051"/>
            <p:cNvSpPr>
              <a:spLocks noChangeShapeType="1"/>
            </p:cNvSpPr>
            <p:nvPr/>
          </p:nvSpPr>
          <p:spPr bwMode="auto">
            <a:xfrm rot="-5400000">
              <a:off x="1868" y="3838"/>
              <a:ext cx="192" cy="144"/>
            </a:xfrm>
            <a:prstGeom prst="line">
              <a:avLst/>
            </a:prstGeom>
            <a:noFill/>
            <a:ln w="19050">
              <a:solidFill>
                <a:schemeClr val="tx2"/>
              </a:solidFill>
              <a:round/>
              <a:headEnd/>
              <a:tailEnd/>
            </a:ln>
            <a:effectLst/>
          </p:spPr>
          <p:txBody>
            <a:bodyPr wrap="none" anchor="ctr">
              <a:spAutoFit/>
            </a:bodyPr>
            <a:lstStyle/>
            <a:p>
              <a:endParaRPr lang="en-US"/>
            </a:p>
          </p:txBody>
        </p:sp>
      </p:gr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b="1"/>
              <a:t>Links</a:t>
            </a:r>
            <a:endParaRPr lang="en-US"/>
          </a:p>
        </p:txBody>
      </p:sp>
      <p:grpSp>
        <p:nvGrpSpPr>
          <p:cNvPr id="2" name="Group 3"/>
          <p:cNvGrpSpPr>
            <a:grpSpLocks/>
          </p:cNvGrpSpPr>
          <p:nvPr/>
        </p:nvGrpSpPr>
        <p:grpSpPr bwMode="auto">
          <a:xfrm flipH="1">
            <a:off x="6604000" y="2122488"/>
            <a:ext cx="1676400" cy="1014412"/>
            <a:chOff x="3936" y="1584"/>
            <a:chExt cx="1056" cy="639"/>
          </a:xfrm>
        </p:grpSpPr>
        <p:sp>
          <p:nvSpPr>
            <p:cNvPr id="460804" name="Text Box 4"/>
            <p:cNvSpPr txBox="1">
              <a:spLocks noChangeArrowheads="1"/>
            </p:cNvSpPr>
            <p:nvPr/>
          </p:nvSpPr>
          <p:spPr bwMode="auto">
            <a:xfrm>
              <a:off x="3936" y="1584"/>
              <a:ext cx="1056" cy="639"/>
            </a:xfrm>
            <a:prstGeom prst="rect">
              <a:avLst/>
            </a:prstGeom>
            <a:noFill/>
            <a:ln w="9525">
              <a:solidFill>
                <a:schemeClr val="tx2"/>
              </a:solidFill>
              <a:miter lim="800000"/>
              <a:headEnd/>
              <a:tailEnd/>
            </a:ln>
            <a:effectLst/>
          </p:spPr>
          <p:txBody>
            <a:bodyPr>
              <a:spAutoFit/>
            </a:bodyPr>
            <a:lstStyle/>
            <a:p>
              <a:pPr>
                <a:spcBef>
                  <a:spcPct val="50000"/>
                </a:spcBef>
              </a:pPr>
              <a:r>
                <a:rPr lang="en-US"/>
                <a:t>Copy</a:t>
              </a:r>
            </a:p>
            <a:p>
              <a:pPr>
                <a:spcBef>
                  <a:spcPct val="50000"/>
                </a:spcBef>
              </a:pPr>
              <a:endParaRPr lang="en-US"/>
            </a:p>
          </p:txBody>
        </p:sp>
        <p:sp>
          <p:nvSpPr>
            <p:cNvPr id="460805" name="Line 5"/>
            <p:cNvSpPr>
              <a:spLocks noChangeShapeType="1"/>
            </p:cNvSpPr>
            <p:nvPr/>
          </p:nvSpPr>
          <p:spPr bwMode="auto">
            <a:xfrm>
              <a:off x="3936" y="1872"/>
              <a:ext cx="1056" cy="0"/>
            </a:xfrm>
            <a:prstGeom prst="line">
              <a:avLst/>
            </a:prstGeom>
            <a:noFill/>
            <a:ln w="9525">
              <a:solidFill>
                <a:schemeClr val="tx2"/>
              </a:solidFill>
              <a:round/>
              <a:headEnd/>
              <a:tailEnd/>
            </a:ln>
            <a:effectLst/>
          </p:spPr>
          <p:txBody>
            <a:bodyPr wrap="none" anchor="ctr">
              <a:spAutoFit/>
            </a:bodyPr>
            <a:lstStyle/>
            <a:p>
              <a:endParaRPr lang="en-US"/>
            </a:p>
          </p:txBody>
        </p:sp>
        <p:sp>
          <p:nvSpPr>
            <p:cNvPr id="460806" name="Line 6"/>
            <p:cNvSpPr>
              <a:spLocks noChangeShapeType="1"/>
            </p:cNvSpPr>
            <p:nvPr/>
          </p:nvSpPr>
          <p:spPr bwMode="auto">
            <a:xfrm>
              <a:off x="3936" y="2016"/>
              <a:ext cx="1056" cy="0"/>
            </a:xfrm>
            <a:prstGeom prst="line">
              <a:avLst/>
            </a:prstGeom>
            <a:noFill/>
            <a:ln w="9525">
              <a:solidFill>
                <a:schemeClr val="tx2"/>
              </a:solidFill>
              <a:round/>
              <a:headEnd/>
              <a:tailEnd/>
            </a:ln>
            <a:effectLst/>
          </p:spPr>
          <p:txBody>
            <a:bodyPr wrap="none" anchor="ctr">
              <a:spAutoFit/>
            </a:bodyPr>
            <a:lstStyle/>
            <a:p>
              <a:endParaRPr lang="en-US"/>
            </a:p>
          </p:txBody>
        </p:sp>
      </p:grpSp>
      <p:sp>
        <p:nvSpPr>
          <p:cNvPr id="460808" name="Text Box 8"/>
          <p:cNvSpPr txBox="1">
            <a:spLocks noChangeArrowheads="1"/>
          </p:cNvSpPr>
          <p:nvPr/>
        </p:nvSpPr>
        <p:spPr bwMode="auto">
          <a:xfrm flipH="1">
            <a:off x="1193800" y="2198688"/>
            <a:ext cx="2286000" cy="1927225"/>
          </a:xfrm>
          <a:prstGeom prst="rect">
            <a:avLst/>
          </a:prstGeom>
          <a:noFill/>
          <a:ln w="9525">
            <a:solidFill>
              <a:schemeClr val="tx2"/>
            </a:solidFill>
            <a:miter lim="800000"/>
            <a:headEnd/>
            <a:tailEnd/>
          </a:ln>
          <a:effectLst/>
        </p:spPr>
        <p:txBody>
          <a:bodyPr>
            <a:spAutoFit/>
          </a:bodyPr>
          <a:lstStyle/>
          <a:p>
            <a:pPr>
              <a:spcBef>
                <a:spcPct val="50000"/>
              </a:spcBef>
            </a:pPr>
            <a:r>
              <a:rPr lang="en-US"/>
              <a:t>LibraryMember</a:t>
            </a:r>
          </a:p>
          <a:p>
            <a:pPr>
              <a:spcBef>
                <a:spcPct val="50000"/>
              </a:spcBef>
            </a:pPr>
            <a:endParaRPr lang="en-US"/>
          </a:p>
          <a:p>
            <a:pPr algn="l">
              <a:spcBef>
                <a:spcPct val="50000"/>
              </a:spcBef>
            </a:pPr>
            <a:r>
              <a:rPr lang="en-US"/>
              <a:t>+borrowCopy()</a:t>
            </a:r>
          </a:p>
          <a:p>
            <a:pPr algn="l"/>
            <a:r>
              <a:rPr lang="en-US"/>
              <a:t>+returnCopy()</a:t>
            </a:r>
          </a:p>
        </p:txBody>
      </p:sp>
      <p:sp>
        <p:nvSpPr>
          <p:cNvPr id="460809" name="Line 9"/>
          <p:cNvSpPr>
            <a:spLocks noChangeShapeType="1"/>
          </p:cNvSpPr>
          <p:nvPr/>
        </p:nvSpPr>
        <p:spPr bwMode="auto">
          <a:xfrm flipH="1">
            <a:off x="1193800" y="2900363"/>
            <a:ext cx="2286000" cy="0"/>
          </a:xfrm>
          <a:prstGeom prst="line">
            <a:avLst/>
          </a:prstGeom>
          <a:noFill/>
          <a:ln w="9525">
            <a:solidFill>
              <a:schemeClr val="tx2"/>
            </a:solidFill>
            <a:round/>
            <a:headEnd/>
            <a:tailEnd/>
          </a:ln>
          <a:effectLst/>
        </p:spPr>
        <p:txBody>
          <a:bodyPr wrap="none" anchor="ctr">
            <a:spAutoFit/>
          </a:bodyPr>
          <a:lstStyle/>
          <a:p>
            <a:endParaRPr lang="en-US"/>
          </a:p>
        </p:txBody>
      </p:sp>
      <p:sp>
        <p:nvSpPr>
          <p:cNvPr id="460810" name="Line 10"/>
          <p:cNvSpPr>
            <a:spLocks noChangeShapeType="1"/>
          </p:cNvSpPr>
          <p:nvPr/>
        </p:nvSpPr>
        <p:spPr bwMode="auto">
          <a:xfrm flipH="1">
            <a:off x="1193800" y="3251200"/>
            <a:ext cx="2286000" cy="0"/>
          </a:xfrm>
          <a:prstGeom prst="line">
            <a:avLst/>
          </a:prstGeom>
          <a:noFill/>
          <a:ln w="9525">
            <a:solidFill>
              <a:schemeClr val="tx2"/>
            </a:solidFill>
            <a:round/>
            <a:headEnd/>
            <a:tailEnd/>
          </a:ln>
          <a:effectLst/>
        </p:spPr>
        <p:txBody>
          <a:bodyPr wrap="none" anchor="ctr">
            <a:spAutoFit/>
          </a:bodyPr>
          <a:lstStyle/>
          <a:p>
            <a:endParaRPr lang="en-US"/>
          </a:p>
        </p:txBody>
      </p:sp>
      <p:sp>
        <p:nvSpPr>
          <p:cNvPr id="460811" name="Line 11"/>
          <p:cNvSpPr>
            <a:spLocks noChangeShapeType="1"/>
          </p:cNvSpPr>
          <p:nvPr/>
        </p:nvSpPr>
        <p:spPr bwMode="auto">
          <a:xfrm>
            <a:off x="3479800" y="2732088"/>
            <a:ext cx="3124200" cy="0"/>
          </a:xfrm>
          <a:prstGeom prst="line">
            <a:avLst/>
          </a:prstGeom>
          <a:noFill/>
          <a:ln w="9525">
            <a:solidFill>
              <a:schemeClr val="tx2"/>
            </a:solidFill>
            <a:round/>
            <a:headEnd/>
            <a:tailEnd/>
          </a:ln>
          <a:effectLst/>
        </p:spPr>
        <p:txBody>
          <a:bodyPr anchor="ctr">
            <a:spAutoFit/>
          </a:bodyPr>
          <a:lstStyle/>
          <a:p>
            <a:endParaRPr lang="en-US"/>
          </a:p>
        </p:txBody>
      </p:sp>
      <p:sp>
        <p:nvSpPr>
          <p:cNvPr id="460812" name="Text Box 12"/>
          <p:cNvSpPr txBox="1">
            <a:spLocks noChangeArrowheads="1"/>
          </p:cNvSpPr>
          <p:nvPr/>
        </p:nvSpPr>
        <p:spPr bwMode="auto">
          <a:xfrm flipH="1">
            <a:off x="3556000" y="2198688"/>
            <a:ext cx="228600" cy="457200"/>
          </a:xfrm>
          <a:prstGeom prst="rect">
            <a:avLst/>
          </a:prstGeom>
          <a:noFill/>
          <a:ln w="9525">
            <a:noFill/>
            <a:miter lim="800000"/>
            <a:headEnd/>
            <a:tailEnd/>
          </a:ln>
          <a:effectLst/>
        </p:spPr>
        <p:txBody>
          <a:bodyPr>
            <a:spAutoFit/>
          </a:bodyPr>
          <a:lstStyle/>
          <a:p>
            <a:pPr>
              <a:spcBef>
                <a:spcPct val="50000"/>
              </a:spcBef>
            </a:pPr>
            <a:r>
              <a:rPr lang="en-US"/>
              <a:t>1</a:t>
            </a:r>
          </a:p>
        </p:txBody>
      </p:sp>
      <p:sp>
        <p:nvSpPr>
          <p:cNvPr id="460813" name="Text Box 13"/>
          <p:cNvSpPr txBox="1">
            <a:spLocks noChangeArrowheads="1"/>
          </p:cNvSpPr>
          <p:nvPr/>
        </p:nvSpPr>
        <p:spPr bwMode="auto">
          <a:xfrm flipH="1">
            <a:off x="5765800" y="2274888"/>
            <a:ext cx="914400" cy="457200"/>
          </a:xfrm>
          <a:prstGeom prst="rect">
            <a:avLst/>
          </a:prstGeom>
          <a:noFill/>
          <a:ln w="9525">
            <a:noFill/>
            <a:miter lim="800000"/>
            <a:headEnd/>
            <a:tailEnd/>
          </a:ln>
          <a:effectLst/>
        </p:spPr>
        <p:txBody>
          <a:bodyPr>
            <a:spAutoFit/>
          </a:bodyPr>
          <a:lstStyle/>
          <a:p>
            <a:pPr>
              <a:spcBef>
                <a:spcPct val="50000"/>
              </a:spcBef>
            </a:pPr>
            <a:r>
              <a:rPr lang="en-US"/>
              <a:t>0..*</a:t>
            </a:r>
          </a:p>
        </p:txBody>
      </p:sp>
      <p:sp>
        <p:nvSpPr>
          <p:cNvPr id="460814" name="Text Box 14"/>
          <p:cNvSpPr txBox="1">
            <a:spLocks noChangeArrowheads="1"/>
          </p:cNvSpPr>
          <p:nvPr/>
        </p:nvSpPr>
        <p:spPr bwMode="auto">
          <a:xfrm flipH="1">
            <a:off x="3937000" y="2274888"/>
            <a:ext cx="1905000" cy="457200"/>
          </a:xfrm>
          <a:prstGeom prst="rect">
            <a:avLst/>
          </a:prstGeom>
          <a:noFill/>
          <a:ln w="9525">
            <a:noFill/>
            <a:miter lim="800000"/>
            <a:headEnd/>
            <a:tailEnd/>
          </a:ln>
          <a:effectLst/>
        </p:spPr>
        <p:txBody>
          <a:bodyPr>
            <a:spAutoFit/>
          </a:bodyPr>
          <a:lstStyle/>
          <a:p>
            <a:pPr>
              <a:spcBef>
                <a:spcPct val="50000"/>
              </a:spcBef>
            </a:pPr>
            <a:r>
              <a:rPr lang="en-US"/>
              <a:t>on loan</a:t>
            </a:r>
          </a:p>
        </p:txBody>
      </p:sp>
      <p:sp>
        <p:nvSpPr>
          <p:cNvPr id="460817" name="Text Box 17"/>
          <p:cNvSpPr txBox="1">
            <a:spLocks noChangeArrowheads="1"/>
          </p:cNvSpPr>
          <p:nvPr/>
        </p:nvSpPr>
        <p:spPr bwMode="auto">
          <a:xfrm>
            <a:off x="517525" y="5124450"/>
            <a:ext cx="3276600" cy="466725"/>
          </a:xfrm>
          <a:prstGeom prst="rect">
            <a:avLst/>
          </a:prstGeom>
          <a:noFill/>
          <a:ln w="9525">
            <a:solidFill>
              <a:schemeClr val="tx1"/>
            </a:solidFill>
            <a:miter lim="800000"/>
            <a:headEnd/>
            <a:tailEnd/>
          </a:ln>
          <a:effectLst/>
        </p:spPr>
        <p:txBody>
          <a:bodyPr>
            <a:spAutoFit/>
          </a:bodyPr>
          <a:lstStyle/>
          <a:p>
            <a:pPr>
              <a:spcBef>
                <a:spcPct val="50000"/>
              </a:spcBef>
            </a:pPr>
            <a:r>
              <a:rPr lang="en-US" u="sng"/>
              <a:t>libMem:LibraryMember</a:t>
            </a:r>
            <a:endParaRPr lang="en-US"/>
          </a:p>
        </p:txBody>
      </p:sp>
      <p:sp>
        <p:nvSpPr>
          <p:cNvPr id="460819" name="Text Box 19"/>
          <p:cNvSpPr txBox="1">
            <a:spLocks noChangeArrowheads="1"/>
          </p:cNvSpPr>
          <p:nvPr/>
        </p:nvSpPr>
        <p:spPr bwMode="auto">
          <a:xfrm>
            <a:off x="6537325" y="5048250"/>
            <a:ext cx="1700213" cy="466725"/>
          </a:xfrm>
          <a:prstGeom prst="rect">
            <a:avLst/>
          </a:prstGeom>
          <a:noFill/>
          <a:ln w="9525">
            <a:solidFill>
              <a:schemeClr val="tx1"/>
            </a:solidFill>
            <a:miter lim="800000"/>
            <a:headEnd/>
            <a:tailEnd/>
          </a:ln>
          <a:effectLst/>
        </p:spPr>
        <p:txBody>
          <a:bodyPr>
            <a:spAutoFit/>
          </a:bodyPr>
          <a:lstStyle/>
          <a:p>
            <a:pPr>
              <a:spcBef>
                <a:spcPct val="50000"/>
              </a:spcBef>
            </a:pPr>
            <a:r>
              <a:rPr lang="en-US" u="sng"/>
              <a:t>c:Copy</a:t>
            </a:r>
          </a:p>
        </p:txBody>
      </p:sp>
      <p:sp>
        <p:nvSpPr>
          <p:cNvPr id="460820" name="Line 20"/>
          <p:cNvSpPr>
            <a:spLocks noChangeShapeType="1"/>
          </p:cNvSpPr>
          <p:nvPr/>
        </p:nvSpPr>
        <p:spPr bwMode="auto">
          <a:xfrm flipH="1">
            <a:off x="3794125" y="5353050"/>
            <a:ext cx="2743200" cy="0"/>
          </a:xfrm>
          <a:prstGeom prst="line">
            <a:avLst/>
          </a:prstGeom>
          <a:noFill/>
          <a:ln w="9525">
            <a:solidFill>
              <a:schemeClr val="tx2"/>
            </a:solidFill>
            <a:round/>
            <a:headEnd/>
            <a:tailEnd/>
          </a:ln>
          <a:effectLst/>
        </p:spPr>
        <p:txBody>
          <a:bodyPr wrap="none" anchor="ctr">
            <a:spAutoFit/>
          </a:bodyPr>
          <a:lstStyle/>
          <a:p>
            <a:endParaRPr lang="en-US"/>
          </a:p>
        </p:txBody>
      </p:sp>
      <p:sp>
        <p:nvSpPr>
          <p:cNvPr id="460821" name="Line 21"/>
          <p:cNvSpPr>
            <a:spLocks noChangeShapeType="1"/>
          </p:cNvSpPr>
          <p:nvPr/>
        </p:nvSpPr>
        <p:spPr bwMode="auto">
          <a:xfrm>
            <a:off x="4175125" y="5200650"/>
            <a:ext cx="2133600" cy="0"/>
          </a:xfrm>
          <a:prstGeom prst="line">
            <a:avLst/>
          </a:prstGeom>
          <a:noFill/>
          <a:ln w="9525">
            <a:solidFill>
              <a:schemeClr val="tx2"/>
            </a:solidFill>
            <a:round/>
            <a:headEnd/>
            <a:tailEnd type="triangle" w="lg" len="lg"/>
          </a:ln>
          <a:effectLst/>
        </p:spPr>
        <p:txBody>
          <a:bodyPr anchor="ctr">
            <a:spAutoFit/>
          </a:bodyPr>
          <a:lstStyle/>
          <a:p>
            <a:endParaRPr lang="en-US"/>
          </a:p>
        </p:txBody>
      </p:sp>
      <p:sp>
        <p:nvSpPr>
          <p:cNvPr id="460822" name="Text Box 22"/>
          <p:cNvSpPr txBox="1">
            <a:spLocks noChangeArrowheads="1"/>
          </p:cNvSpPr>
          <p:nvPr/>
        </p:nvSpPr>
        <p:spPr bwMode="auto">
          <a:xfrm>
            <a:off x="4038600" y="4648200"/>
            <a:ext cx="2209800" cy="457200"/>
          </a:xfrm>
          <a:prstGeom prst="rect">
            <a:avLst/>
          </a:prstGeom>
          <a:noFill/>
          <a:ln w="9525">
            <a:noFill/>
            <a:miter lim="800000"/>
            <a:headEnd/>
            <a:tailEnd/>
          </a:ln>
          <a:effectLst/>
        </p:spPr>
        <p:txBody>
          <a:bodyPr>
            <a:spAutoFit/>
          </a:bodyPr>
          <a:lstStyle/>
          <a:p>
            <a:pPr>
              <a:spcBef>
                <a:spcPct val="50000"/>
              </a:spcBef>
            </a:pPr>
            <a:r>
              <a:rPr lang="en-US"/>
              <a:t>borrowCopy(c)</a:t>
            </a:r>
          </a:p>
        </p:txBody>
      </p:sp>
      <p:sp>
        <p:nvSpPr>
          <p:cNvPr id="460823" name="Text Box 23"/>
          <p:cNvSpPr txBox="1">
            <a:spLocks noChangeArrowheads="1"/>
          </p:cNvSpPr>
          <p:nvPr/>
        </p:nvSpPr>
        <p:spPr bwMode="auto">
          <a:xfrm>
            <a:off x="3886200" y="2819400"/>
            <a:ext cx="2286000" cy="457200"/>
          </a:xfrm>
          <a:prstGeom prst="rect">
            <a:avLst/>
          </a:prstGeom>
          <a:noFill/>
          <a:ln w="9525">
            <a:noFill/>
            <a:miter lim="800000"/>
            <a:headEnd/>
            <a:tailEnd/>
          </a:ln>
          <a:effectLst/>
        </p:spPr>
        <p:txBody>
          <a:bodyPr>
            <a:spAutoFit/>
          </a:bodyPr>
          <a:lstStyle/>
          <a:p>
            <a:pPr>
              <a:spcBef>
                <a:spcPct val="50000"/>
              </a:spcBef>
            </a:pPr>
            <a:r>
              <a:rPr lang="en-US" i="1">
                <a:solidFill>
                  <a:srgbClr val="FF0000"/>
                </a:solidFill>
              </a:rPr>
              <a:t>association</a:t>
            </a:r>
          </a:p>
        </p:txBody>
      </p:sp>
      <p:sp>
        <p:nvSpPr>
          <p:cNvPr id="460824" name="Text Box 24"/>
          <p:cNvSpPr txBox="1">
            <a:spLocks noChangeArrowheads="1"/>
          </p:cNvSpPr>
          <p:nvPr/>
        </p:nvSpPr>
        <p:spPr bwMode="auto">
          <a:xfrm>
            <a:off x="4191000" y="4267200"/>
            <a:ext cx="1676400" cy="457200"/>
          </a:xfrm>
          <a:prstGeom prst="rect">
            <a:avLst/>
          </a:prstGeom>
          <a:noFill/>
          <a:ln w="9525">
            <a:noFill/>
            <a:miter lim="800000"/>
            <a:headEnd/>
            <a:tailEnd/>
          </a:ln>
          <a:effectLst/>
        </p:spPr>
        <p:txBody>
          <a:bodyPr>
            <a:spAutoFit/>
          </a:bodyPr>
          <a:lstStyle/>
          <a:p>
            <a:pPr>
              <a:spcBef>
                <a:spcPct val="50000"/>
              </a:spcBef>
            </a:pPr>
            <a:r>
              <a:rPr lang="en-US" i="1">
                <a:solidFill>
                  <a:srgbClr val="FF0000"/>
                </a:solidFill>
              </a:rPr>
              <a:t>message</a:t>
            </a:r>
          </a:p>
        </p:txBody>
      </p:sp>
      <p:sp>
        <p:nvSpPr>
          <p:cNvPr id="460825" name="Text Box 25"/>
          <p:cNvSpPr txBox="1">
            <a:spLocks noChangeArrowheads="1"/>
          </p:cNvSpPr>
          <p:nvPr/>
        </p:nvSpPr>
        <p:spPr bwMode="auto">
          <a:xfrm>
            <a:off x="4572000" y="5334000"/>
            <a:ext cx="1143000" cy="457200"/>
          </a:xfrm>
          <a:prstGeom prst="rect">
            <a:avLst/>
          </a:prstGeom>
          <a:noFill/>
          <a:ln w="9525">
            <a:noFill/>
            <a:miter lim="800000"/>
            <a:headEnd/>
            <a:tailEnd/>
          </a:ln>
          <a:effectLst/>
        </p:spPr>
        <p:txBody>
          <a:bodyPr>
            <a:spAutoFit/>
          </a:bodyPr>
          <a:lstStyle/>
          <a:p>
            <a:pPr>
              <a:spcBef>
                <a:spcPct val="50000"/>
              </a:spcBef>
            </a:pPr>
            <a:r>
              <a:rPr lang="en-US" i="1">
                <a:solidFill>
                  <a:srgbClr val="FF0000"/>
                </a:solidFill>
              </a:rPr>
              <a:t>link</a:t>
            </a:r>
            <a:endParaRPr lang="en-US"/>
          </a:p>
        </p:txBody>
      </p:sp>
      <p:sp>
        <p:nvSpPr>
          <p:cNvPr id="460826" name="Text Box 26"/>
          <p:cNvSpPr txBox="1">
            <a:spLocks noChangeArrowheads="1"/>
          </p:cNvSpPr>
          <p:nvPr/>
        </p:nvSpPr>
        <p:spPr bwMode="auto">
          <a:xfrm>
            <a:off x="1714500" y="4059238"/>
            <a:ext cx="990600" cy="457200"/>
          </a:xfrm>
          <a:prstGeom prst="rect">
            <a:avLst/>
          </a:prstGeom>
          <a:noFill/>
          <a:ln w="9525">
            <a:noFill/>
            <a:miter lim="800000"/>
            <a:headEnd/>
            <a:tailEnd/>
          </a:ln>
          <a:effectLst/>
        </p:spPr>
        <p:txBody>
          <a:bodyPr>
            <a:spAutoFit/>
          </a:bodyPr>
          <a:lstStyle/>
          <a:p>
            <a:pPr>
              <a:spcBef>
                <a:spcPct val="50000"/>
              </a:spcBef>
            </a:pPr>
            <a:r>
              <a:rPr lang="en-US" i="1">
                <a:solidFill>
                  <a:srgbClr val="FF0000"/>
                </a:solidFill>
              </a:rPr>
              <a:t>class</a:t>
            </a:r>
          </a:p>
        </p:txBody>
      </p:sp>
      <p:sp>
        <p:nvSpPr>
          <p:cNvPr id="460827" name="Text Box 27"/>
          <p:cNvSpPr txBox="1">
            <a:spLocks noChangeArrowheads="1"/>
          </p:cNvSpPr>
          <p:nvPr/>
        </p:nvSpPr>
        <p:spPr bwMode="auto">
          <a:xfrm>
            <a:off x="1711325" y="5519738"/>
            <a:ext cx="1219200" cy="457200"/>
          </a:xfrm>
          <a:prstGeom prst="rect">
            <a:avLst/>
          </a:prstGeom>
          <a:noFill/>
          <a:ln w="9525">
            <a:noFill/>
            <a:miter lim="800000"/>
            <a:headEnd/>
            <a:tailEnd/>
          </a:ln>
          <a:effectLst/>
        </p:spPr>
        <p:txBody>
          <a:bodyPr>
            <a:spAutoFit/>
          </a:bodyPr>
          <a:lstStyle/>
          <a:p>
            <a:pPr>
              <a:spcBef>
                <a:spcPct val="50000"/>
              </a:spcBef>
            </a:pPr>
            <a:r>
              <a:rPr lang="en-US" i="1">
                <a:solidFill>
                  <a:srgbClr val="FF0000"/>
                </a:solidFill>
              </a:rPr>
              <a:t>object</a:t>
            </a:r>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73" name="Line 29"/>
          <p:cNvSpPr>
            <a:spLocks noChangeShapeType="1"/>
          </p:cNvSpPr>
          <p:nvPr/>
        </p:nvSpPr>
        <p:spPr bwMode="auto">
          <a:xfrm>
            <a:off x="7000875" y="2693988"/>
            <a:ext cx="4763" cy="3438525"/>
          </a:xfrm>
          <a:prstGeom prst="line">
            <a:avLst/>
          </a:prstGeom>
          <a:noFill/>
          <a:ln w="9525">
            <a:solidFill>
              <a:schemeClr val="tx2"/>
            </a:solidFill>
            <a:prstDash val="dash"/>
            <a:round/>
            <a:headEnd/>
            <a:tailEnd/>
          </a:ln>
          <a:effectLst/>
        </p:spPr>
        <p:txBody>
          <a:bodyPr anchor="ctr">
            <a:spAutoFit/>
          </a:bodyPr>
          <a:lstStyle/>
          <a:p>
            <a:endParaRPr lang="en-US"/>
          </a:p>
        </p:txBody>
      </p:sp>
      <p:sp>
        <p:nvSpPr>
          <p:cNvPr id="466972" name="Line 28"/>
          <p:cNvSpPr>
            <a:spLocks noChangeShapeType="1"/>
          </p:cNvSpPr>
          <p:nvPr/>
        </p:nvSpPr>
        <p:spPr bwMode="auto">
          <a:xfrm>
            <a:off x="5029200" y="3429000"/>
            <a:ext cx="0" cy="2667000"/>
          </a:xfrm>
          <a:prstGeom prst="line">
            <a:avLst/>
          </a:prstGeom>
          <a:noFill/>
          <a:ln w="9525">
            <a:solidFill>
              <a:schemeClr val="tx2"/>
            </a:solidFill>
            <a:prstDash val="dash"/>
            <a:round/>
            <a:headEnd/>
            <a:tailEnd/>
          </a:ln>
          <a:effectLst/>
        </p:spPr>
        <p:txBody>
          <a:bodyPr anchor="ctr">
            <a:spAutoFit/>
          </a:bodyPr>
          <a:lstStyle/>
          <a:p>
            <a:endParaRPr lang="en-US"/>
          </a:p>
        </p:txBody>
      </p:sp>
      <p:sp>
        <p:nvSpPr>
          <p:cNvPr id="466971" name="Line 27"/>
          <p:cNvSpPr>
            <a:spLocks noChangeShapeType="1"/>
          </p:cNvSpPr>
          <p:nvPr/>
        </p:nvSpPr>
        <p:spPr bwMode="auto">
          <a:xfrm>
            <a:off x="3048000" y="2895600"/>
            <a:ext cx="0" cy="3200400"/>
          </a:xfrm>
          <a:prstGeom prst="line">
            <a:avLst/>
          </a:prstGeom>
          <a:noFill/>
          <a:ln w="9525">
            <a:solidFill>
              <a:schemeClr val="tx2"/>
            </a:solidFill>
            <a:prstDash val="dash"/>
            <a:round/>
            <a:headEnd/>
            <a:tailEnd/>
          </a:ln>
          <a:effectLst/>
        </p:spPr>
        <p:txBody>
          <a:bodyPr wrap="none" anchor="ctr">
            <a:spAutoFit/>
          </a:bodyPr>
          <a:lstStyle/>
          <a:p>
            <a:endParaRPr lang="en-US"/>
          </a:p>
        </p:txBody>
      </p:sp>
      <p:sp>
        <p:nvSpPr>
          <p:cNvPr id="466946" name="Rectangle 2"/>
          <p:cNvSpPr>
            <a:spLocks noGrp="1" noChangeArrowheads="1"/>
          </p:cNvSpPr>
          <p:nvPr>
            <p:ph type="title"/>
          </p:nvPr>
        </p:nvSpPr>
        <p:spPr/>
        <p:txBody>
          <a:bodyPr>
            <a:normAutofit fontScale="90000"/>
          </a:bodyPr>
          <a:lstStyle/>
          <a:p>
            <a:r>
              <a:rPr lang="en-US" b="1"/>
              <a:t>Sequence Diagram: Borrow copy of a Book</a:t>
            </a:r>
          </a:p>
        </p:txBody>
      </p:sp>
      <p:grpSp>
        <p:nvGrpSpPr>
          <p:cNvPr id="2" name="Group 3"/>
          <p:cNvGrpSpPr>
            <a:grpSpLocks/>
          </p:cNvGrpSpPr>
          <p:nvPr/>
        </p:nvGrpSpPr>
        <p:grpSpPr bwMode="auto">
          <a:xfrm>
            <a:off x="838200" y="2286000"/>
            <a:ext cx="381000" cy="661988"/>
            <a:chOff x="1200" y="1680"/>
            <a:chExt cx="240" cy="417"/>
          </a:xfrm>
        </p:grpSpPr>
        <p:sp>
          <p:nvSpPr>
            <p:cNvPr id="466948" name="Oval 4"/>
            <p:cNvSpPr>
              <a:spLocks noChangeArrowheads="1"/>
            </p:cNvSpPr>
            <p:nvPr/>
          </p:nvSpPr>
          <p:spPr bwMode="auto">
            <a:xfrm>
              <a:off x="1248" y="1680"/>
              <a:ext cx="144" cy="144"/>
            </a:xfrm>
            <a:prstGeom prst="ellipse">
              <a:avLst/>
            </a:prstGeom>
            <a:noFill/>
            <a:ln w="9525">
              <a:solidFill>
                <a:schemeClr val="tx2"/>
              </a:solidFill>
              <a:round/>
              <a:headEnd/>
              <a:tailEnd/>
            </a:ln>
            <a:effectLst/>
          </p:spPr>
          <p:txBody>
            <a:bodyPr wrap="none" anchor="ctr">
              <a:spAutoFit/>
            </a:bodyPr>
            <a:lstStyle/>
            <a:p>
              <a:endParaRPr lang="en-US"/>
            </a:p>
          </p:txBody>
        </p:sp>
        <p:sp>
          <p:nvSpPr>
            <p:cNvPr id="466949" name="Line 5"/>
            <p:cNvSpPr>
              <a:spLocks noChangeShapeType="1"/>
            </p:cNvSpPr>
            <p:nvPr/>
          </p:nvSpPr>
          <p:spPr bwMode="auto">
            <a:xfrm>
              <a:off x="1320" y="1821"/>
              <a:ext cx="0" cy="129"/>
            </a:xfrm>
            <a:prstGeom prst="line">
              <a:avLst/>
            </a:prstGeom>
            <a:noFill/>
            <a:ln w="9525">
              <a:solidFill>
                <a:schemeClr val="tx2"/>
              </a:solidFill>
              <a:round/>
              <a:headEnd/>
              <a:tailEnd/>
            </a:ln>
            <a:effectLst/>
          </p:spPr>
          <p:txBody>
            <a:bodyPr wrap="none" anchor="ctr">
              <a:spAutoFit/>
            </a:bodyPr>
            <a:lstStyle/>
            <a:p>
              <a:endParaRPr lang="en-US"/>
            </a:p>
          </p:txBody>
        </p:sp>
        <p:sp>
          <p:nvSpPr>
            <p:cNvPr id="466950" name="Line 6"/>
            <p:cNvSpPr>
              <a:spLocks noChangeShapeType="1"/>
            </p:cNvSpPr>
            <p:nvPr/>
          </p:nvSpPr>
          <p:spPr bwMode="auto">
            <a:xfrm>
              <a:off x="1200" y="1845"/>
              <a:ext cx="240" cy="0"/>
            </a:xfrm>
            <a:prstGeom prst="line">
              <a:avLst/>
            </a:prstGeom>
            <a:noFill/>
            <a:ln w="9525">
              <a:solidFill>
                <a:schemeClr val="tx2"/>
              </a:solidFill>
              <a:round/>
              <a:headEnd/>
              <a:tailEnd/>
            </a:ln>
            <a:effectLst/>
          </p:spPr>
          <p:txBody>
            <a:bodyPr wrap="none" anchor="ctr">
              <a:spAutoFit/>
            </a:bodyPr>
            <a:lstStyle/>
            <a:p>
              <a:endParaRPr lang="en-US"/>
            </a:p>
          </p:txBody>
        </p:sp>
        <p:sp>
          <p:nvSpPr>
            <p:cNvPr id="466951" name="Line 7"/>
            <p:cNvSpPr>
              <a:spLocks noChangeShapeType="1"/>
            </p:cNvSpPr>
            <p:nvPr/>
          </p:nvSpPr>
          <p:spPr bwMode="auto">
            <a:xfrm flipH="1">
              <a:off x="1233" y="1950"/>
              <a:ext cx="84" cy="144"/>
            </a:xfrm>
            <a:prstGeom prst="line">
              <a:avLst/>
            </a:prstGeom>
            <a:noFill/>
            <a:ln w="9525">
              <a:solidFill>
                <a:schemeClr val="tx2"/>
              </a:solidFill>
              <a:round/>
              <a:headEnd/>
              <a:tailEnd/>
            </a:ln>
            <a:effectLst/>
          </p:spPr>
          <p:txBody>
            <a:bodyPr anchor="ctr">
              <a:spAutoFit/>
            </a:bodyPr>
            <a:lstStyle/>
            <a:p>
              <a:endParaRPr lang="en-US"/>
            </a:p>
          </p:txBody>
        </p:sp>
        <p:sp>
          <p:nvSpPr>
            <p:cNvPr id="466952" name="Line 8"/>
            <p:cNvSpPr>
              <a:spLocks noChangeShapeType="1"/>
            </p:cNvSpPr>
            <p:nvPr/>
          </p:nvSpPr>
          <p:spPr bwMode="auto">
            <a:xfrm>
              <a:off x="1323" y="1953"/>
              <a:ext cx="84" cy="144"/>
            </a:xfrm>
            <a:prstGeom prst="line">
              <a:avLst/>
            </a:prstGeom>
            <a:noFill/>
            <a:ln w="9525">
              <a:solidFill>
                <a:schemeClr val="tx2"/>
              </a:solidFill>
              <a:round/>
              <a:headEnd/>
              <a:tailEnd/>
            </a:ln>
            <a:effectLst/>
          </p:spPr>
          <p:txBody>
            <a:bodyPr anchor="ctr">
              <a:spAutoFit/>
            </a:bodyPr>
            <a:lstStyle/>
            <a:p>
              <a:endParaRPr lang="en-US"/>
            </a:p>
          </p:txBody>
        </p:sp>
      </p:grpSp>
      <p:sp>
        <p:nvSpPr>
          <p:cNvPr id="466953" name="Text Box 9"/>
          <p:cNvSpPr txBox="1">
            <a:spLocks noChangeArrowheads="1"/>
          </p:cNvSpPr>
          <p:nvPr/>
        </p:nvSpPr>
        <p:spPr bwMode="auto">
          <a:xfrm>
            <a:off x="0" y="2971800"/>
            <a:ext cx="2133600" cy="457200"/>
          </a:xfrm>
          <a:prstGeom prst="rect">
            <a:avLst/>
          </a:prstGeom>
          <a:noFill/>
          <a:ln w="9525">
            <a:noFill/>
            <a:miter lim="800000"/>
            <a:headEnd/>
            <a:tailEnd/>
          </a:ln>
          <a:effectLst/>
        </p:spPr>
        <p:txBody>
          <a:bodyPr>
            <a:spAutoFit/>
          </a:bodyPr>
          <a:lstStyle/>
          <a:p>
            <a:pPr>
              <a:spcBef>
                <a:spcPct val="50000"/>
              </a:spcBef>
            </a:pPr>
            <a:r>
              <a:rPr lang="en-US" u="sng"/>
              <a:t>BookBorrower</a:t>
            </a:r>
            <a:endParaRPr lang="en-US"/>
          </a:p>
        </p:txBody>
      </p:sp>
      <p:sp>
        <p:nvSpPr>
          <p:cNvPr id="466954" name="Rectangle 10"/>
          <p:cNvSpPr>
            <a:spLocks noChangeArrowheads="1"/>
          </p:cNvSpPr>
          <p:nvPr/>
        </p:nvSpPr>
        <p:spPr bwMode="auto">
          <a:xfrm>
            <a:off x="533400" y="3505200"/>
            <a:ext cx="152400" cy="2590800"/>
          </a:xfrm>
          <a:prstGeom prst="rect">
            <a:avLst/>
          </a:prstGeom>
          <a:noFill/>
          <a:ln w="9525">
            <a:solidFill>
              <a:schemeClr val="tx2"/>
            </a:solidFill>
            <a:miter lim="800000"/>
            <a:headEnd/>
            <a:tailEnd/>
          </a:ln>
          <a:effectLst/>
        </p:spPr>
        <p:txBody>
          <a:bodyPr wrap="none" anchor="ctr">
            <a:spAutoFit/>
          </a:bodyPr>
          <a:lstStyle/>
          <a:p>
            <a:endParaRPr lang="en-US"/>
          </a:p>
        </p:txBody>
      </p:sp>
      <p:sp>
        <p:nvSpPr>
          <p:cNvPr id="466955" name="Text Box 11"/>
          <p:cNvSpPr txBox="1">
            <a:spLocks noChangeArrowheads="1"/>
          </p:cNvSpPr>
          <p:nvPr/>
        </p:nvSpPr>
        <p:spPr bwMode="auto">
          <a:xfrm>
            <a:off x="2133600" y="2057400"/>
            <a:ext cx="2362200" cy="831850"/>
          </a:xfrm>
          <a:prstGeom prst="rect">
            <a:avLst/>
          </a:prstGeom>
          <a:noFill/>
          <a:ln w="9525">
            <a:solidFill>
              <a:schemeClr val="tx1"/>
            </a:solidFill>
            <a:miter lim="800000"/>
            <a:headEnd/>
            <a:tailEnd/>
          </a:ln>
          <a:effectLst/>
        </p:spPr>
        <p:txBody>
          <a:bodyPr>
            <a:spAutoFit/>
          </a:bodyPr>
          <a:lstStyle/>
          <a:p>
            <a:pPr>
              <a:spcBef>
                <a:spcPct val="50000"/>
              </a:spcBef>
            </a:pPr>
            <a:r>
              <a:rPr lang="en-US" u="sng"/>
              <a:t>libMem: LibraryMember</a:t>
            </a:r>
            <a:endParaRPr lang="en-US"/>
          </a:p>
        </p:txBody>
      </p:sp>
      <p:sp>
        <p:nvSpPr>
          <p:cNvPr id="466956" name="Text Box 12"/>
          <p:cNvSpPr txBox="1">
            <a:spLocks noChangeArrowheads="1"/>
          </p:cNvSpPr>
          <p:nvPr/>
        </p:nvSpPr>
        <p:spPr bwMode="auto">
          <a:xfrm>
            <a:off x="4343400" y="2971800"/>
            <a:ext cx="2209800" cy="466725"/>
          </a:xfrm>
          <a:prstGeom prst="rect">
            <a:avLst/>
          </a:prstGeom>
          <a:noFill/>
          <a:ln w="9525">
            <a:solidFill>
              <a:schemeClr val="tx1"/>
            </a:solidFill>
            <a:miter lim="800000"/>
            <a:headEnd/>
            <a:tailEnd/>
          </a:ln>
          <a:effectLst/>
        </p:spPr>
        <p:txBody>
          <a:bodyPr>
            <a:spAutoFit/>
          </a:bodyPr>
          <a:lstStyle/>
          <a:p>
            <a:pPr>
              <a:spcBef>
                <a:spcPct val="50000"/>
              </a:spcBef>
            </a:pPr>
            <a:r>
              <a:rPr lang="en-US" u="sng"/>
              <a:t>theCopy:Copy</a:t>
            </a:r>
          </a:p>
        </p:txBody>
      </p:sp>
      <p:sp>
        <p:nvSpPr>
          <p:cNvPr id="466957" name="Text Box 13"/>
          <p:cNvSpPr txBox="1">
            <a:spLocks noChangeArrowheads="1"/>
          </p:cNvSpPr>
          <p:nvPr/>
        </p:nvSpPr>
        <p:spPr bwMode="auto">
          <a:xfrm>
            <a:off x="6172200" y="2209800"/>
            <a:ext cx="2133600" cy="466725"/>
          </a:xfrm>
          <a:prstGeom prst="rect">
            <a:avLst/>
          </a:prstGeom>
          <a:noFill/>
          <a:ln w="9525">
            <a:solidFill>
              <a:schemeClr val="tx1"/>
            </a:solidFill>
            <a:miter lim="800000"/>
            <a:headEnd/>
            <a:tailEnd/>
          </a:ln>
          <a:effectLst/>
        </p:spPr>
        <p:txBody>
          <a:bodyPr>
            <a:spAutoFit/>
          </a:bodyPr>
          <a:lstStyle/>
          <a:p>
            <a:pPr>
              <a:spcBef>
                <a:spcPct val="50000"/>
              </a:spcBef>
            </a:pPr>
            <a:r>
              <a:rPr lang="en-US" u="sng"/>
              <a:t>theBook:Book</a:t>
            </a:r>
            <a:endParaRPr lang="en-US"/>
          </a:p>
        </p:txBody>
      </p:sp>
      <p:sp>
        <p:nvSpPr>
          <p:cNvPr id="466958" name="Rectangle 14"/>
          <p:cNvSpPr>
            <a:spLocks noChangeArrowheads="1"/>
          </p:cNvSpPr>
          <p:nvPr/>
        </p:nvSpPr>
        <p:spPr bwMode="auto">
          <a:xfrm>
            <a:off x="2971800" y="3886200"/>
            <a:ext cx="152400" cy="1981200"/>
          </a:xfrm>
          <a:prstGeom prst="rect">
            <a:avLst/>
          </a:prstGeom>
          <a:solidFill>
            <a:schemeClr val="bg1"/>
          </a:solidFill>
          <a:ln w="9525">
            <a:solidFill>
              <a:schemeClr val="tx2"/>
            </a:solidFill>
            <a:miter lim="800000"/>
            <a:headEnd/>
            <a:tailEnd/>
          </a:ln>
          <a:effectLst/>
        </p:spPr>
        <p:txBody>
          <a:bodyPr anchor="ctr">
            <a:spAutoFit/>
          </a:bodyPr>
          <a:lstStyle/>
          <a:p>
            <a:endParaRPr lang="en-US"/>
          </a:p>
        </p:txBody>
      </p:sp>
      <p:sp>
        <p:nvSpPr>
          <p:cNvPr id="466959" name="Rectangle 15"/>
          <p:cNvSpPr>
            <a:spLocks noChangeArrowheads="1"/>
          </p:cNvSpPr>
          <p:nvPr/>
        </p:nvSpPr>
        <p:spPr bwMode="auto">
          <a:xfrm>
            <a:off x="4953000" y="4419600"/>
            <a:ext cx="152400" cy="1295400"/>
          </a:xfrm>
          <a:prstGeom prst="rect">
            <a:avLst/>
          </a:prstGeom>
          <a:solidFill>
            <a:schemeClr val="bg1"/>
          </a:solidFill>
          <a:ln w="9525">
            <a:solidFill>
              <a:schemeClr val="tx2"/>
            </a:solidFill>
            <a:miter lim="800000"/>
            <a:headEnd/>
            <a:tailEnd/>
          </a:ln>
          <a:effectLst/>
        </p:spPr>
        <p:txBody>
          <a:bodyPr anchor="ctr">
            <a:spAutoFit/>
          </a:bodyPr>
          <a:lstStyle/>
          <a:p>
            <a:endParaRPr lang="en-US"/>
          </a:p>
        </p:txBody>
      </p:sp>
      <p:sp>
        <p:nvSpPr>
          <p:cNvPr id="466960" name="Rectangle 16"/>
          <p:cNvSpPr>
            <a:spLocks noChangeArrowheads="1"/>
          </p:cNvSpPr>
          <p:nvPr/>
        </p:nvSpPr>
        <p:spPr bwMode="auto">
          <a:xfrm>
            <a:off x="6910388" y="5087938"/>
            <a:ext cx="161925" cy="627062"/>
          </a:xfrm>
          <a:prstGeom prst="rect">
            <a:avLst/>
          </a:prstGeom>
          <a:solidFill>
            <a:schemeClr val="bg1"/>
          </a:solidFill>
          <a:ln w="9525">
            <a:solidFill>
              <a:schemeClr val="tx2"/>
            </a:solidFill>
            <a:miter lim="800000"/>
            <a:headEnd/>
            <a:tailEnd/>
          </a:ln>
          <a:effectLst/>
        </p:spPr>
        <p:txBody>
          <a:bodyPr anchor="ctr">
            <a:spAutoFit/>
          </a:bodyPr>
          <a:lstStyle/>
          <a:p>
            <a:endParaRPr lang="en-US"/>
          </a:p>
        </p:txBody>
      </p:sp>
      <p:sp>
        <p:nvSpPr>
          <p:cNvPr id="466961" name="Line 17"/>
          <p:cNvSpPr>
            <a:spLocks noChangeShapeType="1"/>
          </p:cNvSpPr>
          <p:nvPr/>
        </p:nvSpPr>
        <p:spPr bwMode="auto">
          <a:xfrm>
            <a:off x="685800" y="4191000"/>
            <a:ext cx="2286000" cy="0"/>
          </a:xfrm>
          <a:prstGeom prst="line">
            <a:avLst/>
          </a:prstGeom>
          <a:noFill/>
          <a:ln w="9525">
            <a:solidFill>
              <a:schemeClr val="tx2"/>
            </a:solidFill>
            <a:round/>
            <a:headEnd/>
            <a:tailEnd type="triangle" w="lg" len="lg"/>
          </a:ln>
          <a:effectLst/>
        </p:spPr>
        <p:txBody>
          <a:bodyPr anchor="ctr">
            <a:spAutoFit/>
          </a:bodyPr>
          <a:lstStyle/>
          <a:p>
            <a:endParaRPr lang="en-US"/>
          </a:p>
        </p:txBody>
      </p:sp>
      <p:sp>
        <p:nvSpPr>
          <p:cNvPr id="466962" name="Text Box 18"/>
          <p:cNvSpPr txBox="1">
            <a:spLocks noChangeArrowheads="1"/>
          </p:cNvSpPr>
          <p:nvPr/>
        </p:nvSpPr>
        <p:spPr bwMode="auto">
          <a:xfrm>
            <a:off x="533400" y="3657600"/>
            <a:ext cx="2590800" cy="457200"/>
          </a:xfrm>
          <a:prstGeom prst="rect">
            <a:avLst/>
          </a:prstGeom>
          <a:noFill/>
          <a:ln w="9525">
            <a:noFill/>
            <a:miter lim="800000"/>
            <a:headEnd/>
            <a:tailEnd/>
          </a:ln>
          <a:effectLst/>
        </p:spPr>
        <p:txBody>
          <a:bodyPr>
            <a:spAutoFit/>
          </a:bodyPr>
          <a:lstStyle/>
          <a:p>
            <a:pPr>
              <a:spcBef>
                <a:spcPct val="50000"/>
              </a:spcBef>
            </a:pPr>
            <a:r>
              <a:rPr lang="en-US"/>
              <a:t>borrow(theCopy)</a:t>
            </a:r>
          </a:p>
        </p:txBody>
      </p:sp>
      <p:sp>
        <p:nvSpPr>
          <p:cNvPr id="466963" name="Line 19"/>
          <p:cNvSpPr>
            <a:spLocks noChangeShapeType="1"/>
          </p:cNvSpPr>
          <p:nvPr/>
        </p:nvSpPr>
        <p:spPr bwMode="auto">
          <a:xfrm>
            <a:off x="3124200" y="4419600"/>
            <a:ext cx="304800" cy="0"/>
          </a:xfrm>
          <a:prstGeom prst="line">
            <a:avLst/>
          </a:prstGeom>
          <a:noFill/>
          <a:ln w="9525">
            <a:solidFill>
              <a:schemeClr val="tx2"/>
            </a:solidFill>
            <a:round/>
            <a:headEnd/>
            <a:tailEnd/>
          </a:ln>
          <a:effectLst/>
        </p:spPr>
        <p:txBody>
          <a:bodyPr wrap="none" anchor="ctr">
            <a:spAutoFit/>
          </a:bodyPr>
          <a:lstStyle/>
          <a:p>
            <a:endParaRPr lang="en-US"/>
          </a:p>
        </p:txBody>
      </p:sp>
      <p:sp>
        <p:nvSpPr>
          <p:cNvPr id="466964" name="Line 20"/>
          <p:cNvSpPr>
            <a:spLocks noChangeShapeType="1"/>
          </p:cNvSpPr>
          <p:nvPr/>
        </p:nvSpPr>
        <p:spPr bwMode="auto">
          <a:xfrm>
            <a:off x="3429000" y="4419600"/>
            <a:ext cx="0" cy="152400"/>
          </a:xfrm>
          <a:prstGeom prst="line">
            <a:avLst/>
          </a:prstGeom>
          <a:noFill/>
          <a:ln w="9525">
            <a:solidFill>
              <a:schemeClr val="tx2"/>
            </a:solidFill>
            <a:round/>
            <a:headEnd/>
            <a:tailEnd/>
          </a:ln>
          <a:effectLst/>
        </p:spPr>
        <p:txBody>
          <a:bodyPr wrap="none" anchor="ctr">
            <a:spAutoFit/>
          </a:bodyPr>
          <a:lstStyle/>
          <a:p>
            <a:endParaRPr lang="en-US"/>
          </a:p>
        </p:txBody>
      </p:sp>
      <p:sp>
        <p:nvSpPr>
          <p:cNvPr id="466965" name="Line 21"/>
          <p:cNvSpPr>
            <a:spLocks noChangeShapeType="1"/>
          </p:cNvSpPr>
          <p:nvPr/>
        </p:nvSpPr>
        <p:spPr bwMode="auto">
          <a:xfrm flipH="1">
            <a:off x="3124200" y="4572000"/>
            <a:ext cx="304800" cy="0"/>
          </a:xfrm>
          <a:prstGeom prst="line">
            <a:avLst/>
          </a:prstGeom>
          <a:noFill/>
          <a:ln w="9525">
            <a:solidFill>
              <a:schemeClr val="tx2"/>
            </a:solidFill>
            <a:round/>
            <a:headEnd/>
            <a:tailEnd type="triangle" w="lg" len="lg"/>
          </a:ln>
          <a:effectLst/>
        </p:spPr>
        <p:txBody>
          <a:bodyPr wrap="none" anchor="ctr">
            <a:spAutoFit/>
          </a:bodyPr>
          <a:lstStyle/>
          <a:p>
            <a:endParaRPr lang="en-US"/>
          </a:p>
        </p:txBody>
      </p:sp>
      <p:sp>
        <p:nvSpPr>
          <p:cNvPr id="466966" name="Text Box 22"/>
          <p:cNvSpPr txBox="1">
            <a:spLocks noChangeArrowheads="1"/>
          </p:cNvSpPr>
          <p:nvPr/>
        </p:nvSpPr>
        <p:spPr bwMode="auto">
          <a:xfrm>
            <a:off x="2860675" y="4040188"/>
            <a:ext cx="2286000" cy="457200"/>
          </a:xfrm>
          <a:prstGeom prst="rect">
            <a:avLst/>
          </a:prstGeom>
          <a:noFill/>
          <a:ln w="9525">
            <a:noFill/>
            <a:miter lim="800000"/>
            <a:headEnd/>
            <a:tailEnd/>
          </a:ln>
          <a:effectLst/>
        </p:spPr>
        <p:txBody>
          <a:bodyPr>
            <a:spAutoFit/>
          </a:bodyPr>
          <a:lstStyle/>
          <a:p>
            <a:pPr>
              <a:spcBef>
                <a:spcPct val="50000"/>
              </a:spcBef>
            </a:pPr>
            <a:r>
              <a:rPr lang="en-US"/>
              <a:t>okToBorrow</a:t>
            </a:r>
          </a:p>
        </p:txBody>
      </p:sp>
      <p:sp>
        <p:nvSpPr>
          <p:cNvPr id="466967" name="Line 23"/>
          <p:cNvSpPr>
            <a:spLocks noChangeShapeType="1"/>
          </p:cNvSpPr>
          <p:nvPr/>
        </p:nvSpPr>
        <p:spPr bwMode="auto">
          <a:xfrm>
            <a:off x="3124200" y="5334000"/>
            <a:ext cx="1828800" cy="0"/>
          </a:xfrm>
          <a:prstGeom prst="line">
            <a:avLst/>
          </a:prstGeom>
          <a:noFill/>
          <a:ln w="9525">
            <a:solidFill>
              <a:schemeClr val="tx2"/>
            </a:solidFill>
            <a:round/>
            <a:headEnd/>
            <a:tailEnd type="triangle" w="lg" len="lg"/>
          </a:ln>
          <a:effectLst/>
        </p:spPr>
        <p:txBody>
          <a:bodyPr wrap="none" anchor="ctr">
            <a:spAutoFit/>
          </a:bodyPr>
          <a:lstStyle/>
          <a:p>
            <a:endParaRPr lang="en-US"/>
          </a:p>
        </p:txBody>
      </p:sp>
      <p:sp>
        <p:nvSpPr>
          <p:cNvPr id="466968" name="Text Box 24"/>
          <p:cNvSpPr txBox="1">
            <a:spLocks noChangeArrowheads="1"/>
          </p:cNvSpPr>
          <p:nvPr/>
        </p:nvSpPr>
        <p:spPr bwMode="auto">
          <a:xfrm>
            <a:off x="3352800" y="4876800"/>
            <a:ext cx="1219200" cy="457200"/>
          </a:xfrm>
          <a:prstGeom prst="rect">
            <a:avLst/>
          </a:prstGeom>
          <a:noFill/>
          <a:ln w="9525">
            <a:noFill/>
            <a:miter lim="800000"/>
            <a:headEnd/>
            <a:tailEnd/>
          </a:ln>
          <a:effectLst/>
        </p:spPr>
        <p:txBody>
          <a:bodyPr>
            <a:spAutoFit/>
          </a:bodyPr>
          <a:lstStyle/>
          <a:p>
            <a:pPr>
              <a:spcBef>
                <a:spcPct val="50000"/>
              </a:spcBef>
            </a:pPr>
            <a:r>
              <a:rPr lang="en-US"/>
              <a:t>borrow</a:t>
            </a:r>
          </a:p>
        </p:txBody>
      </p:sp>
      <p:sp>
        <p:nvSpPr>
          <p:cNvPr id="466969" name="Line 25"/>
          <p:cNvSpPr>
            <a:spLocks noChangeShapeType="1"/>
          </p:cNvSpPr>
          <p:nvPr/>
        </p:nvSpPr>
        <p:spPr bwMode="auto">
          <a:xfrm>
            <a:off x="5099050" y="5508625"/>
            <a:ext cx="1828800" cy="0"/>
          </a:xfrm>
          <a:prstGeom prst="line">
            <a:avLst/>
          </a:prstGeom>
          <a:noFill/>
          <a:ln w="9525">
            <a:solidFill>
              <a:schemeClr val="tx2"/>
            </a:solidFill>
            <a:round/>
            <a:headEnd/>
            <a:tailEnd type="triangle" w="lg" len="lg"/>
          </a:ln>
          <a:effectLst/>
        </p:spPr>
        <p:txBody>
          <a:bodyPr wrap="none" anchor="ctr">
            <a:spAutoFit/>
          </a:bodyPr>
          <a:lstStyle/>
          <a:p>
            <a:endParaRPr lang="en-US"/>
          </a:p>
        </p:txBody>
      </p:sp>
      <p:sp>
        <p:nvSpPr>
          <p:cNvPr id="466970" name="Text Box 26"/>
          <p:cNvSpPr txBox="1">
            <a:spLocks noChangeArrowheads="1"/>
          </p:cNvSpPr>
          <p:nvPr/>
        </p:nvSpPr>
        <p:spPr bwMode="auto">
          <a:xfrm>
            <a:off x="5334000" y="5029200"/>
            <a:ext cx="1219200" cy="457200"/>
          </a:xfrm>
          <a:prstGeom prst="rect">
            <a:avLst/>
          </a:prstGeom>
          <a:noFill/>
          <a:ln w="9525">
            <a:noFill/>
            <a:miter lim="800000"/>
            <a:headEnd/>
            <a:tailEnd/>
          </a:ln>
          <a:effectLst/>
        </p:spPr>
        <p:txBody>
          <a:bodyPr>
            <a:spAutoFit/>
          </a:bodyPr>
          <a:lstStyle/>
          <a:p>
            <a:pPr>
              <a:spcBef>
                <a:spcPct val="50000"/>
              </a:spcBef>
            </a:pPr>
            <a:r>
              <a:rPr lang="en-US"/>
              <a:t>borrow</a:t>
            </a:r>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Exercises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4000" b="1" dirty="0" smtClean="0"/>
              <a:t>Object-Oriented Methodology</a:t>
            </a:r>
            <a:endParaRPr lang="en-US" sz="4000" b="1" dirty="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fontScale="90000"/>
          </a:bodyPr>
          <a:lstStyle/>
          <a:p>
            <a:r>
              <a:rPr lang="en-US" dirty="0" smtClean="0"/>
              <a:t>Stella Express</a:t>
            </a:r>
            <a:endParaRPr lang="en-US" dirty="0"/>
          </a:p>
        </p:txBody>
      </p:sp>
      <p:sp>
        <p:nvSpPr>
          <p:cNvPr id="3" name="Content Placeholder 2"/>
          <p:cNvSpPr>
            <a:spLocks noGrp="1"/>
          </p:cNvSpPr>
          <p:nvPr>
            <p:ph idx="1"/>
          </p:nvPr>
        </p:nvSpPr>
        <p:spPr>
          <a:xfrm>
            <a:off x="457200" y="1143000"/>
            <a:ext cx="8229600" cy="5410200"/>
          </a:xfrm>
        </p:spPr>
        <p:txBody>
          <a:bodyPr>
            <a:normAutofit/>
          </a:bodyPr>
          <a:lstStyle/>
          <a:p>
            <a:r>
              <a:rPr lang="en-US" dirty="0" smtClean="0"/>
              <a:t>Stella Express is a transport company, where different passengers from different area come to book for places. The services or any activity is done manual; recording in books. The manager of Stella Express wants a computerized system that can allow performing the following:</a:t>
            </a:r>
          </a:p>
          <a:p>
            <a:r>
              <a:rPr lang="en-US" dirty="0" smtClean="0"/>
              <a:t>The manager registers the bus details (bus plate number, chasse number, number of places, date of manufacture and register also driver details (driver Id, first name, last name, </a:t>
            </a:r>
            <a:r>
              <a:rPr lang="en-US" dirty="0" err="1" smtClean="0"/>
              <a:t>DoB</a:t>
            </a:r>
            <a:r>
              <a:rPr lang="en-US" dirty="0" smtClean="0"/>
              <a:t>, permit number, and categories, sex and telephone number).</a:t>
            </a:r>
          </a:p>
          <a:p>
            <a:endParaRPr lang="en-US" dirty="0"/>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r>
              <a:rPr lang="en-US" sz="2800" dirty="0" smtClean="0"/>
              <a:t>The receptionist of Stella Express is in charge of scheduling drivers, buses and lines. In order to do scheduling, the following information are needed line (</a:t>
            </a:r>
            <a:r>
              <a:rPr lang="en-US" sz="2800" dirty="0" err="1" smtClean="0"/>
              <a:t>eg</a:t>
            </a:r>
            <a:r>
              <a:rPr lang="en-US" sz="2800" dirty="0" smtClean="0"/>
              <a:t>. from Kigali to </a:t>
            </a:r>
            <a:r>
              <a:rPr lang="en-US" sz="2800" dirty="0" err="1" smtClean="0"/>
              <a:t>Huye</a:t>
            </a:r>
            <a:r>
              <a:rPr lang="en-US" sz="2800" dirty="0" smtClean="0"/>
              <a:t>), departure time, bus plate number) and tariff for a specific line.</a:t>
            </a:r>
          </a:p>
          <a:p>
            <a:endParaRPr lang="en-US" sz="2800" dirty="0" smtClean="0"/>
          </a:p>
          <a:p>
            <a:r>
              <a:rPr lang="en-US" sz="2800" dirty="0" smtClean="0"/>
              <a:t>When a passenger want to book for a place, he first sign up to get the ID, and provide his information (first name, last name, </a:t>
            </a:r>
            <a:r>
              <a:rPr lang="en-US" sz="2800" dirty="0" err="1" smtClean="0"/>
              <a:t>DoB</a:t>
            </a:r>
            <a:r>
              <a:rPr lang="en-US" sz="2800" dirty="0" smtClean="0"/>
              <a:t>, email and telephone), then he has to check if there are available places at a specific line and time.</a:t>
            </a:r>
            <a:endParaRPr lang="en-US" sz="2800" dirty="0"/>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r>
              <a:rPr lang="en-US" dirty="0" smtClean="0"/>
              <a:t>Once there is an available place, he can book for a place by providing his ID, travel line, departure time). After booking, the passenger will receive a confirmation message from the system. </a:t>
            </a:r>
          </a:p>
          <a:p>
            <a:r>
              <a:rPr lang="en-US" dirty="0" smtClean="0"/>
              <a:t>If the schedule has been cancelled, the system informs passenger that a trip has been cancelled or postponed by email or </a:t>
            </a:r>
            <a:r>
              <a:rPr lang="en-US" dirty="0" err="1" smtClean="0"/>
              <a:t>sms</a:t>
            </a:r>
            <a:r>
              <a:rPr lang="en-US" dirty="0" smtClean="0"/>
              <a:t>.</a:t>
            </a:r>
          </a:p>
          <a:p>
            <a:r>
              <a:rPr lang="en-US" dirty="0" smtClean="0"/>
              <a:t>A passenger is requested to buy the ticket 30 minutes before departure time at the Stella Express office. He can also cancel the booking before 30 minutes before departure time.</a:t>
            </a:r>
          </a:p>
          <a:p>
            <a:endParaRPr lang="en-US" dirty="0"/>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165891" name="Picture 3"/>
          <p:cNvPicPr>
            <a:picLocks noChangeAspect="1" noChangeArrowheads="1"/>
          </p:cNvPicPr>
          <p:nvPr/>
        </p:nvPicPr>
        <p:blipFill>
          <a:blip r:embed="rId2" cstate="print"/>
          <a:srcRect/>
          <a:stretch>
            <a:fillRect/>
          </a:stretch>
        </p:blipFill>
        <p:spPr bwMode="auto">
          <a:xfrm>
            <a:off x="120029" y="838201"/>
            <a:ext cx="8903943"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6914" name="Picture 2"/>
          <p:cNvPicPr>
            <a:picLocks noGrp="1" noChangeAspect="1" noChangeArrowheads="1"/>
          </p:cNvPicPr>
          <p:nvPr>
            <p:ph idx="1"/>
          </p:nvPr>
        </p:nvPicPr>
        <p:blipFill>
          <a:blip r:embed="rId2" cstate="print"/>
          <a:srcRect/>
          <a:stretch>
            <a:fillRect/>
          </a:stretch>
        </p:blipFill>
        <p:spPr bwMode="auto">
          <a:xfrm>
            <a:off x="838200" y="-64426"/>
            <a:ext cx="6172200" cy="68118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762000"/>
          </a:xfrm>
        </p:spPr>
        <p:txBody>
          <a:bodyPr>
            <a:normAutofit fontScale="90000"/>
          </a:bodyPr>
          <a:lstStyle/>
          <a:p>
            <a:r>
              <a:rPr lang="en-US" dirty="0" smtClean="0"/>
              <a:t>Hospital Management System</a:t>
            </a:r>
            <a:endParaRPr lang="en-US" dirty="0"/>
          </a:p>
        </p:txBody>
      </p:sp>
      <p:sp>
        <p:nvSpPr>
          <p:cNvPr id="3" name="Content Placeholder 2"/>
          <p:cNvSpPr>
            <a:spLocks noGrp="1"/>
          </p:cNvSpPr>
          <p:nvPr>
            <p:ph idx="1"/>
          </p:nvPr>
        </p:nvSpPr>
        <p:spPr>
          <a:xfrm>
            <a:off x="457200" y="990600"/>
            <a:ext cx="8229600" cy="5638800"/>
          </a:xfrm>
        </p:spPr>
        <p:txBody>
          <a:bodyPr>
            <a:normAutofit/>
          </a:bodyPr>
          <a:lstStyle/>
          <a:p>
            <a:pPr lvl="0"/>
            <a:r>
              <a:rPr lang="en-US" dirty="0" smtClean="0"/>
              <a:t>Kigali International Hospital is a hospital in Kigali where Patients come up for general diseases. </a:t>
            </a:r>
          </a:p>
          <a:p>
            <a:pPr lvl="0"/>
            <a:endParaRPr lang="en-US" dirty="0" smtClean="0"/>
          </a:p>
          <a:p>
            <a:r>
              <a:rPr lang="en-US" dirty="0" smtClean="0"/>
              <a:t>All the work is done manually by the receptionist and other operational staff and lot of papers are needed to be handled and taken care of. </a:t>
            </a:r>
          </a:p>
          <a:p>
            <a:r>
              <a:rPr lang="en-US" dirty="0" smtClean="0"/>
              <a:t>Doctors have to remember various medicines available for diagnosis and it is hard to remember them, and to find the information of existing patients takes time. Thus there is a need for an information system to manage efficiently the hospital information.</a:t>
            </a:r>
          </a:p>
          <a:p>
            <a:pPr>
              <a:buNone/>
            </a:pPr>
            <a:r>
              <a:rPr lang="en-US" dirty="0" smtClean="0"/>
              <a:t> </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r>
              <a:rPr lang="en-US" sz="3200" dirty="0" smtClean="0"/>
              <a:t>The work will be done as follows:</a:t>
            </a:r>
          </a:p>
          <a:p>
            <a:r>
              <a:rPr lang="en-US" sz="3200" dirty="0" smtClean="0"/>
              <a:t>The hospital manager keep records of all staff; Doctors (</a:t>
            </a:r>
            <a:r>
              <a:rPr lang="en-US" sz="3200" dirty="0" err="1" smtClean="0"/>
              <a:t>doctor_No</a:t>
            </a:r>
            <a:r>
              <a:rPr lang="en-US" sz="3200" dirty="0" smtClean="0"/>
              <a:t>, Name, Specialty), nurses (</a:t>
            </a:r>
            <a:r>
              <a:rPr lang="en-US" sz="3200" dirty="0" err="1" smtClean="0"/>
              <a:t>nurse_No</a:t>
            </a:r>
            <a:r>
              <a:rPr lang="en-US" sz="3200" dirty="0" smtClean="0"/>
              <a:t>, Name) in the system. </a:t>
            </a:r>
          </a:p>
          <a:p>
            <a:r>
              <a:rPr lang="en-US" sz="3200" dirty="0" smtClean="0"/>
              <a:t>In this hospital, patients come for treatment, at the reception they have to be registered by the receptionist by providing their personal information such as the patient name, date of birth (</a:t>
            </a:r>
            <a:r>
              <a:rPr lang="en-US" sz="3200" dirty="0" err="1" smtClean="0"/>
              <a:t>DoB</a:t>
            </a:r>
            <a:r>
              <a:rPr lang="en-US" sz="3200" dirty="0" smtClean="0"/>
              <a:t>), gender, address, their condition and they get the patient identifier (patient number).</a:t>
            </a:r>
          </a:p>
          <a:p>
            <a:endParaRPr lang="en-US" dirty="0"/>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r>
              <a:rPr lang="en-US" dirty="0" smtClean="0"/>
              <a:t>Patients are assigned to a ward (identified by a ward name which is unique across the hospital) by the receptionist. </a:t>
            </a:r>
          </a:p>
          <a:p>
            <a:r>
              <a:rPr lang="en-US" dirty="0" smtClean="0"/>
              <a:t>Patients are treated by doctors who prescribe test (Blood, urine, X-RAY,..) and medications(name, quantity) to patients. Wards contain many beds (identified by a number) occupied by many patients. Nurses work in a ward, where they attend to patients. Patients consume medications dispensed by nurses.</a:t>
            </a:r>
          </a:p>
          <a:p>
            <a:r>
              <a:rPr lang="en-US" dirty="0" smtClean="0"/>
              <a:t>Bills are generated by receptionist by recording price for each facility provided to Patient.</a:t>
            </a:r>
          </a:p>
          <a:p>
            <a:r>
              <a:rPr lang="en-US" dirty="0" smtClean="0"/>
              <a:t>Receptionist record Immunization information of children is maintained in the system.</a:t>
            </a:r>
          </a:p>
          <a:p>
            <a:endParaRPr lang="en-US" dirty="0"/>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cstate="print"/>
          <a:srcRect/>
          <a:stretch>
            <a:fillRect/>
          </a:stretch>
        </p:blipFill>
        <p:spPr bwMode="auto">
          <a:xfrm>
            <a:off x="471487" y="1948656"/>
            <a:ext cx="8201025" cy="43624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7"/>
          <p:cNvPicPr>
            <a:picLocks noGrp="1" noChangeAspect="1" noChangeArrowheads="1"/>
          </p:cNvPicPr>
          <p:nvPr>
            <p:ph idx="1"/>
          </p:nvPr>
        </p:nvPicPr>
        <p:blipFill>
          <a:blip r:embed="rId2" cstate="print"/>
          <a:srcRect/>
          <a:stretch>
            <a:fillRect/>
          </a:stretch>
        </p:blipFill>
        <p:spPr bwMode="auto">
          <a:xfrm>
            <a:off x="923706" y="1895216"/>
            <a:ext cx="6391493" cy="29633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pPr lvl="0"/>
            <a:r>
              <a:rPr lang="en-US" sz="2800" dirty="0" smtClean="0"/>
              <a:t>Be knowledgeable in the theory of object oriented systems development ; </a:t>
            </a:r>
          </a:p>
          <a:p>
            <a:pPr lvl="0"/>
            <a:r>
              <a:rPr lang="en-US" sz="2800" dirty="0" smtClean="0"/>
              <a:t>Be competent in the production of object oriented Systems Requirements and Design specifications  using the Unified Modeling Language (UML).</a:t>
            </a:r>
          </a:p>
          <a:p>
            <a:pPr lvl="0"/>
            <a:r>
              <a:rPr lang="en-US" sz="2800" dirty="0" smtClean="0"/>
              <a:t>Be able to create diagrams in the UML notation; and </a:t>
            </a:r>
          </a:p>
          <a:p>
            <a:pPr lvl="0">
              <a:buNone/>
            </a:pPr>
            <a:r>
              <a:rPr lang="en-US" sz="2800" dirty="0" smtClean="0"/>
              <a:t>be familiar with an OO CASE tool, e.g., </a:t>
            </a:r>
            <a:r>
              <a:rPr lang="en-US" sz="2800" dirty="0" err="1" smtClean="0"/>
              <a:t>starUML</a:t>
            </a:r>
            <a:r>
              <a:rPr lang="en-US" sz="2800" dirty="0" smtClean="0"/>
              <a:t>. </a:t>
            </a:r>
          </a:p>
          <a:p>
            <a:endParaRPr lang="en-US" dirty="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7"/>
          <p:cNvPicPr>
            <a:picLocks noGrp="1" noChangeAspect="1" noChangeArrowheads="1"/>
          </p:cNvPicPr>
          <p:nvPr>
            <p:ph idx="1"/>
          </p:nvPr>
        </p:nvPicPr>
        <p:blipFill>
          <a:blip r:embed="rId2" cstate="print"/>
          <a:srcRect/>
          <a:stretch>
            <a:fillRect/>
          </a:stretch>
        </p:blipFill>
        <p:spPr bwMode="auto">
          <a:xfrm>
            <a:off x="2286000" y="1386682"/>
            <a:ext cx="4419599" cy="53035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 Methodology</a:t>
            </a:r>
            <a:endParaRPr lang="en-US" dirty="0"/>
          </a:p>
        </p:txBody>
      </p:sp>
      <p:sp>
        <p:nvSpPr>
          <p:cNvPr id="3" name="Content Placeholder 2"/>
          <p:cNvSpPr>
            <a:spLocks noGrp="1"/>
          </p:cNvSpPr>
          <p:nvPr>
            <p:ph idx="1"/>
          </p:nvPr>
        </p:nvSpPr>
        <p:spPr/>
        <p:txBody>
          <a:bodyPr/>
          <a:lstStyle/>
          <a:p>
            <a:r>
              <a:rPr lang="en-US" b="1" dirty="0" smtClean="0"/>
              <a:t>(mid/late-1980s - now)</a:t>
            </a:r>
          </a:p>
          <a:p>
            <a:pPr>
              <a:buNone/>
            </a:pPr>
            <a:r>
              <a:rPr lang="en-US" dirty="0" smtClean="0"/>
              <a:t>Object modeling</a:t>
            </a:r>
          </a:p>
          <a:p>
            <a:pPr>
              <a:buNone/>
            </a:pPr>
            <a:r>
              <a:rPr lang="en-US" dirty="0" smtClean="0"/>
              <a:t>Compliments object-oriented programming</a:t>
            </a:r>
          </a:p>
          <a:p>
            <a:pPr>
              <a:buNone/>
            </a:pPr>
            <a:r>
              <a:rPr lang="en-US" dirty="0" smtClean="0"/>
              <a:t>Object perspective of the problem domain</a:t>
            </a:r>
          </a:p>
          <a:p>
            <a:pPr>
              <a:buNone/>
            </a:pPr>
            <a:r>
              <a:rPr lang="en-US" dirty="0" smtClean="0"/>
              <a:t>Describes the real world by its objects, the attributes,</a:t>
            </a:r>
          </a:p>
          <a:p>
            <a:pPr>
              <a:buNone/>
            </a:pPr>
            <a:r>
              <a:rPr lang="en-US" dirty="0" smtClean="0"/>
              <a:t>services, and relationships</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1143000"/>
          </a:xfrm>
        </p:spPr>
        <p:txBody>
          <a:bodyPr/>
          <a:lstStyle/>
          <a:p>
            <a:r>
              <a:rPr lang="en-US" dirty="0" smtClean="0"/>
              <a:t>UML</a:t>
            </a:r>
            <a:endParaRPr lang="en-US" dirty="0"/>
          </a:p>
        </p:txBody>
      </p:sp>
      <p:sp>
        <p:nvSpPr>
          <p:cNvPr id="3" name="Content Placeholder 2"/>
          <p:cNvSpPr>
            <a:spLocks noGrp="1"/>
          </p:cNvSpPr>
          <p:nvPr>
            <p:ph idx="1"/>
          </p:nvPr>
        </p:nvSpPr>
        <p:spPr>
          <a:xfrm>
            <a:off x="457200" y="1402080"/>
            <a:ext cx="8229600" cy="4389120"/>
          </a:xfrm>
        </p:spPr>
        <p:txBody>
          <a:bodyPr/>
          <a:lstStyle/>
          <a:p>
            <a:r>
              <a:rPr lang="en-US" dirty="0" smtClean="0"/>
              <a:t>In 1997, the Object Management Group (OMG) developed UML</a:t>
            </a:r>
          </a:p>
          <a:p>
            <a:r>
              <a:rPr lang="en-US" dirty="0" smtClean="0"/>
              <a:t>UML is a graphical notation for expressing object-oriented designs.</a:t>
            </a:r>
          </a:p>
          <a:p>
            <a:r>
              <a:rPr lang="en-US" dirty="0" smtClean="0"/>
              <a:t>UML is a language representing unified best engineering practices or specifying, visualizing, constructing, and documenting the element of business modeling, software and even non software systems.</a:t>
            </a:r>
          </a:p>
          <a:p>
            <a:r>
              <a:rPr lang="en-US" dirty="0" smtClean="0">
                <a:sym typeface="Marlett" pitchFamily="2" charset="2"/>
              </a:rPr>
              <a:t>Is process and programming language independent.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389120"/>
          </a:xfrm>
        </p:spPr>
        <p:txBody>
          <a:bodyPr>
            <a:normAutofit/>
          </a:bodyPr>
          <a:lstStyle/>
          <a:p>
            <a:r>
              <a:rPr lang="en-US" dirty="0" smtClean="0"/>
              <a:t>Ideas characterize object-oriented programming:</a:t>
            </a:r>
          </a:p>
          <a:p>
            <a:pPr>
              <a:buNone/>
            </a:pPr>
            <a:r>
              <a:rPr lang="en-US" dirty="0" smtClean="0"/>
              <a:t>- An object, which represents a real-world thing or event</a:t>
            </a:r>
          </a:p>
          <a:p>
            <a:pPr>
              <a:buFontTx/>
              <a:buChar char="-"/>
            </a:pPr>
            <a:r>
              <a:rPr lang="en-US" dirty="0" smtClean="0"/>
              <a:t>A class, or group of related objects</a:t>
            </a:r>
          </a:p>
          <a:p>
            <a:pPr>
              <a:buFontTx/>
              <a:buChar char="-"/>
            </a:pPr>
            <a:r>
              <a:rPr lang="en-US" dirty="0" smtClean="0"/>
              <a:t>Messages, sent between objects</a:t>
            </a: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lstStyle/>
          <a:p>
            <a:r>
              <a:rPr lang="en-US" dirty="0" smtClean="0"/>
              <a:t>The UML Visual Languages</a:t>
            </a:r>
            <a:endParaRPr lang="en-US" dirty="0"/>
          </a:p>
        </p:txBody>
      </p:sp>
      <p:grpSp>
        <p:nvGrpSpPr>
          <p:cNvPr id="3" name="Content Placeholder 3"/>
          <p:cNvGrpSpPr>
            <a:grpSpLocks noGrp="1"/>
          </p:cNvGrpSpPr>
          <p:nvPr/>
        </p:nvGrpSpPr>
        <p:grpSpPr bwMode="auto">
          <a:xfrm>
            <a:off x="304800" y="1935163"/>
            <a:ext cx="8382000" cy="4618037"/>
            <a:chOff x="411" y="1052"/>
            <a:chExt cx="4983" cy="2949"/>
          </a:xfrm>
        </p:grpSpPr>
        <p:sp>
          <p:nvSpPr>
            <p:cNvPr id="5" name="Line 4"/>
            <p:cNvSpPr>
              <a:spLocks noChangeShapeType="1"/>
            </p:cNvSpPr>
            <p:nvPr/>
          </p:nvSpPr>
          <p:spPr bwMode="auto">
            <a:xfrm flipV="1">
              <a:off x="3102" y="1836"/>
              <a:ext cx="1373" cy="792"/>
            </a:xfrm>
            <a:prstGeom prst="line">
              <a:avLst/>
            </a:prstGeom>
            <a:noFill/>
            <a:ln w="9525">
              <a:solidFill>
                <a:schemeClr val="tx1"/>
              </a:solidFill>
              <a:round/>
              <a:headEnd type="none" w="sm" len="sm"/>
              <a:tailEnd type="none" w="sm" len="sm"/>
            </a:ln>
            <a:effectLst>
              <a:outerShdw dist="107763" dir="2700000" algn="ctr" rotWithShape="0">
                <a:schemeClr val="bg2"/>
              </a:outerShdw>
            </a:effectLst>
          </p:spPr>
          <p:txBody>
            <a:bodyPr wrap="none" anchor="ctr"/>
            <a:lstStyle/>
            <a:p>
              <a:endParaRPr lang="en-US"/>
            </a:p>
          </p:txBody>
        </p:sp>
        <p:sp>
          <p:nvSpPr>
            <p:cNvPr id="6" name="Line 5"/>
            <p:cNvSpPr>
              <a:spLocks noChangeShapeType="1"/>
            </p:cNvSpPr>
            <p:nvPr/>
          </p:nvSpPr>
          <p:spPr bwMode="auto">
            <a:xfrm>
              <a:off x="3193" y="2753"/>
              <a:ext cx="1282" cy="0"/>
            </a:xfrm>
            <a:prstGeom prst="line">
              <a:avLst/>
            </a:prstGeom>
            <a:noFill/>
            <a:ln w="9525">
              <a:solidFill>
                <a:schemeClr val="tx1"/>
              </a:solidFill>
              <a:round/>
              <a:headEnd type="none" w="sm" len="sm"/>
              <a:tailEnd type="none" w="sm" len="sm"/>
            </a:ln>
            <a:effectLst>
              <a:outerShdw dist="107763" dir="2700000" algn="ctr" rotWithShape="0">
                <a:schemeClr val="bg2"/>
              </a:outerShdw>
            </a:effectLst>
          </p:spPr>
          <p:txBody>
            <a:bodyPr wrap="none" anchor="ctr"/>
            <a:lstStyle/>
            <a:p>
              <a:endParaRPr lang="en-US"/>
            </a:p>
          </p:txBody>
        </p:sp>
        <p:sp>
          <p:nvSpPr>
            <p:cNvPr id="7" name="Line 6"/>
            <p:cNvSpPr>
              <a:spLocks noChangeShapeType="1"/>
            </p:cNvSpPr>
            <p:nvPr/>
          </p:nvSpPr>
          <p:spPr bwMode="auto">
            <a:xfrm>
              <a:off x="1421" y="2015"/>
              <a:ext cx="1372" cy="613"/>
            </a:xfrm>
            <a:prstGeom prst="line">
              <a:avLst/>
            </a:prstGeom>
            <a:noFill/>
            <a:ln w="9525">
              <a:solidFill>
                <a:schemeClr val="tx1"/>
              </a:solidFill>
              <a:round/>
              <a:headEnd type="none" w="sm" len="sm"/>
              <a:tailEnd type="none" w="sm" len="sm"/>
            </a:ln>
            <a:effectLst>
              <a:outerShdw dist="107763" dir="2700000" algn="ctr" rotWithShape="0">
                <a:schemeClr val="bg2"/>
              </a:outerShdw>
            </a:effectLst>
          </p:spPr>
          <p:txBody>
            <a:bodyPr wrap="none" anchor="ctr"/>
            <a:lstStyle/>
            <a:p>
              <a:endParaRPr lang="en-US"/>
            </a:p>
          </p:txBody>
        </p:sp>
        <p:sp>
          <p:nvSpPr>
            <p:cNvPr id="8" name="Line 7"/>
            <p:cNvSpPr>
              <a:spLocks noChangeShapeType="1"/>
            </p:cNvSpPr>
            <p:nvPr/>
          </p:nvSpPr>
          <p:spPr bwMode="auto">
            <a:xfrm flipV="1">
              <a:off x="1932" y="3069"/>
              <a:ext cx="725" cy="360"/>
            </a:xfrm>
            <a:prstGeom prst="line">
              <a:avLst/>
            </a:prstGeom>
            <a:noFill/>
            <a:ln w="9525">
              <a:solidFill>
                <a:schemeClr val="tx1"/>
              </a:solidFill>
              <a:round/>
              <a:headEnd type="none" w="sm" len="sm"/>
              <a:tailEnd type="none" w="sm" len="sm"/>
            </a:ln>
            <a:effectLst>
              <a:outerShdw dist="107763" dir="2700000" algn="ctr" rotWithShape="0">
                <a:schemeClr val="bg2"/>
              </a:outerShdw>
            </a:effectLst>
          </p:spPr>
          <p:txBody>
            <a:bodyPr wrap="none" anchor="ctr"/>
            <a:lstStyle/>
            <a:p>
              <a:endParaRPr lang="en-US"/>
            </a:p>
          </p:txBody>
        </p:sp>
        <p:sp>
          <p:nvSpPr>
            <p:cNvPr id="9" name="Line 8"/>
            <p:cNvSpPr>
              <a:spLocks noChangeShapeType="1"/>
            </p:cNvSpPr>
            <p:nvPr/>
          </p:nvSpPr>
          <p:spPr bwMode="auto">
            <a:xfrm>
              <a:off x="2447" y="1733"/>
              <a:ext cx="334" cy="801"/>
            </a:xfrm>
            <a:prstGeom prst="line">
              <a:avLst/>
            </a:prstGeom>
            <a:noFill/>
            <a:ln w="9525">
              <a:solidFill>
                <a:schemeClr val="tx1"/>
              </a:solidFill>
              <a:round/>
              <a:headEnd type="none" w="sm" len="sm"/>
              <a:tailEnd type="none" w="sm" len="sm"/>
            </a:ln>
            <a:effectLst>
              <a:outerShdw dist="107763" dir="2700000" algn="ctr" rotWithShape="0">
                <a:schemeClr val="bg2"/>
              </a:outerShdw>
            </a:effectLst>
          </p:spPr>
          <p:txBody>
            <a:bodyPr wrap="none" anchor="ctr"/>
            <a:lstStyle/>
            <a:p>
              <a:endParaRPr lang="en-US"/>
            </a:p>
          </p:txBody>
        </p:sp>
        <p:sp>
          <p:nvSpPr>
            <p:cNvPr id="10" name="Line 9"/>
            <p:cNvSpPr>
              <a:spLocks noChangeShapeType="1"/>
            </p:cNvSpPr>
            <p:nvPr/>
          </p:nvSpPr>
          <p:spPr bwMode="auto">
            <a:xfrm>
              <a:off x="1420" y="2753"/>
              <a:ext cx="1282" cy="0"/>
            </a:xfrm>
            <a:prstGeom prst="line">
              <a:avLst/>
            </a:prstGeom>
            <a:noFill/>
            <a:ln w="9525">
              <a:solidFill>
                <a:schemeClr val="tx1"/>
              </a:solidFill>
              <a:round/>
              <a:headEnd type="none" w="sm" len="sm"/>
              <a:tailEnd type="none" w="sm" len="sm"/>
            </a:ln>
            <a:effectLst>
              <a:outerShdw dist="107763" dir="2700000" algn="ctr" rotWithShape="0">
                <a:schemeClr val="bg2"/>
              </a:outerShdw>
            </a:effectLst>
          </p:spPr>
          <p:txBody>
            <a:bodyPr wrap="none" anchor="ctr"/>
            <a:lstStyle/>
            <a:p>
              <a:endParaRPr lang="en-US"/>
            </a:p>
          </p:txBody>
        </p:sp>
        <p:sp>
          <p:nvSpPr>
            <p:cNvPr id="11" name="Line 10"/>
            <p:cNvSpPr>
              <a:spLocks noChangeShapeType="1"/>
            </p:cNvSpPr>
            <p:nvPr/>
          </p:nvSpPr>
          <p:spPr bwMode="auto">
            <a:xfrm flipH="1">
              <a:off x="3008" y="1715"/>
              <a:ext cx="334" cy="801"/>
            </a:xfrm>
            <a:prstGeom prst="line">
              <a:avLst/>
            </a:prstGeom>
            <a:noFill/>
            <a:ln w="9525">
              <a:solidFill>
                <a:schemeClr val="tx1"/>
              </a:solidFill>
              <a:round/>
              <a:headEnd type="none" w="sm" len="sm"/>
              <a:tailEnd type="none" w="sm" len="sm"/>
            </a:ln>
            <a:effectLst>
              <a:outerShdw dist="107763" dir="2700000" algn="ctr" rotWithShape="0">
                <a:schemeClr val="bg2"/>
              </a:outerShdw>
            </a:effectLst>
          </p:spPr>
          <p:txBody>
            <a:bodyPr wrap="none" anchor="ctr"/>
            <a:lstStyle/>
            <a:p>
              <a:endParaRPr lang="en-US"/>
            </a:p>
          </p:txBody>
        </p:sp>
        <p:sp>
          <p:nvSpPr>
            <p:cNvPr id="12" name="Line 11"/>
            <p:cNvSpPr>
              <a:spLocks noChangeShapeType="1"/>
            </p:cNvSpPr>
            <p:nvPr/>
          </p:nvSpPr>
          <p:spPr bwMode="auto">
            <a:xfrm flipH="1" flipV="1">
              <a:off x="3065" y="2753"/>
              <a:ext cx="1014" cy="586"/>
            </a:xfrm>
            <a:prstGeom prst="line">
              <a:avLst/>
            </a:prstGeom>
            <a:noFill/>
            <a:ln w="9525">
              <a:solidFill>
                <a:schemeClr val="tx1"/>
              </a:solidFill>
              <a:round/>
              <a:headEnd type="none" w="sm" len="sm"/>
              <a:tailEnd type="none" w="sm" len="sm"/>
            </a:ln>
            <a:effectLst>
              <a:outerShdw dist="107763" dir="2700000" algn="ctr" rotWithShape="0">
                <a:schemeClr val="bg2"/>
              </a:outerShdw>
            </a:effectLst>
          </p:spPr>
          <p:txBody>
            <a:bodyPr wrap="none" anchor="ctr"/>
            <a:lstStyle/>
            <a:p>
              <a:endParaRPr lang="en-US"/>
            </a:p>
          </p:txBody>
        </p:sp>
        <p:sp>
          <p:nvSpPr>
            <p:cNvPr id="13" name="Rectangle 12"/>
            <p:cNvSpPr>
              <a:spLocks noChangeArrowheads="1"/>
            </p:cNvSpPr>
            <p:nvPr/>
          </p:nvSpPr>
          <p:spPr bwMode="auto">
            <a:xfrm>
              <a:off x="2521" y="3428"/>
              <a:ext cx="919" cy="573"/>
            </a:xfrm>
            <a:prstGeom prst="rect">
              <a:avLst/>
            </a:prstGeom>
            <a:solidFill>
              <a:srgbClr val="FF5050"/>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86173" tIns="43087" rIns="86173" bIns="43087" anchor="ctr"/>
            <a:lstStyle/>
            <a:p>
              <a:pPr marL="384175" indent="-384175" algn="ctr" defTabSz="903288" rtl="0" eaLnBrk="0" hangingPunct="0">
                <a:lnSpc>
                  <a:spcPct val="90000"/>
                </a:lnSpc>
                <a:buClr>
                  <a:srgbClr val="F6BF69"/>
                </a:buClr>
                <a:buFont typeface="Monotype Sorts" pitchFamily="2" charset="2"/>
                <a:buNone/>
              </a:pPr>
              <a:r>
                <a:rPr lang="en-US" sz="1700" b="1"/>
                <a:t>Deployment</a:t>
              </a:r>
            </a:p>
            <a:p>
              <a:pPr marL="384175" indent="-384175" algn="ctr" defTabSz="903288" rtl="0" eaLnBrk="0" hangingPunct="0">
                <a:lnSpc>
                  <a:spcPct val="90000"/>
                </a:lnSpc>
                <a:buClr>
                  <a:srgbClr val="F6BF69"/>
                </a:buClr>
                <a:buFont typeface="Monotype Sorts" pitchFamily="2" charset="2"/>
                <a:buNone/>
              </a:pPr>
              <a:r>
                <a:rPr lang="en-US" sz="1700" b="1"/>
                <a:t>Diagram</a:t>
              </a:r>
              <a:endParaRPr lang="en-US" sz="1700">
                <a:effectLst>
                  <a:outerShdw blurRad="38100" dist="38100" dir="2700000" algn="tl">
                    <a:srgbClr val="FFFFFF"/>
                  </a:outerShdw>
                </a:effectLst>
              </a:endParaRPr>
            </a:p>
          </p:txBody>
        </p:sp>
        <p:grpSp>
          <p:nvGrpSpPr>
            <p:cNvPr id="4" name="Group 13"/>
            <p:cNvGrpSpPr>
              <a:grpSpLocks/>
            </p:cNvGrpSpPr>
            <p:nvPr/>
          </p:nvGrpSpPr>
          <p:grpSpPr bwMode="auto">
            <a:xfrm>
              <a:off x="1789" y="1347"/>
              <a:ext cx="1102" cy="753"/>
              <a:chOff x="1152" y="2148"/>
              <a:chExt cx="1165" cy="801"/>
            </a:xfrm>
          </p:grpSpPr>
          <p:sp>
            <p:nvSpPr>
              <p:cNvPr id="52" name="Rectangle 14"/>
              <p:cNvSpPr>
                <a:spLocks noChangeArrowheads="1"/>
              </p:cNvSpPr>
              <p:nvPr/>
            </p:nvSpPr>
            <p:spPr bwMode="auto">
              <a:xfrm>
                <a:off x="1152" y="2148"/>
                <a:ext cx="973" cy="609"/>
              </a:xfrm>
              <a:prstGeom prst="rect">
                <a:avLst/>
              </a:prstGeom>
              <a:solidFill>
                <a:srgbClr val="66FFFF"/>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76531" tIns="38266" rIns="76531" bIns="38266" anchor="ctr"/>
              <a:lstStyle/>
              <a:p>
                <a:pPr marL="384175" indent="-384175" algn="ctr" defTabSz="903288" rtl="0" eaLnBrk="0" hangingPunct="0">
                  <a:lnSpc>
                    <a:spcPct val="90000"/>
                  </a:lnSpc>
                  <a:buClr>
                    <a:srgbClr val="F6BF69"/>
                  </a:buClr>
                  <a:buFont typeface="Monotype Sorts" pitchFamily="2" charset="2"/>
                  <a:buNone/>
                </a:pPr>
                <a:r>
                  <a:rPr lang="en-US" sz="1700" b="1"/>
                  <a:t>Use Case</a:t>
                </a:r>
              </a:p>
              <a:p>
                <a:pPr marL="384175" indent="-384175" algn="ctr" defTabSz="903288" rtl="0" eaLnBrk="0" hangingPunct="0">
                  <a:lnSpc>
                    <a:spcPct val="90000"/>
                  </a:lnSpc>
                  <a:buClr>
                    <a:srgbClr val="F6BF69"/>
                  </a:buClr>
                  <a:buFont typeface="Monotype Sorts" pitchFamily="2" charset="2"/>
                  <a:buNone/>
                </a:pPr>
                <a:r>
                  <a:rPr lang="en-US" sz="1700" b="1"/>
                  <a:t>Diagrams</a:t>
                </a:r>
                <a:endParaRPr lang="en-US" sz="1700">
                  <a:effectLst>
                    <a:outerShdw blurRad="38100" dist="38100" dir="2700000" algn="tl">
                      <a:srgbClr val="FFFFFF"/>
                    </a:outerShdw>
                  </a:effectLst>
                </a:endParaRPr>
              </a:p>
            </p:txBody>
          </p:sp>
          <p:sp>
            <p:nvSpPr>
              <p:cNvPr id="53" name="Rectangle 15"/>
              <p:cNvSpPr>
                <a:spLocks noChangeArrowheads="1"/>
              </p:cNvSpPr>
              <p:nvPr/>
            </p:nvSpPr>
            <p:spPr bwMode="auto">
              <a:xfrm>
                <a:off x="1248" y="2244"/>
                <a:ext cx="973" cy="609"/>
              </a:xfrm>
              <a:prstGeom prst="rect">
                <a:avLst/>
              </a:prstGeom>
              <a:solidFill>
                <a:srgbClr val="66FFFF"/>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76531" tIns="38266" rIns="76531" bIns="38266" anchor="ctr"/>
              <a:lstStyle/>
              <a:p>
                <a:pPr marL="384175" indent="-384175" algn="ctr" defTabSz="903288" rtl="0" eaLnBrk="0" hangingPunct="0">
                  <a:lnSpc>
                    <a:spcPct val="90000"/>
                  </a:lnSpc>
                  <a:buClr>
                    <a:srgbClr val="F6BF69"/>
                  </a:buClr>
                  <a:buFont typeface="Monotype Sorts" pitchFamily="2" charset="2"/>
                  <a:buNone/>
                </a:pPr>
                <a:r>
                  <a:rPr lang="en-US" sz="1700" b="1"/>
                  <a:t>Use Case</a:t>
                </a:r>
              </a:p>
              <a:p>
                <a:pPr marL="384175" indent="-384175" algn="ctr" defTabSz="903288" rtl="0" eaLnBrk="0" hangingPunct="0">
                  <a:lnSpc>
                    <a:spcPct val="90000"/>
                  </a:lnSpc>
                  <a:buClr>
                    <a:srgbClr val="F6BF69"/>
                  </a:buClr>
                  <a:buFont typeface="Monotype Sorts" pitchFamily="2" charset="2"/>
                  <a:buNone/>
                </a:pPr>
                <a:r>
                  <a:rPr lang="en-US" sz="1700" b="1"/>
                  <a:t>Diagrams</a:t>
                </a:r>
                <a:endParaRPr lang="en-US" sz="1700">
                  <a:effectLst>
                    <a:outerShdw blurRad="38100" dist="38100" dir="2700000" algn="tl">
                      <a:srgbClr val="FFFFFF"/>
                    </a:outerShdw>
                  </a:effectLst>
                </a:endParaRPr>
              </a:p>
            </p:txBody>
          </p:sp>
          <p:sp>
            <p:nvSpPr>
              <p:cNvPr id="54" name="Rectangle 16"/>
              <p:cNvSpPr>
                <a:spLocks noChangeArrowheads="1"/>
              </p:cNvSpPr>
              <p:nvPr/>
            </p:nvSpPr>
            <p:spPr bwMode="auto">
              <a:xfrm>
                <a:off x="1344" y="2340"/>
                <a:ext cx="973" cy="609"/>
              </a:xfrm>
              <a:prstGeom prst="rect">
                <a:avLst/>
              </a:prstGeom>
              <a:solidFill>
                <a:srgbClr val="66FFFF"/>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76531" tIns="38266" rIns="76531" bIns="38266" anchor="ctr"/>
              <a:lstStyle/>
              <a:p>
                <a:pPr marL="384175" indent="-384175" algn="ctr" defTabSz="903288" rtl="0" eaLnBrk="0" hangingPunct="0">
                  <a:lnSpc>
                    <a:spcPct val="90000"/>
                  </a:lnSpc>
                  <a:buClr>
                    <a:srgbClr val="F6BF69"/>
                  </a:buClr>
                  <a:buFont typeface="Monotype Sorts" pitchFamily="2" charset="2"/>
                  <a:buNone/>
                </a:pPr>
                <a:r>
                  <a:rPr lang="en-US" sz="1700" b="1"/>
                  <a:t>Use Case</a:t>
                </a:r>
              </a:p>
              <a:p>
                <a:pPr marL="384175" indent="-384175" algn="ctr" defTabSz="903288" rtl="0" eaLnBrk="0" hangingPunct="0">
                  <a:lnSpc>
                    <a:spcPct val="90000"/>
                  </a:lnSpc>
                  <a:buClr>
                    <a:srgbClr val="F6BF69"/>
                  </a:buClr>
                  <a:buFont typeface="Monotype Sorts" pitchFamily="2" charset="2"/>
                  <a:buNone/>
                </a:pPr>
                <a:r>
                  <a:rPr lang="en-US" sz="1700" b="1"/>
                  <a:t>Diagrams</a:t>
                </a:r>
                <a:endParaRPr lang="en-US" sz="1700">
                  <a:effectLst>
                    <a:outerShdw blurRad="38100" dist="38100" dir="2700000" algn="tl">
                      <a:srgbClr val="FFFFFF"/>
                    </a:outerShdw>
                  </a:effectLst>
                </a:endParaRPr>
              </a:p>
            </p:txBody>
          </p:sp>
        </p:grpSp>
        <p:grpSp>
          <p:nvGrpSpPr>
            <p:cNvPr id="14" name="Group 17"/>
            <p:cNvGrpSpPr>
              <a:grpSpLocks/>
            </p:cNvGrpSpPr>
            <p:nvPr/>
          </p:nvGrpSpPr>
          <p:grpSpPr bwMode="auto">
            <a:xfrm>
              <a:off x="411" y="2392"/>
              <a:ext cx="1101" cy="753"/>
              <a:chOff x="1070" y="2166"/>
              <a:chExt cx="1101" cy="753"/>
            </a:xfrm>
          </p:grpSpPr>
          <p:sp>
            <p:nvSpPr>
              <p:cNvPr id="49" name="Rectangle 18"/>
              <p:cNvSpPr>
                <a:spLocks noChangeArrowheads="1"/>
              </p:cNvSpPr>
              <p:nvPr/>
            </p:nvSpPr>
            <p:spPr bwMode="auto">
              <a:xfrm>
                <a:off x="1070" y="2166"/>
                <a:ext cx="919" cy="573"/>
              </a:xfrm>
              <a:prstGeom prst="rect">
                <a:avLst/>
              </a:prstGeom>
              <a:solidFill>
                <a:srgbClr val="00FF00"/>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86173" tIns="43087" rIns="86173" bIns="43087" anchor="ctr"/>
              <a:lstStyle/>
              <a:p>
                <a:pPr marL="384175" indent="-384175" algn="ctr" defTabSz="903288" rtl="0" eaLnBrk="0" hangingPunct="0">
                  <a:lnSpc>
                    <a:spcPct val="90000"/>
                  </a:lnSpc>
                  <a:buClr>
                    <a:srgbClr val="F6BF69"/>
                  </a:buClr>
                  <a:buFont typeface="Monotype Sorts" pitchFamily="2" charset="2"/>
                  <a:buNone/>
                </a:pPr>
                <a:r>
                  <a:rPr lang="en-US" sz="1700" b="1"/>
                  <a:t>Scenario</a:t>
                </a:r>
              </a:p>
              <a:p>
                <a:pPr marL="384175" indent="-384175" algn="ctr" defTabSz="903288" rtl="0" eaLnBrk="0" hangingPunct="0">
                  <a:lnSpc>
                    <a:spcPct val="90000"/>
                  </a:lnSpc>
                  <a:buClr>
                    <a:srgbClr val="F6BF69"/>
                  </a:buClr>
                  <a:buFont typeface="Monotype Sorts" pitchFamily="2" charset="2"/>
                  <a:buNone/>
                </a:pPr>
                <a:r>
                  <a:rPr lang="en-US" sz="1700" b="1"/>
                  <a:t>Diagrams</a:t>
                </a:r>
                <a:endParaRPr lang="en-US" sz="1700">
                  <a:effectLst>
                    <a:outerShdw blurRad="38100" dist="38100" dir="2700000" algn="tl">
                      <a:srgbClr val="FFFFFF"/>
                    </a:outerShdw>
                  </a:effectLst>
                </a:endParaRPr>
              </a:p>
            </p:txBody>
          </p:sp>
          <p:sp>
            <p:nvSpPr>
              <p:cNvPr id="50" name="Rectangle 19"/>
              <p:cNvSpPr>
                <a:spLocks noChangeArrowheads="1"/>
              </p:cNvSpPr>
              <p:nvPr/>
            </p:nvSpPr>
            <p:spPr bwMode="auto">
              <a:xfrm>
                <a:off x="1161" y="2256"/>
                <a:ext cx="919" cy="573"/>
              </a:xfrm>
              <a:prstGeom prst="rect">
                <a:avLst/>
              </a:prstGeom>
              <a:solidFill>
                <a:srgbClr val="00FF00"/>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86173" tIns="43087" rIns="86173" bIns="43087" anchor="ctr"/>
              <a:lstStyle/>
              <a:p>
                <a:pPr marL="384175" indent="-384175" algn="ctr" defTabSz="903288" rtl="0" eaLnBrk="0" hangingPunct="0">
                  <a:lnSpc>
                    <a:spcPct val="90000"/>
                  </a:lnSpc>
                  <a:buClr>
                    <a:srgbClr val="F6BF69"/>
                  </a:buClr>
                  <a:buFont typeface="Monotype Sorts" pitchFamily="2" charset="2"/>
                  <a:buNone/>
                </a:pPr>
                <a:r>
                  <a:rPr lang="en-US" sz="1700" b="1"/>
                  <a:t>Scenario</a:t>
                </a:r>
              </a:p>
              <a:p>
                <a:pPr marL="384175" indent="-384175" algn="ctr" defTabSz="903288" rtl="0" eaLnBrk="0" hangingPunct="0">
                  <a:lnSpc>
                    <a:spcPct val="90000"/>
                  </a:lnSpc>
                  <a:buClr>
                    <a:srgbClr val="F6BF69"/>
                  </a:buClr>
                  <a:buFont typeface="Monotype Sorts" pitchFamily="2" charset="2"/>
                  <a:buNone/>
                </a:pPr>
                <a:r>
                  <a:rPr lang="en-US" sz="1700" b="1"/>
                  <a:t>Diagrams</a:t>
                </a:r>
                <a:endParaRPr lang="en-US" sz="1700">
                  <a:effectLst>
                    <a:outerShdw blurRad="38100" dist="38100" dir="2700000" algn="tl">
                      <a:srgbClr val="FFFFFF"/>
                    </a:outerShdw>
                  </a:effectLst>
                </a:endParaRPr>
              </a:p>
            </p:txBody>
          </p:sp>
          <p:sp>
            <p:nvSpPr>
              <p:cNvPr id="51" name="Rectangle 20"/>
              <p:cNvSpPr>
                <a:spLocks noChangeArrowheads="1"/>
              </p:cNvSpPr>
              <p:nvPr/>
            </p:nvSpPr>
            <p:spPr bwMode="auto">
              <a:xfrm>
                <a:off x="1252" y="2347"/>
                <a:ext cx="919" cy="572"/>
              </a:xfrm>
              <a:prstGeom prst="rect">
                <a:avLst/>
              </a:prstGeom>
              <a:solidFill>
                <a:srgbClr val="00FF00"/>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86173" tIns="43087" rIns="86173" bIns="43087" anchor="ctr"/>
              <a:lstStyle/>
              <a:p>
                <a:pPr marL="384175" indent="-384175" algn="ctr" defTabSz="903288" rtl="0" eaLnBrk="0" hangingPunct="0">
                  <a:lnSpc>
                    <a:spcPct val="90000"/>
                  </a:lnSpc>
                  <a:buClr>
                    <a:srgbClr val="F6BF69"/>
                  </a:buClr>
                  <a:buFont typeface="Monotype Sorts" pitchFamily="2" charset="2"/>
                  <a:buNone/>
                </a:pPr>
                <a:r>
                  <a:rPr lang="en-US" sz="1700" b="1"/>
                  <a:t>Sequence</a:t>
                </a:r>
              </a:p>
              <a:p>
                <a:pPr marL="384175" indent="-384175" algn="ctr" defTabSz="903288" rtl="0" eaLnBrk="0" hangingPunct="0">
                  <a:lnSpc>
                    <a:spcPct val="90000"/>
                  </a:lnSpc>
                  <a:buClr>
                    <a:srgbClr val="F6BF69"/>
                  </a:buClr>
                  <a:buFont typeface="Monotype Sorts" pitchFamily="2" charset="2"/>
                  <a:buNone/>
                </a:pPr>
                <a:r>
                  <a:rPr lang="en-US" sz="1700" b="1"/>
                  <a:t>Diagrams</a:t>
                </a:r>
                <a:endParaRPr lang="en-US" sz="1700">
                  <a:effectLst>
                    <a:outerShdw blurRad="38100" dist="38100" dir="2700000" algn="tl">
                      <a:srgbClr val="FFFFFF"/>
                    </a:outerShdw>
                  </a:effectLst>
                </a:endParaRPr>
              </a:p>
            </p:txBody>
          </p:sp>
        </p:grpSp>
        <p:grpSp>
          <p:nvGrpSpPr>
            <p:cNvPr id="15" name="Group 21"/>
            <p:cNvGrpSpPr>
              <a:grpSpLocks/>
            </p:cNvGrpSpPr>
            <p:nvPr/>
          </p:nvGrpSpPr>
          <p:grpSpPr bwMode="auto">
            <a:xfrm>
              <a:off x="4293" y="2392"/>
              <a:ext cx="1101" cy="753"/>
              <a:chOff x="3069" y="1174"/>
              <a:chExt cx="1101" cy="753"/>
            </a:xfrm>
          </p:grpSpPr>
          <p:sp>
            <p:nvSpPr>
              <p:cNvPr id="46" name="Rectangle 22"/>
              <p:cNvSpPr>
                <a:spLocks noChangeArrowheads="1"/>
              </p:cNvSpPr>
              <p:nvPr/>
            </p:nvSpPr>
            <p:spPr bwMode="auto">
              <a:xfrm>
                <a:off x="3069" y="1174"/>
                <a:ext cx="919" cy="572"/>
              </a:xfrm>
              <a:prstGeom prst="rect">
                <a:avLst/>
              </a:prstGeom>
              <a:solidFill>
                <a:schemeClr val="accent1"/>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86173" tIns="43087" rIns="86173" bIns="43087" anchor="ctr"/>
              <a:lstStyle/>
              <a:p>
                <a:pPr marL="384175" indent="-384175" algn="ctr" defTabSz="903288" rtl="0" eaLnBrk="0" hangingPunct="0">
                  <a:lnSpc>
                    <a:spcPct val="90000"/>
                  </a:lnSpc>
                  <a:buClr>
                    <a:srgbClr val="F6BF69"/>
                  </a:buClr>
                  <a:buFont typeface="Monotype Sorts" pitchFamily="2" charset="2"/>
                  <a:buNone/>
                </a:pPr>
                <a:r>
                  <a:rPr lang="en-US" sz="1700" b="1"/>
                  <a:t>State</a:t>
                </a:r>
              </a:p>
              <a:p>
                <a:pPr marL="384175" indent="-384175" algn="ctr" defTabSz="903288" rtl="0" eaLnBrk="0" hangingPunct="0">
                  <a:lnSpc>
                    <a:spcPct val="90000"/>
                  </a:lnSpc>
                  <a:buClr>
                    <a:srgbClr val="F6BF69"/>
                  </a:buClr>
                  <a:buFont typeface="Monotype Sorts" pitchFamily="2" charset="2"/>
                  <a:buNone/>
                </a:pPr>
                <a:r>
                  <a:rPr lang="en-US" sz="1700" b="1"/>
                  <a:t>Diagrams</a:t>
                </a:r>
                <a:endParaRPr lang="en-US" sz="1700">
                  <a:effectLst>
                    <a:outerShdw blurRad="38100" dist="38100" dir="2700000" algn="tl">
                      <a:srgbClr val="FFFFFF"/>
                    </a:outerShdw>
                  </a:effectLst>
                </a:endParaRPr>
              </a:p>
            </p:txBody>
          </p:sp>
          <p:sp>
            <p:nvSpPr>
              <p:cNvPr id="47" name="Rectangle 23"/>
              <p:cNvSpPr>
                <a:spLocks noChangeArrowheads="1"/>
              </p:cNvSpPr>
              <p:nvPr/>
            </p:nvSpPr>
            <p:spPr bwMode="auto">
              <a:xfrm>
                <a:off x="3160" y="1264"/>
                <a:ext cx="919" cy="572"/>
              </a:xfrm>
              <a:prstGeom prst="rect">
                <a:avLst/>
              </a:prstGeom>
              <a:solidFill>
                <a:schemeClr val="accent1"/>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86173" tIns="43087" rIns="86173" bIns="43087" anchor="ctr"/>
              <a:lstStyle/>
              <a:p>
                <a:pPr marL="384175" indent="-384175" algn="ctr" defTabSz="903288" rtl="0" eaLnBrk="0" hangingPunct="0">
                  <a:lnSpc>
                    <a:spcPct val="90000"/>
                  </a:lnSpc>
                  <a:buClr>
                    <a:srgbClr val="F6BF69"/>
                  </a:buClr>
                  <a:buFont typeface="Monotype Sorts" pitchFamily="2" charset="2"/>
                  <a:buNone/>
                </a:pPr>
                <a:r>
                  <a:rPr lang="en-US" sz="1700" b="1"/>
                  <a:t>State</a:t>
                </a:r>
              </a:p>
              <a:p>
                <a:pPr marL="384175" indent="-384175" algn="ctr" defTabSz="903288" rtl="0" eaLnBrk="0" hangingPunct="0">
                  <a:lnSpc>
                    <a:spcPct val="90000"/>
                  </a:lnSpc>
                  <a:buClr>
                    <a:srgbClr val="F6BF69"/>
                  </a:buClr>
                  <a:buFont typeface="Monotype Sorts" pitchFamily="2" charset="2"/>
                  <a:buNone/>
                </a:pPr>
                <a:r>
                  <a:rPr lang="en-US" sz="1700" b="1"/>
                  <a:t>Diagrams</a:t>
                </a:r>
                <a:endParaRPr lang="en-US" sz="1700">
                  <a:effectLst>
                    <a:outerShdw blurRad="38100" dist="38100" dir="2700000" algn="tl">
                      <a:srgbClr val="FFFFFF"/>
                    </a:outerShdw>
                  </a:effectLst>
                </a:endParaRPr>
              </a:p>
            </p:txBody>
          </p:sp>
          <p:sp>
            <p:nvSpPr>
              <p:cNvPr id="48" name="Rectangle 24"/>
              <p:cNvSpPr>
                <a:spLocks noChangeArrowheads="1"/>
              </p:cNvSpPr>
              <p:nvPr/>
            </p:nvSpPr>
            <p:spPr bwMode="auto">
              <a:xfrm>
                <a:off x="3251" y="1354"/>
                <a:ext cx="919" cy="573"/>
              </a:xfrm>
              <a:prstGeom prst="rect">
                <a:avLst/>
              </a:prstGeom>
              <a:solidFill>
                <a:schemeClr val="accent1"/>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86173" tIns="43087" rIns="86173" bIns="43087" anchor="ctr"/>
              <a:lstStyle/>
              <a:p>
                <a:pPr marL="384175" indent="-384175" algn="ctr" defTabSz="903288" rtl="0" eaLnBrk="0" hangingPunct="0">
                  <a:lnSpc>
                    <a:spcPct val="90000"/>
                  </a:lnSpc>
                  <a:buClr>
                    <a:srgbClr val="F6BF69"/>
                  </a:buClr>
                  <a:buFont typeface="Monotype Sorts" pitchFamily="2" charset="2"/>
                  <a:buNone/>
                </a:pPr>
                <a:r>
                  <a:rPr lang="en-US" sz="1700" b="1"/>
                  <a:t>State</a:t>
                </a:r>
              </a:p>
              <a:p>
                <a:pPr marL="384175" indent="-384175" algn="ctr" defTabSz="903288" rtl="0" eaLnBrk="0" hangingPunct="0">
                  <a:lnSpc>
                    <a:spcPct val="90000"/>
                  </a:lnSpc>
                  <a:buClr>
                    <a:srgbClr val="F6BF69"/>
                  </a:buClr>
                  <a:buFont typeface="Monotype Sorts" pitchFamily="2" charset="2"/>
                  <a:buNone/>
                </a:pPr>
                <a:r>
                  <a:rPr lang="en-US" sz="1700" b="1"/>
                  <a:t>Diagrams</a:t>
                </a:r>
                <a:endParaRPr lang="en-US" sz="1700">
                  <a:effectLst>
                    <a:outerShdw blurRad="38100" dist="38100" dir="2700000" algn="tl">
                      <a:srgbClr val="FFFFFF"/>
                    </a:outerShdw>
                  </a:effectLst>
                </a:endParaRPr>
              </a:p>
            </p:txBody>
          </p:sp>
        </p:grpSp>
        <p:grpSp>
          <p:nvGrpSpPr>
            <p:cNvPr id="16" name="Group 25"/>
            <p:cNvGrpSpPr>
              <a:grpSpLocks/>
            </p:cNvGrpSpPr>
            <p:nvPr/>
          </p:nvGrpSpPr>
          <p:grpSpPr bwMode="auto">
            <a:xfrm>
              <a:off x="3592" y="3221"/>
              <a:ext cx="1102" cy="752"/>
              <a:chOff x="3586" y="1386"/>
              <a:chExt cx="1165" cy="801"/>
            </a:xfrm>
          </p:grpSpPr>
          <p:sp>
            <p:nvSpPr>
              <p:cNvPr id="43" name="Rectangle 26"/>
              <p:cNvSpPr>
                <a:spLocks noChangeArrowheads="1"/>
              </p:cNvSpPr>
              <p:nvPr/>
            </p:nvSpPr>
            <p:spPr bwMode="auto">
              <a:xfrm>
                <a:off x="3586" y="1386"/>
                <a:ext cx="973" cy="609"/>
              </a:xfrm>
              <a:prstGeom prst="rect">
                <a:avLst/>
              </a:prstGeom>
              <a:solidFill>
                <a:schemeClr val="tx1"/>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76531" tIns="38266" rIns="76531" bIns="38266" anchor="ctr"/>
              <a:lstStyle/>
              <a:p>
                <a:pPr marL="384175" indent="-384175" algn="ctr" defTabSz="903288" rtl="0" eaLnBrk="0" hangingPunct="0">
                  <a:lnSpc>
                    <a:spcPct val="90000"/>
                  </a:lnSpc>
                  <a:buClr>
                    <a:srgbClr val="F6BF69"/>
                  </a:buClr>
                  <a:buFont typeface="Monotype Sorts" pitchFamily="2" charset="2"/>
                  <a:buNone/>
                </a:pPr>
                <a:r>
                  <a:rPr lang="en-US" sz="1300" b="1"/>
                  <a:t>Component</a:t>
                </a:r>
              </a:p>
              <a:p>
                <a:pPr marL="384175" indent="-384175" algn="ctr" defTabSz="903288" rtl="0" eaLnBrk="0" hangingPunct="0">
                  <a:lnSpc>
                    <a:spcPct val="90000"/>
                  </a:lnSpc>
                  <a:buClr>
                    <a:srgbClr val="F6BF69"/>
                  </a:buClr>
                  <a:buFont typeface="Monotype Sorts" pitchFamily="2" charset="2"/>
                  <a:buNone/>
                </a:pPr>
                <a:r>
                  <a:rPr lang="en-US" sz="1300" b="1"/>
                  <a:t>Diagrams</a:t>
                </a:r>
                <a:endParaRPr lang="en-US" sz="2300">
                  <a:effectLst>
                    <a:outerShdw blurRad="38100" dist="38100" dir="2700000" algn="tl">
                      <a:srgbClr val="FFFFFF"/>
                    </a:outerShdw>
                  </a:effectLst>
                </a:endParaRPr>
              </a:p>
            </p:txBody>
          </p:sp>
          <p:sp>
            <p:nvSpPr>
              <p:cNvPr id="44" name="Rectangle 27"/>
              <p:cNvSpPr>
                <a:spLocks noChangeArrowheads="1"/>
              </p:cNvSpPr>
              <p:nvPr/>
            </p:nvSpPr>
            <p:spPr bwMode="auto">
              <a:xfrm>
                <a:off x="3682" y="1482"/>
                <a:ext cx="973" cy="609"/>
              </a:xfrm>
              <a:prstGeom prst="rect">
                <a:avLst/>
              </a:prstGeom>
              <a:solidFill>
                <a:schemeClr val="tx1"/>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76531" tIns="38266" rIns="76531" bIns="38266" anchor="ctr"/>
              <a:lstStyle/>
              <a:p>
                <a:pPr marL="384175" indent="-384175" algn="ctr" defTabSz="903288" rtl="0" eaLnBrk="0" hangingPunct="0">
                  <a:lnSpc>
                    <a:spcPct val="90000"/>
                  </a:lnSpc>
                  <a:buClr>
                    <a:srgbClr val="F6BF69"/>
                  </a:buClr>
                  <a:buFont typeface="Monotype Sorts" pitchFamily="2" charset="2"/>
                  <a:buNone/>
                </a:pPr>
                <a:r>
                  <a:rPr lang="en-US" sz="1300" b="1"/>
                  <a:t>Component</a:t>
                </a:r>
              </a:p>
              <a:p>
                <a:pPr marL="384175" indent="-384175" algn="ctr" defTabSz="903288" rtl="0" eaLnBrk="0" hangingPunct="0">
                  <a:lnSpc>
                    <a:spcPct val="90000"/>
                  </a:lnSpc>
                  <a:buClr>
                    <a:srgbClr val="F6BF69"/>
                  </a:buClr>
                  <a:buFont typeface="Monotype Sorts" pitchFamily="2" charset="2"/>
                  <a:buNone/>
                </a:pPr>
                <a:r>
                  <a:rPr lang="en-US" sz="1300" b="1"/>
                  <a:t>Diagrams</a:t>
                </a:r>
                <a:endParaRPr lang="en-US" sz="2300">
                  <a:effectLst>
                    <a:outerShdw blurRad="38100" dist="38100" dir="2700000" algn="tl">
                      <a:srgbClr val="FFFFFF"/>
                    </a:outerShdw>
                  </a:effectLst>
                </a:endParaRPr>
              </a:p>
            </p:txBody>
          </p:sp>
          <p:sp>
            <p:nvSpPr>
              <p:cNvPr id="45" name="Rectangle 28"/>
              <p:cNvSpPr>
                <a:spLocks noChangeArrowheads="1"/>
              </p:cNvSpPr>
              <p:nvPr/>
            </p:nvSpPr>
            <p:spPr bwMode="auto">
              <a:xfrm>
                <a:off x="3778" y="1578"/>
                <a:ext cx="973" cy="609"/>
              </a:xfrm>
              <a:prstGeom prst="rect">
                <a:avLst/>
              </a:prstGeom>
              <a:solidFill>
                <a:schemeClr val="tx1"/>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76531" tIns="38266" rIns="76531" bIns="38266" anchor="ctr"/>
              <a:lstStyle/>
              <a:p>
                <a:pPr marL="384175" indent="-384175" algn="ctr" defTabSz="903288" rtl="0" eaLnBrk="0" hangingPunct="0">
                  <a:lnSpc>
                    <a:spcPct val="90000"/>
                  </a:lnSpc>
                  <a:buClr>
                    <a:srgbClr val="F6BF69"/>
                  </a:buClr>
                  <a:buFont typeface="Monotype Sorts" pitchFamily="2" charset="2"/>
                  <a:buNone/>
                </a:pPr>
                <a:r>
                  <a:rPr lang="en-US" sz="1700" b="1">
                    <a:solidFill>
                      <a:schemeClr val="bg1"/>
                    </a:solidFill>
                  </a:rPr>
                  <a:t>Component</a:t>
                </a:r>
              </a:p>
              <a:p>
                <a:pPr marL="384175" indent="-384175" algn="ctr" defTabSz="903288" rtl="0" eaLnBrk="0" hangingPunct="0">
                  <a:lnSpc>
                    <a:spcPct val="90000"/>
                  </a:lnSpc>
                  <a:buClr>
                    <a:srgbClr val="F6BF69"/>
                  </a:buClr>
                  <a:buFont typeface="Monotype Sorts" pitchFamily="2" charset="2"/>
                  <a:buNone/>
                </a:pPr>
                <a:r>
                  <a:rPr lang="en-US" sz="1700" b="1">
                    <a:solidFill>
                      <a:schemeClr val="bg1"/>
                    </a:solidFill>
                  </a:rPr>
                  <a:t>Diagrams</a:t>
                </a:r>
                <a:endParaRPr lang="en-US" sz="2300">
                  <a:solidFill>
                    <a:schemeClr val="bg1"/>
                  </a:solidFill>
                  <a:effectLst>
                    <a:outerShdw blurRad="38100" dist="38100" dir="2700000" algn="tl">
                      <a:srgbClr val="808080"/>
                    </a:outerShdw>
                  </a:effectLst>
                </a:endParaRPr>
              </a:p>
            </p:txBody>
          </p:sp>
        </p:grpSp>
        <p:grpSp>
          <p:nvGrpSpPr>
            <p:cNvPr id="17" name="Group 29"/>
            <p:cNvGrpSpPr>
              <a:grpSpLocks/>
            </p:cNvGrpSpPr>
            <p:nvPr/>
          </p:nvGrpSpPr>
          <p:grpSpPr bwMode="auto">
            <a:xfrm>
              <a:off x="2432" y="2513"/>
              <a:ext cx="954" cy="632"/>
              <a:chOff x="2432" y="2513"/>
              <a:chExt cx="954" cy="632"/>
            </a:xfrm>
          </p:grpSpPr>
          <p:grpSp>
            <p:nvGrpSpPr>
              <p:cNvPr id="18" name="Group 30"/>
              <p:cNvGrpSpPr>
                <a:grpSpLocks/>
              </p:cNvGrpSpPr>
              <p:nvPr/>
            </p:nvGrpSpPr>
            <p:grpSpPr bwMode="auto">
              <a:xfrm>
                <a:off x="2432" y="2513"/>
                <a:ext cx="954" cy="632"/>
                <a:chOff x="1534" y="2880"/>
                <a:chExt cx="1203" cy="672"/>
              </a:xfrm>
            </p:grpSpPr>
            <p:sp>
              <p:nvSpPr>
                <p:cNvPr id="38" name="Oval 31"/>
                <p:cNvSpPr>
                  <a:spLocks noChangeArrowheads="1"/>
                </p:cNvSpPr>
                <p:nvPr/>
              </p:nvSpPr>
              <p:spPr bwMode="auto">
                <a:xfrm>
                  <a:off x="1536" y="3312"/>
                  <a:ext cx="1200" cy="240"/>
                </a:xfrm>
                <a:prstGeom prst="ellipse">
                  <a:avLst/>
                </a:prstGeom>
                <a:solidFill>
                  <a:srgbClr val="B2B2B2"/>
                </a:solidFill>
                <a:ln w="28575">
                  <a:solidFill>
                    <a:schemeClr val="bg2"/>
                  </a:solidFill>
                  <a:round/>
                  <a:headEnd type="none" w="sm" len="sm"/>
                  <a:tailEnd type="none" w="med" len="lg"/>
                </a:ln>
                <a:effectLst/>
              </p:spPr>
              <p:txBody>
                <a:bodyPr wrap="none" anchor="ctr"/>
                <a:lstStyle/>
                <a:p>
                  <a:endParaRPr lang="en-US"/>
                </a:p>
              </p:txBody>
            </p:sp>
            <p:sp>
              <p:nvSpPr>
                <p:cNvPr id="39" name="Rectangle 32"/>
                <p:cNvSpPr>
                  <a:spLocks noChangeArrowheads="1"/>
                </p:cNvSpPr>
                <p:nvPr/>
              </p:nvSpPr>
              <p:spPr bwMode="auto">
                <a:xfrm>
                  <a:off x="1545" y="2976"/>
                  <a:ext cx="1182" cy="462"/>
                </a:xfrm>
                <a:prstGeom prst="rect">
                  <a:avLst/>
                </a:prstGeom>
                <a:solidFill>
                  <a:srgbClr val="B2B2B2"/>
                </a:solidFill>
                <a:ln w="28575">
                  <a:noFill/>
                  <a:miter lim="800000"/>
                  <a:headEnd type="none" w="sm" len="sm"/>
                  <a:tailEnd type="none" w="med" len="lg"/>
                </a:ln>
                <a:effectLst/>
              </p:spPr>
              <p:txBody>
                <a:bodyPr wrap="none" anchor="ctr"/>
                <a:lstStyle/>
                <a:p>
                  <a:endParaRPr lang="en-US"/>
                </a:p>
              </p:txBody>
            </p:sp>
            <p:sp>
              <p:nvSpPr>
                <p:cNvPr id="40" name="Oval 33"/>
                <p:cNvSpPr>
                  <a:spLocks noChangeArrowheads="1"/>
                </p:cNvSpPr>
                <p:nvPr/>
              </p:nvSpPr>
              <p:spPr bwMode="auto">
                <a:xfrm>
                  <a:off x="1536" y="2880"/>
                  <a:ext cx="1200" cy="240"/>
                </a:xfrm>
                <a:prstGeom prst="ellipse">
                  <a:avLst/>
                </a:prstGeom>
                <a:solidFill>
                  <a:srgbClr val="B2B2B2"/>
                </a:solidFill>
                <a:ln w="28575">
                  <a:solidFill>
                    <a:schemeClr val="bg2"/>
                  </a:solidFill>
                  <a:round/>
                  <a:headEnd type="none" w="sm" len="sm"/>
                  <a:tailEnd type="none" w="med" len="lg"/>
                </a:ln>
                <a:effectLst/>
              </p:spPr>
              <p:txBody>
                <a:bodyPr wrap="none" anchor="ctr"/>
                <a:lstStyle/>
                <a:p>
                  <a:endParaRPr lang="en-US"/>
                </a:p>
              </p:txBody>
            </p:sp>
            <p:sp>
              <p:nvSpPr>
                <p:cNvPr id="41" name="Line 34"/>
                <p:cNvSpPr>
                  <a:spLocks noChangeShapeType="1"/>
                </p:cNvSpPr>
                <p:nvPr/>
              </p:nvSpPr>
              <p:spPr bwMode="auto">
                <a:xfrm>
                  <a:off x="1534" y="3002"/>
                  <a:ext cx="1" cy="434"/>
                </a:xfrm>
                <a:prstGeom prst="line">
                  <a:avLst/>
                </a:prstGeom>
                <a:noFill/>
                <a:ln w="28575">
                  <a:solidFill>
                    <a:schemeClr val="bg2"/>
                  </a:solidFill>
                  <a:round/>
                  <a:headEnd type="none" w="sm" len="sm"/>
                  <a:tailEnd type="none" w="med" len="lg"/>
                </a:ln>
                <a:effectLst/>
              </p:spPr>
              <p:txBody>
                <a:bodyPr wrap="none" anchor="ctr"/>
                <a:lstStyle/>
                <a:p>
                  <a:endParaRPr lang="en-US"/>
                </a:p>
              </p:txBody>
            </p:sp>
            <p:sp>
              <p:nvSpPr>
                <p:cNvPr id="42" name="Line 35"/>
                <p:cNvSpPr>
                  <a:spLocks noChangeShapeType="1"/>
                </p:cNvSpPr>
                <p:nvPr/>
              </p:nvSpPr>
              <p:spPr bwMode="auto">
                <a:xfrm>
                  <a:off x="2736" y="2999"/>
                  <a:ext cx="1" cy="434"/>
                </a:xfrm>
                <a:prstGeom prst="line">
                  <a:avLst/>
                </a:prstGeom>
                <a:noFill/>
                <a:ln w="28575">
                  <a:solidFill>
                    <a:schemeClr val="bg2"/>
                  </a:solidFill>
                  <a:round/>
                  <a:headEnd type="none" w="sm" len="sm"/>
                  <a:tailEnd type="none" w="med" len="lg"/>
                </a:ln>
                <a:effectLst/>
              </p:spPr>
              <p:txBody>
                <a:bodyPr wrap="none" anchor="ctr"/>
                <a:lstStyle/>
                <a:p>
                  <a:endParaRPr lang="en-US"/>
                </a:p>
              </p:txBody>
            </p:sp>
          </p:grpSp>
          <p:sp>
            <p:nvSpPr>
              <p:cNvPr id="37" name="Text Box 36"/>
              <p:cNvSpPr txBox="1">
                <a:spLocks noChangeArrowheads="1"/>
              </p:cNvSpPr>
              <p:nvPr/>
            </p:nvSpPr>
            <p:spPr bwMode="auto">
              <a:xfrm>
                <a:off x="2637" y="2830"/>
                <a:ext cx="500" cy="205"/>
              </a:xfrm>
              <a:prstGeom prst="rect">
                <a:avLst/>
              </a:prstGeom>
              <a:noFill/>
              <a:ln w="50800">
                <a:noFill/>
                <a:miter lim="800000"/>
                <a:headEnd type="none" w="sm" len="sm"/>
                <a:tailEnd type="none" w="med" len="lg"/>
              </a:ln>
              <a:effectLst/>
            </p:spPr>
            <p:txBody>
              <a:bodyPr wrap="none" lIns="86173" tIns="43087" rIns="86173" bIns="43087">
                <a:spAutoFit/>
              </a:bodyPr>
              <a:lstStyle/>
              <a:p>
                <a:pPr defTabSz="862013" rtl="0">
                  <a:lnSpc>
                    <a:spcPct val="87000"/>
                  </a:lnSpc>
                </a:pPr>
                <a:r>
                  <a:rPr lang="en-US" b="1"/>
                  <a:t>Model</a:t>
                </a:r>
              </a:p>
            </p:txBody>
          </p:sp>
        </p:grpSp>
        <p:grpSp>
          <p:nvGrpSpPr>
            <p:cNvPr id="19" name="Group 37"/>
            <p:cNvGrpSpPr>
              <a:grpSpLocks/>
            </p:cNvGrpSpPr>
            <p:nvPr/>
          </p:nvGrpSpPr>
          <p:grpSpPr bwMode="auto">
            <a:xfrm>
              <a:off x="4293" y="1443"/>
              <a:ext cx="1101" cy="753"/>
              <a:chOff x="3069" y="1174"/>
              <a:chExt cx="1101" cy="753"/>
            </a:xfrm>
          </p:grpSpPr>
          <p:sp>
            <p:nvSpPr>
              <p:cNvPr id="33" name="Rectangle 38"/>
              <p:cNvSpPr>
                <a:spLocks noChangeArrowheads="1"/>
              </p:cNvSpPr>
              <p:nvPr/>
            </p:nvSpPr>
            <p:spPr bwMode="auto">
              <a:xfrm>
                <a:off x="3069" y="1174"/>
                <a:ext cx="919" cy="572"/>
              </a:xfrm>
              <a:prstGeom prst="rect">
                <a:avLst/>
              </a:prstGeom>
              <a:solidFill>
                <a:srgbClr val="FF66FF"/>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86173" tIns="43087" rIns="86173" bIns="43087" anchor="ctr"/>
              <a:lstStyle/>
              <a:p>
                <a:pPr marL="384175" indent="-384175" algn="ctr" defTabSz="903288" rtl="0" eaLnBrk="0" hangingPunct="0">
                  <a:lnSpc>
                    <a:spcPct val="90000"/>
                  </a:lnSpc>
                  <a:buClr>
                    <a:srgbClr val="F6BF69"/>
                  </a:buClr>
                  <a:buFont typeface="Monotype Sorts" pitchFamily="2" charset="2"/>
                  <a:buNone/>
                </a:pPr>
                <a:r>
                  <a:rPr lang="en-US" sz="1700" b="1"/>
                  <a:t>State</a:t>
                </a:r>
              </a:p>
              <a:p>
                <a:pPr marL="384175" indent="-384175" algn="ctr" defTabSz="903288" rtl="0" eaLnBrk="0" hangingPunct="0">
                  <a:lnSpc>
                    <a:spcPct val="90000"/>
                  </a:lnSpc>
                  <a:buClr>
                    <a:srgbClr val="F6BF69"/>
                  </a:buClr>
                  <a:buFont typeface="Monotype Sorts" pitchFamily="2" charset="2"/>
                  <a:buNone/>
                </a:pPr>
                <a:r>
                  <a:rPr lang="en-US" sz="1700" b="1"/>
                  <a:t>Diagrams</a:t>
                </a:r>
                <a:endParaRPr lang="en-US" sz="1700">
                  <a:effectLst>
                    <a:outerShdw blurRad="38100" dist="38100" dir="2700000" algn="tl">
                      <a:srgbClr val="FFFFFF"/>
                    </a:outerShdw>
                  </a:effectLst>
                </a:endParaRPr>
              </a:p>
            </p:txBody>
          </p:sp>
          <p:sp>
            <p:nvSpPr>
              <p:cNvPr id="34" name="Rectangle 39"/>
              <p:cNvSpPr>
                <a:spLocks noChangeArrowheads="1"/>
              </p:cNvSpPr>
              <p:nvPr/>
            </p:nvSpPr>
            <p:spPr bwMode="auto">
              <a:xfrm>
                <a:off x="3160" y="1264"/>
                <a:ext cx="919" cy="572"/>
              </a:xfrm>
              <a:prstGeom prst="rect">
                <a:avLst/>
              </a:prstGeom>
              <a:solidFill>
                <a:srgbClr val="FF66FF"/>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86173" tIns="43087" rIns="86173" bIns="43087" anchor="ctr"/>
              <a:lstStyle/>
              <a:p>
                <a:pPr marL="384175" indent="-384175" algn="ctr" defTabSz="903288" rtl="0" eaLnBrk="0" hangingPunct="0">
                  <a:lnSpc>
                    <a:spcPct val="90000"/>
                  </a:lnSpc>
                  <a:buClr>
                    <a:srgbClr val="F6BF69"/>
                  </a:buClr>
                  <a:buFont typeface="Monotype Sorts" pitchFamily="2" charset="2"/>
                  <a:buNone/>
                </a:pPr>
                <a:r>
                  <a:rPr lang="en-US" sz="1700" b="1"/>
                  <a:t>State</a:t>
                </a:r>
              </a:p>
              <a:p>
                <a:pPr marL="384175" indent="-384175" algn="ctr" defTabSz="903288" rtl="0" eaLnBrk="0" hangingPunct="0">
                  <a:lnSpc>
                    <a:spcPct val="90000"/>
                  </a:lnSpc>
                  <a:buClr>
                    <a:srgbClr val="F6BF69"/>
                  </a:buClr>
                  <a:buFont typeface="Monotype Sorts" pitchFamily="2" charset="2"/>
                  <a:buNone/>
                </a:pPr>
                <a:r>
                  <a:rPr lang="en-US" sz="1700" b="1"/>
                  <a:t>Diagrams</a:t>
                </a:r>
                <a:endParaRPr lang="en-US" sz="1700">
                  <a:effectLst>
                    <a:outerShdw blurRad="38100" dist="38100" dir="2700000" algn="tl">
                      <a:srgbClr val="FFFFFF"/>
                    </a:outerShdw>
                  </a:effectLst>
                </a:endParaRPr>
              </a:p>
            </p:txBody>
          </p:sp>
          <p:sp>
            <p:nvSpPr>
              <p:cNvPr id="35" name="Rectangle 40"/>
              <p:cNvSpPr>
                <a:spLocks noChangeArrowheads="1"/>
              </p:cNvSpPr>
              <p:nvPr/>
            </p:nvSpPr>
            <p:spPr bwMode="auto">
              <a:xfrm>
                <a:off x="3251" y="1354"/>
                <a:ext cx="919" cy="573"/>
              </a:xfrm>
              <a:prstGeom prst="rect">
                <a:avLst/>
              </a:prstGeom>
              <a:solidFill>
                <a:srgbClr val="FF66FF"/>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86173" tIns="43087" rIns="86173" bIns="43087" anchor="ctr"/>
              <a:lstStyle/>
              <a:p>
                <a:pPr marL="384175" indent="-384175" algn="ctr" defTabSz="903288" rtl="0" eaLnBrk="0" hangingPunct="0">
                  <a:lnSpc>
                    <a:spcPct val="90000"/>
                  </a:lnSpc>
                  <a:buClr>
                    <a:srgbClr val="F6BF69"/>
                  </a:buClr>
                  <a:buFont typeface="Monotype Sorts" pitchFamily="2" charset="2"/>
                  <a:buNone/>
                </a:pPr>
                <a:r>
                  <a:rPr lang="en-US" sz="1700" b="1"/>
                  <a:t>Object</a:t>
                </a:r>
              </a:p>
              <a:p>
                <a:pPr marL="384175" indent="-384175" algn="ctr" defTabSz="903288" rtl="0" eaLnBrk="0" hangingPunct="0">
                  <a:lnSpc>
                    <a:spcPct val="90000"/>
                  </a:lnSpc>
                  <a:buClr>
                    <a:srgbClr val="F6BF69"/>
                  </a:buClr>
                  <a:buFont typeface="Monotype Sorts" pitchFamily="2" charset="2"/>
                  <a:buNone/>
                </a:pPr>
                <a:r>
                  <a:rPr lang="en-US" sz="1700" b="1"/>
                  <a:t>Diagrams</a:t>
                </a:r>
                <a:endParaRPr lang="en-US" sz="1700">
                  <a:effectLst>
                    <a:outerShdw blurRad="38100" dist="38100" dir="2700000" algn="tl">
                      <a:srgbClr val="FFFFFF"/>
                    </a:outerShdw>
                  </a:effectLst>
                </a:endParaRPr>
              </a:p>
            </p:txBody>
          </p:sp>
        </p:grpSp>
        <p:grpSp>
          <p:nvGrpSpPr>
            <p:cNvPr id="20" name="Group 41"/>
            <p:cNvGrpSpPr>
              <a:grpSpLocks/>
            </p:cNvGrpSpPr>
            <p:nvPr/>
          </p:nvGrpSpPr>
          <p:grpSpPr bwMode="auto">
            <a:xfrm>
              <a:off x="831" y="3248"/>
              <a:ext cx="1101" cy="753"/>
              <a:chOff x="1070" y="2166"/>
              <a:chExt cx="1101" cy="753"/>
            </a:xfrm>
          </p:grpSpPr>
          <p:sp>
            <p:nvSpPr>
              <p:cNvPr id="30" name="Rectangle 42"/>
              <p:cNvSpPr>
                <a:spLocks noChangeArrowheads="1"/>
              </p:cNvSpPr>
              <p:nvPr/>
            </p:nvSpPr>
            <p:spPr bwMode="auto">
              <a:xfrm>
                <a:off x="1070" y="2166"/>
                <a:ext cx="919" cy="573"/>
              </a:xfrm>
              <a:prstGeom prst="rect">
                <a:avLst/>
              </a:prstGeom>
              <a:solidFill>
                <a:srgbClr val="00FF00"/>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86173" tIns="43087" rIns="86173" bIns="43087" anchor="ctr"/>
              <a:lstStyle/>
              <a:p>
                <a:pPr marL="384175" indent="-384175" algn="ctr" defTabSz="903288" rtl="0" eaLnBrk="0" hangingPunct="0">
                  <a:lnSpc>
                    <a:spcPct val="90000"/>
                  </a:lnSpc>
                  <a:buClr>
                    <a:srgbClr val="F6BF69"/>
                  </a:buClr>
                  <a:buFont typeface="Monotype Sorts" pitchFamily="2" charset="2"/>
                  <a:buNone/>
                </a:pPr>
                <a:r>
                  <a:rPr lang="en-US" sz="1700" b="1"/>
                  <a:t>Scenario</a:t>
                </a:r>
              </a:p>
              <a:p>
                <a:pPr marL="384175" indent="-384175" algn="ctr" defTabSz="903288" rtl="0" eaLnBrk="0" hangingPunct="0">
                  <a:lnSpc>
                    <a:spcPct val="90000"/>
                  </a:lnSpc>
                  <a:buClr>
                    <a:srgbClr val="F6BF69"/>
                  </a:buClr>
                  <a:buFont typeface="Monotype Sorts" pitchFamily="2" charset="2"/>
                  <a:buNone/>
                </a:pPr>
                <a:r>
                  <a:rPr lang="en-US" sz="1700" b="1"/>
                  <a:t>Diagrams</a:t>
                </a:r>
                <a:endParaRPr lang="en-US" sz="1700">
                  <a:effectLst>
                    <a:outerShdw blurRad="38100" dist="38100" dir="2700000" algn="tl">
                      <a:srgbClr val="FFFFFF"/>
                    </a:outerShdw>
                  </a:effectLst>
                </a:endParaRPr>
              </a:p>
            </p:txBody>
          </p:sp>
          <p:sp>
            <p:nvSpPr>
              <p:cNvPr id="31" name="Rectangle 43"/>
              <p:cNvSpPr>
                <a:spLocks noChangeArrowheads="1"/>
              </p:cNvSpPr>
              <p:nvPr/>
            </p:nvSpPr>
            <p:spPr bwMode="auto">
              <a:xfrm>
                <a:off x="1161" y="2256"/>
                <a:ext cx="919" cy="573"/>
              </a:xfrm>
              <a:prstGeom prst="rect">
                <a:avLst/>
              </a:prstGeom>
              <a:solidFill>
                <a:srgbClr val="00FF00"/>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86173" tIns="43087" rIns="86173" bIns="43087" anchor="ctr"/>
              <a:lstStyle/>
              <a:p>
                <a:pPr marL="384175" indent="-384175" algn="ctr" defTabSz="903288" rtl="0" eaLnBrk="0" hangingPunct="0">
                  <a:lnSpc>
                    <a:spcPct val="90000"/>
                  </a:lnSpc>
                  <a:buClr>
                    <a:srgbClr val="F6BF69"/>
                  </a:buClr>
                  <a:buFont typeface="Monotype Sorts" pitchFamily="2" charset="2"/>
                  <a:buNone/>
                </a:pPr>
                <a:r>
                  <a:rPr lang="en-US" sz="1700" b="1"/>
                  <a:t>Scenario</a:t>
                </a:r>
              </a:p>
              <a:p>
                <a:pPr marL="384175" indent="-384175" algn="ctr" defTabSz="903288" rtl="0" eaLnBrk="0" hangingPunct="0">
                  <a:lnSpc>
                    <a:spcPct val="90000"/>
                  </a:lnSpc>
                  <a:buClr>
                    <a:srgbClr val="F6BF69"/>
                  </a:buClr>
                  <a:buFont typeface="Monotype Sorts" pitchFamily="2" charset="2"/>
                  <a:buNone/>
                </a:pPr>
                <a:r>
                  <a:rPr lang="en-US" sz="1700" b="1"/>
                  <a:t>Diagrams</a:t>
                </a:r>
                <a:endParaRPr lang="en-US" sz="1700">
                  <a:effectLst>
                    <a:outerShdw blurRad="38100" dist="38100" dir="2700000" algn="tl">
                      <a:srgbClr val="FFFFFF"/>
                    </a:outerShdw>
                  </a:effectLst>
                </a:endParaRPr>
              </a:p>
            </p:txBody>
          </p:sp>
          <p:sp>
            <p:nvSpPr>
              <p:cNvPr id="32" name="Rectangle 44"/>
              <p:cNvSpPr>
                <a:spLocks noChangeArrowheads="1"/>
              </p:cNvSpPr>
              <p:nvPr/>
            </p:nvSpPr>
            <p:spPr bwMode="auto">
              <a:xfrm>
                <a:off x="1252" y="2347"/>
                <a:ext cx="919" cy="572"/>
              </a:xfrm>
              <a:prstGeom prst="rect">
                <a:avLst/>
              </a:prstGeom>
              <a:solidFill>
                <a:srgbClr val="00FF00"/>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86173" tIns="43087" rIns="86173" bIns="43087" anchor="ctr"/>
              <a:lstStyle/>
              <a:p>
                <a:pPr marL="384175" indent="-384175" algn="ctr" defTabSz="903288" rtl="0" eaLnBrk="0" hangingPunct="0">
                  <a:lnSpc>
                    <a:spcPct val="90000"/>
                  </a:lnSpc>
                  <a:buClr>
                    <a:srgbClr val="F6BF69"/>
                  </a:buClr>
                  <a:buFont typeface="Monotype Sorts" pitchFamily="2" charset="2"/>
                  <a:buNone/>
                </a:pPr>
                <a:r>
                  <a:rPr lang="en-US" sz="1700" b="1"/>
                  <a:t>Collaboration</a:t>
                </a:r>
              </a:p>
              <a:p>
                <a:pPr marL="384175" indent="-384175" algn="ctr" defTabSz="903288" rtl="0" eaLnBrk="0" hangingPunct="0">
                  <a:lnSpc>
                    <a:spcPct val="90000"/>
                  </a:lnSpc>
                  <a:buClr>
                    <a:srgbClr val="F6BF69"/>
                  </a:buClr>
                  <a:buFont typeface="Monotype Sorts" pitchFamily="2" charset="2"/>
                  <a:buNone/>
                </a:pPr>
                <a:r>
                  <a:rPr lang="en-US" sz="1700" b="1"/>
                  <a:t>Diagrams</a:t>
                </a:r>
                <a:endParaRPr lang="en-US" sz="1700">
                  <a:effectLst>
                    <a:outerShdw blurRad="38100" dist="38100" dir="2700000" algn="tl">
                      <a:srgbClr val="FFFFFF"/>
                    </a:outerShdw>
                  </a:effectLst>
                </a:endParaRPr>
              </a:p>
            </p:txBody>
          </p:sp>
        </p:grpSp>
        <p:grpSp>
          <p:nvGrpSpPr>
            <p:cNvPr id="21" name="Group 45"/>
            <p:cNvGrpSpPr>
              <a:grpSpLocks/>
            </p:cNvGrpSpPr>
            <p:nvPr/>
          </p:nvGrpSpPr>
          <p:grpSpPr bwMode="auto">
            <a:xfrm>
              <a:off x="640" y="1557"/>
              <a:ext cx="1102" cy="753"/>
              <a:chOff x="1152" y="2148"/>
              <a:chExt cx="1165" cy="801"/>
            </a:xfrm>
          </p:grpSpPr>
          <p:sp>
            <p:nvSpPr>
              <p:cNvPr id="27" name="Rectangle 46"/>
              <p:cNvSpPr>
                <a:spLocks noChangeArrowheads="1"/>
              </p:cNvSpPr>
              <p:nvPr/>
            </p:nvSpPr>
            <p:spPr bwMode="auto">
              <a:xfrm>
                <a:off x="1152" y="2148"/>
                <a:ext cx="973" cy="609"/>
              </a:xfrm>
              <a:prstGeom prst="rect">
                <a:avLst/>
              </a:prstGeom>
              <a:solidFill>
                <a:srgbClr val="66FFFF"/>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76531" tIns="38266" rIns="76531" bIns="38266" anchor="ctr"/>
              <a:lstStyle/>
              <a:p>
                <a:pPr marL="384175" indent="-384175" algn="ctr" defTabSz="903288" rtl="0" eaLnBrk="0" hangingPunct="0">
                  <a:lnSpc>
                    <a:spcPct val="90000"/>
                  </a:lnSpc>
                  <a:buClr>
                    <a:srgbClr val="F6BF69"/>
                  </a:buClr>
                  <a:buFont typeface="Monotype Sorts" pitchFamily="2" charset="2"/>
                  <a:buNone/>
                </a:pPr>
                <a:r>
                  <a:rPr lang="en-US" sz="1700" b="1"/>
                  <a:t>Use Case</a:t>
                </a:r>
              </a:p>
              <a:p>
                <a:pPr marL="384175" indent="-384175" algn="ctr" defTabSz="903288" rtl="0" eaLnBrk="0" hangingPunct="0">
                  <a:lnSpc>
                    <a:spcPct val="90000"/>
                  </a:lnSpc>
                  <a:buClr>
                    <a:srgbClr val="F6BF69"/>
                  </a:buClr>
                  <a:buFont typeface="Monotype Sorts" pitchFamily="2" charset="2"/>
                  <a:buNone/>
                </a:pPr>
                <a:r>
                  <a:rPr lang="en-US" sz="1700" b="1"/>
                  <a:t>Diagrams</a:t>
                </a:r>
                <a:endParaRPr lang="en-US" sz="1700">
                  <a:effectLst>
                    <a:outerShdw blurRad="38100" dist="38100" dir="2700000" algn="tl">
                      <a:srgbClr val="FFFFFF"/>
                    </a:outerShdw>
                  </a:effectLst>
                </a:endParaRPr>
              </a:p>
            </p:txBody>
          </p:sp>
          <p:sp>
            <p:nvSpPr>
              <p:cNvPr id="28" name="Rectangle 47"/>
              <p:cNvSpPr>
                <a:spLocks noChangeArrowheads="1"/>
              </p:cNvSpPr>
              <p:nvPr/>
            </p:nvSpPr>
            <p:spPr bwMode="auto">
              <a:xfrm>
                <a:off x="1248" y="2244"/>
                <a:ext cx="973" cy="609"/>
              </a:xfrm>
              <a:prstGeom prst="rect">
                <a:avLst/>
              </a:prstGeom>
              <a:solidFill>
                <a:srgbClr val="66FFFF"/>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76531" tIns="38266" rIns="76531" bIns="38266" anchor="ctr"/>
              <a:lstStyle/>
              <a:p>
                <a:pPr marL="384175" indent="-384175" algn="ctr" defTabSz="903288" rtl="0" eaLnBrk="0" hangingPunct="0">
                  <a:lnSpc>
                    <a:spcPct val="90000"/>
                  </a:lnSpc>
                  <a:buClr>
                    <a:srgbClr val="F6BF69"/>
                  </a:buClr>
                  <a:buFont typeface="Monotype Sorts" pitchFamily="2" charset="2"/>
                  <a:buNone/>
                </a:pPr>
                <a:r>
                  <a:rPr lang="en-US" sz="1700" b="1"/>
                  <a:t>Use Case</a:t>
                </a:r>
              </a:p>
              <a:p>
                <a:pPr marL="384175" indent="-384175" algn="ctr" defTabSz="903288" rtl="0" eaLnBrk="0" hangingPunct="0">
                  <a:lnSpc>
                    <a:spcPct val="90000"/>
                  </a:lnSpc>
                  <a:buClr>
                    <a:srgbClr val="F6BF69"/>
                  </a:buClr>
                  <a:buFont typeface="Monotype Sorts" pitchFamily="2" charset="2"/>
                  <a:buNone/>
                </a:pPr>
                <a:r>
                  <a:rPr lang="en-US" sz="1700" b="1"/>
                  <a:t>Diagrams</a:t>
                </a:r>
                <a:endParaRPr lang="en-US" sz="1700">
                  <a:effectLst>
                    <a:outerShdw blurRad="38100" dist="38100" dir="2700000" algn="tl">
                      <a:srgbClr val="FFFFFF"/>
                    </a:outerShdw>
                  </a:effectLst>
                </a:endParaRPr>
              </a:p>
            </p:txBody>
          </p:sp>
          <p:sp>
            <p:nvSpPr>
              <p:cNvPr id="29" name="Rectangle 48"/>
              <p:cNvSpPr>
                <a:spLocks noChangeArrowheads="1"/>
              </p:cNvSpPr>
              <p:nvPr/>
            </p:nvSpPr>
            <p:spPr bwMode="auto">
              <a:xfrm>
                <a:off x="1344" y="2340"/>
                <a:ext cx="973" cy="609"/>
              </a:xfrm>
              <a:prstGeom prst="rect">
                <a:avLst/>
              </a:prstGeom>
              <a:solidFill>
                <a:srgbClr val="66FFFF"/>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76531" tIns="38266" rIns="76531" bIns="38266" anchor="ctr"/>
              <a:lstStyle/>
              <a:p>
                <a:pPr marL="384175" indent="-384175" algn="ctr" defTabSz="903288" rtl="0" eaLnBrk="0" hangingPunct="0">
                  <a:lnSpc>
                    <a:spcPct val="90000"/>
                  </a:lnSpc>
                  <a:buClr>
                    <a:srgbClr val="F6BF69"/>
                  </a:buClr>
                  <a:buFont typeface="Monotype Sorts" pitchFamily="2" charset="2"/>
                  <a:buNone/>
                </a:pPr>
                <a:r>
                  <a:rPr lang="en-US" sz="1700" b="1"/>
                  <a:t>Activity</a:t>
                </a:r>
              </a:p>
              <a:p>
                <a:pPr marL="384175" indent="-384175" algn="ctr" defTabSz="903288" rtl="0" eaLnBrk="0" hangingPunct="0">
                  <a:lnSpc>
                    <a:spcPct val="90000"/>
                  </a:lnSpc>
                  <a:buClr>
                    <a:srgbClr val="F6BF69"/>
                  </a:buClr>
                  <a:buFont typeface="Monotype Sorts" pitchFamily="2" charset="2"/>
                  <a:buNone/>
                </a:pPr>
                <a:r>
                  <a:rPr lang="en-US" sz="1700" b="1"/>
                  <a:t>Diagrams</a:t>
                </a:r>
                <a:endParaRPr lang="en-US" sz="1700">
                  <a:effectLst>
                    <a:outerShdw blurRad="38100" dist="38100" dir="2700000" algn="tl">
                      <a:srgbClr val="FFFFFF"/>
                    </a:outerShdw>
                  </a:effectLst>
                </a:endParaRPr>
              </a:p>
            </p:txBody>
          </p:sp>
        </p:grpSp>
        <p:grpSp>
          <p:nvGrpSpPr>
            <p:cNvPr id="22" name="Group 49"/>
            <p:cNvGrpSpPr>
              <a:grpSpLocks/>
            </p:cNvGrpSpPr>
            <p:nvPr/>
          </p:nvGrpSpPr>
          <p:grpSpPr bwMode="auto">
            <a:xfrm>
              <a:off x="2905" y="1052"/>
              <a:ext cx="1101" cy="753"/>
              <a:chOff x="3069" y="1174"/>
              <a:chExt cx="1101" cy="753"/>
            </a:xfrm>
          </p:grpSpPr>
          <p:sp>
            <p:nvSpPr>
              <p:cNvPr id="24" name="Rectangle 50"/>
              <p:cNvSpPr>
                <a:spLocks noChangeArrowheads="1"/>
              </p:cNvSpPr>
              <p:nvPr/>
            </p:nvSpPr>
            <p:spPr bwMode="auto">
              <a:xfrm>
                <a:off x="3069" y="1174"/>
                <a:ext cx="919" cy="572"/>
              </a:xfrm>
              <a:prstGeom prst="rect">
                <a:avLst/>
              </a:prstGeom>
              <a:solidFill>
                <a:srgbClr val="FF66FF"/>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86173" tIns="43087" rIns="86173" bIns="43087" anchor="ctr"/>
              <a:lstStyle/>
              <a:p>
                <a:pPr marL="384175" indent="-384175" algn="ctr" defTabSz="903288" rtl="0" eaLnBrk="0" hangingPunct="0">
                  <a:lnSpc>
                    <a:spcPct val="90000"/>
                  </a:lnSpc>
                  <a:buClr>
                    <a:srgbClr val="F6BF69"/>
                  </a:buClr>
                  <a:buFont typeface="Monotype Sorts" pitchFamily="2" charset="2"/>
                  <a:buNone/>
                </a:pPr>
                <a:r>
                  <a:rPr lang="en-US" sz="1700" b="1"/>
                  <a:t>State</a:t>
                </a:r>
              </a:p>
              <a:p>
                <a:pPr marL="384175" indent="-384175" algn="ctr" defTabSz="903288" rtl="0" eaLnBrk="0" hangingPunct="0">
                  <a:lnSpc>
                    <a:spcPct val="90000"/>
                  </a:lnSpc>
                  <a:buClr>
                    <a:srgbClr val="F6BF69"/>
                  </a:buClr>
                  <a:buFont typeface="Monotype Sorts" pitchFamily="2" charset="2"/>
                  <a:buNone/>
                </a:pPr>
                <a:r>
                  <a:rPr lang="en-US" sz="1700" b="1"/>
                  <a:t>Diagrams</a:t>
                </a:r>
                <a:endParaRPr lang="en-US" sz="1700">
                  <a:effectLst>
                    <a:outerShdw blurRad="38100" dist="38100" dir="2700000" algn="tl">
                      <a:srgbClr val="FFFFFF"/>
                    </a:outerShdw>
                  </a:effectLst>
                </a:endParaRPr>
              </a:p>
            </p:txBody>
          </p:sp>
          <p:sp>
            <p:nvSpPr>
              <p:cNvPr id="25" name="Rectangle 51"/>
              <p:cNvSpPr>
                <a:spLocks noChangeArrowheads="1"/>
              </p:cNvSpPr>
              <p:nvPr/>
            </p:nvSpPr>
            <p:spPr bwMode="auto">
              <a:xfrm>
                <a:off x="3160" y="1264"/>
                <a:ext cx="919" cy="572"/>
              </a:xfrm>
              <a:prstGeom prst="rect">
                <a:avLst/>
              </a:prstGeom>
              <a:solidFill>
                <a:srgbClr val="FF66FF"/>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86173" tIns="43087" rIns="86173" bIns="43087" anchor="ctr"/>
              <a:lstStyle/>
              <a:p>
                <a:pPr marL="384175" indent="-384175" algn="ctr" defTabSz="903288" rtl="0" eaLnBrk="0" hangingPunct="0">
                  <a:lnSpc>
                    <a:spcPct val="90000"/>
                  </a:lnSpc>
                  <a:buClr>
                    <a:srgbClr val="F6BF69"/>
                  </a:buClr>
                  <a:buFont typeface="Monotype Sorts" pitchFamily="2" charset="2"/>
                  <a:buNone/>
                </a:pPr>
                <a:r>
                  <a:rPr lang="en-US" sz="1700" b="1"/>
                  <a:t>State</a:t>
                </a:r>
              </a:p>
              <a:p>
                <a:pPr marL="384175" indent="-384175" algn="ctr" defTabSz="903288" rtl="0" eaLnBrk="0" hangingPunct="0">
                  <a:lnSpc>
                    <a:spcPct val="90000"/>
                  </a:lnSpc>
                  <a:buClr>
                    <a:srgbClr val="F6BF69"/>
                  </a:buClr>
                  <a:buFont typeface="Monotype Sorts" pitchFamily="2" charset="2"/>
                  <a:buNone/>
                </a:pPr>
                <a:r>
                  <a:rPr lang="en-US" sz="1700" b="1"/>
                  <a:t>Diagrams</a:t>
                </a:r>
                <a:endParaRPr lang="en-US" sz="1700">
                  <a:effectLst>
                    <a:outerShdw blurRad="38100" dist="38100" dir="2700000" algn="tl">
                      <a:srgbClr val="FFFFFF"/>
                    </a:outerShdw>
                  </a:effectLst>
                </a:endParaRPr>
              </a:p>
            </p:txBody>
          </p:sp>
          <p:sp>
            <p:nvSpPr>
              <p:cNvPr id="26" name="Rectangle 52"/>
              <p:cNvSpPr>
                <a:spLocks noChangeArrowheads="1"/>
              </p:cNvSpPr>
              <p:nvPr/>
            </p:nvSpPr>
            <p:spPr bwMode="auto">
              <a:xfrm>
                <a:off x="3251" y="1354"/>
                <a:ext cx="919" cy="573"/>
              </a:xfrm>
              <a:prstGeom prst="rect">
                <a:avLst/>
              </a:prstGeom>
              <a:solidFill>
                <a:srgbClr val="FF66FF"/>
              </a:solidFill>
              <a:ln w="9525">
                <a:solidFill>
                  <a:schemeClr val="bg2"/>
                </a:solidFill>
                <a:miter lim="800000"/>
                <a:headEnd type="none" w="sm" len="sm"/>
                <a:tailEnd type="none" w="sm" len="sm"/>
              </a:ln>
              <a:effectLst>
                <a:outerShdw dist="107763" dir="2700000" algn="ctr" rotWithShape="0">
                  <a:schemeClr val="bg2"/>
                </a:outerShdw>
              </a:effectLst>
            </p:spPr>
            <p:txBody>
              <a:bodyPr wrap="none" lIns="86173" tIns="43087" rIns="86173" bIns="43087" anchor="ctr"/>
              <a:lstStyle/>
              <a:p>
                <a:pPr marL="384175" indent="-384175" algn="ctr" defTabSz="903288" rtl="0" eaLnBrk="0" hangingPunct="0">
                  <a:lnSpc>
                    <a:spcPct val="90000"/>
                  </a:lnSpc>
                  <a:buClr>
                    <a:srgbClr val="F6BF69"/>
                  </a:buClr>
                  <a:buFont typeface="Monotype Sorts" pitchFamily="2" charset="2"/>
                  <a:buNone/>
                </a:pPr>
                <a:r>
                  <a:rPr lang="en-US" sz="1700" b="1"/>
                  <a:t>Class</a:t>
                </a:r>
              </a:p>
              <a:p>
                <a:pPr marL="384175" indent="-384175" algn="ctr" defTabSz="903288" rtl="0" eaLnBrk="0" hangingPunct="0">
                  <a:lnSpc>
                    <a:spcPct val="90000"/>
                  </a:lnSpc>
                  <a:buClr>
                    <a:srgbClr val="F6BF69"/>
                  </a:buClr>
                  <a:buFont typeface="Monotype Sorts" pitchFamily="2" charset="2"/>
                  <a:buNone/>
                </a:pPr>
                <a:r>
                  <a:rPr lang="en-US" sz="1700" b="1"/>
                  <a:t>Diagrams</a:t>
                </a:r>
                <a:endParaRPr lang="en-US" sz="1700">
                  <a:effectLst>
                    <a:outerShdw blurRad="38100" dist="38100" dir="2700000" algn="tl">
                      <a:srgbClr val="FFFFFF"/>
                    </a:outerShdw>
                  </a:effectLst>
                </a:endParaRPr>
              </a:p>
            </p:txBody>
          </p:sp>
        </p:grpSp>
        <p:sp>
          <p:nvSpPr>
            <p:cNvPr id="23" name="Line 53"/>
            <p:cNvSpPr>
              <a:spLocks noChangeShapeType="1"/>
            </p:cNvSpPr>
            <p:nvPr/>
          </p:nvSpPr>
          <p:spPr bwMode="auto">
            <a:xfrm>
              <a:off x="2905" y="3145"/>
              <a:ext cx="0" cy="284"/>
            </a:xfrm>
            <a:prstGeom prst="line">
              <a:avLst/>
            </a:prstGeom>
            <a:noFill/>
            <a:ln w="12700">
              <a:solidFill>
                <a:schemeClr val="tx1"/>
              </a:solidFill>
              <a:round/>
              <a:headEnd type="none" w="sm" len="sm"/>
              <a:tailEnd type="none" w="lg" len="lg"/>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229600" cy="4038600"/>
          </a:xfrm>
        </p:spPr>
        <p:txBody>
          <a:bodyPr/>
          <a:lstStyle/>
          <a:p>
            <a:endParaRPr lang="en-US" dirty="0" smtClean="0"/>
          </a:p>
          <a:p>
            <a:endParaRPr lang="en-US" dirty="0" smtClean="0"/>
          </a:p>
          <a:p>
            <a:endParaRPr lang="en-US" dirty="0" smtClean="0"/>
          </a:p>
          <a:p>
            <a:pPr algn="ctr"/>
            <a:r>
              <a:rPr lang="en-US" sz="3200" b="1" dirty="0" smtClean="0"/>
              <a:t>Functional specification using use case</a:t>
            </a:r>
            <a:endParaRPr lang="en-US" sz="32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57200" y="381000"/>
            <a:ext cx="8229600" cy="914400"/>
          </a:xfrm>
        </p:spPr>
        <p:txBody>
          <a:bodyPr/>
          <a:lstStyle/>
          <a:p>
            <a:pPr eaLnBrk="1" hangingPunct="1"/>
            <a:r>
              <a:rPr lang="en-US" dirty="0" smtClean="0"/>
              <a:t>Use Cases Basics</a:t>
            </a:r>
          </a:p>
        </p:txBody>
      </p:sp>
      <p:sp>
        <p:nvSpPr>
          <p:cNvPr id="32773" name="Rectangle 3"/>
          <p:cNvSpPr>
            <a:spLocks noGrp="1" noChangeArrowheads="1"/>
          </p:cNvSpPr>
          <p:nvPr>
            <p:ph idx="1"/>
          </p:nvPr>
        </p:nvSpPr>
        <p:spPr>
          <a:xfrm>
            <a:off x="457200" y="1371600"/>
            <a:ext cx="8229600" cy="5181600"/>
          </a:xfrm>
        </p:spPr>
        <p:txBody>
          <a:bodyPr>
            <a:normAutofit/>
          </a:bodyPr>
          <a:lstStyle/>
          <a:p>
            <a:pPr>
              <a:buNone/>
            </a:pPr>
            <a:r>
              <a:rPr lang="en-US" dirty="0" smtClean="0">
                <a:sym typeface="Marlett" charset="0"/>
              </a:rPr>
              <a:t>A </a:t>
            </a:r>
            <a:r>
              <a:rPr lang="en-US" b="1" dirty="0" smtClean="0">
                <a:solidFill>
                  <a:srgbClr val="0000CC"/>
                </a:solidFill>
                <a:sym typeface="Marlett" charset="0"/>
              </a:rPr>
              <a:t>use case</a:t>
            </a:r>
            <a:r>
              <a:rPr lang="en-US" dirty="0" smtClean="0">
                <a:sym typeface="Marlett" charset="0"/>
              </a:rPr>
              <a:t> is a task that an actor needs to perform with the help of the system</a:t>
            </a:r>
          </a:p>
          <a:p>
            <a:pPr>
              <a:buNone/>
            </a:pPr>
            <a:r>
              <a:rPr lang="en-US" dirty="0" smtClean="0"/>
              <a:t> A use case model is part of an analysis model of a system that is created in the requirements analysis.</a:t>
            </a:r>
          </a:p>
          <a:p>
            <a:pPr>
              <a:buNone/>
            </a:pPr>
            <a:endParaRPr lang="en-US" b="1" dirty="0" smtClean="0"/>
          </a:p>
          <a:p>
            <a:pPr>
              <a:buNone/>
            </a:pPr>
            <a:r>
              <a:rPr lang="en-US" dirty="0" smtClean="0"/>
              <a:t>– A description of sequences of actions performed by a given system to produce a result for an actor</a:t>
            </a:r>
          </a:p>
          <a:p>
            <a:pPr>
              <a:buNone/>
            </a:pPr>
            <a:r>
              <a:rPr lang="en-US" dirty="0" smtClean="0"/>
              <a:t>- Use cases are created based on identified functional</a:t>
            </a:r>
          </a:p>
          <a:p>
            <a:pPr>
              <a:buNone/>
            </a:pPr>
            <a:r>
              <a:rPr lang="en-US" dirty="0" smtClean="0"/>
              <a:t>Requirements.</a:t>
            </a:r>
          </a:p>
          <a:p>
            <a:pPr>
              <a:buNone/>
            </a:pPr>
            <a:r>
              <a:rPr lang="en-US" dirty="0" smtClean="0"/>
              <a:t>- Use-case diagrams illustrate the relationship between a software system and its users.</a:t>
            </a:r>
          </a:p>
        </p:txBody>
      </p:sp>
      <p:sp>
        <p:nvSpPr>
          <p:cNvPr id="32771" name="Slide Number Placeholder 5"/>
          <p:cNvSpPr>
            <a:spLocks noGrp="1"/>
          </p:cNvSpPr>
          <p:nvPr>
            <p:ph type="sldNum" sz="quarter" idx="12"/>
          </p:nvPr>
        </p:nvSpPr>
        <p:spPr>
          <a:noFill/>
        </p:spPr>
        <p:txBody>
          <a:bodyPr/>
          <a:lstStyle/>
          <a:p>
            <a:fld id="{C2890900-887B-4AD6-B1FB-9DFDD2F74865}"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704088"/>
            <a:ext cx="8229600" cy="1124712"/>
          </a:xfrm>
        </p:spPr>
        <p:txBody>
          <a:bodyPr/>
          <a:lstStyle/>
          <a:p>
            <a:pPr eaLnBrk="1" hangingPunct="1"/>
            <a:r>
              <a:rPr lang="en-US" dirty="0" smtClean="0"/>
              <a:t>Software Design</a:t>
            </a:r>
          </a:p>
        </p:txBody>
      </p:sp>
      <p:sp>
        <p:nvSpPr>
          <p:cNvPr id="4099" name="Rectangle 3"/>
          <p:cNvSpPr>
            <a:spLocks noGrp="1" noChangeArrowheads="1"/>
          </p:cNvSpPr>
          <p:nvPr>
            <p:ph idx="1"/>
          </p:nvPr>
        </p:nvSpPr>
        <p:spPr/>
        <p:txBody>
          <a:bodyPr>
            <a:normAutofit/>
          </a:bodyPr>
          <a:lstStyle/>
          <a:p>
            <a:pPr eaLnBrk="1" hangingPunct="1">
              <a:lnSpc>
                <a:spcPct val="90000"/>
              </a:lnSpc>
            </a:pPr>
            <a:endParaRPr lang="en-US" sz="2800" dirty="0" smtClean="0"/>
          </a:p>
          <a:p>
            <a:pPr eaLnBrk="1" hangingPunct="1">
              <a:lnSpc>
                <a:spcPct val="90000"/>
              </a:lnSpc>
            </a:pPr>
            <a:r>
              <a:rPr lang="en-US" sz="2800" dirty="0" smtClean="0"/>
              <a:t>Design activity begins with a set of requirements, and may be an architecture</a:t>
            </a:r>
          </a:p>
          <a:p>
            <a:pPr eaLnBrk="1" hangingPunct="1">
              <a:lnSpc>
                <a:spcPct val="90000"/>
              </a:lnSpc>
            </a:pPr>
            <a:r>
              <a:rPr lang="en-US" sz="2800" dirty="0" smtClean="0"/>
              <a:t>Design done before the system is implemented</a:t>
            </a:r>
          </a:p>
          <a:p>
            <a:pPr eaLnBrk="1" hangingPunct="1">
              <a:lnSpc>
                <a:spcPct val="90000"/>
              </a:lnSpc>
            </a:pPr>
            <a:r>
              <a:rPr lang="en-US" sz="2800" dirty="0" smtClean="0"/>
              <a:t>Design focuses on </a:t>
            </a:r>
            <a:r>
              <a:rPr lang="en-US" sz="2800" b="1" dirty="0" smtClean="0"/>
              <a:t>module view </a:t>
            </a:r>
            <a:r>
              <a:rPr lang="en-US" sz="2800" dirty="0" smtClean="0"/>
              <a:t>– i.e. what modules should be in the system</a:t>
            </a:r>
          </a:p>
          <a:p>
            <a:pPr eaLnBrk="1" hangingPunct="1">
              <a:lnSpc>
                <a:spcPct val="90000"/>
              </a:lnSpc>
            </a:pPr>
            <a:r>
              <a:rPr lang="en-US" sz="2800" dirty="0" smtClean="0"/>
              <a:t>Design of a system is a blue print for implementation</a:t>
            </a:r>
          </a:p>
          <a:p>
            <a:pPr eaLnBrk="1" hangingPunct="1">
              <a:lnSpc>
                <a:spcPct val="90000"/>
              </a:lnSpc>
            </a:pPr>
            <a:endParaRPr lang="en-US" sz="24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229600" cy="4648200"/>
          </a:xfrm>
        </p:spPr>
        <p:txBody>
          <a:bodyPr/>
          <a:lstStyle/>
          <a:p>
            <a:r>
              <a:rPr lang="en-US" dirty="0" smtClean="0"/>
              <a:t> Use Case model is used to specify the functionality of a system from the point of view of the business users. </a:t>
            </a:r>
          </a:p>
          <a:p>
            <a:endParaRPr lang="en-US" dirty="0" smtClean="0"/>
          </a:p>
          <a:p>
            <a:r>
              <a:rPr lang="en-US" dirty="0" smtClean="0"/>
              <a:t>Use cases once specified can be denoted using a clear and precise visual modeling language such as UML.</a:t>
            </a:r>
          </a:p>
          <a:p>
            <a:endParaRPr lang="en-US" dirty="0" smtClean="0"/>
          </a:p>
          <a:p>
            <a:r>
              <a:rPr lang="en-US" dirty="0" smtClean="0"/>
              <a:t> The Use Case description describes the interaction between the system and the outside world.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r>
              <a:rPr lang="en-US" smtClean="0"/>
              <a:t>Basics..</a:t>
            </a:r>
          </a:p>
        </p:txBody>
      </p:sp>
      <p:sp>
        <p:nvSpPr>
          <p:cNvPr id="33797" name="Rectangle 3"/>
          <p:cNvSpPr>
            <a:spLocks noGrp="1" noChangeArrowheads="1"/>
          </p:cNvSpPr>
          <p:nvPr>
            <p:ph idx="1"/>
          </p:nvPr>
        </p:nvSpPr>
        <p:spPr>
          <a:xfrm>
            <a:off x="457200" y="1935480"/>
            <a:ext cx="8229600" cy="3931920"/>
          </a:xfrm>
        </p:spPr>
        <p:txBody>
          <a:bodyPr>
            <a:normAutofit/>
          </a:bodyPr>
          <a:lstStyle/>
          <a:p>
            <a:r>
              <a:rPr lang="en-US" sz="2400" b="1" dirty="0" smtClean="0"/>
              <a:t>A</a:t>
            </a:r>
            <a:r>
              <a:rPr lang="en-US" sz="2800" b="1" dirty="0" smtClean="0"/>
              <a:t>ctor:  </a:t>
            </a:r>
            <a:r>
              <a:rPr lang="en-US" sz="2800" dirty="0" smtClean="0"/>
              <a:t>Represent roles that humans, hardware devices, or external systems play while interacting with a given system</a:t>
            </a:r>
          </a:p>
          <a:p>
            <a:r>
              <a:rPr lang="en-US" sz="2800" dirty="0" smtClean="0"/>
              <a:t>They are not part of the system and are situated outside of the system boundary</a:t>
            </a:r>
          </a:p>
          <a:p>
            <a:r>
              <a:rPr lang="en-US" sz="2800" dirty="0" smtClean="0"/>
              <a:t>Actors may be both </a:t>
            </a:r>
            <a:r>
              <a:rPr lang="en-US" sz="2800" b="1" dirty="0" smtClean="0"/>
              <a:t>at input and output ends </a:t>
            </a:r>
            <a:r>
              <a:rPr lang="en-US" sz="2800" dirty="0" smtClean="0"/>
              <a:t>of a use case</a:t>
            </a:r>
          </a:p>
        </p:txBody>
      </p:sp>
      <p:sp>
        <p:nvSpPr>
          <p:cNvPr id="33794" name="Footer Placeholder 4"/>
          <p:cNvSpPr>
            <a:spLocks noGrp="1"/>
          </p:cNvSpPr>
          <p:nvPr>
            <p:ph type="ftr" sz="quarter" idx="11"/>
          </p:nvPr>
        </p:nvSpPr>
        <p:spPr>
          <a:noFill/>
        </p:spPr>
        <p:txBody>
          <a:bodyPr/>
          <a:lstStyle/>
          <a:p>
            <a:endParaRPr lang="en-US" dirty="0" smtClean="0"/>
          </a:p>
        </p:txBody>
      </p:sp>
      <p:sp>
        <p:nvSpPr>
          <p:cNvPr id="33795" name="Slide Number Placeholder 5"/>
          <p:cNvSpPr>
            <a:spLocks noGrp="1"/>
          </p:cNvSpPr>
          <p:nvPr>
            <p:ph type="sldNum" sz="quarter" idx="12"/>
          </p:nvPr>
        </p:nvSpPr>
        <p:spPr>
          <a:noFill/>
        </p:spPr>
        <p:txBody>
          <a:bodyPr/>
          <a:lstStyle/>
          <a:p>
            <a:fld id="{2EE09C8F-F243-4842-9F0E-156506189BBB}"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cstate="print"/>
          <a:srcRect/>
          <a:stretch>
            <a:fillRect/>
          </a:stretch>
        </p:blipFill>
        <p:spPr bwMode="auto">
          <a:xfrm>
            <a:off x="706334" y="2362200"/>
            <a:ext cx="7304270" cy="26201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name</a:t>
            </a:r>
            <a:endParaRPr lang="en-US" dirty="0"/>
          </a:p>
        </p:txBody>
      </p:sp>
      <p:sp>
        <p:nvSpPr>
          <p:cNvPr id="3" name="Content Placeholder 2"/>
          <p:cNvSpPr>
            <a:spLocks noGrp="1"/>
          </p:cNvSpPr>
          <p:nvPr>
            <p:ph sz="half" idx="1"/>
          </p:nvPr>
        </p:nvSpPr>
        <p:spPr>
          <a:xfrm>
            <a:off x="457200" y="1920085"/>
            <a:ext cx="4648200" cy="4434840"/>
          </a:xfrm>
        </p:spPr>
        <p:txBody>
          <a:bodyPr/>
          <a:lstStyle/>
          <a:p>
            <a:endParaRPr lang="en-US" dirty="0" smtClean="0"/>
          </a:p>
          <a:p>
            <a:r>
              <a:rPr lang="en-US" dirty="0" smtClean="0"/>
              <a:t>Simple name: </a:t>
            </a:r>
            <a:r>
              <a:rPr lang="en-US" b="1" dirty="0" smtClean="0"/>
              <a:t>Register student</a:t>
            </a:r>
          </a:p>
          <a:p>
            <a:endParaRPr lang="en-US" b="1" dirty="0" smtClean="0"/>
          </a:p>
        </p:txBody>
      </p:sp>
      <p:pic>
        <p:nvPicPr>
          <p:cNvPr id="12291" name="Picture 3"/>
          <p:cNvPicPr>
            <a:picLocks noGrp="1" noChangeAspect="1" noChangeArrowheads="1"/>
          </p:cNvPicPr>
          <p:nvPr>
            <p:ph sz="half" idx="2"/>
          </p:nvPr>
        </p:nvPicPr>
        <p:blipFill>
          <a:blip r:embed="rId2" cstate="print"/>
          <a:srcRect/>
          <a:stretch>
            <a:fillRect/>
          </a:stretch>
        </p:blipFill>
        <p:spPr bwMode="auto">
          <a:xfrm>
            <a:off x="5562600" y="2971800"/>
            <a:ext cx="2133600" cy="828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04088"/>
            <a:ext cx="8305800" cy="1277112"/>
          </a:xfrm>
        </p:spPr>
        <p:txBody>
          <a:bodyPr>
            <a:normAutofit fontScale="90000"/>
          </a:bodyPr>
          <a:lstStyle/>
          <a:p>
            <a:r>
              <a:rPr lang="en-US" dirty="0" smtClean="0"/>
              <a:t>Relationships between use cases</a:t>
            </a:r>
            <a:endParaRPr lang="en-US" dirty="0"/>
          </a:p>
        </p:txBody>
      </p:sp>
      <p:sp>
        <p:nvSpPr>
          <p:cNvPr id="3" name="Content Placeholder 2"/>
          <p:cNvSpPr>
            <a:spLocks noGrp="1"/>
          </p:cNvSpPr>
          <p:nvPr>
            <p:ph idx="1"/>
          </p:nvPr>
        </p:nvSpPr>
        <p:spPr/>
        <p:txBody>
          <a:bodyPr>
            <a:normAutofit/>
          </a:bodyPr>
          <a:lstStyle/>
          <a:p>
            <a:pPr>
              <a:buNone/>
            </a:pPr>
            <a:endParaRPr lang="en-US" b="1" dirty="0" smtClean="0"/>
          </a:p>
          <a:p>
            <a:pPr>
              <a:buNone/>
            </a:pPr>
            <a:endParaRPr lang="en-US" b="1" dirty="0" smtClean="0"/>
          </a:p>
          <a:p>
            <a:pPr>
              <a:buNone/>
            </a:pPr>
            <a:r>
              <a:rPr lang="en-US" b="1" dirty="0" smtClean="0"/>
              <a:t> </a:t>
            </a:r>
            <a:endParaRPr lang="en-US" dirty="0" smtClean="0"/>
          </a:p>
          <a:p>
            <a:r>
              <a:rPr lang="en-US" b="1" dirty="0" smtClean="0"/>
              <a:t>Association , Extends and Includes Relationships</a:t>
            </a:r>
            <a:endParaRPr lang="en-US"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3581400"/>
          </a:xfrm>
        </p:spPr>
        <p:txBody>
          <a:bodyPr/>
          <a:lstStyle/>
          <a:p>
            <a:r>
              <a:rPr lang="en-US" b="1" dirty="0" smtClean="0"/>
              <a:t>Association</a:t>
            </a:r>
          </a:p>
          <a:p>
            <a:pPr>
              <a:buNone/>
            </a:pPr>
            <a:r>
              <a:rPr lang="en-US" dirty="0" smtClean="0"/>
              <a:t>The association relationship is the interface between an actor and a use case. It is represented by a line between an actor and a use case.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704088"/>
            <a:ext cx="8229600" cy="972312"/>
          </a:xfrm>
        </p:spPr>
        <p:txBody>
          <a:bodyPr/>
          <a:lstStyle/>
          <a:p>
            <a:r>
              <a:rPr lang="en-US" dirty="0" smtClean="0"/>
              <a:t>Relationships among use cases</a:t>
            </a:r>
            <a:endParaRPr lang="en-US" dirty="0"/>
          </a:p>
        </p:txBody>
      </p:sp>
      <p:sp>
        <p:nvSpPr>
          <p:cNvPr id="3" name="Content Placeholder 2"/>
          <p:cNvSpPr>
            <a:spLocks noGrp="1"/>
          </p:cNvSpPr>
          <p:nvPr>
            <p:ph idx="1"/>
          </p:nvPr>
        </p:nvSpPr>
        <p:spPr>
          <a:xfrm>
            <a:off x="457200" y="1935480"/>
            <a:ext cx="8229600" cy="4617720"/>
          </a:xfrm>
        </p:spPr>
        <p:txBody>
          <a:bodyPr>
            <a:normAutofit fontScale="92500" lnSpcReduction="10000"/>
          </a:bodyPr>
          <a:lstStyle/>
          <a:p>
            <a:r>
              <a:rPr lang="en-US" b="1" i="1" dirty="0" smtClean="0"/>
              <a:t>Include: </a:t>
            </a:r>
            <a:r>
              <a:rPr lang="en-US" dirty="0" smtClean="0"/>
              <a:t>Common behavior of more than one use case is referenced as a separate instance to avoid repetition</a:t>
            </a:r>
            <a:r>
              <a:rPr lang="en-US" altLang="zh-CN" dirty="0" smtClean="0">
                <a:ea typeface="SimSun" pitchFamily="2" charset="-122"/>
              </a:rPr>
              <a:t> </a:t>
            </a:r>
          </a:p>
          <a:p>
            <a:endParaRPr lang="en-US" altLang="zh-CN" dirty="0" smtClean="0">
              <a:ea typeface="SimSun" pitchFamily="2" charset="-122"/>
            </a:endParaRPr>
          </a:p>
          <a:p>
            <a:r>
              <a:rPr lang="en-US" altLang="zh-CN" dirty="0" smtClean="0">
                <a:ea typeface="SimSun" pitchFamily="2" charset="-122"/>
              </a:rPr>
              <a:t>a dotted line labeled &lt;&lt;include&gt;&gt; beginning at base use case and ending with an arrows pointing to the include use case. </a:t>
            </a:r>
          </a:p>
          <a:p>
            <a:endParaRPr lang="en-US" altLang="zh-CN" dirty="0" smtClean="0">
              <a:ea typeface="SimSun" pitchFamily="2" charset="-122"/>
            </a:endParaRPr>
          </a:p>
          <a:p>
            <a:pPr>
              <a:buNone/>
            </a:pPr>
            <a:endParaRPr lang="en-US" altLang="zh-CN" dirty="0" smtClean="0">
              <a:ea typeface="SimSun" pitchFamily="2" charset="-122"/>
            </a:endParaRPr>
          </a:p>
          <a:p>
            <a:pPr>
              <a:buNone/>
            </a:pPr>
            <a:endParaRPr lang="en-US" altLang="zh-CN" dirty="0" smtClean="0">
              <a:ea typeface="SimSun" pitchFamily="2" charset="-122"/>
            </a:endParaRPr>
          </a:p>
          <a:p>
            <a:r>
              <a:rPr lang="en-US" altLang="zh-CN" dirty="0" smtClean="0">
                <a:ea typeface="SimSun" pitchFamily="2" charset="-122"/>
              </a:rPr>
              <a:t>The include relationship occurs when a set of behavior is </a:t>
            </a:r>
            <a:r>
              <a:rPr lang="en-US" altLang="zh-CN" b="1" dirty="0" smtClean="0">
                <a:ea typeface="SimSun" pitchFamily="2" charset="-122"/>
              </a:rPr>
              <a:t>similar across more than one use case; </a:t>
            </a:r>
            <a:r>
              <a:rPr lang="en-US" dirty="0" smtClean="0"/>
              <a:t>used to extract use case fragments that are </a:t>
            </a:r>
            <a:r>
              <a:rPr lang="en-US" i="1" dirty="0" smtClean="0"/>
              <a:t>duplicated</a:t>
            </a:r>
            <a:r>
              <a:rPr lang="en-US" dirty="0" smtClean="0"/>
              <a:t> in multiple use cases</a:t>
            </a:r>
            <a:endParaRPr lang="en-US" dirty="0"/>
          </a:p>
        </p:txBody>
      </p:sp>
      <p:pic>
        <p:nvPicPr>
          <p:cNvPr id="5" name="Picture 3"/>
          <p:cNvPicPr>
            <a:picLocks noChangeAspect="1" noChangeArrowheads="1"/>
          </p:cNvPicPr>
          <p:nvPr/>
        </p:nvPicPr>
        <p:blipFill>
          <a:blip r:embed="rId2" cstate="print"/>
          <a:srcRect/>
          <a:stretch>
            <a:fillRect/>
          </a:stretch>
        </p:blipFill>
        <p:spPr bwMode="auto">
          <a:xfrm>
            <a:off x="2852026" y="3962400"/>
            <a:ext cx="3091574" cy="11422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included use case cannot stand alone and the original use case is not complete without the included one.</a:t>
            </a:r>
          </a:p>
          <a:p>
            <a:r>
              <a:rPr lang="en-US" dirty="0" smtClean="0"/>
              <a:t>A base use case is dependent on the included use case(s); without it/them the base use case is </a:t>
            </a:r>
            <a:r>
              <a:rPr lang="en-US" b="1" dirty="0" smtClean="0"/>
              <a:t>incomplete</a:t>
            </a:r>
            <a:r>
              <a:rPr lang="en-US" dirty="0" smtClean="0"/>
              <a:t>.</a:t>
            </a:r>
          </a:p>
          <a:p>
            <a:r>
              <a:rPr lang="en-US" dirty="0" smtClean="0"/>
              <a:t>Includes the functionality of one use case in another.</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Grp="1" noChangeAspect="1" noChangeArrowheads="1"/>
          </p:cNvPicPr>
          <p:nvPr>
            <p:ph idx="1"/>
          </p:nvPr>
        </p:nvPicPr>
        <p:blipFill>
          <a:blip r:embed="rId2" cstate="print"/>
          <a:srcRect/>
          <a:stretch>
            <a:fillRect/>
          </a:stretch>
        </p:blipFill>
        <p:spPr bwMode="auto">
          <a:xfrm>
            <a:off x="281944" y="1600200"/>
            <a:ext cx="8587764" cy="44537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0083"/>
            <a:ext cx="8229600" cy="4389120"/>
          </a:xfrm>
        </p:spPr>
        <p:txBody>
          <a:bodyPr/>
          <a:lstStyle/>
          <a:p>
            <a:pPr>
              <a:buNone/>
            </a:pPr>
            <a:r>
              <a:rPr lang="en-US" dirty="0" smtClean="0"/>
              <a:t>– </a:t>
            </a:r>
            <a:r>
              <a:rPr lang="en-US" b="1" i="1" dirty="0" smtClean="0"/>
              <a:t>Extend: </a:t>
            </a:r>
            <a:r>
              <a:rPr lang="en-US" dirty="0" smtClean="0"/>
              <a:t>Implicit integration of the behavior of another use case by declaring the extension points / events in the base.</a:t>
            </a:r>
          </a:p>
          <a:p>
            <a:r>
              <a:rPr lang="en-US" altLang="zh-CN" dirty="0" smtClean="0">
                <a:ea typeface="SimSun" pitchFamily="2" charset="-122"/>
              </a:rPr>
              <a:t>a dotted line labeled &lt;&lt;extend&gt;&gt;  with an arrow toward the base case. The extending use case may add behavior to the base use case. The base class declares “extension points”.</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233537" y="5029200"/>
            <a:ext cx="4243463" cy="1209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smtClean="0"/>
              <a:t>SW architecture definition constitutes a </a:t>
            </a:r>
            <a:r>
              <a:rPr lang="en-US" sz="2800" b="1" dirty="0" smtClean="0"/>
              <a:t>High level design (</a:t>
            </a:r>
            <a:r>
              <a:rPr lang="en-US" sz="2800" dirty="0" smtClean="0"/>
              <a:t>modules are defined), while the design we are referring to is </a:t>
            </a:r>
            <a:r>
              <a:rPr lang="en-US" sz="2800" b="1" dirty="0" smtClean="0"/>
              <a:t>low level design(</a:t>
            </a:r>
            <a:r>
              <a:rPr lang="en-US" sz="2800" dirty="0" smtClean="0"/>
              <a:t>logic specified</a:t>
            </a:r>
            <a:r>
              <a:rPr lang="en-US" sz="2800" b="1" dirty="0" smtClean="0"/>
              <a:t>)</a:t>
            </a:r>
            <a:r>
              <a:rPr lang="en-US" sz="2800" dirty="0" smtClean="0"/>
              <a:t>.</a:t>
            </a:r>
            <a:r>
              <a:rPr lang="en-US" sz="2800" b="1" dirty="0" smtClean="0"/>
              <a:t>  </a:t>
            </a:r>
          </a:p>
          <a:p>
            <a:endParaRPr lang="en-US" sz="2800" b="1" dirty="0" smtClean="0"/>
          </a:p>
          <a:p>
            <a:pPr>
              <a:lnSpc>
                <a:spcPct val="90000"/>
              </a:lnSpc>
            </a:pPr>
            <a:r>
              <a:rPr lang="en-US" sz="2800" dirty="0" smtClean="0"/>
              <a:t>Design is a creative activity</a:t>
            </a:r>
          </a:p>
          <a:p>
            <a:pPr>
              <a:lnSpc>
                <a:spcPct val="90000"/>
              </a:lnSpc>
            </a:pPr>
            <a:r>
              <a:rPr lang="en-US" sz="2800" b="1" dirty="0" smtClean="0"/>
              <a:t>Goal: </a:t>
            </a:r>
            <a:r>
              <a:rPr lang="en-US" sz="2800" dirty="0" smtClean="0"/>
              <a:t>to create a plan to satisfy requirements</a:t>
            </a:r>
          </a:p>
          <a:p>
            <a:pPr>
              <a:lnSpc>
                <a:spcPct val="90000"/>
              </a:lnSpc>
            </a:pPr>
            <a:r>
              <a:rPr lang="en-US" sz="2800" dirty="0" smtClean="0"/>
              <a:t>Perhaps the most critical activity during system development</a:t>
            </a:r>
          </a:p>
          <a:p>
            <a:endParaRPr lang="en-US" sz="2800"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3352800"/>
          </a:xfrm>
        </p:spPr>
        <p:txBody>
          <a:bodyPr/>
          <a:lstStyle/>
          <a:p>
            <a:r>
              <a:rPr lang="en-US" dirty="0" smtClean="0"/>
              <a:t>The extending Use Cases represent additional functionality, </a:t>
            </a:r>
            <a:r>
              <a:rPr lang="en-US" b="1" dirty="0" smtClean="0"/>
              <a:t>without which the model is consistent in itself. </a:t>
            </a:r>
          </a:p>
          <a:p>
            <a:r>
              <a:rPr lang="en-US" b="1" dirty="0" smtClean="0"/>
              <a:t>Extend</a:t>
            </a:r>
            <a:r>
              <a:rPr lang="en-US" dirty="0" smtClean="0"/>
              <a:t> is used when a use case conditionally adds steps to another first class use case (those use cases are optional).</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fontScale="90000"/>
          </a:bodyPr>
          <a:lstStyle/>
          <a:p>
            <a:r>
              <a:rPr lang="en-US" dirty="0" smtClean="0"/>
              <a:t>Case study 1: AUCA Library system</a:t>
            </a:r>
            <a:endParaRPr lang="en-US" dirty="0"/>
          </a:p>
        </p:txBody>
      </p:sp>
      <p:sp>
        <p:nvSpPr>
          <p:cNvPr id="3" name="Content Placeholder 2"/>
          <p:cNvSpPr>
            <a:spLocks noGrp="1"/>
          </p:cNvSpPr>
          <p:nvPr>
            <p:ph idx="1"/>
          </p:nvPr>
        </p:nvSpPr>
        <p:spPr>
          <a:xfrm>
            <a:off x="304800" y="1752600"/>
            <a:ext cx="8382000" cy="4800600"/>
          </a:xfrm>
        </p:spPr>
        <p:txBody>
          <a:bodyPr/>
          <a:lstStyle/>
          <a:p>
            <a:pPr algn="just"/>
            <a:r>
              <a:rPr lang="en-GB" dirty="0" smtClean="0"/>
              <a:t>AUCA stores a number o</a:t>
            </a:r>
            <a:r>
              <a:rPr lang="en-US" dirty="0" smtClean="0"/>
              <a:t>f books that can be borrowed by its members. At the moment the AUCA deals with loans, returns and reservations of the books in a manual system that is not efficient. AUCA requires a new computerized Library system in replacement of the current system, in order to provide more effective services. In the new system, all membership cards and books stored are bar coded so that the scanning machine integrated with the new library system can support borrows, returns and reservation of the books.</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The system records all details of a new member (e.g., name, address, telephone number, start date, expire date) when a new membership card is issued to that member. </a:t>
            </a:r>
          </a:p>
          <a:p>
            <a:pPr algn="just"/>
            <a:r>
              <a:rPr lang="en-US" dirty="0" smtClean="0"/>
              <a:t>It also records the details of books (e.g., title, author, ISBN, publisher, publication year) when purchased.</a:t>
            </a:r>
          </a:p>
          <a:p>
            <a:pPr algn="just"/>
            <a:endParaRPr lang="en-US" dirty="0" smtClean="0"/>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pPr algn="just"/>
            <a:r>
              <a:rPr lang="en-US" dirty="0" smtClean="0"/>
              <a:t>The member who wishes to borrow a book pick from the bookshelves. She/he needs to present his/her membership card to librarian each time they wish to borrow a book. </a:t>
            </a:r>
          </a:p>
          <a:p>
            <a:pPr algn="just"/>
            <a:r>
              <a:rPr lang="en-US" dirty="0" smtClean="0"/>
              <a:t>The librarian uses the scanning machine to read the card. The librarian will stamp the book with the return date before giving it to the member. </a:t>
            </a:r>
          </a:p>
          <a:p>
            <a:pPr algn="just"/>
            <a:r>
              <a:rPr lang="en-US" dirty="0" smtClean="0"/>
              <a:t>The book borrowed will also read by the scanning machine so than loan details (e.g., issue date, borrower’s details, book’s details, and its return date) can be recorded in the Library system. The membership card will be then returned to the member together with the book issued.</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pPr algn="just"/>
            <a:r>
              <a:rPr lang="en-US" dirty="0" smtClean="0"/>
              <a:t>A book is requested for return before return date only if reserved by another member. When member reserves a book, he/she needs to present the librarian his/her membership card and provide details (e.g., name, author) to be reserved. The librarian uses the scanning machine to read the card. The reservation will be carried out if the system accepts the card. </a:t>
            </a:r>
          </a:p>
          <a:p>
            <a:pPr algn="just"/>
            <a:r>
              <a:rPr lang="en-US" dirty="0" smtClean="0"/>
              <a:t>The librarian then needs to enter the books details for reservation. The system will add the new reservation with information (e.g., member details, current date, book details) to the list of reservations kept in the system.</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The reservation list is scanned weekly by the system to generate return request (to the member who borrowed the book). When a book is returned, either as a result of a return request or when the borrower has finished with it, the reservations list is scanned again and if the book has been served an availability notification is sent to the appropriate member.</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lstStyle/>
          <a:p>
            <a:pPr algn="just"/>
            <a:r>
              <a:rPr lang="en-US" dirty="0" smtClean="0"/>
              <a:t>A book is scanned using a scanning machine for validation when returned. If returned late, the borrower will receive a fine notice. His/her membership will be scanned until the fine has been paid. The membership will be cancelled if the fine is not paid within two weeks.</a:t>
            </a:r>
          </a:p>
          <a:p>
            <a:pPr algn="just"/>
            <a:r>
              <a:rPr lang="en-US" dirty="0" smtClean="0"/>
              <a:t>The AUCA must store more than one copy for the books that are requested very often. In this case, different copy numbers are used for distinguishing between copies of the same book.</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r>
              <a:rPr lang="en-US" dirty="0" smtClean="0"/>
              <a:t>USE CASES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a:buNone/>
            </a:pPr>
            <a:r>
              <a:rPr lang="en-US" dirty="0" smtClean="0"/>
              <a:t>1. BORROW A BOOK</a:t>
            </a:r>
          </a:p>
          <a:p>
            <a:pPr>
              <a:buNone/>
            </a:pPr>
            <a:r>
              <a:rPr lang="en-US" dirty="0" smtClean="0"/>
              <a:t>2. RESERVE A BOOK</a:t>
            </a:r>
          </a:p>
          <a:p>
            <a:pPr>
              <a:buNone/>
            </a:pPr>
            <a:r>
              <a:rPr lang="en-US" dirty="0" smtClean="0"/>
              <a:t>3. RECORD NEW BOOK</a:t>
            </a:r>
          </a:p>
          <a:p>
            <a:pPr>
              <a:buNone/>
            </a:pPr>
            <a:r>
              <a:rPr lang="en-US" dirty="0" smtClean="0"/>
              <a:t>4. SCAN RESERVATION LIST</a:t>
            </a:r>
          </a:p>
          <a:p>
            <a:pPr>
              <a:buNone/>
            </a:pPr>
            <a:r>
              <a:rPr lang="en-US" dirty="0" smtClean="0"/>
              <a:t>5. RETURN A BOOK</a:t>
            </a:r>
          </a:p>
          <a:p>
            <a:pPr>
              <a:buNone/>
            </a:pPr>
            <a:r>
              <a:rPr lang="en-US" dirty="0" smtClean="0"/>
              <a:t>6. SEND FINE NOTICE</a:t>
            </a:r>
          </a:p>
          <a:p>
            <a:pPr>
              <a:buNone/>
            </a:pPr>
            <a:r>
              <a:rPr lang="en-US" dirty="0" smtClean="0"/>
              <a:t>7.RECORD DETAILS OF NEW NEMBER</a:t>
            </a:r>
          </a:p>
          <a:p>
            <a:pPr>
              <a:buNone/>
            </a:pPr>
            <a:r>
              <a:rPr lang="en-US" dirty="0" smtClean="0"/>
              <a:t>8. CANCEL THE MEMBERSHIP</a:t>
            </a:r>
          </a:p>
          <a:p>
            <a:pPr>
              <a:buNone/>
            </a:pPr>
            <a:r>
              <a:rPr lang="en-US" dirty="0" smtClean="0"/>
              <a:t>9. PAY FINE</a:t>
            </a:r>
          </a:p>
          <a:p>
            <a:pPr>
              <a:buNone/>
            </a:pPr>
            <a:r>
              <a:rPr lang="en-US" dirty="0" smtClean="0"/>
              <a:t>10. VALIDATE MEMBERSHIP CARD</a:t>
            </a:r>
          </a:p>
          <a:p>
            <a:pPr>
              <a:buNone/>
            </a:pPr>
            <a:r>
              <a:rPr lang="en-US" dirty="0" smtClean="0"/>
              <a:t>11. ISSUE MEMBERSHIP CARD</a:t>
            </a:r>
          </a:p>
          <a:p>
            <a:pPr>
              <a:buNone/>
            </a:pPr>
            <a:r>
              <a:rPr lang="en-US" dirty="0" smtClean="0"/>
              <a:t>12. SEND AVAILABILITY NOTIFICATION</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6066" name="Picture 2"/>
          <p:cNvPicPr>
            <a:picLocks noGrp="1" noChangeAspect="1" noChangeArrowheads="1"/>
          </p:cNvPicPr>
          <p:nvPr>
            <p:ph idx="1"/>
          </p:nvPr>
        </p:nvPicPr>
        <p:blipFill>
          <a:blip r:embed="rId2" cstate="print"/>
          <a:srcRect/>
          <a:stretch>
            <a:fillRect/>
          </a:stretch>
        </p:blipFill>
        <p:spPr bwMode="auto">
          <a:xfrm>
            <a:off x="0" y="0"/>
            <a:ext cx="8686800" cy="6629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019800"/>
          </a:xfrm>
        </p:spPr>
        <p:txBody>
          <a:bodyPr>
            <a:normAutofit/>
          </a:bodyPr>
          <a:lstStyle/>
          <a:p>
            <a:r>
              <a:rPr lang="en-US" dirty="0" smtClean="0"/>
              <a:t>System development focus on three different models of the system:</a:t>
            </a:r>
          </a:p>
          <a:p>
            <a:pPr>
              <a:buFontTx/>
              <a:buChar char="-"/>
            </a:pPr>
            <a:r>
              <a:rPr lang="en-US" dirty="0" smtClean="0"/>
              <a:t>The </a:t>
            </a:r>
            <a:r>
              <a:rPr lang="en-US" b="1" dirty="0" smtClean="0"/>
              <a:t>functional model, </a:t>
            </a:r>
            <a:r>
              <a:rPr lang="en-US" dirty="0" smtClean="0"/>
              <a:t>represented in UML with use case diagrams, describe the functionality of the system from the user’ s point of view.</a:t>
            </a:r>
          </a:p>
          <a:p>
            <a:pPr>
              <a:buFontTx/>
              <a:buChar char="-"/>
            </a:pPr>
            <a:endParaRPr lang="en-US" dirty="0" smtClean="0"/>
          </a:p>
          <a:p>
            <a:pPr>
              <a:buFontTx/>
              <a:buChar char="-"/>
            </a:pPr>
            <a:r>
              <a:rPr lang="en-US" dirty="0" smtClean="0"/>
              <a:t>The </a:t>
            </a:r>
            <a:r>
              <a:rPr lang="en-US" b="1" dirty="0" smtClean="0"/>
              <a:t>object model </a:t>
            </a:r>
            <a:r>
              <a:rPr lang="en-US" dirty="0" smtClean="0"/>
              <a:t>represented in UML with class diagram, describe the structure of the system in terms of objects, attributes, associations and operations. </a:t>
            </a:r>
          </a:p>
          <a:p>
            <a:pPr>
              <a:buFontTx/>
              <a:buChar char="-"/>
            </a:pPr>
            <a:endParaRPr lang="en-US" dirty="0" smtClean="0"/>
          </a:p>
          <a:p>
            <a:pPr>
              <a:buNone/>
            </a:pPr>
            <a:r>
              <a:rPr lang="en-US" dirty="0" smtClean="0"/>
              <a:t>- The </a:t>
            </a:r>
            <a:r>
              <a:rPr lang="en-US" b="1" dirty="0" smtClean="0"/>
              <a:t>dynamic model</a:t>
            </a:r>
            <a:r>
              <a:rPr lang="en-US" dirty="0" smtClean="0"/>
              <a:t>, represented in UML with Sequence, interaction , state chart , and activity diagrams, describe the internal behavior of the system.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Design…</a:t>
            </a:r>
          </a:p>
        </p:txBody>
      </p:sp>
      <p:sp>
        <p:nvSpPr>
          <p:cNvPr id="5123" name="Rectangle 3"/>
          <p:cNvSpPr>
            <a:spLocks noGrp="1" noChangeArrowheads="1"/>
          </p:cNvSpPr>
          <p:nvPr>
            <p:ph idx="1"/>
          </p:nvPr>
        </p:nvSpPr>
        <p:spPr>
          <a:xfrm>
            <a:off x="457200" y="1935480"/>
            <a:ext cx="8229600" cy="3779520"/>
          </a:xfrm>
        </p:spPr>
        <p:txBody>
          <a:bodyPr>
            <a:noAutofit/>
          </a:bodyPr>
          <a:lstStyle/>
          <a:p>
            <a:pPr eaLnBrk="1" hangingPunct="1">
              <a:lnSpc>
                <a:spcPct val="90000"/>
              </a:lnSpc>
            </a:pPr>
            <a:r>
              <a:rPr lang="en-US" sz="2800" dirty="0" smtClean="0"/>
              <a:t>Design determines the major characteristics of a system</a:t>
            </a:r>
          </a:p>
          <a:p>
            <a:pPr eaLnBrk="1" hangingPunct="1">
              <a:lnSpc>
                <a:spcPct val="90000"/>
              </a:lnSpc>
            </a:pPr>
            <a:r>
              <a:rPr lang="en-US" sz="2800" dirty="0" smtClean="0"/>
              <a:t>Has great impact on testing and maintenance</a:t>
            </a:r>
          </a:p>
          <a:p>
            <a:pPr eaLnBrk="1" hangingPunct="1">
              <a:lnSpc>
                <a:spcPct val="90000"/>
              </a:lnSpc>
            </a:pPr>
            <a:r>
              <a:rPr lang="en-US" sz="2800" dirty="0" smtClean="0"/>
              <a:t>Design document forms reference for later phases</a:t>
            </a:r>
          </a:p>
          <a:p>
            <a:pPr eaLnBrk="1" hangingPunct="1">
              <a:lnSpc>
                <a:spcPct val="90000"/>
              </a:lnSpc>
            </a:pPr>
            <a:r>
              <a:rPr lang="en-US" sz="2800" dirty="0" smtClean="0"/>
              <a:t>Design methodology – systematic approach for creating a design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248400"/>
          </a:xfrm>
        </p:spPr>
        <p:txBody>
          <a:bodyPr>
            <a:normAutofit/>
          </a:bodyPr>
          <a:lstStyle/>
          <a:p>
            <a:pPr marL="304800" indent="-304800" defTabSz="768350">
              <a:buFontTx/>
              <a:buChar char="•"/>
            </a:pPr>
            <a:r>
              <a:rPr lang="en-US" sz="2800" b="1" dirty="0" smtClean="0"/>
              <a:t>Requirements engineering languages:</a:t>
            </a:r>
          </a:p>
          <a:p>
            <a:pPr marL="712788" lvl="1" indent="-300038" defTabSz="768350">
              <a:buFontTx/>
              <a:buChar char="–"/>
            </a:pPr>
            <a:r>
              <a:rPr lang="en-US" sz="2800" dirty="0" smtClean="0"/>
              <a:t>Use-cases diagrams.</a:t>
            </a:r>
          </a:p>
          <a:p>
            <a:pPr marL="712788" lvl="1" indent="-300038" defTabSz="768350">
              <a:buFontTx/>
              <a:buChar char="–"/>
            </a:pPr>
            <a:r>
              <a:rPr lang="en-US" sz="2800" dirty="0" smtClean="0"/>
              <a:t>Activity diagrams.</a:t>
            </a:r>
          </a:p>
          <a:p>
            <a:pPr marL="304800" indent="-304800" defTabSz="768350">
              <a:buFontTx/>
              <a:buChar char="•"/>
            </a:pPr>
            <a:r>
              <a:rPr lang="en-US" sz="2800" b="1" dirty="0" smtClean="0"/>
              <a:t>Structure (static) modeling languages:</a:t>
            </a:r>
          </a:p>
          <a:p>
            <a:pPr marL="712788" lvl="1" indent="-300038" defTabSz="768350">
              <a:buFontTx/>
              <a:buChar char="–"/>
            </a:pPr>
            <a:r>
              <a:rPr lang="en-US" sz="2800" dirty="0" smtClean="0"/>
              <a:t>Class diagrams.</a:t>
            </a:r>
          </a:p>
          <a:p>
            <a:pPr marL="712788" lvl="1" indent="-300038" defTabSz="768350">
              <a:buFontTx/>
              <a:buChar char="–"/>
            </a:pPr>
            <a:r>
              <a:rPr lang="en-US" sz="2800" dirty="0" smtClean="0"/>
              <a:t>Object diagrams.</a:t>
            </a:r>
          </a:p>
          <a:p>
            <a:pPr marL="304800" indent="-304800" defTabSz="768350">
              <a:buFontTx/>
              <a:buChar char="•"/>
            </a:pPr>
            <a:r>
              <a:rPr lang="en-US" sz="2800" b="1" dirty="0" smtClean="0"/>
              <a:t>Behavioral (dynamic) modeling languages:</a:t>
            </a:r>
          </a:p>
          <a:p>
            <a:pPr marL="712788" lvl="1" indent="-300038" defTabSz="768350">
              <a:buFontTx/>
              <a:buChar char="–"/>
            </a:pPr>
            <a:r>
              <a:rPr lang="en-US" sz="2800" dirty="0" smtClean="0"/>
              <a:t>Sequence diagrams; collaboration diagrams.</a:t>
            </a:r>
          </a:p>
          <a:p>
            <a:pPr marL="712788" lvl="1" indent="-300038" defTabSz="768350">
              <a:buFontTx/>
              <a:buChar char="–"/>
            </a:pPr>
            <a:r>
              <a:rPr lang="en-US" sz="2800" dirty="0" err="1" smtClean="0"/>
              <a:t>Statecharts</a:t>
            </a:r>
            <a:r>
              <a:rPr lang="en-US" sz="2800" dirty="0" smtClean="0"/>
              <a:t>.</a:t>
            </a:r>
          </a:p>
          <a:p>
            <a:pPr marL="304800" indent="-304800" defTabSz="768350">
              <a:buFontTx/>
              <a:buChar char="•"/>
            </a:pPr>
            <a:r>
              <a:rPr lang="en-US" sz="2800" b="1" dirty="0" smtClean="0"/>
              <a:t>Implementation level languages:</a:t>
            </a:r>
          </a:p>
          <a:p>
            <a:pPr marL="712788" lvl="1" indent="-300038" defTabSz="768350">
              <a:buFontTx/>
              <a:buChar char="–"/>
            </a:pPr>
            <a:r>
              <a:rPr lang="en-US" sz="2800" dirty="0" smtClean="0"/>
              <a:t>Deployment diagrams.</a:t>
            </a:r>
          </a:p>
          <a:p>
            <a:pPr marL="712788" lvl="1" indent="-300038" defTabSz="768350">
              <a:buFontTx/>
              <a:buChar char="–"/>
            </a:pPr>
            <a:r>
              <a:rPr lang="en-US" sz="2800" dirty="0" smtClean="0"/>
              <a:t>Component diagrams.</a:t>
            </a:r>
          </a:p>
          <a:p>
            <a:pPr>
              <a:buNone/>
            </a:pP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82000" cy="914400"/>
          </a:xfrm>
        </p:spPr>
        <p:txBody>
          <a:bodyPr>
            <a:normAutofit fontScale="90000"/>
          </a:bodyPr>
          <a:lstStyle/>
          <a:p>
            <a:r>
              <a:rPr lang="en-US" dirty="0" smtClean="0"/>
              <a:t>Elements of a UML Class Diagram</a:t>
            </a:r>
            <a:endParaRPr lang="en-US" dirty="0"/>
          </a:p>
        </p:txBody>
      </p:sp>
      <p:sp>
        <p:nvSpPr>
          <p:cNvPr id="3" name="Content Placeholder 2"/>
          <p:cNvSpPr>
            <a:spLocks noGrp="1"/>
          </p:cNvSpPr>
          <p:nvPr>
            <p:ph idx="1"/>
          </p:nvPr>
        </p:nvSpPr>
        <p:spPr>
          <a:xfrm>
            <a:off x="457200" y="1219200"/>
            <a:ext cx="8229600" cy="5257800"/>
          </a:xfrm>
        </p:spPr>
        <p:txBody>
          <a:bodyPr>
            <a:normAutofit/>
          </a:bodyPr>
          <a:lstStyle/>
          <a:p>
            <a:pPr>
              <a:lnSpc>
                <a:spcPct val="90000"/>
              </a:lnSpc>
            </a:pPr>
            <a:r>
              <a:rPr lang="en-US" sz="2800" dirty="0" smtClean="0"/>
              <a:t>Class</a:t>
            </a:r>
          </a:p>
          <a:p>
            <a:pPr>
              <a:lnSpc>
                <a:spcPct val="90000"/>
              </a:lnSpc>
            </a:pPr>
            <a:r>
              <a:rPr lang="en-US" sz="2800" dirty="0" smtClean="0"/>
              <a:t>Attributes</a:t>
            </a:r>
          </a:p>
          <a:p>
            <a:pPr>
              <a:lnSpc>
                <a:spcPct val="90000"/>
              </a:lnSpc>
            </a:pPr>
            <a:r>
              <a:rPr lang="en-US" sz="2800" dirty="0" smtClean="0"/>
              <a:t>Operations</a:t>
            </a:r>
          </a:p>
          <a:p>
            <a:pPr>
              <a:lnSpc>
                <a:spcPct val="90000"/>
              </a:lnSpc>
            </a:pPr>
            <a:r>
              <a:rPr lang="en-US" sz="2800" dirty="0" smtClean="0"/>
              <a:t>Relationships</a:t>
            </a:r>
          </a:p>
          <a:p>
            <a:pPr marL="907542" lvl="1" indent="-514350">
              <a:lnSpc>
                <a:spcPct val="90000"/>
              </a:lnSpc>
              <a:buNone/>
            </a:pPr>
            <a:r>
              <a:rPr lang="en-US" sz="2800" dirty="0" smtClean="0"/>
              <a:t>1. Associations</a:t>
            </a:r>
          </a:p>
          <a:p>
            <a:pPr lvl="1">
              <a:lnSpc>
                <a:spcPct val="90000"/>
              </a:lnSpc>
              <a:buNone/>
            </a:pPr>
            <a:r>
              <a:rPr lang="en-US" sz="2800" dirty="0" smtClean="0"/>
              <a:t>-Aggregation</a:t>
            </a:r>
          </a:p>
          <a:p>
            <a:pPr lvl="1">
              <a:lnSpc>
                <a:spcPct val="90000"/>
              </a:lnSpc>
              <a:buNone/>
            </a:pPr>
            <a:r>
              <a:rPr lang="en-US" sz="2800" dirty="0" smtClean="0"/>
              <a:t>-Composition</a:t>
            </a:r>
          </a:p>
          <a:p>
            <a:pPr lvl="1">
              <a:lnSpc>
                <a:spcPct val="90000"/>
              </a:lnSpc>
              <a:buNone/>
            </a:pPr>
            <a:r>
              <a:rPr lang="en-US" sz="2800" dirty="0" smtClean="0"/>
              <a:t>2. Generalization</a:t>
            </a:r>
          </a:p>
          <a:p>
            <a:pPr lvl="1">
              <a:lnSpc>
                <a:spcPct val="90000"/>
              </a:lnSpc>
              <a:buNone/>
            </a:pPr>
            <a:r>
              <a:rPr lang="en-US" sz="2800" dirty="0" smtClean="0"/>
              <a:t>3. Dependency</a:t>
            </a:r>
          </a:p>
          <a:p>
            <a:pPr lvl="1">
              <a:lnSpc>
                <a:spcPct val="90000"/>
              </a:lnSpc>
              <a:buNone/>
            </a:pPr>
            <a:r>
              <a:rPr lang="en-US" sz="2800" dirty="0" smtClean="0"/>
              <a:t>4. Realization</a:t>
            </a:r>
          </a:p>
          <a:p>
            <a:pPr>
              <a:lnSpc>
                <a:spcPct val="90000"/>
              </a:lnSpc>
            </a:pPr>
            <a:r>
              <a:rPr lang="en-US" sz="2800" dirty="0" smtClean="0"/>
              <a:t>Constraint Rules and Notes</a:t>
            </a:r>
            <a:endParaRPr lang="en-US" sz="28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What is a Class?</a:t>
            </a:r>
            <a:endParaRPr lang="en-US" dirty="0"/>
          </a:p>
        </p:txBody>
      </p:sp>
      <p:sp>
        <p:nvSpPr>
          <p:cNvPr id="3" name="Content Placeholder 2"/>
          <p:cNvSpPr>
            <a:spLocks noGrp="1"/>
          </p:cNvSpPr>
          <p:nvPr>
            <p:ph idx="1"/>
          </p:nvPr>
        </p:nvSpPr>
        <p:spPr>
          <a:xfrm>
            <a:off x="457200" y="1905000"/>
            <a:ext cx="8229600" cy="4800600"/>
          </a:xfrm>
        </p:spPr>
        <p:txBody>
          <a:bodyPr>
            <a:normAutofit/>
          </a:bodyPr>
          <a:lstStyle/>
          <a:p>
            <a:r>
              <a:rPr lang="en-US" dirty="0" smtClean="0"/>
              <a:t> </a:t>
            </a:r>
            <a:r>
              <a:rPr lang="en-US" sz="2800" dirty="0" smtClean="0"/>
              <a:t>A class is a description of a group of objects with common properties (attributes), behavior (operations), relationships, and semantics.</a:t>
            </a:r>
          </a:p>
          <a:p>
            <a:r>
              <a:rPr lang="en-US" sz="2800" b="1" dirty="0" smtClean="0"/>
              <a:t>Class</a:t>
            </a:r>
            <a:r>
              <a:rPr lang="en-US" sz="2800" dirty="0" smtClean="0"/>
              <a:t> refers to a template for a group of individual</a:t>
            </a:r>
          </a:p>
          <a:p>
            <a:pPr>
              <a:buNone/>
            </a:pPr>
            <a:r>
              <a:rPr lang="en-US" sz="2800" dirty="0" smtClean="0"/>
              <a:t>objects with common attributes and common behavior.</a:t>
            </a:r>
          </a:p>
          <a:p>
            <a:r>
              <a:rPr lang="en-US" sz="2800" dirty="0" smtClean="0"/>
              <a:t>A class is represented using a compartmented (partition) rectangle.</a:t>
            </a:r>
          </a:p>
          <a:p>
            <a:pPr>
              <a:buNone/>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263" y="304800"/>
            <a:ext cx="8229600" cy="1143000"/>
          </a:xfrm>
        </p:spPr>
        <p:txBody>
          <a:bodyPr/>
          <a:lstStyle/>
          <a:p>
            <a:r>
              <a:rPr lang="en-US" dirty="0" smtClean="0"/>
              <a:t>Class diagram</a:t>
            </a:r>
            <a:endParaRPr lang="en-US" dirty="0"/>
          </a:p>
        </p:txBody>
      </p:sp>
      <p:sp>
        <p:nvSpPr>
          <p:cNvPr id="3" name="Content Placeholder 2"/>
          <p:cNvSpPr>
            <a:spLocks noGrp="1"/>
          </p:cNvSpPr>
          <p:nvPr>
            <p:ph idx="1"/>
          </p:nvPr>
        </p:nvSpPr>
        <p:spPr>
          <a:xfrm>
            <a:off x="470263" y="1752600"/>
            <a:ext cx="8229600" cy="3779520"/>
          </a:xfrm>
        </p:spPr>
        <p:txBody>
          <a:bodyPr>
            <a:normAutofit lnSpcReduction="10000"/>
          </a:bodyPr>
          <a:lstStyle/>
          <a:p>
            <a:endParaRPr lang="en-US" sz="2800" dirty="0" smtClean="0"/>
          </a:p>
          <a:p>
            <a:r>
              <a:rPr lang="en-US" sz="2800" dirty="0" smtClean="0"/>
              <a:t>The difference between an </a:t>
            </a:r>
            <a:r>
              <a:rPr lang="en-US" sz="2800" b="1" dirty="0" smtClean="0"/>
              <a:t>Object</a:t>
            </a:r>
            <a:r>
              <a:rPr lang="en-US" sz="2800" dirty="0" smtClean="0"/>
              <a:t> and a </a:t>
            </a:r>
            <a:r>
              <a:rPr lang="en-US" sz="2800" b="1" dirty="0" smtClean="0"/>
              <a:t>Class</a:t>
            </a:r>
            <a:r>
              <a:rPr lang="en-US" sz="2800" dirty="0" smtClean="0"/>
              <a:t> is that the class defines shared attributes and behaviors of objects.</a:t>
            </a:r>
          </a:p>
          <a:p>
            <a:endParaRPr lang="en-US" sz="2800" dirty="0" smtClean="0"/>
          </a:p>
          <a:p>
            <a:r>
              <a:rPr lang="en-US" sz="2800" dirty="0" smtClean="0"/>
              <a:t>Another name for </a:t>
            </a:r>
            <a:r>
              <a:rPr lang="en-US" sz="2800" b="1" dirty="0" smtClean="0"/>
              <a:t>attribute </a:t>
            </a:r>
            <a:r>
              <a:rPr lang="en-US" sz="2800" dirty="0" smtClean="0"/>
              <a:t>is </a:t>
            </a:r>
            <a:r>
              <a:rPr lang="en-US" sz="2800" b="1" dirty="0" smtClean="0"/>
              <a:t>property</a:t>
            </a:r>
          </a:p>
          <a:p>
            <a:r>
              <a:rPr lang="en-US" sz="2800" dirty="0" smtClean="0"/>
              <a:t> Another name for </a:t>
            </a:r>
            <a:r>
              <a:rPr lang="en-US" sz="2800" b="1" dirty="0" smtClean="0"/>
              <a:t>operation </a:t>
            </a:r>
            <a:r>
              <a:rPr lang="en-US" sz="2800" dirty="0" smtClean="0"/>
              <a:t>is</a:t>
            </a:r>
            <a:r>
              <a:rPr lang="en-US" sz="2800" b="1" dirty="0" smtClean="0"/>
              <a:t> method.</a:t>
            </a:r>
          </a:p>
          <a:p>
            <a:r>
              <a:rPr lang="en-US" altLang="en-US" sz="2800" dirty="0" smtClean="0"/>
              <a:t>A class diagram is a STATIC view of system</a:t>
            </a:r>
            <a:endParaRPr lang="en-US" sz="2800" dirty="0" smtClean="0"/>
          </a:p>
          <a:p>
            <a:endParaRPr lang="en-US" b="1" dirty="0" smtClean="0"/>
          </a:p>
          <a:p>
            <a:endParaRPr lang="en-US"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472084" y="685800"/>
            <a:ext cx="8199831" cy="5635021"/>
          </a:xfrm>
          <a:prstGeom prst="rect">
            <a:avLst/>
          </a:prstGeom>
        </p:spPr>
      </p:pic>
    </p:spTree>
    <p:extLst>
      <p:ext uri="{BB962C8B-B14F-4D97-AF65-F5344CB8AC3E}">
        <p14:creationId xmlns:p14="http://schemas.microsoft.com/office/powerpoint/2010/main" val="29633551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463" y="762000"/>
            <a:ext cx="7835537" cy="1371600"/>
          </a:xfrm>
        </p:spPr>
        <p:txBody>
          <a:bodyPr>
            <a:normAutofit fontScale="90000"/>
          </a:bodyPr>
          <a:lstStyle/>
          <a:p>
            <a:r>
              <a:rPr lang="en-GB" dirty="0" smtClean="0"/>
              <a:t/>
            </a:r>
            <a:br>
              <a:rPr lang="en-GB" dirty="0" smtClean="0"/>
            </a:br>
            <a:r>
              <a:rPr lang="en-GB" dirty="0" smtClean="0"/>
              <a:t>Real </a:t>
            </a:r>
            <a:r>
              <a:rPr lang="en-GB" dirty="0"/>
              <a:t>life example of class and object</a:t>
            </a:r>
          </a:p>
        </p:txBody>
      </p:sp>
      <p:sp>
        <p:nvSpPr>
          <p:cNvPr id="3" name="Content Placeholder 2"/>
          <p:cNvSpPr>
            <a:spLocks noGrp="1"/>
          </p:cNvSpPr>
          <p:nvPr>
            <p:ph idx="1"/>
          </p:nvPr>
        </p:nvSpPr>
        <p:spPr>
          <a:xfrm>
            <a:off x="609600" y="2590800"/>
            <a:ext cx="8229600" cy="2667000"/>
          </a:xfrm>
        </p:spPr>
        <p:txBody>
          <a:bodyPr/>
          <a:lstStyle/>
          <a:p>
            <a:pPr algn="just"/>
            <a:r>
              <a:rPr lang="en-GB" b="1" dirty="0">
                <a:solidFill>
                  <a:srgbClr val="333333"/>
                </a:solidFill>
                <a:latin typeface="inter-bold"/>
              </a:rPr>
              <a:t>Class:</a:t>
            </a:r>
            <a:r>
              <a:rPr lang="en-GB" dirty="0">
                <a:solidFill>
                  <a:srgbClr val="333333"/>
                </a:solidFill>
                <a:latin typeface="inter-regular"/>
              </a:rPr>
              <a:t> Human </a:t>
            </a:r>
            <a:r>
              <a:rPr lang="en-GB" b="1" dirty="0">
                <a:solidFill>
                  <a:srgbClr val="333333"/>
                </a:solidFill>
                <a:latin typeface="inter-bold"/>
              </a:rPr>
              <a:t>Object:</a:t>
            </a:r>
            <a:r>
              <a:rPr lang="en-GB" dirty="0">
                <a:solidFill>
                  <a:srgbClr val="333333"/>
                </a:solidFill>
                <a:latin typeface="inter-regular"/>
              </a:rPr>
              <a:t> Man, </a:t>
            </a:r>
            <a:r>
              <a:rPr lang="en-GB" dirty="0" smtClean="0">
                <a:solidFill>
                  <a:srgbClr val="333333"/>
                </a:solidFill>
                <a:latin typeface="inter-regular"/>
              </a:rPr>
              <a:t>Woman</a:t>
            </a:r>
            <a:endParaRPr lang="en-GB" dirty="0">
              <a:solidFill>
                <a:srgbClr val="333333"/>
              </a:solidFill>
              <a:latin typeface="inter-regular"/>
            </a:endParaRPr>
          </a:p>
          <a:p>
            <a:pPr algn="just"/>
            <a:r>
              <a:rPr lang="en-GB" b="1" dirty="0">
                <a:solidFill>
                  <a:srgbClr val="333333"/>
                </a:solidFill>
                <a:latin typeface="inter-bold"/>
              </a:rPr>
              <a:t>Class:</a:t>
            </a:r>
            <a:r>
              <a:rPr lang="en-GB" dirty="0">
                <a:solidFill>
                  <a:srgbClr val="333333"/>
                </a:solidFill>
                <a:latin typeface="inter-regular"/>
              </a:rPr>
              <a:t> Fruit </a:t>
            </a:r>
            <a:r>
              <a:rPr lang="en-GB" b="1" dirty="0">
                <a:solidFill>
                  <a:srgbClr val="333333"/>
                </a:solidFill>
                <a:latin typeface="inter-bold"/>
              </a:rPr>
              <a:t>Object:</a:t>
            </a:r>
            <a:r>
              <a:rPr lang="en-GB" dirty="0">
                <a:solidFill>
                  <a:srgbClr val="333333"/>
                </a:solidFill>
                <a:latin typeface="inter-regular"/>
              </a:rPr>
              <a:t> Apple, Banana, Mango, Guava </a:t>
            </a:r>
          </a:p>
          <a:p>
            <a:pPr algn="just"/>
            <a:r>
              <a:rPr lang="en-GB" b="1" dirty="0">
                <a:solidFill>
                  <a:srgbClr val="333333"/>
                </a:solidFill>
                <a:latin typeface="inter-bold"/>
              </a:rPr>
              <a:t>Class:</a:t>
            </a:r>
            <a:r>
              <a:rPr lang="en-GB" dirty="0">
                <a:solidFill>
                  <a:srgbClr val="333333"/>
                </a:solidFill>
                <a:latin typeface="inter-regular"/>
              </a:rPr>
              <a:t> Mobile phone </a:t>
            </a:r>
            <a:r>
              <a:rPr lang="en-GB" b="1" dirty="0">
                <a:solidFill>
                  <a:srgbClr val="333333"/>
                </a:solidFill>
                <a:latin typeface="inter-bold"/>
              </a:rPr>
              <a:t>Object:</a:t>
            </a:r>
            <a:r>
              <a:rPr lang="en-GB" dirty="0">
                <a:solidFill>
                  <a:srgbClr val="333333"/>
                </a:solidFill>
                <a:latin typeface="inter-regular"/>
              </a:rPr>
              <a:t> iPhone, Samsung, Moto</a:t>
            </a:r>
          </a:p>
          <a:p>
            <a:pPr algn="just"/>
            <a:r>
              <a:rPr lang="en-GB" b="1" dirty="0">
                <a:solidFill>
                  <a:srgbClr val="333333"/>
                </a:solidFill>
                <a:latin typeface="inter-bold"/>
              </a:rPr>
              <a:t>Class:</a:t>
            </a:r>
            <a:r>
              <a:rPr lang="en-GB" dirty="0">
                <a:solidFill>
                  <a:srgbClr val="333333"/>
                </a:solidFill>
                <a:latin typeface="inter-regular"/>
              </a:rPr>
              <a:t> Food </a:t>
            </a:r>
            <a:r>
              <a:rPr lang="en-GB" b="1" dirty="0">
                <a:solidFill>
                  <a:srgbClr val="333333"/>
                </a:solidFill>
                <a:latin typeface="inter-bold"/>
              </a:rPr>
              <a:t>Object:</a:t>
            </a:r>
            <a:r>
              <a:rPr lang="en-GB" dirty="0">
                <a:solidFill>
                  <a:srgbClr val="333333"/>
                </a:solidFill>
                <a:latin typeface="inter-regular"/>
              </a:rPr>
              <a:t> Pizza, Burger, Samosa</a:t>
            </a:r>
          </a:p>
          <a:p>
            <a:pPr marL="0" indent="0">
              <a:buNone/>
            </a:pPr>
            <a:endParaRPr lang="en-GB" dirty="0"/>
          </a:p>
        </p:txBody>
      </p:sp>
    </p:spTree>
    <p:extLst>
      <p:ext uri="{BB962C8B-B14F-4D97-AF65-F5344CB8AC3E}">
        <p14:creationId xmlns:p14="http://schemas.microsoft.com/office/powerpoint/2010/main" val="39244545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334000"/>
          </a:xfrm>
        </p:spPr>
        <p:txBody>
          <a:bodyPr>
            <a:normAutofit lnSpcReduction="10000"/>
          </a:bodyPr>
          <a:lstStyle/>
          <a:p>
            <a:r>
              <a:rPr lang="en-US" sz="2800" dirty="0" smtClean="0"/>
              <a:t>The class diagram of UML is the central piece in a design or model. </a:t>
            </a:r>
          </a:p>
          <a:p>
            <a:pPr marL="0" indent="0">
              <a:buNone/>
            </a:pPr>
            <a:endParaRPr lang="en-US" sz="2800" dirty="0" smtClean="0"/>
          </a:p>
          <a:p>
            <a:r>
              <a:rPr lang="en-US" sz="2800" dirty="0" smtClean="0"/>
              <a:t>As the final code of an OO implementation is mostly classes, these diagrams have a very close relationship with the final code.</a:t>
            </a:r>
          </a:p>
          <a:p>
            <a:pPr marL="0" indent="0">
              <a:buNone/>
            </a:pPr>
            <a:endParaRPr lang="en-US" sz="2800" dirty="0" smtClean="0"/>
          </a:p>
          <a:p>
            <a:r>
              <a:rPr lang="en-US" sz="2800" dirty="0" smtClean="0"/>
              <a:t>A class diagram contains </a:t>
            </a:r>
            <a:r>
              <a:rPr lang="en-US" sz="2800" b="1" dirty="0" smtClean="0"/>
              <a:t>Class name</a:t>
            </a:r>
            <a:r>
              <a:rPr lang="en-US" sz="2800" dirty="0" smtClean="0"/>
              <a:t>, </a:t>
            </a:r>
            <a:r>
              <a:rPr lang="en-US" sz="2800" b="1" dirty="0" smtClean="0"/>
              <a:t>Attributes</a:t>
            </a:r>
            <a:r>
              <a:rPr lang="en-US" sz="2800" dirty="0" smtClean="0"/>
              <a:t>, </a:t>
            </a:r>
            <a:r>
              <a:rPr lang="en-US" sz="2800" b="1" dirty="0" smtClean="0"/>
              <a:t>Methods</a:t>
            </a:r>
            <a:r>
              <a:rPr lang="en-US" sz="2800" dirty="0" smtClean="0"/>
              <a:t>, </a:t>
            </a:r>
            <a:r>
              <a:rPr lang="en-US" sz="2800" b="1" dirty="0" smtClean="0"/>
              <a:t>relationships</a:t>
            </a:r>
            <a:r>
              <a:rPr lang="en-US" sz="2800" dirty="0" smtClean="0"/>
              <a:t> (association ,aggregation, composition dependency and generalization) between classes, visibility of data and multiplicities.</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 DIAGRAMS</a:t>
            </a:r>
            <a:br>
              <a:rPr lang="en-US" dirty="0" smtClean="0"/>
            </a:br>
            <a:endParaRPr lang="en-US" dirty="0"/>
          </a:p>
        </p:txBody>
      </p:sp>
      <p:sp>
        <p:nvSpPr>
          <p:cNvPr id="3" name="Content Placeholder 2"/>
          <p:cNvSpPr>
            <a:spLocks noGrp="1"/>
          </p:cNvSpPr>
          <p:nvPr>
            <p:ph idx="1"/>
          </p:nvPr>
        </p:nvSpPr>
        <p:spPr>
          <a:xfrm>
            <a:off x="457200" y="1447800"/>
            <a:ext cx="8229600" cy="4876800"/>
          </a:xfrm>
        </p:spPr>
        <p:txBody>
          <a:bodyPr>
            <a:normAutofit/>
          </a:bodyPr>
          <a:lstStyle/>
          <a:p>
            <a:pPr marL="990600" lvl="1" indent="-533400"/>
            <a:r>
              <a:rPr lang="en-US" sz="2800" dirty="0" smtClean="0"/>
              <a:t>Example: </a:t>
            </a:r>
          </a:p>
          <a:p>
            <a:pPr marL="990600" lvl="1" indent="-533400">
              <a:buNone/>
            </a:pPr>
            <a:r>
              <a:rPr lang="en-US" sz="2800" dirty="0" smtClean="0"/>
              <a:t>In the Library information system:</a:t>
            </a:r>
          </a:p>
          <a:p>
            <a:pPr marL="990600" lvl="1" indent="-533400">
              <a:buFontTx/>
              <a:buChar char="–"/>
            </a:pPr>
            <a:r>
              <a:rPr lang="en-US" sz="2800" dirty="0" smtClean="0"/>
              <a:t>System is broken by the object model into:</a:t>
            </a:r>
          </a:p>
          <a:p>
            <a:pPr marL="1371600" lvl="2" indent="-457200">
              <a:buNone/>
            </a:pPr>
            <a:r>
              <a:rPr lang="en-US" sz="2800" dirty="0" smtClean="0"/>
              <a:t>Classes: Book, Copy, Library Manager,...</a:t>
            </a:r>
          </a:p>
          <a:p>
            <a:pPr marL="1371600" lvl="2" indent="-457200">
              <a:buNone/>
            </a:pPr>
            <a:r>
              <a:rPr lang="en-US" sz="2800" dirty="0" smtClean="0"/>
              <a:t>Attributes: </a:t>
            </a:r>
          </a:p>
          <a:p>
            <a:pPr marL="1371600" lvl="2" indent="-457200">
              <a:buNone/>
            </a:pPr>
            <a:r>
              <a:rPr lang="en-US" sz="2800" dirty="0" smtClean="0"/>
              <a:t>Methods: </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between Classes</a:t>
            </a:r>
            <a:endParaRPr lang="en-US" dirty="0"/>
          </a:p>
        </p:txBody>
      </p:sp>
      <p:sp>
        <p:nvSpPr>
          <p:cNvPr id="3" name="Content Placeholder 2"/>
          <p:cNvSpPr>
            <a:spLocks noGrp="1"/>
          </p:cNvSpPr>
          <p:nvPr>
            <p:ph idx="1"/>
          </p:nvPr>
        </p:nvSpPr>
        <p:spPr/>
        <p:txBody>
          <a:bodyPr/>
          <a:lstStyle/>
          <a:p>
            <a:r>
              <a:rPr lang="en-US" sz="2800" dirty="0" smtClean="0"/>
              <a:t>1. Association</a:t>
            </a:r>
          </a:p>
          <a:p>
            <a:pPr>
              <a:buNone/>
            </a:pPr>
            <a:r>
              <a:rPr lang="en-US" sz="2800" dirty="0" smtClean="0"/>
              <a:t>      -Aggregation</a:t>
            </a:r>
          </a:p>
          <a:p>
            <a:pPr>
              <a:buNone/>
            </a:pPr>
            <a:r>
              <a:rPr lang="en-US" sz="2800" dirty="0" smtClean="0"/>
              <a:t>      - Composition</a:t>
            </a:r>
          </a:p>
          <a:p>
            <a:r>
              <a:rPr lang="en-US" sz="2800" dirty="0" smtClean="0"/>
              <a:t>2. Generalization</a:t>
            </a:r>
          </a:p>
          <a:p>
            <a:r>
              <a:rPr lang="en-US" sz="2800" dirty="0" smtClean="0"/>
              <a:t>3. Dependency</a:t>
            </a:r>
          </a:p>
          <a:p>
            <a:r>
              <a:rPr lang="en-US" sz="2800" dirty="0" smtClean="0"/>
              <a:t>4. Realization</a:t>
            </a:r>
          </a:p>
          <a:p>
            <a:pPr>
              <a:buNone/>
            </a:pP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Associations</a:t>
            </a:r>
            <a:endParaRPr lang="en-US" dirty="0"/>
          </a:p>
        </p:txBody>
      </p:sp>
      <p:sp>
        <p:nvSpPr>
          <p:cNvPr id="3" name="Content Placeholder 2"/>
          <p:cNvSpPr>
            <a:spLocks noGrp="1"/>
          </p:cNvSpPr>
          <p:nvPr>
            <p:ph idx="1"/>
          </p:nvPr>
        </p:nvSpPr>
        <p:spPr>
          <a:xfrm>
            <a:off x="457200" y="1935480"/>
            <a:ext cx="8229600" cy="4922520"/>
          </a:xfrm>
        </p:spPr>
        <p:txBody>
          <a:bodyPr/>
          <a:lstStyle/>
          <a:p>
            <a:pPr>
              <a:lnSpc>
                <a:spcPct val="90000"/>
              </a:lnSpc>
            </a:pPr>
            <a:r>
              <a:rPr lang="en-US" sz="2800" dirty="0" smtClean="0"/>
              <a:t>A semantic relationship between two or more classes that specifies connections among their instances.</a:t>
            </a:r>
          </a:p>
          <a:p>
            <a:pPr>
              <a:lnSpc>
                <a:spcPct val="90000"/>
              </a:lnSpc>
            </a:pPr>
            <a:r>
              <a:rPr lang="en-US" sz="2800" dirty="0" smtClean="0"/>
              <a:t>A structural relationship, specifying that objects of one class are connected to objects of a second class.</a:t>
            </a:r>
          </a:p>
          <a:p>
            <a:pPr>
              <a:lnSpc>
                <a:spcPct val="90000"/>
              </a:lnSpc>
            </a:pPr>
            <a:r>
              <a:rPr lang="en-US" sz="2800" dirty="0" smtClean="0"/>
              <a:t>Example: </a:t>
            </a:r>
            <a:r>
              <a:rPr lang="en-US" sz="2800" b="1" dirty="0" smtClean="0"/>
              <a:t>“An Employee works for a Company”</a:t>
            </a:r>
          </a:p>
          <a:p>
            <a:endParaRPr lang="en-US" dirty="0"/>
          </a:p>
        </p:txBody>
      </p:sp>
      <p:grpSp>
        <p:nvGrpSpPr>
          <p:cNvPr id="4" name="Group 28"/>
          <p:cNvGrpSpPr>
            <a:grpSpLocks/>
          </p:cNvGrpSpPr>
          <p:nvPr/>
        </p:nvGrpSpPr>
        <p:grpSpPr bwMode="auto">
          <a:xfrm>
            <a:off x="1371600" y="5062537"/>
            <a:ext cx="6096000" cy="1338263"/>
            <a:chOff x="672" y="3264"/>
            <a:chExt cx="3264" cy="288"/>
          </a:xfrm>
        </p:grpSpPr>
        <p:sp>
          <p:nvSpPr>
            <p:cNvPr id="5" name="Rectangle 11"/>
            <p:cNvSpPr>
              <a:spLocks noChangeArrowheads="1"/>
            </p:cNvSpPr>
            <p:nvPr/>
          </p:nvSpPr>
          <p:spPr bwMode="auto">
            <a:xfrm>
              <a:off x="3168" y="3264"/>
              <a:ext cx="768" cy="288"/>
            </a:xfrm>
            <a:prstGeom prst="rect">
              <a:avLst/>
            </a:prstGeom>
            <a:noFill/>
            <a:ln w="9525">
              <a:solidFill>
                <a:schemeClr val="tx1"/>
              </a:solidFill>
              <a:miter lim="800000"/>
              <a:headEnd/>
              <a:tailEnd/>
            </a:ln>
            <a:effectLst/>
          </p:spPr>
          <p:txBody>
            <a:bodyPr wrap="none" anchor="ctr"/>
            <a:lstStyle/>
            <a:p>
              <a:pPr algn="ctr"/>
              <a:r>
                <a:rPr lang="en-US" sz="2000"/>
                <a:t>Company</a:t>
              </a:r>
            </a:p>
          </p:txBody>
        </p:sp>
        <p:sp>
          <p:nvSpPr>
            <p:cNvPr id="6" name="Rectangle 14"/>
            <p:cNvSpPr>
              <a:spLocks noChangeArrowheads="1"/>
            </p:cNvSpPr>
            <p:nvPr/>
          </p:nvSpPr>
          <p:spPr bwMode="auto">
            <a:xfrm>
              <a:off x="1872" y="3264"/>
              <a:ext cx="912" cy="288"/>
            </a:xfrm>
            <a:prstGeom prst="rect">
              <a:avLst/>
            </a:prstGeom>
            <a:noFill/>
            <a:ln w="9525">
              <a:solidFill>
                <a:schemeClr val="tx1"/>
              </a:solidFill>
              <a:miter lim="800000"/>
              <a:headEnd/>
              <a:tailEnd/>
            </a:ln>
            <a:effectLst/>
          </p:spPr>
          <p:txBody>
            <a:bodyPr wrap="none" anchor="ctr"/>
            <a:lstStyle/>
            <a:p>
              <a:pPr algn="ctr"/>
              <a:r>
                <a:rPr lang="en-US" sz="2000"/>
                <a:t>Department</a:t>
              </a:r>
            </a:p>
          </p:txBody>
        </p:sp>
        <p:sp>
          <p:nvSpPr>
            <p:cNvPr id="7" name="Rectangle 17"/>
            <p:cNvSpPr>
              <a:spLocks noChangeArrowheads="1"/>
            </p:cNvSpPr>
            <p:nvPr/>
          </p:nvSpPr>
          <p:spPr bwMode="auto">
            <a:xfrm>
              <a:off x="672" y="3264"/>
              <a:ext cx="768" cy="288"/>
            </a:xfrm>
            <a:prstGeom prst="rect">
              <a:avLst/>
            </a:prstGeom>
            <a:noFill/>
            <a:ln w="9525">
              <a:solidFill>
                <a:schemeClr val="tx1"/>
              </a:solidFill>
              <a:miter lim="800000"/>
              <a:headEnd/>
              <a:tailEnd/>
            </a:ln>
            <a:effectLst/>
          </p:spPr>
          <p:txBody>
            <a:bodyPr wrap="none" anchor="ctr"/>
            <a:lstStyle/>
            <a:p>
              <a:pPr algn="ctr"/>
              <a:r>
                <a:rPr lang="en-US" sz="2000" dirty="0"/>
                <a:t>Employee</a:t>
              </a:r>
            </a:p>
          </p:txBody>
        </p:sp>
        <p:sp>
          <p:nvSpPr>
            <p:cNvPr id="8" name="Line 22"/>
            <p:cNvSpPr>
              <a:spLocks noChangeShapeType="1"/>
            </p:cNvSpPr>
            <p:nvPr/>
          </p:nvSpPr>
          <p:spPr bwMode="auto">
            <a:xfrm>
              <a:off x="1440" y="3408"/>
              <a:ext cx="432" cy="0"/>
            </a:xfrm>
            <a:prstGeom prst="line">
              <a:avLst/>
            </a:prstGeom>
            <a:noFill/>
            <a:ln w="9525">
              <a:solidFill>
                <a:schemeClr val="tx1"/>
              </a:solidFill>
              <a:round/>
              <a:headEnd/>
              <a:tailEnd/>
            </a:ln>
            <a:effectLst/>
          </p:spPr>
          <p:txBody>
            <a:bodyPr/>
            <a:lstStyle/>
            <a:p>
              <a:endParaRPr lang="en-US"/>
            </a:p>
          </p:txBody>
        </p:sp>
        <p:sp>
          <p:nvSpPr>
            <p:cNvPr id="9" name="Line 23"/>
            <p:cNvSpPr>
              <a:spLocks noChangeShapeType="1"/>
            </p:cNvSpPr>
            <p:nvPr/>
          </p:nvSpPr>
          <p:spPr bwMode="auto">
            <a:xfrm>
              <a:off x="2784" y="3408"/>
              <a:ext cx="384" cy="0"/>
            </a:xfrm>
            <a:prstGeom prst="line">
              <a:avLst/>
            </a:prstGeom>
            <a:noFill/>
            <a:ln w="9525">
              <a:solidFill>
                <a:schemeClr val="tx1"/>
              </a:solidFill>
              <a:round/>
              <a:headEnd/>
              <a:tailEnd/>
            </a:ln>
            <a:effectLst/>
          </p:spPr>
          <p:txBody>
            <a:bodyPr/>
            <a:lstStyle/>
            <a:p>
              <a:endParaRPr 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62000" y="0"/>
            <a:ext cx="7772400" cy="1143000"/>
          </a:xfrm>
        </p:spPr>
        <p:txBody>
          <a:bodyPr/>
          <a:lstStyle/>
          <a:p>
            <a:pPr eaLnBrk="1" hangingPunct="1"/>
            <a:r>
              <a:rPr lang="en-US" smtClean="0"/>
              <a:t>Design Concepts</a:t>
            </a:r>
          </a:p>
        </p:txBody>
      </p:sp>
      <p:sp>
        <p:nvSpPr>
          <p:cNvPr id="6147" name="Rectangle 3"/>
          <p:cNvSpPr>
            <a:spLocks noGrp="1" noChangeArrowheads="1"/>
          </p:cNvSpPr>
          <p:nvPr>
            <p:ph idx="1"/>
          </p:nvPr>
        </p:nvSpPr>
        <p:spPr>
          <a:xfrm>
            <a:off x="838200" y="1752600"/>
            <a:ext cx="7772400" cy="4114800"/>
          </a:xfrm>
        </p:spPr>
        <p:txBody>
          <a:bodyPr/>
          <a:lstStyle/>
          <a:p>
            <a:pPr eaLnBrk="1" hangingPunct="1">
              <a:lnSpc>
                <a:spcPct val="80000"/>
              </a:lnSpc>
            </a:pPr>
            <a:r>
              <a:rPr lang="en-US" dirty="0" smtClean="0"/>
              <a:t>Design is correct, if it will satisfy all the requirements and is consistent with architecture</a:t>
            </a:r>
          </a:p>
          <a:p>
            <a:pPr eaLnBrk="1" hangingPunct="1">
              <a:lnSpc>
                <a:spcPct val="80000"/>
              </a:lnSpc>
            </a:pPr>
            <a:endParaRPr lang="en-US" dirty="0" smtClean="0"/>
          </a:p>
          <a:p>
            <a:pPr eaLnBrk="1" hangingPunct="1">
              <a:lnSpc>
                <a:spcPct val="80000"/>
              </a:lnSpc>
            </a:pPr>
            <a:r>
              <a:rPr lang="en-US" dirty="0" smtClean="0"/>
              <a:t>Of the correct designs, we want </a:t>
            </a:r>
            <a:r>
              <a:rPr lang="en-US" i="1" dirty="0" smtClean="0"/>
              <a:t>best design</a:t>
            </a:r>
          </a:p>
          <a:p>
            <a:pPr eaLnBrk="1" hangingPunct="1">
              <a:lnSpc>
                <a:spcPct val="80000"/>
              </a:lnSpc>
            </a:pPr>
            <a:endParaRPr lang="en-US" i="1" dirty="0" smtClean="0"/>
          </a:p>
          <a:p>
            <a:pPr eaLnBrk="1" hangingPunct="1">
              <a:lnSpc>
                <a:spcPct val="80000"/>
              </a:lnSpc>
            </a:pPr>
            <a:r>
              <a:rPr lang="en-US" dirty="0" smtClean="0"/>
              <a:t>We focus on modularity as the main criteria (besides correctness)</a:t>
            </a:r>
          </a:p>
          <a:p>
            <a:pPr eaLnBrk="1" hangingPunct="1">
              <a:lnSpc>
                <a:spcPct val="80000"/>
              </a:lnSpc>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smtClean="0"/>
              <a:t>An association between two classes indicates that objects at one end of an association “recognize” objects at the other end and may send messages to them.</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lstStyle/>
          <a:p>
            <a:r>
              <a:rPr lang="en-US" dirty="0" smtClean="0">
                <a:latin typeface="Arial" charset="0"/>
              </a:rPr>
              <a:t>Association - Self</a:t>
            </a:r>
            <a:endParaRPr lang="en-US" dirty="0"/>
          </a:p>
        </p:txBody>
      </p:sp>
      <p:sp>
        <p:nvSpPr>
          <p:cNvPr id="3" name="Content Placeholder 2"/>
          <p:cNvSpPr>
            <a:spLocks noGrp="1"/>
          </p:cNvSpPr>
          <p:nvPr>
            <p:ph sz="half" idx="1"/>
          </p:nvPr>
        </p:nvSpPr>
        <p:spPr>
          <a:xfrm>
            <a:off x="381000" y="1524001"/>
            <a:ext cx="8382000" cy="3276600"/>
          </a:xfrm>
        </p:spPr>
        <p:txBody>
          <a:bodyPr/>
          <a:lstStyle/>
          <a:p>
            <a:r>
              <a:rPr lang="en-US" dirty="0" smtClean="0">
                <a:latin typeface="Arial" charset="0"/>
              </a:rPr>
              <a:t>An association that connects a class to itself is called a </a:t>
            </a:r>
            <a:r>
              <a:rPr lang="en-US" b="1" dirty="0" smtClean="0">
                <a:latin typeface="Arial" charset="0"/>
              </a:rPr>
              <a:t>self association</a:t>
            </a:r>
            <a:r>
              <a:rPr lang="en-US" dirty="0" smtClean="0">
                <a:latin typeface="Arial" charset="0"/>
              </a:rPr>
              <a:t>.</a:t>
            </a:r>
          </a:p>
          <a:p>
            <a:r>
              <a:rPr lang="en-US" sz="2800" dirty="0" smtClean="0">
                <a:latin typeface="Arial" charset="0"/>
              </a:rPr>
              <a:t>A </a:t>
            </a:r>
            <a:r>
              <a:rPr lang="en-US" sz="2800" b="1" dirty="0" smtClean="0">
                <a:latin typeface="Arial" charset="0"/>
              </a:rPr>
              <a:t>Company</a:t>
            </a:r>
            <a:r>
              <a:rPr lang="en-US" sz="2800" dirty="0" smtClean="0">
                <a:latin typeface="Arial" charset="0"/>
              </a:rPr>
              <a:t> has </a:t>
            </a:r>
            <a:r>
              <a:rPr lang="en-US" sz="2800" b="1" dirty="0" smtClean="0">
                <a:latin typeface="Arial" charset="0"/>
              </a:rPr>
              <a:t>Employees</a:t>
            </a:r>
            <a:r>
              <a:rPr lang="en-US" sz="2800" dirty="0" smtClean="0">
                <a:latin typeface="Arial" charset="0"/>
              </a:rPr>
              <a:t>.</a:t>
            </a:r>
          </a:p>
          <a:p>
            <a:r>
              <a:rPr lang="en-US" sz="2800" dirty="0" smtClean="0">
                <a:latin typeface="Arial" charset="0"/>
              </a:rPr>
              <a:t>A single </a:t>
            </a:r>
            <a:r>
              <a:rPr lang="en-US" sz="2800" b="1" dirty="0" smtClean="0">
                <a:latin typeface="Arial" charset="0"/>
              </a:rPr>
              <a:t>manager</a:t>
            </a:r>
            <a:r>
              <a:rPr lang="en-US" sz="2800" dirty="0" smtClean="0">
                <a:latin typeface="Arial" charset="0"/>
              </a:rPr>
              <a:t>  is responsible  for up to 10 workers.</a:t>
            </a:r>
            <a:endParaRPr lang="en-US" dirty="0" smtClean="0">
              <a:latin typeface="Arial" charset="0"/>
            </a:endParaRPr>
          </a:p>
          <a:p>
            <a:endParaRPr lang="en-US" dirty="0"/>
          </a:p>
        </p:txBody>
      </p:sp>
      <p:pic>
        <p:nvPicPr>
          <p:cNvPr id="1027" name="Picture 3"/>
          <p:cNvPicPr>
            <a:picLocks noGrp="1" noChangeAspect="1" noChangeArrowheads="1"/>
          </p:cNvPicPr>
          <p:nvPr>
            <p:ph sz="half" idx="2"/>
          </p:nvPr>
        </p:nvPicPr>
        <p:blipFill>
          <a:blip r:embed="rId2" cstate="print"/>
          <a:srcRect/>
          <a:stretch>
            <a:fillRect/>
          </a:stretch>
        </p:blipFill>
        <p:spPr bwMode="auto">
          <a:xfrm>
            <a:off x="2743200" y="3496235"/>
            <a:ext cx="6029864" cy="31331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1: Association</a:t>
            </a:r>
            <a:endParaRPr lang="en-US" dirty="0"/>
          </a:p>
        </p:txBody>
      </p:sp>
      <p:pic>
        <p:nvPicPr>
          <p:cNvPr id="1026" name="Picture 2"/>
          <p:cNvPicPr>
            <a:picLocks noGrp="1" noChangeAspect="1" noChangeArrowheads="1"/>
          </p:cNvPicPr>
          <p:nvPr>
            <p:ph idx="1"/>
          </p:nvPr>
        </p:nvPicPr>
        <p:blipFill>
          <a:blip r:embed="rId2" cstate="print"/>
          <a:stretch>
            <a:fillRect/>
          </a:stretch>
        </p:blipFill>
        <p:spPr bwMode="auto">
          <a:xfrm>
            <a:off x="378452" y="2209801"/>
            <a:ext cx="7994296"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Association</a:t>
            </a:r>
            <a:endParaRPr lang="en-US" dirty="0"/>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947737" y="2382044"/>
            <a:ext cx="7248525" cy="3495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lstStyle/>
          <a:p>
            <a:pPr>
              <a:lnSpc>
                <a:spcPct val="90000"/>
              </a:lnSpc>
            </a:pPr>
            <a:r>
              <a:rPr lang="en-US" sz="2800" dirty="0" smtClean="0"/>
              <a:t>To clarify its meaning, an association may be named.</a:t>
            </a:r>
          </a:p>
          <a:p>
            <a:pPr lvl="1">
              <a:lnSpc>
                <a:spcPct val="90000"/>
              </a:lnSpc>
            </a:pPr>
            <a:r>
              <a:rPr lang="en-US" sz="2800" dirty="0" smtClean="0"/>
              <a:t>The name is represented as a label placed midway along the association line.</a:t>
            </a:r>
          </a:p>
          <a:p>
            <a:pPr lvl="1">
              <a:lnSpc>
                <a:spcPct val="90000"/>
              </a:lnSpc>
            </a:pPr>
            <a:r>
              <a:rPr lang="en-US" sz="2800" dirty="0" smtClean="0"/>
              <a:t>Usually a </a:t>
            </a:r>
            <a:r>
              <a:rPr lang="en-US" sz="2800" b="1" dirty="0" smtClean="0"/>
              <a:t>verb</a:t>
            </a:r>
            <a:r>
              <a:rPr lang="en-US" sz="2800" dirty="0" smtClean="0"/>
              <a:t> or a </a:t>
            </a:r>
            <a:r>
              <a:rPr lang="en-US" sz="2800" b="1" dirty="0" smtClean="0"/>
              <a:t>verb phrase</a:t>
            </a:r>
            <a:r>
              <a:rPr lang="en-US" sz="2800" dirty="0" smtClean="0"/>
              <a:t>.</a:t>
            </a:r>
          </a:p>
          <a:p>
            <a:pPr>
              <a:lnSpc>
                <a:spcPct val="90000"/>
              </a:lnSpc>
            </a:pPr>
            <a:r>
              <a:rPr lang="en-US" sz="2800" dirty="0" smtClean="0"/>
              <a:t>A </a:t>
            </a:r>
            <a:r>
              <a:rPr lang="en-US" sz="2800" b="1" dirty="0" smtClean="0"/>
              <a:t>role</a:t>
            </a:r>
            <a:r>
              <a:rPr lang="en-US" sz="2800" dirty="0" smtClean="0"/>
              <a:t> is an end of an association where it connects to a class.</a:t>
            </a:r>
          </a:p>
          <a:p>
            <a:pPr lvl="1">
              <a:lnSpc>
                <a:spcPct val="90000"/>
              </a:lnSpc>
            </a:pPr>
            <a:r>
              <a:rPr lang="en-US" sz="2800" dirty="0" smtClean="0"/>
              <a:t>May be named to indicate the role played by the class attached to the end of the association path.</a:t>
            </a:r>
          </a:p>
          <a:p>
            <a:pPr lvl="2">
              <a:lnSpc>
                <a:spcPct val="90000"/>
              </a:lnSpc>
            </a:pPr>
            <a:r>
              <a:rPr lang="en-US" sz="2800" dirty="0" smtClean="0"/>
              <a:t>Usually a </a:t>
            </a:r>
            <a:r>
              <a:rPr lang="en-US" sz="2800" b="1" dirty="0" smtClean="0"/>
              <a:t>noun</a:t>
            </a:r>
            <a:r>
              <a:rPr lang="en-US" sz="2800" dirty="0" smtClean="0"/>
              <a:t> or </a:t>
            </a:r>
            <a:r>
              <a:rPr lang="en-US" sz="2800" b="1" dirty="0" smtClean="0"/>
              <a:t>noun phrase</a:t>
            </a:r>
          </a:p>
          <a:p>
            <a:pPr lvl="2">
              <a:lnSpc>
                <a:spcPct val="90000"/>
              </a:lnSpc>
            </a:pPr>
            <a:r>
              <a:rPr lang="en-US" sz="2800" b="1" dirty="0" smtClean="0"/>
              <a:t>Mandatory for reflexive associations</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503037" y="2590800"/>
            <a:ext cx="8636470" cy="22963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Aggregation</a:t>
            </a:r>
            <a:endParaRPr lang="en-US" dirty="0"/>
          </a:p>
        </p:txBody>
      </p:sp>
      <p:sp>
        <p:nvSpPr>
          <p:cNvPr id="3" name="Content Placeholder 2"/>
          <p:cNvSpPr>
            <a:spLocks noGrp="1"/>
          </p:cNvSpPr>
          <p:nvPr>
            <p:ph idx="1"/>
          </p:nvPr>
        </p:nvSpPr>
        <p:spPr>
          <a:xfrm>
            <a:off x="287383" y="1676400"/>
            <a:ext cx="8382000" cy="4191000"/>
          </a:xfrm>
        </p:spPr>
        <p:txBody>
          <a:bodyPr/>
          <a:lstStyle/>
          <a:p>
            <a:r>
              <a:rPr lang="en-US" sz="2800" dirty="0" smtClean="0"/>
              <a:t>A special form of association that models a whole-part relationship between an aggregate (the whole) and its parts.</a:t>
            </a:r>
          </a:p>
          <a:p>
            <a:r>
              <a:rPr lang="en-US" sz="2800" b="1" dirty="0" smtClean="0"/>
              <a:t>Aggregation</a:t>
            </a:r>
            <a:r>
              <a:rPr lang="en-US" sz="2800" dirty="0" smtClean="0"/>
              <a:t> (open diamond) represents nonexclusive relationship between two class objects (e.g., a student is a part of one or more faculties).</a:t>
            </a:r>
          </a:p>
          <a:p>
            <a:r>
              <a:rPr lang="en-US" sz="2800" dirty="0" smtClean="0"/>
              <a:t> M</a:t>
            </a:r>
            <a:r>
              <a:rPr lang="en-US" altLang="zh-CN" sz="2800" dirty="0" smtClean="0">
                <a:ea typeface="SimSun" pitchFamily="2" charset="-122"/>
              </a:rPr>
              <a:t>ay form </a:t>
            </a:r>
            <a:r>
              <a:rPr lang="en-US" altLang="zh-CN" sz="2800" b="1" dirty="0" smtClean="0">
                <a:ea typeface="SimSun" pitchFamily="2" charset="-122"/>
              </a:rPr>
              <a:t>"part of" </a:t>
            </a:r>
            <a:r>
              <a:rPr lang="en-US" altLang="zh-CN" sz="2800" dirty="0" smtClean="0">
                <a:ea typeface="SimSun" pitchFamily="2" charset="-122"/>
              </a:rPr>
              <a:t>the association, but may not be essential to it. </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475" y="1544955"/>
            <a:ext cx="8229600" cy="4389120"/>
          </a:xfrm>
        </p:spPr>
        <p:txBody>
          <a:bodyPr/>
          <a:lstStyle/>
          <a:p>
            <a:pPr marL="0" lvl="2" indent="0">
              <a:buClr>
                <a:schemeClr val="accent3"/>
              </a:buClr>
              <a:buSzPct val="95000"/>
              <a:buNone/>
            </a:pPr>
            <a:r>
              <a:rPr lang="en-US" altLang="zh-CN" sz="2400" dirty="0" smtClean="0">
                <a:ea typeface="SimSun" pitchFamily="2" charset="-122"/>
              </a:rPr>
              <a:t>They may also exist independent of the aggregate.  e.g.: </a:t>
            </a:r>
            <a:r>
              <a:rPr lang="en-US" sz="2800" dirty="0" smtClean="0"/>
              <a:t>A door </a:t>
            </a:r>
            <a:r>
              <a:rPr lang="en-US" sz="2800" b="1" dirty="0" smtClean="0"/>
              <a:t>is</a:t>
            </a:r>
            <a:r>
              <a:rPr lang="en-US" sz="2800" dirty="0" smtClean="0"/>
              <a:t> part of a car. A car </a:t>
            </a:r>
            <a:r>
              <a:rPr lang="en-US" sz="2800" b="1" dirty="0" smtClean="0"/>
              <a:t>is not</a:t>
            </a:r>
            <a:r>
              <a:rPr lang="en-US" sz="2800" dirty="0" smtClean="0"/>
              <a:t> part of a door.</a:t>
            </a:r>
          </a:p>
          <a:p>
            <a:pPr>
              <a:buNone/>
            </a:pPr>
            <a:endParaRPr lang="en-US" altLang="zh-CN" sz="2400" dirty="0" smtClean="0">
              <a:ea typeface="SimSun" pitchFamily="2" charset="-122"/>
            </a:endParaRPr>
          </a:p>
        </p:txBody>
      </p:sp>
      <p:grpSp>
        <p:nvGrpSpPr>
          <p:cNvPr id="4" name="Group 28"/>
          <p:cNvGrpSpPr>
            <a:grpSpLocks/>
          </p:cNvGrpSpPr>
          <p:nvPr/>
        </p:nvGrpSpPr>
        <p:grpSpPr bwMode="auto">
          <a:xfrm>
            <a:off x="533400" y="3886200"/>
            <a:ext cx="7772400" cy="1646237"/>
            <a:chOff x="576" y="2928"/>
            <a:chExt cx="4656" cy="336"/>
          </a:xfrm>
        </p:grpSpPr>
        <p:grpSp>
          <p:nvGrpSpPr>
            <p:cNvPr id="5" name="Group 19"/>
            <p:cNvGrpSpPr>
              <a:grpSpLocks/>
            </p:cNvGrpSpPr>
            <p:nvPr/>
          </p:nvGrpSpPr>
          <p:grpSpPr bwMode="auto">
            <a:xfrm>
              <a:off x="576" y="2976"/>
              <a:ext cx="912" cy="288"/>
              <a:chOff x="720" y="2976"/>
              <a:chExt cx="768" cy="288"/>
            </a:xfrm>
          </p:grpSpPr>
          <p:sp>
            <p:nvSpPr>
              <p:cNvPr id="17" name="Rectangle 5"/>
              <p:cNvSpPr>
                <a:spLocks noChangeArrowheads="1"/>
              </p:cNvSpPr>
              <p:nvPr/>
            </p:nvSpPr>
            <p:spPr bwMode="auto">
              <a:xfrm>
                <a:off x="720" y="2976"/>
                <a:ext cx="768" cy="288"/>
              </a:xfrm>
              <a:prstGeom prst="rect">
                <a:avLst/>
              </a:prstGeom>
              <a:noFill/>
              <a:ln w="9525">
                <a:solidFill>
                  <a:schemeClr val="tx1"/>
                </a:solidFill>
                <a:miter lim="800000"/>
                <a:headEnd/>
                <a:tailEnd/>
              </a:ln>
              <a:effectLst/>
            </p:spPr>
            <p:txBody>
              <a:bodyPr wrap="none" anchor="ctr"/>
              <a:lstStyle/>
              <a:p>
                <a:endParaRPr lang="en-US"/>
              </a:p>
            </p:txBody>
          </p:sp>
          <p:sp>
            <p:nvSpPr>
              <p:cNvPr id="18" name="Text Box 6"/>
              <p:cNvSpPr txBox="1">
                <a:spLocks noChangeArrowheads="1"/>
              </p:cNvSpPr>
              <p:nvPr/>
            </p:nvSpPr>
            <p:spPr bwMode="auto">
              <a:xfrm>
                <a:off x="768" y="3024"/>
                <a:ext cx="702" cy="231"/>
              </a:xfrm>
              <a:prstGeom prst="rect">
                <a:avLst/>
              </a:prstGeom>
              <a:noFill/>
              <a:ln w="9525">
                <a:noFill/>
                <a:miter lim="800000"/>
                <a:headEnd/>
                <a:tailEnd/>
              </a:ln>
              <a:effectLst/>
            </p:spPr>
            <p:txBody>
              <a:bodyPr>
                <a:spAutoFit/>
              </a:bodyPr>
              <a:lstStyle/>
              <a:p>
                <a:pPr algn="ctr">
                  <a:spcBef>
                    <a:spcPct val="50000"/>
                  </a:spcBef>
                </a:pPr>
                <a:r>
                  <a:rPr lang="en-US" b="1"/>
                  <a:t>Car</a:t>
                </a:r>
              </a:p>
            </p:txBody>
          </p:sp>
        </p:grpSp>
        <p:sp>
          <p:nvSpPr>
            <p:cNvPr id="6" name="Rectangle 7"/>
            <p:cNvSpPr>
              <a:spLocks noChangeArrowheads="1"/>
            </p:cNvSpPr>
            <p:nvPr/>
          </p:nvSpPr>
          <p:spPr bwMode="auto">
            <a:xfrm>
              <a:off x="2592" y="2976"/>
              <a:ext cx="768" cy="288"/>
            </a:xfrm>
            <a:prstGeom prst="rect">
              <a:avLst/>
            </a:prstGeom>
            <a:noFill/>
            <a:ln w="9525">
              <a:solidFill>
                <a:schemeClr val="tx1"/>
              </a:solidFill>
              <a:miter lim="800000"/>
              <a:headEnd/>
              <a:tailEnd/>
            </a:ln>
            <a:effectLst/>
          </p:spPr>
          <p:txBody>
            <a:bodyPr wrap="none" anchor="ctr"/>
            <a:lstStyle/>
            <a:p>
              <a:pPr algn="ctr"/>
              <a:r>
                <a:rPr lang="en-US" sz="2000" b="1" dirty="0"/>
                <a:t>Door</a:t>
              </a:r>
            </a:p>
          </p:txBody>
        </p:sp>
        <p:sp>
          <p:nvSpPr>
            <p:cNvPr id="7" name="Line 9"/>
            <p:cNvSpPr>
              <a:spLocks noChangeShapeType="1"/>
            </p:cNvSpPr>
            <p:nvPr/>
          </p:nvSpPr>
          <p:spPr bwMode="auto">
            <a:xfrm flipV="1">
              <a:off x="1632" y="3120"/>
              <a:ext cx="960" cy="0"/>
            </a:xfrm>
            <a:prstGeom prst="line">
              <a:avLst/>
            </a:prstGeom>
            <a:noFill/>
            <a:ln w="9525">
              <a:solidFill>
                <a:schemeClr val="tx1"/>
              </a:solidFill>
              <a:round/>
              <a:headEnd/>
              <a:tailEnd/>
            </a:ln>
            <a:effectLst/>
          </p:spPr>
          <p:txBody>
            <a:bodyPr/>
            <a:lstStyle/>
            <a:p>
              <a:endParaRPr lang="en-US"/>
            </a:p>
          </p:txBody>
        </p:sp>
        <p:sp>
          <p:nvSpPr>
            <p:cNvPr id="8" name="AutoShape 10"/>
            <p:cNvSpPr>
              <a:spLocks noChangeArrowheads="1"/>
            </p:cNvSpPr>
            <p:nvPr/>
          </p:nvSpPr>
          <p:spPr bwMode="auto">
            <a:xfrm>
              <a:off x="1488" y="3048"/>
              <a:ext cx="144" cy="144"/>
            </a:xfrm>
            <a:prstGeom prst="diamond">
              <a:avLst/>
            </a:prstGeom>
            <a:noFill/>
            <a:ln w="9525">
              <a:solidFill>
                <a:schemeClr val="tx1"/>
              </a:solidFill>
              <a:miter lim="800000"/>
              <a:headEnd/>
              <a:tailEnd/>
            </a:ln>
            <a:effectLst/>
          </p:spPr>
          <p:txBody>
            <a:bodyPr wrap="none" anchor="ctr"/>
            <a:lstStyle/>
            <a:p>
              <a:endParaRPr lang="en-US"/>
            </a:p>
          </p:txBody>
        </p:sp>
        <p:grpSp>
          <p:nvGrpSpPr>
            <p:cNvPr id="9" name="Group 18"/>
            <p:cNvGrpSpPr>
              <a:grpSpLocks/>
            </p:cNvGrpSpPr>
            <p:nvPr/>
          </p:nvGrpSpPr>
          <p:grpSpPr bwMode="auto">
            <a:xfrm flipH="1">
              <a:off x="3360" y="3048"/>
              <a:ext cx="1104" cy="144"/>
              <a:chOff x="1920" y="3432"/>
              <a:chExt cx="1104" cy="144"/>
            </a:xfrm>
          </p:grpSpPr>
          <p:sp>
            <p:nvSpPr>
              <p:cNvPr id="15" name="Line 16"/>
              <p:cNvSpPr>
                <a:spLocks noChangeShapeType="1"/>
              </p:cNvSpPr>
              <p:nvPr/>
            </p:nvSpPr>
            <p:spPr bwMode="auto">
              <a:xfrm flipH="1" flipV="1">
                <a:off x="2064" y="3504"/>
                <a:ext cx="960" cy="0"/>
              </a:xfrm>
              <a:prstGeom prst="line">
                <a:avLst/>
              </a:prstGeom>
              <a:noFill/>
              <a:ln w="9525">
                <a:solidFill>
                  <a:schemeClr val="tx1"/>
                </a:solidFill>
                <a:round/>
                <a:headEnd/>
                <a:tailEnd/>
              </a:ln>
              <a:effectLst/>
            </p:spPr>
            <p:txBody>
              <a:bodyPr/>
              <a:lstStyle/>
              <a:p>
                <a:endParaRPr lang="en-US"/>
              </a:p>
            </p:txBody>
          </p:sp>
          <p:sp>
            <p:nvSpPr>
              <p:cNvPr id="16" name="AutoShape 17"/>
              <p:cNvSpPr>
                <a:spLocks noChangeArrowheads="1"/>
              </p:cNvSpPr>
              <p:nvPr/>
            </p:nvSpPr>
            <p:spPr bwMode="auto">
              <a:xfrm flipH="1">
                <a:off x="1920" y="3432"/>
                <a:ext cx="144" cy="144"/>
              </a:xfrm>
              <a:prstGeom prst="diamond">
                <a:avLst/>
              </a:prstGeom>
              <a:noFill/>
              <a:ln w="9525">
                <a:solidFill>
                  <a:schemeClr val="tx1"/>
                </a:solidFill>
                <a:miter lim="800000"/>
                <a:headEnd/>
                <a:tailEnd/>
              </a:ln>
              <a:effectLst/>
            </p:spPr>
            <p:txBody>
              <a:bodyPr wrap="none" anchor="ctr"/>
              <a:lstStyle/>
              <a:p>
                <a:endParaRPr lang="en-US"/>
              </a:p>
            </p:txBody>
          </p:sp>
        </p:grpSp>
        <p:grpSp>
          <p:nvGrpSpPr>
            <p:cNvPr id="10" name="Group 20"/>
            <p:cNvGrpSpPr>
              <a:grpSpLocks/>
            </p:cNvGrpSpPr>
            <p:nvPr/>
          </p:nvGrpSpPr>
          <p:grpSpPr bwMode="auto">
            <a:xfrm>
              <a:off x="4464" y="2976"/>
              <a:ext cx="768" cy="288"/>
              <a:chOff x="720" y="2976"/>
              <a:chExt cx="768" cy="288"/>
            </a:xfrm>
          </p:grpSpPr>
          <p:sp>
            <p:nvSpPr>
              <p:cNvPr id="13" name="Rectangle 21"/>
              <p:cNvSpPr>
                <a:spLocks noChangeArrowheads="1"/>
              </p:cNvSpPr>
              <p:nvPr/>
            </p:nvSpPr>
            <p:spPr bwMode="auto">
              <a:xfrm>
                <a:off x="720" y="2976"/>
                <a:ext cx="768" cy="288"/>
              </a:xfrm>
              <a:prstGeom prst="rect">
                <a:avLst/>
              </a:prstGeom>
              <a:noFill/>
              <a:ln w="9525">
                <a:solidFill>
                  <a:schemeClr val="tx1"/>
                </a:solidFill>
                <a:miter lim="800000"/>
                <a:headEnd/>
                <a:tailEnd/>
              </a:ln>
              <a:effectLst/>
            </p:spPr>
            <p:txBody>
              <a:bodyPr wrap="none" anchor="ctr"/>
              <a:lstStyle/>
              <a:p>
                <a:endParaRPr lang="en-US"/>
              </a:p>
            </p:txBody>
          </p:sp>
          <p:sp>
            <p:nvSpPr>
              <p:cNvPr id="14" name="Text Box 22"/>
              <p:cNvSpPr txBox="1">
                <a:spLocks noChangeArrowheads="1"/>
              </p:cNvSpPr>
              <p:nvPr/>
            </p:nvSpPr>
            <p:spPr bwMode="auto">
              <a:xfrm>
                <a:off x="768" y="3024"/>
                <a:ext cx="702" cy="231"/>
              </a:xfrm>
              <a:prstGeom prst="rect">
                <a:avLst/>
              </a:prstGeom>
              <a:noFill/>
              <a:ln w="9525">
                <a:noFill/>
                <a:miter lim="800000"/>
                <a:headEnd/>
                <a:tailEnd/>
              </a:ln>
              <a:effectLst/>
            </p:spPr>
            <p:txBody>
              <a:bodyPr>
                <a:spAutoFit/>
              </a:bodyPr>
              <a:lstStyle/>
              <a:p>
                <a:pPr algn="ctr">
                  <a:spcBef>
                    <a:spcPct val="50000"/>
                  </a:spcBef>
                </a:pPr>
                <a:r>
                  <a:rPr lang="en-US" b="1"/>
                  <a:t>House</a:t>
                </a:r>
              </a:p>
            </p:txBody>
          </p:sp>
        </p:grpSp>
        <p:sp>
          <p:nvSpPr>
            <p:cNvPr id="11" name="Text Box 23"/>
            <p:cNvSpPr txBox="1">
              <a:spLocks noChangeArrowheads="1"/>
            </p:cNvSpPr>
            <p:nvPr/>
          </p:nvSpPr>
          <p:spPr bwMode="auto">
            <a:xfrm>
              <a:off x="3360" y="2928"/>
              <a:ext cx="332" cy="231"/>
            </a:xfrm>
            <a:prstGeom prst="rect">
              <a:avLst/>
            </a:prstGeom>
            <a:noFill/>
            <a:ln w="9525">
              <a:noFill/>
              <a:miter lim="800000"/>
              <a:headEnd/>
              <a:tailEnd/>
            </a:ln>
            <a:effectLst/>
          </p:spPr>
          <p:txBody>
            <a:bodyPr wrap="none">
              <a:spAutoFit/>
            </a:bodyPr>
            <a:lstStyle/>
            <a:p>
              <a:r>
                <a:rPr lang="en-US"/>
                <a:t>1..*</a:t>
              </a:r>
            </a:p>
          </p:txBody>
        </p:sp>
        <p:sp>
          <p:nvSpPr>
            <p:cNvPr id="12" name="Text Box 24"/>
            <p:cNvSpPr txBox="1">
              <a:spLocks noChangeArrowheads="1"/>
            </p:cNvSpPr>
            <p:nvPr/>
          </p:nvSpPr>
          <p:spPr bwMode="auto">
            <a:xfrm>
              <a:off x="2304" y="2928"/>
              <a:ext cx="332" cy="231"/>
            </a:xfrm>
            <a:prstGeom prst="rect">
              <a:avLst/>
            </a:prstGeom>
            <a:noFill/>
            <a:ln w="9525">
              <a:noFill/>
              <a:miter lim="800000"/>
              <a:headEnd/>
              <a:tailEnd/>
            </a:ln>
            <a:effectLst/>
          </p:spPr>
          <p:txBody>
            <a:bodyPr wrap="none">
              <a:spAutoFit/>
            </a:bodyPr>
            <a:lstStyle/>
            <a:p>
              <a:r>
                <a:rPr lang="en-US" dirty="0"/>
                <a:t>2..*</a:t>
              </a:r>
            </a:p>
          </p:txBody>
        </p:sp>
      </p:grpSp>
      <p:pic>
        <p:nvPicPr>
          <p:cNvPr id="47105" name="Picture 1"/>
          <p:cNvPicPr>
            <a:picLocks noChangeAspect="1" noChangeArrowheads="1"/>
          </p:cNvPicPr>
          <p:nvPr/>
        </p:nvPicPr>
        <p:blipFill>
          <a:blip r:embed="rId2" cstate="print"/>
          <a:srcRect/>
          <a:stretch>
            <a:fillRect/>
          </a:stretch>
        </p:blipFill>
        <p:spPr bwMode="auto">
          <a:xfrm>
            <a:off x="1905000" y="5334000"/>
            <a:ext cx="1047750" cy="895350"/>
          </a:xfrm>
          <a:prstGeom prst="rect">
            <a:avLst/>
          </a:prstGeom>
          <a:noFill/>
          <a:ln w="9525">
            <a:noFill/>
            <a:miter lim="800000"/>
            <a:headEnd/>
            <a:tailEnd/>
          </a:ln>
        </p:spPr>
      </p:pic>
      <p:pic>
        <p:nvPicPr>
          <p:cNvPr id="47106" name="Picture 2"/>
          <p:cNvPicPr>
            <a:picLocks noChangeAspect="1" noChangeArrowheads="1"/>
          </p:cNvPicPr>
          <p:nvPr/>
        </p:nvPicPr>
        <p:blipFill>
          <a:blip r:embed="rId2" cstate="print"/>
          <a:srcRect/>
          <a:stretch>
            <a:fillRect/>
          </a:stretch>
        </p:blipFill>
        <p:spPr bwMode="auto">
          <a:xfrm>
            <a:off x="7315200" y="5486400"/>
            <a:ext cx="1047750" cy="895350"/>
          </a:xfrm>
          <a:prstGeom prst="rect">
            <a:avLst/>
          </a:prstGeom>
          <a:noFill/>
          <a:ln w="9525">
            <a:noFill/>
            <a:miter lim="800000"/>
            <a:headEnd/>
            <a:tailEnd/>
          </a:ln>
        </p:spPr>
      </p:pic>
      <p:pic>
        <p:nvPicPr>
          <p:cNvPr id="47107" name="Picture 3"/>
          <p:cNvPicPr>
            <a:picLocks noChangeAspect="1" noChangeArrowheads="1"/>
          </p:cNvPicPr>
          <p:nvPr/>
        </p:nvPicPr>
        <p:blipFill>
          <a:blip r:embed="rId3" cstate="print"/>
          <a:srcRect/>
          <a:stretch>
            <a:fillRect/>
          </a:stretch>
        </p:blipFill>
        <p:spPr bwMode="auto">
          <a:xfrm>
            <a:off x="3962400" y="5638800"/>
            <a:ext cx="1047750" cy="85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458200" cy="5105400"/>
          </a:xfrm>
        </p:spPr>
        <p:txBody>
          <a:bodyPr>
            <a:normAutofit fontScale="92500" lnSpcReduction="10000"/>
          </a:bodyPr>
          <a:lstStyle/>
          <a:p>
            <a:pPr>
              <a:lnSpc>
                <a:spcPct val="90000"/>
              </a:lnSpc>
            </a:pPr>
            <a:r>
              <a:rPr lang="en-US" sz="2800" b="1" dirty="0" smtClean="0"/>
              <a:t>Aggregation tests:</a:t>
            </a:r>
          </a:p>
          <a:p>
            <a:pPr lvl="1">
              <a:lnSpc>
                <a:spcPct val="90000"/>
              </a:lnSpc>
            </a:pPr>
            <a:r>
              <a:rPr lang="en-US" sz="2800" dirty="0" smtClean="0"/>
              <a:t>Is the phrase “part of” used to describe the relationship?</a:t>
            </a:r>
          </a:p>
          <a:p>
            <a:pPr lvl="2">
              <a:lnSpc>
                <a:spcPct val="90000"/>
              </a:lnSpc>
            </a:pPr>
            <a:r>
              <a:rPr lang="en-US" sz="2800" dirty="0" smtClean="0"/>
              <a:t>A door is “part of” a car</a:t>
            </a:r>
          </a:p>
          <a:p>
            <a:pPr lvl="1">
              <a:lnSpc>
                <a:spcPct val="90000"/>
              </a:lnSpc>
            </a:pPr>
            <a:r>
              <a:rPr lang="en-US" sz="2800" dirty="0" smtClean="0"/>
              <a:t>Are some operations on the whole automatically applied to its parts?</a:t>
            </a:r>
          </a:p>
          <a:p>
            <a:pPr lvl="2">
              <a:lnSpc>
                <a:spcPct val="90000"/>
              </a:lnSpc>
            </a:pPr>
            <a:r>
              <a:rPr lang="en-US" sz="2800" dirty="0" smtClean="0"/>
              <a:t>Move the car, move the door.</a:t>
            </a:r>
            <a:endParaRPr lang="en-US" sz="2800" dirty="0" smtClean="0">
              <a:ea typeface="Batang" pitchFamily="18" charset="-127"/>
            </a:endParaRPr>
          </a:p>
          <a:p>
            <a:pPr lvl="1">
              <a:lnSpc>
                <a:spcPct val="90000"/>
              </a:lnSpc>
            </a:pPr>
            <a:r>
              <a:rPr lang="en-US" sz="2800" dirty="0" smtClean="0"/>
              <a:t>Are some attribute values propagated from the whole to all or some of its parts?</a:t>
            </a:r>
          </a:p>
          <a:p>
            <a:pPr lvl="2">
              <a:lnSpc>
                <a:spcPct val="90000"/>
              </a:lnSpc>
            </a:pPr>
            <a:r>
              <a:rPr lang="en-US" sz="2800" dirty="0" smtClean="0"/>
              <a:t>The car is blue, therefore the door is blue.</a:t>
            </a:r>
          </a:p>
          <a:p>
            <a:pPr lvl="1">
              <a:lnSpc>
                <a:spcPct val="90000"/>
              </a:lnSpc>
            </a:pPr>
            <a:r>
              <a:rPr lang="en-US" sz="2800" dirty="0" smtClean="0"/>
              <a:t>Is there an essential asymmetry to the relationship where one class is subordinate to the other?</a:t>
            </a:r>
          </a:p>
          <a:p>
            <a:pPr lvl="2">
              <a:lnSpc>
                <a:spcPct val="90000"/>
              </a:lnSpc>
            </a:pPr>
            <a:r>
              <a:rPr lang="en-US" sz="2800" dirty="0" smtClean="0"/>
              <a:t>A door </a:t>
            </a:r>
            <a:r>
              <a:rPr lang="en-US" sz="2800" b="1" dirty="0" smtClean="0"/>
              <a:t>is</a:t>
            </a:r>
            <a:r>
              <a:rPr lang="en-US" sz="2800" dirty="0" smtClean="0"/>
              <a:t> part of a car. A car </a:t>
            </a:r>
            <a:r>
              <a:rPr lang="en-US" sz="2800" b="1" dirty="0" smtClean="0"/>
              <a:t>is not</a:t>
            </a:r>
            <a:r>
              <a:rPr lang="en-US" sz="2800" dirty="0" smtClean="0"/>
              <a:t> part of a door.</a:t>
            </a:r>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lstStyle/>
          <a:p>
            <a:r>
              <a:rPr lang="en-US" dirty="0" smtClean="0"/>
              <a:t>Composition</a:t>
            </a:r>
            <a:endParaRPr lang="en-US" dirty="0"/>
          </a:p>
        </p:txBody>
      </p:sp>
      <p:sp>
        <p:nvSpPr>
          <p:cNvPr id="3" name="Content Placeholder 2"/>
          <p:cNvSpPr>
            <a:spLocks noGrp="1"/>
          </p:cNvSpPr>
          <p:nvPr>
            <p:ph idx="1"/>
          </p:nvPr>
        </p:nvSpPr>
        <p:spPr>
          <a:xfrm>
            <a:off x="304800" y="1676400"/>
            <a:ext cx="8610600" cy="4724400"/>
          </a:xfrm>
        </p:spPr>
        <p:txBody>
          <a:bodyPr>
            <a:normAutofit/>
          </a:bodyPr>
          <a:lstStyle/>
          <a:p>
            <a:r>
              <a:rPr lang="en-US" sz="2800" dirty="0" smtClean="0"/>
              <a:t>A strong form of aggregation</a:t>
            </a:r>
          </a:p>
          <a:p>
            <a:pPr lvl="1"/>
            <a:r>
              <a:rPr lang="en-US" sz="2800" dirty="0" smtClean="0"/>
              <a:t>The whole is the sole (exclusive) owner of its part.</a:t>
            </a:r>
          </a:p>
          <a:p>
            <a:pPr lvl="2"/>
            <a:r>
              <a:rPr lang="en-US" sz="2800" dirty="0" smtClean="0"/>
              <a:t>The part object may belong to only one whole</a:t>
            </a:r>
          </a:p>
          <a:p>
            <a:pPr lvl="1"/>
            <a:r>
              <a:rPr lang="en-US" sz="2800" dirty="0" smtClean="0"/>
              <a:t>Multiplicity on the whole side must be </a:t>
            </a:r>
            <a:r>
              <a:rPr lang="en-US" sz="2800" b="1" dirty="0" smtClean="0"/>
              <a:t>zero or one</a:t>
            </a:r>
            <a:r>
              <a:rPr lang="en-US" sz="2800" dirty="0" smtClean="0"/>
              <a:t>.</a:t>
            </a:r>
          </a:p>
          <a:p>
            <a:pPr lvl="1"/>
            <a:r>
              <a:rPr lang="en-US" sz="2800" dirty="0" smtClean="0"/>
              <a:t>The life time of the part is dependent upon the whole. </a:t>
            </a:r>
          </a:p>
          <a:p>
            <a:pPr lvl="2"/>
            <a:r>
              <a:rPr lang="en-US" sz="2800" dirty="0" smtClean="0"/>
              <a:t>The composite must manage the creation and destruction of its parts.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57200"/>
            <a:ext cx="7772400" cy="914400"/>
          </a:xfrm>
        </p:spPr>
        <p:txBody>
          <a:bodyPr>
            <a:normAutofit/>
          </a:bodyPr>
          <a:lstStyle/>
          <a:p>
            <a:pPr eaLnBrk="1" hangingPunct="1"/>
            <a:r>
              <a:rPr lang="en-US" dirty="0" smtClean="0"/>
              <a:t>Modularity</a:t>
            </a:r>
          </a:p>
        </p:txBody>
      </p:sp>
      <p:sp>
        <p:nvSpPr>
          <p:cNvPr id="7171" name="Rectangle 3"/>
          <p:cNvSpPr>
            <a:spLocks noGrp="1" noChangeArrowheads="1"/>
          </p:cNvSpPr>
          <p:nvPr>
            <p:ph idx="1"/>
          </p:nvPr>
        </p:nvSpPr>
        <p:spPr>
          <a:xfrm>
            <a:off x="838200" y="1600200"/>
            <a:ext cx="8229600" cy="4724400"/>
          </a:xfrm>
        </p:spPr>
        <p:txBody>
          <a:bodyPr>
            <a:normAutofit/>
          </a:bodyPr>
          <a:lstStyle/>
          <a:p>
            <a:pPr eaLnBrk="1" hangingPunct="1">
              <a:lnSpc>
                <a:spcPct val="80000"/>
              </a:lnSpc>
            </a:pPr>
            <a:r>
              <a:rPr lang="en-US" sz="2800" b="1" dirty="0" smtClean="0"/>
              <a:t>Modular system </a:t>
            </a:r>
            <a:r>
              <a:rPr lang="en-US" sz="2800" dirty="0" smtClean="0"/>
              <a:t>– in which modules can be built separately and changes in one have minimum impact on others</a:t>
            </a:r>
          </a:p>
          <a:p>
            <a:pPr eaLnBrk="1" hangingPunct="1">
              <a:lnSpc>
                <a:spcPct val="80000"/>
              </a:lnSpc>
            </a:pPr>
            <a:endParaRPr lang="en-US" sz="2800" dirty="0" smtClean="0"/>
          </a:p>
          <a:p>
            <a:pPr eaLnBrk="1" hangingPunct="1">
              <a:lnSpc>
                <a:spcPct val="80000"/>
              </a:lnSpc>
            </a:pPr>
            <a:r>
              <a:rPr lang="en-US" sz="2800" dirty="0" smtClean="0"/>
              <a:t>Modularity supports independence of models</a:t>
            </a:r>
          </a:p>
          <a:p>
            <a:pPr eaLnBrk="1" hangingPunct="1">
              <a:lnSpc>
                <a:spcPct val="80000"/>
              </a:lnSpc>
            </a:pPr>
            <a:endParaRPr lang="en-US" sz="2800" dirty="0" smtClean="0"/>
          </a:p>
          <a:p>
            <a:pPr eaLnBrk="1" hangingPunct="1">
              <a:lnSpc>
                <a:spcPct val="80000"/>
              </a:lnSpc>
            </a:pPr>
            <a:r>
              <a:rPr lang="en-US" sz="2800" dirty="0" smtClean="0"/>
              <a:t>Modularity enhances design clarity, eases implementation</a:t>
            </a:r>
          </a:p>
          <a:p>
            <a:pPr eaLnBrk="1" hangingPunct="1">
              <a:lnSpc>
                <a:spcPct val="80000"/>
              </a:lnSpc>
            </a:pPr>
            <a:endParaRPr lang="en-US" sz="2800" dirty="0" smtClean="0"/>
          </a:p>
          <a:p>
            <a:pPr eaLnBrk="1" hangingPunct="1">
              <a:lnSpc>
                <a:spcPct val="80000"/>
              </a:lnSpc>
            </a:pPr>
            <a:r>
              <a:rPr lang="en-US" sz="2800" dirty="0" smtClean="0"/>
              <a:t>Reduces cost of testing, debugging and  maintenance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lstStyle/>
          <a:p>
            <a:r>
              <a:rPr lang="en-US" sz="2800" b="1" dirty="0" smtClean="0"/>
              <a:t>Composition</a:t>
            </a:r>
            <a:r>
              <a:rPr lang="en-US" sz="2800" dirty="0" smtClean="0"/>
              <a:t> (</a:t>
            </a:r>
            <a:r>
              <a:rPr lang="en-US" sz="2800" dirty="0" smtClean="0">
                <a:solidFill>
                  <a:srgbClr val="C00000"/>
                </a:solidFill>
              </a:rPr>
              <a:t>closed diamond</a:t>
            </a:r>
            <a:r>
              <a:rPr lang="en-US" sz="2800" dirty="0" smtClean="0"/>
              <a:t>) represents exclusive relationship between two class objects (e.g., a faculty cannot exist without nor be a part of more than one university), </a:t>
            </a:r>
            <a:r>
              <a:rPr lang="en-US" sz="2800" dirty="0" smtClean="0">
                <a:ea typeface="SimSun" pitchFamily="2" charset="-122"/>
              </a:rPr>
              <a:t>e</a:t>
            </a:r>
            <a:r>
              <a:rPr lang="en-US" altLang="zh-CN" sz="2800" dirty="0" smtClean="0">
                <a:ea typeface="SimSun" pitchFamily="2" charset="-122"/>
              </a:rPr>
              <a:t>very part may belong to only one whole, and  if the whole is deleted, so are the parts. </a:t>
            </a:r>
          </a:p>
          <a:p>
            <a:r>
              <a:rPr lang="en-US" altLang="zh-CN" sz="2800" dirty="0" smtClean="0">
                <a:ea typeface="SimSun" pitchFamily="2" charset="-122"/>
              </a:rPr>
              <a:t>components live or die with their owner</a:t>
            </a:r>
          </a:p>
          <a:p>
            <a:pPr marL="274320" lvl="1" indent="-274320">
              <a:buClr>
                <a:schemeClr val="accent3"/>
              </a:buClr>
              <a:buSzPct val="95000"/>
              <a:buNone/>
            </a:pPr>
            <a:r>
              <a:rPr lang="en-US" sz="2800" dirty="0" smtClean="0"/>
              <a:t>Example: </a:t>
            </a:r>
            <a:r>
              <a:rPr lang="en-US" altLang="zh-CN" sz="2800" dirty="0" smtClean="0">
                <a:ea typeface="SimSun" pitchFamily="2" charset="-122"/>
              </a:rPr>
              <a:t>Each car has an engine that can not be shared with other cars.</a:t>
            </a:r>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28600" y="1069240"/>
            <a:ext cx="7862048" cy="1902559"/>
          </a:xfrm>
          <a:prstGeom prst="rect">
            <a:avLst/>
          </a:prstGeom>
          <a:noFill/>
          <a:ln w="9525">
            <a:noFill/>
            <a:miter lim="800000"/>
            <a:headEnd/>
            <a:tailEnd/>
          </a:ln>
          <a:effectLst/>
        </p:spPr>
      </p:pic>
      <p:pic>
        <p:nvPicPr>
          <p:cNvPr id="43009" name="Picture 1"/>
          <p:cNvPicPr>
            <a:picLocks noGrp="1" noChangeAspect="1" noChangeArrowheads="1"/>
          </p:cNvPicPr>
          <p:nvPr>
            <p:ph idx="1"/>
          </p:nvPr>
        </p:nvPicPr>
        <p:blipFill>
          <a:blip r:embed="rId3" cstate="print"/>
          <a:srcRect/>
          <a:stretch>
            <a:fillRect/>
          </a:stretch>
        </p:blipFill>
        <p:spPr bwMode="auto">
          <a:xfrm>
            <a:off x="948000" y="3048000"/>
            <a:ext cx="1795200" cy="3562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Aggregation and composition</a:t>
            </a:r>
            <a:endParaRPr lang="en-US" dirty="0"/>
          </a:p>
        </p:txBody>
      </p:sp>
      <p:pic>
        <p:nvPicPr>
          <p:cNvPr id="7" name="Picture 2"/>
          <p:cNvPicPr>
            <a:picLocks noGrp="1" noChangeAspect="1" noChangeArrowheads="1"/>
          </p:cNvPicPr>
          <p:nvPr>
            <p:ph idx="1"/>
          </p:nvPr>
        </p:nvPicPr>
        <p:blipFill>
          <a:blip r:embed="rId2" cstate="print"/>
          <a:srcRect/>
          <a:stretch>
            <a:fillRect/>
          </a:stretch>
        </p:blipFill>
        <p:spPr bwMode="auto">
          <a:xfrm>
            <a:off x="155883" y="3505201"/>
            <a:ext cx="8529118" cy="129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704088"/>
            <a:ext cx="8686800" cy="1143000"/>
          </a:xfrm>
        </p:spPr>
        <p:txBody>
          <a:bodyPr>
            <a:normAutofit/>
          </a:bodyPr>
          <a:lstStyle/>
          <a:p>
            <a:r>
              <a:rPr lang="en-US" sz="4000" dirty="0" smtClean="0"/>
              <a:t>Association aggregation and composition</a:t>
            </a:r>
            <a:endParaRPr lang="en-US" sz="4000" dirty="0"/>
          </a:p>
        </p:txBody>
      </p:sp>
      <p:pic>
        <p:nvPicPr>
          <p:cNvPr id="30722" name="Picture 2"/>
          <p:cNvPicPr>
            <a:picLocks noGrp="1" noChangeAspect="1" noChangeArrowheads="1"/>
          </p:cNvPicPr>
          <p:nvPr>
            <p:ph idx="1"/>
          </p:nvPr>
        </p:nvPicPr>
        <p:blipFill>
          <a:blip r:embed="rId2" cstate="print"/>
          <a:srcRect/>
          <a:stretch>
            <a:fillRect/>
          </a:stretch>
        </p:blipFill>
        <p:spPr bwMode="auto">
          <a:xfrm>
            <a:off x="228599" y="2667001"/>
            <a:ext cx="8737919" cy="29087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Generalization</a:t>
            </a:r>
            <a:endParaRPr lang="en-US" dirty="0"/>
          </a:p>
        </p:txBody>
      </p:sp>
      <p:sp>
        <p:nvSpPr>
          <p:cNvPr id="3" name="Content Placeholder 2"/>
          <p:cNvSpPr>
            <a:spLocks noGrp="1"/>
          </p:cNvSpPr>
          <p:nvPr>
            <p:ph idx="1"/>
          </p:nvPr>
        </p:nvSpPr>
        <p:spPr/>
        <p:txBody>
          <a:bodyPr/>
          <a:lstStyle/>
          <a:p>
            <a:pPr>
              <a:lnSpc>
                <a:spcPct val="90000"/>
              </a:lnSpc>
            </a:pPr>
            <a:r>
              <a:rPr lang="en-US" sz="2800" dirty="0" smtClean="0"/>
              <a:t>A sub-class inherits from its super-class</a:t>
            </a:r>
          </a:p>
          <a:p>
            <a:pPr lvl="1">
              <a:lnSpc>
                <a:spcPct val="90000"/>
              </a:lnSpc>
            </a:pPr>
            <a:r>
              <a:rPr lang="en-US" sz="2800" dirty="0" smtClean="0"/>
              <a:t>Attributes</a:t>
            </a:r>
          </a:p>
          <a:p>
            <a:pPr lvl="1">
              <a:lnSpc>
                <a:spcPct val="90000"/>
              </a:lnSpc>
            </a:pPr>
            <a:r>
              <a:rPr lang="en-US" sz="2800" dirty="0" smtClean="0"/>
              <a:t>Operations</a:t>
            </a:r>
          </a:p>
          <a:p>
            <a:pPr lvl="1">
              <a:lnSpc>
                <a:spcPct val="90000"/>
              </a:lnSpc>
            </a:pPr>
            <a:r>
              <a:rPr lang="en-US" sz="2800" dirty="0" smtClean="0"/>
              <a:t>Relationships</a:t>
            </a:r>
          </a:p>
          <a:p>
            <a:pPr>
              <a:lnSpc>
                <a:spcPct val="90000"/>
              </a:lnSpc>
            </a:pPr>
            <a:r>
              <a:rPr lang="en-US" sz="2800" dirty="0" smtClean="0"/>
              <a:t>A sub-class may</a:t>
            </a:r>
          </a:p>
          <a:p>
            <a:pPr lvl="1">
              <a:lnSpc>
                <a:spcPct val="90000"/>
              </a:lnSpc>
            </a:pPr>
            <a:r>
              <a:rPr lang="en-US" sz="2800" dirty="0" smtClean="0"/>
              <a:t>Add attributes and operations</a:t>
            </a:r>
          </a:p>
          <a:p>
            <a:pPr lvl="1">
              <a:lnSpc>
                <a:spcPct val="90000"/>
              </a:lnSpc>
            </a:pPr>
            <a:r>
              <a:rPr lang="en-US" sz="2800" dirty="0" smtClean="0"/>
              <a:t>Add relationships</a:t>
            </a:r>
          </a:p>
          <a:p>
            <a:pPr lvl="1">
              <a:lnSpc>
                <a:spcPct val="90000"/>
              </a:lnSpc>
            </a:pPr>
            <a:r>
              <a:rPr lang="en-US" sz="2800" dirty="0" smtClean="0"/>
              <a:t>Refine (improve) inherited operations</a:t>
            </a:r>
          </a:p>
          <a:p>
            <a:pPr>
              <a:buNone/>
            </a:pP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normAutofit/>
          </a:bodyPr>
          <a:lstStyle/>
          <a:p>
            <a:r>
              <a:rPr lang="en-US" sz="2800" dirty="0" smtClean="0"/>
              <a:t>A relationship among classes where one class shares the structure and/or behavior of one or more classes</a:t>
            </a:r>
          </a:p>
          <a:p>
            <a:r>
              <a:rPr lang="en-US" sz="2800" dirty="0" smtClean="0"/>
              <a:t> Defines a hierarchy of abstractions in which a</a:t>
            </a:r>
            <a:r>
              <a:rPr lang="en-US" sz="2800" b="1" dirty="0" smtClean="0"/>
              <a:t> </a:t>
            </a:r>
            <a:r>
              <a:rPr lang="en-US" sz="2800" dirty="0" smtClean="0"/>
              <a:t>subclass inherits from one or more superclasses</a:t>
            </a:r>
          </a:p>
          <a:p>
            <a:pPr>
              <a:buNone/>
            </a:pPr>
            <a:r>
              <a:rPr lang="en-US" sz="2800" b="1" dirty="0" smtClean="0"/>
              <a:t>- Single inheritance</a:t>
            </a:r>
          </a:p>
          <a:p>
            <a:pPr>
              <a:buNone/>
            </a:pPr>
            <a:r>
              <a:rPr lang="en-US" sz="2800" b="1" dirty="0" smtClean="0"/>
              <a:t>- Multiple inheritance</a:t>
            </a:r>
          </a:p>
          <a:p>
            <a:pPr>
              <a:buNone/>
            </a:pPr>
            <a:r>
              <a:rPr lang="en-US" sz="2800" dirty="0" smtClean="0"/>
              <a:t>Generalization is an “</a:t>
            </a:r>
            <a:r>
              <a:rPr lang="en-US" sz="2800" b="1" dirty="0" smtClean="0"/>
              <a:t>is-a-kind of</a:t>
            </a:r>
            <a:r>
              <a:rPr lang="en-US" sz="2800" dirty="0" smtClean="0"/>
              <a:t>” relationship</a:t>
            </a:r>
            <a:endParaRPr lang="en-US" sz="28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stretch>
            <a:fillRect/>
          </a:stretch>
        </p:blipFill>
        <p:spPr bwMode="auto">
          <a:xfrm>
            <a:off x="1295400" y="2438400"/>
            <a:ext cx="6172200" cy="3249334"/>
          </a:xfrm>
          <a:prstGeom prst="rect">
            <a:avLst/>
          </a:prstGeom>
          <a:noFill/>
          <a:ln w="9525">
            <a:noFill/>
            <a:miter lim="800000"/>
            <a:headEnd/>
            <a:tailEnd/>
          </a:ln>
          <a:effectLst/>
        </p:spPr>
      </p:pic>
      <p:sp>
        <p:nvSpPr>
          <p:cNvPr id="5" name="Rectangle 4"/>
          <p:cNvSpPr/>
          <p:nvPr/>
        </p:nvSpPr>
        <p:spPr>
          <a:xfrm>
            <a:off x="533400" y="1143000"/>
            <a:ext cx="8153400" cy="1200329"/>
          </a:xfrm>
          <a:prstGeom prst="rect">
            <a:avLst/>
          </a:prstGeom>
        </p:spPr>
        <p:txBody>
          <a:bodyPr wrap="square">
            <a:spAutoFit/>
          </a:bodyPr>
          <a:lstStyle/>
          <a:p>
            <a:r>
              <a:rPr lang="en-US" sz="3600" dirty="0" smtClean="0"/>
              <a:t>Child class is a special case of the parent class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smtClean="0"/>
              <a:t>Example 1: Single Inheritance</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914999" y="1828800"/>
            <a:ext cx="7242272"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Single inheritance</a:t>
            </a:r>
            <a:endParaRPr lang="en-US" dirty="0"/>
          </a:p>
        </p:txBody>
      </p:sp>
      <p:pic>
        <p:nvPicPr>
          <p:cNvPr id="26626" name="Picture 2"/>
          <p:cNvPicPr>
            <a:picLocks noGrp="1" noChangeAspect="1" noChangeArrowheads="1"/>
          </p:cNvPicPr>
          <p:nvPr>
            <p:ph idx="1"/>
          </p:nvPr>
        </p:nvPicPr>
        <p:blipFill>
          <a:blip r:embed="rId2" cstate="print"/>
          <a:srcRect/>
          <a:stretch>
            <a:fillRect/>
          </a:stretch>
        </p:blipFill>
        <p:spPr bwMode="auto">
          <a:xfrm>
            <a:off x="3352800" y="2002766"/>
            <a:ext cx="2438400" cy="42542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7938" name="Picture 2"/>
          <p:cNvPicPr>
            <a:picLocks noGrp="1" noChangeAspect="1" noChangeArrowheads="1"/>
          </p:cNvPicPr>
          <p:nvPr>
            <p:ph idx="1"/>
          </p:nvPr>
        </p:nvPicPr>
        <p:blipFill>
          <a:blip r:embed="rId2" cstate="print"/>
          <a:srcRect/>
          <a:stretch>
            <a:fillRect/>
          </a:stretch>
        </p:blipFill>
        <p:spPr bwMode="auto">
          <a:xfrm>
            <a:off x="828675" y="3644106"/>
            <a:ext cx="7486650" cy="97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389120"/>
          </a:xfrm>
        </p:spPr>
        <p:txBody>
          <a:bodyPr/>
          <a:lstStyle/>
          <a:p>
            <a:pPr>
              <a:lnSpc>
                <a:spcPct val="80000"/>
              </a:lnSpc>
            </a:pPr>
            <a:r>
              <a:rPr lang="en-US" sz="2800" dirty="0" smtClean="0"/>
              <a:t>Cannot simply split a program into modules to get modularly</a:t>
            </a:r>
          </a:p>
          <a:p>
            <a:pPr>
              <a:lnSpc>
                <a:spcPct val="80000"/>
              </a:lnSpc>
            </a:pPr>
            <a:endParaRPr lang="en-US" sz="2800" dirty="0" smtClean="0"/>
          </a:p>
          <a:p>
            <a:pPr>
              <a:lnSpc>
                <a:spcPct val="80000"/>
              </a:lnSpc>
            </a:pPr>
            <a:r>
              <a:rPr lang="en-US" sz="2800" dirty="0" smtClean="0"/>
              <a:t>Need some </a:t>
            </a:r>
            <a:r>
              <a:rPr lang="en-US" sz="2800" b="1" dirty="0" smtClean="0"/>
              <a:t>criteria for decomposition </a:t>
            </a:r>
            <a:r>
              <a:rPr lang="en-US" sz="2800" dirty="0" smtClean="0"/>
              <a:t>– </a:t>
            </a:r>
            <a:r>
              <a:rPr lang="en-US" sz="2800" b="1" dirty="0" smtClean="0"/>
              <a:t>coupling</a:t>
            </a:r>
            <a:r>
              <a:rPr lang="en-US" sz="2800" dirty="0" smtClean="0"/>
              <a:t> and </a:t>
            </a:r>
            <a:r>
              <a:rPr lang="en-US" sz="2800" b="1" dirty="0" smtClean="0"/>
              <a:t>cohesion</a:t>
            </a:r>
            <a:r>
              <a:rPr lang="en-US" sz="2800" dirty="0" smtClean="0"/>
              <a:t> , and </a:t>
            </a:r>
            <a:r>
              <a:rPr lang="en-US" sz="2800" b="1" dirty="0" smtClean="0"/>
              <a:t>Open-Closed principles </a:t>
            </a:r>
            <a:r>
              <a:rPr lang="en-US" sz="2800" dirty="0" smtClean="0"/>
              <a:t>are such criteria</a:t>
            </a:r>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Multiple Inheritance</a:t>
            </a:r>
            <a:endParaRPr lang="en-US" dirty="0"/>
          </a:p>
        </p:txBody>
      </p:sp>
      <p:pic>
        <p:nvPicPr>
          <p:cNvPr id="7170" name="Picture 2"/>
          <p:cNvPicPr>
            <a:picLocks noGrp="1" noChangeAspect="1" noChangeArrowheads="1"/>
          </p:cNvPicPr>
          <p:nvPr>
            <p:ph sz="half" idx="2"/>
          </p:nvPr>
        </p:nvPicPr>
        <p:blipFill>
          <a:blip r:embed="rId2" cstate="print"/>
          <a:srcRect/>
          <a:stretch>
            <a:fillRect/>
          </a:stretch>
        </p:blipFill>
        <p:spPr bwMode="auto">
          <a:xfrm>
            <a:off x="376405" y="2590800"/>
            <a:ext cx="8347406" cy="30804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Autofit/>
          </a:bodyPr>
          <a:lstStyle/>
          <a:p>
            <a:r>
              <a:rPr lang="en-US" sz="2800" dirty="0" smtClean="0"/>
              <a:t>A subclass inherits its parent’s attributes, operations, and relationships</a:t>
            </a:r>
          </a:p>
          <a:p>
            <a:r>
              <a:rPr lang="en-US" sz="2800" dirty="0" smtClean="0"/>
              <a:t> A subclass may:</a:t>
            </a:r>
          </a:p>
          <a:p>
            <a:pPr>
              <a:buFontTx/>
              <a:buChar char="-"/>
            </a:pPr>
            <a:r>
              <a:rPr lang="en-US" sz="2800" dirty="0" smtClean="0"/>
              <a:t>Add additional attributes, operations, relationships</a:t>
            </a:r>
          </a:p>
          <a:p>
            <a:r>
              <a:rPr lang="en-US" sz="2800" dirty="0" smtClean="0"/>
              <a:t>Common attributes, operations, and/or relationships are shown at the highest applicable level in the hierarchy.</a:t>
            </a:r>
            <a:endParaRPr lang="en-US" sz="28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pic>
        <p:nvPicPr>
          <p:cNvPr id="16386" name="Picture 2"/>
          <p:cNvPicPr>
            <a:picLocks noGrp="1" noChangeAspect="1" noChangeArrowheads="1"/>
          </p:cNvPicPr>
          <p:nvPr>
            <p:ph idx="1"/>
          </p:nvPr>
        </p:nvPicPr>
        <p:blipFill>
          <a:blip r:embed="rId2" cstate="print"/>
          <a:srcRect/>
          <a:stretch>
            <a:fillRect/>
          </a:stretch>
        </p:blipFill>
        <p:spPr bwMode="auto">
          <a:xfrm>
            <a:off x="323802" y="3276600"/>
            <a:ext cx="8000853" cy="13200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noGrp="1"/>
          </p:cNvGrpSpPr>
          <p:nvPr/>
        </p:nvGrpSpPr>
        <p:grpSpPr bwMode="auto">
          <a:xfrm>
            <a:off x="457200" y="1935163"/>
            <a:ext cx="8229600" cy="4389437"/>
            <a:chOff x="768" y="1776"/>
            <a:chExt cx="4464" cy="2016"/>
          </a:xfrm>
        </p:grpSpPr>
        <p:sp>
          <p:nvSpPr>
            <p:cNvPr id="20" name="Rectangle 4"/>
            <p:cNvSpPr>
              <a:spLocks noChangeArrowheads="1"/>
            </p:cNvSpPr>
            <p:nvPr/>
          </p:nvSpPr>
          <p:spPr bwMode="auto">
            <a:xfrm>
              <a:off x="1968" y="1776"/>
              <a:ext cx="1872" cy="624"/>
            </a:xfrm>
            <a:prstGeom prst="rect">
              <a:avLst/>
            </a:prstGeom>
            <a:solidFill>
              <a:schemeClr val="bg1"/>
            </a:solidFill>
            <a:ln w="38100">
              <a:solidFill>
                <a:schemeClr val="tx1"/>
              </a:solidFill>
              <a:miter lim="800000"/>
              <a:headEnd/>
              <a:tailEnd/>
            </a:ln>
            <a:effectLst/>
          </p:spPr>
          <p:txBody>
            <a:bodyPr wrap="none" anchor="ctr"/>
            <a:lstStyle/>
            <a:p>
              <a:pPr algn="ctr"/>
              <a:r>
                <a:rPr lang="en-US" sz="2800" i="1" dirty="0">
                  <a:latin typeface="Arial" charset="0"/>
                </a:rPr>
                <a:t>Shape</a:t>
              </a:r>
            </a:p>
          </p:txBody>
        </p:sp>
        <p:sp>
          <p:nvSpPr>
            <p:cNvPr id="21" name="Rectangle 5"/>
            <p:cNvSpPr>
              <a:spLocks noChangeArrowheads="1"/>
            </p:cNvSpPr>
            <p:nvPr/>
          </p:nvSpPr>
          <p:spPr bwMode="auto">
            <a:xfrm>
              <a:off x="768" y="3168"/>
              <a:ext cx="1872" cy="624"/>
            </a:xfrm>
            <a:prstGeom prst="rect">
              <a:avLst/>
            </a:prstGeom>
            <a:solidFill>
              <a:schemeClr val="bg1"/>
            </a:solidFill>
            <a:ln w="38100">
              <a:solidFill>
                <a:schemeClr val="tx1"/>
              </a:solidFill>
              <a:miter lim="800000"/>
              <a:headEnd/>
              <a:tailEnd/>
            </a:ln>
            <a:effectLst/>
          </p:spPr>
          <p:txBody>
            <a:bodyPr wrap="none" anchor="ctr"/>
            <a:lstStyle/>
            <a:p>
              <a:pPr algn="ctr"/>
              <a:r>
                <a:rPr lang="en-US" sz="2800" dirty="0">
                  <a:latin typeface="Arial" charset="0"/>
                </a:rPr>
                <a:t>Circle</a:t>
              </a:r>
            </a:p>
          </p:txBody>
        </p:sp>
        <p:sp>
          <p:nvSpPr>
            <p:cNvPr id="22" name="Rectangle 6"/>
            <p:cNvSpPr>
              <a:spLocks noChangeArrowheads="1"/>
            </p:cNvSpPr>
            <p:nvPr/>
          </p:nvSpPr>
          <p:spPr bwMode="auto">
            <a:xfrm>
              <a:off x="3360" y="3168"/>
              <a:ext cx="1872" cy="624"/>
            </a:xfrm>
            <a:prstGeom prst="rect">
              <a:avLst/>
            </a:prstGeom>
            <a:solidFill>
              <a:schemeClr val="bg1"/>
            </a:solidFill>
            <a:ln w="38100">
              <a:solidFill>
                <a:schemeClr val="tx1"/>
              </a:solidFill>
              <a:miter lim="800000"/>
              <a:headEnd/>
              <a:tailEnd/>
            </a:ln>
            <a:effectLst/>
          </p:spPr>
          <p:txBody>
            <a:bodyPr wrap="none" anchor="ctr"/>
            <a:lstStyle/>
            <a:p>
              <a:pPr algn="ctr"/>
              <a:r>
                <a:rPr lang="en-US" sz="2800" dirty="0">
                  <a:latin typeface="Arial" charset="0"/>
                </a:rPr>
                <a:t>Rectangle</a:t>
              </a:r>
            </a:p>
          </p:txBody>
        </p:sp>
        <p:sp>
          <p:nvSpPr>
            <p:cNvPr id="23" name="Line 7"/>
            <p:cNvSpPr>
              <a:spLocks noChangeShapeType="1"/>
            </p:cNvSpPr>
            <p:nvPr/>
          </p:nvSpPr>
          <p:spPr bwMode="auto">
            <a:xfrm flipV="1">
              <a:off x="1632" y="2832"/>
              <a:ext cx="0" cy="336"/>
            </a:xfrm>
            <a:prstGeom prst="line">
              <a:avLst/>
            </a:prstGeom>
            <a:noFill/>
            <a:ln w="38100">
              <a:solidFill>
                <a:schemeClr val="tx1"/>
              </a:solidFill>
              <a:round/>
              <a:headEnd/>
              <a:tailEnd/>
            </a:ln>
            <a:effectLst/>
          </p:spPr>
          <p:txBody>
            <a:bodyPr/>
            <a:lstStyle/>
            <a:p>
              <a:endParaRPr lang="en-US"/>
            </a:p>
          </p:txBody>
        </p:sp>
        <p:sp>
          <p:nvSpPr>
            <p:cNvPr id="24" name="Line 8"/>
            <p:cNvSpPr>
              <a:spLocks noChangeShapeType="1"/>
            </p:cNvSpPr>
            <p:nvPr/>
          </p:nvSpPr>
          <p:spPr bwMode="auto">
            <a:xfrm flipV="1">
              <a:off x="1632" y="2832"/>
              <a:ext cx="2544" cy="0"/>
            </a:xfrm>
            <a:prstGeom prst="line">
              <a:avLst/>
            </a:prstGeom>
            <a:noFill/>
            <a:ln w="38100">
              <a:solidFill>
                <a:schemeClr val="tx1"/>
              </a:solidFill>
              <a:round/>
              <a:headEnd/>
              <a:tailEnd/>
            </a:ln>
            <a:effectLst/>
          </p:spPr>
          <p:txBody>
            <a:bodyPr/>
            <a:lstStyle/>
            <a:p>
              <a:endParaRPr lang="en-US"/>
            </a:p>
          </p:txBody>
        </p:sp>
        <p:sp>
          <p:nvSpPr>
            <p:cNvPr id="25" name="Line 9"/>
            <p:cNvSpPr>
              <a:spLocks noChangeShapeType="1"/>
            </p:cNvSpPr>
            <p:nvPr/>
          </p:nvSpPr>
          <p:spPr bwMode="auto">
            <a:xfrm>
              <a:off x="4176" y="2832"/>
              <a:ext cx="0" cy="336"/>
            </a:xfrm>
            <a:prstGeom prst="line">
              <a:avLst/>
            </a:prstGeom>
            <a:noFill/>
            <a:ln w="38100">
              <a:solidFill>
                <a:schemeClr val="tx1"/>
              </a:solidFill>
              <a:round/>
              <a:headEnd/>
              <a:tailEnd/>
            </a:ln>
            <a:effectLst/>
          </p:spPr>
          <p:txBody>
            <a:bodyPr/>
            <a:lstStyle/>
            <a:p>
              <a:endParaRPr lang="en-US"/>
            </a:p>
          </p:txBody>
        </p:sp>
        <p:sp>
          <p:nvSpPr>
            <p:cNvPr id="26" name="Line 10"/>
            <p:cNvSpPr>
              <a:spLocks noChangeShapeType="1"/>
            </p:cNvSpPr>
            <p:nvPr/>
          </p:nvSpPr>
          <p:spPr bwMode="auto">
            <a:xfrm flipV="1">
              <a:off x="2784" y="2592"/>
              <a:ext cx="0" cy="240"/>
            </a:xfrm>
            <a:prstGeom prst="line">
              <a:avLst/>
            </a:prstGeom>
            <a:noFill/>
            <a:ln w="38100">
              <a:solidFill>
                <a:schemeClr val="tx1"/>
              </a:solidFill>
              <a:round/>
              <a:headEnd/>
              <a:tailEnd/>
            </a:ln>
            <a:effectLst/>
          </p:spPr>
          <p:txBody>
            <a:bodyPr/>
            <a:lstStyle/>
            <a:p>
              <a:endParaRPr lang="en-US"/>
            </a:p>
          </p:txBody>
        </p:sp>
        <p:sp>
          <p:nvSpPr>
            <p:cNvPr id="27" name="Line 11"/>
            <p:cNvSpPr>
              <a:spLocks noChangeShapeType="1"/>
            </p:cNvSpPr>
            <p:nvPr/>
          </p:nvSpPr>
          <p:spPr bwMode="auto">
            <a:xfrm>
              <a:off x="2688" y="2592"/>
              <a:ext cx="0" cy="0"/>
            </a:xfrm>
            <a:prstGeom prst="line">
              <a:avLst/>
            </a:prstGeom>
            <a:noFill/>
            <a:ln w="38100">
              <a:solidFill>
                <a:schemeClr val="tx1"/>
              </a:solidFill>
              <a:round/>
              <a:headEnd/>
              <a:tailEnd/>
            </a:ln>
            <a:effectLst/>
          </p:spPr>
          <p:txBody>
            <a:bodyPr/>
            <a:lstStyle/>
            <a:p>
              <a:endParaRPr lang="en-US"/>
            </a:p>
          </p:txBody>
        </p:sp>
        <p:sp>
          <p:nvSpPr>
            <p:cNvPr id="28" name="Line 12"/>
            <p:cNvSpPr>
              <a:spLocks noChangeShapeType="1"/>
            </p:cNvSpPr>
            <p:nvPr/>
          </p:nvSpPr>
          <p:spPr bwMode="auto">
            <a:xfrm>
              <a:off x="2688" y="2592"/>
              <a:ext cx="192" cy="0"/>
            </a:xfrm>
            <a:prstGeom prst="line">
              <a:avLst/>
            </a:prstGeom>
            <a:noFill/>
            <a:ln w="38100">
              <a:solidFill>
                <a:schemeClr val="tx1"/>
              </a:solidFill>
              <a:round/>
              <a:headEnd/>
              <a:tailEnd/>
            </a:ln>
            <a:effectLst/>
          </p:spPr>
          <p:txBody>
            <a:bodyPr/>
            <a:lstStyle/>
            <a:p>
              <a:endParaRPr lang="en-US"/>
            </a:p>
          </p:txBody>
        </p:sp>
        <p:sp>
          <p:nvSpPr>
            <p:cNvPr id="29" name="Line 13"/>
            <p:cNvSpPr>
              <a:spLocks noChangeShapeType="1"/>
            </p:cNvSpPr>
            <p:nvPr/>
          </p:nvSpPr>
          <p:spPr bwMode="auto">
            <a:xfrm flipV="1">
              <a:off x="2688" y="2400"/>
              <a:ext cx="96" cy="192"/>
            </a:xfrm>
            <a:prstGeom prst="line">
              <a:avLst/>
            </a:prstGeom>
            <a:noFill/>
            <a:ln w="38100">
              <a:solidFill>
                <a:schemeClr val="tx1"/>
              </a:solidFill>
              <a:round/>
              <a:headEnd/>
              <a:tailEnd/>
            </a:ln>
            <a:effectLst/>
          </p:spPr>
          <p:txBody>
            <a:bodyPr/>
            <a:lstStyle/>
            <a:p>
              <a:endParaRPr lang="en-US"/>
            </a:p>
          </p:txBody>
        </p:sp>
        <p:sp>
          <p:nvSpPr>
            <p:cNvPr id="30" name="Line 14"/>
            <p:cNvSpPr>
              <a:spLocks noChangeShapeType="1"/>
            </p:cNvSpPr>
            <p:nvPr/>
          </p:nvSpPr>
          <p:spPr bwMode="auto">
            <a:xfrm flipH="1" flipV="1">
              <a:off x="2784" y="2400"/>
              <a:ext cx="96" cy="192"/>
            </a:xfrm>
            <a:prstGeom prst="line">
              <a:avLst/>
            </a:prstGeom>
            <a:noFill/>
            <a:ln w="38100">
              <a:solidFill>
                <a:schemeClr val="tx1"/>
              </a:solidFill>
              <a:round/>
              <a:headEnd/>
              <a:tailEnd/>
            </a:ln>
            <a:effectLst/>
          </p:spPr>
          <p:txBody>
            <a:bodyPr/>
            <a:lstStyle/>
            <a:p>
              <a:endParaRPr lang="en-US"/>
            </a:p>
          </p:txBody>
        </p:sp>
      </p:gr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Dependency</a:t>
            </a:r>
            <a:endParaRPr lang="en-US" dirty="0"/>
          </a:p>
        </p:txBody>
      </p:sp>
      <p:sp>
        <p:nvSpPr>
          <p:cNvPr id="3" name="Content Placeholder 2"/>
          <p:cNvSpPr>
            <a:spLocks noGrp="1"/>
          </p:cNvSpPr>
          <p:nvPr>
            <p:ph idx="1"/>
          </p:nvPr>
        </p:nvSpPr>
        <p:spPr/>
        <p:txBody>
          <a:bodyPr/>
          <a:lstStyle/>
          <a:p>
            <a:r>
              <a:rPr lang="en-US" sz="2800" dirty="0" smtClean="0"/>
              <a:t>A dependency indicates a semantic relation between two or more classes in which a change in one may force changes in the other although there is no explicit association between them.</a:t>
            </a:r>
          </a:p>
          <a:p>
            <a:r>
              <a:rPr lang="en-US" sz="2800" dirty="0" smtClean="0"/>
              <a:t>A stereotype (label) may be used to denote the type of the dependency.</a:t>
            </a:r>
          </a:p>
          <a:p>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p:cNvPicPr>
            <a:picLocks noGrp="1" noChangeAspect="1" noChangeArrowheads="1"/>
          </p:cNvPicPr>
          <p:nvPr>
            <p:ph idx="1"/>
          </p:nvPr>
        </p:nvPicPr>
        <p:blipFill>
          <a:blip r:embed="rId2" cstate="print"/>
          <a:srcRect/>
          <a:stretch>
            <a:fillRect/>
          </a:stretch>
        </p:blipFill>
        <p:spPr bwMode="auto">
          <a:xfrm>
            <a:off x="457200" y="2893748"/>
            <a:ext cx="8229600" cy="24722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Realization</a:t>
            </a:r>
            <a:endParaRPr lang="en-US" dirty="0"/>
          </a:p>
        </p:txBody>
      </p:sp>
      <p:sp>
        <p:nvSpPr>
          <p:cNvPr id="3" name="Content Placeholder 2"/>
          <p:cNvSpPr>
            <a:spLocks noGrp="1"/>
          </p:cNvSpPr>
          <p:nvPr>
            <p:ph idx="1"/>
          </p:nvPr>
        </p:nvSpPr>
        <p:spPr/>
        <p:txBody>
          <a:bodyPr/>
          <a:lstStyle/>
          <a:p>
            <a:r>
              <a:rPr lang="en-US" sz="2800" dirty="0" smtClean="0"/>
              <a:t>A realization relationship indicates that one class implements a behavior specified by another class (an interface or protocol).</a:t>
            </a:r>
          </a:p>
          <a:p>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Realization</a:t>
            </a:r>
            <a:endParaRPr lang="en-US"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838200" y="1905000"/>
            <a:ext cx="7690624" cy="43243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04088"/>
            <a:ext cx="8458200" cy="1810512"/>
          </a:xfrm>
        </p:spPr>
        <p:txBody>
          <a:bodyPr>
            <a:normAutofit/>
          </a:bodyPr>
          <a:lstStyle/>
          <a:p>
            <a:r>
              <a:rPr lang="en-US" sz="3600" dirty="0" smtClean="0">
                <a:solidFill>
                  <a:schemeClr val="tx1"/>
                </a:solidFill>
              </a:rPr>
              <a:t>Class supports all operations </a:t>
            </a:r>
            <a:r>
              <a:rPr lang="en-US" sz="3600" smtClean="0">
                <a:solidFill>
                  <a:schemeClr val="tx1"/>
                </a:solidFill>
              </a:rPr>
              <a:t>of target class </a:t>
            </a:r>
            <a:r>
              <a:rPr lang="en-US" sz="3600" dirty="0" smtClean="0">
                <a:solidFill>
                  <a:schemeClr val="tx1"/>
                </a:solidFill>
              </a:rPr>
              <a:t>but not all attributes or associations.</a:t>
            </a:r>
            <a:br>
              <a:rPr lang="en-US" sz="3600" dirty="0" smtClean="0">
                <a:solidFill>
                  <a:schemeClr val="tx1"/>
                </a:solidFill>
              </a:rPr>
            </a:br>
            <a:r>
              <a:rPr lang="en-US" sz="3600" dirty="0" smtClean="0">
                <a:solidFill>
                  <a:schemeClr val="tx1"/>
                </a:solidFill>
              </a:rPr>
              <a:t>(not used for requirements analysis)</a:t>
            </a:r>
            <a:endParaRPr lang="en-US" sz="3600" dirty="0">
              <a:solidFill>
                <a:schemeClr val="tx1"/>
              </a:solidFill>
            </a:endParaRPr>
          </a:p>
        </p:txBody>
      </p:sp>
      <p:pic>
        <p:nvPicPr>
          <p:cNvPr id="169986" name="Picture 2"/>
          <p:cNvPicPr>
            <a:picLocks noGrp="1" noChangeAspect="1" noChangeArrowheads="1"/>
          </p:cNvPicPr>
          <p:nvPr>
            <p:ph idx="1"/>
          </p:nvPr>
        </p:nvPicPr>
        <p:blipFill>
          <a:blip r:embed="rId2" cstate="print"/>
          <a:srcRect/>
          <a:stretch>
            <a:fillRect/>
          </a:stretch>
        </p:blipFill>
        <p:spPr bwMode="auto">
          <a:xfrm>
            <a:off x="2133600" y="2590800"/>
            <a:ext cx="4733925" cy="407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457200"/>
            <a:ext cx="8839200" cy="972312"/>
          </a:xfrm>
        </p:spPr>
        <p:txBody>
          <a:bodyPr>
            <a:normAutofit fontScale="90000"/>
          </a:bodyPr>
          <a:lstStyle/>
          <a:p>
            <a:r>
              <a:rPr lang="en-US" sz="4400" dirty="0" smtClean="0"/>
              <a:t>Association: Multiplicity and Navigation</a:t>
            </a:r>
            <a:endParaRPr lang="en-US" sz="4400" dirty="0"/>
          </a:p>
        </p:txBody>
      </p:sp>
      <p:sp>
        <p:nvSpPr>
          <p:cNvPr id="3" name="Content Placeholder 2"/>
          <p:cNvSpPr>
            <a:spLocks noGrp="1"/>
          </p:cNvSpPr>
          <p:nvPr>
            <p:ph idx="1"/>
          </p:nvPr>
        </p:nvSpPr>
        <p:spPr>
          <a:xfrm>
            <a:off x="232954" y="1600200"/>
            <a:ext cx="8686800" cy="4191000"/>
          </a:xfrm>
        </p:spPr>
        <p:txBody>
          <a:bodyPr>
            <a:normAutofit/>
          </a:bodyPr>
          <a:lstStyle/>
          <a:p>
            <a:r>
              <a:rPr lang="en-US" sz="2800" b="1" dirty="0" smtClean="0"/>
              <a:t>Multiplicity</a:t>
            </a:r>
            <a:r>
              <a:rPr lang="en-US" sz="2800" dirty="0" smtClean="0"/>
              <a:t> defines how many objects participate in</a:t>
            </a:r>
          </a:p>
          <a:p>
            <a:pPr>
              <a:buNone/>
            </a:pPr>
            <a:r>
              <a:rPr lang="en-US" sz="2800" dirty="0" smtClean="0"/>
              <a:t>a relationships</a:t>
            </a:r>
          </a:p>
          <a:p>
            <a:pPr>
              <a:buNone/>
            </a:pPr>
            <a:r>
              <a:rPr lang="en-US" sz="2800" dirty="0" smtClean="0"/>
              <a:t>- The number of instances of one class related to ONE</a:t>
            </a:r>
          </a:p>
          <a:p>
            <a:pPr>
              <a:buNone/>
            </a:pPr>
            <a:r>
              <a:rPr lang="en-US" sz="2800" dirty="0" smtClean="0"/>
              <a:t>instance of the other class</a:t>
            </a:r>
          </a:p>
          <a:p>
            <a:pPr>
              <a:buFontTx/>
              <a:buChar char="-"/>
            </a:pPr>
            <a:r>
              <a:rPr lang="en-US" sz="2800" dirty="0" smtClean="0"/>
              <a:t>Specified for each end of the association</a:t>
            </a:r>
          </a:p>
          <a:p>
            <a:pPr>
              <a:buFontTx/>
              <a:buChar char="-"/>
            </a:pPr>
            <a:r>
              <a:rPr lang="en-US" sz="2800" dirty="0" smtClean="0"/>
              <a:t>Indicates whether or not an association is mandatory.</a:t>
            </a:r>
          </a:p>
          <a:p>
            <a:pPr>
              <a:buFontTx/>
              <a:buChar char="-"/>
            </a:pPr>
            <a:r>
              <a:rPr lang="en-US" sz="2800" dirty="0" smtClean="0"/>
              <a:t>Provides a lower and upper bound on the number of instances</a:t>
            </a:r>
          </a:p>
          <a:p>
            <a:pPr>
              <a:buFontTx/>
              <a:buChar char="-"/>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Font typeface="Wingdings" panose="05000000000000000000" pitchFamily="2" charset="2"/>
              <a:buChar char="q"/>
            </a:pPr>
            <a:r>
              <a:rPr lang="en-US" b="1" dirty="0">
                <a:solidFill>
                  <a:srgbClr val="FFC000"/>
                </a:solidFill>
              </a:rPr>
              <a:t>Cohesion </a:t>
            </a:r>
          </a:p>
          <a:p>
            <a:pPr algn="just"/>
            <a:r>
              <a:rPr lang="en-US" dirty="0"/>
              <a:t>Cohesion is a measure that defines the degree of intra-dependability within elements of a module. </a:t>
            </a:r>
          </a:p>
          <a:p>
            <a:pPr algn="just"/>
            <a:r>
              <a:rPr lang="en-US" dirty="0"/>
              <a:t>The greater the cohesion, the better is the program design. </a:t>
            </a:r>
          </a:p>
        </p:txBody>
      </p:sp>
    </p:spTree>
    <p:extLst>
      <p:ext uri="{BB962C8B-B14F-4D97-AF65-F5344CB8AC3E}">
        <p14:creationId xmlns:p14="http://schemas.microsoft.com/office/powerpoint/2010/main" val="152823463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81000" y="1143000"/>
          <a:ext cx="8305800" cy="4744845"/>
        </p:xfrm>
        <a:graphic>
          <a:graphicData uri="http://schemas.openxmlformats.org/drawingml/2006/table">
            <a:tbl>
              <a:tblPr firstRow="1" bandRow="1">
                <a:tableStyleId>{5C22544A-7EE6-4342-B048-85BDC9FD1C3A}</a:tableStyleId>
              </a:tblPr>
              <a:tblGrid>
                <a:gridCol w="4152900"/>
                <a:gridCol w="4152900"/>
              </a:tblGrid>
              <a:tr h="409173">
                <a:tc>
                  <a:txBody>
                    <a:bodyPr/>
                    <a:lstStyle/>
                    <a:p>
                      <a:endParaRPr lang="en-US" dirty="0"/>
                    </a:p>
                  </a:txBody>
                  <a:tcPr/>
                </a:tc>
                <a:tc>
                  <a:txBody>
                    <a:bodyPr/>
                    <a:lstStyle/>
                    <a:p>
                      <a:endParaRPr lang="en-US"/>
                    </a:p>
                  </a:txBody>
                  <a:tcPr/>
                </a:tc>
              </a:tr>
              <a:tr h="5052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Unspecified</a:t>
                      </a:r>
                    </a:p>
                    <a:p>
                      <a:endParaRPr lang="en-US" dirty="0"/>
                    </a:p>
                  </a:txBody>
                  <a:tcPr/>
                </a:tc>
                <a:tc>
                  <a:txBody>
                    <a:bodyPr/>
                    <a:lstStyle/>
                    <a:p>
                      <a:endParaRPr lang="en-US"/>
                    </a:p>
                  </a:txBody>
                  <a:tcPr/>
                </a:tc>
              </a:tr>
              <a:tr h="409173">
                <a:tc>
                  <a:txBody>
                    <a:bodyPr/>
                    <a:lstStyle/>
                    <a:p>
                      <a:r>
                        <a:rPr lang="en-US" dirty="0" smtClean="0"/>
                        <a:t>Exactly one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a:t>
                      </a:r>
                      <a:endParaRPr lang="en-US" dirty="0"/>
                    </a:p>
                  </a:txBody>
                  <a:tcPr/>
                </a:tc>
              </a:tr>
              <a:tr h="522774">
                <a:tc>
                  <a:txBody>
                    <a:bodyPr/>
                    <a:lstStyle/>
                    <a:p>
                      <a:r>
                        <a:rPr lang="en-US" dirty="0" smtClean="0"/>
                        <a:t>Zero or more (many, unlimited)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a:t>
                      </a:r>
                      <a:endParaRPr lang="en-US" dirty="0"/>
                    </a:p>
                  </a:txBody>
                  <a:tcPr/>
                </a:tc>
              </a:tr>
              <a:tr h="7062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or more</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Or  (1..*)</a:t>
                      </a:r>
                    </a:p>
                    <a:p>
                      <a:endParaRPr lang="en-US" dirty="0"/>
                    </a:p>
                  </a:txBody>
                  <a:tcPr/>
                </a:tc>
              </a:tr>
              <a:tr h="7062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Zero or one</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0.. 1</a:t>
                      </a:r>
                    </a:p>
                    <a:p>
                      <a:endParaRPr lang="en-US" dirty="0"/>
                    </a:p>
                  </a:txBody>
                  <a:tcPr/>
                </a:tc>
              </a:tr>
              <a:tr h="6449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Specified range</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2..4</a:t>
                      </a:r>
                    </a:p>
                    <a:p>
                      <a:endParaRPr lang="en-US" dirty="0"/>
                    </a:p>
                  </a:txBody>
                  <a:tcPr/>
                </a:tc>
              </a:tr>
              <a:tr h="7062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Multiple, disjoint ranges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2, 4..6</a:t>
                      </a: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 Multiplicity</a:t>
            </a:r>
            <a:endParaRPr lang="en-US" dirty="0"/>
          </a:p>
        </p:txBody>
      </p:sp>
      <p:sp>
        <p:nvSpPr>
          <p:cNvPr id="5" name="Content Placeholder 4"/>
          <p:cNvSpPr>
            <a:spLocks noGrp="1"/>
          </p:cNvSpPr>
          <p:nvPr>
            <p:ph idx="1"/>
          </p:nvPr>
        </p:nvSpPr>
        <p:spPr/>
        <p:txBody>
          <a:bodyPr>
            <a:normAutofit/>
          </a:bodyPr>
          <a:lstStyle/>
          <a:p>
            <a:r>
              <a:rPr lang="en-US" sz="2800" dirty="0" smtClean="0"/>
              <a:t>A cricket team has 11 players. One of them is the captain.</a:t>
            </a:r>
          </a:p>
          <a:p>
            <a:r>
              <a:rPr lang="en-US" sz="2800" dirty="0" smtClean="0"/>
              <a:t>A player can play only for one Team.   </a:t>
            </a:r>
          </a:p>
          <a:p>
            <a:r>
              <a:rPr lang="en-US" sz="2800" dirty="0" smtClean="0"/>
              <a:t>The captain leads the team members.</a:t>
            </a:r>
          </a:p>
          <a:p>
            <a:endParaRPr lang="en-US" dirty="0"/>
          </a:p>
        </p:txBody>
      </p:sp>
    </p:spTree>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7" name="Picture 2"/>
          <p:cNvPicPr>
            <a:picLocks noGrp="1" noChangeAspect="1" noChangeArrowheads="1"/>
          </p:cNvPicPr>
          <p:nvPr>
            <p:ph idx="1"/>
          </p:nvPr>
        </p:nvPicPr>
        <p:blipFill>
          <a:blip r:embed="rId2" cstate="print"/>
          <a:srcRect/>
          <a:stretch>
            <a:fillRect/>
          </a:stretch>
        </p:blipFill>
        <p:spPr bwMode="auto">
          <a:xfrm>
            <a:off x="192874" y="2286000"/>
            <a:ext cx="8723771" cy="26106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63040"/>
            <a:ext cx="8229600" cy="4389120"/>
          </a:xfrm>
        </p:spPr>
        <p:txBody>
          <a:bodyPr/>
          <a:lstStyle/>
          <a:p>
            <a:pPr marL="274320" lvl="1" indent="-274320">
              <a:buClr>
                <a:schemeClr val="accent3"/>
              </a:buClr>
              <a:buSzPct val="95000"/>
            </a:pPr>
            <a:r>
              <a:rPr lang="en-US" altLang="zh-CN" sz="2800" dirty="0" smtClean="0">
                <a:ea typeface="SimSun" pitchFamily="2" charset="-122"/>
              </a:rPr>
              <a:t>Navigability (unidirectional, bidirectional)</a:t>
            </a:r>
          </a:p>
        </p:txBody>
      </p:sp>
      <p:cxnSp>
        <p:nvCxnSpPr>
          <p:cNvPr id="6" name="Straight Arrow Connector 5"/>
          <p:cNvCxnSpPr/>
          <p:nvPr/>
        </p:nvCxnSpPr>
        <p:spPr>
          <a:xfrm flipV="1">
            <a:off x="2362200" y="3581400"/>
            <a:ext cx="2743200" cy="762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590800" y="4800600"/>
            <a:ext cx="2590800" cy="7620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Multiplicity and Navigation</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327959" y="2438400"/>
            <a:ext cx="8175811"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Guidelines for drawing class diagram</a:t>
            </a:r>
            <a:endParaRPr lang="en-US" dirty="0"/>
          </a:p>
        </p:txBody>
      </p:sp>
      <p:sp>
        <p:nvSpPr>
          <p:cNvPr id="3" name="Content Placeholder 2"/>
          <p:cNvSpPr>
            <a:spLocks noGrp="1"/>
          </p:cNvSpPr>
          <p:nvPr>
            <p:ph idx="1"/>
          </p:nvPr>
        </p:nvSpPr>
        <p:spPr>
          <a:xfrm>
            <a:off x="381000" y="1935480"/>
            <a:ext cx="8382000" cy="4617720"/>
          </a:xfrm>
        </p:spPr>
        <p:txBody>
          <a:bodyPr>
            <a:normAutofit/>
          </a:bodyPr>
          <a:lstStyle/>
          <a:p>
            <a:r>
              <a:rPr lang="en-US" sz="2800" dirty="0" smtClean="0"/>
              <a:t>1. Identify objects and classes</a:t>
            </a:r>
          </a:p>
          <a:p>
            <a:pPr>
              <a:buNone/>
            </a:pPr>
            <a:r>
              <a:rPr lang="en-US" sz="2800" dirty="0" smtClean="0"/>
              <a:t>- Real-world objects and classes from the problem statement</a:t>
            </a:r>
          </a:p>
          <a:p>
            <a:pPr>
              <a:buNone/>
            </a:pPr>
            <a:r>
              <a:rPr lang="en-US" sz="2800" dirty="0" smtClean="0"/>
              <a:t>- Nouns and noun-phrases in the problem statement that describe people, physical entities and concepts, they have to be containers for data (attributes).</a:t>
            </a:r>
          </a:p>
          <a:p>
            <a:pPr>
              <a:buNone/>
            </a:pPr>
            <a:r>
              <a:rPr lang="en-US" sz="2800" dirty="0" smtClean="0"/>
              <a:t>- They should not be redundant, irrelevant, vague , or attributes.</a:t>
            </a:r>
            <a:endParaRPr lang="en-US" sz="28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a:bodyPr>
          <a:lstStyle/>
          <a:p>
            <a:r>
              <a:rPr lang="en-US" sz="2800" dirty="0" smtClean="0"/>
              <a:t>2. Prepare a data dictionary containing the description of each class.</a:t>
            </a:r>
          </a:p>
          <a:p>
            <a:r>
              <a:rPr lang="en-US" sz="2800" dirty="0" smtClean="0"/>
              <a:t>3. Identify association, aggregation, composition,… between classes.</a:t>
            </a:r>
          </a:p>
          <a:p>
            <a:r>
              <a:rPr lang="en-US" sz="2800" dirty="0" smtClean="0"/>
              <a:t>4. Specify multiplicity and roles names, if necessary, for each association.</a:t>
            </a:r>
          </a:p>
          <a:p>
            <a:r>
              <a:rPr lang="en-US" sz="2800" dirty="0" smtClean="0"/>
              <a:t>5. Identify attributes:</a:t>
            </a:r>
          </a:p>
          <a:p>
            <a:pPr>
              <a:buNone/>
            </a:pPr>
            <a:r>
              <a:rPr lang="en-US" sz="2800" dirty="0" smtClean="0"/>
              <a:t>Nouns followed by possessive phrases, or adjectives in the problem statement</a:t>
            </a:r>
            <a:endParaRPr lang="en-US" sz="28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6. Identify operations</a:t>
            </a:r>
          </a:p>
          <a:p>
            <a:r>
              <a:rPr lang="en-US" dirty="0" smtClean="0"/>
              <a:t> from use case, attributes, messages, actions and activities.</a:t>
            </a:r>
          </a:p>
          <a:p>
            <a:pPr>
              <a:buNone/>
            </a:pPr>
            <a:r>
              <a:rPr lang="en-US" dirty="0" smtClean="0"/>
              <a:t>7. Identify generalization relationships between classes</a:t>
            </a:r>
          </a:p>
          <a:p>
            <a:r>
              <a:rPr lang="en-US" dirty="0" smtClean="0"/>
              <a:t> generalize common aspect of existing classes into a super class.</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228600" y="1295400"/>
            <a:ext cx="8806413"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rmAutofit/>
          </a:bodyPr>
          <a:lstStyle/>
          <a:p>
            <a:r>
              <a:rPr lang="en-US" dirty="0" smtClean="0"/>
              <a:t>Operations Visibility</a:t>
            </a:r>
            <a:endParaRPr lang="en-US" dirty="0"/>
          </a:p>
        </p:txBody>
      </p:sp>
      <p:sp>
        <p:nvSpPr>
          <p:cNvPr id="3" name="Content Placeholder 2"/>
          <p:cNvSpPr>
            <a:spLocks noGrp="1"/>
          </p:cNvSpPr>
          <p:nvPr>
            <p:ph idx="1"/>
          </p:nvPr>
        </p:nvSpPr>
        <p:spPr>
          <a:xfrm>
            <a:off x="228600" y="1295400"/>
            <a:ext cx="8610600" cy="5334000"/>
          </a:xfrm>
        </p:spPr>
        <p:txBody>
          <a:bodyPr>
            <a:normAutofit/>
          </a:bodyPr>
          <a:lstStyle/>
          <a:p>
            <a:pPr>
              <a:lnSpc>
                <a:spcPct val="90000"/>
              </a:lnSpc>
              <a:buFontTx/>
              <a:buNone/>
            </a:pPr>
            <a:r>
              <a:rPr lang="en-US" sz="2800" dirty="0" smtClean="0"/>
              <a:t>Visibility is the level of access an external object has to an attribute or method.</a:t>
            </a:r>
          </a:p>
          <a:p>
            <a:pPr lvl="1">
              <a:lnSpc>
                <a:spcPct val="90000"/>
              </a:lnSpc>
            </a:pPr>
            <a:r>
              <a:rPr lang="en-US" b="1" dirty="0" smtClean="0"/>
              <a:t>Public</a:t>
            </a:r>
            <a:r>
              <a:rPr lang="en-US" dirty="0" smtClean="0"/>
              <a:t> attributes/methods can be accessed/invoked by any other method in any other object or class. </a:t>
            </a:r>
          </a:p>
          <a:p>
            <a:pPr lvl="1">
              <a:lnSpc>
                <a:spcPct val="90000"/>
              </a:lnSpc>
              <a:buNone/>
            </a:pPr>
            <a:r>
              <a:rPr lang="en-US" b="1" dirty="0" smtClean="0"/>
              <a:t>   Denoted by the + symbol</a:t>
            </a:r>
          </a:p>
          <a:p>
            <a:pPr lvl="1">
              <a:lnSpc>
                <a:spcPct val="90000"/>
              </a:lnSpc>
            </a:pPr>
            <a:r>
              <a:rPr lang="en-US" b="1" dirty="0" smtClean="0"/>
              <a:t>Protected</a:t>
            </a:r>
            <a:r>
              <a:rPr lang="en-US" dirty="0" smtClean="0"/>
              <a:t> attributes/methods can be accessed/ invoked by any method in the same class or in subclasses of that class. </a:t>
            </a:r>
          </a:p>
          <a:p>
            <a:pPr lvl="1">
              <a:lnSpc>
                <a:spcPct val="90000"/>
              </a:lnSpc>
            </a:pPr>
            <a:r>
              <a:rPr lang="en-US" b="1" dirty="0" smtClean="0"/>
              <a:t>Denoted by the # symbol</a:t>
            </a:r>
          </a:p>
          <a:p>
            <a:pPr lvl="1">
              <a:lnSpc>
                <a:spcPct val="90000"/>
              </a:lnSpc>
            </a:pPr>
            <a:r>
              <a:rPr lang="en-US" b="1" dirty="0" smtClean="0"/>
              <a:t>Private</a:t>
            </a:r>
            <a:r>
              <a:rPr lang="en-US" dirty="0" smtClean="0"/>
              <a:t> attributes/methods can be accessed/invoked by any method in the same class. </a:t>
            </a:r>
          </a:p>
          <a:p>
            <a:pPr lvl="1">
              <a:lnSpc>
                <a:spcPct val="90000"/>
              </a:lnSpc>
              <a:buNone/>
            </a:pPr>
            <a:r>
              <a:rPr lang="en-US" dirty="0" smtClean="0"/>
              <a:t>   </a:t>
            </a:r>
            <a:r>
              <a:rPr lang="en-US" b="1" dirty="0" smtClean="0"/>
              <a:t>Denoted by the – symbol</a:t>
            </a:r>
          </a:p>
          <a:p>
            <a:pPr>
              <a:lnSpc>
                <a:spcPct val="90000"/>
              </a:lnSpc>
              <a:spcBef>
                <a:spcPct val="50000"/>
              </a:spcBef>
              <a:buFontTx/>
              <a:buNone/>
            </a:pPr>
            <a:r>
              <a:rPr lang="en-US" sz="2800" b="1" dirty="0" smtClean="0"/>
              <a:t>	Method</a:t>
            </a:r>
            <a:r>
              <a:rPr lang="en-US" sz="2800" dirty="0" smtClean="0"/>
              <a:t> – the software logic that is executed in response to a message.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4972</TotalTime>
  <Words>8114</Words>
  <Application>Microsoft Office PowerPoint</Application>
  <PresentationFormat>On-screen Show (4:3)</PresentationFormat>
  <Paragraphs>1083</Paragraphs>
  <Slides>230</Slides>
  <Notes>6</Notes>
  <HiddenSlides>4</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230</vt:i4>
      </vt:variant>
    </vt:vector>
  </HeadingPairs>
  <TitlesOfParts>
    <vt:vector size="248" baseType="lpstr">
      <vt:lpstr>Arial Unicode MS</vt:lpstr>
      <vt:lpstr>SimSun</vt:lpstr>
      <vt:lpstr>SimSun</vt:lpstr>
      <vt:lpstr>Arial</vt:lpstr>
      <vt:lpstr>Batang</vt:lpstr>
      <vt:lpstr>Calibri</vt:lpstr>
      <vt:lpstr>Comic Sans MS</vt:lpstr>
      <vt:lpstr>Constantia</vt:lpstr>
      <vt:lpstr>Courier New</vt:lpstr>
      <vt:lpstr>inter-bold</vt:lpstr>
      <vt:lpstr>inter-regular</vt:lpstr>
      <vt:lpstr>Lucida Console</vt:lpstr>
      <vt:lpstr>Marlett</vt:lpstr>
      <vt:lpstr>Monotype Sorts</vt:lpstr>
      <vt:lpstr>Times New Roman</vt:lpstr>
      <vt:lpstr>Wingdings</vt:lpstr>
      <vt:lpstr>Wingdings 2</vt:lpstr>
      <vt:lpstr>Flow</vt:lpstr>
      <vt:lpstr>CHAPTER 4: Software Design</vt:lpstr>
      <vt:lpstr>Software Design </vt:lpstr>
      <vt:lpstr>Software Design</vt:lpstr>
      <vt:lpstr>PowerPoint Presentation</vt:lpstr>
      <vt:lpstr>Design…</vt:lpstr>
      <vt:lpstr>Design Concepts</vt:lpstr>
      <vt:lpstr>Modularity</vt:lpstr>
      <vt:lpstr>PowerPoint Presentation</vt:lpstr>
      <vt:lpstr>PowerPoint Presentation</vt:lpstr>
      <vt:lpstr>PowerPoint Presentation</vt:lpstr>
      <vt:lpstr>PowerPoint Presentation</vt:lpstr>
      <vt:lpstr>1. Coupling</vt:lpstr>
      <vt:lpstr>Coupling</vt:lpstr>
      <vt:lpstr>PowerPoint Presentation</vt:lpstr>
      <vt:lpstr>Coupling…</vt:lpstr>
      <vt:lpstr>PowerPoint Presentation</vt:lpstr>
      <vt:lpstr>PowerPoint Presentation</vt:lpstr>
      <vt:lpstr>PowerPoint Presentation</vt:lpstr>
      <vt:lpstr>PowerPoint Presentation</vt:lpstr>
      <vt:lpstr>Coupling…</vt:lpstr>
      <vt:lpstr>2. Cohesion</vt:lpstr>
      <vt:lpstr>PowerPoint Presentation</vt:lpstr>
      <vt:lpstr>Objectives</vt:lpstr>
      <vt:lpstr>Object-Oriented Methodology</vt:lpstr>
      <vt:lpstr>UML</vt:lpstr>
      <vt:lpstr>PowerPoint Presentation</vt:lpstr>
      <vt:lpstr>The UML Visual Languages</vt:lpstr>
      <vt:lpstr>PowerPoint Presentation</vt:lpstr>
      <vt:lpstr>Use Cases Basics</vt:lpstr>
      <vt:lpstr>PowerPoint Presentation</vt:lpstr>
      <vt:lpstr>Basics..</vt:lpstr>
      <vt:lpstr>PowerPoint Presentation</vt:lpstr>
      <vt:lpstr>Use case name</vt:lpstr>
      <vt:lpstr>Relationships between use cases</vt:lpstr>
      <vt:lpstr>PowerPoint Presentation</vt:lpstr>
      <vt:lpstr>Relationships among use cases</vt:lpstr>
      <vt:lpstr>PowerPoint Presentation</vt:lpstr>
      <vt:lpstr>PowerPoint Presentation</vt:lpstr>
      <vt:lpstr>PowerPoint Presentation</vt:lpstr>
      <vt:lpstr>PowerPoint Presentation</vt:lpstr>
      <vt:lpstr>Case study 1: AUCA Library system</vt:lpstr>
      <vt:lpstr>PowerPoint Presentation</vt:lpstr>
      <vt:lpstr>PowerPoint Presentation</vt:lpstr>
      <vt:lpstr>PowerPoint Presentation</vt:lpstr>
      <vt:lpstr>PowerPoint Presentation</vt:lpstr>
      <vt:lpstr>PowerPoint Presentation</vt:lpstr>
      <vt:lpstr>USE CASES</vt:lpstr>
      <vt:lpstr>PowerPoint Presentation</vt:lpstr>
      <vt:lpstr>PowerPoint Presentation</vt:lpstr>
      <vt:lpstr>PowerPoint Presentation</vt:lpstr>
      <vt:lpstr>Elements of a UML Class Diagram</vt:lpstr>
      <vt:lpstr>What is a Class?</vt:lpstr>
      <vt:lpstr>Class diagram</vt:lpstr>
      <vt:lpstr>PowerPoint Presentation</vt:lpstr>
      <vt:lpstr> Real life example of class and object</vt:lpstr>
      <vt:lpstr>PowerPoint Presentation</vt:lpstr>
      <vt:lpstr>CLASS DIAGRAMS </vt:lpstr>
      <vt:lpstr>Relationships between Classes</vt:lpstr>
      <vt:lpstr>1. Associations</vt:lpstr>
      <vt:lpstr>PowerPoint Presentation</vt:lpstr>
      <vt:lpstr>Association - Self</vt:lpstr>
      <vt:lpstr>Example 1: Association</vt:lpstr>
      <vt:lpstr>Example 2: Association</vt:lpstr>
      <vt:lpstr>PowerPoint Presentation</vt:lpstr>
      <vt:lpstr>PowerPoint Presentation</vt:lpstr>
      <vt:lpstr>Aggregation</vt:lpstr>
      <vt:lpstr>PowerPoint Presentation</vt:lpstr>
      <vt:lpstr>PowerPoint Presentation</vt:lpstr>
      <vt:lpstr>Composition</vt:lpstr>
      <vt:lpstr>PowerPoint Presentation</vt:lpstr>
      <vt:lpstr>PowerPoint Presentation</vt:lpstr>
      <vt:lpstr>Aggregation and composition</vt:lpstr>
      <vt:lpstr>Association aggregation and composition</vt:lpstr>
      <vt:lpstr>2. Generalization</vt:lpstr>
      <vt:lpstr>Generalization</vt:lpstr>
      <vt:lpstr>PowerPoint Presentation</vt:lpstr>
      <vt:lpstr>Example 1: Single Inheritance</vt:lpstr>
      <vt:lpstr>Example 2: Single inheritance</vt:lpstr>
      <vt:lpstr>PowerPoint Presentation</vt:lpstr>
      <vt:lpstr>Example: Multiple Inheritance</vt:lpstr>
      <vt:lpstr>PowerPoint Presentation</vt:lpstr>
      <vt:lpstr>Generalization</vt:lpstr>
      <vt:lpstr>PowerPoint Presentation</vt:lpstr>
      <vt:lpstr>3. Dependency</vt:lpstr>
      <vt:lpstr>PowerPoint Presentation</vt:lpstr>
      <vt:lpstr>4. Realization</vt:lpstr>
      <vt:lpstr>Realization</vt:lpstr>
      <vt:lpstr>Class supports all operations of target class but not all attributes or associations. (not used for requirements analysis)</vt:lpstr>
      <vt:lpstr>Association: Multiplicity and Navigation</vt:lpstr>
      <vt:lpstr>PowerPoint Presentation</vt:lpstr>
      <vt:lpstr>Association - Multiplicity</vt:lpstr>
      <vt:lpstr>PowerPoint Presentation</vt:lpstr>
      <vt:lpstr>PowerPoint Presentation</vt:lpstr>
      <vt:lpstr>Example: Multiplicity and Navigation</vt:lpstr>
      <vt:lpstr>Guidelines for drawing class diagram</vt:lpstr>
      <vt:lpstr>PowerPoint Presentation</vt:lpstr>
      <vt:lpstr>PowerPoint Presentation</vt:lpstr>
      <vt:lpstr>PowerPoint Presentation</vt:lpstr>
      <vt:lpstr>Operations Visibility</vt:lpstr>
      <vt:lpstr>PowerPoint Presentation</vt:lpstr>
      <vt:lpstr>PowerPoint Presentation</vt:lpstr>
      <vt:lpstr>Exercise</vt:lpstr>
      <vt:lpstr>Class Diagram Example</vt:lpstr>
      <vt:lpstr>Class Diagram - Example</vt:lpstr>
      <vt:lpstr>Class Diagram - Example</vt:lpstr>
      <vt:lpstr>Class Diagram - Example</vt:lpstr>
      <vt:lpstr>Class Diagram - Example</vt:lpstr>
      <vt:lpstr>Class Diagram Example</vt:lpstr>
      <vt:lpstr>Exercises</vt:lpstr>
      <vt:lpstr>PowerPoint Presentation</vt:lpstr>
      <vt:lpstr>PowerPoint Presentation</vt:lpstr>
      <vt:lpstr>PowerPoint Presentation</vt:lpstr>
      <vt:lpstr>Constraint Rules and Notes</vt:lpstr>
      <vt:lpstr>CLASS DIAGRAM  LIBRARY MS</vt:lpstr>
      <vt:lpstr>PowerPoint Presentation</vt:lpstr>
      <vt:lpstr>Example Class</vt:lpstr>
      <vt:lpstr>PowerPoint Presentation</vt:lpstr>
      <vt:lpstr>PowerPoint Presentation</vt:lpstr>
      <vt:lpstr>PowerPoint Presentation</vt:lpstr>
      <vt:lpstr>PowerPoint Presentation</vt:lpstr>
      <vt:lpstr>Using Interaction Diagrams</vt:lpstr>
      <vt:lpstr>3. Sequence Diagrams</vt:lpstr>
      <vt:lpstr>PowerPoint Presentation</vt:lpstr>
      <vt:lpstr>PowerPoint Presentation</vt:lpstr>
      <vt:lpstr>Elements of a sequence diagram</vt:lpstr>
      <vt:lpstr>1.  Class(object) roles </vt:lpstr>
      <vt:lpstr>2. Lifelines </vt:lpstr>
      <vt:lpstr>3. Activation </vt:lpstr>
      <vt:lpstr> 4. Messages</vt:lpstr>
      <vt:lpstr>PowerPoint Presentation</vt:lpstr>
      <vt:lpstr>PowerPoint Presentation</vt:lpstr>
      <vt:lpstr>PowerPoint Presentation</vt:lpstr>
      <vt:lpstr>PowerPoint Presentation</vt:lpstr>
      <vt:lpstr>Self calls</vt:lpstr>
      <vt:lpstr>5. Creating/Destroying Objects </vt:lpstr>
      <vt:lpstr>Object Creation</vt:lpstr>
      <vt:lpstr>Destroying Objects </vt:lpstr>
      <vt:lpstr>PowerPoint Presentation</vt:lpstr>
      <vt:lpstr> Loops</vt:lpstr>
      <vt:lpstr>PowerPoint Presentation</vt:lpstr>
      <vt:lpstr>PowerPoint Presentation</vt:lpstr>
      <vt:lpstr>Guidelines or drawing sequence diagram</vt:lpstr>
      <vt:lpstr>PowerPoint Presentation</vt:lpstr>
      <vt:lpstr>Sample Structured English for the scenario of the use case Return book in Library system</vt:lpstr>
      <vt:lpstr>PowerPoint Presentation</vt:lpstr>
      <vt:lpstr>PowerPoint Presentation</vt:lpstr>
      <vt:lpstr>PowerPoint Presentation</vt:lpstr>
      <vt:lpstr>PowerPoint Presentation</vt:lpstr>
      <vt:lpstr>  UML Diagram Usage</vt:lpstr>
      <vt:lpstr>Diagrams overloaded with details are difficult to read and understand</vt:lpstr>
      <vt:lpstr>PowerPoint Presentation</vt:lpstr>
      <vt:lpstr>PowerPoint Presentation</vt:lpstr>
      <vt:lpstr>PowerPoint Presentation</vt:lpstr>
      <vt:lpstr>Sequence Diagram: Borrow copy of a Book</vt:lpstr>
      <vt:lpstr> Sequence Diagram (Make a phone call)</vt:lpstr>
      <vt:lpstr>PowerPoint Presentation</vt:lpstr>
      <vt:lpstr>EXERCICE 1</vt:lpstr>
      <vt:lpstr>EXERCICE 2</vt:lpstr>
      <vt:lpstr>PowerPoint Presentation</vt:lpstr>
      <vt:lpstr> Ex 2: BOOK LENDING LIBRARY</vt:lpstr>
      <vt:lpstr>PowerPoint Presentation</vt:lpstr>
      <vt:lpstr>Summary</vt:lpstr>
      <vt:lpstr>PowerPoint Presentation</vt:lpstr>
      <vt:lpstr>PowerPoint Presentation</vt:lpstr>
      <vt:lpstr>Case study 2:Courseware Management system</vt:lpstr>
      <vt:lpstr>PowerPoint Presentation</vt:lpstr>
      <vt:lpstr>Provide use case diagram</vt:lpstr>
      <vt:lpstr>Provide class diagram</vt:lpstr>
      <vt:lpstr>Provide sequence diagram</vt:lpstr>
      <vt:lpstr>Courseware Overview </vt:lpstr>
      <vt:lpstr>Courseware Actors and Use Cases </vt:lpstr>
      <vt:lpstr>PowerPoint Presentation</vt:lpstr>
      <vt:lpstr>PowerPoint Presentation</vt:lpstr>
      <vt:lpstr>Case study : courseware</vt:lpstr>
      <vt:lpstr>PowerPoint Presentation</vt:lpstr>
      <vt:lpstr>PowerPoint Presentation</vt:lpstr>
      <vt:lpstr>PowerPoint Presentation</vt:lpstr>
      <vt:lpstr>Case study: Solent Hotel </vt:lpstr>
      <vt:lpstr>PowerPoint Presentation</vt:lpstr>
      <vt:lpstr>PowerPoint Presentation</vt:lpstr>
      <vt:lpstr>PowerPoint Presentation</vt:lpstr>
      <vt:lpstr>PowerPoint Presentation</vt:lpstr>
      <vt:lpstr>Use case diagram for the Solent Hotel System</vt:lpstr>
      <vt:lpstr>Class diagram including associations and aggregations</vt:lpstr>
      <vt:lpstr>Class diagram including operations</vt:lpstr>
      <vt:lpstr>Class diagram including generalization</vt:lpstr>
      <vt:lpstr>Sequence diagram : Solent Hotel</vt:lpstr>
      <vt:lpstr>Structured English for use case Book bedroom in the Solent Hotel System</vt:lpstr>
      <vt:lpstr>PowerPoint Presentation</vt:lpstr>
      <vt:lpstr>PowerPoint Presentation</vt:lpstr>
      <vt:lpstr>PowerPoint Presentation</vt:lpstr>
      <vt:lpstr>Case study2: </vt:lpstr>
      <vt:lpstr>Noun Identification: A Library Example</vt:lpstr>
      <vt:lpstr>Candidate Classes</vt:lpstr>
      <vt:lpstr>Operations</vt:lpstr>
      <vt:lpstr>PowerPoint Presentation</vt:lpstr>
      <vt:lpstr>PowerPoint Presentation</vt:lpstr>
      <vt:lpstr>Summary</vt:lpstr>
      <vt:lpstr>References</vt:lpstr>
      <vt:lpstr>PowerPoint Presentation</vt:lpstr>
      <vt:lpstr>Example – sequence diag.</vt:lpstr>
      <vt:lpstr>Sequence Diagram: Borrow Copy of a Book </vt:lpstr>
      <vt:lpstr>Noun Identification for Application Classes: A Library Example</vt:lpstr>
      <vt:lpstr>Noun Identification: A Library Example</vt:lpstr>
      <vt:lpstr>Actor and Use Case Diagram</vt:lpstr>
      <vt:lpstr>Use Cases and Actors</vt:lpstr>
      <vt:lpstr>Use Cases for Borrowing Books</vt:lpstr>
      <vt:lpstr>Relationships Between Use Cases: &lt;&lt;uses&gt;&gt;</vt:lpstr>
      <vt:lpstr>Relationships Between Use Cases: &lt;&lt;extends&gt;&gt;</vt:lpstr>
      <vt:lpstr>Use Cases in the Development Cycle</vt:lpstr>
      <vt:lpstr>Candidate Classes</vt:lpstr>
      <vt:lpstr>Relations between Classes</vt:lpstr>
      <vt:lpstr>Operations</vt:lpstr>
      <vt:lpstr>A Possible Class Diagram</vt:lpstr>
      <vt:lpstr>Modeling Dynamic Aspects of Systems</vt:lpstr>
      <vt:lpstr>Actions on Objects</vt:lpstr>
      <vt:lpstr>Links</vt:lpstr>
      <vt:lpstr>Sequence Diagram: Borrow copy of a Book</vt:lpstr>
      <vt:lpstr>PowerPoint Presentation</vt:lpstr>
      <vt:lpstr>Stella Express</vt:lpstr>
      <vt:lpstr>PowerPoint Presentation</vt:lpstr>
      <vt:lpstr>PowerPoint Presentation</vt:lpstr>
      <vt:lpstr>PowerPoint Presentation</vt:lpstr>
      <vt:lpstr>PowerPoint Presentation</vt:lpstr>
      <vt:lpstr>Hospital Management System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Software Design</dc:title>
  <dc:creator>Jennifer</dc:creator>
  <cp:lastModifiedBy>Aquila</cp:lastModifiedBy>
  <cp:revision>555</cp:revision>
  <dcterms:created xsi:type="dcterms:W3CDTF">2012-02-26T11:18:01Z</dcterms:created>
  <dcterms:modified xsi:type="dcterms:W3CDTF">2023-03-05T12:29:02Z</dcterms:modified>
</cp:coreProperties>
</file>