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2"/>
  </p:notesMasterIdLst>
  <p:sldIdLst>
    <p:sldId id="5587" r:id="rId2"/>
    <p:sldId id="5955" r:id="rId3"/>
    <p:sldId id="5553" r:id="rId4"/>
    <p:sldId id="5554" r:id="rId5"/>
    <p:sldId id="5555" r:id="rId6"/>
    <p:sldId id="5556" r:id="rId7"/>
    <p:sldId id="5557" r:id="rId8"/>
    <p:sldId id="5588" r:id="rId9"/>
    <p:sldId id="5589" r:id="rId10"/>
    <p:sldId id="5559" r:id="rId11"/>
    <p:sldId id="5560" r:id="rId12"/>
    <p:sldId id="5561" r:id="rId13"/>
    <p:sldId id="5590" r:id="rId14"/>
    <p:sldId id="5562" r:id="rId15"/>
    <p:sldId id="5563" r:id="rId16"/>
    <p:sldId id="5564" r:id="rId17"/>
    <p:sldId id="5565" r:id="rId18"/>
    <p:sldId id="5566" r:id="rId19"/>
    <p:sldId id="5567" r:id="rId20"/>
    <p:sldId id="5568" r:id="rId21"/>
    <p:sldId id="5569" r:id="rId22"/>
    <p:sldId id="5570" r:id="rId23"/>
    <p:sldId id="5600" r:id="rId24"/>
    <p:sldId id="5601" r:id="rId25"/>
    <p:sldId id="5602" r:id="rId26"/>
    <p:sldId id="5603" r:id="rId27"/>
    <p:sldId id="5604" r:id="rId28"/>
    <p:sldId id="5605" r:id="rId29"/>
    <p:sldId id="5606" r:id="rId30"/>
    <p:sldId id="5607" r:id="rId31"/>
    <p:sldId id="5608" r:id="rId32"/>
    <p:sldId id="5609" r:id="rId33"/>
    <p:sldId id="5610" r:id="rId34"/>
    <p:sldId id="5611" r:id="rId35"/>
    <p:sldId id="5612" r:id="rId36"/>
    <p:sldId id="5613" r:id="rId37"/>
    <p:sldId id="5614" r:id="rId38"/>
    <p:sldId id="5615" r:id="rId39"/>
    <p:sldId id="5616" r:id="rId40"/>
    <p:sldId id="5617" r:id="rId41"/>
    <p:sldId id="5618" r:id="rId42"/>
    <p:sldId id="5619" r:id="rId43"/>
    <p:sldId id="5620" r:id="rId44"/>
    <p:sldId id="5621" r:id="rId45"/>
    <p:sldId id="5622" r:id="rId46"/>
    <p:sldId id="5623" r:id="rId47"/>
    <p:sldId id="5624" r:id="rId48"/>
    <p:sldId id="5625" r:id="rId49"/>
    <p:sldId id="5626" r:id="rId50"/>
    <p:sldId id="5627" r:id="rId51"/>
    <p:sldId id="5628" r:id="rId52"/>
    <p:sldId id="5629" r:id="rId53"/>
    <p:sldId id="5630" r:id="rId54"/>
    <p:sldId id="5631" r:id="rId55"/>
    <p:sldId id="5632" r:id="rId56"/>
    <p:sldId id="5633" r:id="rId57"/>
    <p:sldId id="5634" r:id="rId58"/>
    <p:sldId id="5635" r:id="rId59"/>
    <p:sldId id="5636" r:id="rId60"/>
    <p:sldId id="5637" r:id="rId61"/>
    <p:sldId id="5638" r:id="rId62"/>
    <p:sldId id="5639" r:id="rId63"/>
    <p:sldId id="5640" r:id="rId64"/>
    <p:sldId id="5937" r:id="rId65"/>
    <p:sldId id="5641" r:id="rId66"/>
    <p:sldId id="5642" r:id="rId67"/>
    <p:sldId id="5643" r:id="rId68"/>
    <p:sldId id="5644" r:id="rId69"/>
    <p:sldId id="5645" r:id="rId70"/>
    <p:sldId id="5646" r:id="rId71"/>
    <p:sldId id="5647" r:id="rId72"/>
    <p:sldId id="5648" r:id="rId73"/>
    <p:sldId id="5649" r:id="rId74"/>
    <p:sldId id="5650" r:id="rId75"/>
    <p:sldId id="5651" r:id="rId76"/>
    <p:sldId id="5652" r:id="rId77"/>
    <p:sldId id="5653" r:id="rId78"/>
    <p:sldId id="5654" r:id="rId79"/>
    <p:sldId id="5655" r:id="rId80"/>
    <p:sldId id="5656" r:id="rId81"/>
    <p:sldId id="5657" r:id="rId82"/>
    <p:sldId id="5658" r:id="rId83"/>
    <p:sldId id="5938" r:id="rId84"/>
    <p:sldId id="5659" r:id="rId85"/>
    <p:sldId id="5660" r:id="rId86"/>
    <p:sldId id="5661" r:id="rId87"/>
    <p:sldId id="5662" r:id="rId88"/>
    <p:sldId id="5663" r:id="rId89"/>
    <p:sldId id="5664" r:id="rId90"/>
    <p:sldId id="5665" r:id="rId91"/>
    <p:sldId id="5666" r:id="rId92"/>
    <p:sldId id="5667" r:id="rId93"/>
    <p:sldId id="5668" r:id="rId94"/>
    <p:sldId id="5669" r:id="rId95"/>
    <p:sldId id="5670" r:id="rId96"/>
    <p:sldId id="5671" r:id="rId97"/>
    <p:sldId id="5672" r:id="rId98"/>
    <p:sldId id="5673" r:id="rId99"/>
    <p:sldId id="5674" r:id="rId100"/>
    <p:sldId id="5675" r:id="rId101"/>
    <p:sldId id="5676" r:id="rId102"/>
    <p:sldId id="5677" r:id="rId103"/>
    <p:sldId id="5678" r:id="rId104"/>
    <p:sldId id="5679" r:id="rId105"/>
    <p:sldId id="5680" r:id="rId106"/>
    <p:sldId id="5681" r:id="rId107"/>
    <p:sldId id="5682" r:id="rId108"/>
    <p:sldId id="5683" r:id="rId109"/>
    <p:sldId id="5684" r:id="rId110"/>
    <p:sldId id="5685" r:id="rId111"/>
    <p:sldId id="5686" r:id="rId112"/>
    <p:sldId id="5687" r:id="rId113"/>
    <p:sldId id="5688" r:id="rId114"/>
    <p:sldId id="5689" r:id="rId115"/>
    <p:sldId id="5690" r:id="rId116"/>
    <p:sldId id="5691" r:id="rId117"/>
    <p:sldId id="5692" r:id="rId118"/>
    <p:sldId id="5693" r:id="rId119"/>
    <p:sldId id="5694" r:id="rId120"/>
    <p:sldId id="5695" r:id="rId121"/>
    <p:sldId id="5696" r:id="rId122"/>
    <p:sldId id="5697" r:id="rId123"/>
    <p:sldId id="5698" r:id="rId124"/>
    <p:sldId id="5699" r:id="rId125"/>
    <p:sldId id="5700" r:id="rId126"/>
    <p:sldId id="5701" r:id="rId127"/>
    <p:sldId id="5702" r:id="rId128"/>
    <p:sldId id="5703" r:id="rId129"/>
    <p:sldId id="5704" r:id="rId130"/>
    <p:sldId id="5705" r:id="rId131"/>
    <p:sldId id="5706" r:id="rId132"/>
    <p:sldId id="5707" r:id="rId133"/>
    <p:sldId id="5939" r:id="rId134"/>
    <p:sldId id="5708" r:id="rId135"/>
    <p:sldId id="5709" r:id="rId136"/>
    <p:sldId id="5940" r:id="rId137"/>
    <p:sldId id="5710" r:id="rId138"/>
    <p:sldId id="5711" r:id="rId139"/>
    <p:sldId id="5712" r:id="rId140"/>
    <p:sldId id="5713" r:id="rId141"/>
    <p:sldId id="5714" r:id="rId142"/>
    <p:sldId id="5715" r:id="rId143"/>
    <p:sldId id="5716" r:id="rId144"/>
    <p:sldId id="5717" r:id="rId145"/>
    <p:sldId id="5718" r:id="rId146"/>
    <p:sldId id="5719" r:id="rId147"/>
    <p:sldId id="5720" r:id="rId148"/>
    <p:sldId id="5721" r:id="rId149"/>
    <p:sldId id="5722" r:id="rId150"/>
    <p:sldId id="5723" r:id="rId151"/>
    <p:sldId id="5724" r:id="rId152"/>
    <p:sldId id="5725" r:id="rId153"/>
    <p:sldId id="5726" r:id="rId154"/>
    <p:sldId id="5727" r:id="rId155"/>
    <p:sldId id="5728" r:id="rId156"/>
    <p:sldId id="5729" r:id="rId157"/>
    <p:sldId id="5730" r:id="rId158"/>
    <p:sldId id="5731" r:id="rId159"/>
    <p:sldId id="5732" r:id="rId160"/>
    <p:sldId id="5941" r:id="rId161"/>
    <p:sldId id="5942" r:id="rId162"/>
    <p:sldId id="5733" r:id="rId163"/>
    <p:sldId id="5734" r:id="rId164"/>
    <p:sldId id="5735" r:id="rId165"/>
    <p:sldId id="5736" r:id="rId166"/>
    <p:sldId id="5737" r:id="rId167"/>
    <p:sldId id="5738" r:id="rId168"/>
    <p:sldId id="5943" r:id="rId169"/>
    <p:sldId id="2748" r:id="rId170"/>
    <p:sldId id="2749" r:id="rId17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548"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heme" Target="theme/theme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4" Type="http://schemas.openxmlformats.org/officeDocument/2006/relationships/image" Target="../media/image1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38.wmf"/><Relationship Id="rId1" Type="http://schemas.openxmlformats.org/officeDocument/2006/relationships/image" Target="../media/image13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42.wmf"/><Relationship Id="rId1" Type="http://schemas.openxmlformats.org/officeDocument/2006/relationships/image" Target="../media/image14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4" Type="http://schemas.openxmlformats.org/officeDocument/2006/relationships/image" Target="../media/image10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0.wmf"/><Relationship Id="rId1" Type="http://schemas.openxmlformats.org/officeDocument/2006/relationships/image" Target="../media/image1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5" Type="http://schemas.openxmlformats.org/officeDocument/2006/relationships/image" Target="../media/image128.wmf"/><Relationship Id="rId4" Type="http://schemas.openxmlformats.org/officeDocument/2006/relationships/image" Target="../media/image1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1436-BB5F-46B6-99CB-37A835413A5C}" type="datetimeFigureOut">
              <a:rPr lang="zh-CN" altLang="en-US" smtClean="0"/>
              <a:t>2020/6/8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8C8C5-B9E1-401C-9CC7-4EBAB5781627}" type="slidenum">
              <a:rPr lang="zh-CN" altLang="en-US" smtClean="0"/>
              <a:t>‹#›</a:t>
            </a:fld>
            <a:endParaRPr lang="zh-CN" altLang="en-US"/>
          </a:p>
        </p:txBody>
      </p:sp>
    </p:spTree>
    <p:extLst>
      <p:ext uri="{BB962C8B-B14F-4D97-AF65-F5344CB8AC3E}">
        <p14:creationId xmlns:p14="http://schemas.microsoft.com/office/powerpoint/2010/main" val="11711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EC9815-29BD-4CD8-87F2-EB2FCC39B88B}" type="slidenum">
              <a:rPr lang="zh-CN" altLang="en-US"/>
              <a:t>3</a:t>
            </a:fld>
            <a:endParaRPr lang="zh-CN" altLang="en-US"/>
          </a:p>
        </p:txBody>
      </p:sp>
    </p:spTree>
    <p:extLst>
      <p:ext uri="{BB962C8B-B14F-4D97-AF65-F5344CB8AC3E}">
        <p14:creationId xmlns:p14="http://schemas.microsoft.com/office/powerpoint/2010/main" val="2686796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13</a:t>
            </a:fld>
            <a:endParaRPr lang="zh-CN" altLang="en-US"/>
          </a:p>
        </p:txBody>
      </p:sp>
    </p:spTree>
    <p:extLst>
      <p:ext uri="{BB962C8B-B14F-4D97-AF65-F5344CB8AC3E}">
        <p14:creationId xmlns:p14="http://schemas.microsoft.com/office/powerpoint/2010/main" val="1060076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14</a:t>
            </a:fld>
            <a:endParaRPr lang="zh-CN" altLang="en-US"/>
          </a:p>
        </p:txBody>
      </p:sp>
    </p:spTree>
    <p:extLst>
      <p:ext uri="{BB962C8B-B14F-4D97-AF65-F5344CB8AC3E}">
        <p14:creationId xmlns:p14="http://schemas.microsoft.com/office/powerpoint/2010/main" val="3502246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15</a:t>
            </a:fld>
            <a:endParaRPr lang="zh-CN" altLang="en-US"/>
          </a:p>
        </p:txBody>
      </p:sp>
    </p:spTree>
    <p:extLst>
      <p:ext uri="{BB962C8B-B14F-4D97-AF65-F5344CB8AC3E}">
        <p14:creationId xmlns:p14="http://schemas.microsoft.com/office/powerpoint/2010/main" val="387856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16</a:t>
            </a:fld>
            <a:endParaRPr lang="zh-CN" altLang="en-US"/>
          </a:p>
        </p:txBody>
      </p:sp>
    </p:spTree>
    <p:extLst>
      <p:ext uri="{BB962C8B-B14F-4D97-AF65-F5344CB8AC3E}">
        <p14:creationId xmlns:p14="http://schemas.microsoft.com/office/powerpoint/2010/main" val="3514252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17</a:t>
            </a:fld>
            <a:endParaRPr lang="zh-CN" altLang="en-US"/>
          </a:p>
        </p:txBody>
      </p:sp>
    </p:spTree>
    <p:extLst>
      <p:ext uri="{BB962C8B-B14F-4D97-AF65-F5344CB8AC3E}">
        <p14:creationId xmlns:p14="http://schemas.microsoft.com/office/powerpoint/2010/main" val="4060498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18</a:t>
            </a:fld>
            <a:endParaRPr lang="zh-CN" altLang="en-US"/>
          </a:p>
        </p:txBody>
      </p:sp>
    </p:spTree>
    <p:extLst>
      <p:ext uri="{BB962C8B-B14F-4D97-AF65-F5344CB8AC3E}">
        <p14:creationId xmlns:p14="http://schemas.microsoft.com/office/powerpoint/2010/main" val="574268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19</a:t>
            </a:fld>
            <a:endParaRPr lang="zh-CN" altLang="en-US"/>
          </a:p>
        </p:txBody>
      </p:sp>
    </p:spTree>
    <p:extLst>
      <p:ext uri="{BB962C8B-B14F-4D97-AF65-F5344CB8AC3E}">
        <p14:creationId xmlns:p14="http://schemas.microsoft.com/office/powerpoint/2010/main" val="923484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20</a:t>
            </a:fld>
            <a:endParaRPr lang="zh-CN" altLang="en-US"/>
          </a:p>
        </p:txBody>
      </p:sp>
    </p:spTree>
    <p:extLst>
      <p:ext uri="{BB962C8B-B14F-4D97-AF65-F5344CB8AC3E}">
        <p14:creationId xmlns:p14="http://schemas.microsoft.com/office/powerpoint/2010/main" val="2126208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21</a:t>
            </a:fld>
            <a:endParaRPr lang="zh-CN" altLang="en-US"/>
          </a:p>
        </p:txBody>
      </p:sp>
    </p:spTree>
    <p:extLst>
      <p:ext uri="{BB962C8B-B14F-4D97-AF65-F5344CB8AC3E}">
        <p14:creationId xmlns:p14="http://schemas.microsoft.com/office/powerpoint/2010/main" val="1765467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8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788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77CA1A-7DC6-44C1-A0EE-CEE38B7C667F}" type="slidenum">
              <a:rPr lang="zh-CN" altLang="en-US"/>
              <a:t>22</a:t>
            </a:fld>
            <a:endParaRPr lang="zh-CN" altLang="en-US"/>
          </a:p>
        </p:txBody>
      </p:sp>
    </p:spTree>
    <p:extLst>
      <p:ext uri="{BB962C8B-B14F-4D97-AF65-F5344CB8AC3E}">
        <p14:creationId xmlns:p14="http://schemas.microsoft.com/office/powerpoint/2010/main" val="235032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5CCBD3-DC69-439E-B4CF-4D6F3FF6F0AC}" type="slidenum">
              <a:rPr lang="zh-CN" altLang="en-US"/>
              <a:t>4</a:t>
            </a:fld>
            <a:endParaRPr lang="zh-CN" altLang="en-US"/>
          </a:p>
        </p:txBody>
      </p:sp>
    </p:spTree>
    <p:extLst>
      <p:ext uri="{BB962C8B-B14F-4D97-AF65-F5344CB8AC3E}">
        <p14:creationId xmlns:p14="http://schemas.microsoft.com/office/powerpoint/2010/main" val="8389010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80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1A4B42-7FE3-461F-9249-781E99B1F298}" type="slidenum">
              <a:rPr lang="zh-CN" altLang="en-US"/>
              <a:t>24</a:t>
            </a:fld>
            <a:endParaRPr lang="zh-CN" altLang="en-US"/>
          </a:p>
        </p:txBody>
      </p:sp>
    </p:spTree>
    <p:extLst>
      <p:ext uri="{BB962C8B-B14F-4D97-AF65-F5344CB8AC3E}">
        <p14:creationId xmlns:p14="http://schemas.microsoft.com/office/powerpoint/2010/main" val="1218650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31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931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7FB7E4-3175-4C34-BE42-64C84E42183D}" type="slidenum">
              <a:rPr lang="zh-CN" altLang="en-US"/>
              <a:t>25</a:t>
            </a:fld>
            <a:endParaRPr lang="zh-CN" altLang="en-US"/>
          </a:p>
        </p:txBody>
      </p:sp>
    </p:spTree>
    <p:extLst>
      <p:ext uri="{BB962C8B-B14F-4D97-AF65-F5344CB8AC3E}">
        <p14:creationId xmlns:p14="http://schemas.microsoft.com/office/powerpoint/2010/main" val="4016661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49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849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8E5F551-F766-4C16-A24D-D8C45C434794}" type="slidenum">
              <a:rPr lang="zh-CN" altLang="en-US"/>
              <a:t>26</a:t>
            </a:fld>
            <a:endParaRPr lang="zh-CN" altLang="en-US"/>
          </a:p>
        </p:txBody>
      </p:sp>
    </p:spTree>
    <p:extLst>
      <p:ext uri="{BB962C8B-B14F-4D97-AF65-F5344CB8AC3E}">
        <p14:creationId xmlns:p14="http://schemas.microsoft.com/office/powerpoint/2010/main" val="1279244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70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870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B2DAFC-848C-437E-A08C-9D0E37AFDCF6}" type="slidenum">
              <a:rPr lang="zh-CN" altLang="en-US"/>
              <a:t>27</a:t>
            </a:fld>
            <a:endParaRPr lang="zh-CN" altLang="en-US"/>
          </a:p>
        </p:txBody>
      </p:sp>
    </p:spTree>
    <p:extLst>
      <p:ext uri="{BB962C8B-B14F-4D97-AF65-F5344CB8AC3E}">
        <p14:creationId xmlns:p14="http://schemas.microsoft.com/office/powerpoint/2010/main" val="408633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89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271360-6B65-4EC1-B804-50C2206CE728}" type="slidenum">
              <a:rPr lang="zh-CN" altLang="en-US"/>
              <a:t>28</a:t>
            </a:fld>
            <a:endParaRPr lang="zh-CN" altLang="en-US"/>
          </a:p>
        </p:txBody>
      </p:sp>
    </p:spTree>
    <p:extLst>
      <p:ext uri="{BB962C8B-B14F-4D97-AF65-F5344CB8AC3E}">
        <p14:creationId xmlns:p14="http://schemas.microsoft.com/office/powerpoint/2010/main" val="1241395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89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271360-6B65-4EC1-B804-50C2206CE728}" type="slidenum">
              <a:rPr lang="zh-CN" altLang="en-US"/>
              <a:t>29</a:t>
            </a:fld>
            <a:endParaRPr lang="zh-CN" altLang="en-US"/>
          </a:p>
        </p:txBody>
      </p:sp>
    </p:spTree>
    <p:extLst>
      <p:ext uri="{BB962C8B-B14F-4D97-AF65-F5344CB8AC3E}">
        <p14:creationId xmlns:p14="http://schemas.microsoft.com/office/powerpoint/2010/main" val="2618869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89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271360-6B65-4EC1-B804-50C2206CE728}" type="slidenum">
              <a:rPr lang="zh-CN" altLang="en-US"/>
              <a:t>30</a:t>
            </a:fld>
            <a:endParaRPr lang="zh-CN" altLang="en-US"/>
          </a:p>
        </p:txBody>
      </p:sp>
    </p:spTree>
    <p:extLst>
      <p:ext uri="{BB962C8B-B14F-4D97-AF65-F5344CB8AC3E}">
        <p14:creationId xmlns:p14="http://schemas.microsoft.com/office/powerpoint/2010/main" val="2193894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31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931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7FB7E4-3175-4C34-BE42-64C84E42183D}" type="slidenum">
              <a:rPr lang="zh-CN" altLang="en-US"/>
              <a:t>31</a:t>
            </a:fld>
            <a:endParaRPr lang="zh-CN" altLang="en-US"/>
          </a:p>
        </p:txBody>
      </p:sp>
    </p:spTree>
    <p:extLst>
      <p:ext uri="{BB962C8B-B14F-4D97-AF65-F5344CB8AC3E}">
        <p14:creationId xmlns:p14="http://schemas.microsoft.com/office/powerpoint/2010/main" val="4343899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31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931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7FB7E4-3175-4C34-BE42-64C84E42183D}" type="slidenum">
              <a:rPr lang="zh-CN" altLang="en-US"/>
              <a:t>32</a:t>
            </a:fld>
            <a:endParaRPr lang="zh-CN" altLang="en-US"/>
          </a:p>
        </p:txBody>
      </p:sp>
    </p:spTree>
    <p:extLst>
      <p:ext uri="{BB962C8B-B14F-4D97-AF65-F5344CB8AC3E}">
        <p14:creationId xmlns:p14="http://schemas.microsoft.com/office/powerpoint/2010/main" val="3005562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89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271360-6B65-4EC1-B804-50C2206CE728}" type="slidenum">
              <a:rPr lang="zh-CN" altLang="en-US"/>
              <a:t>33</a:t>
            </a:fld>
            <a:endParaRPr lang="zh-CN" altLang="en-US"/>
          </a:p>
        </p:txBody>
      </p:sp>
    </p:spTree>
    <p:extLst>
      <p:ext uri="{BB962C8B-B14F-4D97-AF65-F5344CB8AC3E}">
        <p14:creationId xmlns:p14="http://schemas.microsoft.com/office/powerpoint/2010/main" val="3539675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DB9C45-A547-4BAB-9DEC-DC54F8D3684F}" type="slidenum">
              <a:rPr lang="zh-CN" altLang="en-US"/>
              <a:t>5</a:t>
            </a:fld>
            <a:endParaRPr lang="zh-CN" altLang="en-US"/>
          </a:p>
        </p:txBody>
      </p:sp>
    </p:spTree>
    <p:extLst>
      <p:ext uri="{BB962C8B-B14F-4D97-AF65-F5344CB8AC3E}">
        <p14:creationId xmlns:p14="http://schemas.microsoft.com/office/powerpoint/2010/main" val="40387398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89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271360-6B65-4EC1-B804-50C2206CE728}" type="slidenum">
              <a:rPr lang="zh-CN" altLang="en-US"/>
              <a:t>34</a:t>
            </a:fld>
            <a:endParaRPr lang="zh-CN" altLang="en-US"/>
          </a:p>
        </p:txBody>
      </p:sp>
    </p:spTree>
    <p:extLst>
      <p:ext uri="{BB962C8B-B14F-4D97-AF65-F5344CB8AC3E}">
        <p14:creationId xmlns:p14="http://schemas.microsoft.com/office/powerpoint/2010/main" val="1047461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DB9C45-A547-4BAB-9DEC-DC54F8D3684F}" type="slidenum">
              <a:rPr lang="zh-CN" altLang="en-US"/>
              <a:t>6</a:t>
            </a:fld>
            <a:endParaRPr lang="zh-CN" altLang="en-US"/>
          </a:p>
        </p:txBody>
      </p:sp>
    </p:spTree>
    <p:extLst>
      <p:ext uri="{BB962C8B-B14F-4D97-AF65-F5344CB8AC3E}">
        <p14:creationId xmlns:p14="http://schemas.microsoft.com/office/powerpoint/2010/main" val="265129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70EB0F-2DE9-4344-B216-14FEA5A5C0ED}" type="slidenum">
              <a:rPr lang="zh-CN" altLang="en-US"/>
              <a:t>7</a:t>
            </a:fld>
            <a:endParaRPr lang="zh-CN" altLang="en-US"/>
          </a:p>
        </p:txBody>
      </p:sp>
    </p:spTree>
    <p:extLst>
      <p:ext uri="{BB962C8B-B14F-4D97-AF65-F5344CB8AC3E}">
        <p14:creationId xmlns:p14="http://schemas.microsoft.com/office/powerpoint/2010/main" val="1091911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B8C8C5-B9E1-401C-9CC7-4EBAB5781627}" type="slidenum">
              <a:rPr lang="zh-CN" altLang="en-US" smtClean="0"/>
              <a:t>8</a:t>
            </a:fld>
            <a:endParaRPr lang="zh-CN" altLang="en-US"/>
          </a:p>
        </p:txBody>
      </p:sp>
    </p:spTree>
    <p:extLst>
      <p:ext uri="{BB962C8B-B14F-4D97-AF65-F5344CB8AC3E}">
        <p14:creationId xmlns:p14="http://schemas.microsoft.com/office/powerpoint/2010/main" val="1514126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10</a:t>
            </a:fld>
            <a:endParaRPr lang="zh-CN" altLang="en-US"/>
          </a:p>
        </p:txBody>
      </p:sp>
    </p:spTree>
    <p:extLst>
      <p:ext uri="{BB962C8B-B14F-4D97-AF65-F5344CB8AC3E}">
        <p14:creationId xmlns:p14="http://schemas.microsoft.com/office/powerpoint/2010/main" val="2275841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11</a:t>
            </a:fld>
            <a:endParaRPr lang="zh-CN" altLang="en-US"/>
          </a:p>
        </p:txBody>
      </p:sp>
    </p:spTree>
    <p:extLst>
      <p:ext uri="{BB962C8B-B14F-4D97-AF65-F5344CB8AC3E}">
        <p14:creationId xmlns:p14="http://schemas.microsoft.com/office/powerpoint/2010/main" val="2493595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12</a:t>
            </a:fld>
            <a:endParaRPr lang="zh-CN" altLang="en-US"/>
          </a:p>
        </p:txBody>
      </p:sp>
    </p:spTree>
    <p:extLst>
      <p:ext uri="{BB962C8B-B14F-4D97-AF65-F5344CB8AC3E}">
        <p14:creationId xmlns:p14="http://schemas.microsoft.com/office/powerpoint/2010/main" val="414698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50D8C-0EC0-4034-85CC-4B36D94BA5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4B949902-DDE1-4970-B6BF-028692F5B042}"/>
              </a:ext>
            </a:extLst>
          </p:cNvPr>
          <p:cNvSpPr>
            <a:spLocks noGrp="1"/>
          </p:cNvSpPr>
          <p:nvPr>
            <p:ph type="subTitle" idx="1"/>
          </p:nvPr>
        </p:nvSpPr>
        <p:spPr>
          <a:xfrm>
            <a:off x="1524000" y="3602038"/>
            <a:ext cx="9144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15698869-2590-4871-ADC1-559BEB700DE3}"/>
              </a:ext>
            </a:extLst>
          </p:cNvPr>
          <p:cNvSpPr>
            <a:spLocks noGrp="1"/>
          </p:cNvSpPr>
          <p:nvPr>
            <p:ph type="dt" sz="half" idx="10"/>
          </p:nvPr>
        </p:nvSpPr>
        <p:spPr/>
        <p:txBody>
          <a:bodyPr/>
          <a:lstStyle/>
          <a:p>
            <a:fld id="{7295EFB1-CD1D-4553-A9BB-4DB0F9C0974D}"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94F0CA2D-5D9E-41C4-9E2A-542DFE508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8BF96-C35F-4235-A041-D197BA8BA5A9}"/>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165609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182D4-C083-4EBD-845A-BF6AE142124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702A8E5-6B3D-4D04-8F8E-02B9586DD30E}"/>
              </a:ext>
            </a:extLst>
          </p:cNvPr>
          <p:cNvSpPr>
            <a:spLocks noGrp="1"/>
          </p:cNvSpPr>
          <p:nvPr>
            <p:ph idx="1"/>
          </p:nvPr>
        </p:nvSpPr>
        <p:spPr/>
        <p:txBody>
          <a:bodyPr/>
          <a:lstStyle>
            <a:lvl1pPr>
              <a:lnSpc>
                <a:spcPct val="125000"/>
              </a:lnSpc>
              <a:defRPr>
                <a:latin typeface="Times New Roman" panose="02020603050405020304" pitchFamily="18" charset="0"/>
                <a:cs typeface="Times New Roman" panose="02020603050405020304" pitchFamily="18" charset="0"/>
              </a:defRPr>
            </a:lvl1pPr>
          </a:lstStyle>
          <a:p>
            <a:pPr lvl="0"/>
            <a:endParaRPr lang="zh-CN" altLang="en-US" dirty="0"/>
          </a:p>
        </p:txBody>
      </p:sp>
      <p:sp>
        <p:nvSpPr>
          <p:cNvPr id="4" name="日期占位符 3">
            <a:extLst>
              <a:ext uri="{FF2B5EF4-FFF2-40B4-BE49-F238E27FC236}">
                <a16:creationId xmlns:a16="http://schemas.microsoft.com/office/drawing/2014/main" id="{6AF7F2D7-8BAA-45D6-9F34-D7E3D2F84CDA}"/>
              </a:ext>
            </a:extLst>
          </p:cNvPr>
          <p:cNvSpPr>
            <a:spLocks noGrp="1"/>
          </p:cNvSpPr>
          <p:nvPr>
            <p:ph type="dt" sz="half" idx="10"/>
          </p:nvPr>
        </p:nvSpPr>
        <p:spPr/>
        <p:txBody>
          <a:bodyPr/>
          <a:lstStyle/>
          <a:p>
            <a:fld id="{7295EFB1-CD1D-4553-A9BB-4DB0F9C0974D}"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D3FF8D31-01C4-489C-8FA8-0C1CF2E20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3119D-C534-4413-ADFF-8DED219CC24F}"/>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10243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格式化">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0822745-0637-4EC6-A484-1C8B80B1AD60}"/>
              </a:ext>
            </a:extLst>
          </p:cNvPr>
          <p:cNvSpPr>
            <a:spLocks noGrp="1"/>
          </p:cNvSpPr>
          <p:nvPr>
            <p:ph type="title"/>
          </p:nvPr>
        </p:nvSpPr>
        <p:spPr>
          <a:xfrm>
            <a:off x="387439" y="133306"/>
            <a:ext cx="11409608" cy="729579"/>
          </a:xfrm>
        </p:spPr>
        <p:txBody>
          <a:bodyPr>
            <a:normAutofit/>
          </a:bodyPr>
          <a:lstStyle/>
          <a:p>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F4249665-7D8D-43F6-AFC8-D65880823695}"/>
              </a:ext>
            </a:extLst>
          </p:cNvPr>
          <p:cNvSpPr>
            <a:spLocks noGrp="1"/>
          </p:cNvSpPr>
          <p:nvPr>
            <p:ph idx="1"/>
          </p:nvPr>
        </p:nvSpPr>
        <p:spPr>
          <a:xfrm>
            <a:off x="387439" y="1043189"/>
            <a:ext cx="11409609" cy="5133774"/>
          </a:xfrm>
        </p:spPr>
        <p:txBody>
          <a:bodyPr>
            <a:normAutofit/>
          </a:bodyPr>
          <a:lstStyle>
            <a:lvl1pPr>
              <a:defRPr>
                <a:latin typeface="Times New Roman" panose="02020603050405020304" pitchFamily="18" charset="0"/>
                <a:cs typeface="Times New Roman" panose="02020603050405020304" pitchFamily="18" charset="0"/>
              </a:defRPr>
            </a:lvl1pPr>
          </a:lstStyle>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79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副标题 2">
            <a:extLst>
              <a:ext uri="{FF2B5EF4-FFF2-40B4-BE49-F238E27FC236}">
                <a16:creationId xmlns:a16="http://schemas.microsoft.com/office/drawing/2014/main" id="{EEF8E388-F90F-46A0-97E2-B70C5095A83A}"/>
              </a:ext>
            </a:extLst>
          </p:cNvPr>
          <p:cNvSpPr>
            <a:spLocks noGrp="1"/>
          </p:cNvSpPr>
          <p:nvPr>
            <p:ph type="subTitle" idx="1"/>
          </p:nvPr>
        </p:nvSpPr>
        <p:spPr>
          <a:xfrm>
            <a:off x="2046303" y="3696236"/>
            <a:ext cx="8460589" cy="2434107"/>
          </a:xfrm>
        </p:spPr>
        <p:txBody>
          <a:bodyPr>
            <a:noAutofit/>
          </a:bodyPr>
          <a:lstStyle>
            <a:lvl1pPr marL="0" indent="0" algn="ctr">
              <a:lnSpc>
                <a:spcPct val="100000"/>
              </a:lnSpc>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ltLang="zh-CN" sz="2400" dirty="0"/>
          </a:p>
        </p:txBody>
      </p:sp>
      <p:sp>
        <p:nvSpPr>
          <p:cNvPr id="8" name="标题 6">
            <a:extLst>
              <a:ext uri="{FF2B5EF4-FFF2-40B4-BE49-F238E27FC236}">
                <a16:creationId xmlns:a16="http://schemas.microsoft.com/office/drawing/2014/main" id="{E2C845D4-A989-4F57-846D-589982E631A8}"/>
              </a:ext>
            </a:extLst>
          </p:cNvPr>
          <p:cNvSpPr txBox="1">
            <a:spLocks/>
          </p:cNvSpPr>
          <p:nvPr userDrawn="1"/>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endParaRPr lang="zh-CN" altLang="en-US" sz="3600" dirty="0"/>
          </a:p>
        </p:txBody>
      </p:sp>
      <p:sp>
        <p:nvSpPr>
          <p:cNvPr id="9" name="文本框 8">
            <a:extLst>
              <a:ext uri="{FF2B5EF4-FFF2-40B4-BE49-F238E27FC236}">
                <a16:creationId xmlns:a16="http://schemas.microsoft.com/office/drawing/2014/main" id="{B57FE6EE-744A-4F02-9C33-1F7481461C60}"/>
              </a:ext>
            </a:extLst>
          </p:cNvPr>
          <p:cNvSpPr txBox="1"/>
          <p:nvPr userDrawn="1"/>
        </p:nvSpPr>
        <p:spPr>
          <a:xfrm>
            <a:off x="3510850" y="6329059"/>
            <a:ext cx="5531493"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39692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8D1F881B-338B-4EBA-A683-867625D924F1}"/>
              </a:ext>
            </a:extLst>
          </p:cNvPr>
          <p:cNvSpPr>
            <a:spLocks noGrp="1"/>
          </p:cNvSpPr>
          <p:nvPr>
            <p:ph idx="1" hasCustomPrompt="1"/>
          </p:nvPr>
        </p:nvSpPr>
        <p:spPr>
          <a:xfrm>
            <a:off x="387439" y="1043189"/>
            <a:ext cx="11409609" cy="5133774"/>
          </a:xfrm>
        </p:spPr>
        <p:txBody>
          <a:bodyPr/>
          <a:lstStyle>
            <a:lvl1pPr>
              <a:buNone/>
              <a:defRPr/>
            </a:lvl1pPr>
            <a:lvl5pPr>
              <a:buNone/>
              <a:defRPr/>
            </a:lvl5pPr>
          </a:lstStyle>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600" dirty="0">
              <a:latin typeface="Times New Roman" panose="02020603050405020304" pitchFamily="18" charset="0"/>
              <a:cs typeface="Times New Roman" panose="02020603050405020304" pitchFamily="18" charset="0"/>
            </a:endParaRPr>
          </a:p>
          <a:p>
            <a:pPr marL="914400" lvl="4" indent="0" algn="just">
              <a:lnSpc>
                <a:spcPct val="125000"/>
              </a:lnSpc>
              <a:spcBef>
                <a:spcPts val="0"/>
              </a:spcBef>
              <a:buClr>
                <a:srgbClr val="0070C0"/>
              </a:buClr>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Third</a:t>
            </a:r>
            <a:r>
              <a:rPr lang="en-US" altLang="zh-CN" sz="2200" dirty="0">
                <a:latin typeface="Times New Roman" panose="02020603050405020304" pitchFamily="18" charset="0"/>
                <a:cs typeface="Times New Roman" panose="02020603050405020304" pitchFamily="18" charset="0"/>
              </a:rPr>
              <a:t>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en-US" altLang="zh-CN"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endParaRPr lang="zh-CN" altLang="en-US" sz="2200" dirty="0">
              <a:latin typeface="Times New Roman" panose="02020603050405020304" pitchFamily="18" charset="0"/>
              <a:cs typeface="Times New Roman" panose="02020603050405020304" pitchFamily="18" charset="0"/>
            </a:endParaRPr>
          </a:p>
        </p:txBody>
      </p:sp>
      <p:pic>
        <p:nvPicPr>
          <p:cNvPr id="9" name="图片 8" descr="u=1907756794,293736522&amp;fm=21&amp;gp=0.jpg">
            <a:extLst>
              <a:ext uri="{FF2B5EF4-FFF2-40B4-BE49-F238E27FC236}">
                <a16:creationId xmlns:a16="http://schemas.microsoft.com/office/drawing/2014/main" id="{425B482D-841F-4AF6-9C8E-C6170A5244E9}"/>
              </a:ext>
            </a:extLst>
          </p:cNvPr>
          <p:cNvPicPr>
            <a:picLocks noChangeAspect="1"/>
          </p:cNvPicPr>
          <p:nvPr userDrawn="1"/>
        </p:nvPicPr>
        <p:blipFill>
          <a:blip r:embed="rId2"/>
          <a:stretch>
            <a:fillRect/>
          </a:stretch>
        </p:blipFill>
        <p:spPr>
          <a:xfrm>
            <a:off x="10611066" y="5656006"/>
            <a:ext cx="1485468" cy="1119188"/>
          </a:xfrm>
          <a:prstGeom prst="rect">
            <a:avLst/>
          </a:prstGeom>
        </p:spPr>
      </p:pic>
      <p:sp>
        <p:nvSpPr>
          <p:cNvPr id="10" name="标题 1">
            <a:extLst>
              <a:ext uri="{FF2B5EF4-FFF2-40B4-BE49-F238E27FC236}">
                <a16:creationId xmlns:a16="http://schemas.microsoft.com/office/drawing/2014/main" id="{845AB285-2300-4DA8-AAF7-C6DF32A3B269}"/>
              </a:ext>
            </a:extLst>
          </p:cNvPr>
          <p:cNvSpPr>
            <a:spLocks noGrp="1"/>
          </p:cNvSpPr>
          <p:nvPr>
            <p:ph type="title" hasCustomPrompt="1"/>
          </p:nvPr>
        </p:nvSpPr>
        <p:spPr>
          <a:xfrm>
            <a:off x="387439" y="133306"/>
            <a:ext cx="11409608" cy="729579"/>
          </a:xfrm>
        </p:spPr>
        <p:txBody>
          <a:bodyPr>
            <a:normAutofit/>
          </a:bodyPr>
          <a:lstStyle>
            <a:lvl1pPr>
              <a:defRPr/>
            </a:lvl1pPr>
          </a:lstStyle>
          <a:p>
            <a:pPr algn="ctr"/>
            <a:r>
              <a:rPr lang="en-US" altLang="zh-CN" sz="3600" b="1" dirty="0">
                <a:latin typeface="Times New Roman" panose="02020603050405020304" pitchFamily="18" charset="0"/>
                <a:cs typeface="Times New Roman" panose="02020603050405020304" pitchFamily="18" charset="0"/>
              </a:rPr>
              <a:t>Chapter 1 Introduction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958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174744-A259-4607-B159-6E0D19E05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FB77FD44-C6F3-4BD3-8A73-BF9BE0D00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2EE63A59-BF19-42F2-940A-058594846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5EFB1-CD1D-4553-A9BB-4DB0F9C0974D}"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967F2B13-0C6F-49BA-B52B-B4B844C84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89E761-EBA5-4F1D-81D4-6DB66A9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39049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Lst>
  <p:txStyles>
    <p:title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1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tags" Target="../tags/tag8.x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s>
</file>

<file path=ppt/slides/_rels/slide102.x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slideLayout" Target="../slideLayouts/slideLayout5.xml"/><Relationship Id="rId7" Type="http://schemas.openxmlformats.org/officeDocument/2006/relationships/oleObject" Target="../embeddings/oleObject12.bin"/><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119.wmf"/><Relationship Id="rId5" Type="http://schemas.openxmlformats.org/officeDocument/2006/relationships/oleObject" Target="../embeddings/oleObject11.bin"/><Relationship Id="rId4" Type="http://schemas.openxmlformats.org/officeDocument/2006/relationships/image" Target="../media/image1.jpeg"/></Relationships>
</file>

<file path=ppt/slides/_rels/slide10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10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0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0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0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image" Target="../media/image81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image" Target="../media/image121.wmf"/><Relationship Id="rId5" Type="http://schemas.openxmlformats.org/officeDocument/2006/relationships/oleObject" Target="../embeddings/oleObject13.bin"/><Relationship Id="rId4" Type="http://schemas.openxmlformats.org/officeDocument/2006/relationships/image" Target="../media/image1.jpeg"/></Relationships>
</file>

<file path=ppt/slides/_rels/slide1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1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3" Type="http://schemas.openxmlformats.org/officeDocument/2006/relationships/image" Target="../media/image81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xml"/><Relationship Id="rId1" Type="http://schemas.openxmlformats.org/officeDocument/2006/relationships/vmlDrawing" Target="../drawings/vmlDrawing8.vml"/><Relationship Id="rId6" Type="http://schemas.openxmlformats.org/officeDocument/2006/relationships/image" Target="../media/image122.wmf"/><Relationship Id="rId5" Type="http://schemas.openxmlformats.org/officeDocument/2006/relationships/oleObject" Target="../embeddings/oleObject14.bin"/><Relationship Id="rId4" Type="http://schemas.openxmlformats.org/officeDocument/2006/relationships/image" Target="../media/image1.jpeg"/></Relationships>
</file>

<file path=ppt/slides/_rels/slide1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1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1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1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1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1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60.png"/><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127.wmf"/><Relationship Id="rId3" Type="http://schemas.openxmlformats.org/officeDocument/2006/relationships/image" Target="../media/image966.png"/><Relationship Id="rId7" Type="http://schemas.openxmlformats.org/officeDocument/2006/relationships/image" Target="../media/image124.wmf"/><Relationship Id="rId12"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oleObject" Target="../embeddings/oleObject15.bin"/><Relationship Id="rId11" Type="http://schemas.openxmlformats.org/officeDocument/2006/relationships/image" Target="../media/image126.wmf"/><Relationship Id="rId5" Type="http://schemas.openxmlformats.org/officeDocument/2006/relationships/image" Target="../media/image129.png"/><Relationship Id="rId15" Type="http://schemas.openxmlformats.org/officeDocument/2006/relationships/image" Target="../media/image128.wmf"/><Relationship Id="rId10" Type="http://schemas.openxmlformats.org/officeDocument/2006/relationships/oleObject" Target="../embeddings/oleObject17.bin"/><Relationship Id="rId4" Type="http://schemas.openxmlformats.org/officeDocument/2006/relationships/image" Target="../media/image1.jpeg"/><Relationship Id="rId9" Type="http://schemas.openxmlformats.org/officeDocument/2006/relationships/image" Target="../media/image125.wmf"/><Relationship Id="rId14" Type="http://schemas.openxmlformats.org/officeDocument/2006/relationships/oleObject" Target="../embeddings/oleObject19.bin"/></Relationships>
</file>

<file path=ppt/slides/_rels/slide134.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image" Target="../media/image1.jpeg"/><Relationship Id="rId7" Type="http://schemas.openxmlformats.org/officeDocument/2006/relationships/oleObject" Target="../embeddings/oleObject21.bin"/><Relationship Id="rId12" Type="http://schemas.openxmlformats.org/officeDocument/2006/relationships/image" Target="../media/image133.wmf"/><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130.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132.wmf"/><Relationship Id="rId4" Type="http://schemas.openxmlformats.org/officeDocument/2006/relationships/image" Target="../media/image134.png"/><Relationship Id="rId9" Type="http://schemas.openxmlformats.org/officeDocument/2006/relationships/oleObject" Target="../embeddings/oleObject22.bin"/></Relationships>
</file>

<file path=ppt/slides/_rels/slide1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135.wmf"/><Relationship Id="rId5" Type="http://schemas.openxmlformats.org/officeDocument/2006/relationships/oleObject" Target="../embeddings/oleObject24.bin"/><Relationship Id="rId4" Type="http://schemas.openxmlformats.org/officeDocument/2006/relationships/image" Target="../media/image136.png"/></Relationships>
</file>

<file path=ppt/slides/_rels/slide136.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977.png"/><Relationship Id="rId7" Type="http://schemas.openxmlformats.org/officeDocument/2006/relationships/image" Target="../media/image137.wmf"/><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oleObject" Target="../embeddings/oleObject25.bin"/><Relationship Id="rId5" Type="http://schemas.openxmlformats.org/officeDocument/2006/relationships/image" Target="../media/image139.png"/><Relationship Id="rId10" Type="http://schemas.openxmlformats.org/officeDocument/2006/relationships/image" Target="../media/image140.png"/><Relationship Id="rId4" Type="http://schemas.openxmlformats.org/officeDocument/2006/relationships/image" Target="../media/image1.jpeg"/><Relationship Id="rId9" Type="http://schemas.openxmlformats.org/officeDocument/2006/relationships/image" Target="../media/image138.wmf"/></Relationships>
</file>

<file path=ppt/slides/_rels/slide1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image" Target="../media/image1.jpeg"/><Relationship Id="rId7" Type="http://schemas.openxmlformats.org/officeDocument/2006/relationships/oleObject" Target="../embeddings/oleObject28.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141.wmf"/><Relationship Id="rId5" Type="http://schemas.openxmlformats.org/officeDocument/2006/relationships/oleObject" Target="../embeddings/oleObject27.bin"/><Relationship Id="rId4" Type="http://schemas.openxmlformats.org/officeDocument/2006/relationships/image" Target="../media/image143.png"/><Relationship Id="rId9" Type="http://schemas.openxmlformats.org/officeDocument/2006/relationships/image" Target="../media/image144.png"/></Relationships>
</file>

<file path=ppt/slides/_rels/slide14.xml.rels><?xml version="1.0" encoding="UTF-8" standalone="yes"?>
<Relationships xmlns="http://schemas.openxmlformats.org/package/2006/relationships"><Relationship Id="rId3" Type="http://schemas.openxmlformats.org/officeDocument/2006/relationships/image" Target="../media/image81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47.png"/></Relationships>
</file>

<file path=ppt/slides/_rels/slide1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2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3.xml"/><Relationship Id="rId1" Type="http://schemas.openxmlformats.org/officeDocument/2006/relationships/vmlDrawing" Target="../drawings/vmlDrawing14.vml"/><Relationship Id="rId5" Type="http://schemas.openxmlformats.org/officeDocument/2006/relationships/image" Target="../media/image1.jpeg"/><Relationship Id="rId4" Type="http://schemas.openxmlformats.org/officeDocument/2006/relationships/image" Target="../media/image148.wmf"/></Relationships>
</file>

<file path=ppt/slides/_rels/slide153.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50.png"/></Relationships>
</file>

<file path=ppt/slides/_rels/slide1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vmlDrawing" Target="../drawings/vmlDrawing15.vml"/><Relationship Id="rId5" Type="http://schemas.openxmlformats.org/officeDocument/2006/relationships/image" Target="../media/image148.wmf"/><Relationship Id="rId4" Type="http://schemas.openxmlformats.org/officeDocument/2006/relationships/oleObject" Target="../embeddings/oleObject30.bin"/></Relationships>
</file>

<file path=ppt/slides/_rels/slide1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2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23.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70.xml.rels><?xml version="1.0" encoding="UTF-8" standalone="yes"?>
<Relationships xmlns="http://schemas.openxmlformats.org/package/2006/relationships"><Relationship Id="rId3" Type="http://schemas.openxmlformats.org/officeDocument/2006/relationships/hyperlink" Target="mailto:gqzhong@ouc.edu.cn"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2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26.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82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NUL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NUL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43.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jpeg"/><Relationship Id="rId7" Type="http://schemas.openxmlformats.org/officeDocument/2006/relationships/image" Target="../media/image33.png"/><Relationship Id="rId2" Type="http://schemas.openxmlformats.org/officeDocument/2006/relationships/image" Target="../media/image850.png"/><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57.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51.png"/><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53.png"/><Relationship Id="rId4" Type="http://schemas.openxmlformats.org/officeDocument/2006/relationships/image" Target="../media/image52.png"/></Relationships>
</file>

<file path=ppt/slides/_rels/slide5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1.jpeg"/><Relationship Id="rId7" Type="http://schemas.openxmlformats.org/officeDocument/2006/relationships/image" Target="../media/image55.pn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23.png"/><Relationship Id="rId5" Type="http://schemas.openxmlformats.org/officeDocument/2006/relationships/image" Target="../media/image54.wmf"/><Relationship Id="rId10" Type="http://schemas.openxmlformats.org/officeDocument/2006/relationships/image" Target="../media/image19.png"/><Relationship Id="rId4" Type="http://schemas.openxmlformats.org/officeDocument/2006/relationships/oleObject" Target="../embeddings/oleObject1.bin"/><Relationship Id="rId9" Type="http://schemas.openxmlformats.org/officeDocument/2006/relationships/image" Target="../media/image22.png"/></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57.png"/></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59.png"/></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88.png"/><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73.png"/></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896.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897.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74.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99.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9.png"/><Relationship Id="rId2" Type="http://schemas.openxmlformats.org/officeDocument/2006/relationships/image" Target="../media/image75.png"/><Relationship Id="rId1" Type="http://schemas.openxmlformats.org/officeDocument/2006/relationships/slideLayout" Target="../slideLayouts/slideLayout5.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69.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2.pn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s>
</file>

<file path=ppt/slides/_rels/slide7.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7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50.png"/><Relationship Id="rId5" Type="http://schemas.openxmlformats.org/officeDocument/2006/relationships/image" Target="../media/image98.png"/><Relationship Id="rId4" Type="http://schemas.openxmlformats.org/officeDocument/2006/relationships/image" Target="../media/image97.png"/></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51.png"/><Relationship Id="rId4" Type="http://schemas.openxmlformats.org/officeDocument/2006/relationships/image" Target="../media/image100.png"/></Relationships>
</file>

<file path=ppt/slides/_rels/slide7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102.wmf"/><Relationship Id="rId4" Type="http://schemas.openxmlformats.org/officeDocument/2006/relationships/oleObject" Target="../embeddings/oleObject2.bin"/></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jpeg"/><Relationship Id="rId7" Type="http://schemas.openxmlformats.org/officeDocument/2006/relationships/image" Target="../media/image104.w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106.wmf"/><Relationship Id="rId5" Type="http://schemas.openxmlformats.org/officeDocument/2006/relationships/image" Target="../media/image103.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05.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108.wmf"/><Relationship Id="rId5" Type="http://schemas.openxmlformats.org/officeDocument/2006/relationships/oleObject" Target="../embeddings/oleObject8.bin"/><Relationship Id="rId4" Type="http://schemas.openxmlformats.org/officeDocument/2006/relationships/image" Target="../media/image107.wmf"/></Relationships>
</file>

<file path=ppt/slides/_rels/slide84.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image" Target="../media/image1.jpeg"/><Relationship Id="rId7" Type="http://schemas.openxmlformats.org/officeDocument/2006/relationships/oleObject" Target="../embeddings/oleObject10.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109.wmf"/><Relationship Id="rId5" Type="http://schemas.openxmlformats.org/officeDocument/2006/relationships/oleObject" Target="../embeddings/oleObject9.bin"/><Relationship Id="rId4" Type="http://schemas.openxmlformats.org/officeDocument/2006/relationships/image" Target="../media/image111.png"/></Relationships>
</file>

<file path=ppt/slides/_rels/slide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12.png"/><Relationship Id="rId4" Type="http://schemas.openxmlformats.org/officeDocument/2006/relationships/image" Target="../media/image1.jpeg"/></Relationships>
</file>

<file path=ppt/slides/_rels/slide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4.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9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1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Xiaohan</a:t>
            </a:r>
            <a:r>
              <a:rPr lang="en-US" altLang="zh-CN" sz="2400" dirty="0"/>
              <a:t> Wu</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a:spLocks/>
          </p:cNvSpPr>
          <p:nvPr/>
        </p:nvSpPr>
        <p:spPr>
          <a:xfrm>
            <a:off x="1055440" y="1711766"/>
            <a:ext cx="10513167"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ea typeface="宋体" panose="02010600030101010101" pitchFamily="2" charset="-122"/>
              </a:rPr>
              <a:t>10 Sequence Modeling: Recurrent and Recursive Nets</a:t>
            </a:r>
            <a:endParaRPr lang="zh-CN" altLang="en-US" sz="3600" dirty="0">
              <a:ea typeface="宋体" panose="02010600030101010101" pitchFamily="2" charset="-122"/>
            </a:endParaRPr>
          </a:p>
        </p:txBody>
      </p:sp>
      <p:sp>
        <p:nvSpPr>
          <p:cNvPr id="8" name="文本框 7"/>
          <p:cNvSpPr txBox="1"/>
          <p:nvPr/>
        </p:nvSpPr>
        <p:spPr>
          <a:xfrm>
            <a:off x="623393" y="544852"/>
            <a:ext cx="10945214" cy="1323439"/>
          </a:xfrm>
          <a:prstGeom prst="rect">
            <a:avLst/>
          </a:prstGeom>
          <a:noFill/>
        </p:spPr>
        <p:txBody>
          <a:bodyPr wrap="square" rtlCol="0">
            <a:spAutoFit/>
          </a:bodyPr>
          <a:lstStyle/>
          <a:p>
            <a:pPr algn="ctr" eaLnBrk="1" hangingPunct="1"/>
            <a:r>
              <a:rPr lang="en-US" altLang="zh-CN" sz="4000" b="1" dirty="0">
                <a:latin typeface="Times New Roman" panose="02020603050405020304" pitchFamily="18" charset="0"/>
                <a:cs typeface="Times New Roman" panose="02020603050405020304" pitchFamily="18" charset="0"/>
              </a:rPr>
              <a:t>Chapter 10 Sequence Modeling: Recurrent and Recursive Nets</a:t>
            </a:r>
            <a:endParaRPr lang="zh-CN" altLang="en-US" sz="40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3642458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内容占位符 2"/>
              <p:cNvSpPr>
                <a:spLocks noGrp="1"/>
              </p:cNvSpPr>
              <p:nvPr>
                <p:ph idx="1"/>
              </p:nvPr>
            </p:nvSpPr>
            <p:spPr/>
            <p:txBody>
              <a:bodyPr>
                <a:normAutofit fontScale="25000" lnSpcReduction="20000"/>
              </a:bodyPr>
              <a:lstStyle/>
              <a:p>
                <a:pPr marL="0" indent="0" algn="just">
                  <a:lnSpc>
                    <a:spcPct val="145000"/>
                  </a:lnSpc>
                  <a:spcBef>
                    <a:spcPct val="0"/>
                  </a:spcBef>
                  <a:buNone/>
                </a:pPr>
                <a:r>
                  <a:rPr lang="en-US" altLang="zh-CN" sz="10400" dirty="0">
                    <a:latin typeface="Times New Roman" panose="02020603050405020304" pitchFamily="18" charset="0"/>
                    <a:cs typeface="Times New Roman" panose="02020603050405020304" pitchFamily="18" charset="0"/>
                  </a:rPr>
                  <a:t>A computational graph is a way to formalize the structure of a set of computations,</a:t>
                </a:r>
                <a:br>
                  <a:rPr lang="en-US" altLang="zh-CN" sz="10400" dirty="0">
                    <a:latin typeface="Times New Roman" panose="02020603050405020304" pitchFamily="18" charset="0"/>
                    <a:cs typeface="Times New Roman" panose="02020603050405020304" pitchFamily="18" charset="0"/>
                  </a:rPr>
                </a:br>
                <a:r>
                  <a:rPr lang="en-US" altLang="zh-CN" sz="10400" dirty="0">
                    <a:latin typeface="Times New Roman" panose="02020603050405020304" pitchFamily="18" charset="0"/>
                    <a:cs typeface="Times New Roman" panose="02020603050405020304" pitchFamily="18" charset="0"/>
                  </a:rPr>
                  <a:t>such as those involved in mapping inputs and parameters to outputs and loss. Please refer to Sec. </a:t>
                </a:r>
                <a:r>
                  <a:rPr lang="en-US" altLang="zh-CN" sz="10400" dirty="0">
                    <a:solidFill>
                      <a:srgbClr val="FF0000"/>
                    </a:solidFill>
                    <a:latin typeface="Times New Roman" panose="02020603050405020304" pitchFamily="18" charset="0"/>
                    <a:cs typeface="Times New Roman" panose="02020603050405020304" pitchFamily="18" charset="0"/>
                  </a:rPr>
                  <a:t>6.5.1</a:t>
                </a:r>
                <a:r>
                  <a:rPr lang="en-US" altLang="zh-CN" sz="10400" dirty="0">
                    <a:latin typeface="Times New Roman" panose="02020603050405020304" pitchFamily="18" charset="0"/>
                    <a:cs typeface="Times New Roman" panose="02020603050405020304" pitchFamily="18" charset="0"/>
                  </a:rPr>
                  <a:t> for a general introduction. In this section we explain the idea of </a:t>
                </a:r>
                <a:r>
                  <a:rPr lang="en-US" altLang="zh-CN" sz="10400" i="1" dirty="0">
                    <a:latin typeface="Times New Roman" panose="02020603050405020304" pitchFamily="18" charset="0"/>
                    <a:cs typeface="Times New Roman" panose="02020603050405020304" pitchFamily="18" charset="0"/>
                  </a:rPr>
                  <a:t>unfolding </a:t>
                </a:r>
                <a:r>
                  <a:rPr lang="en-US" altLang="zh-CN" sz="10400" dirty="0">
                    <a:latin typeface="Times New Roman" panose="02020603050405020304" pitchFamily="18" charset="0"/>
                    <a:cs typeface="Times New Roman" panose="02020603050405020304" pitchFamily="18" charset="0"/>
                  </a:rPr>
                  <a:t>a recursive or recurrent computation into a computational graph that has a repetitive structure, typically corresponding to a chain of events. Unfolding this graph results in the sharing of parameters across a deep network structure.</a:t>
                </a:r>
                <a:br>
                  <a:rPr lang="en-US" altLang="zh-CN" sz="10400" dirty="0">
                    <a:latin typeface="Times New Roman" panose="02020603050405020304" pitchFamily="18" charset="0"/>
                    <a:cs typeface="Times New Roman" panose="02020603050405020304" pitchFamily="18" charset="0"/>
                  </a:rPr>
                </a:br>
                <a:r>
                  <a:rPr lang="en-US" altLang="zh-CN" sz="10400" dirty="0">
                    <a:latin typeface="Times New Roman" panose="02020603050405020304" pitchFamily="18" charset="0"/>
                    <a:cs typeface="Times New Roman" panose="02020603050405020304" pitchFamily="18" charset="0"/>
                  </a:rPr>
                  <a:t>        For example, consider the classical form of a dynamical system:</a:t>
                </a:r>
              </a:p>
              <a:p>
                <a:pPr marL="0" indent="0" algn="just">
                  <a:lnSpc>
                    <a:spcPct val="145000"/>
                  </a:lnSpc>
                  <a:spcBef>
                    <a:spcPct val="0"/>
                  </a:spcBef>
                  <a:buNone/>
                </a:pPr>
                <a:r>
                  <a:rPr lang="en-US" altLang="zh-CN" sz="10400" dirty="0">
                    <a:latin typeface="Times New Roman" panose="02020603050405020304" pitchFamily="18" charset="0"/>
                    <a:cs typeface="Times New Roman" panose="02020603050405020304" pitchFamily="18" charset="0"/>
                  </a:rPr>
                  <a:t> </a:t>
                </a:r>
                <a:endParaRPr lang="en-US" altLang="zh-CN" sz="10400" dirty="0">
                  <a:solidFill>
                    <a:srgbClr val="000000"/>
                  </a:solidFill>
                  <a:latin typeface="Times New Roman" panose="02020603050405020304" pitchFamily="18" charset="0"/>
                  <a:cs typeface="Times New Roman" panose="02020603050405020304" pitchFamily="18" charset="0"/>
                </a:endParaRPr>
              </a:p>
              <a:p>
                <a:pPr marL="0" indent="0" algn="just">
                  <a:lnSpc>
                    <a:spcPct val="145000"/>
                  </a:lnSpc>
                  <a:spcBef>
                    <a:spcPct val="0"/>
                  </a:spcBef>
                  <a:buNone/>
                </a:pPr>
                <a:endParaRPr lang="en-US" altLang="zh-CN" sz="10400" b="0" i="0" dirty="0">
                  <a:solidFill>
                    <a:srgbClr val="000000"/>
                  </a:solidFill>
                  <a:effectLst/>
                  <a:latin typeface="Times New Roman" panose="02020603050405020304" pitchFamily="18" charset="0"/>
                  <a:cs typeface="Times New Roman" panose="02020603050405020304" pitchFamily="18" charset="0"/>
                </a:endParaRPr>
              </a:p>
              <a:p>
                <a:pPr marL="0" indent="0" algn="just">
                  <a:lnSpc>
                    <a:spcPct val="145000"/>
                  </a:lnSpc>
                  <a:spcBef>
                    <a:spcPct val="0"/>
                  </a:spcBef>
                  <a:buNone/>
                </a:pPr>
                <a:r>
                  <a:rPr lang="en-US" altLang="zh-CN" sz="10400" b="0" i="0" dirty="0">
                    <a:solidFill>
                      <a:srgbClr val="000000"/>
                    </a:solidFill>
                    <a:effectLst/>
                    <a:latin typeface="Times New Roman" panose="02020603050405020304" pitchFamily="18" charset="0"/>
                    <a:cs typeface="Times New Roman" panose="02020603050405020304" pitchFamily="18" charset="0"/>
                  </a:rPr>
                  <a:t>where </a:t>
                </a:r>
                <a14:m>
                  <m:oMath xmlns:m="http://schemas.openxmlformats.org/officeDocument/2006/math">
                    <m:sSup>
                      <m:sSupPr>
                        <m:ctrlPr>
                          <a:rPr lang="en-US" altLang="zh-CN" sz="10400" b="0" i="1" smtClean="0">
                            <a:solidFill>
                              <a:srgbClr val="000000"/>
                            </a:solidFill>
                            <a:effectLst/>
                            <a:latin typeface="Cambria Math" panose="02040503050406030204" pitchFamily="18" charset="0"/>
                            <a:cs typeface="Times New Roman" panose="02020603050405020304" pitchFamily="18" charset="0"/>
                          </a:rPr>
                        </m:ctrlPr>
                      </m:sSupPr>
                      <m:e>
                        <m:r>
                          <a:rPr lang="en-US" altLang="zh-CN" sz="10400" b="0" i="1" smtClean="0">
                            <a:solidFill>
                              <a:srgbClr val="000000"/>
                            </a:solidFill>
                            <a:effectLst/>
                            <a:latin typeface="Cambria Math" panose="02040503050406030204" pitchFamily="18" charset="0"/>
                            <a:cs typeface="Times New Roman" panose="02020603050405020304" pitchFamily="18" charset="0"/>
                          </a:rPr>
                          <m:t>𝑠</m:t>
                        </m:r>
                      </m:e>
                      <m:sup>
                        <m:r>
                          <a:rPr lang="en-US" altLang="zh-CN" sz="10400" b="0" i="1" smtClean="0">
                            <a:solidFill>
                              <a:srgbClr val="000000"/>
                            </a:solidFill>
                            <a:effectLst/>
                            <a:latin typeface="Cambria Math" panose="02040503050406030204" pitchFamily="18" charset="0"/>
                            <a:cs typeface="Times New Roman" panose="02020603050405020304" pitchFamily="18" charset="0"/>
                          </a:rPr>
                          <m:t>(</m:t>
                        </m:r>
                        <m:r>
                          <a:rPr lang="en-US" altLang="zh-CN" sz="10400" b="0" i="1" smtClean="0">
                            <a:solidFill>
                              <a:srgbClr val="000000"/>
                            </a:solidFill>
                            <a:effectLst/>
                            <a:latin typeface="Cambria Math" panose="02040503050406030204" pitchFamily="18" charset="0"/>
                            <a:cs typeface="Times New Roman" panose="02020603050405020304" pitchFamily="18" charset="0"/>
                          </a:rPr>
                          <m:t>𝑡</m:t>
                        </m:r>
                        <m:r>
                          <a:rPr lang="en-US" altLang="zh-CN" sz="10400" b="0" i="1" smtClean="0">
                            <a:solidFill>
                              <a:srgbClr val="000000"/>
                            </a:solidFill>
                            <a:effectLst/>
                            <a:latin typeface="Cambria Math" panose="02040503050406030204" pitchFamily="18" charset="0"/>
                            <a:cs typeface="Times New Roman" panose="02020603050405020304" pitchFamily="18" charset="0"/>
                          </a:rPr>
                          <m:t>)</m:t>
                        </m:r>
                      </m:sup>
                    </m:sSup>
                  </m:oMath>
                </a14:m>
                <a:r>
                  <a:rPr lang="en-US" altLang="zh-CN" sz="10400" b="0" i="0" dirty="0">
                    <a:solidFill>
                      <a:srgbClr val="000000"/>
                    </a:solidFill>
                    <a:effectLst/>
                    <a:latin typeface="Times New Roman" panose="02020603050405020304" pitchFamily="18" charset="0"/>
                    <a:cs typeface="Times New Roman" panose="02020603050405020304" pitchFamily="18" charset="0"/>
                  </a:rPr>
                  <a:t> is called the state of the system.</a:t>
                </a:r>
                <a:endParaRPr lang="en-US" altLang="zh-CN" sz="10400" dirty="0">
                  <a:effectLst/>
                  <a:latin typeface="Times New Roman" panose="02020603050405020304" pitchFamily="18" charset="0"/>
                  <a:cs typeface="Times New Roman" panose="02020603050405020304" pitchFamily="18" charset="0"/>
                </a:endParaRPr>
              </a:p>
              <a:p>
                <a:pPr marL="0" indent="0" algn="just">
                  <a:lnSpc>
                    <a:spcPct val="125000"/>
                  </a:lnSpc>
                  <a:spcBef>
                    <a:spcPct val="0"/>
                  </a:spcBef>
                  <a:buNone/>
                </a:pPr>
                <a:endParaRPr lang="en-US" altLang="zh-CN" sz="2400" dirty="0"/>
              </a:p>
              <a:p>
                <a:pPr marL="0" indent="0" algn="just">
                  <a:lnSpc>
                    <a:spcPct val="125000"/>
                  </a:lnSpc>
                  <a:spcBef>
                    <a:spcPct val="0"/>
                  </a:spcBef>
                  <a:buNone/>
                </a:pPr>
                <a:endParaRPr lang="en-US" altLang="zh-CN" sz="2400" dirty="0"/>
              </a:p>
              <a:p>
                <a:pPr marL="0" indent="0" algn="just">
                  <a:lnSpc>
                    <a:spcPct val="125000"/>
                  </a:lnSpc>
                  <a:spcBef>
                    <a:spcPct val="0"/>
                  </a:spcBef>
                  <a:buNone/>
                </a:pPr>
                <a:endParaRPr lang="en-US" altLang="zh-CN" sz="2400" dirty="0"/>
              </a:p>
              <a:p>
                <a:pPr marL="0" indent="0" algn="just">
                  <a:lnSpc>
                    <a:spcPct val="125000"/>
                  </a:lnSpc>
                  <a:spcBef>
                    <a:spcPct val="0"/>
                  </a:spcBef>
                  <a:buNone/>
                </a:pPr>
                <a:endParaRPr lang="en-US" altLang="zh-CN" sz="2400" dirty="0"/>
              </a:p>
              <a:p>
                <a:pPr marL="0" indent="0" algn="just">
                  <a:lnSpc>
                    <a:spcPct val="125000"/>
                  </a:lnSpc>
                  <a:spcBef>
                    <a:spcPct val="0"/>
                  </a:spcBef>
                  <a:buNone/>
                </a:pPr>
                <a:endParaRPr lang="en-US" altLang="zh-CN" sz="2400" dirty="0"/>
              </a:p>
              <a:p>
                <a:pPr marL="0" indent="0" algn="just">
                  <a:lnSpc>
                    <a:spcPct val="125000"/>
                  </a:lnSpc>
                  <a:spcBef>
                    <a:spcPct val="0"/>
                  </a:spcBef>
                  <a:buNone/>
                </a:pPr>
                <a:endParaRPr lang="en-US" altLang="zh-CN" sz="2400" dirty="0"/>
              </a:p>
              <a:p>
                <a:pPr marL="0" indent="0" algn="just">
                  <a:lnSpc>
                    <a:spcPct val="125000"/>
                  </a:lnSpc>
                  <a:spcBef>
                    <a:spcPct val="0"/>
                  </a:spcBef>
                  <a:buNone/>
                </a:pPr>
                <a:endParaRPr lang="en-US" altLang="zh-CN" sz="2400" dirty="0"/>
              </a:p>
              <a:p>
                <a:pPr marL="0" indent="0" algn="just">
                  <a:lnSpc>
                    <a:spcPct val="125000"/>
                  </a:lnSpc>
                  <a:spcBef>
                    <a:spcPct val="0"/>
                  </a:spcBef>
                  <a:buNone/>
                </a:pPr>
                <a:endParaRPr lang="en-US" altLang="zh-CN" sz="2400" dirty="0"/>
              </a:p>
              <a:p>
                <a:pPr marL="0" indent="0" algn="just">
                  <a:lnSpc>
                    <a:spcPct val="125000"/>
                  </a:lnSpc>
                  <a:spcBef>
                    <a:spcPct val="0"/>
                  </a:spcBef>
                  <a:buNone/>
                </a:pPr>
                <a:br>
                  <a:rPr lang="en-US" altLang="zh-CN" sz="2400" dirty="0"/>
                </a:br>
                <a:endParaRPr lang="zh-CN" altLang="en-US" sz="1800" dirty="0">
                  <a:latin typeface="Times New Roman" panose="02020603050405020304" pitchFamily="18" charset="0"/>
                  <a:cs typeface="Times New Roman" panose="02020603050405020304" pitchFamily="18" charset="0"/>
                </a:endParaRPr>
              </a:p>
              <a:p>
                <a:pPr marL="0" indent="0" algn="just">
                  <a:lnSpc>
                    <a:spcPct val="125000"/>
                  </a:lnSpc>
                  <a:spcBef>
                    <a:spcPct val="0"/>
                  </a:spcBef>
                  <a:buFont typeface="Arial" panose="020B0604020202020204" pitchFamily="34" charset="0"/>
                  <a:buNone/>
                </a:pPr>
                <a:br>
                  <a:rPr lang="en-US" altLang="zh-CN" sz="1800" dirty="0"/>
                </a:br>
                <a:br>
                  <a:rPr lang="en-US" altLang="zh-CN" sz="2600" dirty="0">
                    <a:latin typeface="Times New Roman" panose="02020603050405020304" pitchFamily="18" charset="0"/>
                    <a:cs typeface="Times New Roman" panose="02020603050405020304" pitchFamily="18" charset="0"/>
                  </a:rPr>
                </a:br>
                <a:br>
                  <a:rPr lang="en-US" altLang="zh-CN" sz="2400" dirty="0"/>
                </a:b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41986" name="内容占位符 2"/>
              <p:cNvSpPr>
                <a:spLocks noGrp="1" noRot="1" noChangeAspect="1" noMove="1" noResize="1" noEditPoints="1" noAdjustHandles="1" noChangeArrowheads="1" noChangeShapeType="1" noTextEdit="1"/>
              </p:cNvSpPr>
              <p:nvPr>
                <p:ph idx="1"/>
              </p:nvPr>
            </p:nvSpPr>
            <p:spPr>
              <a:blipFill>
                <a:blip r:embed="rId3"/>
                <a:stretch>
                  <a:fillRect l="-962" r="-962" b="-831"/>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pic>
        <p:nvPicPr>
          <p:cNvPr id="4"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18018" y="4718331"/>
            <a:ext cx="675481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10.7 The Challenge of Long-Term Dependencies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p:cNvPicPr>
            <a:picLocks noChangeAspect="1"/>
          </p:cNvPicPr>
          <p:nvPr/>
        </p:nvPicPr>
        <p:blipFill>
          <a:blip r:embed="rId3"/>
          <a:srcRect l="2299" r="2593"/>
          <a:stretch>
            <a:fillRect/>
          </a:stretch>
        </p:blipFill>
        <p:spPr>
          <a:xfrm>
            <a:off x="2906590" y="756375"/>
            <a:ext cx="5681230" cy="2986731"/>
          </a:xfrm>
          <a:prstGeom prst="rect">
            <a:avLst/>
          </a:prstGeom>
        </p:spPr>
      </p:pic>
      <p:sp>
        <p:nvSpPr>
          <p:cNvPr id="9" name="内容占位符 2">
            <a:extLst>
              <a:ext uri="{FF2B5EF4-FFF2-40B4-BE49-F238E27FC236}">
                <a16:creationId xmlns:a16="http://schemas.microsoft.com/office/drawing/2014/main" id="{0B5390DB-CE8D-4594-8F7F-69D13B5C07EA}"/>
              </a:ext>
            </a:extLst>
          </p:cNvPr>
          <p:cNvSpPr txBox="1">
            <a:spLocks/>
          </p:cNvSpPr>
          <p:nvPr/>
        </p:nvSpPr>
        <p:spPr>
          <a:xfrm>
            <a:off x="539839" y="1195589"/>
            <a:ext cx="11409609" cy="5133774"/>
          </a:xfrm>
          <a:prstGeom prst="rect">
            <a:avLst/>
          </a:prstGeom>
        </p:spPr>
        <p:txBody>
          <a:bodyPr vert="horz" lIns="91440" tIns="45720" rIns="91440" bIns="45720" rtlCol="0">
            <a:noAutofit/>
          </a:bodyPr>
          <a:lst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Figure 10.15: When composing many nonlinear functions (like the linear-tanh layer shown here), the result is highly nonlinear, typically with most of the values associated with a tiny derivative, some values with a large derivative, and many alternations between increasing and decreasing. In this plot, we plot a linear projection of a 100-dimensional hidden state down to a single dimension, plotted on the </a:t>
            </a:r>
            <a:r>
              <a:rPr lang="en-US" altLang="zh-CN" sz="2000" i="1" dirty="0"/>
              <a:t>y</a:t>
            </a:r>
            <a:r>
              <a:rPr lang="en-US" altLang="zh-CN" sz="2000" dirty="0"/>
              <a:t>-axis. </a:t>
            </a:r>
            <a:r>
              <a:rPr lang="en-US" altLang="zh-CN" sz="2000" dirty="0">
                <a:sym typeface="+mn-ea"/>
              </a:rPr>
              <a:t>The </a:t>
            </a:r>
            <a:r>
              <a:rPr lang="en-US" altLang="zh-CN" sz="2000" i="1" dirty="0">
                <a:sym typeface="+mn-ea"/>
              </a:rPr>
              <a:t>x</a:t>
            </a:r>
            <a:r>
              <a:rPr lang="en-US" altLang="zh-CN" sz="2000" dirty="0">
                <a:sym typeface="+mn-ea"/>
              </a:rPr>
              <a:t>-axis is the coordinate of the initial state along a random direction in the 100-dimensional space. We can thus view this plot as a linear cross-section of a high-dimensional function. The plots show the function after each time step, or equivalently, after each number of times the transition function has been composed.</a:t>
            </a:r>
            <a:endParaRPr lang="en-US" altLang="zh-CN" sz="20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As described in Sec. </a:t>
            </a:r>
            <a:r>
              <a:rPr lang="en-US" altLang="zh-CN" dirty="0">
                <a:solidFill>
                  <a:srgbClr val="FF0000"/>
                </a:solidFill>
                <a:sym typeface="+mn-ea"/>
              </a:rPr>
              <a:t>8.2.5</a:t>
            </a:r>
            <a:r>
              <a:rPr lang="en-US" altLang="zh-CN" dirty="0">
                <a:sym typeface="+mn-ea"/>
              </a:rPr>
              <a:t>, this recurrence relation</a:t>
            </a:r>
            <a:r>
              <a:rPr lang="en-US" altLang="zh-CN" sz="2600" dirty="0">
                <a:latin typeface="Times New Roman" panose="02020603050405020304" pitchFamily="18" charset="0"/>
                <a:cs typeface="Times New Roman" panose="02020603050405020304" pitchFamily="18" charset="0"/>
              </a:rPr>
              <a:t>essentially describes the power method. It may be simplified to</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and if </a:t>
            </a:r>
            <a:r>
              <a:rPr lang="en-US" altLang="zh-CN" sz="2600" b="1" i="1" dirty="0">
                <a:latin typeface="Times New Roman" panose="02020603050405020304" pitchFamily="18" charset="0"/>
                <a:cs typeface="Times New Roman" panose="02020603050405020304" pitchFamily="18" charset="0"/>
              </a:rPr>
              <a:t>W </a:t>
            </a:r>
            <a:r>
              <a:rPr lang="en-US" altLang="zh-CN" sz="2600" dirty="0">
                <a:latin typeface="Times New Roman" panose="02020603050405020304" pitchFamily="18" charset="0"/>
                <a:cs typeface="Times New Roman" panose="02020603050405020304" pitchFamily="18" charset="0"/>
              </a:rPr>
              <a:t>admits an eigendecomposition </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recurrence may be simplified further to</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eigenvalues are raised to the power of t causing eigenvalues with magnitude less than one to decay to zero and eigenvalues with magnitude greater than one to explode. </a:t>
            </a:r>
            <a:r>
              <a:rPr lang="en-US" altLang="zh-CN" dirty="0">
                <a:sym typeface="+mn-ea"/>
              </a:rPr>
              <a:t>Any component of </a:t>
            </a:r>
            <a:r>
              <a:rPr lang="en-US" altLang="zh-CN" b="1" i="1" dirty="0">
                <a:sym typeface="+mn-ea"/>
              </a:rPr>
              <a:t>h</a:t>
            </a:r>
            <a:r>
              <a:rPr lang="en-US" altLang="zh-CN" baseline="30000" dirty="0">
                <a:sym typeface="+mn-ea"/>
              </a:rPr>
              <a:t>(0)</a:t>
            </a:r>
            <a:r>
              <a:rPr lang="en-US" altLang="zh-CN" dirty="0">
                <a:sym typeface="+mn-ea"/>
              </a:rPr>
              <a:t> that is not aligned with the largest eigenvector will eventually be discarded.</a:t>
            </a: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10.7 The Challenge of Long-Term Dependencies</a:t>
            </a:r>
          </a:p>
        </p:txBody>
      </p:sp>
      <p:pic>
        <p:nvPicPr>
          <p:cNvPr id="5" name="图片 4"/>
          <p:cNvPicPr>
            <a:picLocks noChangeAspect="1"/>
          </p:cNvPicPr>
          <p:nvPr/>
        </p:nvPicPr>
        <p:blipFill>
          <a:blip r:embed="rId4"/>
          <a:stretch>
            <a:fillRect/>
          </a:stretch>
        </p:blipFill>
        <p:spPr>
          <a:xfrm>
            <a:off x="2949575" y="2091690"/>
            <a:ext cx="6253480" cy="550545"/>
          </a:xfrm>
          <a:prstGeom prst="rect">
            <a:avLst/>
          </a:prstGeom>
        </p:spPr>
      </p:pic>
      <p:pic>
        <p:nvPicPr>
          <p:cNvPr id="6" name="图片 5"/>
          <p:cNvPicPr>
            <a:picLocks noChangeAspect="1"/>
          </p:cNvPicPr>
          <p:nvPr/>
        </p:nvPicPr>
        <p:blipFill>
          <a:blip r:embed="rId5"/>
          <a:stretch>
            <a:fillRect/>
          </a:stretch>
        </p:blipFill>
        <p:spPr>
          <a:xfrm>
            <a:off x="2743835" y="3117215"/>
            <a:ext cx="6704965" cy="623570"/>
          </a:xfrm>
          <a:prstGeom prst="rect">
            <a:avLst/>
          </a:prstGeom>
        </p:spPr>
      </p:pic>
      <p:pic>
        <p:nvPicPr>
          <p:cNvPr id="7" name="图片 6"/>
          <p:cNvPicPr>
            <a:picLocks noChangeAspect="1"/>
          </p:cNvPicPr>
          <p:nvPr/>
        </p:nvPicPr>
        <p:blipFill>
          <a:blip r:embed="rId6"/>
          <a:stretch>
            <a:fillRect/>
          </a:stretch>
        </p:blipFill>
        <p:spPr>
          <a:xfrm>
            <a:off x="2794000" y="4072255"/>
            <a:ext cx="6596380" cy="61087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problem is particular to recurrent networks. In the scalar case, imagine multiplying a weight </a:t>
            </a:r>
            <a:r>
              <a:rPr lang="en-US" altLang="zh-CN" sz="2600" i="1" dirty="0">
                <a:latin typeface="Times New Roman" panose="02020603050405020304" pitchFamily="18" charset="0"/>
                <a:cs typeface="Times New Roman" panose="02020603050405020304" pitchFamily="18" charset="0"/>
              </a:rPr>
              <a:t>w </a:t>
            </a:r>
            <a:r>
              <a:rPr lang="en-US" altLang="zh-CN" sz="2600" dirty="0">
                <a:latin typeface="Times New Roman" panose="02020603050405020304" pitchFamily="18" charset="0"/>
                <a:cs typeface="Times New Roman" panose="02020603050405020304" pitchFamily="18" charset="0"/>
              </a:rPr>
              <a:t>by itself many times. The product </a:t>
            </a:r>
            <a:r>
              <a:rPr lang="en-US" altLang="zh-CN" sz="2600" i="1" dirty="0">
                <a:latin typeface="Times New Roman" panose="02020603050405020304" pitchFamily="18" charset="0"/>
                <a:cs typeface="Times New Roman" panose="02020603050405020304" pitchFamily="18" charset="0"/>
              </a:rPr>
              <a:t>w</a:t>
            </a:r>
            <a:r>
              <a:rPr lang="en-US" altLang="zh-CN" sz="2600" i="1" baseline="30000" dirty="0">
                <a:latin typeface="Times New Roman" panose="02020603050405020304" pitchFamily="18" charset="0"/>
                <a:cs typeface="Times New Roman" panose="02020603050405020304" pitchFamily="18" charset="0"/>
              </a:rPr>
              <a:t>t</a:t>
            </a:r>
            <a:r>
              <a:rPr lang="en-US" altLang="zh-CN" sz="2600" i="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will either vanish or explode depending on the magnitude of </a:t>
            </a:r>
            <a:r>
              <a:rPr lang="en-US" altLang="zh-CN" sz="2600" i="1" dirty="0">
                <a:latin typeface="Times New Roman" panose="02020603050405020304" pitchFamily="18" charset="0"/>
                <a:cs typeface="Times New Roman" panose="02020603050405020304" pitchFamily="18" charset="0"/>
              </a:rPr>
              <a:t>w</a:t>
            </a:r>
            <a:r>
              <a:rPr lang="en-US" altLang="zh-CN" sz="2600" dirty="0">
                <a:latin typeface="Times New Roman" panose="02020603050405020304" pitchFamily="18" charset="0"/>
                <a:cs typeface="Times New Roman" panose="02020603050405020304" pitchFamily="18" charset="0"/>
              </a:rPr>
              <a:t>. However, if we make a non-recurrent network that has a different weight </a:t>
            </a:r>
            <a:r>
              <a:rPr lang="en-US" altLang="zh-CN" sz="2600" i="1" dirty="0">
                <a:latin typeface="Times New Roman" panose="02020603050405020304" pitchFamily="18" charset="0"/>
                <a:cs typeface="Times New Roman" panose="02020603050405020304" pitchFamily="18" charset="0"/>
              </a:rPr>
              <a:t>w</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each time step, the situation is different. If the initial state is given by 1, then the state at time tis given by             . Suppose that the </a:t>
            </a:r>
            <a:r>
              <a:rPr lang="en-US" altLang="zh-CN" sz="2600" i="1" dirty="0">
                <a:latin typeface="Times New Roman" panose="02020603050405020304" pitchFamily="18" charset="0"/>
                <a:cs typeface="Times New Roman" panose="02020603050405020304" pitchFamily="18" charset="0"/>
              </a:rPr>
              <a:t>w</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values are generated randomly, independently from one another, with zero mean and variance </a:t>
            </a:r>
            <a:r>
              <a:rPr lang="en-US" altLang="zh-CN" sz="2600" i="1" dirty="0">
                <a:solidFill>
                  <a:schemeClr val="tx1"/>
                </a:solidFill>
                <a:latin typeface="Times New Roman" panose="02020603050405020304" pitchFamily="18" charset="0"/>
                <a:cs typeface="Times New Roman" panose="02020603050405020304" pitchFamily="18" charset="0"/>
              </a:rPr>
              <a:t>v </a:t>
            </a:r>
            <a:r>
              <a:rPr lang="en-US" altLang="zh-CN" sz="2600" dirty="0">
                <a:latin typeface="Times New Roman" panose="02020603050405020304" pitchFamily="18" charset="0"/>
                <a:cs typeface="Times New Roman" panose="02020603050405020304" pitchFamily="18" charset="0"/>
              </a:rPr>
              <a:t>. The variance of the product is </a:t>
            </a:r>
            <a:r>
              <a:rPr lang="en-US" altLang="zh-CN" sz="2600" i="1" dirty="0">
                <a:latin typeface="Times New Roman" panose="02020603050405020304" pitchFamily="18" charset="0"/>
                <a:cs typeface="Times New Roman" panose="02020603050405020304" pitchFamily="18" charset="0"/>
              </a:rPr>
              <a:t>O</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v</a:t>
            </a:r>
            <a:r>
              <a:rPr lang="en-US" altLang="zh-CN" sz="2600" i="1" baseline="30000"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To obtain some desired variance </a:t>
            </a:r>
            <a:r>
              <a:rPr lang="en-US" altLang="zh-CN" sz="2600" i="1" dirty="0">
                <a:latin typeface="Times New Roman" panose="02020603050405020304" pitchFamily="18" charset="0"/>
                <a:cs typeface="Times New Roman" panose="02020603050405020304" pitchFamily="18" charset="0"/>
              </a:rPr>
              <a:t>v</a:t>
            </a:r>
            <a:r>
              <a:rPr lang="en-US" altLang="zh-CN" sz="2600" b="1"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we may choose the individual weights with variance              . Very deep feedforward networks with carefully chosen scaling can thus avoid the vanishing and exploding gradient problem, as argued by </a:t>
            </a:r>
            <a:r>
              <a:rPr lang="en-US" altLang="zh-CN" sz="2600" dirty="0">
                <a:solidFill>
                  <a:srgbClr val="00FF00"/>
                </a:solidFill>
                <a:latin typeface="Times New Roman" panose="02020603050405020304" pitchFamily="18" charset="0"/>
                <a:cs typeface="Times New Roman" panose="02020603050405020304" pitchFamily="18" charset="0"/>
              </a:rPr>
              <a:t>Sussillo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2014</a:t>
            </a:r>
            <a:r>
              <a:rPr lang="en-US" altLang="zh-CN" sz="2600" dirty="0">
                <a:latin typeface="Times New Roman" panose="02020603050405020304" pitchFamily="18" charset="0"/>
                <a:cs typeface="Times New Roman" panose="02020603050405020304" pitchFamily="18" charset="0"/>
              </a:rPr>
              <a:t>).</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10.7 The Challenge of Long-Term Dependencies</a:t>
            </a:r>
          </a:p>
        </p:txBody>
      </p:sp>
      <p:pic>
        <p:nvPicPr>
          <p:cNvPr id="4" name="图片 3" descr="u=1907756794,293736522&amp;fm=21&amp;gp=0.jpg"/>
          <p:cNvPicPr>
            <a:picLocks noChangeAspect="1"/>
          </p:cNvPicPr>
          <p:nvPr>
            <p:custDataLst>
              <p:tags r:id="rId2"/>
            </p:custDataLst>
          </p:nvPr>
        </p:nvPicPr>
        <p:blipFill>
          <a:blip r:embed="rId4"/>
          <a:stretch>
            <a:fillRect/>
          </a:stretch>
        </p:blipFill>
        <p:spPr>
          <a:xfrm>
            <a:off x="10611066" y="5656006"/>
            <a:ext cx="1485468" cy="1119188"/>
          </a:xfrm>
          <a:prstGeom prst="rect">
            <a:avLst/>
          </a:prstGeom>
        </p:spPr>
      </p:pic>
      <p:graphicFrame>
        <p:nvGraphicFramePr>
          <p:cNvPr id="5" name="对象 4">
            <a:hlinkClick r:id="" action="ppaction://ole?verb=0"/>
          </p:cNvPr>
          <p:cNvGraphicFramePr>
            <a:graphicFrameLocks noChangeAspect="1"/>
          </p:cNvGraphicFramePr>
          <p:nvPr/>
        </p:nvGraphicFramePr>
        <p:xfrm>
          <a:off x="8747125" y="3094990"/>
          <a:ext cx="960755" cy="504825"/>
        </p:xfrm>
        <a:graphic>
          <a:graphicData uri="http://schemas.openxmlformats.org/presentationml/2006/ole">
            <mc:AlternateContent xmlns:mc="http://schemas.openxmlformats.org/markup-compatibility/2006">
              <mc:Choice xmlns:v="urn:schemas-microsoft-com:vml" Requires="v">
                <p:oleObj spid="_x0000_s193594" r:id="rId5" imgW="508000" imgH="266700" progId="Equation.KSEE3">
                  <p:embed/>
                </p:oleObj>
              </mc:Choice>
              <mc:Fallback>
                <p:oleObj r:id="rId5" imgW="508000" imgH="266700" progId="Equation.KSEE3">
                  <p:embed/>
                  <p:pic>
                    <p:nvPicPr>
                      <p:cNvPr id="5" name="对象 4">
                        <a:hlinkClick r:id="" action="ppaction://ole?verb=0"/>
                      </p:cNvPr>
                      <p:cNvPicPr/>
                      <p:nvPr/>
                    </p:nvPicPr>
                    <p:blipFill>
                      <a:blip r:embed="rId6"/>
                      <a:stretch>
                        <a:fillRect/>
                      </a:stretch>
                    </p:blipFill>
                    <p:spPr>
                      <a:xfrm>
                        <a:off x="8747125" y="3094990"/>
                        <a:ext cx="960755" cy="50482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9065260" y="4535170"/>
          <a:ext cx="1037590" cy="518795"/>
        </p:xfrm>
        <a:graphic>
          <a:graphicData uri="http://schemas.openxmlformats.org/presentationml/2006/ole">
            <mc:AlternateContent xmlns:mc="http://schemas.openxmlformats.org/markup-compatibility/2006">
              <mc:Choice xmlns:v="urn:schemas-microsoft-com:vml" Requires="v">
                <p:oleObj spid="_x0000_s193595" r:id="rId7" imgW="508000" imgH="254000" progId="Equation.KSEE3">
                  <p:embed/>
                </p:oleObj>
              </mc:Choice>
              <mc:Fallback>
                <p:oleObj r:id="rId7" imgW="508000" imgH="254000" progId="Equation.KSEE3">
                  <p:embed/>
                  <p:pic>
                    <p:nvPicPr>
                      <p:cNvPr id="6" name="对象 5">
                        <a:hlinkClick r:id="" action="ppaction://ole?verb=0"/>
                      </p:cNvPr>
                      <p:cNvPicPr/>
                      <p:nvPr/>
                    </p:nvPicPr>
                    <p:blipFill>
                      <a:blip r:embed="rId8"/>
                      <a:stretch>
                        <a:fillRect/>
                      </a:stretch>
                    </p:blipFill>
                    <p:spPr>
                      <a:xfrm>
                        <a:off x="9065260" y="4535170"/>
                        <a:ext cx="1037590" cy="518795"/>
                      </a:xfrm>
                      <a:prstGeom prst="rect">
                        <a:avLst/>
                      </a:prstGeom>
                    </p:spPr>
                  </p:pic>
                </p:oleObj>
              </mc:Fallback>
            </mc:AlternateContent>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vanishing and exploding gradient problem for RNNs was independently discovered by separate researchers (</a:t>
            </a:r>
            <a:r>
              <a:rPr lang="en-US" altLang="zh-CN" sz="2600" dirty="0">
                <a:solidFill>
                  <a:srgbClr val="00FF00"/>
                </a:solidFill>
                <a:latin typeface="Times New Roman" panose="02020603050405020304" pitchFamily="18" charset="0"/>
                <a:cs typeface="Times New Roman" panose="02020603050405020304" pitchFamily="18" charset="0"/>
              </a:rPr>
              <a:t>Hochreiter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1991</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Bengio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1993</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1994</a:t>
            </a:r>
            <a:r>
              <a:rPr lang="en-US" altLang="zh-CN" sz="2600" dirty="0">
                <a:latin typeface="Times New Roman" panose="02020603050405020304" pitchFamily="18" charset="0"/>
                <a:cs typeface="Times New Roman" panose="02020603050405020304" pitchFamily="18" charset="0"/>
              </a:rPr>
              <a:t>). One may hope that the problem can be avoided simply by staying in a region of parameter space where the gradients do not vanish or explode. Unfortunately, in order to store memories in a way that is robust to small perturbations, the RNN must enter a region of parameter space where gradients vanish (</a:t>
            </a:r>
            <a:r>
              <a:rPr lang="en-US" altLang="zh-CN" sz="2600" dirty="0">
                <a:solidFill>
                  <a:srgbClr val="00FF00"/>
                </a:solidFill>
                <a:latin typeface="Times New Roman" panose="02020603050405020304" pitchFamily="18" charset="0"/>
                <a:cs typeface="Times New Roman" panose="02020603050405020304" pitchFamily="18" charset="0"/>
              </a:rPr>
              <a:t>Bengio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1993</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1994</a:t>
            </a:r>
            <a:r>
              <a:rPr lang="en-US" altLang="zh-CN" sz="2600" dirty="0">
                <a:latin typeface="Times New Roman" panose="02020603050405020304" pitchFamily="18" charset="0"/>
                <a:cs typeface="Times New Roman" panose="02020603050405020304" pitchFamily="18" charset="0"/>
              </a:rPr>
              <a:t>). Specifically, whenever the model is able to represent long term dependencies, the gradient of a long term interaction has exponentially smaller magnitude than the gradient of a short term interaction. </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10.7 The Challenge of Long-Term Dependencies</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It does not mean that it is impossible to learn, but that it might take a very long time to learn long-term dependencies, </a:t>
            </a:r>
            <a:r>
              <a:rPr lang="en-US" altLang="zh-CN" sz="2600" dirty="0">
                <a:latin typeface="Times New Roman" panose="02020603050405020304" pitchFamily="18" charset="0"/>
                <a:cs typeface="Times New Roman" panose="02020603050405020304" pitchFamily="18" charset="0"/>
              </a:rPr>
              <a:t>because the signal about these dependencies will tend to be hidden by the smallest fluctuations arising from short-term dependencies. In practice, the experiments in </a:t>
            </a:r>
            <a:r>
              <a:rPr lang="en-US" altLang="zh-CN" sz="2600" dirty="0">
                <a:solidFill>
                  <a:srgbClr val="00FF00"/>
                </a:solidFill>
                <a:latin typeface="Times New Roman" panose="02020603050405020304" pitchFamily="18" charset="0"/>
                <a:cs typeface="Times New Roman" panose="02020603050405020304" pitchFamily="18" charset="0"/>
              </a:rPr>
              <a:t>Bengio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1994</a:t>
            </a:r>
            <a:r>
              <a:rPr lang="en-US" altLang="zh-CN" sz="2600" dirty="0">
                <a:latin typeface="Times New Roman" panose="02020603050405020304" pitchFamily="18" charset="0"/>
                <a:cs typeface="Times New Roman" panose="02020603050405020304" pitchFamily="18" charset="0"/>
              </a:rPr>
              <a:t>) show that as we increase the span of the dependencies that need to be captured, gradient-based optimization becomes increasingly difficult, with the probability of successful training of a traditional RNN via SGD rapidly reaching 0 for sequences of only length 10 or 20.</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For a deeper treatment of the dynamical systems view of recurrent networks, see </a:t>
            </a:r>
            <a:r>
              <a:rPr lang="en-US" altLang="zh-CN" sz="2600" dirty="0">
                <a:solidFill>
                  <a:srgbClr val="00FF00"/>
                </a:solidFill>
                <a:latin typeface="Times New Roman" panose="02020603050405020304" pitchFamily="18" charset="0"/>
                <a:cs typeface="Times New Roman" panose="02020603050405020304" pitchFamily="18" charset="0"/>
              </a:rPr>
              <a:t>Doya</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1993</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Bengio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1994</a:t>
            </a:r>
            <a:r>
              <a:rPr lang="en-US" altLang="zh-CN" sz="2600" dirty="0">
                <a:latin typeface="Times New Roman" panose="02020603050405020304" pitchFamily="18" charset="0"/>
                <a:cs typeface="Times New Roman" panose="02020603050405020304" pitchFamily="18" charset="0"/>
              </a:rPr>
              <a:t>) and </a:t>
            </a:r>
            <a:r>
              <a:rPr lang="en-US" altLang="zh-CN" sz="2600" dirty="0">
                <a:solidFill>
                  <a:srgbClr val="00FF00"/>
                </a:solidFill>
                <a:latin typeface="Times New Roman" panose="02020603050405020304" pitchFamily="18" charset="0"/>
                <a:cs typeface="Times New Roman" panose="02020603050405020304" pitchFamily="18" charset="0"/>
              </a:rPr>
              <a:t>Siegelmann and Sontag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1995</a:t>
            </a:r>
            <a:r>
              <a:rPr lang="en-US" altLang="zh-CN" sz="2600" dirty="0">
                <a:latin typeface="Times New Roman" panose="02020603050405020304" pitchFamily="18" charset="0"/>
                <a:cs typeface="Times New Roman" panose="02020603050405020304" pitchFamily="18" charset="0"/>
              </a:rPr>
              <a:t>), with a review in </a:t>
            </a:r>
            <a:r>
              <a:rPr lang="en-US" altLang="zh-CN" sz="2600" dirty="0">
                <a:solidFill>
                  <a:srgbClr val="00FF00"/>
                </a:solidFill>
                <a:latin typeface="Times New Roman" panose="02020603050405020304" pitchFamily="18" charset="0"/>
                <a:cs typeface="Times New Roman" panose="02020603050405020304" pitchFamily="18" charset="0"/>
              </a:rPr>
              <a:t>Pascanu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2013a</a:t>
            </a:r>
            <a:r>
              <a:rPr lang="en-US" altLang="zh-CN" sz="2600" dirty="0">
                <a:latin typeface="Times New Roman" panose="02020603050405020304" pitchFamily="18" charset="0"/>
                <a:cs typeface="Times New Roman" panose="02020603050405020304" pitchFamily="18" charset="0"/>
              </a:rPr>
              <a:t>). </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10.7 The Challenge of Long-Term Dependencies</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The remaining sections of this chapter discuss various approaches that have been proposed to reduce the difficulty of </a:t>
            </a:r>
            <a:r>
              <a:rPr lang="en-US" altLang="zh-CN" sz="2600" dirty="0">
                <a:latin typeface="Times New Roman" panose="02020603050405020304" pitchFamily="18" charset="0"/>
                <a:cs typeface="Times New Roman" panose="02020603050405020304" pitchFamily="18" charset="0"/>
              </a:rPr>
              <a:t>learning long-term dependencies (in some cases allowing an RNN to learn dependencies across hundreds of steps), but the problem of learning long-term dependencies remains one of the main challenges in deep learning.</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10.7 The Challenge of Long-Term Dependencies</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Yajing An</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652145" y="1720850"/>
            <a:ext cx="10786745" cy="1189355"/>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sym typeface="+mn-ea"/>
              </a:rPr>
              <a:t>10.8 Echo State Networks</a:t>
            </a:r>
            <a:endParaRPr lang="zh-CN" altLang="en-US" sz="3600" dirty="0"/>
          </a:p>
        </p:txBody>
      </p:sp>
      <p:sp>
        <p:nvSpPr>
          <p:cNvPr id="8" name="文本框 7"/>
          <p:cNvSpPr txBox="1"/>
          <p:nvPr/>
        </p:nvSpPr>
        <p:spPr>
          <a:xfrm>
            <a:off x="0" y="558169"/>
            <a:ext cx="12192000" cy="1323439"/>
          </a:xfrm>
          <a:prstGeom prst="rect">
            <a:avLst/>
          </a:prstGeom>
          <a:noFill/>
        </p:spPr>
        <p:txBody>
          <a:bodyPr wrap="square" rtlCol="0">
            <a:spAutoFit/>
          </a:bodyPr>
          <a:lstStyle/>
          <a:p>
            <a:pPr algn="ctr"/>
            <a:r>
              <a:rPr lang="en-US" altLang="zh-CN" sz="4000" b="1" dirty="0">
                <a:latin typeface="Times New Roman" panose="02020603050405020304" pitchFamily="18" charset="0"/>
                <a:cs typeface="Times New Roman" panose="02020603050405020304" pitchFamily="18" charset="0"/>
              </a:rPr>
              <a:t>Chapter 10 </a:t>
            </a:r>
            <a:r>
              <a:rPr lang="en-US" altLang="zh-CN" sz="4000" b="1" dirty="0">
                <a:latin typeface="Times New Roman" panose="02020603050405020304" pitchFamily="18" charset="0"/>
                <a:cs typeface="Times New Roman" panose="02020603050405020304" pitchFamily="18" charset="0"/>
                <a:sym typeface="+mn-ea"/>
              </a:rPr>
              <a:t>Sequence Modeling: Recurrent and Recursive Nets</a:t>
            </a:r>
            <a:endParaRPr lang="zh-CN" altLang="en-US" sz="40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10.8 Echo State Networks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recurrent weights mapping from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to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(t)</a:t>
            </a:r>
            <a:r>
              <a:rPr lang="en-US" altLang="zh-CN" sz="2600" dirty="0">
                <a:latin typeface="Times New Roman" panose="02020603050405020304" pitchFamily="18" charset="0"/>
                <a:cs typeface="Times New Roman" panose="02020603050405020304" pitchFamily="18" charset="0"/>
              </a:rPr>
              <a:t> and the input weights mapping from </a:t>
            </a:r>
            <a:r>
              <a:rPr lang="en-US" altLang="zh-CN" sz="2600" b="1" i="1" dirty="0">
                <a:latin typeface="Times New Roman" panose="02020603050405020304" pitchFamily="18" charset="0"/>
                <a:cs typeface="Times New Roman" panose="02020603050405020304" pitchFamily="18" charset="0"/>
              </a:rPr>
              <a:t>x</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to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are some of the most difficult parameters to learn in a recurrent network. One proposed (</a:t>
            </a:r>
            <a:r>
              <a:rPr lang="en-US" altLang="zh-CN" sz="2600" dirty="0">
                <a:solidFill>
                  <a:srgbClr val="00FF00"/>
                </a:solidFill>
                <a:latin typeface="Times New Roman" panose="02020603050405020304" pitchFamily="18" charset="0"/>
                <a:cs typeface="Times New Roman" panose="02020603050405020304" pitchFamily="18" charset="0"/>
              </a:rPr>
              <a:t>Jaeger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2003</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Maass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2002</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Jaeger and Haas</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2004</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Jaeger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2007b</a:t>
            </a:r>
            <a:r>
              <a:rPr lang="en-US" altLang="zh-CN" sz="2600" dirty="0">
                <a:latin typeface="Times New Roman" panose="02020603050405020304" pitchFamily="18" charset="0"/>
                <a:cs typeface="Times New Roman" panose="02020603050405020304" pitchFamily="18" charset="0"/>
              </a:rPr>
              <a:t>) approach to avoiding this difficulty is to set the recurrent weights such that the recurrent hidden units do a good job of capturing the history of past inputs, and </a:t>
            </a:r>
            <a:r>
              <a:rPr lang="en-US" altLang="zh-CN" sz="2600" b="1" dirty="0">
                <a:latin typeface="Times New Roman" panose="02020603050405020304" pitchFamily="18" charset="0"/>
                <a:cs typeface="Times New Roman" panose="02020603050405020304" pitchFamily="18" charset="0"/>
              </a:rPr>
              <a:t>only learn the output weights</a:t>
            </a:r>
            <a:r>
              <a:rPr lang="en-US" altLang="zh-CN" sz="2600" dirty="0">
                <a:latin typeface="Times New Roman" panose="02020603050405020304" pitchFamily="18" charset="0"/>
                <a:cs typeface="Times New Roman" panose="02020603050405020304" pitchFamily="18" charset="0"/>
              </a:rPr>
              <a:t>. This is the idea that was independently proposed for </a:t>
            </a:r>
            <a:r>
              <a:rPr lang="en-US" altLang="zh-CN" sz="2600" i="1" dirty="0">
                <a:latin typeface="Times New Roman" panose="02020603050405020304" pitchFamily="18" charset="0"/>
                <a:cs typeface="Times New Roman" panose="02020603050405020304" pitchFamily="18" charset="0"/>
              </a:rPr>
              <a:t>echo state networks</a:t>
            </a:r>
            <a:r>
              <a:rPr lang="en-US" altLang="zh-CN" sz="2600" dirty="0">
                <a:latin typeface="Times New Roman" panose="02020603050405020304" pitchFamily="18" charset="0"/>
                <a:cs typeface="Times New Roman" panose="02020603050405020304" pitchFamily="18" charset="0"/>
              </a:rPr>
              <a:t> or ESNs (</a:t>
            </a:r>
            <a:r>
              <a:rPr lang="en-US" altLang="zh-CN" sz="2600" dirty="0">
                <a:solidFill>
                  <a:srgbClr val="00FF00"/>
                </a:solidFill>
                <a:latin typeface="Times New Roman" panose="02020603050405020304" pitchFamily="18" charset="0"/>
                <a:cs typeface="Times New Roman" panose="02020603050405020304" pitchFamily="18" charset="0"/>
              </a:rPr>
              <a:t>Jaeger and Haas</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2004</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Jaeger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2007b</a:t>
            </a:r>
            <a:r>
              <a:rPr lang="en-US" altLang="zh-CN" sz="2600" dirty="0">
                <a:latin typeface="Times New Roman" panose="02020603050405020304" pitchFamily="18" charset="0"/>
                <a:cs typeface="Times New Roman" panose="02020603050405020304" pitchFamily="18" charset="0"/>
              </a:rPr>
              <a:t>) and </a:t>
            </a:r>
            <a:r>
              <a:rPr lang="en-US" altLang="zh-CN" sz="2600" i="1" dirty="0">
                <a:latin typeface="Times New Roman" panose="02020603050405020304" pitchFamily="18" charset="0"/>
                <a:cs typeface="Times New Roman" panose="02020603050405020304" pitchFamily="18" charset="0"/>
              </a:rPr>
              <a:t>liquid state machines</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Maass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2002</a:t>
            </a:r>
            <a:r>
              <a:rPr lang="en-US" altLang="zh-CN" sz="2600" dirty="0">
                <a:latin typeface="Times New Roman" panose="02020603050405020304" pitchFamily="18" charset="0"/>
                <a:cs typeface="Times New Roman" panose="02020603050405020304" pitchFamily="18" charset="0"/>
              </a:rPr>
              <a:t>). The latter is similar, except that it uses spiking neurons (with binary outputs) instead of the continuous- valued hidden units used for ESNs. </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706951" y="5595046"/>
            <a:ext cx="1485468" cy="1119188"/>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10.8 Echo State Networks</a:t>
            </a: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Both ESNs and liquid state machines are termed</a:t>
            </a:r>
            <a:r>
              <a:rPr lang="en-US" altLang="zh-CN" sz="2600" i="1" dirty="0">
                <a:latin typeface="Times New Roman" panose="02020603050405020304" pitchFamily="18" charset="0"/>
                <a:cs typeface="Times New Roman" panose="02020603050405020304" pitchFamily="18" charset="0"/>
              </a:rPr>
              <a:t> reservoir computing</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Lukoševičius and Jaeger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2009</a:t>
            </a:r>
            <a:r>
              <a:rPr lang="en-US" altLang="zh-CN" sz="2600" dirty="0">
                <a:latin typeface="Times New Roman" panose="02020603050405020304" pitchFamily="18" charset="0"/>
                <a:cs typeface="Times New Roman" panose="02020603050405020304" pitchFamily="18" charset="0"/>
              </a:rPr>
              <a:t>) to denote the fact that the hidden units form of reservoir of temporal features which may capture different aspects of the history of inputs.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One way to think about these reservoir computing recurrent networks is that they are similar to kernel machines: they map an arbitrary length sequence (the history of inputs up to time </a:t>
            </a:r>
            <a:r>
              <a:rPr lang="en-US" altLang="zh-CN" sz="2600" i="1" dirty="0">
                <a:latin typeface="Times New Roman" panose="02020603050405020304" pitchFamily="18" charset="0"/>
                <a:cs typeface="Times New Roman" panose="02020603050405020304" pitchFamily="18" charset="0"/>
              </a:rPr>
              <a:t>t</a:t>
            </a:r>
            <a:r>
              <a:rPr lang="en-US" altLang="zh-CN" sz="2600" dirty="0">
                <a:latin typeface="Times New Roman" panose="02020603050405020304" pitchFamily="18" charset="0"/>
                <a:cs typeface="Times New Roman" panose="02020603050405020304" pitchFamily="18" charset="0"/>
              </a:rPr>
              <a:t>) into a fixed-length vector (the recurrent state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on which a linear predictor (typically a linear regression) can be applied to solve the problem of interest. The training criterion may then be easily designed to be convex as a function of the output weights. </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10.8 Echo State Networks</a:t>
            </a: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For example, if the output consists of linear regression from the hidden units to the output targets, and the training criterion </a:t>
            </a:r>
            <a:r>
              <a:rPr lang="en-US" altLang="zh-CN" sz="2600" dirty="0">
                <a:latin typeface="Times New Roman" panose="02020603050405020304" pitchFamily="18" charset="0"/>
                <a:cs typeface="Times New Roman" panose="02020603050405020304" pitchFamily="18" charset="0"/>
              </a:rPr>
              <a:t>is mean squared error, then it is convex and may be solved reliably with simple learning algorithms (</a:t>
            </a:r>
            <a:r>
              <a:rPr lang="en-US" altLang="zh-CN" sz="2600" dirty="0">
                <a:solidFill>
                  <a:srgbClr val="00FF00"/>
                </a:solidFill>
                <a:latin typeface="Times New Roman" panose="02020603050405020304" pitchFamily="18" charset="0"/>
                <a:cs typeface="Times New Roman" panose="02020603050405020304" pitchFamily="18" charset="0"/>
              </a:rPr>
              <a:t>Jaeger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2003</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important question is therefore: how do we set the input and recurrent weights so that a rich set of histories can be represented in the recurrent neural network state? The answer proposed in the reservoir computing literature is to view the recurrent net as a dynamical system, and set the input and recurrent weights such that the dynamical system is near the edge of stability.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内容占位符 2"/>
              <p:cNvSpPr>
                <a:spLocks noGrp="1"/>
              </p:cNvSpPr>
              <p:nvPr>
                <p:ph idx="1"/>
              </p:nvPr>
            </p:nvSpPr>
            <p:spPr/>
            <p:txBody>
              <a:bodyPr>
                <a:normAutofit fontScale="25000" lnSpcReduction="20000"/>
              </a:bodyPr>
              <a:lstStyle/>
              <a:p>
                <a:pPr marL="0" indent="0" algn="just">
                  <a:lnSpc>
                    <a:spcPct val="145000"/>
                  </a:lnSpc>
                  <a:spcBef>
                    <a:spcPct val="0"/>
                  </a:spcBef>
                  <a:buNone/>
                </a:pPr>
                <a:r>
                  <a:rPr lang="en-US" altLang="zh-CN" sz="9600" dirty="0">
                    <a:latin typeface="Times New Roman" panose="02020603050405020304" pitchFamily="18" charset="0"/>
                    <a:cs typeface="Times New Roman" panose="02020603050405020304" pitchFamily="18" charset="0"/>
                  </a:rPr>
                  <a:t>        </a:t>
                </a:r>
                <a:r>
                  <a:rPr lang="en-US" altLang="zh-CN" sz="10400" dirty="0">
                    <a:latin typeface="Times New Roman" panose="02020603050405020304" pitchFamily="18" charset="0"/>
                    <a:cs typeface="Times New Roman" panose="02020603050405020304" pitchFamily="18" charset="0"/>
                  </a:rPr>
                  <a:t>Eq. </a:t>
                </a:r>
                <a:r>
                  <a:rPr lang="en-US" altLang="zh-CN" sz="10400" dirty="0">
                    <a:solidFill>
                      <a:srgbClr val="FF0000"/>
                    </a:solidFill>
                    <a:latin typeface="Times New Roman" panose="02020603050405020304" pitchFamily="18" charset="0"/>
                    <a:cs typeface="Times New Roman" panose="02020603050405020304" pitchFamily="18" charset="0"/>
                  </a:rPr>
                  <a:t>10.1</a:t>
                </a:r>
                <a:r>
                  <a:rPr lang="en-US" altLang="zh-CN" sz="10400" dirty="0">
                    <a:latin typeface="Times New Roman" panose="02020603050405020304" pitchFamily="18" charset="0"/>
                    <a:cs typeface="Times New Roman" panose="02020603050405020304" pitchFamily="18" charset="0"/>
                  </a:rPr>
                  <a:t> is recurrent because the definition of </a:t>
                </a:r>
                <a14:m>
                  <m:oMath xmlns:m="http://schemas.openxmlformats.org/officeDocument/2006/math">
                    <m:r>
                      <a:rPr lang="en-US" altLang="zh-CN" sz="10400" b="1" i="1" dirty="0" smtClean="0">
                        <a:latin typeface="Cambria Math" panose="02040503050406030204" pitchFamily="18" charset="0"/>
                        <a:cs typeface="Times New Roman" panose="02020603050405020304" pitchFamily="18" charset="0"/>
                      </a:rPr>
                      <m:t>𝒔</m:t>
                    </m:r>
                  </m:oMath>
                </a14:m>
                <a:r>
                  <a:rPr lang="en-US" altLang="zh-CN" sz="10400" b="1" dirty="0">
                    <a:latin typeface="Times New Roman" panose="02020603050405020304" pitchFamily="18" charset="0"/>
                    <a:cs typeface="Times New Roman" panose="02020603050405020304" pitchFamily="18" charset="0"/>
                  </a:rPr>
                  <a:t> </a:t>
                </a:r>
                <a:r>
                  <a:rPr lang="en-US" altLang="zh-CN" sz="10400" dirty="0">
                    <a:latin typeface="Times New Roman" panose="02020603050405020304" pitchFamily="18" charset="0"/>
                    <a:cs typeface="Times New Roman" panose="02020603050405020304" pitchFamily="18" charset="0"/>
                  </a:rPr>
                  <a:t>at time </a:t>
                </a:r>
                <a14:m>
                  <m:oMath xmlns:m="http://schemas.openxmlformats.org/officeDocument/2006/math">
                    <m:r>
                      <a:rPr lang="en-US" altLang="zh-CN" sz="10400" i="1" dirty="0" smtClean="0">
                        <a:latin typeface="Cambria Math" panose="02040503050406030204" pitchFamily="18" charset="0"/>
                        <a:cs typeface="Times New Roman" panose="02020603050405020304" pitchFamily="18" charset="0"/>
                      </a:rPr>
                      <m:t>𝑡</m:t>
                    </m:r>
                  </m:oMath>
                </a14:m>
                <a:r>
                  <a:rPr lang="en-US" altLang="zh-CN" sz="10400" dirty="0">
                    <a:latin typeface="Times New Roman" panose="02020603050405020304" pitchFamily="18" charset="0"/>
                    <a:cs typeface="Times New Roman" panose="02020603050405020304" pitchFamily="18" charset="0"/>
                  </a:rPr>
                  <a:t> refers back to the same definition at time </a:t>
                </a:r>
                <a14:m>
                  <m:oMath xmlns:m="http://schemas.openxmlformats.org/officeDocument/2006/math">
                    <m:r>
                      <a:rPr lang="en-US" altLang="zh-CN" sz="10400" i="1" dirty="0" smtClean="0">
                        <a:latin typeface="Cambria Math" panose="02040503050406030204" pitchFamily="18" charset="0"/>
                        <a:cs typeface="Times New Roman" panose="02020603050405020304" pitchFamily="18" charset="0"/>
                      </a:rPr>
                      <m:t>𝑡</m:t>
                    </m:r>
                    <m:r>
                      <a:rPr lang="en-US" altLang="zh-CN" sz="10400" i="1" dirty="0" smtClean="0">
                        <a:latin typeface="Cambria Math" panose="02040503050406030204" pitchFamily="18" charset="0"/>
                        <a:cs typeface="Times New Roman" panose="02020603050405020304" pitchFamily="18" charset="0"/>
                      </a:rPr>
                      <m:t> − 1</m:t>
                    </m:r>
                  </m:oMath>
                </a14:m>
                <a:r>
                  <a:rPr lang="en-US" altLang="zh-CN" sz="10400" dirty="0">
                    <a:latin typeface="Times New Roman" panose="02020603050405020304" pitchFamily="18" charset="0"/>
                    <a:cs typeface="Times New Roman" panose="02020603050405020304" pitchFamily="18" charset="0"/>
                  </a:rPr>
                  <a:t>.</a:t>
                </a:r>
              </a:p>
              <a:p>
                <a:pPr marL="0" indent="0" algn="just">
                  <a:lnSpc>
                    <a:spcPct val="145000"/>
                  </a:lnSpc>
                  <a:spcBef>
                    <a:spcPct val="0"/>
                  </a:spcBef>
                  <a:buNone/>
                </a:pPr>
                <a:r>
                  <a:rPr lang="en-US" altLang="zh-CN" sz="10400" dirty="0">
                    <a:latin typeface="Times New Roman" panose="02020603050405020304" pitchFamily="18" charset="0"/>
                    <a:cs typeface="Times New Roman" panose="02020603050405020304" pitchFamily="18" charset="0"/>
                  </a:rPr>
                  <a:t>        For a finite number of time steps </a:t>
                </a:r>
                <a14:m>
                  <m:oMath xmlns:m="http://schemas.openxmlformats.org/officeDocument/2006/math">
                    <m:r>
                      <a:rPr lang="en-US" altLang="zh-CN" sz="10400" i="1" dirty="0" smtClean="0">
                        <a:latin typeface="Cambria Math" panose="02040503050406030204" pitchFamily="18" charset="0"/>
                        <a:cs typeface="Times New Roman" panose="02020603050405020304" pitchFamily="18" charset="0"/>
                      </a:rPr>
                      <m:t>𝜏</m:t>
                    </m:r>
                  </m:oMath>
                </a14:m>
                <a:r>
                  <a:rPr lang="en-US" altLang="zh-CN" sz="10400" dirty="0">
                    <a:latin typeface="Times New Roman" panose="02020603050405020304" pitchFamily="18" charset="0"/>
                    <a:cs typeface="Times New Roman" panose="02020603050405020304" pitchFamily="18" charset="0"/>
                  </a:rPr>
                  <a:t>, the graph can be unfolded by applying the definition </a:t>
                </a:r>
                <a14:m>
                  <m:oMath xmlns:m="http://schemas.openxmlformats.org/officeDocument/2006/math">
                    <m:r>
                      <a:rPr lang="en-US" altLang="zh-CN" sz="10400" i="1" dirty="0" smtClean="0">
                        <a:latin typeface="Cambria Math" panose="02040503050406030204" pitchFamily="18" charset="0"/>
                        <a:cs typeface="Times New Roman" panose="02020603050405020304" pitchFamily="18" charset="0"/>
                      </a:rPr>
                      <m:t>𝜏</m:t>
                    </m:r>
                    <m:r>
                      <a:rPr lang="en-US" altLang="zh-CN" sz="10400" i="1" dirty="0" smtClean="0">
                        <a:latin typeface="Cambria Math" panose="02040503050406030204" pitchFamily="18" charset="0"/>
                        <a:cs typeface="Times New Roman" panose="02020603050405020304" pitchFamily="18" charset="0"/>
                      </a:rPr>
                      <m:t> − 1 </m:t>
                    </m:r>
                  </m:oMath>
                </a14:m>
                <a:r>
                  <a:rPr lang="en-US" altLang="zh-CN" sz="10400" dirty="0">
                    <a:latin typeface="Times New Roman" panose="02020603050405020304" pitchFamily="18" charset="0"/>
                    <a:cs typeface="Times New Roman" panose="02020603050405020304" pitchFamily="18" charset="0"/>
                  </a:rPr>
                  <a:t>times. For example, if we unfold Eq. </a:t>
                </a:r>
                <a:r>
                  <a:rPr lang="en-US" altLang="zh-CN" sz="10400" dirty="0">
                    <a:solidFill>
                      <a:srgbClr val="FF0000"/>
                    </a:solidFill>
                    <a:latin typeface="Times New Roman" panose="02020603050405020304" pitchFamily="18" charset="0"/>
                    <a:cs typeface="Times New Roman" panose="02020603050405020304" pitchFamily="18" charset="0"/>
                  </a:rPr>
                  <a:t>10.1</a:t>
                </a:r>
                <a:r>
                  <a:rPr lang="en-US" altLang="zh-CN" sz="10400" dirty="0">
                    <a:latin typeface="Times New Roman" panose="02020603050405020304" pitchFamily="18" charset="0"/>
                    <a:cs typeface="Times New Roman" panose="02020603050405020304" pitchFamily="18" charset="0"/>
                  </a:rPr>
                  <a:t> for </a:t>
                </a:r>
                <a14:m>
                  <m:oMath xmlns:m="http://schemas.openxmlformats.org/officeDocument/2006/math">
                    <m:r>
                      <a:rPr lang="en-US" altLang="zh-CN" sz="10400" i="1" dirty="0" smtClean="0">
                        <a:latin typeface="Cambria Math" panose="02040503050406030204" pitchFamily="18" charset="0"/>
                        <a:cs typeface="Times New Roman" panose="02020603050405020304" pitchFamily="18" charset="0"/>
                      </a:rPr>
                      <m:t>𝜏</m:t>
                    </m:r>
                    <m:r>
                      <a:rPr lang="en-US" altLang="zh-CN" sz="10400" i="1" dirty="0" smtClean="0">
                        <a:latin typeface="Cambria Math" panose="02040503050406030204" pitchFamily="18" charset="0"/>
                        <a:cs typeface="Times New Roman" panose="02020603050405020304" pitchFamily="18" charset="0"/>
                      </a:rPr>
                      <m:t> = 3 </m:t>
                    </m:r>
                  </m:oMath>
                </a14:m>
                <a:r>
                  <a:rPr lang="en-US" altLang="zh-CN" sz="10400" dirty="0">
                    <a:latin typeface="Times New Roman" panose="02020603050405020304" pitchFamily="18" charset="0"/>
                    <a:cs typeface="Times New Roman" panose="02020603050405020304" pitchFamily="18" charset="0"/>
                  </a:rPr>
                  <a:t>time steps, we obtain </a:t>
                </a:r>
              </a:p>
              <a:p>
                <a:pPr marL="0" indent="0" algn="just">
                  <a:lnSpc>
                    <a:spcPct val="145000"/>
                  </a:lnSpc>
                  <a:spcBef>
                    <a:spcPct val="0"/>
                  </a:spcBef>
                  <a:buNone/>
                </a:pPr>
                <a:endParaRPr lang="en-US" altLang="zh-CN" sz="10400" dirty="0">
                  <a:latin typeface="Times New Roman" panose="02020603050405020304" pitchFamily="18" charset="0"/>
                  <a:cs typeface="Times New Roman" panose="02020603050405020304" pitchFamily="18" charset="0"/>
                </a:endParaRPr>
              </a:p>
              <a:p>
                <a:pPr marL="0" indent="0" algn="just">
                  <a:lnSpc>
                    <a:spcPct val="145000"/>
                  </a:lnSpc>
                  <a:spcBef>
                    <a:spcPct val="0"/>
                  </a:spcBef>
                  <a:buNone/>
                </a:pPr>
                <a:endParaRPr lang="en-US" altLang="zh-CN" sz="10400" dirty="0">
                  <a:latin typeface="Times New Roman" panose="02020603050405020304" pitchFamily="18" charset="0"/>
                  <a:cs typeface="Times New Roman" panose="02020603050405020304" pitchFamily="18" charset="0"/>
                </a:endParaRPr>
              </a:p>
              <a:p>
                <a:pPr marL="0" indent="0" algn="just">
                  <a:lnSpc>
                    <a:spcPct val="145000"/>
                  </a:lnSpc>
                  <a:spcBef>
                    <a:spcPct val="0"/>
                  </a:spcBef>
                  <a:buNone/>
                </a:pPr>
                <a:r>
                  <a:rPr lang="en-US" altLang="zh-CN" sz="10400" dirty="0">
                    <a:latin typeface="Times New Roman" panose="02020603050405020304" pitchFamily="18" charset="0"/>
                    <a:cs typeface="Times New Roman" panose="02020603050405020304" pitchFamily="18" charset="0"/>
                  </a:rPr>
                  <a:t>        Unfolding the equation by repeatedly applying the definition in this way has yielded an expression that does not involve recurrence. Such an expression can now be represented by a traditional directed acyclic computational graph.</a:t>
                </a: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ct val="0"/>
                  </a:spcBef>
                  <a:buNone/>
                </a:pPr>
                <a:br>
                  <a:rPr lang="en-US" altLang="zh-CN" sz="2400" dirty="0">
                    <a:latin typeface="Times New Roman" panose="02020603050405020304" pitchFamily="18" charset="0"/>
                    <a:cs typeface="Times New Roman" panose="02020603050405020304" pitchFamily="18" charset="0"/>
                  </a:rPr>
                </a:br>
                <a:endParaRPr lang="zh-CN" altLang="en-US" sz="1800" dirty="0">
                  <a:latin typeface="Times New Roman" panose="02020603050405020304" pitchFamily="18" charset="0"/>
                  <a:cs typeface="Times New Roman" panose="02020603050405020304" pitchFamily="18" charset="0"/>
                </a:endParaRPr>
              </a:p>
              <a:p>
                <a:pPr marL="0" indent="0" algn="just">
                  <a:lnSpc>
                    <a:spcPct val="125000"/>
                  </a:lnSpc>
                  <a:spcBef>
                    <a:spcPct val="0"/>
                  </a:spcBef>
                  <a:buFont typeface="Arial" panose="020B0604020202020204" pitchFamily="34" charset="0"/>
                  <a:buNone/>
                </a:pPr>
                <a:br>
                  <a:rPr lang="en-US" altLang="zh-CN" sz="1800" dirty="0">
                    <a:latin typeface="Times New Roman" panose="02020603050405020304" pitchFamily="18" charset="0"/>
                    <a:cs typeface="Times New Roman" panose="02020603050405020304" pitchFamily="18" charset="0"/>
                  </a:rPr>
                </a:br>
                <a:br>
                  <a:rPr lang="en-US" altLang="zh-CN" sz="2600" dirty="0">
                    <a:latin typeface="Times New Roman" panose="02020603050405020304" pitchFamily="18" charset="0"/>
                    <a:cs typeface="Times New Roman" panose="02020603050405020304" pitchFamily="18" charset="0"/>
                  </a:rPr>
                </a:br>
                <a:br>
                  <a:rPr lang="en-US" altLang="zh-CN" sz="2400" dirty="0">
                    <a:latin typeface="Times New Roman" panose="02020603050405020304" pitchFamily="18" charset="0"/>
                    <a:cs typeface="Times New Roman" panose="02020603050405020304" pitchFamily="18" charset="0"/>
                  </a:rPr>
                </a:b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41986" name="内容占位符 2"/>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6"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48905" y="3186041"/>
            <a:ext cx="76866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10.8 Echo State Networks</a:t>
            </a:r>
          </a:p>
        </p:txBody>
      </p:sp>
      <p:sp>
        <p:nvSpPr>
          <p:cNvPr id="3" name="内容占位符 2"/>
          <p:cNvSpPr>
            <a:spLocks noGrp="1"/>
          </p:cNvSpPr>
          <p:nvPr>
            <p:ph idx="1"/>
          </p:nvPr>
        </p:nvSpPr>
        <p:spPr/>
        <p:txBody>
          <a:bodyPr>
            <a:noAutofit/>
          </a:bodyPr>
          <a:lstStyle/>
          <a:p>
            <a:pPr>
              <a:spcBef>
                <a:spcPts val="0"/>
              </a:spcBef>
              <a:buClr>
                <a:srgbClr val="FF0000"/>
              </a:buClr>
            </a:pPr>
            <a:r>
              <a:rPr lang="en-US" altLang="zh-CN" dirty="0"/>
              <a:t>        The original idea was to make the eigenvalues of the Jacobian of the state-to- state transition function be close to 1. As explained in Sec. </a:t>
            </a:r>
            <a:r>
              <a:rPr lang="en-US" altLang="zh-CN" dirty="0">
                <a:solidFill>
                  <a:srgbClr val="FF0000"/>
                </a:solidFill>
              </a:rPr>
              <a:t>8.2.5</a:t>
            </a:r>
            <a:r>
              <a:rPr lang="en-US" altLang="zh-CN" dirty="0"/>
              <a:t>, an important characteristic of a recurrent network is the eigenvalue spectrum of the </a:t>
            </a:r>
            <a:r>
              <a:rPr lang="en-US" altLang="zh-CN" sz="2600" dirty="0">
                <a:latin typeface="Times New Roman" panose="02020603050405020304" pitchFamily="18" charset="0"/>
                <a:cs typeface="Times New Roman" panose="02020603050405020304" pitchFamily="18" charset="0"/>
              </a:rPr>
              <a:t>Jacobians                    .  Of particular importance is the spectral radius of </a:t>
            </a:r>
            <a:r>
              <a:rPr lang="en-US" altLang="zh-CN" sz="2600" b="1" i="1" dirty="0">
                <a:latin typeface="Times New Roman" panose="02020603050405020304" pitchFamily="18" charset="0"/>
                <a:cs typeface="Times New Roman" panose="02020603050405020304" pitchFamily="18" charset="0"/>
              </a:rPr>
              <a:t>J</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 defined to be the maximum of the absolute values of its eigenvalues.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To understand the effect of the spectral radius, consider the simple case of back-propagation with a Jacobian matrix </a:t>
            </a:r>
            <a:r>
              <a:rPr lang="en-US" altLang="zh-CN" sz="2600" b="1" i="1" dirty="0">
                <a:latin typeface="Times New Roman" panose="02020603050405020304" pitchFamily="18" charset="0"/>
                <a:cs typeface="Times New Roman" panose="02020603050405020304" pitchFamily="18" charset="0"/>
              </a:rPr>
              <a:t>J </a:t>
            </a:r>
            <a:r>
              <a:rPr lang="en-US" altLang="zh-CN" sz="2600" dirty="0">
                <a:latin typeface="Times New Roman" panose="02020603050405020304" pitchFamily="18" charset="0"/>
                <a:cs typeface="Times New Roman" panose="02020603050405020304" pitchFamily="18" charset="0"/>
              </a:rPr>
              <a:t>that does not change with t. This case happens, for example, when the network is purely linear. Suppose that </a:t>
            </a:r>
            <a:r>
              <a:rPr lang="en-US" altLang="zh-CN" sz="2600" b="1" i="1" dirty="0">
                <a:latin typeface="Times New Roman" panose="02020603050405020304" pitchFamily="18" charset="0"/>
                <a:cs typeface="Times New Roman" panose="02020603050405020304" pitchFamily="18" charset="0"/>
              </a:rPr>
              <a:t>J </a:t>
            </a:r>
            <a:r>
              <a:rPr lang="en-US" altLang="zh-CN" sz="2600" dirty="0">
                <a:latin typeface="Times New Roman" panose="02020603050405020304" pitchFamily="18" charset="0"/>
                <a:cs typeface="Times New Roman" panose="02020603050405020304" pitchFamily="18" charset="0"/>
              </a:rPr>
              <a:t>has an eigenvector </a:t>
            </a:r>
            <a:r>
              <a:rPr lang="en-US" altLang="zh-CN" sz="2600" b="1" i="1" dirty="0">
                <a:latin typeface="Times New Roman" panose="02020603050405020304" pitchFamily="18" charset="0"/>
                <a:cs typeface="Times New Roman" panose="02020603050405020304" pitchFamily="18" charset="0"/>
              </a:rPr>
              <a:t>v </a:t>
            </a:r>
            <a:r>
              <a:rPr lang="en-US" altLang="zh-CN" sz="2600" dirty="0">
                <a:latin typeface="Times New Roman" panose="02020603050405020304" pitchFamily="18" charset="0"/>
                <a:cs typeface="Times New Roman" panose="02020603050405020304" pitchFamily="18" charset="0"/>
              </a:rPr>
              <a:t>with corresponding eigenvalue </a:t>
            </a:r>
            <a:r>
              <a:rPr lang="en-US" altLang="zh-CN" sz="2600" b="1" i="1" dirty="0">
                <a:latin typeface="Times New Roman" panose="02020603050405020304" pitchFamily="18" charset="0"/>
                <a:cs typeface="Times New Roman" panose="02020603050405020304" pitchFamily="18" charset="0"/>
              </a:rPr>
              <a:t>λ</a:t>
            </a:r>
            <a:r>
              <a:rPr lang="en-US" altLang="zh-CN" sz="2600" dirty="0">
                <a:latin typeface="Times New Roman" panose="02020603050405020304" pitchFamily="18" charset="0"/>
                <a:cs typeface="Times New Roman" panose="02020603050405020304" pitchFamily="18" charset="0"/>
              </a:rPr>
              <a:t>. Consider what happens as we propagate a gradient vector backwards through time. </a:t>
            </a:r>
          </a:p>
        </p:txBody>
      </p:sp>
      <p:pic>
        <p:nvPicPr>
          <p:cNvPr id="4" name="图片 3" descr="u=1907756794,293736522&amp;fm=21&amp;gp=0.jpg"/>
          <p:cNvPicPr>
            <a:picLocks noChangeAspect="1"/>
          </p:cNvPicPr>
          <p:nvPr>
            <p:custDataLst>
              <p:tags r:id="rId2"/>
            </p:custDataLst>
          </p:nvPr>
        </p:nvPicPr>
        <p:blipFill>
          <a:blip r:embed="rId4"/>
          <a:stretch>
            <a:fillRect/>
          </a:stretch>
        </p:blipFill>
        <p:spPr>
          <a:xfrm>
            <a:off x="10611066" y="5656006"/>
            <a:ext cx="1485468" cy="1119188"/>
          </a:xfrm>
          <a:prstGeom prst="rect">
            <a:avLst/>
          </a:prstGeom>
        </p:spPr>
      </p:pic>
      <p:graphicFrame>
        <p:nvGraphicFramePr>
          <p:cNvPr id="5" name="对象 4">
            <a:hlinkClick r:id="" action="ppaction://ole?verb=0"/>
          </p:cNvPr>
          <p:cNvGraphicFramePr>
            <a:graphicFrameLocks noChangeAspect="1"/>
          </p:cNvGraphicFramePr>
          <p:nvPr>
            <p:extLst>
              <p:ext uri="{D42A27DB-BD31-4B8C-83A1-F6EECF244321}">
                <p14:modId xmlns:p14="http://schemas.microsoft.com/office/powerpoint/2010/main" val="389564543"/>
              </p:ext>
            </p:extLst>
          </p:nvPr>
        </p:nvGraphicFramePr>
        <p:xfrm>
          <a:off x="2177007" y="2446669"/>
          <a:ext cx="1417275" cy="767872"/>
        </p:xfrm>
        <a:graphic>
          <a:graphicData uri="http://schemas.openxmlformats.org/presentationml/2006/ole">
            <mc:AlternateContent xmlns:mc="http://schemas.openxmlformats.org/markup-compatibility/2006">
              <mc:Choice xmlns:v="urn:schemas-microsoft-com:vml" Requires="v">
                <p:oleObj spid="_x0000_s194591" r:id="rId5" imgW="774065" imgH="419100" progId="Equation.KSEE3">
                  <p:embed/>
                </p:oleObj>
              </mc:Choice>
              <mc:Fallback>
                <p:oleObj r:id="rId5" imgW="774065" imgH="419100" progId="Equation.KSEE3">
                  <p:embed/>
                  <p:pic>
                    <p:nvPicPr>
                      <p:cNvPr id="5" name="对象 4">
                        <a:hlinkClick r:id="" action="ppaction://ole?verb=0"/>
                      </p:cNvPr>
                      <p:cNvPicPr/>
                      <p:nvPr/>
                    </p:nvPicPr>
                    <p:blipFill>
                      <a:blip r:embed="rId6"/>
                      <a:stretch>
                        <a:fillRect/>
                      </a:stretch>
                    </p:blipFill>
                    <p:spPr>
                      <a:xfrm>
                        <a:off x="2177007" y="2446669"/>
                        <a:ext cx="1417275" cy="767872"/>
                      </a:xfrm>
                      <a:prstGeom prst="rect">
                        <a:avLst/>
                      </a:prstGeom>
                    </p:spPr>
                  </p:pic>
                </p:oleObj>
              </mc:Fallback>
            </mc:AlternateContent>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10.8 Echo State Networks</a:t>
            </a: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If we begin with a gradient vector </a:t>
            </a:r>
            <a:r>
              <a:rPr lang="en-US" altLang="zh-CN" b="1" i="1" dirty="0"/>
              <a:t>g</a:t>
            </a:r>
            <a:r>
              <a:rPr lang="en-US" altLang="zh-CN" dirty="0"/>
              <a:t>, then after one step of back-propagation, we will have </a:t>
            </a:r>
            <a:r>
              <a:rPr lang="en-US" altLang="zh-CN" b="1" i="1" dirty="0" err="1"/>
              <a:t>Jg</a:t>
            </a:r>
            <a:r>
              <a:rPr lang="en-US" altLang="zh-CN" dirty="0"/>
              <a:t>, and after n steps we will have </a:t>
            </a:r>
            <a:r>
              <a:rPr lang="en-US" altLang="zh-CN" dirty="0" err="1"/>
              <a:t>J</a:t>
            </a:r>
            <a:r>
              <a:rPr lang="en-US" altLang="zh-CN" baseline="30000" dirty="0" err="1"/>
              <a:t>n</a:t>
            </a:r>
            <a:r>
              <a:rPr lang="en-US" altLang="zh-CN" b="1" i="1" dirty="0" err="1"/>
              <a:t>g</a:t>
            </a:r>
            <a:r>
              <a:rPr lang="en-US" altLang="zh-CN" dirty="0"/>
              <a:t>. Now consider what happens if we instead back-propagate a perturbed version of </a:t>
            </a:r>
            <a:r>
              <a:rPr lang="en-US" altLang="zh-CN" b="1" i="1" dirty="0"/>
              <a:t>g</a:t>
            </a:r>
            <a:r>
              <a:rPr lang="en-US" altLang="zh-CN" dirty="0"/>
              <a:t>. If we begin with </a:t>
            </a:r>
            <a:r>
              <a:rPr lang="en-US" altLang="zh-CN" b="1" i="1" dirty="0"/>
              <a:t>g </a:t>
            </a:r>
            <a:r>
              <a:rPr lang="en-US" altLang="zh-CN" dirty="0"/>
              <a:t>+ </a:t>
            </a:r>
            <a:r>
              <a:rPr lang="en-US" altLang="zh-CN" dirty="0" err="1"/>
              <a:t>δ</a:t>
            </a:r>
            <a:r>
              <a:rPr lang="en-US" altLang="zh-CN" b="1" i="1" dirty="0" err="1"/>
              <a:t>v</a:t>
            </a:r>
            <a:r>
              <a:rPr lang="en-US" altLang="zh-CN" dirty="0"/>
              <a:t>, then after one step, we </a:t>
            </a:r>
            <a:r>
              <a:rPr lang="en-US" altLang="zh-CN" sz="2600" dirty="0">
                <a:latin typeface="Times New Roman" panose="02020603050405020304" pitchFamily="18" charset="0"/>
                <a:cs typeface="Times New Roman" panose="02020603050405020304" pitchFamily="18" charset="0"/>
              </a:rPr>
              <a:t>will have </a:t>
            </a:r>
            <a:r>
              <a:rPr lang="en-US" altLang="zh-CN" sz="2600" b="1" i="1" dirty="0">
                <a:latin typeface="Times New Roman" panose="02020603050405020304" pitchFamily="18" charset="0"/>
                <a:cs typeface="Times New Roman" panose="02020603050405020304" pitchFamily="18" charset="0"/>
              </a:rPr>
              <a:t>J</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g </a:t>
            </a:r>
            <a:r>
              <a:rPr lang="en-US" altLang="zh-CN" sz="2600" dirty="0">
                <a:latin typeface="Times New Roman" panose="02020603050405020304" pitchFamily="18" charset="0"/>
                <a:cs typeface="Times New Roman" panose="02020603050405020304" pitchFamily="18" charset="0"/>
              </a:rPr>
              <a:t>+ δ</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After n steps, we will have </a:t>
            </a:r>
            <a:r>
              <a:rPr lang="en-US" altLang="zh-CN" sz="2600" b="1" i="1" dirty="0">
                <a:latin typeface="Times New Roman" panose="02020603050405020304" pitchFamily="18" charset="0"/>
                <a:cs typeface="Times New Roman" panose="02020603050405020304" pitchFamily="18" charset="0"/>
              </a:rPr>
              <a:t>J </a:t>
            </a:r>
            <a:r>
              <a:rPr lang="en-US" altLang="zh-CN" sz="2600" baseline="30000"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g </a:t>
            </a:r>
            <a:r>
              <a:rPr lang="en-US" altLang="zh-CN" sz="2600" dirty="0">
                <a:latin typeface="Times New Roman" panose="02020603050405020304" pitchFamily="18" charset="0"/>
                <a:cs typeface="Times New Roman" panose="02020603050405020304" pitchFamily="18" charset="0"/>
              </a:rPr>
              <a:t>+ δ</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From this we can see that back-propagation starting from g and back-propagation starting from </a:t>
            </a:r>
            <a:r>
              <a:rPr lang="en-US" altLang="zh-CN" sz="2600" b="1" i="1" dirty="0">
                <a:latin typeface="Times New Roman" panose="02020603050405020304" pitchFamily="18" charset="0"/>
                <a:cs typeface="Times New Roman" panose="02020603050405020304" pitchFamily="18" charset="0"/>
              </a:rPr>
              <a:t>g </a:t>
            </a:r>
            <a:r>
              <a:rPr lang="en-US" altLang="zh-CN" sz="2600" dirty="0">
                <a:latin typeface="Times New Roman" panose="02020603050405020304" pitchFamily="18" charset="0"/>
                <a:cs typeface="Times New Roman" panose="02020603050405020304" pitchFamily="18" charset="0"/>
              </a:rPr>
              <a:t>+ δ</a:t>
            </a:r>
            <a:r>
              <a:rPr lang="en-US" altLang="zh-CN" sz="2600" b="1" i="1" dirty="0">
                <a:latin typeface="Times New Roman" panose="02020603050405020304" pitchFamily="18" charset="0"/>
                <a:cs typeface="Times New Roman" panose="02020603050405020304" pitchFamily="18" charset="0"/>
              </a:rPr>
              <a:t>v </a:t>
            </a:r>
            <a:r>
              <a:rPr lang="en-US" altLang="zh-CN" sz="2600" dirty="0">
                <a:latin typeface="Times New Roman" panose="02020603050405020304" pitchFamily="18" charset="0"/>
                <a:cs typeface="Times New Roman" panose="02020603050405020304" pitchFamily="18" charset="0"/>
              </a:rPr>
              <a:t>diverge by δ</a:t>
            </a:r>
            <a:r>
              <a:rPr lang="en-US" altLang="zh-CN" sz="2600" b="1" i="1" dirty="0">
                <a:latin typeface="Times New Roman" panose="02020603050405020304" pitchFamily="18" charset="0"/>
                <a:cs typeface="Times New Roman" panose="02020603050405020304" pitchFamily="18" charset="0"/>
              </a:rPr>
              <a:t>J</a:t>
            </a:r>
            <a:r>
              <a:rPr lang="en-US" altLang="zh-CN" sz="2600" baseline="30000" dirty="0">
                <a:latin typeface="Times New Roman" panose="02020603050405020304" pitchFamily="18" charset="0"/>
                <a:cs typeface="Times New Roman" panose="02020603050405020304" pitchFamily="18" charset="0"/>
              </a:rPr>
              <a:t>n</a:t>
            </a:r>
            <a:r>
              <a:rPr lang="en-US" altLang="zh-CN" sz="2600"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after n steps of back-propagation. If </a:t>
            </a:r>
            <a:r>
              <a:rPr lang="en-US" altLang="zh-CN" sz="2600" b="1" i="1" dirty="0">
                <a:latin typeface="Times New Roman" panose="02020603050405020304" pitchFamily="18" charset="0"/>
                <a:cs typeface="Times New Roman" panose="02020603050405020304" pitchFamily="18" charset="0"/>
              </a:rPr>
              <a:t>v </a:t>
            </a:r>
            <a:r>
              <a:rPr lang="en-US" altLang="zh-CN" sz="2600" dirty="0">
                <a:latin typeface="Times New Roman" panose="02020603050405020304" pitchFamily="18" charset="0"/>
                <a:cs typeface="Times New Roman" panose="02020603050405020304" pitchFamily="18" charset="0"/>
              </a:rPr>
              <a:t>is chosen to be a unit eigenvector of </a:t>
            </a:r>
            <a:r>
              <a:rPr lang="en-US" altLang="zh-CN" sz="2600" b="1" i="1" dirty="0">
                <a:latin typeface="Times New Roman" panose="02020603050405020304" pitchFamily="18" charset="0"/>
                <a:cs typeface="Times New Roman" panose="02020603050405020304" pitchFamily="18" charset="0"/>
              </a:rPr>
              <a:t>J </a:t>
            </a:r>
            <a:r>
              <a:rPr lang="en-US" altLang="zh-CN" sz="2600" dirty="0">
                <a:latin typeface="Times New Roman" panose="02020603050405020304" pitchFamily="18" charset="0"/>
                <a:cs typeface="Times New Roman" panose="02020603050405020304" pitchFamily="18" charset="0"/>
              </a:rPr>
              <a:t>with eigenvalue </a:t>
            </a:r>
            <a:r>
              <a:rPr lang="en-US" altLang="zh-CN" sz="2600" b="1" i="1" dirty="0">
                <a:latin typeface="Times New Roman" panose="02020603050405020304" pitchFamily="18" charset="0"/>
                <a:cs typeface="Times New Roman" panose="02020603050405020304" pitchFamily="18" charset="0"/>
              </a:rPr>
              <a:t>λ</a:t>
            </a:r>
            <a:r>
              <a:rPr lang="en-US" altLang="zh-CN" sz="2600" dirty="0">
                <a:latin typeface="Times New Roman" panose="02020603050405020304" pitchFamily="18" charset="0"/>
                <a:cs typeface="Times New Roman" panose="02020603050405020304" pitchFamily="18" charset="0"/>
              </a:rPr>
              <a:t>, then multiplication by the Jacobian simply scales the difference at each step. The two executions of back-propagation are separated by a distance of δ|λ|</a:t>
            </a:r>
            <a:r>
              <a:rPr lang="en-US" altLang="zh-CN" sz="2600" baseline="30000"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When v corresponds to the largest value of |λ|, this perturbation achieves the widest possible separation of an initial perturbation of size δ.</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10.8 Echo State Networks</a:t>
            </a: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        When |λ| &gt; 1, the deviation size </a:t>
            </a:r>
            <a:r>
              <a:rPr lang="en-US" altLang="zh-CN" dirty="0" err="1"/>
              <a:t>δ|λ|</a:t>
            </a:r>
            <a:r>
              <a:rPr lang="en-US" altLang="zh-CN" baseline="30000" dirty="0" err="1"/>
              <a:t>n</a:t>
            </a:r>
            <a:r>
              <a:rPr lang="en-US" altLang="zh-CN" baseline="30000" dirty="0"/>
              <a:t> </a:t>
            </a:r>
            <a:r>
              <a:rPr lang="en-US" altLang="zh-CN" dirty="0"/>
              <a:t>grows exponentially large. When |λ| &lt; 1, the deviation size becomes exponentially small.</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Of course, this example assumed that the Jacobian was the same at every time step, corresponding to a recurrent network with no nonlinearity. When a nonlinearity is present, the derivative of the nonlinearity will approach zero on many time steps, and help to prevent the explosion resulting from a large spectral radius. Indeed, the most recent work on echo state networks advocates using a spectral radius much larger than unity (</a:t>
            </a:r>
            <a:r>
              <a:rPr lang="en-US" altLang="zh-CN" sz="2600" dirty="0">
                <a:solidFill>
                  <a:srgbClr val="00FF00"/>
                </a:solidFill>
                <a:latin typeface="Times New Roman" panose="02020603050405020304" pitchFamily="18" charset="0"/>
                <a:cs typeface="Times New Roman" panose="02020603050405020304" pitchFamily="18" charset="0"/>
              </a:rPr>
              <a:t>Yildiz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2012</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Jaeger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2012</a:t>
            </a: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Everything we have said about back-propagation via repeated matrix multiplication applies equally to forward propagation in a network with no nonlinearity, where the state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(t)T</a:t>
            </a:r>
            <a:r>
              <a:rPr lang="en-US" altLang="zh-CN" sz="2600" b="1" i="1" dirty="0">
                <a:latin typeface="Times New Roman" panose="02020603050405020304" pitchFamily="18" charset="0"/>
                <a:cs typeface="Times New Roman" panose="02020603050405020304" pitchFamily="18" charset="0"/>
              </a:rPr>
              <a:t>W</a:t>
            </a:r>
            <a:r>
              <a:rPr lang="en-US" altLang="zh-CN" sz="26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10.8 Echo State Networks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When a linear map </a:t>
            </a:r>
            <a:r>
              <a:rPr lang="en-US" altLang="zh-CN" sz="2600" b="1" i="1" dirty="0">
                <a:latin typeface="Times New Roman" panose="02020603050405020304" pitchFamily="18" charset="0"/>
                <a:cs typeface="Times New Roman" panose="02020603050405020304" pitchFamily="18" charset="0"/>
              </a:rPr>
              <a:t>W</a:t>
            </a:r>
            <a:r>
              <a:rPr lang="en-US" altLang="zh-CN" sz="2600" b="1" i="1" baseline="30000" dirty="0">
                <a:latin typeface="Times New Roman" panose="02020603050405020304" pitchFamily="18" charset="0"/>
                <a:cs typeface="Times New Roman" panose="02020603050405020304" pitchFamily="18" charset="0"/>
              </a:rPr>
              <a:t> </a:t>
            </a:r>
            <a:r>
              <a:rPr lang="en-US" altLang="zh-CN" sz="2600" baseline="30000" dirty="0">
                <a:latin typeface="Times New Roman" panose="02020603050405020304" pitchFamily="18" charset="0"/>
                <a:cs typeface="Times New Roman" panose="02020603050405020304" pitchFamily="18" charset="0"/>
              </a:rPr>
              <a:t>T  </a:t>
            </a:r>
            <a:r>
              <a:rPr lang="en-US" altLang="zh-CN" sz="2600" dirty="0">
                <a:latin typeface="Times New Roman" panose="02020603050405020304" pitchFamily="18" charset="0"/>
                <a:cs typeface="Times New Roman" panose="02020603050405020304" pitchFamily="18" charset="0"/>
              </a:rPr>
              <a:t>always shrinks </a:t>
            </a:r>
            <a:r>
              <a:rPr lang="en-US" altLang="zh-CN" sz="2600" b="1" i="1" dirty="0">
                <a:latin typeface="Times New Roman" panose="02020603050405020304" pitchFamily="18" charset="0"/>
                <a:cs typeface="Times New Roman" panose="02020603050405020304" pitchFamily="18" charset="0"/>
              </a:rPr>
              <a:t>h </a:t>
            </a:r>
            <a:r>
              <a:rPr lang="en-US" altLang="zh-CN" sz="2600" dirty="0">
                <a:latin typeface="Times New Roman" panose="02020603050405020304" pitchFamily="18" charset="0"/>
                <a:cs typeface="Times New Roman" panose="02020603050405020304" pitchFamily="18" charset="0"/>
              </a:rPr>
              <a:t>as measured by the </a:t>
            </a:r>
            <a:r>
              <a:rPr lang="en-US" altLang="zh-CN" sz="2600" i="1" dirty="0">
                <a:latin typeface="Times New Roman" panose="02020603050405020304" pitchFamily="18" charset="0"/>
                <a:cs typeface="Times New Roman" panose="02020603050405020304" pitchFamily="18" charset="0"/>
              </a:rPr>
              <a:t>L</a:t>
            </a:r>
            <a:r>
              <a:rPr lang="en-US" altLang="zh-CN" sz="2600" baseline="30000" dirty="0">
                <a:latin typeface="Times New Roman" panose="02020603050405020304" pitchFamily="18" charset="0"/>
                <a:cs typeface="Times New Roman" panose="02020603050405020304" pitchFamily="18" charset="0"/>
              </a:rPr>
              <a:t>2</a:t>
            </a:r>
            <a:r>
              <a:rPr lang="en-US" altLang="zh-CN" sz="2600" i="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norm, then we say that the map is </a:t>
            </a:r>
            <a:r>
              <a:rPr lang="en-US" altLang="zh-CN" sz="2600" i="1" dirty="0">
                <a:latin typeface="Times New Roman" panose="02020603050405020304" pitchFamily="18" charset="0"/>
                <a:cs typeface="Times New Roman" panose="02020603050405020304" pitchFamily="18" charset="0"/>
              </a:rPr>
              <a:t>contractive</a:t>
            </a:r>
            <a:r>
              <a:rPr lang="en-US" altLang="zh-CN" sz="2600" dirty="0">
                <a:latin typeface="Times New Roman" panose="02020603050405020304" pitchFamily="18" charset="0"/>
                <a:cs typeface="Times New Roman" panose="02020603050405020304" pitchFamily="18" charset="0"/>
              </a:rPr>
              <a:t>. When the spectral radius is less than one, the mapping from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to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is contractive, so a small change becomes smaller after each time step. This necessarily makes the network forget information about the past when we use a finite level of precision (such as 32 bit integers) to store the state vector.</a:t>
            </a:r>
          </a:p>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The Jacobian matrix tells us how a small change of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propagates one step forward, or equivalently, how the gradient on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propagates one step backward, during back-propagation.  </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10.8 Echo State Networks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Note that neither </a:t>
            </a:r>
            <a:r>
              <a:rPr lang="en-US" altLang="zh-CN" b="1" i="1" dirty="0">
                <a:sym typeface="+mn-ea"/>
              </a:rPr>
              <a:t>W </a:t>
            </a:r>
            <a:r>
              <a:rPr lang="en-US" altLang="zh-CN" dirty="0">
                <a:sym typeface="+mn-ea"/>
              </a:rPr>
              <a:t>nor </a:t>
            </a:r>
            <a:r>
              <a:rPr lang="en-US" altLang="zh-CN" b="1" i="1" dirty="0">
                <a:sym typeface="+mn-ea"/>
              </a:rPr>
              <a:t>J </a:t>
            </a:r>
            <a:r>
              <a:rPr lang="en-US" altLang="zh-CN" dirty="0">
                <a:sym typeface="+mn-ea"/>
              </a:rPr>
              <a:t>need to be symmetric (al- though they are square and real), so they can have complex-valued </a:t>
            </a:r>
            <a:r>
              <a:rPr lang="en-US" altLang="zh-CN" sz="2600" dirty="0">
                <a:latin typeface="Times New Roman" panose="02020603050405020304" pitchFamily="18" charset="0"/>
                <a:cs typeface="Times New Roman" panose="02020603050405020304" pitchFamily="18" charset="0"/>
              </a:rPr>
              <a:t>eigenvalues and eigenvectors, with imaginary components corresponding to potentially oscillatory behavior (if the same Jacobian was applied iteratively). Even though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or a small variation of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of interest in back-propagation are real-valued, they can be expressed in such a complex-valued basis. What matters is what happens to the magnitude (complex absolute value) of these possibly complex-valued basis coefficients, when we multiply the matrix by the vector. An eigenvalue with magnitude greater than one corresponds to magnification (exponential growth, if applied iteratively) or shrinking (exponential decay, if applied iteratively).</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10.8 Echo State Networks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With a nonlinear map, the Jacobian is free to change at each step. The dynamics therefore become more complicated. However, it remains true that a small initial variation can turn into a large variation after several steps. One difference between the purely linear case and the nonlinear case is that the use of a squashing nonlinearity such as tanh can cause the recurrent dynamics to become bounded. Note that it is possible for back-propagation to retain unbounded dynamics even when forward propagation has bounded dynamics, for example, when a sequence of tanh units are all in the middle of their linear regime and are connected by weight matrices with spectral radius greater than 1. However, it is rare for all of the tanh units to simultaneously lie at their linear activation point.</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10.8 Echo State Networks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strategy of echo state networks is simply to fix the weights to have some spectral radius such as 3, where information is carried forward through time but does not explode due to the stabilizing effect of saturating nonlinearities like tanh. </a:t>
            </a:r>
          </a:p>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More recently, it has been shown that the techniques used to set the weights in ESNs could be used to </a:t>
            </a:r>
            <a:r>
              <a:rPr lang="en-US" altLang="zh-CN" sz="2600" b="1" dirty="0">
                <a:latin typeface="Times New Roman" panose="02020603050405020304" pitchFamily="18" charset="0"/>
                <a:cs typeface="Times New Roman" panose="02020603050405020304" pitchFamily="18" charset="0"/>
              </a:rPr>
              <a:t>initialize </a:t>
            </a:r>
            <a:r>
              <a:rPr lang="en-US" altLang="zh-CN" sz="2600" dirty="0">
                <a:latin typeface="Times New Roman" panose="02020603050405020304" pitchFamily="18" charset="0"/>
                <a:cs typeface="Times New Roman" panose="02020603050405020304" pitchFamily="18" charset="0"/>
              </a:rPr>
              <a:t>the weights in a fully trainable recurrent net- work (with the hidden-to-hidden recurrent weights trained using back-propagation through time), helping to learn long-term dependencies (</a:t>
            </a:r>
            <a:r>
              <a:rPr lang="en-US" altLang="zh-CN" sz="2600" dirty="0">
                <a:solidFill>
                  <a:srgbClr val="00FF00"/>
                </a:solidFill>
                <a:latin typeface="Times New Roman" panose="02020603050405020304" pitchFamily="18" charset="0"/>
                <a:cs typeface="Times New Roman" panose="02020603050405020304" pitchFamily="18" charset="0"/>
              </a:rPr>
              <a:t>Sutskever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2012</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Sutskever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In this setting, an initial spectral radius of 1.2 performs well, combined with the sparse initialization scheme described in Sec.</a:t>
            </a:r>
            <a:r>
              <a:rPr lang="en-US" altLang="zh-CN" sz="2600" dirty="0">
                <a:solidFill>
                  <a:srgbClr val="FF0000"/>
                </a:solidFill>
                <a:latin typeface="Times New Roman" panose="02020603050405020304" pitchFamily="18" charset="0"/>
                <a:cs typeface="Times New Roman" panose="02020603050405020304" pitchFamily="18" charset="0"/>
              </a:rPr>
              <a:t> 8.4</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Yajing An</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635" y="1720850"/>
            <a:ext cx="12136755" cy="1189355"/>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sym typeface="+mn-ea"/>
              </a:rPr>
              <a:t>10.9 Leaky Units and Other Strategies for Multiple Time Scales</a:t>
            </a:r>
            <a:endParaRPr lang="zh-CN" altLang="en-US" sz="3600" dirty="0"/>
          </a:p>
        </p:txBody>
      </p:sp>
      <p:sp>
        <p:nvSpPr>
          <p:cNvPr id="8" name="文本框 7"/>
          <p:cNvSpPr txBox="1"/>
          <p:nvPr/>
        </p:nvSpPr>
        <p:spPr>
          <a:xfrm>
            <a:off x="0" y="558169"/>
            <a:ext cx="12192000" cy="1323439"/>
          </a:xfrm>
          <a:prstGeom prst="rect">
            <a:avLst/>
          </a:prstGeom>
          <a:noFill/>
        </p:spPr>
        <p:txBody>
          <a:bodyPr wrap="square" rtlCol="0">
            <a:spAutoFit/>
          </a:bodyPr>
          <a:lstStyle/>
          <a:p>
            <a:pPr algn="ctr"/>
            <a:r>
              <a:rPr lang="en-US" altLang="zh-CN" sz="4000" b="1" dirty="0">
                <a:latin typeface="Times New Roman" panose="02020603050405020304" pitchFamily="18" charset="0"/>
                <a:cs typeface="Times New Roman" panose="02020603050405020304" pitchFamily="18" charset="0"/>
              </a:rPr>
              <a:t>Chapter 10 </a:t>
            </a:r>
            <a:r>
              <a:rPr lang="en-US" altLang="zh-CN" sz="4000" b="1" dirty="0">
                <a:latin typeface="Times New Roman" panose="02020603050405020304" pitchFamily="18" charset="0"/>
                <a:cs typeface="Times New Roman" panose="02020603050405020304" pitchFamily="18" charset="0"/>
                <a:sym typeface="+mn-ea"/>
              </a:rPr>
              <a:t>Sequence Modeling: Recurrent and Recursive Nets</a:t>
            </a:r>
            <a:endParaRPr lang="zh-CN" altLang="en-US" sz="40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10.9 Leaky Units and Other Strategies for Multiple Time Scales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One way to deal with long-term dependencies is to design a model that operates at multiple time scales, so that some parts of the model operate at fine-grained time scales and can handle small details, while other parts operate at coarse time scales and transfer information from the distant past to the present more efficiently. Various strategies for building both fine and coarse time scales are possible. These include the addition of skip connections across time, “leaky units” that integrate signals with different time constants, and the removal of some of the connections used to model fine-grained time scales.</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10.9.1 Adding Skip Connections through Time</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One way to obtain coarse time scales is to add direct connections from variables in the distant past to variables in the present. The idea of using such skip connections dates back to </a:t>
            </a:r>
            <a:r>
              <a:rPr lang="en-US" altLang="zh-CN" sz="2600" dirty="0">
                <a:solidFill>
                  <a:srgbClr val="00FF00"/>
                </a:solidFill>
                <a:latin typeface="Times New Roman" panose="02020603050405020304" pitchFamily="18" charset="0"/>
                <a:cs typeface="Times New Roman" panose="02020603050405020304" pitchFamily="18" charset="0"/>
              </a:rPr>
              <a:t>Lin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1996</a:t>
            </a:r>
            <a:r>
              <a:rPr lang="en-US" altLang="zh-CN" sz="2600" dirty="0">
                <a:latin typeface="Times New Roman" panose="02020603050405020304" pitchFamily="18" charset="0"/>
                <a:cs typeface="Times New Roman" panose="02020603050405020304" pitchFamily="18" charset="0"/>
              </a:rPr>
              <a:t>) and follows from the idea of incorporating delays in feedforward neural networks (</a:t>
            </a:r>
            <a:r>
              <a:rPr lang="en-US" altLang="zh-CN" sz="2600" dirty="0">
                <a:solidFill>
                  <a:srgbClr val="00FF00"/>
                </a:solidFill>
                <a:latin typeface="Times New Roman" panose="02020603050405020304" pitchFamily="18" charset="0"/>
                <a:cs typeface="Times New Roman" panose="02020603050405020304" pitchFamily="18" charset="0"/>
              </a:rPr>
              <a:t>Lang and Hinton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1988</a:t>
            </a:r>
            <a:r>
              <a:rPr lang="en-US" altLang="zh-CN" sz="2600" dirty="0">
                <a:latin typeface="Times New Roman" panose="02020603050405020304" pitchFamily="18" charset="0"/>
                <a:cs typeface="Times New Roman" panose="02020603050405020304" pitchFamily="18" charset="0"/>
              </a:rPr>
              <a:t>). In an ordinary recurrent network, a recurrent connection goes from a unit at time t to a unit at time t + 1. It is possible to construct recurrent networks with longer delays (</a:t>
            </a:r>
            <a:r>
              <a:rPr lang="en-US" altLang="zh-CN" sz="2600" dirty="0">
                <a:solidFill>
                  <a:srgbClr val="00FF00"/>
                </a:solidFill>
                <a:latin typeface="Times New Roman" panose="02020603050405020304" pitchFamily="18" charset="0"/>
                <a:cs typeface="Times New Roman" panose="02020603050405020304" pitchFamily="18" charset="0"/>
              </a:rPr>
              <a:t>Bengio</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1991</a:t>
            </a:r>
            <a:r>
              <a:rPr lang="en-US" altLang="zh-CN" sz="2600" dirty="0">
                <a:latin typeface="Times New Roman" panose="02020603050405020304" pitchFamily="18" charset="0"/>
                <a:cs typeface="Times New Roman" panose="02020603050405020304" pitchFamily="18" charset="0"/>
              </a:rPr>
              <a:t>).</a:t>
            </a:r>
          </a:p>
          <a:p>
            <a:pPr marL="0" lvl="0" indent="0" algn="l">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内容占位符 2"/>
              <p:cNvSpPr>
                <a:spLocks noGrp="1"/>
              </p:cNvSpPr>
              <p:nvPr>
                <p:ph idx="1"/>
              </p:nvPr>
            </p:nvSpPr>
            <p:spPr/>
            <p:txBody>
              <a:bodyPr>
                <a:normAutofit fontScale="70000" lnSpcReduction="20000"/>
              </a:bodyPr>
              <a:lstStyle/>
              <a:p>
                <a:pPr marL="0" indent="0" algn="just">
                  <a:lnSpc>
                    <a:spcPct val="145000"/>
                  </a:lnSpc>
                  <a:spcBef>
                    <a:spcPct val="0"/>
                  </a:spcBef>
                  <a:buNone/>
                </a:pPr>
                <a:r>
                  <a:rPr lang="en-US" altLang="zh-CN" sz="4200" dirty="0">
                    <a:latin typeface="Times New Roman" panose="02020603050405020304" pitchFamily="18" charset="0"/>
                    <a:cs typeface="Times New Roman" panose="02020603050405020304" pitchFamily="18" charset="0"/>
                  </a:rPr>
                  <a:t>The unfolded computational graph of Eq. </a:t>
                </a:r>
                <a:r>
                  <a:rPr lang="en-US" altLang="zh-CN" sz="4200" dirty="0">
                    <a:solidFill>
                      <a:srgbClr val="FF0000"/>
                    </a:solidFill>
                    <a:latin typeface="Times New Roman" panose="02020603050405020304" pitchFamily="18" charset="0"/>
                    <a:cs typeface="Times New Roman" panose="02020603050405020304" pitchFamily="18" charset="0"/>
                  </a:rPr>
                  <a:t>10.1</a:t>
                </a:r>
                <a:r>
                  <a:rPr lang="en-US" altLang="zh-CN" sz="4200" dirty="0">
                    <a:latin typeface="Times New Roman" panose="02020603050405020304" pitchFamily="18" charset="0"/>
                    <a:cs typeface="Times New Roman" panose="02020603050405020304" pitchFamily="18" charset="0"/>
                  </a:rPr>
                  <a:t> and Eq. </a:t>
                </a:r>
                <a:r>
                  <a:rPr lang="en-US" altLang="zh-CN" sz="4200" dirty="0">
                    <a:solidFill>
                      <a:srgbClr val="FF0000"/>
                    </a:solidFill>
                    <a:latin typeface="Times New Roman" panose="02020603050405020304" pitchFamily="18" charset="0"/>
                    <a:cs typeface="Times New Roman" panose="02020603050405020304" pitchFamily="18" charset="0"/>
                  </a:rPr>
                  <a:t>10.3</a:t>
                </a:r>
                <a:r>
                  <a:rPr lang="en-US" altLang="zh-CN" sz="4200" dirty="0">
                    <a:latin typeface="Times New Roman" panose="02020603050405020304" pitchFamily="18" charset="0"/>
                    <a:cs typeface="Times New Roman" panose="02020603050405020304" pitchFamily="18" charset="0"/>
                  </a:rPr>
                  <a:t> is illustrated in Fig. </a:t>
                </a:r>
                <a:r>
                  <a:rPr lang="en-US" altLang="zh-CN" sz="4200" dirty="0">
                    <a:solidFill>
                      <a:srgbClr val="FF0000"/>
                    </a:solidFill>
                    <a:latin typeface="Times New Roman" panose="02020603050405020304" pitchFamily="18" charset="0"/>
                    <a:cs typeface="Times New Roman" panose="02020603050405020304" pitchFamily="18" charset="0"/>
                  </a:rPr>
                  <a:t>10.1</a:t>
                </a:r>
                <a:r>
                  <a:rPr lang="en-US" altLang="zh-CN" sz="4200" dirty="0">
                    <a:latin typeface="Times New Roman" panose="02020603050405020304" pitchFamily="18" charset="0"/>
                    <a:cs typeface="Times New Roman" panose="02020603050405020304" pitchFamily="18" charset="0"/>
                  </a:rPr>
                  <a:t>.</a:t>
                </a:r>
              </a:p>
              <a:p>
                <a:pPr marL="0" indent="0" algn="just">
                  <a:lnSpc>
                    <a:spcPct val="145000"/>
                  </a:lnSpc>
                  <a:spcBef>
                    <a:spcPct val="0"/>
                  </a:spcBef>
                  <a:buNone/>
                </a:pPr>
                <a:endParaRPr lang="en-US" altLang="zh-CN" sz="3400" dirty="0">
                  <a:latin typeface="Times New Roman" panose="02020603050405020304" pitchFamily="18" charset="0"/>
                  <a:cs typeface="Times New Roman" panose="02020603050405020304" pitchFamily="18" charset="0"/>
                </a:endParaRPr>
              </a:p>
              <a:p>
                <a:pPr marL="0" indent="0" algn="just">
                  <a:lnSpc>
                    <a:spcPct val="145000"/>
                  </a:lnSpc>
                  <a:spcBef>
                    <a:spcPct val="0"/>
                  </a:spcBef>
                  <a:buNone/>
                </a:pPr>
                <a:r>
                  <a:rPr lang="en-US" altLang="zh-CN" sz="3400" dirty="0">
                    <a:latin typeface="Times New Roman" panose="02020603050405020304" pitchFamily="18" charset="0"/>
                    <a:cs typeface="Times New Roman" panose="02020603050405020304" pitchFamily="18" charset="0"/>
                  </a:rPr>
                  <a:t> </a:t>
                </a:r>
                <a:br>
                  <a:rPr lang="en-US" altLang="zh-CN" sz="3400" dirty="0">
                    <a:latin typeface="Times New Roman" panose="02020603050405020304" pitchFamily="18" charset="0"/>
                    <a:cs typeface="Times New Roman" panose="02020603050405020304" pitchFamily="18" charset="0"/>
                  </a:rPr>
                </a:br>
                <a:endParaRPr lang="en-US" altLang="zh-CN" sz="3400" dirty="0">
                  <a:latin typeface="Times New Roman" panose="02020603050405020304" pitchFamily="18" charset="0"/>
                  <a:cs typeface="Times New Roman" panose="02020603050405020304" pitchFamily="18" charset="0"/>
                </a:endParaRPr>
              </a:p>
              <a:p>
                <a:pPr marL="0" indent="0" algn="just">
                  <a:lnSpc>
                    <a:spcPct val="145000"/>
                  </a:lnSpc>
                  <a:spcBef>
                    <a:spcPct val="0"/>
                  </a:spcBef>
                  <a:buNone/>
                </a:pPr>
                <a:endParaRPr lang="en-US" altLang="zh-CN" sz="3400" dirty="0">
                  <a:latin typeface="Times New Roman" panose="02020603050405020304" pitchFamily="18" charset="0"/>
                  <a:cs typeface="Times New Roman" panose="02020603050405020304" pitchFamily="18" charset="0"/>
                </a:endParaRPr>
              </a:p>
              <a:p>
                <a:pPr marL="0" indent="0" algn="just">
                  <a:lnSpc>
                    <a:spcPct val="145000"/>
                  </a:lnSpc>
                  <a:spcBef>
                    <a:spcPct val="0"/>
                  </a:spcBef>
                  <a:buNone/>
                </a:pPr>
                <a:r>
                  <a:rPr lang="en-US" altLang="zh-CN" sz="3200" dirty="0">
                    <a:latin typeface="Times New Roman" panose="02020603050405020304" pitchFamily="18" charset="0"/>
                    <a:cs typeface="Times New Roman" panose="02020603050405020304" pitchFamily="18" charset="0"/>
                  </a:rPr>
                  <a:t>Figure 10.1: The classical dynamical system described by Eq. </a:t>
                </a:r>
                <a:r>
                  <a:rPr lang="en-US" altLang="zh-CN" sz="3200" dirty="0">
                    <a:solidFill>
                      <a:srgbClr val="FF0000"/>
                    </a:solidFill>
                    <a:latin typeface="Times New Roman" panose="02020603050405020304" pitchFamily="18" charset="0"/>
                    <a:cs typeface="Times New Roman" panose="02020603050405020304" pitchFamily="18" charset="0"/>
                  </a:rPr>
                  <a:t>10.1</a:t>
                </a:r>
                <a:r>
                  <a:rPr lang="en-US" altLang="zh-CN" sz="3200" dirty="0">
                    <a:latin typeface="Times New Roman" panose="02020603050405020304" pitchFamily="18" charset="0"/>
                    <a:cs typeface="Times New Roman" panose="02020603050405020304" pitchFamily="18" charset="0"/>
                  </a:rPr>
                  <a:t>, illustrated as an unfolded computational graph. Each node represents the state at some time t and the function f maps the state at t to the state at </a:t>
                </a:r>
                <a14:m>
                  <m:oMath xmlns:m="http://schemas.openxmlformats.org/officeDocument/2006/math">
                    <m:r>
                      <a:rPr lang="en-US" altLang="zh-CN" sz="3200" i="1" dirty="0" smtClean="0">
                        <a:latin typeface="Cambria Math" panose="02040503050406030204" pitchFamily="18" charset="0"/>
                        <a:cs typeface="Times New Roman" panose="02020603050405020304" pitchFamily="18" charset="0"/>
                      </a:rPr>
                      <m:t>𝑡</m:t>
                    </m:r>
                    <m:r>
                      <a:rPr lang="en-US" altLang="zh-CN" sz="3200" i="1" dirty="0" smtClean="0">
                        <a:latin typeface="Cambria Math" panose="02040503050406030204" pitchFamily="18" charset="0"/>
                        <a:cs typeface="Times New Roman" panose="02020603050405020304" pitchFamily="18" charset="0"/>
                      </a:rPr>
                      <m:t> + 1</m:t>
                    </m:r>
                  </m:oMath>
                </a14:m>
                <a:r>
                  <a:rPr lang="en-US" altLang="zh-CN" sz="3200" dirty="0">
                    <a:latin typeface="Times New Roman" panose="02020603050405020304" pitchFamily="18" charset="0"/>
                    <a:cs typeface="Times New Roman" panose="02020603050405020304" pitchFamily="18" charset="0"/>
                  </a:rPr>
                  <a:t>. The same parameters (the same value of </a:t>
                </a:r>
                <a14:m>
                  <m:oMath xmlns:m="http://schemas.openxmlformats.org/officeDocument/2006/math">
                    <m:r>
                      <a:rPr lang="en-US" altLang="zh-CN" sz="3200" b="1" i="1" dirty="0" smtClean="0">
                        <a:latin typeface="Cambria Math" panose="02040503050406030204" pitchFamily="18" charset="0"/>
                        <a:cs typeface="Times New Roman" panose="02020603050405020304" pitchFamily="18" charset="0"/>
                      </a:rPr>
                      <m:t>𝜽</m:t>
                    </m:r>
                  </m:oMath>
                </a14:m>
                <a:r>
                  <a:rPr lang="en-US" altLang="zh-CN" sz="3200" b="1"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used to parametrize </a:t>
                </a:r>
                <a14:m>
                  <m:oMath xmlns:m="http://schemas.openxmlformats.org/officeDocument/2006/math">
                    <m:r>
                      <a:rPr lang="en-US" altLang="zh-CN" sz="3200" i="1" dirty="0" smtClean="0">
                        <a:latin typeface="Cambria Math" panose="02040503050406030204" pitchFamily="18" charset="0"/>
                        <a:cs typeface="Times New Roman" panose="02020603050405020304" pitchFamily="18" charset="0"/>
                      </a:rPr>
                      <m:t>𝑓</m:t>
                    </m:r>
                  </m:oMath>
                </a14:m>
                <a:r>
                  <a:rPr lang="en-US" altLang="zh-CN" sz="3200" dirty="0">
                    <a:latin typeface="Times New Roman" panose="02020603050405020304" pitchFamily="18" charset="0"/>
                    <a:cs typeface="Times New Roman" panose="02020603050405020304" pitchFamily="18" charset="0"/>
                  </a:rPr>
                  <a:t>) are used for all time steps. </a:t>
                </a:r>
              </a:p>
            </p:txBody>
          </p:sp>
        </mc:Choice>
        <mc:Fallback xmlns="">
          <p:sp>
            <p:nvSpPr>
              <p:cNvPr id="41986" name="内容占位符 2"/>
              <p:cNvSpPr>
                <a:spLocks noGrp="1" noRot="1" noChangeAspect="1" noMove="1" noResize="1" noEditPoints="1" noAdjustHandles="1" noChangeArrowheads="1" noChangeShapeType="1" noTextEdit="1"/>
              </p:cNvSpPr>
              <p:nvPr>
                <p:ph idx="1"/>
              </p:nvPr>
            </p:nvSpPr>
            <p:spPr>
              <a:blipFill>
                <a:blip r:embed="rId3"/>
                <a:stretch>
                  <a:fillRect l="-1176" t="-119" r="-1122"/>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7"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39380" y="2267051"/>
            <a:ext cx="7705725"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10.9.1 Adding Skip Connections through Time</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As we have seen in Sec. </a:t>
            </a:r>
            <a:r>
              <a:rPr lang="en-US" altLang="zh-CN" sz="2600" dirty="0">
                <a:solidFill>
                  <a:srgbClr val="FF0000"/>
                </a:solidFill>
                <a:latin typeface="Times New Roman" panose="02020603050405020304" pitchFamily="18" charset="0"/>
                <a:cs typeface="Times New Roman" panose="02020603050405020304" pitchFamily="18" charset="0"/>
              </a:rPr>
              <a:t>8.2.5</a:t>
            </a:r>
            <a:r>
              <a:rPr lang="en-US" altLang="zh-CN" sz="2600" dirty="0">
                <a:latin typeface="Times New Roman" panose="02020603050405020304" pitchFamily="18" charset="0"/>
                <a:cs typeface="Times New Roman" panose="02020603050405020304" pitchFamily="18" charset="0"/>
              </a:rPr>
              <a:t>, gradients may vanish or explode exponentially </a:t>
            </a:r>
            <a:r>
              <a:rPr lang="en-US" altLang="zh-CN" sz="2600" b="1" dirty="0">
                <a:latin typeface="Times New Roman" panose="02020603050405020304" pitchFamily="18" charset="0"/>
                <a:cs typeface="Times New Roman" panose="02020603050405020304" pitchFamily="18" charset="0"/>
              </a:rPr>
              <a:t>with respect to the number of time steps</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Lin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1996</a:t>
            </a:r>
            <a:r>
              <a:rPr lang="en-US" altLang="zh-CN" sz="2600" dirty="0">
                <a:latin typeface="Times New Roman" panose="02020603050405020304" pitchFamily="18" charset="0"/>
                <a:cs typeface="Times New Roman" panose="02020603050405020304" pitchFamily="18" charset="0"/>
              </a:rPr>
              <a:t>) introduced recurrent connections with a time-delay of d to mitigate this problem. Gradients now diminish exponentially as a function of     rather than τ. Since there are both delayed and single step connections, gradients may still explode exponentially in τ. This allows the learning algorithm to capture longer dependencies although not all long-term dependencies may be represented well in this way.</a:t>
            </a:r>
          </a:p>
        </p:txBody>
      </p:sp>
      <p:pic>
        <p:nvPicPr>
          <p:cNvPr id="4" name="图片 3" descr="u=1907756794,293736522&amp;fm=21&amp;gp=0.jpg"/>
          <p:cNvPicPr>
            <a:picLocks noChangeAspect="1"/>
          </p:cNvPicPr>
          <p:nvPr>
            <p:custDataLst>
              <p:tags r:id="rId2"/>
            </p:custDataLst>
          </p:nvPr>
        </p:nvPicPr>
        <p:blipFill>
          <a:blip r:embed="rId4"/>
          <a:stretch>
            <a:fillRect/>
          </a:stretch>
        </p:blipFill>
        <p:spPr>
          <a:xfrm>
            <a:off x="10611066" y="5656006"/>
            <a:ext cx="1485468" cy="1119188"/>
          </a:xfrm>
          <a:prstGeom prst="rect">
            <a:avLst/>
          </a:prstGeom>
        </p:spPr>
      </p:pic>
      <p:graphicFrame>
        <p:nvGraphicFramePr>
          <p:cNvPr id="5" name="对象 4">
            <a:hlinkClick r:id="" action="ppaction://ole?verb=0"/>
          </p:cNvPr>
          <p:cNvGraphicFramePr>
            <a:graphicFrameLocks noChangeAspect="1"/>
          </p:cNvGraphicFramePr>
          <p:nvPr>
            <p:extLst>
              <p:ext uri="{D42A27DB-BD31-4B8C-83A1-F6EECF244321}">
                <p14:modId xmlns:p14="http://schemas.microsoft.com/office/powerpoint/2010/main" val="3797280555"/>
              </p:ext>
            </p:extLst>
          </p:nvPr>
        </p:nvGraphicFramePr>
        <p:xfrm>
          <a:off x="4738161" y="2429949"/>
          <a:ext cx="328930" cy="784225"/>
        </p:xfrm>
        <a:graphic>
          <a:graphicData uri="http://schemas.openxmlformats.org/presentationml/2006/ole">
            <mc:AlternateContent xmlns:mc="http://schemas.openxmlformats.org/markup-compatibility/2006">
              <mc:Choice xmlns:v="urn:schemas-microsoft-com:vml" Requires="v">
                <p:oleObj spid="_x0000_s195614" r:id="rId5" imgW="165100" imgH="393700" progId="Equation.KSEE3">
                  <p:embed/>
                </p:oleObj>
              </mc:Choice>
              <mc:Fallback>
                <p:oleObj r:id="rId5" imgW="165100" imgH="393700" progId="Equation.KSEE3">
                  <p:embed/>
                  <p:pic>
                    <p:nvPicPr>
                      <p:cNvPr id="5" name="对象 4">
                        <a:hlinkClick r:id="" action="ppaction://ole?verb=0"/>
                      </p:cNvPr>
                      <p:cNvPicPr/>
                      <p:nvPr/>
                    </p:nvPicPr>
                    <p:blipFill>
                      <a:blip r:embed="rId6"/>
                      <a:stretch>
                        <a:fillRect/>
                      </a:stretch>
                    </p:blipFill>
                    <p:spPr>
                      <a:xfrm>
                        <a:off x="4738161" y="2429949"/>
                        <a:ext cx="328930" cy="784225"/>
                      </a:xfrm>
                      <a:prstGeom prst="rect">
                        <a:avLst/>
                      </a:prstGeom>
                    </p:spPr>
                  </p:pic>
                </p:oleObj>
              </mc:Fallback>
            </mc:AlternateContent>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10.9.2 Leaky Units and a Spectrum of Different Time Scales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Another way to obtain paths on which the product of derivatives is close to one is to have units with </a:t>
            </a:r>
            <a:r>
              <a:rPr lang="en-US" altLang="zh-CN" sz="2600" b="1" dirty="0">
                <a:latin typeface="Times New Roman" panose="02020603050405020304" pitchFamily="18" charset="0"/>
                <a:cs typeface="Times New Roman" panose="02020603050405020304" pitchFamily="18" charset="0"/>
              </a:rPr>
              <a:t>linear </a:t>
            </a:r>
            <a:r>
              <a:rPr lang="en-US" altLang="zh-CN" sz="2600" dirty="0">
                <a:latin typeface="Times New Roman" panose="02020603050405020304" pitchFamily="18" charset="0"/>
                <a:cs typeface="Times New Roman" panose="02020603050405020304" pitchFamily="18" charset="0"/>
              </a:rPr>
              <a:t>self-connections and a weight near one on these connections.</a:t>
            </a:r>
          </a:p>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When we accumulate a running average </a:t>
            </a:r>
            <a:r>
              <a:rPr lang="en-US" altLang="zh-CN" sz="2600" i="1" dirty="0">
                <a:latin typeface="Times New Roman" panose="02020603050405020304" pitchFamily="18" charset="0"/>
                <a:cs typeface="Times New Roman" panose="02020603050405020304" pitchFamily="18" charset="0"/>
              </a:rPr>
              <a:t>µ</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of some value </a:t>
            </a:r>
            <a:r>
              <a:rPr lang="en-US" altLang="zh-CN" sz="2600" i="1" dirty="0">
                <a:latin typeface="Times New Roman" panose="02020603050405020304" pitchFamily="18" charset="0"/>
                <a:cs typeface="Times New Roman" panose="02020603050405020304" pitchFamily="18" charset="0"/>
              </a:rPr>
              <a:t>v</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by applying the update </a:t>
            </a:r>
            <a:r>
              <a:rPr lang="en-US" altLang="zh-CN" sz="2600" i="1" dirty="0">
                <a:latin typeface="Times New Roman" panose="02020603050405020304" pitchFamily="18" charset="0"/>
                <a:cs typeface="Times New Roman" panose="02020603050405020304" pitchFamily="18" charset="0"/>
              </a:rPr>
              <a:t>µ</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 α</a:t>
            </a:r>
            <a:r>
              <a:rPr lang="en-US" altLang="zh-CN" sz="2600" i="1" dirty="0">
                <a:latin typeface="Times New Roman" panose="02020603050405020304" pitchFamily="18" charset="0"/>
                <a:cs typeface="Times New Roman" panose="02020603050405020304" pitchFamily="18" charset="0"/>
              </a:rPr>
              <a:t>µ</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 (1 − α)</a:t>
            </a:r>
            <a:r>
              <a:rPr lang="en-US" altLang="zh-CN" sz="2600" i="1" dirty="0">
                <a:latin typeface="Times New Roman" panose="02020603050405020304" pitchFamily="18" charset="0"/>
                <a:cs typeface="Times New Roman" panose="02020603050405020304" pitchFamily="18" charset="0"/>
              </a:rPr>
              <a:t>v</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the α parameter is an example of a linear self- connection from </a:t>
            </a:r>
            <a:r>
              <a:rPr lang="en-US" altLang="zh-CN" sz="2600" i="1" dirty="0">
                <a:latin typeface="Times New Roman" panose="02020603050405020304" pitchFamily="18" charset="0"/>
                <a:cs typeface="Times New Roman" panose="02020603050405020304" pitchFamily="18" charset="0"/>
              </a:rPr>
              <a:t>µ</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to </a:t>
            </a:r>
            <a:r>
              <a:rPr lang="en-US" altLang="zh-CN" sz="2600" i="1" dirty="0">
                <a:latin typeface="Times New Roman" panose="02020603050405020304" pitchFamily="18" charset="0"/>
                <a:cs typeface="Times New Roman" panose="02020603050405020304" pitchFamily="18" charset="0"/>
              </a:rPr>
              <a:t>µ</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When α is near one, the running average remembers information about the past for a long time, and when α is near zero, information about the past is rapidly discarded. Hidden units with linear self-connections can behave similarly to such running averages. Such hidden units are called </a:t>
            </a:r>
            <a:r>
              <a:rPr lang="en-US" altLang="zh-CN" sz="2600" i="1" dirty="0">
                <a:latin typeface="Times New Roman" panose="02020603050405020304" pitchFamily="18" charset="0"/>
                <a:cs typeface="Times New Roman" panose="02020603050405020304" pitchFamily="18" charset="0"/>
              </a:rPr>
              <a:t>leaky units</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10.9.2 Leaky Units and a Spectrum of Different Time Scales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Skip connections through </a:t>
            </a:r>
            <a:r>
              <a:rPr lang="en-US" altLang="zh-CN" sz="2600" i="1" dirty="0">
                <a:latin typeface="Times New Roman" panose="02020603050405020304" pitchFamily="18" charset="0"/>
                <a:cs typeface="Times New Roman" panose="02020603050405020304" pitchFamily="18" charset="0"/>
              </a:rPr>
              <a:t>d </a:t>
            </a:r>
            <a:r>
              <a:rPr lang="en-US" altLang="zh-CN" sz="2600" dirty="0">
                <a:latin typeface="Times New Roman" panose="02020603050405020304" pitchFamily="18" charset="0"/>
                <a:cs typeface="Times New Roman" panose="02020603050405020304" pitchFamily="18" charset="0"/>
              </a:rPr>
              <a:t>time steps are a way of ensuring that a unit can always learn to be influenced by a value from </a:t>
            </a:r>
            <a:r>
              <a:rPr lang="en-US" altLang="zh-CN" sz="2600" i="1" dirty="0">
                <a:latin typeface="Times New Roman" panose="02020603050405020304" pitchFamily="18" charset="0"/>
                <a:cs typeface="Times New Roman" panose="02020603050405020304" pitchFamily="18" charset="0"/>
              </a:rPr>
              <a:t>d </a:t>
            </a:r>
            <a:r>
              <a:rPr lang="en-US" altLang="zh-CN" sz="2600" dirty="0">
                <a:latin typeface="Times New Roman" panose="02020603050405020304" pitchFamily="18" charset="0"/>
                <a:cs typeface="Times New Roman" panose="02020603050405020304" pitchFamily="18" charset="0"/>
              </a:rPr>
              <a:t>time steps earlier. The use of a linear self-connection with a weight near one is a different way of ensuring that the unit can access values from the past. The linear self-connection approach allows this effect to be adapted more smoothly and flexibly by adjusting the real-valued </a:t>
            </a:r>
            <a:r>
              <a:rPr lang="en-US" altLang="zh-CN" sz="2600" i="1" dirty="0">
                <a:latin typeface="Times New Roman" panose="02020603050405020304" pitchFamily="18" charset="0"/>
                <a:cs typeface="Times New Roman" panose="02020603050405020304" pitchFamily="18" charset="0"/>
              </a:rPr>
              <a:t>α </a:t>
            </a:r>
            <a:r>
              <a:rPr lang="en-US" altLang="zh-CN" sz="2600" dirty="0">
                <a:latin typeface="Times New Roman" panose="02020603050405020304" pitchFamily="18" charset="0"/>
                <a:cs typeface="Times New Roman" panose="02020603050405020304" pitchFamily="18" charset="0"/>
              </a:rPr>
              <a:t>rather than by adjusting the integer-valued skip length. </a:t>
            </a:r>
          </a:p>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These ideas were proposed by </a:t>
            </a:r>
            <a:r>
              <a:rPr lang="en-US" altLang="zh-CN" sz="2600" dirty="0">
                <a:solidFill>
                  <a:srgbClr val="00FF00"/>
                </a:solidFill>
                <a:latin typeface="Times New Roman" panose="02020603050405020304" pitchFamily="18" charset="0"/>
                <a:cs typeface="Times New Roman" panose="02020603050405020304" pitchFamily="18" charset="0"/>
              </a:rPr>
              <a:t>Mozer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1992</a:t>
            </a:r>
            <a:r>
              <a:rPr lang="en-US" altLang="zh-CN" sz="2600" dirty="0">
                <a:latin typeface="Times New Roman" panose="02020603050405020304" pitchFamily="18" charset="0"/>
                <a:cs typeface="Times New Roman" panose="02020603050405020304" pitchFamily="18" charset="0"/>
              </a:rPr>
              <a:t>) and by </a:t>
            </a:r>
            <a:r>
              <a:rPr lang="en-US" altLang="zh-CN" sz="2600" dirty="0">
                <a:solidFill>
                  <a:srgbClr val="00FF00"/>
                </a:solidFill>
                <a:latin typeface="Times New Roman" panose="02020603050405020304" pitchFamily="18" charset="0"/>
                <a:cs typeface="Times New Roman" panose="02020603050405020304" pitchFamily="18" charset="0"/>
              </a:rPr>
              <a:t>El Hihi and Bengio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1996</a:t>
            </a:r>
            <a:r>
              <a:rPr lang="en-US" altLang="zh-CN" sz="2600" dirty="0">
                <a:latin typeface="Times New Roman" panose="02020603050405020304" pitchFamily="18" charset="0"/>
                <a:cs typeface="Times New Roman" panose="02020603050405020304" pitchFamily="18" charset="0"/>
              </a:rPr>
              <a:t>). Leaky units were also found to be useful in the context of echo state networks (</a:t>
            </a:r>
            <a:r>
              <a:rPr lang="en-US" altLang="zh-CN" sz="2600" dirty="0">
                <a:solidFill>
                  <a:srgbClr val="00FF00"/>
                </a:solidFill>
                <a:latin typeface="Times New Roman" panose="02020603050405020304" pitchFamily="18" charset="0"/>
                <a:cs typeface="Times New Roman" panose="02020603050405020304" pitchFamily="18" charset="0"/>
              </a:rPr>
              <a:t>Jaeger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2007</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10.9.2 Leaky Units and a Spectrum of Different Time Scales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There are two basic strategies for setting the time constants used by leaky units. One strategy is to manually fix them to values that remain constant, for example by sampling their values from some distribution once at initialization time. Another strategy is to make the time constants free parameters and learn them. Having such leaky units at different time scales appears to help with long-term dependencies (</a:t>
            </a:r>
            <a:r>
              <a:rPr lang="en-US" altLang="zh-CN" sz="2600" dirty="0">
                <a:solidFill>
                  <a:srgbClr val="00FF00"/>
                </a:solidFill>
                <a:latin typeface="Times New Roman" panose="02020603050405020304" pitchFamily="18" charset="0"/>
                <a:cs typeface="Times New Roman" panose="02020603050405020304" pitchFamily="18" charset="0"/>
              </a:rPr>
              <a:t>Mozer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1992</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Pascanu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10.9.3 Removing Connections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Another approach to handle long-term dependencies is the idea of organizing the state of the RNN at multiple time-scales (</a:t>
            </a:r>
            <a:r>
              <a:rPr lang="en-US" altLang="zh-CN" sz="2600" dirty="0">
                <a:solidFill>
                  <a:srgbClr val="00FF00"/>
                </a:solidFill>
                <a:latin typeface="Times New Roman" panose="02020603050405020304" pitchFamily="18" charset="0"/>
                <a:cs typeface="Times New Roman" panose="02020603050405020304" pitchFamily="18" charset="0"/>
              </a:rPr>
              <a:t>El Hihi and Bengio</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1996</a:t>
            </a:r>
            <a:r>
              <a:rPr lang="en-US" altLang="zh-CN" sz="2600" dirty="0">
                <a:latin typeface="Times New Roman" panose="02020603050405020304" pitchFamily="18" charset="0"/>
                <a:cs typeface="Times New Roman" panose="02020603050405020304" pitchFamily="18" charset="0"/>
              </a:rPr>
              <a:t>), with information flowing more easily through long distances at the slower time scales.</a:t>
            </a:r>
          </a:p>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This idea differs from the skip connections through time discussed earlier because it involves actively </a:t>
            </a:r>
            <a:r>
              <a:rPr lang="en-US" altLang="zh-CN" sz="2600" b="1" dirty="0">
                <a:latin typeface="Times New Roman" panose="02020603050405020304" pitchFamily="18" charset="0"/>
                <a:cs typeface="Times New Roman" panose="02020603050405020304" pitchFamily="18" charset="0"/>
              </a:rPr>
              <a:t>removing </a:t>
            </a:r>
            <a:r>
              <a:rPr lang="en-US" altLang="zh-CN" sz="2600" dirty="0">
                <a:latin typeface="Times New Roman" panose="02020603050405020304" pitchFamily="18" charset="0"/>
                <a:cs typeface="Times New Roman" panose="02020603050405020304" pitchFamily="18" charset="0"/>
              </a:rPr>
              <a:t>length-one connections and replacing them with longer connections. Units modified in such a way are forced to operate on a long time scale. Skip connections through time </a:t>
            </a:r>
            <a:r>
              <a:rPr lang="en-US" altLang="zh-CN" sz="2600" b="1" dirty="0">
                <a:latin typeface="Times New Roman" panose="02020603050405020304" pitchFamily="18" charset="0"/>
                <a:cs typeface="Times New Roman" panose="02020603050405020304" pitchFamily="18" charset="0"/>
              </a:rPr>
              <a:t>add </a:t>
            </a:r>
            <a:r>
              <a:rPr lang="en-US" altLang="zh-CN" sz="2600" dirty="0">
                <a:latin typeface="Times New Roman" panose="02020603050405020304" pitchFamily="18" charset="0"/>
                <a:cs typeface="Times New Roman" panose="02020603050405020304" pitchFamily="18" charset="0"/>
              </a:rPr>
              <a:t>edges. Units receiving such new connections may learn to operate on a long time scale but may also choose to focus on their other short-term connections.</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10.9.3 Removing Connections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There are different ways in which a group of recurrent units can be forced to operate at different time scales. One option is to make the recurrent units leaky, but to have different groups of units associated with different fixed time scales. This was the proposal in </a:t>
            </a:r>
            <a:r>
              <a:rPr lang="en-US" altLang="zh-CN" sz="2600" dirty="0">
                <a:solidFill>
                  <a:srgbClr val="00FF00"/>
                </a:solidFill>
                <a:latin typeface="Times New Roman" panose="02020603050405020304" pitchFamily="18" charset="0"/>
                <a:cs typeface="Times New Roman" panose="02020603050405020304" pitchFamily="18" charset="0"/>
              </a:rPr>
              <a:t>Mozer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1992</a:t>
            </a:r>
            <a:r>
              <a:rPr lang="en-US" altLang="zh-CN" sz="2600" dirty="0">
                <a:latin typeface="Times New Roman" panose="02020603050405020304" pitchFamily="18" charset="0"/>
                <a:cs typeface="Times New Roman" panose="02020603050405020304" pitchFamily="18" charset="0"/>
              </a:rPr>
              <a:t>) and has been successfully used in </a:t>
            </a:r>
            <a:r>
              <a:rPr lang="en-US" altLang="zh-CN" sz="2600" dirty="0">
                <a:solidFill>
                  <a:srgbClr val="00FF00"/>
                </a:solidFill>
                <a:latin typeface="Times New Roman" panose="02020603050405020304" pitchFamily="18" charset="0"/>
                <a:cs typeface="Times New Roman" panose="02020603050405020304" pitchFamily="18" charset="0"/>
              </a:rPr>
              <a:t>Pascanu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2013a</a:t>
            </a:r>
            <a:r>
              <a:rPr lang="en-US" altLang="zh-CN" sz="2600" dirty="0">
                <a:latin typeface="Times New Roman" panose="02020603050405020304" pitchFamily="18" charset="0"/>
                <a:cs typeface="Times New Roman" panose="02020603050405020304" pitchFamily="18" charset="0"/>
              </a:rPr>
              <a:t>). Another option is to have explicit and discrete updates taking place at different times, with a different frequency for different groups of units. This is the approach of </a:t>
            </a:r>
            <a:r>
              <a:rPr lang="en-US" altLang="zh-CN" sz="2600" dirty="0">
                <a:solidFill>
                  <a:srgbClr val="00FF00"/>
                </a:solidFill>
                <a:latin typeface="Times New Roman" panose="02020603050405020304" pitchFamily="18" charset="0"/>
                <a:cs typeface="Times New Roman" panose="02020603050405020304" pitchFamily="18" charset="0"/>
              </a:rPr>
              <a:t>El Hihi and Bengio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1996</a:t>
            </a:r>
            <a:r>
              <a:rPr lang="en-US" altLang="zh-CN" sz="2600" dirty="0">
                <a:latin typeface="Times New Roman" panose="02020603050405020304" pitchFamily="18" charset="0"/>
                <a:cs typeface="Times New Roman" panose="02020603050405020304" pitchFamily="18" charset="0"/>
              </a:rPr>
              <a:t>) and </a:t>
            </a:r>
            <a:r>
              <a:rPr lang="en-US" altLang="zh-CN" sz="2600" dirty="0">
                <a:solidFill>
                  <a:srgbClr val="00FF00"/>
                </a:solidFill>
                <a:latin typeface="Times New Roman" panose="02020603050405020304" pitchFamily="18" charset="0"/>
                <a:cs typeface="Times New Roman" panose="02020603050405020304" pitchFamily="18" charset="0"/>
              </a:rPr>
              <a:t>Koutnik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2014</a:t>
            </a:r>
            <a:r>
              <a:rPr lang="en-US" altLang="zh-CN" sz="2600" dirty="0">
                <a:latin typeface="Times New Roman" panose="02020603050405020304" pitchFamily="18" charset="0"/>
                <a:cs typeface="Times New Roman" panose="02020603050405020304" pitchFamily="18" charset="0"/>
              </a:rPr>
              <a:t>). It worked well on a number of benchmark datasets.</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Junjie Ma</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10579" y="2006798"/>
            <a:ext cx="1195827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10.10 The Long Short-Term Memory and Other Gated RNNs</a:t>
            </a:r>
          </a:p>
        </p:txBody>
      </p:sp>
      <p:sp>
        <p:nvSpPr>
          <p:cNvPr id="8" name="文本框 7"/>
          <p:cNvSpPr txBox="1"/>
          <p:nvPr/>
        </p:nvSpPr>
        <p:spPr>
          <a:xfrm>
            <a:off x="179110" y="544852"/>
            <a:ext cx="11821212" cy="144526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10 Sequence Modeling: Recurrent and Recursive Nets</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10.10 The Long Short-Term Memory and Other Gated RNNs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As of this writing, the most effective sequence models used in practical applications are called </a:t>
            </a:r>
            <a:r>
              <a:rPr lang="en-US" altLang="zh-CN" sz="2600" i="1" dirty="0">
                <a:latin typeface="Times New Roman" panose="02020603050405020304" pitchFamily="18" charset="0"/>
                <a:cs typeface="Times New Roman" panose="02020603050405020304" pitchFamily="18" charset="0"/>
              </a:rPr>
              <a:t>gated RNNs</a:t>
            </a:r>
            <a:r>
              <a:rPr lang="en-US" altLang="zh-CN" sz="2600" dirty="0">
                <a:latin typeface="Times New Roman" panose="02020603050405020304" pitchFamily="18" charset="0"/>
                <a:cs typeface="Times New Roman" panose="02020603050405020304" pitchFamily="18" charset="0"/>
              </a:rPr>
              <a:t>. These include the</a:t>
            </a:r>
            <a:r>
              <a:rPr lang="en-US" altLang="zh-CN" sz="2600" i="1" dirty="0">
                <a:latin typeface="Times New Roman" panose="02020603050405020304" pitchFamily="18" charset="0"/>
                <a:cs typeface="Times New Roman" panose="02020603050405020304" pitchFamily="18" charset="0"/>
              </a:rPr>
              <a:t> long short-term memory</a:t>
            </a:r>
            <a:r>
              <a:rPr lang="en-US" altLang="zh-CN" sz="2600" dirty="0">
                <a:latin typeface="Times New Roman" panose="02020603050405020304" pitchFamily="18" charset="0"/>
                <a:cs typeface="Times New Roman" panose="02020603050405020304" pitchFamily="18" charset="0"/>
              </a:rPr>
              <a:t> and networks based on the </a:t>
            </a:r>
            <a:r>
              <a:rPr lang="en-US" altLang="zh-CN" sz="2600" i="1" dirty="0">
                <a:latin typeface="Times New Roman" panose="02020603050405020304" pitchFamily="18" charset="0"/>
                <a:cs typeface="Times New Roman" panose="02020603050405020304" pitchFamily="18" charset="0"/>
              </a:rPr>
              <a:t>gated recurrent unit</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Like leaky units, gated RNNs are based on the idea of creating paths through time that have derivatives that neither vanish nor explode. Leaky units did this with connection weights that were either manually chosen constants or were parameters. Gated RNNs generalize this to connection weights that may change at each time step.</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10.10 The Long Short-Term Memory and Other Gated RNNs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Leaky units allow the network to </a:t>
            </a:r>
            <a:r>
              <a:rPr sz="2600" b="1" dirty="0">
                <a:latin typeface="Times New Roman" panose="02020603050405020304" pitchFamily="18" charset="0"/>
                <a:cs typeface="Times New Roman" panose="02020603050405020304" pitchFamily="18" charset="0"/>
              </a:rPr>
              <a:t>accumulate</a:t>
            </a:r>
            <a:r>
              <a:rPr sz="2600" dirty="0">
                <a:latin typeface="Times New Roman" panose="02020603050405020304" pitchFamily="18" charset="0"/>
                <a:cs typeface="Times New Roman" panose="02020603050405020304" pitchFamily="18" charset="0"/>
              </a:rPr>
              <a:t> information (such as evidence for a particular feature or category) over a long duration. However, once that information has been used, it might be useful for the neural network to </a:t>
            </a:r>
            <a:r>
              <a:rPr sz="2600" b="1" dirty="0">
                <a:latin typeface="Times New Roman" panose="02020603050405020304" pitchFamily="18" charset="0"/>
                <a:cs typeface="Times New Roman" panose="02020603050405020304" pitchFamily="18" charset="0"/>
              </a:rPr>
              <a:t>forget</a:t>
            </a:r>
            <a:r>
              <a:rPr sz="2600" dirty="0">
                <a:latin typeface="Times New Roman" panose="02020603050405020304" pitchFamily="18" charset="0"/>
                <a:cs typeface="Times New Roman" panose="02020603050405020304" pitchFamily="18" charset="0"/>
              </a:rPr>
              <a:t> the old state. For example, if a sequence is made of sub-sequences and we want a leaky unit to accumulate evidence inside each sub-subsequence, we need a mechanism to forget the old state by setting it to zero. Instead of manually deciding when to clear the state, we want the neural network to learn to decide when to do it. This is what gated RNNs do.</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dirty="0">
                <a:sym typeface="+mn-ea"/>
              </a:rPr>
              <a:t>0.10.1 LSTM</a:t>
            </a:r>
            <a:endParaRPr lang="en-US" altLang="zh-CN" sz="3600" dirty="0">
              <a:latin typeface="Times New Roman" panose="02020603050405020304" pitchFamily="18" charset="0"/>
              <a:cs typeface="Times New Roman" panose="02020603050405020304" pitchFamily="18" charset="0"/>
            </a:endParaRPr>
          </a:p>
        </p:txBody>
      </p:sp>
      <p:sp>
        <p:nvSpPr>
          <p:cNvPr id="7" name="内容占位符 6"/>
          <p:cNvSpPr>
            <a:spLocks noGrp="1"/>
          </p:cNvSpPr>
          <p:nvPr>
            <p:ph idx="1"/>
          </p:nvPr>
        </p:nvSpPr>
        <p:spPr/>
        <p:txBody>
          <a:bodyPr>
            <a:normAutofit/>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The clever idea of introducing self-loops to produce paths where the gradient can flow for long durations is a core contribution of the initial </a:t>
            </a:r>
            <a:r>
              <a:rPr sz="2600" i="1" dirty="0">
                <a:latin typeface="Times New Roman" panose="02020603050405020304" pitchFamily="18" charset="0"/>
                <a:cs typeface="Times New Roman" panose="02020603050405020304" pitchFamily="18" charset="0"/>
              </a:rPr>
              <a:t>long short-term memory (LSTM) </a:t>
            </a:r>
            <a:r>
              <a:rPr sz="2600" dirty="0">
                <a:latin typeface="Times New Roman" panose="02020603050405020304" pitchFamily="18" charset="0"/>
                <a:cs typeface="Times New Roman" panose="02020603050405020304" pitchFamily="18" charset="0"/>
              </a:rPr>
              <a:t>model (</a:t>
            </a:r>
            <a:r>
              <a:rPr sz="2600" dirty="0">
                <a:solidFill>
                  <a:srgbClr val="00FF00"/>
                </a:solidFill>
                <a:latin typeface="Times New Roman" panose="02020603050405020304" pitchFamily="18" charset="0"/>
                <a:cs typeface="Times New Roman" panose="02020603050405020304" pitchFamily="18" charset="0"/>
              </a:rPr>
              <a:t>Hochreiter and Schmidhuber</a:t>
            </a:r>
            <a:r>
              <a:rPr lang="en-US" sz="2600" dirty="0">
                <a:solidFill>
                  <a:schemeClr val="tx1"/>
                </a:solidFill>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1997</a:t>
            </a:r>
            <a:r>
              <a:rPr sz="2600" dirty="0">
                <a:latin typeface="Times New Roman" panose="02020603050405020304" pitchFamily="18" charset="0"/>
                <a:cs typeface="Times New Roman" panose="02020603050405020304" pitchFamily="18" charset="0"/>
              </a:rPr>
              <a:t>). A crucial addition has been to make the weight on this self-loop conditioned on the context, rather than fixed (</a:t>
            </a:r>
            <a:r>
              <a:rPr sz="2600" dirty="0">
                <a:solidFill>
                  <a:srgbClr val="00FF00"/>
                </a:solidFill>
                <a:latin typeface="Times New Roman" panose="02020603050405020304" pitchFamily="18" charset="0"/>
                <a:cs typeface="Times New Roman" panose="02020603050405020304" pitchFamily="18" charset="0"/>
              </a:rPr>
              <a:t>Gers </a:t>
            </a:r>
            <a:r>
              <a:rPr sz="2600" i="1" dirty="0">
                <a:solidFill>
                  <a:srgbClr val="00FF00"/>
                </a:solidFill>
                <a:latin typeface="Times New Roman" panose="02020603050405020304" pitchFamily="18" charset="0"/>
                <a:cs typeface="Times New Roman" panose="02020603050405020304" pitchFamily="18" charset="0"/>
              </a:rPr>
              <a:t>et al</a:t>
            </a:r>
            <a:r>
              <a:rPr sz="2600" dirty="0">
                <a:solidFill>
                  <a:srgbClr val="00FF00"/>
                </a:solidFill>
                <a:latin typeface="Times New Roman" panose="02020603050405020304" pitchFamily="18" charset="0"/>
                <a:cs typeface="Times New Roman" panose="02020603050405020304" pitchFamily="18" charset="0"/>
              </a:rPr>
              <a:t>.</a:t>
            </a:r>
            <a:r>
              <a:rPr sz="2600" dirty="0">
                <a:solidFill>
                  <a:schemeClr val="tx1"/>
                </a:solidFill>
                <a:latin typeface="Times New Roman" panose="02020603050405020304" pitchFamily="18" charset="0"/>
                <a:cs typeface="Times New Roman" panose="02020603050405020304" pitchFamily="18" charset="0"/>
              </a:rPr>
              <a:t>,</a:t>
            </a:r>
            <a:r>
              <a:rPr sz="2600" dirty="0">
                <a:solidFill>
                  <a:srgbClr val="00B050"/>
                </a:solidFill>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2000</a:t>
            </a:r>
            <a:r>
              <a:rPr sz="2600" dirty="0">
                <a:latin typeface="Times New Roman" panose="02020603050405020304" pitchFamily="18" charset="0"/>
                <a:cs typeface="Times New Roman" panose="02020603050405020304" pitchFamily="18" charset="0"/>
              </a:rPr>
              <a:t>). By making the weight of this self-loop gated (controlled by another hidden unit), the time scale of integration can be changed dynamically. In this case, we mean that even for an LSTM with fixed parameters, the time scale of integration can change based on the input sequence, because the time constants are output by the model itself.</a:t>
            </a: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内容占位符 2"/>
              <p:cNvSpPr>
                <a:spLocks noGrp="1"/>
              </p:cNvSpPr>
              <p:nvPr>
                <p:ph idx="1"/>
              </p:nvPr>
            </p:nvSpPr>
            <p:spPr/>
            <p:txBody>
              <a:bodyPr>
                <a:normAutofit/>
              </a:bodyPr>
              <a:lstStyle/>
              <a:p>
                <a:pPr marL="0" indent="0" algn="just">
                  <a:lnSpc>
                    <a:spcPct val="145000"/>
                  </a:lnSpc>
                  <a:spcBef>
                    <a:spcPct val="0"/>
                  </a:spcBef>
                  <a:buNone/>
                </a:pPr>
                <a:r>
                  <a:rPr lang="en-US" altLang="zh-CN" dirty="0"/>
                  <a:t>As another example, let us consider a dynamical system driven by an external signal </a:t>
                </a:r>
                <a14:m>
                  <m:oMath xmlns:m="http://schemas.openxmlformats.org/officeDocument/2006/math">
                    <m:sSup>
                      <m:sSupPr>
                        <m:ctrlPr>
                          <a:rPr lang="en-US" altLang="zh-CN" b="1" i="1" dirty="0" smtClean="0">
                            <a:latin typeface="Cambria Math" panose="02040503050406030204" pitchFamily="18" charset="0"/>
                          </a:rPr>
                        </m:ctrlPr>
                      </m:sSupPr>
                      <m:e>
                        <m:r>
                          <a:rPr lang="en-US" altLang="zh-CN" b="1" i="1" dirty="0" smtClean="0">
                            <a:latin typeface="Cambria Math" panose="02040503050406030204" pitchFamily="18" charset="0"/>
                          </a:rPr>
                          <m:t>𝒙</m:t>
                        </m:r>
                      </m:e>
                      <m:sup>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𝒕</m:t>
                        </m:r>
                        <m:r>
                          <a:rPr lang="en-US" altLang="zh-CN" b="1" i="1" dirty="0" smtClean="0">
                            <a:latin typeface="Cambria Math" panose="02040503050406030204" pitchFamily="18" charset="0"/>
                          </a:rPr>
                          <m:t>)</m:t>
                        </m:r>
                      </m:sup>
                    </m:sSup>
                  </m:oMath>
                </a14:m>
                <a:endParaRPr lang="en-US" altLang="zh-CN" dirty="0"/>
              </a:p>
              <a:p>
                <a:pPr marL="0" indent="0" algn="just">
                  <a:lnSpc>
                    <a:spcPct val="145000"/>
                  </a:lnSpc>
                  <a:spcBef>
                    <a:spcPct val="0"/>
                  </a:spcBef>
                  <a:buNone/>
                </a:pPr>
                <a:endParaRPr lang="en-US" altLang="zh-CN" dirty="0"/>
              </a:p>
              <a:p>
                <a:pPr marL="0" indent="0" algn="just">
                  <a:lnSpc>
                    <a:spcPct val="145000"/>
                  </a:lnSpc>
                  <a:spcBef>
                    <a:spcPct val="0"/>
                  </a:spcBef>
                  <a:buNone/>
                </a:pPr>
                <a:endParaRPr lang="en-US" altLang="zh-CN" dirty="0"/>
              </a:p>
              <a:p>
                <a:pPr>
                  <a:lnSpc>
                    <a:spcPct val="145000"/>
                  </a:lnSpc>
                  <a:spcBef>
                    <a:spcPct val="0"/>
                  </a:spcBef>
                </a:pPr>
                <a:r>
                  <a:rPr lang="en-US" altLang="zh-CN" dirty="0"/>
                  <a:t>where we see that the state now contains information about the whole past sequence.</a:t>
                </a:r>
                <a:br>
                  <a:rPr lang="en-US" altLang="zh-CN" dirty="0"/>
                </a:br>
                <a:r>
                  <a:rPr lang="en-US" altLang="zh-CN" dirty="0"/>
                  <a:t>        Recurrent neural networks can be built in many different ways. Much as almost any function can be considered a feedforward neural network, essentially any function involving recurrence can be considered a recurrent neural network. </a:t>
                </a:r>
              </a:p>
            </p:txBody>
          </p:sp>
        </mc:Choice>
        <mc:Fallback xmlns="">
          <p:sp>
            <p:nvSpPr>
              <p:cNvPr id="41986"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8"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53069" y="2290084"/>
            <a:ext cx="76581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058421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a:t>
            </a:r>
            <a:r>
              <a:rPr dirty="0">
                <a:sym typeface="+mn-ea"/>
              </a:rPr>
              <a:t>0.10.1 LSTM</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LSTM has been found extremely successful in many applications, such as unconstrained handwriting recognition (</a:t>
            </a:r>
            <a:r>
              <a:rPr lang="en-US" altLang="zh-CN" sz="2600" dirty="0">
                <a:solidFill>
                  <a:srgbClr val="00FF00"/>
                </a:solidFill>
                <a:latin typeface="Times New Roman" panose="02020603050405020304" pitchFamily="18" charset="0"/>
                <a:cs typeface="Times New Roman" panose="02020603050405020304" pitchFamily="18" charset="0"/>
              </a:rPr>
              <a:t>Graves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2009</a:t>
            </a:r>
            <a:r>
              <a:rPr lang="en-US" altLang="zh-CN" sz="2600" dirty="0">
                <a:latin typeface="Times New Roman" panose="02020603050405020304" pitchFamily="18" charset="0"/>
                <a:cs typeface="Times New Roman" panose="02020603050405020304" pitchFamily="18" charset="0"/>
              </a:rPr>
              <a:t>), speech recognition (</a:t>
            </a:r>
            <a:r>
              <a:rPr lang="en-US" altLang="zh-CN" sz="2600" dirty="0">
                <a:solidFill>
                  <a:srgbClr val="00FF00"/>
                </a:solidFill>
                <a:latin typeface="Times New Roman" panose="02020603050405020304" pitchFamily="18" charset="0"/>
                <a:cs typeface="Times New Roman" panose="02020603050405020304" pitchFamily="18" charset="0"/>
              </a:rPr>
              <a:t>Graves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Graves and Jaitly</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t>
            </a:r>
            <a:r>
              <a:rPr lang="en-US" altLang="zh-CN" sz="2600" dirty="0">
                <a:latin typeface="Times New Roman" panose="02020603050405020304" pitchFamily="18" charset="0"/>
                <a:cs typeface="Times New Roman" panose="02020603050405020304" pitchFamily="18" charset="0"/>
              </a:rPr>
              <a:t>), handwriting generation (</a:t>
            </a:r>
            <a:r>
              <a:rPr lang="en-US" altLang="zh-CN" sz="2600" dirty="0">
                <a:solidFill>
                  <a:srgbClr val="00FF00"/>
                </a:solidFill>
                <a:latin typeface="Times New Roman" panose="02020603050405020304" pitchFamily="18" charset="0"/>
                <a:cs typeface="Times New Roman" panose="02020603050405020304" pitchFamily="18" charset="0"/>
              </a:rPr>
              <a:t>Graves</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machine translation (</a:t>
            </a:r>
            <a:r>
              <a:rPr lang="en-US" altLang="zh-CN" sz="2600" dirty="0">
                <a:solidFill>
                  <a:srgbClr val="00FF00"/>
                </a:solidFill>
                <a:latin typeface="Times New Roman" panose="02020603050405020304" pitchFamily="18" charset="0"/>
                <a:cs typeface="Times New Roman" panose="02020603050405020304" pitchFamily="18" charset="0"/>
              </a:rPr>
              <a:t>Sutskever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t>
            </a:r>
            <a:r>
              <a:rPr lang="en-US" altLang="zh-CN" sz="2600" dirty="0">
                <a:latin typeface="Times New Roman" panose="02020603050405020304" pitchFamily="18" charset="0"/>
                <a:cs typeface="Times New Roman" panose="02020603050405020304" pitchFamily="18" charset="0"/>
              </a:rPr>
              <a:t>), image captioning (</a:t>
            </a:r>
            <a:r>
              <a:rPr lang="en-US" altLang="zh-CN" sz="2600" dirty="0">
                <a:solidFill>
                  <a:srgbClr val="00FF00"/>
                </a:solidFill>
                <a:latin typeface="Times New Roman" panose="02020603050405020304" pitchFamily="18" charset="0"/>
                <a:cs typeface="Times New Roman" panose="02020603050405020304" pitchFamily="18" charset="0"/>
              </a:rPr>
              <a:t>Kiros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2014b</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Vinyals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2014b</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Xu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2015</a:t>
            </a:r>
            <a:r>
              <a:rPr lang="en-US" altLang="zh-CN" sz="2600" dirty="0">
                <a:latin typeface="Times New Roman" panose="02020603050405020304" pitchFamily="18" charset="0"/>
                <a:cs typeface="Times New Roman" panose="02020603050405020304" pitchFamily="18" charset="0"/>
              </a:rPr>
              <a:t>) and parsing (</a:t>
            </a:r>
            <a:r>
              <a:rPr lang="en-US" altLang="zh-CN" sz="2600" dirty="0">
                <a:solidFill>
                  <a:srgbClr val="00FF00"/>
                </a:solidFill>
                <a:latin typeface="Times New Roman" panose="02020603050405020304" pitchFamily="18" charset="0"/>
                <a:cs typeface="Times New Roman" panose="02020603050405020304" pitchFamily="18" charset="0"/>
              </a:rPr>
              <a:t>Vinyals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LSTM block diagram is illustrated in Fig. </a:t>
            </a:r>
            <a:r>
              <a:rPr lang="en-US" altLang="zh-CN" sz="2600" dirty="0">
                <a:solidFill>
                  <a:srgbClr val="FF0000"/>
                </a:solidFill>
                <a:latin typeface="Times New Roman" panose="02020603050405020304" pitchFamily="18" charset="0"/>
                <a:cs typeface="Times New Roman" panose="02020603050405020304" pitchFamily="18" charset="0"/>
              </a:rPr>
              <a:t>10.16</a:t>
            </a:r>
            <a:r>
              <a:rPr lang="en-US" altLang="zh-CN" sz="2600" dirty="0">
                <a:latin typeface="Times New Roman" panose="02020603050405020304" pitchFamily="18" charset="0"/>
                <a:cs typeface="Times New Roman" panose="02020603050405020304" pitchFamily="18" charset="0"/>
              </a:rPr>
              <a:t>. The corresponding forward propagation equations are given below, in the case of a shallow recurrent network architecture. Deeper architectures have also been successfully used (</a:t>
            </a:r>
            <a:r>
              <a:rPr lang="en-US" altLang="zh-CN" sz="2600" dirty="0">
                <a:solidFill>
                  <a:srgbClr val="00FF00"/>
                </a:solidFill>
                <a:latin typeface="Times New Roman" panose="02020603050405020304" pitchFamily="18" charset="0"/>
                <a:cs typeface="Times New Roman" panose="02020603050405020304" pitchFamily="18" charset="0"/>
              </a:rPr>
              <a:t>Graves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Pascanu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a:t>
            </a:r>
            <a:r>
              <a:rPr dirty="0">
                <a:sym typeface="+mn-ea"/>
              </a:rPr>
              <a:t>0.10.1 LSTM</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文本框 5"/>
          <p:cNvSpPr txBox="1"/>
          <p:nvPr/>
        </p:nvSpPr>
        <p:spPr>
          <a:xfrm>
            <a:off x="6219825" y="1313815"/>
            <a:ext cx="5337810" cy="4592320"/>
          </a:xfrm>
          <a:prstGeom prst="rect">
            <a:avLst/>
          </a:prstGeom>
          <a:noFill/>
        </p:spPr>
        <p:txBody>
          <a:bodyPr wrap="square" rtlCol="0">
            <a:spAutoFit/>
          </a:bodyPr>
          <a:lstStyle/>
          <a:p>
            <a:pPr algn="just">
              <a:lnSpc>
                <a:spcPct val="125000"/>
              </a:lnSpc>
            </a:pPr>
            <a:r>
              <a:rPr lang="en-US" altLang="zh-CN" dirty="0">
                <a:latin typeface="Times New Roman" panose="02020603050405020304" pitchFamily="18" charset="0"/>
                <a:cs typeface="Times New Roman" panose="02020603050405020304" pitchFamily="18" charset="0"/>
              </a:rPr>
              <a:t>Figure 10.16: Block diagram of the LSTM recurrent network “cell.” Cells are connected recurrently to each other, replacing the usual hidden units of ordinary recurrent networks. An input feature is computed with a regular artificial neuron unit. Its value can be accumulated into the state if the sigmoidal input gate allows it. The state unit has a linear self-loop whose weight is controlled by the forget gate. The output of the cell can be shut off by the output gate. All the gating units have a sigmoid nonlinearity, while the input unit can have any squashing nonlinearity. The state unit can also be used as an extra input to the gating units. The black square indicates a delay of 1 time unit.</a:t>
            </a:r>
          </a:p>
        </p:txBody>
      </p:sp>
      <p:pic>
        <p:nvPicPr>
          <p:cNvPr id="7" name="图片 6"/>
          <p:cNvPicPr>
            <a:picLocks noChangeAspect="1"/>
          </p:cNvPicPr>
          <p:nvPr/>
        </p:nvPicPr>
        <p:blipFill>
          <a:blip r:embed="rId3"/>
          <a:stretch>
            <a:fillRect/>
          </a:stretch>
        </p:blipFill>
        <p:spPr>
          <a:xfrm>
            <a:off x="387350" y="891540"/>
            <a:ext cx="5419090" cy="5243195"/>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a:t>
            </a:r>
            <a:r>
              <a:rPr dirty="0">
                <a:sym typeface="+mn-ea"/>
              </a:rPr>
              <a:t>0.10.1 LSTM</a:t>
            </a:r>
            <a:endParaRPr lang="en-US" altLang="zh-CN"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a:spcBef>
                    <a:spcPts val="0"/>
                  </a:spcBef>
                  <a:buClr>
                    <a:srgbClr val="FF0000"/>
                  </a:buClr>
                </a:pPr>
                <a:r>
                  <a:rPr lang="en-US" sz="2600" dirty="0">
                    <a:latin typeface="Times New Roman" panose="02020603050405020304" pitchFamily="18" charset="0"/>
                    <a:cs typeface="Times New Roman" panose="02020603050405020304" pitchFamily="18" charset="0"/>
                  </a:rPr>
                  <a:t>Instead of a unit that simply applies an element- wise nonlinearity to the affine transformation of inputs and recurrent units, LSTM recurrent networks have “LSTM cells” that have an internal recurrence (a self-loop), in addition to the outer recurrence of the RNN. Each cell has the same inputs and outputs as an ordinary recurrent network, but has more parameters and a system of gating units that controls the flow of information. The most important component is the state unit  </a:t>
                </a:r>
                <a14:m>
                  <m:oMath xmlns:m="http://schemas.openxmlformats.org/officeDocument/2006/math">
                    <m:sSubSup>
                      <m:sSubSupPr>
                        <m:ctrlPr>
                          <a:rPr lang="ar-AE" altLang="zh-CN" sz="2600" i="1" smtClean="0">
                            <a:latin typeface="Cambria Math" panose="02040503050406030204" pitchFamily="18" charset="0"/>
                          </a:rPr>
                        </m:ctrlPr>
                      </m:sSubSupPr>
                      <m:e>
                        <m:r>
                          <a:rPr lang="zh-CN" altLang="ar-AE" sz="2600" b="0" i="1" smtClean="0">
                            <a:latin typeface="Cambria Math" panose="02040503050406030204" pitchFamily="18" charset="0"/>
                          </a:rPr>
                          <m:t>𝑠</m:t>
                        </m:r>
                      </m:e>
                      <m:sub>
                        <m:r>
                          <a:rPr lang="zh-CN" altLang="ar-AE" sz="2600" i="1" smtClean="0">
                            <a:latin typeface="Cambria Math" panose="02040503050406030204" pitchFamily="18" charset="0"/>
                          </a:rPr>
                          <m:t>𝑖</m:t>
                        </m:r>
                      </m:sub>
                      <m:sup>
                        <m:d>
                          <m:dPr>
                            <m:ctrlPr>
                              <a:rPr lang="ar-AE" altLang="zh-CN" sz="2600" i="1" smtClean="0">
                                <a:latin typeface="Cambria Math" panose="02040503050406030204" pitchFamily="18" charset="0"/>
                              </a:rPr>
                            </m:ctrlPr>
                          </m:dPr>
                          <m:e>
                            <m:r>
                              <a:rPr lang="zh-CN" altLang="ar-AE" sz="2600" i="1" smtClean="0">
                                <a:latin typeface="Cambria Math" panose="02040503050406030204" pitchFamily="18" charset="0"/>
                              </a:rPr>
                              <m:t>𝑡</m:t>
                            </m:r>
                          </m:e>
                        </m:d>
                      </m:sup>
                    </m:sSubSup>
                  </m:oMath>
                </a14:m>
                <a:r>
                  <a:rPr lang="en-US" sz="2600" dirty="0">
                    <a:latin typeface="Times New Roman" panose="02020603050405020304" pitchFamily="18" charset="0"/>
                    <a:cs typeface="Times New Roman" panose="02020603050405020304" pitchFamily="18" charset="0"/>
                  </a:rPr>
                  <a:t> that has a linear self-loop similar to the leaky units described in the previous section.</a:t>
                </a:r>
                <a:r>
                  <a:rPr lang="en-US" altLang="zh-CN" sz="2600" dirty="0">
                    <a:latin typeface="Times New Roman" panose="02020603050405020304" pitchFamily="18" charset="0"/>
                    <a:cs typeface="Times New Roman" panose="02020603050405020304" pitchFamily="18" charset="0"/>
                  </a:rPr>
                  <a:t> </a:t>
                </a:r>
                <a:endParaRPr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a:t>
            </a:r>
            <a:r>
              <a:rPr dirty="0">
                <a:sym typeface="+mn-ea"/>
              </a:rPr>
              <a:t>0.10.1 LSTM</a:t>
            </a:r>
            <a:endParaRPr lang="en-US" altLang="zh-CN"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a:spcBef>
                    <a:spcPts val="0"/>
                  </a:spcBef>
                  <a:buClr>
                    <a:srgbClr val="FF0000"/>
                  </a:buClr>
                </a:pPr>
                <a:r>
                  <a:rPr lang="en-US" sz="2600" dirty="0">
                    <a:latin typeface="Times New Roman" panose="02020603050405020304" pitchFamily="18" charset="0"/>
                    <a:cs typeface="Times New Roman" panose="02020603050405020304" pitchFamily="18" charset="0"/>
                  </a:rPr>
                  <a:t>However, here, the self-loop weight (or the associated time constant) is controlled by a </a:t>
                </a:r>
                <a:r>
                  <a:rPr lang="en-US" sz="2600" i="1" dirty="0">
                    <a:latin typeface="Times New Roman" panose="02020603050405020304" pitchFamily="18" charset="0"/>
                    <a:cs typeface="Times New Roman" panose="02020603050405020304" pitchFamily="18" charset="0"/>
                  </a:rPr>
                  <a:t>forget gate</a:t>
                </a:r>
                <a:r>
                  <a:rPr lang="en-US" sz="2600" dirty="0">
                    <a:latin typeface="Times New Roman" panose="02020603050405020304" pitchFamily="18" charset="0"/>
                    <a:cs typeface="Times New Roman" panose="02020603050405020304" pitchFamily="18" charset="0"/>
                  </a:rPr>
                  <a:t> unit </a:t>
                </a:r>
                <a14:m>
                  <m:oMath xmlns:m="http://schemas.openxmlformats.org/officeDocument/2006/math">
                    <m:sSubSup>
                      <m:sSubSupPr>
                        <m:ctrlPr>
                          <a:rPr lang="ar-AE" altLang="zh-CN" i="1">
                            <a:latin typeface="Cambria Math" panose="02040503050406030204" pitchFamily="18" charset="0"/>
                          </a:rPr>
                        </m:ctrlPr>
                      </m:sSubSupPr>
                      <m:e>
                        <m:r>
                          <a:rPr lang="en-US" altLang="zh-CN" b="0" i="1" smtClean="0">
                            <a:latin typeface="Cambria Math" panose="02040503050406030204" pitchFamily="18" charset="0"/>
                          </a:rPr>
                          <m:t>𝑓</m:t>
                        </m:r>
                      </m:e>
                      <m:sub>
                        <m:r>
                          <a:rPr lang="zh-CN" altLang="ar-AE" i="1">
                            <a:latin typeface="Cambria Math" panose="02040503050406030204" pitchFamily="18" charset="0"/>
                          </a:rPr>
                          <m:t>𝑖</m:t>
                        </m:r>
                      </m:sub>
                      <m:sup>
                        <m:d>
                          <m:dPr>
                            <m:ctrlPr>
                              <a:rPr lang="ar-AE" altLang="zh-CN" i="1">
                                <a:latin typeface="Cambria Math" panose="02040503050406030204" pitchFamily="18" charset="0"/>
                              </a:rPr>
                            </m:ctrlPr>
                          </m:dPr>
                          <m:e>
                            <m:r>
                              <a:rPr lang="zh-CN" altLang="ar-AE" i="1">
                                <a:latin typeface="Cambria Math" panose="02040503050406030204" pitchFamily="18" charset="0"/>
                              </a:rPr>
                              <m:t>𝑡</m:t>
                            </m:r>
                          </m:e>
                        </m:d>
                      </m:sup>
                    </m:sSubSup>
                  </m:oMath>
                </a14:m>
                <a:r>
                  <a:rPr lang="en-US" sz="2600" dirty="0">
                    <a:latin typeface="Times New Roman" panose="02020603050405020304" pitchFamily="18" charset="0"/>
                    <a:cs typeface="Times New Roman" panose="02020603050405020304" pitchFamily="18" charset="0"/>
                  </a:rPr>
                  <a:t> (for time step </a:t>
                </a:r>
                <a:r>
                  <a:rPr lang="en-US" sz="2600" i="1" dirty="0">
                    <a:latin typeface="Times New Roman" panose="02020603050405020304" pitchFamily="18" charset="0"/>
                    <a:cs typeface="Times New Roman" panose="02020603050405020304" pitchFamily="18" charset="0"/>
                  </a:rPr>
                  <a:t>t</a:t>
                </a:r>
                <a:r>
                  <a:rPr lang="en-US" sz="2600" dirty="0">
                    <a:latin typeface="Times New Roman" panose="02020603050405020304" pitchFamily="18" charset="0"/>
                    <a:cs typeface="Times New Roman" panose="02020603050405020304" pitchFamily="18" charset="0"/>
                  </a:rPr>
                  <a:t> and cell </a:t>
                </a:r>
                <a:r>
                  <a:rPr lang="en-US" sz="2600" i="1" dirty="0">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that sets this weight to a value between 0 and 1 via a sigmoid unit:</a:t>
                </a:r>
              </a:p>
              <a:p>
                <a:pPr lvl="0">
                  <a:spcBef>
                    <a:spcPts val="0"/>
                  </a:spcBef>
                  <a:buClr>
                    <a:srgbClr val="FF0000"/>
                  </a:buClr>
                </a:pPr>
                <a:endParaRPr lang="en-US" altLang="zh-CN" dirty="0"/>
              </a:p>
              <a:p>
                <a:pPr lvl="0">
                  <a:spcBef>
                    <a:spcPts val="0"/>
                  </a:spcBef>
                  <a:buClr>
                    <a:srgbClr val="FF0000"/>
                  </a:buClr>
                </a:pPr>
                <a:endParaRPr lang="en-US" altLang="zh-CN" sz="2600" dirty="0">
                  <a:latin typeface="Times New Roman" panose="02020603050405020304" pitchFamily="18" charset="0"/>
                  <a:cs typeface="Times New Roman" panose="02020603050405020304" pitchFamily="18" charset="0"/>
                </a:endParaRPr>
              </a:p>
              <a:p>
                <a:pPr lvl="0">
                  <a:spcBef>
                    <a:spcPts val="0"/>
                  </a:spcBef>
                  <a:buClr>
                    <a:srgbClr val="FF0000"/>
                  </a:buClr>
                </a:pPr>
                <a:endParaRPr lang="en-US" altLang="zh-CN" dirty="0"/>
              </a:p>
              <a:p>
                <a:pPr lvl="0">
                  <a:spcBef>
                    <a:spcPts val="0"/>
                  </a:spcBef>
                  <a:buClr>
                    <a:srgbClr val="FF0000"/>
                  </a:buClr>
                </a:pPr>
                <a:r>
                  <a:rPr lang="en-US" altLang="zh-CN" dirty="0"/>
                  <a:t>where      is the current input vector and      is the current hidden layer vector, containing the outputs of all the LSTM cells, and    ,    ,       are respectively biases, input weights and recurrent weights for the forget gates. </a:t>
                </a:r>
                <a:endParaRPr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20980D7A-6725-4AF1-8B6A-574D4B96B94A}"/>
              </a:ext>
            </a:extLst>
          </p:cNvPr>
          <p:cNvPicPr>
            <a:picLocks noChangeAspect="1"/>
          </p:cNvPicPr>
          <p:nvPr/>
        </p:nvPicPr>
        <p:blipFill>
          <a:blip r:embed="rId5"/>
          <a:stretch>
            <a:fillRect/>
          </a:stretch>
        </p:blipFill>
        <p:spPr>
          <a:xfrm>
            <a:off x="1759801" y="2814002"/>
            <a:ext cx="8851265" cy="1229995"/>
          </a:xfrm>
          <a:prstGeom prst="rect">
            <a:avLst/>
          </a:prstGeom>
        </p:spPr>
      </p:pic>
      <p:graphicFrame>
        <p:nvGraphicFramePr>
          <p:cNvPr id="6" name="对象 5">
            <a:hlinkClick r:id="" action="ppaction://ole?verb=0"/>
            <a:extLst>
              <a:ext uri="{FF2B5EF4-FFF2-40B4-BE49-F238E27FC236}">
                <a16:creationId xmlns:a16="http://schemas.microsoft.com/office/drawing/2014/main" id="{96296510-0DDD-4111-A4A7-7E3481572B63}"/>
              </a:ext>
            </a:extLst>
          </p:cNvPr>
          <p:cNvGraphicFramePr>
            <a:graphicFrameLocks noChangeAspect="1"/>
          </p:cNvGraphicFramePr>
          <p:nvPr>
            <p:extLst>
              <p:ext uri="{D42A27DB-BD31-4B8C-83A1-F6EECF244321}">
                <p14:modId xmlns:p14="http://schemas.microsoft.com/office/powerpoint/2010/main" val="650505570"/>
              </p:ext>
            </p:extLst>
          </p:nvPr>
        </p:nvGraphicFramePr>
        <p:xfrm>
          <a:off x="1499016" y="4240431"/>
          <a:ext cx="481965" cy="428625"/>
        </p:xfrm>
        <a:graphic>
          <a:graphicData uri="http://schemas.openxmlformats.org/presentationml/2006/ole">
            <mc:AlternateContent xmlns:mc="http://schemas.openxmlformats.org/markup-compatibility/2006">
              <mc:Choice xmlns:v="urn:schemas-microsoft-com:vml" Requires="v">
                <p:oleObj spid="_x0000_s208014" r:id="rId6" imgW="228600" imgH="203200" progId="Equation.KSEE3">
                  <p:embed/>
                </p:oleObj>
              </mc:Choice>
              <mc:Fallback>
                <p:oleObj r:id="rId6" imgW="228600" imgH="203200" progId="Equation.KSEE3">
                  <p:embed/>
                  <p:pic>
                    <p:nvPicPr>
                      <p:cNvPr id="7" name="对象 6">
                        <a:hlinkClick r:id="" action="ppaction://ole?verb=0"/>
                      </p:cNvPr>
                      <p:cNvPicPr/>
                      <p:nvPr/>
                    </p:nvPicPr>
                    <p:blipFill>
                      <a:blip r:embed="rId7"/>
                      <a:stretch>
                        <a:fillRect/>
                      </a:stretch>
                    </p:blipFill>
                    <p:spPr>
                      <a:xfrm>
                        <a:off x="1499016" y="4240431"/>
                        <a:ext cx="481965" cy="428625"/>
                      </a:xfrm>
                      <a:prstGeom prst="rect">
                        <a:avLst/>
                      </a:prstGeom>
                    </p:spPr>
                  </p:pic>
                </p:oleObj>
              </mc:Fallback>
            </mc:AlternateContent>
          </a:graphicData>
        </a:graphic>
      </p:graphicFrame>
      <p:graphicFrame>
        <p:nvGraphicFramePr>
          <p:cNvPr id="7" name="对象 6">
            <a:hlinkClick r:id="" action="ppaction://ole?verb=0"/>
            <a:extLst>
              <a:ext uri="{FF2B5EF4-FFF2-40B4-BE49-F238E27FC236}">
                <a16:creationId xmlns:a16="http://schemas.microsoft.com/office/drawing/2014/main" id="{7012CE8F-0FD5-4980-BD69-A47A3AA7AA2B}"/>
              </a:ext>
            </a:extLst>
          </p:cNvPr>
          <p:cNvGraphicFramePr>
            <a:graphicFrameLocks noChangeAspect="1"/>
          </p:cNvGraphicFramePr>
          <p:nvPr>
            <p:extLst>
              <p:ext uri="{D42A27DB-BD31-4B8C-83A1-F6EECF244321}">
                <p14:modId xmlns:p14="http://schemas.microsoft.com/office/powerpoint/2010/main" val="3386282475"/>
              </p:ext>
            </p:extLst>
          </p:nvPr>
        </p:nvGraphicFramePr>
        <p:xfrm>
          <a:off x="7143010" y="4710097"/>
          <a:ext cx="396875" cy="424180"/>
        </p:xfrm>
        <a:graphic>
          <a:graphicData uri="http://schemas.openxmlformats.org/presentationml/2006/ole">
            <mc:AlternateContent xmlns:mc="http://schemas.openxmlformats.org/markup-compatibility/2006">
              <mc:Choice xmlns:v="urn:schemas-microsoft-com:vml" Requires="v">
                <p:oleObj spid="_x0000_s208015" r:id="rId8" imgW="190500" imgH="203200" progId="Equation.KSEE3">
                  <p:embed/>
                </p:oleObj>
              </mc:Choice>
              <mc:Fallback>
                <p:oleObj r:id="rId8" imgW="190500" imgH="203200" progId="Equation.KSEE3">
                  <p:embed/>
                  <p:pic>
                    <p:nvPicPr>
                      <p:cNvPr id="10" name="对象 9">
                        <a:hlinkClick r:id="" action="ppaction://ole?verb=0"/>
                      </p:cNvPr>
                      <p:cNvPicPr/>
                      <p:nvPr/>
                    </p:nvPicPr>
                    <p:blipFill>
                      <a:blip r:embed="rId9"/>
                      <a:stretch>
                        <a:fillRect/>
                      </a:stretch>
                    </p:blipFill>
                    <p:spPr>
                      <a:xfrm>
                        <a:off x="7143010" y="4710097"/>
                        <a:ext cx="396875" cy="424180"/>
                      </a:xfrm>
                      <a:prstGeom prst="rect">
                        <a:avLst/>
                      </a:prstGeom>
                    </p:spPr>
                  </p:pic>
                </p:oleObj>
              </mc:Fallback>
            </mc:AlternateContent>
          </a:graphicData>
        </a:graphic>
      </p:graphicFrame>
      <p:graphicFrame>
        <p:nvGraphicFramePr>
          <p:cNvPr id="8" name="对象 7">
            <a:hlinkClick r:id="" action="ppaction://ole?verb=0"/>
            <a:extLst>
              <a:ext uri="{FF2B5EF4-FFF2-40B4-BE49-F238E27FC236}">
                <a16:creationId xmlns:a16="http://schemas.microsoft.com/office/drawing/2014/main" id="{203D98A3-0A88-4C48-8C28-793A91E7CEA7}"/>
              </a:ext>
            </a:extLst>
          </p:cNvPr>
          <p:cNvGraphicFramePr>
            <a:graphicFrameLocks noChangeAspect="1"/>
          </p:cNvGraphicFramePr>
          <p:nvPr>
            <p:extLst>
              <p:ext uri="{D42A27DB-BD31-4B8C-83A1-F6EECF244321}">
                <p14:modId xmlns:p14="http://schemas.microsoft.com/office/powerpoint/2010/main" val="707079784"/>
              </p:ext>
            </p:extLst>
          </p:nvPr>
        </p:nvGraphicFramePr>
        <p:xfrm>
          <a:off x="7563138" y="4724354"/>
          <a:ext cx="483235" cy="407035"/>
        </p:xfrm>
        <a:graphic>
          <a:graphicData uri="http://schemas.openxmlformats.org/presentationml/2006/ole">
            <mc:AlternateContent xmlns:mc="http://schemas.openxmlformats.org/markup-compatibility/2006">
              <mc:Choice xmlns:v="urn:schemas-microsoft-com:vml" Requires="v">
                <p:oleObj spid="_x0000_s208016" r:id="rId10" imgW="241300" imgH="203200" progId="Equation.KSEE3">
                  <p:embed/>
                </p:oleObj>
              </mc:Choice>
              <mc:Fallback>
                <p:oleObj r:id="rId10" imgW="241300" imgH="203200" progId="Equation.KSEE3">
                  <p:embed/>
                  <p:pic>
                    <p:nvPicPr>
                      <p:cNvPr id="11" name="对象 10">
                        <a:hlinkClick r:id="" action="ppaction://ole?verb=0"/>
                      </p:cNvPr>
                      <p:cNvPicPr/>
                      <p:nvPr/>
                    </p:nvPicPr>
                    <p:blipFill>
                      <a:blip r:embed="rId11"/>
                      <a:stretch>
                        <a:fillRect/>
                      </a:stretch>
                    </p:blipFill>
                    <p:spPr>
                      <a:xfrm>
                        <a:off x="7563138" y="4724354"/>
                        <a:ext cx="483235" cy="407035"/>
                      </a:xfrm>
                      <a:prstGeom prst="rect">
                        <a:avLst/>
                      </a:prstGeom>
                    </p:spPr>
                  </p:pic>
                </p:oleObj>
              </mc:Fallback>
            </mc:AlternateContent>
          </a:graphicData>
        </a:graphic>
      </p:graphicFrame>
      <p:graphicFrame>
        <p:nvGraphicFramePr>
          <p:cNvPr id="9" name="对象 8">
            <a:hlinkClick r:id="" action="ppaction://ole?verb=0"/>
            <a:extLst>
              <a:ext uri="{FF2B5EF4-FFF2-40B4-BE49-F238E27FC236}">
                <a16:creationId xmlns:a16="http://schemas.microsoft.com/office/drawing/2014/main" id="{2CF6E759-8A94-4604-870C-615636B69202}"/>
              </a:ext>
            </a:extLst>
          </p:cNvPr>
          <p:cNvGraphicFramePr>
            <a:graphicFrameLocks noChangeAspect="1"/>
          </p:cNvGraphicFramePr>
          <p:nvPr>
            <p:extLst>
              <p:ext uri="{D42A27DB-BD31-4B8C-83A1-F6EECF244321}">
                <p14:modId xmlns:p14="http://schemas.microsoft.com/office/powerpoint/2010/main" val="1461283794"/>
              </p:ext>
            </p:extLst>
          </p:nvPr>
        </p:nvGraphicFramePr>
        <p:xfrm>
          <a:off x="8187775" y="4729978"/>
          <a:ext cx="481330" cy="385445"/>
        </p:xfrm>
        <a:graphic>
          <a:graphicData uri="http://schemas.openxmlformats.org/presentationml/2006/ole">
            <mc:AlternateContent xmlns:mc="http://schemas.openxmlformats.org/markup-compatibility/2006">
              <mc:Choice xmlns:v="urn:schemas-microsoft-com:vml" Requires="v">
                <p:oleObj spid="_x0000_s208017" r:id="rId12" imgW="254000" imgH="203200" progId="Equation.KSEE3">
                  <p:embed/>
                </p:oleObj>
              </mc:Choice>
              <mc:Fallback>
                <p:oleObj r:id="rId12" imgW="254000" imgH="203200" progId="Equation.KSEE3">
                  <p:embed/>
                  <p:pic>
                    <p:nvPicPr>
                      <p:cNvPr id="12" name="对象 11">
                        <a:hlinkClick r:id="" action="ppaction://ole?verb=0"/>
                      </p:cNvPr>
                      <p:cNvPicPr/>
                      <p:nvPr/>
                    </p:nvPicPr>
                    <p:blipFill>
                      <a:blip r:embed="rId13"/>
                      <a:stretch>
                        <a:fillRect/>
                      </a:stretch>
                    </p:blipFill>
                    <p:spPr>
                      <a:xfrm>
                        <a:off x="8187775" y="4729978"/>
                        <a:ext cx="481330" cy="385445"/>
                      </a:xfrm>
                      <a:prstGeom prst="rect">
                        <a:avLst/>
                      </a:prstGeom>
                    </p:spPr>
                  </p:pic>
                </p:oleObj>
              </mc:Fallback>
            </mc:AlternateContent>
          </a:graphicData>
        </a:graphic>
      </p:graphicFrame>
      <p:graphicFrame>
        <p:nvGraphicFramePr>
          <p:cNvPr id="10" name="对象 9">
            <a:hlinkClick r:id="" action="ppaction://ole?verb=0"/>
            <a:extLst>
              <a:ext uri="{FF2B5EF4-FFF2-40B4-BE49-F238E27FC236}">
                <a16:creationId xmlns:a16="http://schemas.microsoft.com/office/drawing/2014/main" id="{606681CA-842C-4EA2-A6EC-A6A51EFA12C2}"/>
              </a:ext>
            </a:extLst>
          </p:cNvPr>
          <p:cNvGraphicFramePr>
            <a:graphicFrameLocks noChangeAspect="1"/>
          </p:cNvGraphicFramePr>
          <p:nvPr>
            <p:extLst>
              <p:ext uri="{D42A27DB-BD31-4B8C-83A1-F6EECF244321}">
                <p14:modId xmlns:p14="http://schemas.microsoft.com/office/powerpoint/2010/main" val="3365089845"/>
              </p:ext>
            </p:extLst>
          </p:nvPr>
        </p:nvGraphicFramePr>
        <p:xfrm>
          <a:off x="6433941" y="4269828"/>
          <a:ext cx="457200" cy="406400"/>
        </p:xfrm>
        <a:graphic>
          <a:graphicData uri="http://schemas.openxmlformats.org/presentationml/2006/ole">
            <mc:AlternateContent xmlns:mc="http://schemas.openxmlformats.org/markup-compatibility/2006">
              <mc:Choice xmlns:v="urn:schemas-microsoft-com:vml" Requires="v">
                <p:oleObj spid="_x0000_s208018" r:id="rId14" imgW="228600" imgH="203200" progId="Equation.KSEE3">
                  <p:embed/>
                </p:oleObj>
              </mc:Choice>
              <mc:Fallback>
                <p:oleObj r:id="rId14" imgW="228600" imgH="203200" progId="Equation.KSEE3">
                  <p:embed/>
                  <p:pic>
                    <p:nvPicPr>
                      <p:cNvPr id="9" name="对象 8">
                        <a:hlinkClick r:id="" action="ppaction://ole?verb=0"/>
                      </p:cNvPr>
                      <p:cNvPicPr/>
                      <p:nvPr/>
                    </p:nvPicPr>
                    <p:blipFill>
                      <a:blip r:embed="rId15"/>
                      <a:stretch>
                        <a:fillRect/>
                      </a:stretch>
                    </p:blipFill>
                    <p:spPr>
                      <a:xfrm>
                        <a:off x="6433941" y="4269828"/>
                        <a:ext cx="457200" cy="406400"/>
                      </a:xfrm>
                      <a:prstGeom prst="rect">
                        <a:avLst/>
                      </a:prstGeom>
                    </p:spPr>
                  </p:pic>
                </p:oleObj>
              </mc:Fallback>
            </mc:AlternateContent>
          </a:graphicData>
        </a:graphic>
      </p:graphicFrame>
    </p:spTree>
    <p:extLst>
      <p:ext uri="{BB962C8B-B14F-4D97-AF65-F5344CB8AC3E}">
        <p14:creationId xmlns:p14="http://schemas.microsoft.com/office/powerpoint/2010/main" val="337555242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a:t>
            </a:r>
            <a:r>
              <a:rPr dirty="0">
                <a:sym typeface="+mn-ea"/>
              </a:rPr>
              <a:t>0.10.1 LSTM</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The LSTM cell internal state is thus updated as follows, but with a conditional self-loop weight      :</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p>
          <a:p>
            <a:pPr lvl="0">
              <a:spcBef>
                <a:spcPts val="0"/>
              </a:spcBef>
              <a:buClr>
                <a:srgbClr val="FF0000"/>
              </a:buClr>
            </a:pPr>
            <a:r>
              <a:rPr lang="en-US" altLang="zh-CN" sz="2400" dirty="0"/>
              <a:t>where   ,     and     respectively denote the biases, input weights and recurrent weights into the LSTM cell.</a:t>
            </a:r>
            <a:endParaRPr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8" name="图片 7"/>
          <p:cNvPicPr>
            <a:picLocks noChangeAspect="1"/>
          </p:cNvPicPr>
          <p:nvPr/>
        </p:nvPicPr>
        <p:blipFill>
          <a:blip r:embed="rId4"/>
          <a:stretch>
            <a:fillRect/>
          </a:stretch>
        </p:blipFill>
        <p:spPr>
          <a:xfrm>
            <a:off x="896587" y="2196465"/>
            <a:ext cx="10060940" cy="1232535"/>
          </a:xfrm>
          <a:prstGeom prst="rect">
            <a:avLst/>
          </a:prstGeom>
        </p:spPr>
      </p:pic>
      <p:graphicFrame>
        <p:nvGraphicFramePr>
          <p:cNvPr id="13" name="对象 12">
            <a:hlinkClick r:id="" action="ppaction://ole?verb=0"/>
          </p:cNvPr>
          <p:cNvGraphicFramePr>
            <a:graphicFrameLocks noChangeAspect="1"/>
          </p:cNvGraphicFramePr>
          <p:nvPr>
            <p:extLst>
              <p:ext uri="{D42A27DB-BD31-4B8C-83A1-F6EECF244321}">
                <p14:modId xmlns:p14="http://schemas.microsoft.com/office/powerpoint/2010/main" val="3151227709"/>
              </p:ext>
            </p:extLst>
          </p:nvPr>
        </p:nvGraphicFramePr>
        <p:xfrm>
          <a:off x="2054397" y="1651822"/>
          <a:ext cx="490220" cy="443865"/>
        </p:xfrm>
        <a:graphic>
          <a:graphicData uri="http://schemas.openxmlformats.org/presentationml/2006/ole">
            <mc:AlternateContent xmlns:mc="http://schemas.openxmlformats.org/markup-compatibility/2006">
              <mc:Choice xmlns:v="urn:schemas-microsoft-com:vml" Requires="v">
                <p:oleObj spid="_x0000_s197749" r:id="rId5" imgW="266700" imgH="241300" progId="Equation.KSEE3">
                  <p:embed/>
                </p:oleObj>
              </mc:Choice>
              <mc:Fallback>
                <p:oleObj r:id="rId5" imgW="266700" imgH="241300" progId="Equation.KSEE3">
                  <p:embed/>
                  <p:pic>
                    <p:nvPicPr>
                      <p:cNvPr id="13" name="对象 12">
                        <a:hlinkClick r:id="" action="ppaction://ole?verb=0"/>
                      </p:cNvPr>
                      <p:cNvPicPr/>
                      <p:nvPr/>
                    </p:nvPicPr>
                    <p:blipFill>
                      <a:blip r:embed="rId6"/>
                      <a:stretch>
                        <a:fillRect/>
                      </a:stretch>
                    </p:blipFill>
                    <p:spPr>
                      <a:xfrm>
                        <a:off x="2054397" y="1651822"/>
                        <a:ext cx="490220" cy="443865"/>
                      </a:xfrm>
                      <a:prstGeom prst="rect">
                        <a:avLst/>
                      </a:prstGeom>
                    </p:spPr>
                  </p:pic>
                </p:oleObj>
              </mc:Fallback>
            </mc:AlternateContent>
          </a:graphicData>
        </a:graphic>
      </p:graphicFrame>
      <p:graphicFrame>
        <p:nvGraphicFramePr>
          <p:cNvPr id="14" name="对象 13">
            <a:hlinkClick r:id="" action="ppaction://ole?verb=0"/>
            <a:extLst>
              <a:ext uri="{FF2B5EF4-FFF2-40B4-BE49-F238E27FC236}">
                <a16:creationId xmlns:a16="http://schemas.microsoft.com/office/drawing/2014/main" id="{2B319652-393F-4085-98C6-2602EE0508F4}"/>
              </a:ext>
            </a:extLst>
          </p:cNvPr>
          <p:cNvGraphicFramePr>
            <a:graphicFrameLocks noChangeAspect="1"/>
          </p:cNvGraphicFramePr>
          <p:nvPr>
            <p:extLst>
              <p:ext uri="{D42A27DB-BD31-4B8C-83A1-F6EECF244321}">
                <p14:modId xmlns:p14="http://schemas.microsoft.com/office/powerpoint/2010/main" val="1036664521"/>
              </p:ext>
            </p:extLst>
          </p:nvPr>
        </p:nvGraphicFramePr>
        <p:xfrm>
          <a:off x="1233738" y="3609304"/>
          <a:ext cx="262255" cy="366395"/>
        </p:xfrm>
        <a:graphic>
          <a:graphicData uri="http://schemas.openxmlformats.org/presentationml/2006/ole">
            <mc:AlternateContent xmlns:mc="http://schemas.openxmlformats.org/markup-compatibility/2006">
              <mc:Choice xmlns:v="urn:schemas-microsoft-com:vml" Requires="v">
                <p:oleObj spid="_x0000_s197750" r:id="rId7" imgW="127000" imgH="177165" progId="Equation.KSEE3">
                  <p:embed/>
                </p:oleObj>
              </mc:Choice>
              <mc:Fallback>
                <p:oleObj r:id="rId7" imgW="127000" imgH="177165" progId="Equation.KSEE3">
                  <p:embed/>
                  <p:pic>
                    <p:nvPicPr>
                      <p:cNvPr id="8" name="对象 7">
                        <a:hlinkClick r:id="" action="ppaction://ole?verb=0"/>
                      </p:cNvPr>
                      <p:cNvPicPr/>
                      <p:nvPr/>
                    </p:nvPicPr>
                    <p:blipFill>
                      <a:blip r:embed="rId8"/>
                      <a:stretch>
                        <a:fillRect/>
                      </a:stretch>
                    </p:blipFill>
                    <p:spPr>
                      <a:xfrm>
                        <a:off x="1233738" y="3609304"/>
                        <a:ext cx="262255" cy="366395"/>
                      </a:xfrm>
                      <a:prstGeom prst="rect">
                        <a:avLst/>
                      </a:prstGeom>
                    </p:spPr>
                  </p:pic>
                </p:oleObj>
              </mc:Fallback>
            </mc:AlternateContent>
          </a:graphicData>
        </a:graphic>
      </p:graphicFrame>
      <p:graphicFrame>
        <p:nvGraphicFramePr>
          <p:cNvPr id="15" name="对象 14">
            <a:hlinkClick r:id="" action="ppaction://ole?verb=0"/>
            <a:extLst>
              <a:ext uri="{FF2B5EF4-FFF2-40B4-BE49-F238E27FC236}">
                <a16:creationId xmlns:a16="http://schemas.microsoft.com/office/drawing/2014/main" id="{74E3E411-44A4-4A07-9776-E9D144AFAD22}"/>
              </a:ext>
            </a:extLst>
          </p:cNvPr>
          <p:cNvGraphicFramePr>
            <a:graphicFrameLocks noChangeAspect="1"/>
          </p:cNvGraphicFramePr>
          <p:nvPr>
            <p:extLst>
              <p:ext uri="{D42A27DB-BD31-4B8C-83A1-F6EECF244321}">
                <p14:modId xmlns:p14="http://schemas.microsoft.com/office/powerpoint/2010/main" val="2655543478"/>
              </p:ext>
            </p:extLst>
          </p:nvPr>
        </p:nvGraphicFramePr>
        <p:xfrm>
          <a:off x="1668713" y="3609304"/>
          <a:ext cx="343535" cy="368935"/>
        </p:xfrm>
        <a:graphic>
          <a:graphicData uri="http://schemas.openxmlformats.org/presentationml/2006/ole">
            <mc:AlternateContent xmlns:mc="http://schemas.openxmlformats.org/markup-compatibility/2006">
              <mc:Choice xmlns:v="urn:schemas-microsoft-com:vml" Requires="v">
                <p:oleObj spid="_x0000_s197751" r:id="rId9" imgW="165100" imgH="177165" progId="Equation.KSEE3">
                  <p:embed/>
                </p:oleObj>
              </mc:Choice>
              <mc:Fallback>
                <p:oleObj r:id="rId9" imgW="165100" imgH="177165" progId="Equation.KSEE3">
                  <p:embed/>
                  <p:pic>
                    <p:nvPicPr>
                      <p:cNvPr id="10" name="对象 9">
                        <a:hlinkClick r:id="" action="ppaction://ole?verb=0"/>
                      </p:cNvPr>
                      <p:cNvPicPr/>
                      <p:nvPr/>
                    </p:nvPicPr>
                    <p:blipFill>
                      <a:blip r:embed="rId10"/>
                      <a:stretch>
                        <a:fillRect/>
                      </a:stretch>
                    </p:blipFill>
                    <p:spPr>
                      <a:xfrm>
                        <a:off x="1668713" y="3609304"/>
                        <a:ext cx="343535" cy="368935"/>
                      </a:xfrm>
                      <a:prstGeom prst="rect">
                        <a:avLst/>
                      </a:prstGeom>
                    </p:spPr>
                  </p:pic>
                </p:oleObj>
              </mc:Fallback>
            </mc:AlternateContent>
          </a:graphicData>
        </a:graphic>
      </p:graphicFrame>
      <p:graphicFrame>
        <p:nvGraphicFramePr>
          <p:cNvPr id="16" name="对象 15">
            <a:hlinkClick r:id="" action="ppaction://ole?verb=0"/>
            <a:extLst>
              <a:ext uri="{FF2B5EF4-FFF2-40B4-BE49-F238E27FC236}">
                <a16:creationId xmlns:a16="http://schemas.microsoft.com/office/drawing/2014/main" id="{9D4D6228-9860-4BE5-85F4-E1FB802416F8}"/>
              </a:ext>
            </a:extLst>
          </p:cNvPr>
          <p:cNvGraphicFramePr>
            <a:graphicFrameLocks noChangeAspect="1"/>
          </p:cNvGraphicFramePr>
          <p:nvPr>
            <p:extLst>
              <p:ext uri="{D42A27DB-BD31-4B8C-83A1-F6EECF244321}">
                <p14:modId xmlns:p14="http://schemas.microsoft.com/office/powerpoint/2010/main" val="371292638"/>
              </p:ext>
            </p:extLst>
          </p:nvPr>
        </p:nvGraphicFramePr>
        <p:xfrm>
          <a:off x="2528236" y="3611844"/>
          <a:ext cx="366395" cy="366395"/>
        </p:xfrm>
        <a:graphic>
          <a:graphicData uri="http://schemas.openxmlformats.org/presentationml/2006/ole">
            <mc:AlternateContent xmlns:mc="http://schemas.openxmlformats.org/markup-compatibility/2006">
              <mc:Choice xmlns:v="urn:schemas-microsoft-com:vml" Requires="v">
                <p:oleObj spid="_x0000_s197752" r:id="rId11" imgW="177165" imgH="177165" progId="Equation.KSEE3">
                  <p:embed/>
                </p:oleObj>
              </mc:Choice>
              <mc:Fallback>
                <p:oleObj r:id="rId11" imgW="177165" imgH="177165" progId="Equation.KSEE3">
                  <p:embed/>
                  <p:pic>
                    <p:nvPicPr>
                      <p:cNvPr id="11" name="对象 10">
                        <a:hlinkClick r:id="" action="ppaction://ole?verb=0"/>
                      </p:cNvPr>
                      <p:cNvPicPr/>
                      <p:nvPr/>
                    </p:nvPicPr>
                    <p:blipFill>
                      <a:blip r:embed="rId12"/>
                      <a:stretch>
                        <a:fillRect/>
                      </a:stretch>
                    </p:blipFill>
                    <p:spPr>
                      <a:xfrm>
                        <a:off x="2528236" y="3611844"/>
                        <a:ext cx="366395" cy="366395"/>
                      </a:xfrm>
                      <a:prstGeom prst="rect">
                        <a:avLst/>
                      </a:prstGeom>
                    </p:spPr>
                  </p:pic>
                </p:oleObj>
              </mc:Fallback>
            </mc:AlternateContent>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a:t>
            </a:r>
            <a:r>
              <a:rPr dirty="0">
                <a:sym typeface="+mn-ea"/>
              </a:rPr>
              <a:t>0.10.1 LSTM</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7500"/>
          </a:bodyPr>
          <a:lstStyle/>
          <a:p>
            <a:pPr marL="0" lvl="0" indent="0" algn="just">
              <a:lnSpc>
                <a:spcPct val="125000"/>
              </a:lnSpc>
              <a:spcBef>
                <a:spcPts val="0"/>
              </a:spcBef>
              <a:buClr>
                <a:srgbClr val="FF0000"/>
              </a:buClr>
              <a:buNone/>
            </a:pPr>
            <a:r>
              <a:rPr sz="2665" dirty="0">
                <a:latin typeface="Times New Roman" panose="02020603050405020304" pitchFamily="18" charset="0"/>
                <a:cs typeface="Times New Roman" panose="02020603050405020304" pitchFamily="18" charset="0"/>
              </a:rPr>
              <a:t>The </a:t>
            </a:r>
            <a:r>
              <a:rPr sz="2665" i="1" dirty="0">
                <a:latin typeface="Times New Roman" panose="02020603050405020304" pitchFamily="18" charset="0"/>
                <a:cs typeface="Times New Roman" panose="02020603050405020304" pitchFamily="18" charset="0"/>
              </a:rPr>
              <a:t>external input gate</a:t>
            </a:r>
            <a:r>
              <a:rPr sz="2665" dirty="0">
                <a:latin typeface="Times New Roman" panose="02020603050405020304" pitchFamily="18" charset="0"/>
                <a:cs typeface="Times New Roman" panose="02020603050405020304" pitchFamily="18" charset="0"/>
              </a:rPr>
              <a:t> unit      is computed similarly to the forget gate (with a sigmoid unit to obtain a gating value between 0 and 1), but with its own parameters:</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图片 5"/>
          <p:cNvPicPr>
            <a:picLocks noChangeAspect="1"/>
          </p:cNvPicPr>
          <p:nvPr/>
        </p:nvPicPr>
        <p:blipFill>
          <a:blip r:embed="rId4"/>
          <a:stretch>
            <a:fillRect/>
          </a:stretch>
        </p:blipFill>
        <p:spPr>
          <a:xfrm>
            <a:off x="2374265" y="2322769"/>
            <a:ext cx="7849235" cy="1234440"/>
          </a:xfrm>
          <a:prstGeom prst="rect">
            <a:avLst/>
          </a:prstGeom>
        </p:spPr>
      </p:pic>
      <p:graphicFrame>
        <p:nvGraphicFramePr>
          <p:cNvPr id="12" name="对象 11">
            <a:hlinkClick r:id="" action="ppaction://ole?verb=0"/>
          </p:cNvPr>
          <p:cNvGraphicFramePr>
            <a:graphicFrameLocks noChangeAspect="1"/>
          </p:cNvGraphicFramePr>
          <p:nvPr>
            <p:extLst>
              <p:ext uri="{D42A27DB-BD31-4B8C-83A1-F6EECF244321}">
                <p14:modId xmlns:p14="http://schemas.microsoft.com/office/powerpoint/2010/main" val="1836503260"/>
              </p:ext>
            </p:extLst>
          </p:nvPr>
        </p:nvGraphicFramePr>
        <p:xfrm>
          <a:off x="4519395" y="1164957"/>
          <a:ext cx="435610" cy="414020"/>
        </p:xfrm>
        <a:graphic>
          <a:graphicData uri="http://schemas.openxmlformats.org/presentationml/2006/ole">
            <mc:AlternateContent xmlns:mc="http://schemas.openxmlformats.org/markup-compatibility/2006">
              <mc:Choice xmlns:v="urn:schemas-microsoft-com:vml" Requires="v">
                <p:oleObj spid="_x0000_s198692" r:id="rId5" imgW="254000" imgH="241300" progId="Equation.KSEE3">
                  <p:embed/>
                </p:oleObj>
              </mc:Choice>
              <mc:Fallback>
                <p:oleObj r:id="rId5" imgW="254000" imgH="241300" progId="Equation.KSEE3">
                  <p:embed/>
                  <p:pic>
                    <p:nvPicPr>
                      <p:cNvPr id="12" name="对象 11">
                        <a:hlinkClick r:id="" action="ppaction://ole?verb=0"/>
                      </p:cNvPr>
                      <p:cNvPicPr/>
                      <p:nvPr/>
                    </p:nvPicPr>
                    <p:blipFill>
                      <a:blip r:embed="rId6"/>
                      <a:stretch>
                        <a:fillRect/>
                      </a:stretch>
                    </p:blipFill>
                    <p:spPr>
                      <a:xfrm>
                        <a:off x="4519395" y="1164957"/>
                        <a:ext cx="435610" cy="414020"/>
                      </a:xfrm>
                      <a:prstGeom prst="rect">
                        <a:avLst/>
                      </a:prstGeom>
                    </p:spPr>
                  </p:pic>
                </p:oleObj>
              </mc:Fallback>
            </mc:AlternateContent>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a:t>
            </a:r>
            <a:r>
              <a:rPr dirty="0">
                <a:sym typeface="+mn-ea"/>
              </a:rPr>
              <a:t>0.10.1 LSTM</a:t>
            </a:r>
            <a:endParaRPr lang="en-US" altLang="zh-CN"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7500" lnSpcReduction="10000"/>
              </a:bodyPr>
              <a:lstStyle/>
              <a:p>
                <a:pPr lvl="0">
                  <a:spcBef>
                    <a:spcPts val="0"/>
                  </a:spcBef>
                  <a:buClr>
                    <a:srgbClr val="FF0000"/>
                  </a:buClr>
                </a:pPr>
                <a:r>
                  <a:rPr lang="en-US" altLang="zh-CN" sz="2800" dirty="0"/>
                  <a:t>The output      of the LSTM cell can also be shut off, via the </a:t>
                </a:r>
                <a:r>
                  <a:rPr lang="en-US" altLang="zh-CN" sz="2800" i="1" dirty="0"/>
                  <a:t>output gate</a:t>
                </a:r>
                <a:r>
                  <a:rPr lang="en-US" altLang="zh-CN" sz="2800" dirty="0"/>
                  <a:t>      , which also uses a sigmoid unit for gating:</a:t>
                </a:r>
              </a:p>
              <a:p>
                <a:pPr lvl="0">
                  <a:spcBef>
                    <a:spcPts val="0"/>
                  </a:spcBef>
                  <a:buClr>
                    <a:srgbClr val="FF0000"/>
                  </a:buClr>
                </a:pPr>
                <a:endParaRPr lang="en-US" altLang="zh-CN" sz="2800" dirty="0"/>
              </a:p>
              <a:p>
                <a:pPr lvl="0">
                  <a:spcBef>
                    <a:spcPts val="0"/>
                  </a:spcBef>
                  <a:buClr>
                    <a:srgbClr val="FF0000"/>
                  </a:buClr>
                </a:pPr>
                <a:endParaRPr lang="en-US" altLang="zh-CN" sz="2800" dirty="0"/>
              </a:p>
              <a:p>
                <a:pPr lvl="0">
                  <a:spcBef>
                    <a:spcPts val="0"/>
                  </a:spcBef>
                  <a:buClr>
                    <a:srgbClr val="FF0000"/>
                  </a:buClr>
                </a:pPr>
                <a:endParaRPr lang="en-US" altLang="zh-CN" sz="2800" dirty="0"/>
              </a:p>
              <a:p>
                <a:pPr lvl="0">
                  <a:spcBef>
                    <a:spcPts val="0"/>
                  </a:spcBef>
                  <a:buClr>
                    <a:srgbClr val="FF0000"/>
                  </a:buClr>
                </a:pPr>
                <a:endParaRPr lang="en-US" altLang="zh-CN" sz="2800" dirty="0"/>
              </a:p>
              <a:p>
                <a:pPr lvl="0">
                  <a:spcBef>
                    <a:spcPts val="0"/>
                  </a:spcBef>
                  <a:buClr>
                    <a:srgbClr val="FF0000"/>
                  </a:buClr>
                </a:pPr>
                <a:r>
                  <a:rPr lang="en-US" altLang="zh-CN" sz="2800" dirty="0"/>
                  <a:t>which has parameters </a:t>
                </a:r>
                <a14:m>
                  <m:oMath xmlns:m="http://schemas.openxmlformats.org/officeDocument/2006/math">
                    <m:sSup>
                      <m:sSupPr>
                        <m:ctrlPr>
                          <a:rPr lang="en-US" altLang="zh-CN" sz="2800" i="1" smtClean="0">
                            <a:latin typeface="Cambria Math" panose="02040503050406030204" pitchFamily="18" charset="0"/>
                          </a:rPr>
                        </m:ctrlPr>
                      </m:sSupPr>
                      <m:e>
                        <m:r>
                          <a:rPr lang="en-US" altLang="zh-CN" sz="2800" b="1" i="1" smtClean="0">
                            <a:latin typeface="Cambria Math" panose="02040503050406030204" pitchFamily="18" charset="0"/>
                          </a:rPr>
                          <m:t>𝒃</m:t>
                        </m:r>
                      </m:e>
                      <m:sup>
                        <m:r>
                          <a:rPr lang="en-US" altLang="zh-CN" sz="2800" b="0" i="1" smtClean="0">
                            <a:latin typeface="Cambria Math" panose="02040503050406030204" pitchFamily="18" charset="0"/>
                          </a:rPr>
                          <m:t>𝑜</m:t>
                        </m:r>
                      </m:sup>
                    </m:sSup>
                  </m:oMath>
                </a14:m>
                <a:r>
                  <a:rPr lang="en-US" altLang="zh-CN" sz="2800" dirty="0"/>
                  <a:t>, </a:t>
                </a:r>
                <a14:m>
                  <m:oMath xmlns:m="http://schemas.openxmlformats.org/officeDocument/2006/math">
                    <m:sSup>
                      <m:sSupPr>
                        <m:ctrlPr>
                          <a:rPr lang="en-US" altLang="zh-CN" sz="2800" i="1">
                            <a:latin typeface="Cambria Math" panose="02040503050406030204" pitchFamily="18" charset="0"/>
                          </a:rPr>
                        </m:ctrlPr>
                      </m:sSupPr>
                      <m:e>
                        <m:r>
                          <a:rPr lang="en-US" altLang="zh-CN" sz="2800" b="1" i="1" smtClean="0">
                            <a:latin typeface="Cambria Math" panose="02040503050406030204" pitchFamily="18" charset="0"/>
                          </a:rPr>
                          <m:t>𝑼</m:t>
                        </m:r>
                      </m:e>
                      <m:sup>
                        <m:r>
                          <a:rPr lang="en-US" altLang="zh-CN" sz="2800" i="1">
                            <a:latin typeface="Cambria Math" panose="02040503050406030204" pitchFamily="18" charset="0"/>
                          </a:rPr>
                          <m:t>𝑜</m:t>
                        </m:r>
                      </m:sup>
                    </m:sSup>
                  </m:oMath>
                </a14:m>
                <a:r>
                  <a:rPr lang="en-US" altLang="zh-CN" sz="2800" dirty="0"/>
                  <a:t>, </a:t>
                </a:r>
                <a14:m>
                  <m:oMath xmlns:m="http://schemas.openxmlformats.org/officeDocument/2006/math">
                    <m:sSup>
                      <m:sSupPr>
                        <m:ctrlPr>
                          <a:rPr lang="en-US" altLang="zh-CN" sz="2800" i="1">
                            <a:latin typeface="Cambria Math" panose="02040503050406030204" pitchFamily="18" charset="0"/>
                          </a:rPr>
                        </m:ctrlPr>
                      </m:sSupPr>
                      <m:e>
                        <m:r>
                          <a:rPr lang="en-US" altLang="zh-CN" sz="2800" b="1" i="1" smtClean="0">
                            <a:latin typeface="Cambria Math" panose="02040503050406030204" pitchFamily="18" charset="0"/>
                          </a:rPr>
                          <m:t>𝑾</m:t>
                        </m:r>
                      </m:e>
                      <m:sup>
                        <m:r>
                          <a:rPr lang="en-US" altLang="zh-CN" sz="2800" i="1">
                            <a:latin typeface="Cambria Math" panose="02040503050406030204" pitchFamily="18" charset="0"/>
                          </a:rPr>
                          <m:t>𝑜</m:t>
                        </m:r>
                      </m:sup>
                    </m:sSup>
                  </m:oMath>
                </a14:m>
                <a:r>
                  <a:rPr lang="en-US" altLang="zh-CN" sz="2800" dirty="0"/>
                  <a:t> for its biases, input weights and recurrent weights, respectively. Among the variants, one can choose to use the cell state </a:t>
                </a:r>
                <a14:m>
                  <m:oMath xmlns:m="http://schemas.openxmlformats.org/officeDocument/2006/math">
                    <m:sSubSup>
                      <m:sSubSupPr>
                        <m:ctrlPr>
                          <a:rPr lang="en-US" altLang="zh-CN" sz="2800" i="1" smtClean="0">
                            <a:latin typeface="Cambria Math" panose="02040503050406030204" pitchFamily="18" charset="0"/>
                          </a:rPr>
                        </m:ctrlPr>
                      </m:sSubSupPr>
                      <m:e>
                        <m:r>
                          <a:rPr lang="en-US" altLang="zh-CN" sz="2800" i="1" smtClean="0">
                            <a:latin typeface="Cambria Math" panose="02040503050406030204" pitchFamily="18" charset="0"/>
                          </a:rPr>
                          <m:t>𝑠</m:t>
                        </m:r>
                      </m:e>
                      <m:sub>
                        <m:r>
                          <a:rPr lang="en-US" altLang="zh-CN" sz="2800" i="1" smtClean="0">
                            <a:latin typeface="Cambria Math" panose="02040503050406030204" pitchFamily="18" charset="0"/>
                          </a:rPr>
                          <m:t>𝑖</m:t>
                        </m:r>
                      </m:sub>
                      <m:sup>
                        <m:d>
                          <m:dPr>
                            <m:ctrlPr>
                              <a:rPr lang="en-US" altLang="zh-CN" sz="2800" i="1" smtClean="0">
                                <a:latin typeface="Cambria Math" panose="02040503050406030204" pitchFamily="18" charset="0"/>
                              </a:rPr>
                            </m:ctrlPr>
                          </m:dPr>
                          <m:e>
                            <m:r>
                              <a:rPr lang="en-US" altLang="zh-CN" sz="2800" i="1" smtClean="0">
                                <a:latin typeface="Cambria Math" panose="02040503050406030204" pitchFamily="18" charset="0"/>
                              </a:rPr>
                              <m:t>𝑡</m:t>
                            </m:r>
                          </m:e>
                        </m:d>
                      </m:sup>
                    </m:sSubSup>
                  </m:oMath>
                </a14:m>
                <a:r>
                  <a:rPr lang="en-US" altLang="zh-CN" sz="2800" dirty="0"/>
                  <a:t> as an extra input (with its weight) into the three gates of the </a:t>
                </a:r>
                <a:r>
                  <a:rPr lang="en-US" altLang="zh-CN" sz="2800" i="1" dirty="0" err="1"/>
                  <a:t>i</a:t>
                </a:r>
                <a:r>
                  <a:rPr lang="en-US" altLang="zh-CN" sz="2800" dirty="0" err="1"/>
                  <a:t>-th</a:t>
                </a:r>
                <a:r>
                  <a:rPr lang="en-US" altLang="zh-CN" sz="2800" dirty="0"/>
                  <a:t> unit, as shown in Fig. </a:t>
                </a:r>
                <a:r>
                  <a:rPr lang="en-US" altLang="zh-CN" sz="2800" dirty="0">
                    <a:solidFill>
                      <a:srgbClr val="FF0000"/>
                    </a:solidFill>
                  </a:rPr>
                  <a:t>10.16</a:t>
                </a:r>
                <a:r>
                  <a:rPr lang="en-US" altLang="zh-CN" sz="2800" dirty="0"/>
                  <a:t> . This would require three additional parameters.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15" t="-713" r="-101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pic>
        <p:nvPicPr>
          <p:cNvPr id="9" name="图片 8"/>
          <p:cNvPicPr>
            <a:picLocks noChangeAspect="1"/>
          </p:cNvPicPr>
          <p:nvPr/>
        </p:nvPicPr>
        <p:blipFill>
          <a:blip r:embed="rId5"/>
          <a:stretch>
            <a:fillRect/>
          </a:stretch>
        </p:blipFill>
        <p:spPr>
          <a:xfrm>
            <a:off x="2432534" y="2176750"/>
            <a:ext cx="8078470" cy="677545"/>
          </a:xfrm>
          <a:prstGeom prst="rect">
            <a:avLst/>
          </a:prstGeom>
        </p:spPr>
      </p:pic>
      <p:sp>
        <p:nvSpPr>
          <p:cNvPr id="13" name="内容占位符 2"/>
          <p:cNvSpPr>
            <a:spLocks noGrp="1"/>
          </p:cNvSpPr>
          <p:nvPr/>
        </p:nvSpPr>
        <p:spPr>
          <a:xfrm>
            <a:off x="392430" y="4084955"/>
            <a:ext cx="11409680" cy="1400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25000"/>
              </a:lnSpc>
              <a:spcBef>
                <a:spcPts val="0"/>
              </a:spcBef>
              <a:buClr>
                <a:srgbClr val="FF0000"/>
              </a:buClr>
              <a:buNone/>
            </a:pPr>
            <a:endParaRPr sz="2400" dirty="0">
              <a:latin typeface="Times New Roman" panose="02020603050405020304" pitchFamily="18" charset="0"/>
              <a:cs typeface="Times New Roman" panose="02020603050405020304" pitchFamily="18" charset="0"/>
            </a:endParaRPr>
          </a:p>
        </p:txBody>
      </p:sp>
      <p:graphicFrame>
        <p:nvGraphicFramePr>
          <p:cNvPr id="15" name="对象 14">
            <a:hlinkClick r:id="" action="ppaction://ole?verb=0"/>
          </p:cNvPr>
          <p:cNvGraphicFramePr>
            <a:graphicFrameLocks noChangeAspect="1"/>
          </p:cNvGraphicFramePr>
          <p:nvPr>
            <p:extLst>
              <p:ext uri="{D42A27DB-BD31-4B8C-83A1-F6EECF244321}">
                <p14:modId xmlns:p14="http://schemas.microsoft.com/office/powerpoint/2010/main" val="3890780975"/>
              </p:ext>
            </p:extLst>
          </p:nvPr>
        </p:nvGraphicFramePr>
        <p:xfrm>
          <a:off x="11032824" y="1123482"/>
          <a:ext cx="441960" cy="441960"/>
        </p:xfrm>
        <a:graphic>
          <a:graphicData uri="http://schemas.openxmlformats.org/presentationml/2006/ole">
            <mc:AlternateContent xmlns:mc="http://schemas.openxmlformats.org/markup-compatibility/2006">
              <mc:Choice xmlns:v="urn:schemas-microsoft-com:vml" Requires="v">
                <p:oleObj spid="_x0000_s208952" r:id="rId6" imgW="241300" imgH="241300" progId="Equation.KSEE3">
                  <p:embed/>
                </p:oleObj>
              </mc:Choice>
              <mc:Fallback>
                <p:oleObj r:id="rId6" imgW="241300" imgH="241300" progId="Equation.KSEE3">
                  <p:embed/>
                  <p:pic>
                    <p:nvPicPr>
                      <p:cNvPr id="15" name="对象 14">
                        <a:hlinkClick r:id="" action="ppaction://ole?verb=0"/>
                      </p:cNvPr>
                      <p:cNvPicPr/>
                      <p:nvPr/>
                    </p:nvPicPr>
                    <p:blipFill>
                      <a:blip r:embed="rId7"/>
                      <a:stretch>
                        <a:fillRect/>
                      </a:stretch>
                    </p:blipFill>
                    <p:spPr>
                      <a:xfrm>
                        <a:off x="11032824" y="1123482"/>
                        <a:ext cx="441960" cy="441960"/>
                      </a:xfrm>
                      <a:prstGeom prst="rect">
                        <a:avLst/>
                      </a:prstGeom>
                    </p:spPr>
                  </p:pic>
                </p:oleObj>
              </mc:Fallback>
            </mc:AlternateContent>
          </a:graphicData>
        </a:graphic>
      </p:graphicFrame>
      <p:graphicFrame>
        <p:nvGraphicFramePr>
          <p:cNvPr id="11" name="对象 10">
            <a:hlinkClick r:id="" action="ppaction://ole?verb=0"/>
            <a:extLst>
              <a:ext uri="{FF2B5EF4-FFF2-40B4-BE49-F238E27FC236}">
                <a16:creationId xmlns:a16="http://schemas.microsoft.com/office/drawing/2014/main" id="{137C885D-1399-4ECA-992A-800B902FE47B}"/>
              </a:ext>
            </a:extLst>
          </p:cNvPr>
          <p:cNvGraphicFramePr>
            <a:graphicFrameLocks noChangeAspect="1"/>
          </p:cNvGraphicFramePr>
          <p:nvPr>
            <p:extLst>
              <p:ext uri="{D42A27DB-BD31-4B8C-83A1-F6EECF244321}">
                <p14:modId xmlns:p14="http://schemas.microsoft.com/office/powerpoint/2010/main" val="3619899999"/>
              </p:ext>
            </p:extLst>
          </p:nvPr>
        </p:nvGraphicFramePr>
        <p:xfrm>
          <a:off x="2177081" y="1175418"/>
          <a:ext cx="414655" cy="438150"/>
        </p:xfrm>
        <a:graphic>
          <a:graphicData uri="http://schemas.openxmlformats.org/presentationml/2006/ole">
            <mc:AlternateContent xmlns:mc="http://schemas.openxmlformats.org/markup-compatibility/2006">
              <mc:Choice xmlns:v="urn:schemas-microsoft-com:vml" Requires="v">
                <p:oleObj spid="_x0000_s208953" r:id="rId8" imgW="228600" imgH="241300" progId="Equation.KSEE3">
                  <p:embed/>
                </p:oleObj>
              </mc:Choice>
              <mc:Fallback>
                <p:oleObj r:id="rId8" imgW="228600" imgH="241300" progId="Equation.KSEE3">
                  <p:embed/>
                  <p:pic>
                    <p:nvPicPr>
                      <p:cNvPr id="14" name="对象 13">
                        <a:hlinkClick r:id="" action="ppaction://ole?verb=0"/>
                      </p:cNvPr>
                      <p:cNvPicPr/>
                      <p:nvPr/>
                    </p:nvPicPr>
                    <p:blipFill>
                      <a:blip r:embed="rId9"/>
                      <a:stretch>
                        <a:fillRect/>
                      </a:stretch>
                    </p:blipFill>
                    <p:spPr>
                      <a:xfrm>
                        <a:off x="2177081" y="1175418"/>
                        <a:ext cx="414655" cy="438150"/>
                      </a:xfrm>
                      <a:prstGeom prst="rect">
                        <a:avLst/>
                      </a:prstGeom>
                    </p:spPr>
                  </p:pic>
                </p:oleObj>
              </mc:Fallback>
            </mc:AlternateContent>
          </a:graphicData>
        </a:graphic>
      </p:graphicFrame>
      <p:pic>
        <p:nvPicPr>
          <p:cNvPr id="16" name="图片 15">
            <a:extLst>
              <a:ext uri="{FF2B5EF4-FFF2-40B4-BE49-F238E27FC236}">
                <a16:creationId xmlns:a16="http://schemas.microsoft.com/office/drawing/2014/main" id="{249992D8-E5C8-4474-9C72-193FFC49ED95}"/>
              </a:ext>
            </a:extLst>
          </p:cNvPr>
          <p:cNvPicPr>
            <a:picLocks noChangeAspect="1"/>
          </p:cNvPicPr>
          <p:nvPr/>
        </p:nvPicPr>
        <p:blipFill>
          <a:blip r:embed="rId10"/>
          <a:stretch>
            <a:fillRect/>
          </a:stretch>
        </p:blipFill>
        <p:spPr>
          <a:xfrm>
            <a:off x="2555809" y="2790127"/>
            <a:ext cx="6921500" cy="1055370"/>
          </a:xfrm>
          <a:prstGeom prst="rect">
            <a:avLst/>
          </a:prstGeom>
        </p:spPr>
      </p:pic>
    </p:spTree>
    <p:extLst>
      <p:ext uri="{BB962C8B-B14F-4D97-AF65-F5344CB8AC3E}">
        <p14:creationId xmlns:p14="http://schemas.microsoft.com/office/powerpoint/2010/main" val="112657202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a:t>
            </a:r>
            <a:r>
              <a:rPr dirty="0">
                <a:sym typeface="+mn-ea"/>
              </a:rPr>
              <a:t>0.10.1 LSTM</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LSTM networks have been shown to learn long-term dependencies more easily than the simple recurrent architectures, first on artificial data sets designed for testing the ability to learn long-term dependencies (</a:t>
            </a:r>
            <a:r>
              <a:rPr lang="en-US" altLang="zh-CN" dirty="0">
                <a:solidFill>
                  <a:srgbClr val="00FF00"/>
                </a:solidFill>
                <a:latin typeface="Times New Roman" panose="02020603050405020304" pitchFamily="18" charset="0"/>
                <a:cs typeface="Times New Roman" panose="02020603050405020304" pitchFamily="18" charset="0"/>
              </a:rPr>
              <a:t>Bengio </a:t>
            </a:r>
            <a:r>
              <a:rPr lang="en-US" altLang="zh-CN" i="1" dirty="0">
                <a:solidFill>
                  <a:srgbClr val="00FF00"/>
                </a:solidFill>
                <a:latin typeface="Times New Roman" panose="02020603050405020304" pitchFamily="18" charset="0"/>
                <a:cs typeface="Times New Roman" panose="02020603050405020304" pitchFamily="18" charset="0"/>
              </a:rPr>
              <a:t>et al</a:t>
            </a:r>
            <a:r>
              <a:rPr lang="en-US" altLang="zh-CN" dirty="0">
                <a:solidFill>
                  <a:srgbClr val="00FF00"/>
                </a:solidFill>
                <a:latin typeface="Times New Roman" panose="02020603050405020304" pitchFamily="18" charset="0"/>
                <a:cs typeface="Times New Roman" panose="02020603050405020304" pitchFamily="18" charset="0"/>
              </a:rPr>
              <a:t>.</a:t>
            </a:r>
            <a:r>
              <a:rPr lang="en-US" altLang="zh-CN" b="1" dirty="0">
                <a:solidFill>
                  <a:schemeClr val="tx1"/>
                </a:solidFill>
                <a:latin typeface="Times New Roman" panose="02020603050405020304" pitchFamily="18" charset="0"/>
                <a:cs typeface="Times New Roman" panose="02020603050405020304" pitchFamily="18" charset="0"/>
              </a:rPr>
              <a:t>, </a:t>
            </a:r>
            <a:r>
              <a:rPr lang="en-US" altLang="zh-CN" dirty="0">
                <a:solidFill>
                  <a:srgbClr val="00FF00"/>
                </a:solidFill>
                <a:latin typeface="Times New Roman" panose="02020603050405020304" pitchFamily="18" charset="0"/>
                <a:cs typeface="Times New Roman" panose="02020603050405020304" pitchFamily="18" charset="0"/>
              </a:rPr>
              <a:t>1994</a:t>
            </a:r>
            <a:r>
              <a:rPr lang="en-US" altLang="zh-CN" dirty="0">
                <a:solidFill>
                  <a:schemeClr val="tx1"/>
                </a:solidFill>
                <a:latin typeface="Times New Roman" panose="02020603050405020304" pitchFamily="18" charset="0"/>
                <a:cs typeface="Times New Roman" panose="02020603050405020304" pitchFamily="18" charset="0"/>
              </a:rPr>
              <a:t>;</a:t>
            </a:r>
            <a:r>
              <a:rPr lang="en-US" altLang="zh-CN" dirty="0">
                <a:solidFill>
                  <a:srgbClr val="00FF00"/>
                </a:solidFill>
                <a:latin typeface="Times New Roman" panose="02020603050405020304" pitchFamily="18" charset="0"/>
                <a:cs typeface="Times New Roman" panose="02020603050405020304" pitchFamily="18" charset="0"/>
              </a:rPr>
              <a:t> Hochreiter and Schmidhuber</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dirty="0">
                <a:solidFill>
                  <a:srgbClr val="00FF00"/>
                </a:solidFill>
                <a:latin typeface="Times New Roman" panose="02020603050405020304" pitchFamily="18" charset="0"/>
                <a:cs typeface="Times New Roman" panose="02020603050405020304" pitchFamily="18" charset="0"/>
              </a:rPr>
              <a:t>1997</a:t>
            </a:r>
            <a:r>
              <a:rPr lang="en-US" altLang="zh-CN" dirty="0">
                <a:solidFill>
                  <a:schemeClr val="tx1"/>
                </a:solidFill>
                <a:latin typeface="Times New Roman" panose="02020603050405020304" pitchFamily="18" charset="0"/>
                <a:cs typeface="Times New Roman" panose="02020603050405020304" pitchFamily="18" charset="0"/>
              </a:rPr>
              <a:t>;</a:t>
            </a:r>
            <a:r>
              <a:rPr lang="en-US" altLang="zh-CN" dirty="0">
                <a:solidFill>
                  <a:srgbClr val="00B050"/>
                </a:solidFill>
                <a:latin typeface="Times New Roman" panose="02020603050405020304" pitchFamily="18" charset="0"/>
                <a:cs typeface="Times New Roman" panose="02020603050405020304" pitchFamily="18" charset="0"/>
              </a:rPr>
              <a:t> </a:t>
            </a:r>
            <a:r>
              <a:rPr lang="en-US" altLang="zh-CN" dirty="0">
                <a:solidFill>
                  <a:srgbClr val="00FF00"/>
                </a:solidFill>
                <a:latin typeface="Times New Roman" panose="02020603050405020304" pitchFamily="18" charset="0"/>
                <a:cs typeface="Times New Roman" panose="02020603050405020304" pitchFamily="18" charset="0"/>
              </a:rPr>
              <a:t>Hochreiter </a:t>
            </a:r>
            <a:r>
              <a:rPr lang="en-US" altLang="zh-CN" i="1" dirty="0">
                <a:solidFill>
                  <a:srgbClr val="00FF00"/>
                </a:solidFill>
                <a:latin typeface="Times New Roman" panose="02020603050405020304" pitchFamily="18" charset="0"/>
                <a:cs typeface="Times New Roman" panose="02020603050405020304" pitchFamily="18" charset="0"/>
              </a:rPr>
              <a:t>et al</a:t>
            </a:r>
            <a:r>
              <a:rPr lang="en-US" altLang="zh-CN" dirty="0">
                <a:solidFill>
                  <a:srgbClr val="00FF00"/>
                </a:solidFill>
                <a:latin typeface="Times New Roman" panose="02020603050405020304" pitchFamily="18" charset="0"/>
                <a:cs typeface="Times New Roman" panose="02020603050405020304" pitchFamily="18" charset="0"/>
              </a:rPr>
              <a:t>.</a:t>
            </a:r>
            <a:r>
              <a:rPr lang="en-US" altLang="zh-CN" dirty="0">
                <a:solidFill>
                  <a:schemeClr val="tx1"/>
                </a:solidFill>
                <a:latin typeface="Times New Roman" panose="02020603050405020304" pitchFamily="18" charset="0"/>
                <a:cs typeface="Times New Roman" panose="02020603050405020304" pitchFamily="18" charset="0"/>
              </a:rPr>
              <a:t>,</a:t>
            </a:r>
            <a:r>
              <a:rPr lang="en-US" altLang="zh-CN" dirty="0">
                <a:solidFill>
                  <a:srgbClr val="00B050"/>
                </a:solidFill>
                <a:latin typeface="Times New Roman" panose="02020603050405020304" pitchFamily="18" charset="0"/>
                <a:cs typeface="Times New Roman" panose="02020603050405020304" pitchFamily="18" charset="0"/>
              </a:rPr>
              <a:t> </a:t>
            </a:r>
            <a:r>
              <a:rPr lang="en-US" altLang="zh-CN" dirty="0">
                <a:solidFill>
                  <a:srgbClr val="00FF00"/>
                </a:solidFill>
                <a:latin typeface="Times New Roman" panose="02020603050405020304" pitchFamily="18" charset="0"/>
                <a:cs typeface="Times New Roman" panose="02020603050405020304" pitchFamily="18" charset="0"/>
              </a:rPr>
              <a:t>2000</a:t>
            </a:r>
            <a:r>
              <a:rPr lang="en-US" altLang="zh-CN" dirty="0">
                <a:latin typeface="Times New Roman" panose="02020603050405020304" pitchFamily="18" charset="0"/>
                <a:cs typeface="Times New Roman" panose="02020603050405020304" pitchFamily="18" charset="0"/>
              </a:rPr>
              <a:t>), then on challenging sequence  processing tasks where state-of-the-art performance was obtained (</a:t>
            </a:r>
            <a:r>
              <a:rPr lang="en-US" altLang="zh-CN" dirty="0">
                <a:solidFill>
                  <a:srgbClr val="00FF00"/>
                </a:solidFill>
                <a:latin typeface="Times New Roman" panose="02020603050405020304" pitchFamily="18" charset="0"/>
                <a:cs typeface="Times New Roman" panose="02020603050405020304" pitchFamily="18" charset="0"/>
              </a:rPr>
              <a:t>Graves</a:t>
            </a:r>
            <a:r>
              <a:rPr lang="en-US" altLang="zh-CN" dirty="0">
                <a:latin typeface="Times New Roman" panose="02020603050405020304" pitchFamily="18" charset="0"/>
                <a:cs typeface="Times New Roman" panose="02020603050405020304" pitchFamily="18" charset="0"/>
              </a:rPr>
              <a:t>, </a:t>
            </a:r>
            <a:r>
              <a:rPr lang="en-US" altLang="zh-CN" dirty="0">
                <a:solidFill>
                  <a:srgbClr val="00FF00"/>
                </a:solidFill>
                <a:latin typeface="Times New Roman" panose="02020603050405020304" pitchFamily="18" charset="0"/>
                <a:cs typeface="Times New Roman" panose="02020603050405020304" pitchFamily="18" charset="0"/>
                <a:sym typeface="+mn-ea"/>
              </a:rPr>
              <a:t>2012</a:t>
            </a:r>
            <a:r>
              <a:rPr lang="en-US" altLang="zh-CN" dirty="0">
                <a:latin typeface="Times New Roman" panose="02020603050405020304" pitchFamily="18" charset="0"/>
                <a:cs typeface="Times New Roman" panose="02020603050405020304" pitchFamily="18" charset="0"/>
                <a:sym typeface="+mn-ea"/>
              </a:rPr>
              <a:t>; </a:t>
            </a:r>
            <a:r>
              <a:rPr lang="en-US" altLang="zh-CN" dirty="0">
                <a:solidFill>
                  <a:srgbClr val="00FF00"/>
                </a:solidFill>
                <a:latin typeface="Times New Roman" panose="02020603050405020304" pitchFamily="18" charset="0"/>
                <a:cs typeface="Times New Roman" panose="02020603050405020304" pitchFamily="18" charset="0"/>
                <a:sym typeface="+mn-ea"/>
              </a:rPr>
              <a:t>Graves </a:t>
            </a:r>
            <a:r>
              <a:rPr lang="en-US" altLang="zh-CN" i="1" dirty="0">
                <a:solidFill>
                  <a:srgbClr val="00FF00"/>
                </a:solidFill>
                <a:latin typeface="Times New Roman" panose="02020603050405020304" pitchFamily="18" charset="0"/>
                <a:cs typeface="Times New Roman" panose="02020603050405020304" pitchFamily="18" charset="0"/>
                <a:sym typeface="+mn-ea"/>
              </a:rPr>
              <a:t>et al</a:t>
            </a:r>
            <a:r>
              <a:rPr lang="en-US" altLang="zh-CN" dirty="0">
                <a:solidFill>
                  <a:srgbClr val="00FF00"/>
                </a:solidFill>
                <a:latin typeface="Times New Roman" panose="02020603050405020304" pitchFamily="18" charset="0"/>
                <a:cs typeface="Times New Roman" panose="02020603050405020304" pitchFamily="18" charset="0"/>
                <a:sym typeface="+mn-ea"/>
              </a:rPr>
              <a:t>.</a:t>
            </a:r>
            <a:r>
              <a:rPr lang="en-US" altLang="zh-CN" dirty="0">
                <a:latin typeface="Times New Roman" panose="02020603050405020304" pitchFamily="18" charset="0"/>
                <a:cs typeface="Times New Roman" panose="02020603050405020304" pitchFamily="18" charset="0"/>
                <a:sym typeface="+mn-ea"/>
              </a:rPr>
              <a:t>, </a:t>
            </a:r>
            <a:r>
              <a:rPr lang="en-US" altLang="zh-CN" dirty="0">
                <a:solidFill>
                  <a:srgbClr val="00FF00"/>
                </a:solidFill>
                <a:latin typeface="Times New Roman" panose="02020603050405020304" pitchFamily="18" charset="0"/>
                <a:cs typeface="Times New Roman" panose="02020603050405020304" pitchFamily="18" charset="0"/>
                <a:sym typeface="+mn-ea"/>
              </a:rPr>
              <a:t>2013</a:t>
            </a:r>
            <a:r>
              <a:rPr lang="en-US" altLang="zh-CN" dirty="0">
                <a:latin typeface="Times New Roman" panose="02020603050405020304" pitchFamily="18" charset="0"/>
                <a:cs typeface="Times New Roman" panose="02020603050405020304" pitchFamily="18" charset="0"/>
                <a:sym typeface="+mn-ea"/>
              </a:rPr>
              <a:t>;</a:t>
            </a:r>
            <a:r>
              <a:rPr lang="en-US" altLang="zh-CN" dirty="0">
                <a:solidFill>
                  <a:srgbClr val="00B050"/>
                </a:solidFill>
                <a:latin typeface="Times New Roman" panose="02020603050405020304" pitchFamily="18" charset="0"/>
                <a:cs typeface="Times New Roman" panose="02020603050405020304" pitchFamily="18" charset="0"/>
                <a:sym typeface="+mn-ea"/>
              </a:rPr>
              <a:t> </a:t>
            </a:r>
            <a:r>
              <a:rPr lang="en-US" altLang="zh-CN" dirty="0">
                <a:solidFill>
                  <a:srgbClr val="00FF00"/>
                </a:solidFill>
                <a:latin typeface="Times New Roman" panose="02020603050405020304" pitchFamily="18" charset="0"/>
                <a:cs typeface="Times New Roman" panose="02020603050405020304" pitchFamily="18" charset="0"/>
                <a:sym typeface="+mn-ea"/>
              </a:rPr>
              <a:t>Sutskever </a:t>
            </a:r>
            <a:r>
              <a:rPr lang="en-US" altLang="zh-CN" i="1" dirty="0">
                <a:solidFill>
                  <a:srgbClr val="00FF00"/>
                </a:solidFill>
                <a:latin typeface="Times New Roman" panose="02020603050405020304" pitchFamily="18" charset="0"/>
                <a:cs typeface="Times New Roman" panose="02020603050405020304" pitchFamily="18" charset="0"/>
                <a:sym typeface="+mn-ea"/>
              </a:rPr>
              <a:t>et al</a:t>
            </a:r>
            <a:r>
              <a:rPr lang="en-US" altLang="zh-CN" dirty="0">
                <a:solidFill>
                  <a:srgbClr val="00FF00"/>
                </a:solidFill>
                <a:latin typeface="Times New Roman" panose="02020603050405020304" pitchFamily="18" charset="0"/>
                <a:cs typeface="Times New Roman" panose="02020603050405020304" pitchFamily="18" charset="0"/>
                <a:sym typeface="+mn-ea"/>
              </a:rPr>
              <a:t>.</a:t>
            </a:r>
            <a:r>
              <a:rPr lang="en-US" altLang="zh-CN" dirty="0">
                <a:latin typeface="Times New Roman" panose="02020603050405020304" pitchFamily="18" charset="0"/>
                <a:cs typeface="Times New Roman" panose="02020603050405020304" pitchFamily="18" charset="0"/>
                <a:sym typeface="+mn-ea"/>
              </a:rPr>
              <a:t>,</a:t>
            </a:r>
            <a:r>
              <a:rPr lang="en-US" altLang="zh-CN" dirty="0">
                <a:solidFill>
                  <a:srgbClr val="00B050"/>
                </a:solidFill>
                <a:latin typeface="Times New Roman" panose="02020603050405020304" pitchFamily="18" charset="0"/>
                <a:cs typeface="Times New Roman" panose="02020603050405020304" pitchFamily="18" charset="0"/>
                <a:sym typeface="+mn-ea"/>
              </a:rPr>
              <a:t> </a:t>
            </a:r>
            <a:r>
              <a:rPr lang="en-US" altLang="zh-CN" dirty="0">
                <a:solidFill>
                  <a:srgbClr val="00FF00"/>
                </a:solidFill>
                <a:latin typeface="Times New Roman" panose="02020603050405020304" pitchFamily="18" charset="0"/>
                <a:cs typeface="Times New Roman" panose="02020603050405020304" pitchFamily="18" charset="0"/>
                <a:sym typeface="+mn-ea"/>
              </a:rPr>
              <a:t>2014</a:t>
            </a:r>
            <a:r>
              <a:rPr lang="en-US" altLang="zh-CN" dirty="0">
                <a:latin typeface="Times New Roman" panose="02020603050405020304" pitchFamily="18" charset="0"/>
                <a:cs typeface="Times New Roman" panose="02020603050405020304" pitchFamily="18" charset="0"/>
                <a:sym typeface="+mn-ea"/>
              </a:rPr>
              <a:t>). Variants and alternatives to the LSTM have been studied and used and are discussed next.</a:t>
            </a:r>
            <a:endParaRPr lang="en-US" altLang="zh-CN"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0.10.2 Other Gated RNNs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Which pieces of the LSTM architecture are actually necessary? What other successful architectures could be designed that allow the network to dynamically control the time scale and forgetting behavior of different units?</a:t>
            </a:r>
          </a:p>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Some answers to these questions are given with the recent work on gated RNNs, whose units are also known as gated recurrent units or GRUs (</a:t>
            </a:r>
            <a:r>
              <a:rPr lang="en-US" altLang="zh-CN" sz="2600" dirty="0">
                <a:solidFill>
                  <a:srgbClr val="00FF00"/>
                </a:solidFill>
                <a:latin typeface="Times New Roman" panose="02020603050405020304" pitchFamily="18" charset="0"/>
                <a:cs typeface="Times New Roman" panose="02020603050405020304" pitchFamily="18" charset="0"/>
              </a:rPr>
              <a:t>Cho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2014b</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Chung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2015a</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Jozefowicz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2015</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Chrupala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2015</a:t>
            </a:r>
            <a:r>
              <a:rPr lang="en-US" altLang="zh-CN"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sym typeface="+mn-ea"/>
              </a:rPr>
              <a:t>The main difference with the LSTM is that a single gating unit simultaneously controls the forgetting factor and the decision to update the state unit. The update equations are the following:</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0.10.2 Other Gated RNNs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    stands for “update” gate and    for “reset” gate. Their value is defined as usual:</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8" name="图片 7"/>
          <p:cNvPicPr>
            <a:picLocks noChangeAspect="1"/>
          </p:cNvPicPr>
          <p:nvPr/>
        </p:nvPicPr>
        <p:blipFill>
          <a:blip r:embed="rId4"/>
          <a:stretch>
            <a:fillRect/>
          </a:stretch>
        </p:blipFill>
        <p:spPr>
          <a:xfrm>
            <a:off x="595947" y="862885"/>
            <a:ext cx="10350500" cy="1633855"/>
          </a:xfrm>
          <a:prstGeom prst="rect">
            <a:avLst/>
          </a:prstGeom>
        </p:spPr>
      </p:pic>
      <p:graphicFrame>
        <p:nvGraphicFramePr>
          <p:cNvPr id="5" name="对象 4">
            <a:hlinkClick r:id="" action="ppaction://ole?verb=0"/>
          </p:cNvPr>
          <p:cNvGraphicFramePr>
            <a:graphicFrameLocks noChangeAspect="1"/>
          </p:cNvGraphicFramePr>
          <p:nvPr>
            <p:extLst>
              <p:ext uri="{D42A27DB-BD31-4B8C-83A1-F6EECF244321}">
                <p14:modId xmlns:p14="http://schemas.microsoft.com/office/powerpoint/2010/main" val="3374967174"/>
              </p:ext>
            </p:extLst>
          </p:nvPr>
        </p:nvGraphicFramePr>
        <p:xfrm>
          <a:off x="1353820" y="2678941"/>
          <a:ext cx="299720" cy="330200"/>
        </p:xfrm>
        <a:graphic>
          <a:graphicData uri="http://schemas.openxmlformats.org/presentationml/2006/ole">
            <mc:AlternateContent xmlns:mc="http://schemas.openxmlformats.org/markup-compatibility/2006">
              <mc:Choice xmlns:v="urn:schemas-microsoft-com:vml" Requires="v">
                <p:oleObj spid="_x0000_s200762" r:id="rId5" imgW="127000" imgH="139700" progId="Equation.KSEE3">
                  <p:embed/>
                </p:oleObj>
              </mc:Choice>
              <mc:Fallback>
                <p:oleObj r:id="rId5" imgW="127000" imgH="139700" progId="Equation.KSEE3">
                  <p:embed/>
                  <p:pic>
                    <p:nvPicPr>
                      <p:cNvPr id="5" name="对象 4">
                        <a:hlinkClick r:id="" action="ppaction://ole?verb=0"/>
                      </p:cNvPr>
                      <p:cNvPicPr/>
                      <p:nvPr/>
                    </p:nvPicPr>
                    <p:blipFill>
                      <a:blip r:embed="rId6"/>
                      <a:stretch>
                        <a:fillRect/>
                      </a:stretch>
                    </p:blipFill>
                    <p:spPr>
                      <a:xfrm>
                        <a:off x="1353820" y="2678941"/>
                        <a:ext cx="299720" cy="3302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extLst>
              <p:ext uri="{D42A27DB-BD31-4B8C-83A1-F6EECF244321}">
                <p14:modId xmlns:p14="http://schemas.microsoft.com/office/powerpoint/2010/main" val="748323293"/>
              </p:ext>
            </p:extLst>
          </p:nvPr>
        </p:nvGraphicFramePr>
        <p:xfrm>
          <a:off x="5707029" y="2672999"/>
          <a:ext cx="278765" cy="309880"/>
        </p:xfrm>
        <a:graphic>
          <a:graphicData uri="http://schemas.openxmlformats.org/presentationml/2006/ole">
            <mc:AlternateContent xmlns:mc="http://schemas.openxmlformats.org/markup-compatibility/2006">
              <mc:Choice xmlns:v="urn:schemas-microsoft-com:vml" Requires="v">
                <p:oleObj spid="_x0000_s200763" r:id="rId7" imgW="114300" imgH="127000" progId="Equation.KSEE3">
                  <p:embed/>
                </p:oleObj>
              </mc:Choice>
              <mc:Fallback>
                <p:oleObj r:id="rId7" imgW="114300" imgH="127000" progId="Equation.KSEE3">
                  <p:embed/>
                  <p:pic>
                    <p:nvPicPr>
                      <p:cNvPr id="6" name="对象 5">
                        <a:hlinkClick r:id="" action="ppaction://ole?verb=0"/>
                      </p:cNvPr>
                      <p:cNvPicPr/>
                      <p:nvPr/>
                    </p:nvPicPr>
                    <p:blipFill>
                      <a:blip r:embed="rId8"/>
                      <a:stretch>
                        <a:fillRect/>
                      </a:stretch>
                    </p:blipFill>
                    <p:spPr>
                      <a:xfrm>
                        <a:off x="5707029" y="2672999"/>
                        <a:ext cx="278765" cy="309880"/>
                      </a:xfrm>
                      <a:prstGeom prst="rect">
                        <a:avLst/>
                      </a:prstGeom>
                    </p:spPr>
                  </p:pic>
                </p:oleObj>
              </mc:Fallback>
            </mc:AlternateContent>
          </a:graphicData>
        </a:graphic>
      </p:graphicFrame>
      <p:pic>
        <p:nvPicPr>
          <p:cNvPr id="10" name="图片 9"/>
          <p:cNvPicPr>
            <a:picLocks noChangeAspect="1"/>
          </p:cNvPicPr>
          <p:nvPr/>
        </p:nvPicPr>
        <p:blipFill>
          <a:blip r:embed="rId9"/>
          <a:stretch>
            <a:fillRect/>
          </a:stretch>
        </p:blipFill>
        <p:spPr>
          <a:xfrm>
            <a:off x="505460" y="3837305"/>
            <a:ext cx="9952355" cy="24860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内容占位符 2"/>
              <p:cNvSpPr>
                <a:spLocks noGrp="1"/>
              </p:cNvSpPr>
              <p:nvPr>
                <p:ph idx="1"/>
              </p:nvPr>
            </p:nvSpPr>
            <p:spPr/>
            <p:txBody>
              <a:bodyPr>
                <a:normAutofit/>
              </a:bodyPr>
              <a:lstStyle/>
              <a:p>
                <a:pPr marL="0" indent="0" algn="just">
                  <a:lnSpc>
                    <a:spcPct val="145000"/>
                  </a:lnSpc>
                  <a:spcBef>
                    <a:spcPct val="0"/>
                  </a:spcBef>
                  <a:buNone/>
                </a:pPr>
                <a:r>
                  <a:rPr lang="en-US" altLang="zh-CN" dirty="0"/>
                  <a:t>Many recurrent neural networks use Eq. </a:t>
                </a:r>
                <a:r>
                  <a:rPr lang="en-US" altLang="zh-CN" dirty="0">
                    <a:solidFill>
                      <a:srgbClr val="FF0000"/>
                    </a:solidFill>
                  </a:rPr>
                  <a:t>10.5</a:t>
                </a:r>
                <a:r>
                  <a:rPr lang="en-US" altLang="zh-CN" dirty="0"/>
                  <a:t> or a similar equation to define the values of their hidden units. To indicate that the state is the hidden units of the network, we now rewrite Eq. </a:t>
                </a:r>
                <a:r>
                  <a:rPr lang="en-US" altLang="zh-CN" dirty="0">
                    <a:solidFill>
                      <a:srgbClr val="FF0000"/>
                    </a:solidFill>
                  </a:rPr>
                  <a:t>10.4</a:t>
                </a:r>
                <a:r>
                  <a:rPr lang="en-US" altLang="zh-CN" dirty="0"/>
                  <a:t> using the variable </a:t>
                </a:r>
                <a14:m>
                  <m:oMath xmlns:m="http://schemas.openxmlformats.org/officeDocument/2006/math">
                    <m:r>
                      <a:rPr lang="en-US" altLang="zh-CN" b="1" i="1" dirty="0" smtClean="0">
                        <a:latin typeface="Cambria Math" panose="02040503050406030204" pitchFamily="18" charset="0"/>
                      </a:rPr>
                      <m:t>𝒉</m:t>
                    </m:r>
                  </m:oMath>
                </a14:m>
                <a:r>
                  <a:rPr lang="en-US" altLang="zh-CN" b="1" dirty="0"/>
                  <a:t> </a:t>
                </a:r>
                <a:r>
                  <a:rPr lang="en-US" altLang="zh-CN" dirty="0"/>
                  <a:t>to represent the state:</a:t>
                </a:r>
              </a:p>
              <a:p>
                <a:pPr marL="0" indent="0" algn="just">
                  <a:lnSpc>
                    <a:spcPct val="145000"/>
                  </a:lnSpc>
                  <a:spcBef>
                    <a:spcPct val="0"/>
                  </a:spcBef>
                  <a:buNone/>
                </a:pPr>
                <a:endParaRPr lang="en-US" altLang="zh-CN" dirty="0"/>
              </a:p>
              <a:p>
                <a:pPr marL="0" indent="0" algn="just">
                  <a:lnSpc>
                    <a:spcPct val="145000"/>
                  </a:lnSpc>
                  <a:spcBef>
                    <a:spcPct val="0"/>
                  </a:spcBef>
                  <a:buNone/>
                </a:pPr>
                <a:endParaRPr lang="en-US" altLang="zh-CN" dirty="0"/>
              </a:p>
              <a:p>
                <a:pPr>
                  <a:lnSpc>
                    <a:spcPct val="145000"/>
                  </a:lnSpc>
                  <a:spcBef>
                    <a:spcPct val="0"/>
                  </a:spcBef>
                </a:pPr>
                <a:r>
                  <a:rPr lang="en-US" altLang="zh-CN" dirty="0"/>
                  <a:t>illustrated in Fig. </a:t>
                </a:r>
                <a:r>
                  <a:rPr lang="en-US" altLang="zh-CN" dirty="0">
                    <a:solidFill>
                      <a:srgbClr val="FF0000"/>
                    </a:solidFill>
                  </a:rPr>
                  <a:t>10.2</a:t>
                </a:r>
                <a:r>
                  <a:rPr lang="en-US" altLang="zh-CN" dirty="0"/>
                  <a:t>, typical RNNs will add extra architectural features such as</a:t>
                </a:r>
                <a:br>
                  <a:rPr lang="en-US" altLang="zh-CN" dirty="0"/>
                </a:br>
                <a:r>
                  <a:rPr lang="en-US" altLang="zh-CN" dirty="0"/>
                  <a:t>output layers that read information out of the state </a:t>
                </a:r>
                <a14:m>
                  <m:oMath xmlns:m="http://schemas.openxmlformats.org/officeDocument/2006/math">
                    <m:r>
                      <a:rPr lang="en-US" altLang="zh-CN" b="1" i="1" dirty="0">
                        <a:latin typeface="Cambria Math" panose="02040503050406030204" pitchFamily="18" charset="0"/>
                      </a:rPr>
                      <m:t>𝒉</m:t>
                    </m:r>
                  </m:oMath>
                </a14:m>
                <a:r>
                  <a:rPr lang="en-US" altLang="zh-CN" b="1" dirty="0"/>
                  <a:t> </a:t>
                </a:r>
                <a:r>
                  <a:rPr lang="en-US" altLang="zh-CN" dirty="0"/>
                  <a:t>to make predictions.</a:t>
                </a:r>
              </a:p>
            </p:txBody>
          </p:sp>
        </mc:Choice>
        <mc:Fallback xmlns="">
          <p:sp>
            <p:nvSpPr>
              <p:cNvPr id="41986"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6"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48107" y="3111500"/>
            <a:ext cx="7272337"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0.10.2 Other Gated RNNs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reset and updates gates can individually “ignore” parts of the state vector. The update gates act like conditional leaky integrators that can linearly gate any dimension, thus choosing to copy it (at one extreme of the sigmoid) or completely ignore it (at the other extreme) by replacing it by the new “target state” value (towards which the leaky integrator wants to converge). The reset gates control which parts of the state get used to compute the next target state, introducing an additional nonlinear effect in the relationship between past state and future state.</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0.10.2 Other Gated RNNs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Many more variants around this theme can be designed. For example the reset gate (or forget gate) output could be shared across multiple hidden units. Alternately, the product of a global gate (covering a whole group of units, such as an entire layer) and a local gate (per unit) could be used to combine global control and local control. However, several investigations over architectural variations of the LSTM and GRU found no variant that would clearly beat both of these across a wide range of tasks (</a:t>
            </a:r>
            <a:r>
              <a:rPr lang="en-US" altLang="zh-CN" sz="2600" dirty="0" err="1">
                <a:solidFill>
                  <a:srgbClr val="00FF00"/>
                </a:solidFill>
                <a:latin typeface="Times New Roman" panose="02020603050405020304" pitchFamily="18" charset="0"/>
                <a:cs typeface="Times New Roman" panose="02020603050405020304" pitchFamily="18" charset="0"/>
              </a:rPr>
              <a:t>Greff</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2015</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Jozefowicz</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2015</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sym typeface="+mn-ea"/>
              </a:rPr>
              <a:t>Greff </a:t>
            </a:r>
            <a:r>
              <a:rPr lang="en-US" altLang="zh-CN" sz="2600" i="1" dirty="0">
                <a:solidFill>
                  <a:srgbClr val="00FF00"/>
                </a:solidFill>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latin typeface="Times New Roman" panose="02020603050405020304" pitchFamily="18" charset="0"/>
                <a:cs typeface="Times New Roman" panose="02020603050405020304" pitchFamily="18" charset="0"/>
                <a:sym typeface="+mn-ea"/>
              </a:rPr>
              <a:t>.</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a:solidFill>
                  <a:srgbClr val="00FF00"/>
                </a:solidFill>
                <a:latin typeface="Times New Roman" panose="02020603050405020304" pitchFamily="18" charset="0"/>
                <a:cs typeface="Times New Roman" panose="02020603050405020304" pitchFamily="18" charset="0"/>
                <a:sym typeface="+mn-ea"/>
              </a:rPr>
              <a:t>2015</a:t>
            </a:r>
            <a:r>
              <a:rPr lang="en-US" altLang="zh-CN" sz="2600" dirty="0">
                <a:latin typeface="Times New Roman" panose="02020603050405020304" pitchFamily="18" charset="0"/>
                <a:cs typeface="Times New Roman" panose="02020603050405020304" pitchFamily="18" charset="0"/>
                <a:sym typeface="+mn-ea"/>
              </a:rPr>
              <a:t>) found that a crucial ingredient is the forget gate, while </a:t>
            </a:r>
            <a:r>
              <a:rPr lang="en-US" altLang="zh-CN" sz="2600" dirty="0">
                <a:solidFill>
                  <a:srgbClr val="00FF00"/>
                </a:solidFill>
                <a:latin typeface="Times New Roman" panose="02020603050405020304" pitchFamily="18" charset="0"/>
                <a:cs typeface="Times New Roman" panose="02020603050405020304" pitchFamily="18" charset="0"/>
                <a:sym typeface="+mn-ea"/>
              </a:rPr>
              <a:t>Jozefowicz </a:t>
            </a:r>
            <a:r>
              <a:rPr lang="en-US" altLang="zh-CN" sz="2600" i="1" dirty="0">
                <a:solidFill>
                  <a:srgbClr val="00FF00"/>
                </a:solidFill>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latin typeface="Times New Roman" panose="02020603050405020304" pitchFamily="18" charset="0"/>
                <a:cs typeface="Times New Roman" panose="02020603050405020304" pitchFamily="18" charset="0"/>
                <a:sym typeface="+mn-ea"/>
              </a:rPr>
              <a:t>.</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a:solidFill>
                  <a:srgbClr val="00FF00"/>
                </a:solidFill>
                <a:latin typeface="Times New Roman" panose="02020603050405020304" pitchFamily="18" charset="0"/>
                <a:cs typeface="Times New Roman" panose="02020603050405020304" pitchFamily="18" charset="0"/>
                <a:sym typeface="+mn-ea"/>
              </a:rPr>
              <a:t>2015</a:t>
            </a:r>
            <a:r>
              <a:rPr lang="en-US" altLang="zh-CN" sz="2600" dirty="0">
                <a:latin typeface="Times New Roman" panose="02020603050405020304" pitchFamily="18" charset="0"/>
                <a:cs typeface="Times New Roman" panose="02020603050405020304" pitchFamily="18" charset="0"/>
                <a:sym typeface="+mn-ea"/>
              </a:rPr>
              <a:t>) found that adding a bias of 1 to the LSTM forget gate, a practice advocated by </a:t>
            </a:r>
            <a:r>
              <a:rPr lang="en-US" altLang="zh-CN" sz="2600" dirty="0">
                <a:solidFill>
                  <a:srgbClr val="00FF00"/>
                </a:solidFill>
                <a:latin typeface="Times New Roman" panose="02020603050405020304" pitchFamily="18" charset="0"/>
                <a:cs typeface="Times New Roman" panose="02020603050405020304" pitchFamily="18" charset="0"/>
                <a:sym typeface="+mn-ea"/>
              </a:rPr>
              <a:t>Gers </a:t>
            </a:r>
            <a:r>
              <a:rPr lang="en-US" altLang="zh-CN" sz="2600" i="1" dirty="0">
                <a:solidFill>
                  <a:srgbClr val="00FF00"/>
                </a:solidFill>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latin typeface="Times New Roman" panose="02020603050405020304" pitchFamily="18" charset="0"/>
                <a:cs typeface="Times New Roman" panose="02020603050405020304" pitchFamily="18" charset="0"/>
                <a:sym typeface="+mn-ea"/>
              </a:rPr>
              <a:t>.</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a:solidFill>
                  <a:srgbClr val="00FF00"/>
                </a:solidFill>
                <a:latin typeface="Times New Roman" panose="02020603050405020304" pitchFamily="18" charset="0"/>
                <a:cs typeface="Times New Roman" panose="02020603050405020304" pitchFamily="18" charset="0"/>
                <a:sym typeface="+mn-ea"/>
              </a:rPr>
              <a:t>2000</a:t>
            </a:r>
            <a:r>
              <a:rPr lang="en-US" altLang="zh-CN" sz="2600" dirty="0">
                <a:latin typeface="Times New Roman" panose="02020603050405020304" pitchFamily="18" charset="0"/>
                <a:cs typeface="Times New Roman" panose="02020603050405020304" pitchFamily="18" charset="0"/>
                <a:sym typeface="+mn-ea"/>
              </a:rPr>
              <a:t>), makes the LSTM as strong as the best of the explored architectural variants.</a:t>
            </a: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Junjie Ma</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677076" y="2020900"/>
            <a:ext cx="11199042"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10.11 Optimization for Long-Term Dependencies</a:t>
            </a:r>
          </a:p>
        </p:txBody>
      </p:sp>
      <p:sp>
        <p:nvSpPr>
          <p:cNvPr id="8" name="文本框 7"/>
          <p:cNvSpPr txBox="1"/>
          <p:nvPr/>
        </p:nvSpPr>
        <p:spPr>
          <a:xfrm>
            <a:off x="0" y="544852"/>
            <a:ext cx="12137383" cy="144526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10 Sequence Modeling: Recurrent and Recursive Nets</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10.11 Optimization for Long-Term Dependencies</a:t>
            </a:r>
          </a:p>
        </p:txBody>
      </p:sp>
      <p:sp>
        <p:nvSpPr>
          <p:cNvPr id="7" name="内容占位符 6"/>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Sec. </a:t>
            </a:r>
            <a:r>
              <a:rPr lang="en-US" altLang="zh-CN" sz="2600" dirty="0">
                <a:solidFill>
                  <a:srgbClr val="FF0000"/>
                </a:solidFill>
                <a:latin typeface="Times New Roman" panose="02020603050405020304" pitchFamily="18" charset="0"/>
                <a:cs typeface="Times New Roman" panose="02020603050405020304" pitchFamily="18" charset="0"/>
              </a:rPr>
              <a:t>8.2.5</a:t>
            </a:r>
            <a:r>
              <a:rPr lang="en-US" altLang="zh-CN" sz="2600" dirty="0">
                <a:latin typeface="Times New Roman" panose="02020603050405020304" pitchFamily="18" charset="0"/>
                <a:cs typeface="Times New Roman" panose="02020603050405020304" pitchFamily="18" charset="0"/>
              </a:rPr>
              <a:t> and Sec. </a:t>
            </a:r>
            <a:r>
              <a:rPr lang="en-US" altLang="zh-CN" sz="2600" dirty="0">
                <a:solidFill>
                  <a:srgbClr val="FF0000"/>
                </a:solidFill>
                <a:latin typeface="Times New Roman" panose="02020603050405020304" pitchFamily="18" charset="0"/>
                <a:cs typeface="Times New Roman" panose="02020603050405020304" pitchFamily="18" charset="0"/>
              </a:rPr>
              <a:t>10.7</a:t>
            </a:r>
            <a:r>
              <a:rPr lang="en-US" altLang="zh-CN" sz="2600" dirty="0">
                <a:latin typeface="Times New Roman" panose="02020603050405020304" pitchFamily="18" charset="0"/>
                <a:cs typeface="Times New Roman" panose="02020603050405020304" pitchFamily="18" charset="0"/>
              </a:rPr>
              <a:t> have described the vanishing and exploding gradient problems that occur when optimizing RNNs over many time steps.</a:t>
            </a:r>
          </a:p>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An interesting idea proposed by </a:t>
            </a:r>
            <a:r>
              <a:rPr lang="en-US" altLang="zh-CN" sz="2600" dirty="0">
                <a:solidFill>
                  <a:srgbClr val="00FF00"/>
                </a:solidFill>
                <a:latin typeface="Times New Roman" panose="02020603050405020304" pitchFamily="18" charset="0"/>
                <a:cs typeface="Times New Roman" panose="02020603050405020304" pitchFamily="18" charset="0"/>
              </a:rPr>
              <a:t>Martens and Sutskever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is that second derivatives may vanish at the same time that first derivatives vanish. Second-order optimization algorithms may roughly be understood as dividing the first derivative by the second derivative (in higher dimension, multiplying the gradient by the inverse Hessian). If the second derivative shrinks at a similar rate to the first derivative, then the ratio of first and second derivatives may remain relatively constant.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10.11 Optimization for Long-Term Dependencies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7" name="内容占位符 6"/>
          <p:cNvSpPr>
            <a:spLocks noGrp="1"/>
          </p:cNvSpPr>
          <p:nvPr/>
        </p:nvSpPr>
        <p:spPr>
          <a:xfrm>
            <a:off x="387350" y="1043305"/>
            <a:ext cx="11409680" cy="49517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25000"/>
              </a:lnSpc>
              <a:spcBef>
                <a:spcPts val="0"/>
              </a:spcBef>
              <a:buClr>
                <a:srgbClr val="FF0000"/>
              </a:buClr>
              <a:buNone/>
            </a:pPr>
            <a:r>
              <a:rPr lang="en-US" altLang="zh-CN" sz="2600" dirty="0">
                <a:solidFill>
                  <a:schemeClr val="tx1"/>
                </a:solidFill>
                <a:latin typeface="Times New Roman" panose="02020603050405020304" pitchFamily="18" charset="0"/>
                <a:cs typeface="Times New Roman" panose="02020603050405020304" pitchFamily="18" charset="0"/>
              </a:rPr>
              <a:t>Unfortunately, second-order methods have many drawbacks, including high computational cost, the need for a large minibatch, and a tendency to be attracted to saddle points.</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Martens and Sutskever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found promising results using second-order methods. Later, </a:t>
            </a:r>
            <a:r>
              <a:rPr lang="en-US" altLang="zh-CN" sz="2600" dirty="0">
                <a:solidFill>
                  <a:srgbClr val="00FF00"/>
                </a:solidFill>
                <a:latin typeface="Times New Roman" panose="02020603050405020304" pitchFamily="18" charset="0"/>
                <a:cs typeface="Times New Roman" panose="02020603050405020304" pitchFamily="18" charset="0"/>
              </a:rPr>
              <a:t>Sutskever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found that simpler methods such as Nesterov momentum with careful initialization could achieve similar results. See </a:t>
            </a:r>
            <a:r>
              <a:rPr lang="en-US" altLang="zh-CN" sz="2600" dirty="0">
                <a:solidFill>
                  <a:srgbClr val="00FF00"/>
                </a:solidFill>
                <a:latin typeface="Times New Roman" panose="02020603050405020304" pitchFamily="18" charset="0"/>
                <a:cs typeface="Times New Roman" panose="02020603050405020304" pitchFamily="18" charset="0"/>
              </a:rPr>
              <a:t>Sutskever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2012</a:t>
            </a:r>
            <a:r>
              <a:rPr lang="en-US" altLang="zh-CN" sz="2600" dirty="0">
                <a:latin typeface="Times New Roman" panose="02020603050405020304" pitchFamily="18" charset="0"/>
                <a:cs typeface="Times New Roman" panose="02020603050405020304" pitchFamily="18" charset="0"/>
              </a:rPr>
              <a:t>) for more detail. Both of these approaches have largely been replaced by simply using SGD (even without momentum) applied to LSTMs. This is part of a continuing theme in machine learning that it is often much easier to design a model that is easy to optimize than it is to design a more powerful optimization algorithm.</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0.11.1 Clipping Gradients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7" name="内容占位符 6"/>
          <p:cNvSpPr>
            <a:spLocks noGrp="1"/>
          </p:cNvSpPr>
          <p:nvPr/>
        </p:nvSpPr>
        <p:spPr>
          <a:xfrm>
            <a:off x="387350" y="1043305"/>
            <a:ext cx="11409680" cy="53333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As discussed in Sec. </a:t>
            </a:r>
            <a:r>
              <a:rPr lang="en-US" altLang="zh-CN" sz="2600" dirty="0">
                <a:solidFill>
                  <a:srgbClr val="FF0000"/>
                </a:solidFill>
                <a:latin typeface="Times New Roman" panose="02020603050405020304" pitchFamily="18" charset="0"/>
                <a:cs typeface="Times New Roman" panose="02020603050405020304" pitchFamily="18" charset="0"/>
                <a:sym typeface="+mn-ea"/>
              </a:rPr>
              <a:t>8.2.4</a:t>
            </a:r>
            <a:r>
              <a:rPr lang="en-US" altLang="zh-CN" sz="2600" dirty="0">
                <a:latin typeface="Times New Roman" panose="02020603050405020304" pitchFamily="18" charset="0"/>
                <a:cs typeface="Times New Roman" panose="02020603050405020304" pitchFamily="18" charset="0"/>
                <a:sym typeface="+mn-ea"/>
              </a:rPr>
              <a:t>, strongly nonlinear functions such as those computed by a recurrent net over many time steps tend to have derivatives that can be either very large or very small in magnitude. This is illustrated in Fig. </a:t>
            </a:r>
            <a:r>
              <a:rPr lang="en-US" altLang="zh-CN" sz="2600" dirty="0">
                <a:solidFill>
                  <a:srgbClr val="FF0000"/>
                </a:solidFill>
                <a:latin typeface="Times New Roman" panose="02020603050405020304" pitchFamily="18" charset="0"/>
                <a:cs typeface="Times New Roman" panose="02020603050405020304" pitchFamily="18" charset="0"/>
                <a:sym typeface="+mn-ea"/>
              </a:rPr>
              <a:t>8.3</a:t>
            </a:r>
            <a:r>
              <a:rPr lang="en-US" altLang="zh-CN" sz="2600" dirty="0">
                <a:latin typeface="Times New Roman" panose="02020603050405020304" pitchFamily="18" charset="0"/>
                <a:cs typeface="Times New Roman" panose="02020603050405020304" pitchFamily="18" charset="0"/>
                <a:sym typeface="+mn-ea"/>
              </a:rPr>
              <a:t> and Fig. </a:t>
            </a:r>
            <a:r>
              <a:rPr lang="en-US" altLang="zh-CN" sz="2600" dirty="0">
                <a:solidFill>
                  <a:srgbClr val="FF0000"/>
                </a:solidFill>
                <a:latin typeface="Times New Roman" panose="02020603050405020304" pitchFamily="18" charset="0"/>
                <a:cs typeface="Times New Roman" panose="02020603050405020304" pitchFamily="18" charset="0"/>
                <a:sym typeface="+mn-ea"/>
              </a:rPr>
              <a:t>10.17</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a:latin typeface="Times New Roman" panose="02020603050405020304" pitchFamily="18" charset="0"/>
                <a:cs typeface="Times New Roman" panose="02020603050405020304" pitchFamily="18" charset="0"/>
              </a:rPr>
              <a:t>in which we see that the objective function (as a function of the parameters) has a “landscape” in which one finds “cliffs”: wide and rather flat regions separated by tiny regions where the objective function changes quickly, forming a kind of cliff.</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0.11.1 Clipping Gradients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7500" lnSpcReduction="10000"/>
          </a:bodyPr>
          <a:lstStyle/>
          <a:p>
            <a:pPr marL="0" lvl="0" indent="0" algn="just">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The difficulty that arises is that when the parameter gradient is very large, a gradient descent parameter update could throw the parameters very far, into a region where the objective function is larger, undoing much of the work that had been done to reach the current solution. The gradient tells us the direction that corresponds to the steepest descent within an infinitesimal region surrounding the current parameters. Outside of this infinitesimal region, the cost function may begin to curve back upwards. The update must be chosen to be small enough to avoid traversing too much upward curvature. We typically use learning rates that decay slowly enough that consecutive steps have approximately the same learning rate. A step size that is appropriate for a relatively linear part of the landscape is often inappropriate and causes uphill motion if we enter a more curved part of the landscape on the next step.</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0.11.1 Clipping Gradients</a:t>
            </a:r>
            <a:endParaRPr lang="en-US" altLang="zh-CN"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387350" y="2042160"/>
            <a:ext cx="5604510" cy="2773680"/>
          </a:xfrm>
          <a:prstGeom prst="rect">
            <a:avLst/>
          </a:prstGeom>
        </p:spPr>
      </p:pic>
      <p:sp>
        <p:nvSpPr>
          <p:cNvPr id="8" name="文本框 7"/>
          <p:cNvSpPr txBox="1"/>
          <p:nvPr/>
        </p:nvSpPr>
        <p:spPr>
          <a:xfrm>
            <a:off x="6055995" y="1094740"/>
            <a:ext cx="5565140" cy="5295680"/>
          </a:xfrm>
          <a:prstGeom prst="rect">
            <a:avLst/>
          </a:prstGeom>
          <a:noFill/>
        </p:spPr>
        <p:txBody>
          <a:bodyPr wrap="square" rtlCol="0">
            <a:spAutoFit/>
          </a:bodyPr>
          <a:lstStyle/>
          <a:p>
            <a:pPr algn="just">
              <a:lnSpc>
                <a:spcPct val="125000"/>
              </a:lnSpc>
            </a:pPr>
            <a:r>
              <a:rPr lang="en-US" altLang="zh-CN" sz="1600" dirty="0">
                <a:latin typeface="Times New Roman" panose="02020603050405020304" pitchFamily="18" charset="0"/>
                <a:cs typeface="Times New Roman" panose="02020603050405020304" pitchFamily="18" charset="0"/>
              </a:rPr>
              <a:t>Figure 10.17: Example of the effect of gradient clipping in a recurrent network with two parameters </a:t>
            </a:r>
            <a:r>
              <a:rPr lang="en-US" altLang="zh-CN" sz="1600" b="1" i="1" dirty="0">
                <a:latin typeface="Times New Roman" panose="02020603050405020304" pitchFamily="18" charset="0"/>
                <a:cs typeface="Times New Roman" panose="02020603050405020304" pitchFamily="18" charset="0"/>
              </a:rPr>
              <a:t>w</a:t>
            </a:r>
            <a:r>
              <a:rPr lang="en-US" altLang="zh-CN" sz="1600" dirty="0">
                <a:latin typeface="Times New Roman" panose="02020603050405020304" pitchFamily="18" charset="0"/>
                <a:cs typeface="Times New Roman" panose="02020603050405020304" pitchFamily="18" charset="0"/>
              </a:rPr>
              <a:t> and </a:t>
            </a:r>
            <a:r>
              <a:rPr lang="en-US" altLang="zh-CN" sz="1600" b="1" i="1" dirty="0">
                <a:latin typeface="Times New Roman" panose="02020603050405020304" pitchFamily="18" charset="0"/>
                <a:cs typeface="Times New Roman" panose="02020603050405020304" pitchFamily="18" charset="0"/>
              </a:rPr>
              <a:t>b</a:t>
            </a:r>
            <a:r>
              <a:rPr lang="en-US" altLang="zh-CN" sz="1600" dirty="0">
                <a:latin typeface="Times New Roman" panose="02020603050405020304" pitchFamily="18" charset="0"/>
                <a:cs typeface="Times New Roman" panose="02020603050405020304" pitchFamily="18" charset="0"/>
              </a:rPr>
              <a:t>. Gradient clipping can make gradient descent perform more reasonably in the vicinity of extremely steep cliffs. These steep cliffs commonly occur in recurrent networks near where a recurrent network behaves approximately linearly. The cliff is exponentially steep in the number of time steps because the weight matrix is multiplied by itself once for each time step. (</a:t>
            </a:r>
            <a:r>
              <a:rPr lang="en-US" altLang="zh-CN" sz="1600" i="1" dirty="0">
                <a:latin typeface="Times New Roman" panose="02020603050405020304" pitchFamily="18" charset="0"/>
                <a:cs typeface="Times New Roman" panose="02020603050405020304" pitchFamily="18" charset="0"/>
              </a:rPr>
              <a:t>Left</a:t>
            </a:r>
            <a:r>
              <a:rPr lang="en-US" altLang="zh-CN" sz="1600" dirty="0">
                <a:latin typeface="Times New Roman" panose="02020603050405020304" pitchFamily="18" charset="0"/>
                <a:cs typeface="Times New Roman" panose="02020603050405020304" pitchFamily="18" charset="0"/>
              </a:rPr>
              <a:t>) Gradient descent without gradient clipping overshoots the bottom of this small ravine, then receives a very large gradient from the cliff face. The large gradient catastrophically propels the parameters outside the axes of the plot. (</a:t>
            </a:r>
            <a:r>
              <a:rPr lang="en-US" altLang="zh-CN" sz="1600" i="1" dirty="0">
                <a:latin typeface="Times New Roman" panose="02020603050405020304" pitchFamily="18" charset="0"/>
                <a:cs typeface="Times New Roman" panose="02020603050405020304" pitchFamily="18" charset="0"/>
              </a:rPr>
              <a:t>Right</a:t>
            </a:r>
            <a:r>
              <a:rPr lang="en-US" altLang="zh-CN" sz="1600" dirty="0">
                <a:latin typeface="Times New Roman" panose="02020603050405020304" pitchFamily="18" charset="0"/>
                <a:cs typeface="Times New Roman" panose="02020603050405020304" pitchFamily="18" charset="0"/>
              </a:rPr>
              <a:t>) Gradient descent with gradient clipping has a more moderate reaction to the cliff. While it does ascend the cliff face, the step size is restricted so that it cannot be propelled away from steep region near the solution. Figure adapted with permission from </a:t>
            </a:r>
            <a:r>
              <a:rPr lang="en-US" altLang="zh-CN" sz="1600" dirty="0" err="1">
                <a:solidFill>
                  <a:srgbClr val="00FF00"/>
                </a:solidFill>
                <a:latin typeface="Times New Roman" panose="02020603050405020304" pitchFamily="18" charset="0"/>
                <a:cs typeface="Times New Roman" panose="02020603050405020304" pitchFamily="18" charset="0"/>
              </a:rPr>
              <a:t>Pascanu</a:t>
            </a:r>
            <a:r>
              <a:rPr lang="en-US" altLang="zh-CN" sz="1600" dirty="0">
                <a:solidFill>
                  <a:srgbClr val="00FF00"/>
                </a:solidFill>
                <a:latin typeface="Times New Roman" panose="02020603050405020304" pitchFamily="18" charset="0"/>
                <a:cs typeface="Times New Roman" panose="02020603050405020304" pitchFamily="18" charset="0"/>
              </a:rPr>
              <a:t> </a:t>
            </a:r>
            <a:r>
              <a:rPr lang="en-US" altLang="zh-CN" sz="1600" i="1" dirty="0">
                <a:solidFill>
                  <a:srgbClr val="00FF00"/>
                </a:solidFill>
                <a:latin typeface="Times New Roman" panose="02020603050405020304" pitchFamily="18" charset="0"/>
                <a:cs typeface="Times New Roman" panose="02020603050405020304" pitchFamily="18" charset="0"/>
              </a:rPr>
              <a:t>et al</a:t>
            </a:r>
            <a:r>
              <a:rPr lang="en-US" altLang="zh-CN" sz="1600" dirty="0">
                <a:solidFill>
                  <a:srgbClr val="00B050"/>
                </a:solidFill>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 (</a:t>
            </a:r>
            <a:r>
              <a:rPr lang="en-US" altLang="zh-CN" sz="1600" dirty="0">
                <a:solidFill>
                  <a:srgbClr val="00FF00"/>
                </a:solidFill>
                <a:latin typeface="Times New Roman" panose="02020603050405020304" pitchFamily="18" charset="0"/>
                <a:cs typeface="Times New Roman" panose="02020603050405020304" pitchFamily="18" charset="0"/>
              </a:rPr>
              <a:t>2013a</a:t>
            </a:r>
            <a:r>
              <a:rPr lang="en-US" altLang="zh-CN" sz="16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0.11.1 Clipping Gradients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7" name="内容占位符 6"/>
          <p:cNvSpPr>
            <a:spLocks noGrp="1"/>
          </p:cNvSpPr>
          <p:nvPr/>
        </p:nvSpPr>
        <p:spPr>
          <a:xfrm>
            <a:off x="387350" y="1043305"/>
            <a:ext cx="11409680" cy="53139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A simple type of solution has been in use by practitioners for many years: </a:t>
            </a:r>
            <a:r>
              <a:rPr lang="en-US" altLang="zh-CN" sz="2600" i="1" dirty="0">
                <a:latin typeface="Times New Roman" panose="02020603050405020304" pitchFamily="18" charset="0"/>
                <a:cs typeface="Times New Roman" panose="02020603050405020304" pitchFamily="18" charset="0"/>
                <a:sym typeface="+mn-ea"/>
              </a:rPr>
              <a:t>clipping the gradient</a:t>
            </a:r>
            <a:r>
              <a:rPr lang="en-US" altLang="zh-CN" sz="2600" dirty="0">
                <a:latin typeface="Times New Roman" panose="02020603050405020304" pitchFamily="18" charset="0"/>
                <a:cs typeface="Times New Roman" panose="02020603050405020304" pitchFamily="18" charset="0"/>
                <a:sym typeface="+mn-ea"/>
              </a:rPr>
              <a:t>. There are different instances of this idea (</a:t>
            </a:r>
            <a:r>
              <a:rPr lang="en-US" altLang="zh-CN" sz="2600" dirty="0" err="1">
                <a:solidFill>
                  <a:srgbClr val="00FF00"/>
                </a:solidFill>
                <a:latin typeface="Times New Roman" panose="02020603050405020304" pitchFamily="18" charset="0"/>
                <a:cs typeface="Times New Roman" panose="02020603050405020304" pitchFamily="18" charset="0"/>
                <a:sym typeface="+mn-ea"/>
              </a:rPr>
              <a:t>Mikolov</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a:solidFill>
                  <a:srgbClr val="00FF00"/>
                </a:solidFill>
                <a:latin typeface="Times New Roman" panose="02020603050405020304" pitchFamily="18" charset="0"/>
                <a:cs typeface="Times New Roman" panose="02020603050405020304" pitchFamily="18" charset="0"/>
                <a:sym typeface="+mn-ea"/>
              </a:rPr>
              <a:t>2012</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err="1">
                <a:solidFill>
                  <a:srgbClr val="00FF00"/>
                </a:solidFill>
                <a:latin typeface="Times New Roman" panose="02020603050405020304" pitchFamily="18" charset="0"/>
                <a:cs typeface="Times New Roman" panose="02020603050405020304" pitchFamily="18" charset="0"/>
                <a:sym typeface="+mn-ea"/>
              </a:rPr>
              <a:t>Pascanu</a:t>
            </a:r>
            <a:r>
              <a:rPr lang="en-US" altLang="zh-CN" sz="2600" dirty="0">
                <a:solidFill>
                  <a:srgbClr val="00FF00"/>
                </a:solidFill>
                <a:latin typeface="Times New Roman" panose="02020603050405020304" pitchFamily="18" charset="0"/>
                <a:cs typeface="Times New Roman" panose="02020603050405020304" pitchFamily="18" charset="0"/>
                <a:sym typeface="+mn-ea"/>
              </a:rPr>
              <a:t> et al.</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a:solidFill>
                  <a:srgbClr val="00FF00"/>
                </a:solidFill>
                <a:latin typeface="Times New Roman" panose="02020603050405020304" pitchFamily="18" charset="0"/>
                <a:cs typeface="Times New Roman" panose="02020603050405020304" pitchFamily="18" charset="0"/>
                <a:sym typeface="+mn-ea"/>
              </a:rPr>
              <a:t>2013a</a:t>
            </a:r>
            <a:r>
              <a:rPr lang="en-US" altLang="zh-CN" sz="2600" dirty="0">
                <a:latin typeface="Times New Roman" panose="02020603050405020304" pitchFamily="18" charset="0"/>
                <a:cs typeface="Times New Roman" panose="02020603050405020304" pitchFamily="18" charset="0"/>
                <a:sym typeface="+mn-ea"/>
              </a:rPr>
              <a:t>). One option is to clip the parameter gradient from a minibatch </a:t>
            </a:r>
            <a:r>
              <a:rPr lang="en-US" altLang="zh-CN" sz="2600" i="1" dirty="0">
                <a:latin typeface="Times New Roman" panose="02020603050405020304" pitchFamily="18" charset="0"/>
                <a:cs typeface="Times New Roman" panose="02020603050405020304" pitchFamily="18" charset="0"/>
                <a:sym typeface="+mn-ea"/>
              </a:rPr>
              <a:t>element-wise</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err="1">
                <a:solidFill>
                  <a:srgbClr val="00FF00"/>
                </a:solidFill>
                <a:latin typeface="Times New Roman" panose="02020603050405020304" pitchFamily="18" charset="0"/>
                <a:cs typeface="Times New Roman" panose="02020603050405020304" pitchFamily="18" charset="0"/>
                <a:sym typeface="+mn-ea"/>
              </a:rPr>
              <a:t>Mikolov</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a:solidFill>
                  <a:srgbClr val="00FF00"/>
                </a:solidFill>
                <a:latin typeface="Times New Roman" panose="02020603050405020304" pitchFamily="18" charset="0"/>
                <a:cs typeface="Times New Roman" panose="02020603050405020304" pitchFamily="18" charset="0"/>
                <a:sym typeface="+mn-ea"/>
              </a:rPr>
              <a:t>2012</a:t>
            </a:r>
            <a:r>
              <a:rPr lang="en-US" altLang="zh-CN" sz="2600" dirty="0">
                <a:latin typeface="Times New Roman" panose="02020603050405020304" pitchFamily="18" charset="0"/>
                <a:cs typeface="Times New Roman" panose="02020603050405020304" pitchFamily="18" charset="0"/>
                <a:sym typeface="+mn-ea"/>
              </a:rPr>
              <a:t>) just before the parameter update. Another is to </a:t>
            </a:r>
            <a:r>
              <a:rPr lang="en-US" altLang="zh-CN" sz="2600" i="1" dirty="0">
                <a:latin typeface="Times New Roman" panose="02020603050405020304" pitchFamily="18" charset="0"/>
                <a:cs typeface="Times New Roman" panose="02020603050405020304" pitchFamily="18" charset="0"/>
                <a:sym typeface="+mn-ea"/>
              </a:rPr>
              <a:t>clip the norm</a:t>
            </a:r>
            <a:r>
              <a:rPr lang="en-US" altLang="zh-CN" sz="2600" dirty="0">
                <a:latin typeface="Times New Roman" panose="02020603050405020304" pitchFamily="18" charset="0"/>
                <a:cs typeface="Times New Roman" panose="02020603050405020304" pitchFamily="18" charset="0"/>
                <a:sym typeface="+mn-ea"/>
              </a:rPr>
              <a:t> ||</a:t>
            </a:r>
            <a:r>
              <a:rPr lang="en-US" altLang="zh-CN" sz="2600" b="1" i="1" dirty="0">
                <a:latin typeface="Times New Roman" panose="02020603050405020304" pitchFamily="18" charset="0"/>
                <a:cs typeface="Times New Roman" panose="02020603050405020304" pitchFamily="18" charset="0"/>
                <a:sym typeface="+mn-ea"/>
              </a:rPr>
              <a:t>g</a:t>
            </a:r>
            <a:r>
              <a:rPr lang="en-US" altLang="zh-CN" sz="2600" dirty="0">
                <a:latin typeface="Times New Roman" panose="02020603050405020304" pitchFamily="18" charset="0"/>
                <a:cs typeface="Times New Roman" panose="02020603050405020304" pitchFamily="18" charset="0"/>
                <a:sym typeface="+mn-ea"/>
              </a:rPr>
              <a:t>|| </a:t>
            </a:r>
            <a:r>
              <a:rPr lang="en-US" altLang="zh-CN" sz="2600" i="1" dirty="0">
                <a:latin typeface="Times New Roman" panose="02020603050405020304" pitchFamily="18" charset="0"/>
                <a:cs typeface="Times New Roman" panose="02020603050405020304" pitchFamily="18" charset="0"/>
                <a:sym typeface="+mn-ea"/>
              </a:rPr>
              <a:t>of the gradient</a:t>
            </a:r>
            <a:r>
              <a:rPr lang="en-US" altLang="zh-CN" sz="2600" dirty="0">
                <a:latin typeface="Times New Roman" panose="02020603050405020304" pitchFamily="18" charset="0"/>
                <a:cs typeface="Times New Roman" panose="02020603050405020304" pitchFamily="18" charset="0"/>
                <a:sym typeface="+mn-ea"/>
              </a:rPr>
              <a:t> </a:t>
            </a:r>
            <a:r>
              <a:rPr lang="en-US" altLang="zh-CN" sz="2600" b="1" i="1" dirty="0">
                <a:latin typeface="Times New Roman" panose="02020603050405020304" pitchFamily="18" charset="0"/>
                <a:cs typeface="Times New Roman" panose="02020603050405020304" pitchFamily="18" charset="0"/>
                <a:sym typeface="+mn-ea"/>
              </a:rPr>
              <a:t>g</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err="1">
                <a:solidFill>
                  <a:srgbClr val="00FF00"/>
                </a:solidFill>
                <a:latin typeface="Times New Roman" panose="02020603050405020304" pitchFamily="18" charset="0"/>
                <a:cs typeface="Times New Roman" panose="02020603050405020304" pitchFamily="18" charset="0"/>
                <a:sym typeface="+mn-ea"/>
              </a:rPr>
              <a:t>Pascanu</a:t>
            </a:r>
            <a:r>
              <a:rPr lang="en-US" altLang="zh-CN" sz="2600" dirty="0">
                <a:solidFill>
                  <a:srgbClr val="00FF00"/>
                </a:solidFill>
                <a:latin typeface="Times New Roman" panose="02020603050405020304" pitchFamily="18" charset="0"/>
                <a:cs typeface="Times New Roman" panose="02020603050405020304" pitchFamily="18" charset="0"/>
                <a:sym typeface="+mn-ea"/>
              </a:rPr>
              <a:t> </a:t>
            </a:r>
            <a:r>
              <a:rPr lang="en-US" altLang="zh-CN" sz="2600" i="1" dirty="0">
                <a:solidFill>
                  <a:srgbClr val="00FF00"/>
                </a:solidFill>
                <a:latin typeface="Times New Roman" panose="02020603050405020304" pitchFamily="18" charset="0"/>
                <a:cs typeface="Times New Roman" panose="02020603050405020304" pitchFamily="18" charset="0"/>
                <a:sym typeface="+mn-ea"/>
              </a:rPr>
              <a:t>et al.</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a:solidFill>
                  <a:srgbClr val="00FF00"/>
                </a:solidFill>
                <a:latin typeface="Times New Roman" panose="02020603050405020304" pitchFamily="18" charset="0"/>
                <a:cs typeface="Times New Roman" panose="02020603050405020304" pitchFamily="18" charset="0"/>
                <a:sym typeface="+mn-ea"/>
              </a:rPr>
              <a:t>2013a</a:t>
            </a:r>
            <a:r>
              <a:rPr lang="en-US" altLang="zh-CN" sz="2600" dirty="0">
                <a:latin typeface="Times New Roman" panose="02020603050405020304" pitchFamily="18" charset="0"/>
                <a:cs typeface="Times New Roman" panose="02020603050405020304" pitchFamily="18" charset="0"/>
                <a:sym typeface="+mn-ea"/>
              </a:rPr>
              <a:t>) just before the parameter update:</a:t>
            </a: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a:t>
            </a:r>
            <a:r>
              <a:rPr lang="en-US" altLang="zh-CN" sz="2600" i="1" dirty="0">
                <a:latin typeface="Times New Roman" panose="02020603050405020304" pitchFamily="18" charset="0"/>
                <a:cs typeface="Times New Roman" panose="02020603050405020304" pitchFamily="18" charset="0"/>
              </a:rPr>
              <a:t> v</a:t>
            </a:r>
            <a:r>
              <a:rPr lang="en-US" altLang="zh-CN" sz="2600" dirty="0">
                <a:latin typeface="Times New Roman" panose="02020603050405020304" pitchFamily="18" charset="0"/>
                <a:cs typeface="Times New Roman" panose="02020603050405020304" pitchFamily="18" charset="0"/>
              </a:rPr>
              <a:t> is the norm threshold and </a:t>
            </a:r>
            <a:r>
              <a:rPr lang="en-US" altLang="zh-CN" sz="2600" b="1" i="1" dirty="0">
                <a:latin typeface="Times New Roman" panose="02020603050405020304" pitchFamily="18" charset="0"/>
                <a:cs typeface="Times New Roman" panose="02020603050405020304" pitchFamily="18" charset="0"/>
              </a:rPr>
              <a:t>g</a:t>
            </a:r>
            <a:r>
              <a:rPr lang="en-US" altLang="zh-CN" sz="2600" dirty="0">
                <a:latin typeface="Times New Roman" panose="02020603050405020304" pitchFamily="18" charset="0"/>
                <a:cs typeface="Times New Roman" panose="02020603050405020304" pitchFamily="18" charset="0"/>
              </a:rPr>
              <a:t> is used to update parameters.</a:t>
            </a:r>
          </a:p>
        </p:txBody>
      </p:sp>
      <p:pic>
        <p:nvPicPr>
          <p:cNvPr id="8" name="图片 7"/>
          <p:cNvPicPr>
            <a:picLocks noChangeAspect="1"/>
          </p:cNvPicPr>
          <p:nvPr/>
        </p:nvPicPr>
        <p:blipFill>
          <a:blip r:embed="rId3"/>
          <a:stretch>
            <a:fillRect/>
          </a:stretch>
        </p:blipFill>
        <p:spPr>
          <a:xfrm>
            <a:off x="-80211" y="3899455"/>
            <a:ext cx="11559540" cy="601980"/>
          </a:xfrm>
          <a:prstGeom prst="rect">
            <a:avLst/>
          </a:prstGeom>
        </p:spPr>
      </p:pic>
      <p:pic>
        <p:nvPicPr>
          <p:cNvPr id="9" name="图片 8"/>
          <p:cNvPicPr>
            <a:picLocks noChangeAspect="1"/>
          </p:cNvPicPr>
          <p:nvPr/>
        </p:nvPicPr>
        <p:blipFill>
          <a:blip r:embed="rId4"/>
          <a:stretch>
            <a:fillRect/>
          </a:stretch>
        </p:blipFill>
        <p:spPr>
          <a:xfrm>
            <a:off x="199824" y="4681739"/>
            <a:ext cx="11279505" cy="811530"/>
          </a:xfrm>
          <a:prstGeom prst="rect">
            <a:avLst/>
          </a:prstGeom>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0.11.1 Clipping Gradients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Because the gradient of all the parameters (including different groups of parameters, such as weights and biases) is renormalized jointly with a single scaling factor, the latter method has the advantage that it guarantees that each step is still in the gradient direction, but experiments suggest that both forms work similarly. Although the parameter update has the same direction as the true gradient, with gradient norm clipping, the parameter update vector norm is now bounded. This bounded gradient avoids performing a detrimental step when the gradient explodes.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内容占位符 2"/>
              <p:cNvSpPr>
                <a:spLocks noGrp="1"/>
              </p:cNvSpPr>
              <p:nvPr>
                <p:ph idx="1"/>
              </p:nvPr>
            </p:nvSpPr>
            <p:spPr/>
            <p:txBody>
              <a:bodyPr>
                <a:normAutofit/>
              </a:bodyPr>
              <a:lstStyle/>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        When the recurrent network is trained to perform a task that requires predicting the future from the past, the network typically learns to use </a:t>
                </a:r>
                <a14:m>
                  <m:oMath xmlns:m="http://schemas.openxmlformats.org/officeDocument/2006/math">
                    <m:sSup>
                      <m:sSupPr>
                        <m:ctrlPr>
                          <a:rPr lang="en-US" altLang="zh-CN" sz="2600" i="1" smtClean="0">
                            <a:latin typeface="Cambria Math" panose="02040503050406030204" pitchFamily="18" charset="0"/>
                          </a:rPr>
                        </m:ctrlPr>
                      </m:sSupPr>
                      <m:e>
                        <m:r>
                          <a:rPr lang="en-US" altLang="zh-CN" sz="2600" b="0" i="1" smtClean="0">
                            <a:latin typeface="Cambria Math" panose="02040503050406030204" pitchFamily="18" charset="0"/>
                          </a:rPr>
                          <m:t>h</m:t>
                        </m:r>
                      </m:e>
                      <m:sup>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m:t>
                        </m:r>
                      </m:sup>
                    </m:sSup>
                  </m:oMath>
                </a14:m>
                <a:r>
                  <a:rPr lang="en-US" altLang="zh-CN" sz="2600" dirty="0">
                    <a:latin typeface="Times New Roman" panose="02020603050405020304" pitchFamily="18" charset="0"/>
                    <a:cs typeface="Times New Roman" panose="02020603050405020304" pitchFamily="18" charset="0"/>
                  </a:rPr>
                  <a:t> as a kind of </a:t>
                </a:r>
                <a:r>
                  <a:rPr lang="en-US" altLang="zh-CN" sz="2600" dirty="0" err="1">
                    <a:latin typeface="Times New Roman" panose="02020603050405020304" pitchFamily="18" charset="0"/>
                    <a:cs typeface="Times New Roman" panose="02020603050405020304" pitchFamily="18" charset="0"/>
                  </a:rPr>
                  <a:t>lossy</a:t>
                </a:r>
                <a:r>
                  <a:rPr lang="en-US" altLang="zh-CN" sz="2600" dirty="0">
                    <a:latin typeface="Times New Roman" panose="02020603050405020304" pitchFamily="18" charset="0"/>
                    <a:cs typeface="Times New Roman" panose="02020603050405020304" pitchFamily="18" charset="0"/>
                  </a:rPr>
                  <a:t> summary of the task-relevant aspects of the past sequence of inputs up to t. This summary is in general necessarily </a:t>
                </a:r>
                <a:r>
                  <a:rPr lang="en-US" altLang="zh-CN" sz="2600" dirty="0" err="1">
                    <a:latin typeface="Times New Roman" panose="02020603050405020304" pitchFamily="18" charset="0"/>
                    <a:cs typeface="Times New Roman" panose="02020603050405020304" pitchFamily="18" charset="0"/>
                  </a:rPr>
                  <a:t>lossy</a:t>
                </a:r>
                <a:r>
                  <a:rPr lang="en-US" altLang="zh-CN" sz="2600" dirty="0">
                    <a:latin typeface="Times New Roman" panose="02020603050405020304" pitchFamily="18" charset="0"/>
                    <a:cs typeface="Times New Roman" panose="02020603050405020304" pitchFamily="18" charset="0"/>
                  </a:rPr>
                  <a:t>, since it maps an arbitrary length sequence </a:t>
                </a:r>
                <a14:m>
                  <m:oMath xmlns:m="http://schemas.openxmlformats.org/officeDocument/2006/math">
                    <m:r>
                      <a:rPr lang="en-US" altLang="zh-CN" sz="2600" b="0" i="1" smtClean="0">
                        <a:latin typeface="Cambria Math" panose="02040503050406030204" pitchFamily="18" charset="0"/>
                      </a:rPr>
                      <m:t>(</m:t>
                    </m:r>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𝑡</m:t>
                            </m:r>
                          </m:e>
                        </m:d>
                      </m:sup>
                    </m:sSup>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𝑥</m:t>
                        </m:r>
                      </m:e>
                      <m:sup>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−1</m:t>
                            </m:r>
                          </m:e>
                        </m:d>
                      </m:sup>
                    </m:sSup>
                    <m:r>
                      <a:rPr lang="en-US" altLang="zh-CN" sz="2600" b="0" i="1" smtClean="0">
                        <a:latin typeface="Cambria Math" panose="02040503050406030204" pitchFamily="18" charset="0"/>
                      </a:rPr>
                      <m:t>,</m:t>
                    </m:r>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−2</m:t>
                            </m:r>
                          </m:e>
                        </m:d>
                      </m:sup>
                    </m:sSup>
                    <m:r>
                      <a:rPr lang="en-US" altLang="zh-CN" sz="2600" b="0" i="1" smtClean="0">
                        <a:latin typeface="Cambria Math" panose="02040503050406030204" pitchFamily="18" charset="0"/>
                      </a:rPr>
                      <m:t>,…,</m:t>
                    </m:r>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2</m:t>
                            </m:r>
                          </m:e>
                        </m:d>
                      </m:sup>
                    </m:sSup>
                    <m:r>
                      <a:rPr lang="en-US" altLang="zh-CN" sz="2600" b="0" i="1" smtClean="0">
                        <a:latin typeface="Cambria Math" panose="02040503050406030204" pitchFamily="18" charset="0"/>
                      </a:rPr>
                      <m:t>,</m:t>
                    </m:r>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1</m:t>
                            </m:r>
                          </m:e>
                        </m:d>
                      </m:sup>
                    </m:sSup>
                    <m:r>
                      <a:rPr lang="en-US" altLang="zh-CN" sz="2600" b="0" i="1" smtClean="0">
                        <a:latin typeface="Cambria Math" panose="02040503050406030204" pitchFamily="18" charset="0"/>
                      </a:rPr>
                      <m:t>)</m:t>
                    </m:r>
                  </m:oMath>
                </a14:m>
                <a:r>
                  <a:rPr lang="en-US" altLang="zh-CN" sz="2600" dirty="0">
                    <a:latin typeface="Times New Roman" panose="02020603050405020304" pitchFamily="18" charset="0"/>
                    <a:cs typeface="Times New Roman" panose="02020603050405020304" pitchFamily="18" charset="0"/>
                  </a:rPr>
                  <a:t> to a fixed length vector </a:t>
                </a:r>
                <a14:m>
                  <m:oMath xmlns:m="http://schemas.openxmlformats.org/officeDocument/2006/math">
                    <m:sSup>
                      <m:sSupPr>
                        <m:ctrlPr>
                          <a:rPr lang="en-US" altLang="zh-CN" sz="2600" i="1" smtClean="0">
                            <a:latin typeface="Cambria Math" panose="02040503050406030204" pitchFamily="18" charset="0"/>
                          </a:rPr>
                        </m:ctrlPr>
                      </m:sSupPr>
                      <m:e>
                        <m:r>
                          <a:rPr lang="en-US" altLang="zh-CN" sz="2600" b="0" i="1" smtClean="0">
                            <a:latin typeface="Cambria Math" panose="02040503050406030204" pitchFamily="18" charset="0"/>
                          </a:rPr>
                          <m:t>h</m:t>
                        </m:r>
                      </m:e>
                      <m:sup>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m:t>
                        </m:r>
                      </m:sup>
                    </m:sSup>
                    <m:r>
                      <a:rPr lang="en-US" altLang="zh-CN" sz="2600" b="0" i="1" smtClean="0">
                        <a:latin typeface="Cambria Math" panose="02040503050406030204" pitchFamily="18" charset="0"/>
                      </a:rPr>
                      <m:t>.</m:t>
                    </m:r>
                  </m:oMath>
                </a14:m>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41986"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0.11.1 Clipping Gradients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In fact, even simply taking a </a:t>
            </a:r>
            <a:r>
              <a:rPr lang="en-US" altLang="zh-CN" sz="2600" i="1" dirty="0">
                <a:latin typeface="Times New Roman" panose="02020603050405020304" pitchFamily="18" charset="0"/>
                <a:cs typeface="Times New Roman" panose="02020603050405020304" pitchFamily="18" charset="0"/>
              </a:rPr>
              <a:t>random step</a:t>
            </a:r>
            <a:r>
              <a:rPr lang="en-US" altLang="zh-CN" sz="2600" dirty="0">
                <a:latin typeface="Times New Roman" panose="02020603050405020304" pitchFamily="18" charset="0"/>
                <a:cs typeface="Times New Roman" panose="02020603050405020304" pitchFamily="18" charset="0"/>
              </a:rPr>
              <a:t> when the gradient magnitude is above a threshold tends to work almost as well. If the explosion is so severe that the gradient is numerically </a:t>
            </a:r>
            <a:r>
              <a:rPr lang="en-US" altLang="zh-CN" sz="2600" b="1" dirty="0">
                <a:latin typeface="新宋体" panose="02010609030101010101" charset="-122"/>
                <a:ea typeface="新宋体" panose="02010609030101010101" charset="-122"/>
                <a:cs typeface="Times New Roman" panose="02020603050405020304" pitchFamily="18" charset="0"/>
              </a:rPr>
              <a:t>Inf</a:t>
            </a:r>
            <a:r>
              <a:rPr lang="en-US" altLang="zh-CN" sz="2600" dirty="0">
                <a:latin typeface="新宋体" panose="02010609030101010101" charset="-122"/>
                <a:ea typeface="新宋体" panose="02010609030101010101" charset="-122"/>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or </a:t>
            </a:r>
            <a:r>
              <a:rPr lang="en-US" altLang="zh-CN" sz="2600" b="1" dirty="0">
                <a:latin typeface="新宋体" panose="02010609030101010101" charset="-122"/>
                <a:ea typeface="新宋体" panose="02010609030101010101" charset="-122"/>
                <a:cs typeface="Times New Roman" panose="02020603050405020304" pitchFamily="18" charset="0"/>
              </a:rPr>
              <a:t>Nan</a:t>
            </a:r>
            <a:r>
              <a:rPr lang="en-US" altLang="zh-CN" sz="2600" dirty="0">
                <a:latin typeface="Times New Roman" panose="02020603050405020304" pitchFamily="18" charset="0"/>
                <a:cs typeface="Times New Roman" panose="02020603050405020304" pitchFamily="18" charset="0"/>
              </a:rPr>
              <a:t> (considered infinite or not-a-number), then a random step of size </a:t>
            </a:r>
            <a:r>
              <a:rPr lang="en-US" altLang="zh-CN" sz="2600"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can be taken and will typically move away from the numerically unstable configuration. Clipping the gradient norm per-minibatch will not change the direction of the gradient for an individual minibatch. However, taking the average of the norm-clipped gradient from many minibatches is not equivalent to clipping the norm of the true gradient (the gradient formed from using all examples). Examples that have large gradient norm, as well as examples that appear in the same minibatch as such examples, will have their contribution to the final direction diminished.</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0.11.1 Clipping Gradients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30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stands in contrast to traditional minibatch gradient descent, where the true gradient direction is equal to the average over all minibatch gradients. Put another way, traditional stochastic gradient descent uses an unbiased estimate of the gradient, while gradient descent with norm clipping introduces a heuristic bias that we know empirically to be useful. With element- wise clipping, the direction of the update is not aligned with the true gradient or the minibatch gradient, but it is still a descent direction. It has also been proposed (</a:t>
            </a:r>
            <a:r>
              <a:rPr lang="en-US" altLang="zh-CN" sz="2600" dirty="0">
                <a:solidFill>
                  <a:srgbClr val="00FF00"/>
                </a:solidFill>
                <a:latin typeface="Times New Roman" panose="02020603050405020304" pitchFamily="18" charset="0"/>
                <a:cs typeface="Times New Roman" panose="02020603050405020304" pitchFamily="18" charset="0"/>
              </a:rPr>
              <a:t>Graves</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to clip the back-propagated gradient (with respect to hidden units) but no comparison has been published between these variants; we conjecture that all these methods behave similarly.</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0.11.2 Regularizing to Encourage Information Flow</a:t>
            </a:r>
            <a:endParaRPr lang="en-US" altLang="zh-CN" sz="3600" dirty="0">
              <a:latin typeface="Times New Roman" panose="02020603050405020304" pitchFamily="18" charset="0"/>
              <a:cs typeface="Times New Roman" panose="02020603050405020304" pitchFamily="18" charset="0"/>
            </a:endParaRPr>
          </a:p>
        </p:txBody>
      </p:sp>
      <p:sp>
        <p:nvSpPr>
          <p:cNvPr id="7" name="内容占位符 6"/>
          <p:cNvSpPr>
            <a:spLocks noGrp="1"/>
          </p:cNvSpPr>
          <p:nvPr>
            <p:ph idx="1"/>
          </p:nvPr>
        </p:nvSpPr>
        <p:spPr/>
        <p:txBody>
          <a:bodyPr>
            <a:normAutofit/>
          </a:bodyPr>
          <a:lstStyle/>
          <a:p>
            <a:pPr marL="0" lvl="0" indent="0" algn="just">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Gradient clipping helps to deal with exploding gradients, but it does not help with vanishing gradients. To address vanishing gradients and better capture long-term dependencies, we discussed the idea of creating paths in the computational graph of the unfolded recurrent architecture along which the product of gradients associated with arcs is near 1. One approach to achieve this is with LSTMs and other self-loops and gating mechanisms, described above in Sec. </a:t>
            </a:r>
            <a:r>
              <a:rPr lang="en-US" altLang="zh-CN" sz="2600" dirty="0">
                <a:solidFill>
                  <a:srgbClr val="FF0000"/>
                </a:solidFill>
                <a:latin typeface="Times New Roman" panose="02020603050405020304" pitchFamily="18" charset="0"/>
                <a:cs typeface="Times New Roman" panose="02020603050405020304" pitchFamily="18" charset="0"/>
              </a:rPr>
              <a:t>10.10</a:t>
            </a:r>
            <a:r>
              <a:rPr lang="en-US" altLang="zh-CN" sz="2600" dirty="0">
                <a:latin typeface="Times New Roman" panose="02020603050405020304" pitchFamily="18" charset="0"/>
                <a:cs typeface="Times New Roman" panose="02020603050405020304" pitchFamily="18" charset="0"/>
              </a:rPr>
              <a:t>. Another idea is to regularize or constrain the parameters so as to encourage “information flow.” In particular, we would like the gradient vector          being back-propagated to maintain its magnitude, even if the loss function only penalizes the output at the end of the sequence. </a:t>
            </a:r>
          </a:p>
        </p:txBody>
      </p:sp>
      <p:graphicFrame>
        <p:nvGraphicFramePr>
          <p:cNvPr id="8" name="对象 7">
            <a:hlinkClick r:id="" action="ppaction://ole?verb=0"/>
          </p:cNvPr>
          <p:cNvGraphicFramePr>
            <a:graphicFrameLocks noChangeAspect="1"/>
          </p:cNvGraphicFramePr>
          <p:nvPr>
            <p:extLst>
              <p:ext uri="{D42A27DB-BD31-4B8C-83A1-F6EECF244321}">
                <p14:modId xmlns:p14="http://schemas.microsoft.com/office/powerpoint/2010/main" val="1260292571"/>
              </p:ext>
            </p:extLst>
          </p:nvPr>
        </p:nvGraphicFramePr>
        <p:xfrm>
          <a:off x="5217193" y="4621864"/>
          <a:ext cx="729615" cy="447675"/>
        </p:xfrm>
        <a:graphic>
          <a:graphicData uri="http://schemas.openxmlformats.org/presentationml/2006/ole">
            <mc:AlternateContent xmlns:mc="http://schemas.openxmlformats.org/markup-compatibility/2006">
              <mc:Choice xmlns:v="urn:schemas-microsoft-com:vml" Requires="v">
                <p:oleObj spid="_x0000_s201758" r:id="rId3" imgW="393700" imgH="241300" progId="Equation.KSEE3">
                  <p:embed/>
                </p:oleObj>
              </mc:Choice>
              <mc:Fallback>
                <p:oleObj r:id="rId3" imgW="393700" imgH="241300" progId="Equation.KSEE3">
                  <p:embed/>
                  <p:pic>
                    <p:nvPicPr>
                      <p:cNvPr id="8" name="对象 7">
                        <a:hlinkClick r:id="" action="ppaction://ole?verb=0"/>
                      </p:cNvPr>
                      <p:cNvPicPr/>
                      <p:nvPr/>
                    </p:nvPicPr>
                    <p:blipFill>
                      <a:blip r:embed="rId4"/>
                      <a:stretch>
                        <a:fillRect/>
                      </a:stretch>
                    </p:blipFill>
                    <p:spPr>
                      <a:xfrm>
                        <a:off x="5217193" y="4621864"/>
                        <a:ext cx="729615" cy="447675"/>
                      </a:xfrm>
                      <a:prstGeom prst="rect">
                        <a:avLst/>
                      </a:prstGeom>
                    </p:spPr>
                  </p:pic>
                </p:oleObj>
              </mc:Fallback>
            </mc:AlternateContent>
          </a:graphicData>
        </a:graphic>
      </p:graphicFrame>
      <p:pic>
        <p:nvPicPr>
          <p:cNvPr id="4" name="图片 3" descr="u=1907756794,293736522&amp;fm=21&amp;gp=0.jpg"/>
          <p:cNvPicPr>
            <a:picLocks noChangeAspect="1"/>
          </p:cNvPicPr>
          <p:nvPr/>
        </p:nvPicPr>
        <p:blipFill>
          <a:blip r:embed="rId5"/>
          <a:stretch>
            <a:fillRect/>
          </a:stretch>
        </p:blipFill>
        <p:spPr>
          <a:xfrm>
            <a:off x="10611066" y="5656006"/>
            <a:ext cx="1485468" cy="1119188"/>
          </a:xfrm>
          <a:prstGeom prst="rect">
            <a:avLst/>
          </a:prstGeom>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0.11.2 Regularizing to Encourage Information Flow</a:t>
            </a:r>
            <a:endParaRPr lang="en-US" altLang="zh-CN" sz="3600" dirty="0">
              <a:latin typeface="Times New Roman" panose="02020603050405020304" pitchFamily="18" charset="0"/>
              <a:cs typeface="Times New Roman" panose="02020603050405020304" pitchFamily="18" charset="0"/>
            </a:endParaRPr>
          </a:p>
        </p:txBody>
      </p:sp>
      <p:sp>
        <p:nvSpPr>
          <p:cNvPr id="7" name="内容占位符 6"/>
          <p:cNvSpPr>
            <a:spLocks noGrp="1"/>
          </p:cNvSpPr>
          <p:nvPr>
            <p:ph idx="1"/>
          </p:nvPr>
        </p:nvSpPr>
        <p:spPr/>
        <p:txBody>
          <a:bodyPr/>
          <a:lstStyle/>
          <a:p>
            <a:r>
              <a:rPr lang="en-US" altLang="zh-CN" dirty="0">
                <a:sym typeface="+mn-ea"/>
              </a:rPr>
              <a:t>Formally, we want</a:t>
            </a:r>
            <a:endParaRPr lang="en-US" altLang="zh-CN" dirty="0">
              <a:latin typeface="Times New Roman" panose="02020603050405020304" pitchFamily="18" charset="0"/>
              <a:cs typeface="Times New Roman" panose="02020603050405020304" pitchFamily="18" charset="0"/>
            </a:endParaRPr>
          </a:p>
          <a:p>
            <a:endParaRPr lang="zh-CN" altLang="en-US"/>
          </a:p>
        </p:txBody>
      </p:sp>
      <p:pic>
        <p:nvPicPr>
          <p:cNvPr id="5" name="图片 4"/>
          <p:cNvPicPr>
            <a:picLocks noChangeAspect="1"/>
          </p:cNvPicPr>
          <p:nvPr/>
        </p:nvPicPr>
        <p:blipFill>
          <a:blip r:embed="rId3"/>
          <a:stretch>
            <a:fillRect/>
          </a:stretch>
        </p:blipFill>
        <p:spPr>
          <a:xfrm>
            <a:off x="327025" y="1580515"/>
            <a:ext cx="11174730" cy="996950"/>
          </a:xfrm>
          <a:prstGeom prst="rect">
            <a:avLst/>
          </a:prstGeom>
        </p:spPr>
      </p:pic>
      <p:pic>
        <p:nvPicPr>
          <p:cNvPr id="6" name="图片 5"/>
          <p:cNvPicPr>
            <a:picLocks noChangeAspect="1"/>
          </p:cNvPicPr>
          <p:nvPr/>
        </p:nvPicPr>
        <p:blipFill>
          <a:blip r:embed="rId4"/>
          <a:srcRect t="13663"/>
          <a:stretch>
            <a:fillRect/>
          </a:stretch>
        </p:blipFill>
        <p:spPr>
          <a:xfrm>
            <a:off x="387350" y="3295650"/>
            <a:ext cx="11174730" cy="2592070"/>
          </a:xfrm>
          <a:prstGeom prst="rect">
            <a:avLst/>
          </a:prstGeom>
        </p:spPr>
      </p:pic>
      <p:sp>
        <p:nvSpPr>
          <p:cNvPr id="3" name="文本框 2"/>
          <p:cNvSpPr txBox="1"/>
          <p:nvPr/>
        </p:nvSpPr>
        <p:spPr>
          <a:xfrm>
            <a:off x="387350" y="2712720"/>
            <a:ext cx="10932160" cy="46037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sym typeface="+mn-ea"/>
              </a:rPr>
              <a:t>Formally, we want </a:t>
            </a:r>
            <a:r>
              <a:rPr lang="en-US" altLang="zh-CN" sz="2400">
                <a:latin typeface="Times New Roman" panose="02020603050405020304" pitchFamily="18" charset="0"/>
                <a:cs typeface="Times New Roman" panose="02020603050405020304" pitchFamily="18" charset="0"/>
              </a:rPr>
              <a:t>to be as large as</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0.11.2 Regularizing to Encourage Information Flow</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Computing the gradient of this regularizer may appear difficult, but </a:t>
            </a:r>
            <a:r>
              <a:rPr lang="en-US" altLang="zh-CN" sz="2600" dirty="0">
                <a:solidFill>
                  <a:srgbClr val="00FF00"/>
                </a:solidFill>
                <a:latin typeface="Times New Roman" panose="02020603050405020304" pitchFamily="18" charset="0"/>
                <a:cs typeface="Times New Roman" panose="02020603050405020304" pitchFamily="18" charset="0"/>
              </a:rPr>
              <a:t>Pascanu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2013a</a:t>
            </a:r>
            <a:r>
              <a:rPr lang="en-US" altLang="zh-CN" sz="2600" dirty="0">
                <a:latin typeface="Times New Roman" panose="02020603050405020304" pitchFamily="18" charset="0"/>
                <a:cs typeface="Times New Roman" panose="02020603050405020304" pitchFamily="18" charset="0"/>
              </a:rPr>
              <a:t>) propose an approximation in which we consider the back-propagated vectors         as if they were constants (for the purpose of this regularizer, so that there is no need to back-propagate through them). The experiments with this regularizer suggest that, if combined with the norm clipping heuristic (which handles gradient explosion), the regularizer can considerably increase the span of the dependencies that an RNN can learn. Because it keeps the RNN dynamics on the edge of explosive gradients, the gradient clipping is particularly important. Without gradient clipping, gradient explosion prevents learning from succeeding. </a:t>
            </a:r>
          </a:p>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A key weakness of this approach is that it is not as effective as the LSTM for tasks where data is abundant, such as language modeling.</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graphicFrame>
        <p:nvGraphicFramePr>
          <p:cNvPr id="8" name="对象 7">
            <a:hlinkClick r:id="" action="ppaction://ole?verb=0"/>
          </p:cNvPr>
          <p:cNvGraphicFramePr>
            <a:graphicFrameLocks noChangeAspect="1"/>
          </p:cNvGraphicFramePr>
          <p:nvPr/>
        </p:nvGraphicFramePr>
        <p:xfrm>
          <a:off x="1481455" y="2045335"/>
          <a:ext cx="729615" cy="447675"/>
        </p:xfrm>
        <a:graphic>
          <a:graphicData uri="http://schemas.openxmlformats.org/presentationml/2006/ole">
            <mc:AlternateContent xmlns:mc="http://schemas.openxmlformats.org/markup-compatibility/2006">
              <mc:Choice xmlns:v="urn:schemas-microsoft-com:vml" Requires="v">
                <p:oleObj spid="_x0000_s202781" r:id="rId4" imgW="393700" imgH="241300" progId="Equation.KSEE3">
                  <p:embed/>
                </p:oleObj>
              </mc:Choice>
              <mc:Fallback>
                <p:oleObj r:id="rId4" imgW="393700" imgH="241300" progId="Equation.KSEE3">
                  <p:embed/>
                  <p:pic>
                    <p:nvPicPr>
                      <p:cNvPr id="8" name="对象 7">
                        <a:hlinkClick r:id="" action="ppaction://ole?verb=0"/>
                      </p:cNvPr>
                      <p:cNvPicPr/>
                      <p:nvPr/>
                    </p:nvPicPr>
                    <p:blipFill>
                      <a:blip r:embed="rId5"/>
                      <a:stretch>
                        <a:fillRect/>
                      </a:stretch>
                    </p:blipFill>
                    <p:spPr>
                      <a:xfrm>
                        <a:off x="1481455" y="2045335"/>
                        <a:ext cx="729615" cy="447675"/>
                      </a:xfrm>
                      <a:prstGeom prst="rect">
                        <a:avLst/>
                      </a:prstGeom>
                    </p:spPr>
                  </p:pic>
                </p:oleObj>
              </mc:Fallback>
            </mc:AlternateContent>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Junjie Ma</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255" y="2480945"/>
            <a:ext cx="8980170" cy="725170"/>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10.12 Explicit Memory</a:t>
            </a:r>
          </a:p>
        </p:txBody>
      </p:sp>
      <p:sp>
        <p:nvSpPr>
          <p:cNvPr id="8" name="文本框 7"/>
          <p:cNvSpPr txBox="1"/>
          <p:nvPr/>
        </p:nvSpPr>
        <p:spPr>
          <a:xfrm>
            <a:off x="65988" y="544852"/>
            <a:ext cx="12126011" cy="144526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10 Sequence Modeling: Recurrent and Recursive Nets</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10.12 Explicit Memory</a:t>
            </a:r>
          </a:p>
        </p:txBody>
      </p:sp>
      <p:sp>
        <p:nvSpPr>
          <p:cNvPr id="6" name="内容占位符 5"/>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Intelligence requires knowledge and acquiring knowledge can be done via learning, which has motivated the development of large-scale deep architectures. However, there are different kinds of knowledge. Some knowledge can be implicit, sub- conscious, and difficult to verbalize—such as how to walk, or how a dog looks different from a cat. Other knowledge can be explicit, declarative, and relatively straightforward to put into words—every day commonsense knowledge, like “a cat is a kind of animal,” or very specific facts that you need to know to accomplish your current goals, like “the meeting with the sales team is at 3:00 PM in room 141.”</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10.12 Explicit Memory</a:t>
            </a:r>
          </a:p>
        </p:txBody>
      </p:sp>
      <p:sp>
        <p:nvSpPr>
          <p:cNvPr id="3" name="内容占位符 2"/>
          <p:cNvSpPr>
            <a:spLocks noGrp="1"/>
          </p:cNvSpPr>
          <p:nvPr>
            <p:ph idx="1"/>
          </p:nvPr>
        </p:nvSpPr>
        <p:spPr/>
        <p:txBody>
          <a:bodyPr>
            <a:normAutofit fontScale="97500"/>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Neural networks excel at storing implicit knowledge. However, they struggle to memorize facts. Stochastic gradient descent requires many presentations of the same input before it can be stored in a neural network parameters, and even then, that input will not be stored especially precisely. </a:t>
            </a:r>
            <a:r>
              <a:rPr lang="en-US" altLang="zh-CN" dirty="0">
                <a:solidFill>
                  <a:srgbClr val="00FF00"/>
                </a:solidFill>
                <a:latin typeface="Times New Roman" panose="02020603050405020304" pitchFamily="18" charset="0"/>
                <a:cs typeface="Times New Roman" panose="02020603050405020304" pitchFamily="18" charset="0"/>
              </a:rPr>
              <a:t>Graves </a:t>
            </a:r>
            <a:r>
              <a:rPr lang="en-US" altLang="zh-CN" i="1" dirty="0">
                <a:solidFill>
                  <a:srgbClr val="00FF00"/>
                </a:solidFill>
                <a:latin typeface="Times New Roman" panose="02020603050405020304" pitchFamily="18" charset="0"/>
                <a:cs typeface="Times New Roman" panose="02020603050405020304" pitchFamily="18" charset="0"/>
              </a:rPr>
              <a:t>et al</a:t>
            </a:r>
            <a:r>
              <a:rPr lang="en-US" altLang="zh-CN" dirty="0">
                <a:solidFill>
                  <a:srgbClr val="00FF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a:solidFill>
                  <a:srgbClr val="00FF00"/>
                </a:solidFill>
                <a:latin typeface="Times New Roman" panose="02020603050405020304" pitchFamily="18" charset="0"/>
                <a:cs typeface="Times New Roman" panose="02020603050405020304" pitchFamily="18" charset="0"/>
              </a:rPr>
              <a:t>2014b</a:t>
            </a:r>
            <a:r>
              <a:rPr lang="en-US" altLang="zh-CN" dirty="0">
                <a:latin typeface="Times New Roman" panose="02020603050405020304" pitchFamily="18" charset="0"/>
                <a:cs typeface="Times New Roman" panose="02020603050405020304" pitchFamily="18" charset="0"/>
              </a:rPr>
              <a:t>) hypothesized that this is because neural networks lack the equivalent of the </a:t>
            </a:r>
            <a:r>
              <a:rPr lang="en-US" altLang="zh-CN" i="1" dirty="0">
                <a:latin typeface="Times New Roman" panose="02020603050405020304" pitchFamily="18" charset="0"/>
                <a:cs typeface="Times New Roman" panose="02020603050405020304" pitchFamily="18" charset="0"/>
              </a:rPr>
              <a:t>working memory</a:t>
            </a:r>
            <a:r>
              <a:rPr lang="en-US" altLang="zh-CN" dirty="0">
                <a:latin typeface="Times New Roman" panose="02020603050405020304" pitchFamily="18" charset="0"/>
                <a:cs typeface="Times New Roman" panose="02020603050405020304" pitchFamily="18" charset="0"/>
              </a:rPr>
              <a:t> system that allows human beings to explicitly hold and manipulate pieces of information that are relevant to achieving some goal. Such explicit memory components would allow our systems not only to rapidly and “intentionally” store and retrieve specific facts but also to sequentially reason with them. </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10.12 Explicit Memory</a:t>
            </a: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The need for neural networks that can process information in a sequence of steps, changing the way the input is fed into the network at each step, has long been recognized as important for the ability to reason rather than to make automatic, intuitive responses to the input (</a:t>
            </a:r>
            <a:r>
              <a:rPr lang="en-US" altLang="zh-CN" dirty="0">
                <a:solidFill>
                  <a:srgbClr val="00FF00"/>
                </a:solidFill>
              </a:rPr>
              <a:t>Hinton</a:t>
            </a:r>
            <a:r>
              <a:rPr lang="en-US" altLang="zh-CN" dirty="0"/>
              <a:t>,</a:t>
            </a:r>
            <a:r>
              <a:rPr lang="en-US" altLang="zh-CN" dirty="0">
                <a:solidFill>
                  <a:srgbClr val="00FF00"/>
                </a:solidFill>
              </a:rPr>
              <a:t> 1990</a:t>
            </a:r>
            <a:r>
              <a:rPr lang="en-US" altLang="zh-CN" dirty="0"/>
              <a:t>).</a:t>
            </a:r>
            <a:endParaRPr lang="en-US" altLang="zh-CN" dirty="0">
              <a:sym typeface="+mn-ea"/>
            </a:endParaRPr>
          </a:p>
          <a:p>
            <a:pPr marL="0" lvl="0" indent="0" algn="just">
              <a:lnSpc>
                <a:spcPct val="125000"/>
              </a:lnSpc>
              <a:spcBef>
                <a:spcPts val="0"/>
              </a:spcBef>
              <a:buClr>
                <a:srgbClr val="FF0000"/>
              </a:buClr>
              <a:buNone/>
            </a:pPr>
            <a:r>
              <a:rPr lang="en-US" altLang="zh-CN" dirty="0">
                <a:sym typeface="+mn-ea"/>
              </a:rPr>
              <a:t>        </a:t>
            </a:r>
            <a:r>
              <a:rPr lang="en-US" altLang="zh-CN" dirty="0">
                <a:latin typeface="Times New Roman" panose="02020603050405020304" pitchFamily="18" charset="0"/>
                <a:cs typeface="Times New Roman" panose="02020603050405020304" pitchFamily="18" charset="0"/>
              </a:rPr>
              <a:t>To resolve this difficulty, </a:t>
            </a:r>
            <a:r>
              <a:rPr lang="en-US" altLang="zh-CN" dirty="0">
                <a:solidFill>
                  <a:srgbClr val="00FF00"/>
                </a:solidFill>
                <a:latin typeface="Times New Roman" panose="02020603050405020304" pitchFamily="18" charset="0"/>
                <a:cs typeface="Times New Roman" panose="02020603050405020304" pitchFamily="18" charset="0"/>
              </a:rPr>
              <a:t>Weston </a:t>
            </a:r>
            <a:r>
              <a:rPr lang="en-US" altLang="zh-CN" i="1" dirty="0">
                <a:solidFill>
                  <a:srgbClr val="00FF00"/>
                </a:solidFill>
                <a:latin typeface="Times New Roman" panose="02020603050405020304" pitchFamily="18" charset="0"/>
                <a:cs typeface="Times New Roman" panose="02020603050405020304" pitchFamily="18" charset="0"/>
              </a:rPr>
              <a:t>et al</a:t>
            </a:r>
            <a:r>
              <a:rPr lang="en-US" altLang="zh-CN" dirty="0">
                <a:solidFill>
                  <a:srgbClr val="00FF00"/>
                </a:solidFill>
                <a:latin typeface="Times New Roman" panose="02020603050405020304" pitchFamily="18" charset="0"/>
                <a:cs typeface="Times New Roman" panose="02020603050405020304" pitchFamily="18" charset="0"/>
              </a:rPr>
              <a:t>.</a:t>
            </a:r>
            <a:r>
              <a:rPr lang="en-US" altLang="zh-CN" dirty="0">
                <a:solidFill>
                  <a:srgbClr val="00B05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a:solidFill>
                  <a:srgbClr val="00FF00"/>
                </a:solidFill>
                <a:latin typeface="Times New Roman" panose="02020603050405020304" pitchFamily="18" charset="0"/>
                <a:cs typeface="Times New Roman" panose="02020603050405020304" pitchFamily="18" charset="0"/>
              </a:rPr>
              <a:t>2014</a:t>
            </a:r>
            <a:r>
              <a:rPr lang="en-US" altLang="zh-CN" dirty="0">
                <a:latin typeface="Times New Roman" panose="02020603050405020304" pitchFamily="18" charset="0"/>
                <a:cs typeface="Times New Roman" panose="02020603050405020304" pitchFamily="18" charset="0"/>
              </a:rPr>
              <a:t>) introduced </a:t>
            </a:r>
            <a:r>
              <a:rPr lang="en-US" altLang="zh-CN" i="1" dirty="0">
                <a:latin typeface="Times New Roman" panose="02020603050405020304" pitchFamily="18" charset="0"/>
                <a:cs typeface="Times New Roman" panose="02020603050405020304" pitchFamily="18" charset="0"/>
              </a:rPr>
              <a:t>memory networks</a:t>
            </a:r>
            <a:r>
              <a:rPr lang="en-US" altLang="zh-CN" dirty="0">
                <a:latin typeface="Times New Roman" panose="02020603050405020304" pitchFamily="18" charset="0"/>
                <a:cs typeface="Times New Roman" panose="02020603050405020304" pitchFamily="18" charset="0"/>
              </a:rPr>
              <a:t> that include a set of memory cells that can be accessed via an addressing mechanism. Memory networks originally required a supervision signal instructing them how to use their memory cells. </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10.12 Explicit Memory</a:t>
            </a: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solidFill>
                  <a:srgbClr val="00FF00"/>
                </a:solidFill>
              </a:rPr>
              <a:t>Graves </a:t>
            </a:r>
            <a:r>
              <a:rPr lang="en-US" altLang="zh-CN" i="1" dirty="0">
                <a:solidFill>
                  <a:srgbClr val="00FF00"/>
                </a:solidFill>
              </a:rPr>
              <a:t>et al</a:t>
            </a:r>
            <a:r>
              <a:rPr lang="en-US" altLang="zh-CN" dirty="0">
                <a:solidFill>
                  <a:srgbClr val="00FF00"/>
                </a:solidFill>
              </a:rPr>
              <a:t>. </a:t>
            </a:r>
            <a:r>
              <a:rPr lang="en-US" altLang="zh-CN" dirty="0"/>
              <a:t>(</a:t>
            </a:r>
            <a:r>
              <a:rPr lang="en-US" altLang="zh-CN" dirty="0">
                <a:solidFill>
                  <a:srgbClr val="00FF00"/>
                </a:solidFill>
              </a:rPr>
              <a:t>2014b</a:t>
            </a:r>
            <a:r>
              <a:rPr lang="en-US" altLang="zh-CN" dirty="0"/>
              <a:t>) introduced the </a:t>
            </a:r>
            <a:r>
              <a:rPr lang="en-US" altLang="zh-CN" i="1" dirty="0"/>
              <a:t>neural Turing machine</a:t>
            </a:r>
            <a:r>
              <a:rPr lang="en-US" altLang="zh-CN" dirty="0"/>
              <a:t>, which is able to learn to read from and write arbitrary content to memory cells without explicit supervision about which actions to undertake, and allowed end-to-end training without this supervision signal, via the use of a content-based soft attention mechanism (see </a:t>
            </a:r>
            <a:r>
              <a:rPr lang="en-US" altLang="zh-CN" dirty="0" err="1">
                <a:solidFill>
                  <a:srgbClr val="00FF00"/>
                </a:solidFill>
              </a:rPr>
              <a:t>Bahdanau</a:t>
            </a:r>
            <a:r>
              <a:rPr lang="en-US" altLang="zh-CN" dirty="0">
                <a:solidFill>
                  <a:srgbClr val="00FF00"/>
                </a:solidFill>
              </a:rPr>
              <a:t> </a:t>
            </a:r>
            <a:r>
              <a:rPr lang="en-US" altLang="zh-CN" i="1" dirty="0">
                <a:solidFill>
                  <a:srgbClr val="00FF00"/>
                </a:solidFill>
              </a:rPr>
              <a:t>et al</a:t>
            </a:r>
            <a:r>
              <a:rPr lang="en-US" altLang="zh-CN" dirty="0">
                <a:solidFill>
                  <a:srgbClr val="00FF00"/>
                </a:solidFill>
              </a:rPr>
              <a:t>.</a:t>
            </a:r>
            <a:r>
              <a:rPr lang="en-US" altLang="zh-CN" dirty="0"/>
              <a:t> (</a:t>
            </a:r>
            <a:r>
              <a:rPr lang="en-US" altLang="zh-CN" dirty="0">
                <a:solidFill>
                  <a:srgbClr val="00FF00"/>
                </a:solidFill>
              </a:rPr>
              <a:t>2015</a:t>
            </a:r>
            <a:r>
              <a:rPr lang="en-US" altLang="zh-CN" dirty="0"/>
              <a:t>) and Sec. </a:t>
            </a:r>
            <a:r>
              <a:rPr lang="en-US" altLang="zh-CN" dirty="0">
                <a:solidFill>
                  <a:srgbClr val="FF0000"/>
                </a:solidFill>
              </a:rPr>
              <a:t>12.4.5.1</a:t>
            </a:r>
            <a:r>
              <a:rPr lang="en-US" altLang="zh-CN" dirty="0"/>
              <a:t>). This soft addressing mechanism has become standard with other related architectures emulating algorithmic mechanisms in a way that still allows gradient-based </a:t>
            </a:r>
            <a:r>
              <a:rPr lang="en-US" altLang="zh-CN" dirty="0" err="1"/>
              <a:t>opti</a:t>
            </a:r>
            <a:r>
              <a:rPr lang="en-US" altLang="zh-CN" dirty="0"/>
              <a:t>- </a:t>
            </a:r>
            <a:r>
              <a:rPr lang="en-US" altLang="zh-CN" dirty="0" err="1"/>
              <a:t>mization</a:t>
            </a:r>
            <a:r>
              <a:rPr lang="en-US" altLang="zh-CN" dirty="0"/>
              <a:t> (</a:t>
            </a:r>
            <a:r>
              <a:rPr lang="en-US" altLang="zh-CN" dirty="0">
                <a:solidFill>
                  <a:srgbClr val="00FF00"/>
                </a:solidFill>
              </a:rPr>
              <a:t>Sukhbaatar </a:t>
            </a:r>
            <a:r>
              <a:rPr lang="en-US" altLang="zh-CN" i="1" dirty="0">
                <a:solidFill>
                  <a:srgbClr val="00FF00"/>
                </a:solidFill>
              </a:rPr>
              <a:t>et al</a:t>
            </a:r>
            <a:r>
              <a:rPr lang="en-US" altLang="zh-CN" dirty="0">
                <a:solidFill>
                  <a:srgbClr val="00FF00"/>
                </a:solidFill>
              </a:rPr>
              <a:t>.</a:t>
            </a:r>
            <a:r>
              <a:rPr lang="en-US" altLang="zh-CN" dirty="0"/>
              <a:t>, </a:t>
            </a:r>
            <a:r>
              <a:rPr lang="en-US" altLang="zh-CN" dirty="0">
                <a:solidFill>
                  <a:srgbClr val="00FF00"/>
                </a:solidFill>
              </a:rPr>
              <a:t>2015</a:t>
            </a:r>
            <a:r>
              <a:rPr lang="en-US" altLang="zh-CN" dirty="0"/>
              <a:t>; </a:t>
            </a:r>
            <a:r>
              <a:rPr lang="en-US" altLang="zh-CN" dirty="0" err="1">
                <a:solidFill>
                  <a:srgbClr val="00FF00"/>
                </a:solidFill>
              </a:rPr>
              <a:t>Joulin</a:t>
            </a:r>
            <a:r>
              <a:rPr lang="en-US" altLang="zh-CN" dirty="0">
                <a:solidFill>
                  <a:srgbClr val="00FF00"/>
                </a:solidFill>
              </a:rPr>
              <a:t> and </a:t>
            </a:r>
            <a:r>
              <a:rPr lang="en-US" altLang="zh-CN" dirty="0" err="1">
                <a:solidFill>
                  <a:srgbClr val="00FF00"/>
                </a:solidFill>
              </a:rPr>
              <a:t>Mikolov</a:t>
            </a:r>
            <a:r>
              <a:rPr lang="en-US" altLang="zh-CN" dirty="0"/>
              <a:t>,</a:t>
            </a:r>
            <a:r>
              <a:rPr lang="en-US" altLang="zh-CN" dirty="0">
                <a:solidFill>
                  <a:srgbClr val="00FF00"/>
                </a:solidFill>
              </a:rPr>
              <a:t> 2015</a:t>
            </a:r>
            <a:r>
              <a:rPr lang="en-US" altLang="zh-CN" dirty="0"/>
              <a:t>; </a:t>
            </a:r>
            <a:r>
              <a:rPr lang="en-US" altLang="zh-CN" dirty="0">
                <a:solidFill>
                  <a:srgbClr val="00FF00"/>
                </a:solidFill>
              </a:rPr>
              <a:t>Kumar </a:t>
            </a:r>
            <a:r>
              <a:rPr lang="en-US" altLang="zh-CN" i="1" dirty="0">
                <a:solidFill>
                  <a:srgbClr val="00FF00"/>
                </a:solidFill>
              </a:rPr>
              <a:t>et al</a:t>
            </a:r>
            <a:r>
              <a:rPr lang="en-US" altLang="zh-CN" dirty="0">
                <a:solidFill>
                  <a:srgbClr val="00FF00"/>
                </a:solidFill>
              </a:rPr>
              <a:t>.</a:t>
            </a:r>
            <a:r>
              <a:rPr lang="en-US" altLang="zh-CN" dirty="0"/>
              <a:t>,</a:t>
            </a:r>
            <a:r>
              <a:rPr lang="en-US" altLang="zh-CN" dirty="0">
                <a:solidFill>
                  <a:srgbClr val="00B050"/>
                </a:solidFill>
              </a:rPr>
              <a:t> </a:t>
            </a:r>
            <a:r>
              <a:rPr lang="en-US" altLang="zh-CN" dirty="0">
                <a:solidFill>
                  <a:srgbClr val="00FF00"/>
                </a:solidFill>
              </a:rPr>
              <a:t>2015</a:t>
            </a:r>
            <a:r>
              <a:rPr lang="en-US" altLang="zh-CN" dirty="0"/>
              <a:t>; </a:t>
            </a:r>
            <a:r>
              <a:rPr lang="en-US" altLang="zh-CN" dirty="0" err="1">
                <a:solidFill>
                  <a:srgbClr val="00FF00"/>
                </a:solidFill>
              </a:rPr>
              <a:t>Vinyals</a:t>
            </a:r>
            <a:r>
              <a:rPr lang="en-US" altLang="zh-CN" dirty="0">
                <a:solidFill>
                  <a:srgbClr val="00FF00"/>
                </a:solidFill>
              </a:rPr>
              <a:t> </a:t>
            </a:r>
            <a:r>
              <a:rPr lang="en-US" altLang="zh-CN" i="1" dirty="0">
                <a:solidFill>
                  <a:srgbClr val="00FF00"/>
                </a:solidFill>
              </a:rPr>
              <a:t>et al</a:t>
            </a:r>
            <a:r>
              <a:rPr lang="en-US" altLang="zh-CN" dirty="0">
                <a:solidFill>
                  <a:srgbClr val="00FF00"/>
                </a:solidFill>
              </a:rPr>
              <a:t>.</a:t>
            </a:r>
            <a:r>
              <a:rPr lang="en-US" altLang="zh-CN" dirty="0"/>
              <a:t>, </a:t>
            </a:r>
            <a:r>
              <a:rPr lang="en-US" altLang="zh-CN" dirty="0">
                <a:solidFill>
                  <a:srgbClr val="00FF00"/>
                </a:solidFill>
              </a:rPr>
              <a:t>2015a</a:t>
            </a:r>
            <a:r>
              <a:rPr lang="en-US" altLang="zh-CN" dirty="0"/>
              <a:t>;</a:t>
            </a:r>
            <a:r>
              <a:rPr lang="en-US" altLang="zh-CN" dirty="0">
                <a:solidFill>
                  <a:srgbClr val="00FF00"/>
                </a:solidFill>
              </a:rPr>
              <a:t> </a:t>
            </a:r>
            <a:r>
              <a:rPr lang="en-US" altLang="zh-CN" dirty="0" err="1">
                <a:solidFill>
                  <a:srgbClr val="00FF00"/>
                </a:solidFill>
              </a:rPr>
              <a:t>Grefenstette</a:t>
            </a:r>
            <a:r>
              <a:rPr lang="en-US" altLang="zh-CN" dirty="0">
                <a:solidFill>
                  <a:srgbClr val="00FF00"/>
                </a:solidFill>
              </a:rPr>
              <a:t> </a:t>
            </a:r>
            <a:r>
              <a:rPr lang="en-US" altLang="zh-CN" i="1" dirty="0">
                <a:solidFill>
                  <a:srgbClr val="00FF00"/>
                </a:solidFill>
              </a:rPr>
              <a:t>et al</a:t>
            </a:r>
            <a:r>
              <a:rPr lang="en-US" altLang="zh-CN" dirty="0">
                <a:solidFill>
                  <a:srgbClr val="00FF00"/>
                </a:solidFill>
              </a:rPr>
              <a:t>.</a:t>
            </a:r>
            <a:r>
              <a:rPr lang="en-US" altLang="zh-CN" dirty="0"/>
              <a:t>, </a:t>
            </a:r>
            <a:r>
              <a:rPr lang="en-US" altLang="zh-CN" dirty="0">
                <a:solidFill>
                  <a:srgbClr val="00FF00"/>
                </a:solidFill>
              </a:rPr>
              <a:t>2015</a:t>
            </a:r>
            <a:r>
              <a:rPr lang="en-US" altLang="zh-CN" dirty="0"/>
              <a:t>).</a:t>
            </a:r>
            <a:endParaRPr lang="en-US" altLang="zh-CN"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内容占位符 2"/>
              <p:cNvSpPr>
                <a:spLocks noGrp="1"/>
              </p:cNvSpPr>
              <p:nvPr>
                <p:ph idx="1"/>
              </p:nvPr>
            </p:nvSpPr>
            <p:spPr/>
            <p:txBody>
              <a:bodyPr>
                <a:normAutofit/>
              </a:bodyPr>
              <a:lstStyle/>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Depending on the training criterion, this summary might selectively keep some aspects of the past sequence with more precision than other aspects. For example, if the RNN is used in statistical language modeling, typically to predict the next word given previous words, it may not be necessary to store all of the information in the input sequence up to time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𝑡</m:t>
                    </m:r>
                  </m:oMath>
                </a14:m>
                <a:r>
                  <a:rPr lang="en-US" altLang="zh-CN" sz="2600" dirty="0">
                    <a:latin typeface="Times New Roman" panose="02020603050405020304" pitchFamily="18" charset="0"/>
                    <a:cs typeface="Times New Roman" panose="02020603050405020304" pitchFamily="18" charset="0"/>
                  </a:rPr>
                  <a:t>, but rather only enough information to predict the rest of the sentence. The most demanding situation is when we ask </a:t>
                </a:r>
                <a14:m>
                  <m:oMath xmlns:m="http://schemas.openxmlformats.org/officeDocument/2006/math">
                    <m:sSup>
                      <m:sSupPr>
                        <m:ctrlPr>
                          <a:rPr lang="en-US" altLang="zh-CN" sz="2600" i="1" smtClean="0">
                            <a:latin typeface="Cambria Math" panose="02040503050406030204" pitchFamily="18" charset="0"/>
                          </a:rPr>
                        </m:ctrlPr>
                      </m:sSupPr>
                      <m:e>
                        <m:r>
                          <a:rPr lang="en-US" altLang="zh-CN" sz="2600" b="0" i="1" smtClean="0">
                            <a:latin typeface="Cambria Math" panose="02040503050406030204" pitchFamily="18" charset="0"/>
                          </a:rPr>
                          <m:t>h</m:t>
                        </m:r>
                      </m:e>
                      <m:sup>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m:t>
                        </m:r>
                      </m:sup>
                    </m:sSup>
                  </m:oMath>
                </a14:m>
                <a:r>
                  <a:rPr lang="en-US" altLang="zh-CN" sz="2600" dirty="0">
                    <a:latin typeface="Times New Roman" panose="02020603050405020304" pitchFamily="18" charset="0"/>
                    <a:cs typeface="Times New Roman" panose="02020603050405020304" pitchFamily="18" charset="0"/>
                  </a:rPr>
                  <a:t> to be rich enough to allow one to approximately recover the input sequence, as in </a:t>
                </a:r>
                <a:r>
                  <a:rPr lang="en-US" altLang="zh-CN" sz="2600" dirty="0" err="1">
                    <a:latin typeface="Times New Roman" panose="02020603050405020304" pitchFamily="18" charset="0"/>
                    <a:cs typeface="Times New Roman" panose="02020603050405020304" pitchFamily="18" charset="0"/>
                  </a:rPr>
                  <a:t>autoencoder</a:t>
                </a:r>
                <a:r>
                  <a:rPr lang="en-US" altLang="zh-CN" sz="2600" dirty="0">
                    <a:latin typeface="Times New Roman" panose="02020603050405020304" pitchFamily="18" charset="0"/>
                    <a:cs typeface="Times New Roman" panose="02020603050405020304" pitchFamily="18" charset="0"/>
                  </a:rPr>
                  <a:t> frameworks (Chapter </a:t>
                </a:r>
                <a:r>
                  <a:rPr lang="en-US" altLang="zh-CN" sz="2600" dirty="0">
                    <a:solidFill>
                      <a:srgbClr val="FF0000"/>
                    </a:solidFill>
                    <a:latin typeface="Times New Roman" panose="02020603050405020304" pitchFamily="18" charset="0"/>
                    <a:cs typeface="Times New Roman" panose="02020603050405020304" pitchFamily="18" charset="0"/>
                  </a:rPr>
                  <a:t>14</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C00000"/>
                    </a:solidFill>
                    <a:latin typeface="Times New Roman" panose="02020603050405020304" pitchFamily="18" charset="0"/>
                    <a:cs typeface="Times New Roman" panose="02020603050405020304" pitchFamily="18" charset="0"/>
                  </a:rPr>
                  <a:t>.</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41986"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5D7E44E-3AC7-46FE-92E5-A7B05388EFB0}"/>
              </a:ext>
            </a:extLst>
          </p:cNvPr>
          <p:cNvSpPr>
            <a:spLocks noGrp="1"/>
          </p:cNvSpPr>
          <p:nvPr>
            <p:ph idx="1"/>
          </p:nvPr>
        </p:nvSpPr>
        <p:spPr/>
        <p:txBody>
          <a:bodyPr>
            <a:noAutofit/>
          </a:bodyPr>
          <a:lstStyle/>
          <a:p>
            <a:pPr lvl="0">
              <a:spcBef>
                <a:spcPts val="0"/>
              </a:spcBef>
              <a:buClr>
                <a:srgbClr val="FF0000"/>
              </a:buClr>
            </a:pPr>
            <a:r>
              <a:rPr lang="en-US" altLang="zh-CN" dirty="0">
                <a:sym typeface="+mn-ea"/>
              </a:rPr>
              <a:t>        </a:t>
            </a:r>
            <a:r>
              <a:rPr lang="en-US" altLang="zh-CN" dirty="0"/>
              <a:t>Each memory cell can be thought of as an extension of the memory cells in LSTMs and GRUs. The difference is that the network outputs an internal state that chooses which cell to read from or write to, just as memory accesses in a digital computer read from or write to a specific address.</a:t>
            </a:r>
          </a:p>
          <a:p>
            <a:pPr lvl="0">
              <a:spcBef>
                <a:spcPts val="0"/>
              </a:spcBef>
              <a:buClr>
                <a:srgbClr val="FF0000"/>
              </a:buClr>
            </a:pPr>
            <a:r>
              <a:rPr lang="en-US" altLang="zh-CN" dirty="0">
                <a:sym typeface="+mn-ea"/>
              </a:rPr>
              <a:t>        </a:t>
            </a:r>
            <a:r>
              <a:rPr lang="en-US" altLang="zh-CN" dirty="0"/>
              <a:t>It is difficult to optimize functions that produce exact, integer addresses. To alleviate this problem, NTMs actually read to or write from many memory cells simultaneously. To read, they take a weighted average of many cells. To write, they modify multiple cells by different amounts. The coefficients for these operations are chosen to be focused on a small number of cells, for example, by producing them via a </a:t>
            </a:r>
            <a:r>
              <a:rPr lang="en-US" altLang="zh-CN" dirty="0" err="1"/>
              <a:t>softmax</a:t>
            </a:r>
            <a:r>
              <a:rPr lang="en-US" altLang="zh-CN" dirty="0"/>
              <a:t> function. </a:t>
            </a:r>
            <a:endParaRPr lang="zh-CN" altLang="en-US" dirty="0"/>
          </a:p>
        </p:txBody>
      </p:sp>
      <p:sp>
        <p:nvSpPr>
          <p:cNvPr id="2" name="标题 1">
            <a:extLst>
              <a:ext uri="{FF2B5EF4-FFF2-40B4-BE49-F238E27FC236}">
                <a16:creationId xmlns:a16="http://schemas.microsoft.com/office/drawing/2014/main" id="{10C41FF8-EA20-4BC7-924C-7623DF153C96}"/>
              </a:ext>
            </a:extLst>
          </p:cNvPr>
          <p:cNvSpPr>
            <a:spLocks noGrp="1"/>
          </p:cNvSpPr>
          <p:nvPr>
            <p:ph type="title"/>
          </p:nvPr>
        </p:nvSpPr>
        <p:spPr/>
        <p:txBody>
          <a:bodyPr/>
          <a:lstStyle/>
          <a:p>
            <a:r>
              <a:rPr lang="en-US" altLang="zh-CN" dirty="0"/>
              <a:t>10.12 Explicit Memory</a:t>
            </a:r>
            <a:endParaRPr lang="zh-CN" altLang="en-US" dirty="0"/>
          </a:p>
        </p:txBody>
      </p:sp>
    </p:spTree>
    <p:extLst>
      <p:ext uri="{BB962C8B-B14F-4D97-AF65-F5344CB8AC3E}">
        <p14:creationId xmlns:p14="http://schemas.microsoft.com/office/powerpoint/2010/main" val="307873207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6DD5971-0565-49BF-BAF2-A26680F7C7FE}"/>
              </a:ext>
            </a:extLst>
          </p:cNvPr>
          <p:cNvSpPr>
            <a:spLocks noGrp="1"/>
          </p:cNvSpPr>
          <p:nvPr>
            <p:ph idx="1"/>
          </p:nvPr>
        </p:nvSpPr>
        <p:spPr/>
        <p:txBody>
          <a:bodyPr/>
          <a:lstStyle/>
          <a:p>
            <a:r>
              <a:rPr lang="en-US" altLang="zh-CN" dirty="0"/>
              <a:t>Using these weights with non-zero derivatives allows the functions controlling access to the memory to be optimized using gradient descent. The gradient on these coefficients indicates whether each of them should be increased or decreased, but the gradient will typically be large only for those memory addresses receiving a large coefficient.</a:t>
            </a:r>
          </a:p>
          <a:p>
            <a:endParaRPr lang="zh-CN" altLang="en-US" dirty="0"/>
          </a:p>
        </p:txBody>
      </p:sp>
      <p:sp>
        <p:nvSpPr>
          <p:cNvPr id="3" name="标题 2">
            <a:extLst>
              <a:ext uri="{FF2B5EF4-FFF2-40B4-BE49-F238E27FC236}">
                <a16:creationId xmlns:a16="http://schemas.microsoft.com/office/drawing/2014/main" id="{E7F8A7E0-1310-4E5C-8B99-7E9548A5DAA3}"/>
              </a:ext>
            </a:extLst>
          </p:cNvPr>
          <p:cNvSpPr>
            <a:spLocks noGrp="1"/>
          </p:cNvSpPr>
          <p:nvPr>
            <p:ph type="title"/>
          </p:nvPr>
        </p:nvSpPr>
        <p:spPr/>
        <p:txBody>
          <a:bodyPr/>
          <a:lstStyle/>
          <a:p>
            <a:r>
              <a:rPr lang="en-US" altLang="zh-CN" dirty="0"/>
              <a:t>10.12 Explicit Memory</a:t>
            </a:r>
            <a:endParaRPr lang="zh-CN" altLang="en-US" dirty="0"/>
          </a:p>
        </p:txBody>
      </p:sp>
    </p:spTree>
    <p:extLst>
      <p:ext uri="{BB962C8B-B14F-4D97-AF65-F5344CB8AC3E}">
        <p14:creationId xmlns:p14="http://schemas.microsoft.com/office/powerpoint/2010/main" val="57488469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10.12 Explicit Memory</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These memory cells are typically augmented to contain a vector, rather than the single scalar stored by an LSTM or GRU memory cell. There are two reasons to increase the size of the memory cell. One reason is that we have increased the cost of accessing a memory cell. We pay the computational cost of producing a coefficient for many cells, but we expect these coefficients to cluster around a small number of cells. By reading a vector value, rather than a scalar value, we can offset some of this cost. Another reason to use vector-valued memory cells is that they allow for </a:t>
            </a:r>
            <a:r>
              <a:rPr lang="en-US" altLang="zh-CN" sz="2600" i="1" dirty="0">
                <a:latin typeface="Times New Roman" panose="02020603050405020304" pitchFamily="18" charset="0"/>
                <a:cs typeface="Times New Roman" panose="02020603050405020304" pitchFamily="18" charset="0"/>
              </a:rPr>
              <a:t>content-based addressing</a:t>
            </a:r>
            <a:r>
              <a:rPr lang="en-US" altLang="zh-CN" sz="2600" dirty="0">
                <a:latin typeface="Times New Roman" panose="02020603050405020304" pitchFamily="18" charset="0"/>
                <a:cs typeface="Times New Roman" panose="02020603050405020304" pitchFamily="18" charset="0"/>
              </a:rPr>
              <a:t>, where the weight used to read to or write from a cell is a function of that cell. Vector-valued cells allow us to retrieve a complete vector-valued memory if we are able to produce a pattern that matches some but not all of its elements. </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10.12 Explicit Memory</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is analogous to the way that people can recall the lyrics of a song based on a few words. We can think of a content-based read instruction as saying, “Retrieve the lyrics of the song that has the chorus ‘We all live in a yellow submarine.’ ” Content-based addressing is more useful when we make the objects to be retrieved large—if every letter of the song was stored in a separate memory cell, we would not be able to find them this way. By comparison, </a:t>
            </a:r>
            <a:r>
              <a:rPr lang="en-US" altLang="zh-CN" sz="2600" i="1" dirty="0">
                <a:latin typeface="Times New Roman" panose="02020603050405020304" pitchFamily="18" charset="0"/>
                <a:cs typeface="Times New Roman" panose="02020603050405020304" pitchFamily="18" charset="0"/>
              </a:rPr>
              <a:t>location-based addressing</a:t>
            </a:r>
            <a:r>
              <a:rPr lang="en-US" altLang="zh-CN" sz="2600" dirty="0">
                <a:latin typeface="Times New Roman" panose="02020603050405020304" pitchFamily="18" charset="0"/>
                <a:cs typeface="Times New Roman" panose="02020603050405020304" pitchFamily="18" charset="0"/>
              </a:rPr>
              <a:t> is not allowed to refer to the content of the memory. We can think of a location-based read instruction as saying “Retrieve the lyrics of the song in slot 347.” Location-based addressing can often be a perfectly sensible mechanism even when the memory cells are small.</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10.12 Explicit Memory</a:t>
            </a:r>
          </a:p>
        </p:txBody>
      </p:sp>
      <p:pic>
        <p:nvPicPr>
          <p:cNvPr id="6" name="图片 5"/>
          <p:cNvPicPr>
            <a:picLocks noChangeAspect="1"/>
          </p:cNvPicPr>
          <p:nvPr/>
        </p:nvPicPr>
        <p:blipFill>
          <a:blip r:embed="rId3"/>
          <a:stretch>
            <a:fillRect/>
          </a:stretch>
        </p:blipFill>
        <p:spPr>
          <a:xfrm>
            <a:off x="880110" y="1453515"/>
            <a:ext cx="4574540" cy="4060190"/>
          </a:xfrm>
          <a:prstGeom prst="rect">
            <a:avLst/>
          </a:prstGeom>
        </p:spPr>
      </p:pic>
      <p:sp>
        <p:nvSpPr>
          <p:cNvPr id="7" name="文本框 6"/>
          <p:cNvSpPr txBox="1"/>
          <p:nvPr/>
        </p:nvSpPr>
        <p:spPr>
          <a:xfrm>
            <a:off x="6000750" y="1104265"/>
            <a:ext cx="5337810" cy="5092700"/>
          </a:xfrm>
          <a:prstGeom prst="rect">
            <a:avLst/>
          </a:prstGeom>
          <a:noFill/>
        </p:spPr>
        <p:txBody>
          <a:bodyPr wrap="square" rtlCol="0">
            <a:spAutoFit/>
          </a:bodyPr>
          <a:lstStyle/>
          <a:p>
            <a:pPr algn="just">
              <a:lnSpc>
                <a:spcPct val="125000"/>
              </a:lnSpc>
            </a:pPr>
            <a:r>
              <a:rPr lang="en-US" altLang="zh-CN" sz="2000" dirty="0">
                <a:latin typeface="Times New Roman" panose="02020603050405020304" pitchFamily="18" charset="0"/>
                <a:cs typeface="Times New Roman" panose="02020603050405020304" pitchFamily="18" charset="0"/>
              </a:rPr>
              <a:t>Figure 10.18: A schematic of an example of a network with an explicit memory, capturing some of the key design elements of the neural Turing machine. In this diagram we distinguish the “representation” part of the model (the “task network,” here a recurrent net in the bottom) from the “memory” part of the model (the set of cells), which can store facts. The task network learns to “control” the memory, deciding where to read from and where to write to within the memory (through the reading and writing mechanisms, indicated by bold arrows pointing at the reading and writing addresses).</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10.12 Explicit Memory</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If the content of a memory cell is copied (not forgotten) at most time steps, then the information it contains can be propagated forward in time and the gradients propagated backward in time without either vanishing or exploding.</a:t>
            </a:r>
          </a:p>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The explicit memory approach is illustrated in Fig. </a:t>
            </a:r>
            <a:r>
              <a:rPr lang="en-US" altLang="zh-CN" sz="2600" dirty="0">
                <a:solidFill>
                  <a:srgbClr val="FF0000"/>
                </a:solidFill>
                <a:latin typeface="Times New Roman" panose="02020603050405020304" pitchFamily="18" charset="0"/>
                <a:cs typeface="Times New Roman" panose="02020603050405020304" pitchFamily="18" charset="0"/>
              </a:rPr>
              <a:t>10.18</a:t>
            </a:r>
            <a:r>
              <a:rPr lang="en-US" altLang="zh-CN" sz="2600" dirty="0">
                <a:latin typeface="Times New Roman" panose="02020603050405020304" pitchFamily="18" charset="0"/>
                <a:cs typeface="Times New Roman" panose="02020603050405020304" pitchFamily="18" charset="0"/>
              </a:rPr>
              <a:t>, where we see that a “task neural network” is coupled with a memory. Although that task neural network could be feedforward or recurrent, the overall system is a recurrent network. The task network can choose to read from or write to specific memory addresses. Explicit memory seems to allow models to learn tasks that ordinary RNNs or LSTM RNNs cannot learn. One reason for this advantage may be because information and gradients can be propagated (forward in time or backwards in time, respectively) for very long durations.</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10.12 Explicit Memory</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As an alternative to back-propagation through weighted averages of memory cells, we can interpret the memory addressing coefficients as probabilities and stochastically read just one cell (</a:t>
            </a:r>
            <a:r>
              <a:rPr lang="en-US" altLang="zh-CN" sz="2600" dirty="0">
                <a:solidFill>
                  <a:srgbClr val="00FF00"/>
                </a:solidFill>
                <a:latin typeface="Times New Roman" panose="02020603050405020304" pitchFamily="18" charset="0"/>
                <a:cs typeface="Times New Roman" panose="02020603050405020304" pitchFamily="18" charset="0"/>
              </a:rPr>
              <a:t>Zaremba and Sutskever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2015</a:t>
            </a:r>
            <a:r>
              <a:rPr lang="en-US" altLang="zh-CN" sz="2600" dirty="0">
                <a:latin typeface="Times New Roman" panose="02020603050405020304" pitchFamily="18" charset="0"/>
                <a:cs typeface="Times New Roman" panose="02020603050405020304" pitchFamily="18" charset="0"/>
              </a:rPr>
              <a:t>). Optimizing models that make discrete decisions requires specialized optimization algorithms, described in Sec. </a:t>
            </a:r>
            <a:r>
              <a:rPr lang="en-US" altLang="zh-CN" sz="2600" dirty="0">
                <a:solidFill>
                  <a:srgbClr val="FF0000"/>
                </a:solidFill>
                <a:latin typeface="Times New Roman" panose="02020603050405020304" pitchFamily="18" charset="0"/>
                <a:cs typeface="Times New Roman" panose="02020603050405020304" pitchFamily="18" charset="0"/>
              </a:rPr>
              <a:t>20.9.1</a:t>
            </a:r>
            <a:r>
              <a:rPr lang="en-US" altLang="zh-CN" sz="2600" dirty="0">
                <a:latin typeface="Times New Roman" panose="02020603050405020304" pitchFamily="18" charset="0"/>
                <a:cs typeface="Times New Roman" panose="02020603050405020304" pitchFamily="18" charset="0"/>
              </a:rPr>
              <a:t>. So far, training these stochastic architectures that make discrete decisions remains harder than training deterministic algorithms that make soft decisions.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10.12 Explicit Memory</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dirty="0">
                <a:latin typeface="Times New Roman" panose="02020603050405020304" pitchFamily="18" charset="0"/>
                <a:cs typeface="Times New Roman" panose="02020603050405020304" pitchFamily="18" charset="0"/>
                <a:sym typeface="+mn-ea"/>
              </a:rPr>
              <a:t>Whether it is soft (allowing back-propagation) or stochastic and hard, the mechanism for choosing an address is in its form identical to the </a:t>
            </a:r>
            <a:r>
              <a:rPr lang="en-US" altLang="zh-CN" i="1" dirty="0">
                <a:latin typeface="Times New Roman" panose="02020603050405020304" pitchFamily="18" charset="0"/>
                <a:cs typeface="Times New Roman" panose="02020603050405020304" pitchFamily="18" charset="0"/>
                <a:sym typeface="+mn-ea"/>
              </a:rPr>
              <a:t>attention mechanism</a:t>
            </a:r>
            <a:r>
              <a:rPr lang="en-US" altLang="zh-CN" dirty="0">
                <a:latin typeface="Times New Roman" panose="02020603050405020304" pitchFamily="18" charset="0"/>
                <a:cs typeface="Times New Roman" panose="02020603050405020304" pitchFamily="18" charset="0"/>
                <a:sym typeface="+mn-ea"/>
              </a:rPr>
              <a:t> which had been previously introduced in the context of machine translation (</a:t>
            </a:r>
            <a:r>
              <a:rPr lang="en-US" altLang="zh-CN" dirty="0">
                <a:solidFill>
                  <a:srgbClr val="00FF00"/>
                </a:solidFill>
                <a:latin typeface="Times New Roman" panose="02020603050405020304" pitchFamily="18" charset="0"/>
                <a:cs typeface="Times New Roman" panose="02020603050405020304" pitchFamily="18" charset="0"/>
                <a:sym typeface="+mn-ea"/>
              </a:rPr>
              <a:t>Bahdanau </a:t>
            </a:r>
            <a:r>
              <a:rPr lang="en-US" altLang="zh-CN" i="1" dirty="0">
                <a:solidFill>
                  <a:srgbClr val="00FF00"/>
                </a:solidFill>
                <a:latin typeface="Times New Roman" panose="02020603050405020304" pitchFamily="18" charset="0"/>
                <a:cs typeface="Times New Roman" panose="02020603050405020304" pitchFamily="18" charset="0"/>
                <a:sym typeface="+mn-ea"/>
              </a:rPr>
              <a:t>et al</a:t>
            </a:r>
            <a:r>
              <a:rPr lang="en-US" altLang="zh-CN" dirty="0">
                <a:solidFill>
                  <a:srgbClr val="00FF00"/>
                </a:solidFill>
                <a:latin typeface="Times New Roman" panose="02020603050405020304" pitchFamily="18" charset="0"/>
                <a:cs typeface="Times New Roman" panose="02020603050405020304" pitchFamily="18" charset="0"/>
                <a:sym typeface="+mn-ea"/>
              </a:rPr>
              <a:t>.</a:t>
            </a:r>
            <a:r>
              <a:rPr lang="en-US" altLang="zh-CN" dirty="0">
                <a:latin typeface="Times New Roman" panose="02020603050405020304" pitchFamily="18" charset="0"/>
                <a:cs typeface="Times New Roman" panose="02020603050405020304" pitchFamily="18" charset="0"/>
                <a:sym typeface="+mn-ea"/>
              </a:rPr>
              <a:t>, </a:t>
            </a:r>
            <a:r>
              <a:rPr lang="en-US" altLang="zh-CN" dirty="0">
                <a:solidFill>
                  <a:srgbClr val="00FF00"/>
                </a:solidFill>
                <a:latin typeface="Times New Roman" panose="02020603050405020304" pitchFamily="18" charset="0"/>
                <a:cs typeface="Times New Roman" panose="02020603050405020304" pitchFamily="18" charset="0"/>
                <a:sym typeface="+mn-ea"/>
              </a:rPr>
              <a:t>2015</a:t>
            </a:r>
            <a:r>
              <a:rPr lang="en-US" altLang="zh-CN" dirty="0">
                <a:latin typeface="Times New Roman" panose="02020603050405020304" pitchFamily="18" charset="0"/>
                <a:cs typeface="Times New Roman" panose="02020603050405020304" pitchFamily="18" charset="0"/>
                <a:sym typeface="+mn-ea"/>
              </a:rPr>
              <a:t>) and discussed in Sec. </a:t>
            </a:r>
            <a:r>
              <a:rPr lang="en-US" altLang="zh-CN" dirty="0">
                <a:solidFill>
                  <a:srgbClr val="FF0000"/>
                </a:solidFill>
                <a:latin typeface="Times New Roman" panose="02020603050405020304" pitchFamily="18" charset="0"/>
                <a:cs typeface="Times New Roman" panose="02020603050405020304" pitchFamily="18" charset="0"/>
                <a:sym typeface="+mn-ea"/>
              </a:rPr>
              <a:t>12.4.5.1</a:t>
            </a:r>
            <a:r>
              <a:rPr lang="en-US" altLang="zh-CN"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rPr>
              <a:t>The idea of attention mechanisms for neural networks was introduced even earlier, in the context of handwriting generation (</a:t>
            </a:r>
            <a:r>
              <a:rPr lang="en-US" altLang="zh-CN" dirty="0">
                <a:solidFill>
                  <a:srgbClr val="00FF00"/>
                </a:solidFill>
                <a:latin typeface="Times New Roman" panose="02020603050405020304" pitchFamily="18" charset="0"/>
                <a:cs typeface="Times New Roman" panose="02020603050405020304" pitchFamily="18" charset="0"/>
              </a:rPr>
              <a:t>Graves</a:t>
            </a:r>
            <a:r>
              <a:rPr lang="en-US" altLang="zh-CN" dirty="0">
                <a:latin typeface="Times New Roman" panose="02020603050405020304" pitchFamily="18" charset="0"/>
                <a:cs typeface="Times New Roman" panose="02020603050405020304" pitchFamily="18" charset="0"/>
              </a:rPr>
              <a:t>, </a:t>
            </a:r>
            <a:r>
              <a:rPr lang="en-US" altLang="zh-CN" dirty="0">
                <a:solidFill>
                  <a:srgbClr val="00FF00"/>
                </a:solidFill>
                <a:latin typeface="Times New Roman" panose="02020603050405020304" pitchFamily="18" charset="0"/>
                <a:cs typeface="Times New Roman" panose="02020603050405020304" pitchFamily="18" charset="0"/>
              </a:rPr>
              <a:t>2013</a:t>
            </a:r>
            <a:r>
              <a:rPr lang="en-US" altLang="zh-CN" dirty="0">
                <a:latin typeface="Times New Roman" panose="02020603050405020304" pitchFamily="18" charset="0"/>
                <a:cs typeface="Times New Roman" panose="02020603050405020304" pitchFamily="18" charset="0"/>
              </a:rPr>
              <a:t>), with an attention mechanism that was constrained to move only forward in time through the sequence. In the case of machine translation and memory networks, at each step, the focus of attention can move to a completely different place, compared to the previous step.</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10.12 Explicit Memory</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Recurrent neural networks provide a way to extend deep learning to sequential data. They are the last major tool in our deep learning toolbox. Our discussion now moves to how to choose and use these tools and how to apply them to real-world tasks.</a:t>
            </a:r>
          </a:p>
        </p:txBody>
      </p:sp>
    </p:spTree>
    <p:extLst>
      <p:ext uri="{BB962C8B-B14F-4D97-AF65-F5344CB8AC3E}">
        <p14:creationId xmlns:p14="http://schemas.microsoft.com/office/powerpoint/2010/main" val="389948343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References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en-US" altLang="zh-CN" sz="2400" dirty="0"/>
              <a:t> </a:t>
            </a:r>
            <a:r>
              <a:rPr lang="en-US" altLang="zh-CN" sz="2400" dirty="0">
                <a:latin typeface="Times New Roman" panose="02020603050405020304" pitchFamily="18" charset="0"/>
                <a:cs typeface="Times New Roman" panose="02020603050405020304" pitchFamily="18" charset="0"/>
              </a:rPr>
              <a:t>Ian </a:t>
            </a:r>
            <a:r>
              <a:rPr lang="en-US" altLang="zh-CN" sz="2400" dirty="0" err="1">
                <a:latin typeface="Times New Roman" panose="02020603050405020304" pitchFamily="18" charset="0"/>
                <a:cs typeface="Times New Roman" panose="02020603050405020304" pitchFamily="18" charset="0"/>
              </a:rPr>
              <a:t>Goodfellow</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Yoshua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Bengio</a:t>
            </a:r>
            <a:r>
              <a:rPr lang="en-US" altLang="zh-CN" sz="2400" dirty="0">
                <a:latin typeface="Times New Roman" panose="02020603050405020304" pitchFamily="18" charset="0"/>
                <a:cs typeface="Times New Roman" panose="02020603050405020304" pitchFamily="18" charset="0"/>
              </a:rPr>
              <a:t> and Aaron </a:t>
            </a:r>
            <a:r>
              <a:rPr lang="en-US" altLang="zh-CN" sz="2400" dirty="0" err="1">
                <a:latin typeface="Times New Roman" panose="02020603050405020304" pitchFamily="18" charset="0"/>
                <a:cs typeface="Times New Roman" panose="02020603050405020304" pitchFamily="18" charset="0"/>
              </a:rPr>
              <a:t>Courville</a:t>
            </a:r>
            <a:r>
              <a:rPr lang="en-US" altLang="zh-CN" sz="2400" dirty="0">
                <a:latin typeface="Times New Roman" panose="02020603050405020304" pitchFamily="18" charset="0"/>
                <a:cs typeface="Times New Roman" panose="02020603050405020304" pitchFamily="18" charset="0"/>
              </a:rPr>
              <a:t>. Deep Learning, MIT Press, 2016. http://www.deeplearningbook.org.</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Xiao Ling, Li-Na Wang: From shallow feature learning to deep learning: Benefits from the Width and Depth of Deep Architectures. Wiley </a:t>
            </a:r>
            <a:r>
              <a:rPr lang="en-US" altLang="zh-CN" sz="2400" dirty="0" err="1">
                <a:latin typeface="Times New Roman" panose="02020603050405020304" pitchFamily="18" charset="0"/>
                <a:cs typeface="Times New Roman" panose="02020603050405020304" pitchFamily="18" charset="0"/>
              </a:rPr>
              <a:t>Interdiscip</a:t>
            </a:r>
            <a:r>
              <a:rPr lang="en-US" altLang="zh-CN" sz="2400" dirty="0">
                <a:latin typeface="Times New Roman" panose="02020603050405020304" pitchFamily="18" charset="0"/>
                <a:cs typeface="Times New Roman" panose="02020603050405020304" pitchFamily="18" charset="0"/>
              </a:rPr>
              <a:t>. Rev. Data Min. </a:t>
            </a:r>
            <a:r>
              <a:rPr lang="en-US" altLang="zh-CN" sz="2400" dirty="0" err="1">
                <a:latin typeface="Times New Roman" panose="02020603050405020304" pitchFamily="18" charset="0"/>
                <a:cs typeface="Times New Roman" panose="02020603050405020304" pitchFamily="18" charset="0"/>
              </a:rPr>
              <a:t>Knowl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Discov</a:t>
            </a:r>
            <a:r>
              <a:rPr lang="en-US" altLang="zh-CN" sz="2400" dirty="0">
                <a:latin typeface="Times New Roman" panose="02020603050405020304" pitchFamily="18" charset="0"/>
                <a:cs typeface="Times New Roman" panose="02020603050405020304" pitchFamily="18" charset="0"/>
              </a:rPr>
              <a:t>. 9(1), 2019.</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Li-Na Wang, Xiao Ling, </a:t>
            </a:r>
            <a:r>
              <a:rPr lang="en-US" altLang="zh-CN" sz="2400" dirty="0" err="1">
                <a:latin typeface="Times New Roman" panose="02020603050405020304" pitchFamily="18" charset="0"/>
                <a:cs typeface="Times New Roman" panose="02020603050405020304" pitchFamily="18" charset="0"/>
              </a:rPr>
              <a:t>Junyu</a:t>
            </a:r>
            <a:r>
              <a:rPr lang="en-US" altLang="zh-CN" sz="2400" dirty="0">
                <a:latin typeface="Times New Roman" panose="02020603050405020304" pitchFamily="18" charset="0"/>
                <a:cs typeface="Times New Roman" panose="02020603050405020304" pitchFamily="18" charset="0"/>
              </a:rPr>
              <a:t> Dong: An Overview on Data Representation Learning: From Traditional Feature Learning to Recent Deep Learning. The Journal of Finance and Data Science 2(4): 265-278, 2016.</a:t>
            </a:r>
          </a:p>
        </p:txBody>
      </p:sp>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208292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内容占位符 2"/>
              <p:cNvSpPr>
                <a:spLocks noGrp="1"/>
              </p:cNvSpPr>
              <p:nvPr>
                <p:ph idx="1"/>
              </p:nvPr>
            </p:nvSpPr>
            <p:spPr/>
            <p:txBody>
              <a:bodyPr>
                <a:normAutofit/>
              </a:bodyPr>
              <a:lstStyle/>
              <a:p>
                <a:pPr marL="0" indent="0">
                  <a:lnSpc>
                    <a:spcPct val="125000"/>
                  </a:lnSpc>
                  <a:spcBef>
                    <a:spcPct val="0"/>
                  </a:spcBef>
                  <a:buNone/>
                </a:pPr>
                <a:endParaRPr lang="en-US" altLang="zh-CN" sz="2200" dirty="0">
                  <a:latin typeface="Times New Roman" panose="02020603050405020304" pitchFamily="18" charset="0"/>
                  <a:cs typeface="Times New Roman" panose="02020603050405020304" pitchFamily="18" charset="0"/>
                </a:endParaRPr>
              </a:p>
              <a:p>
                <a:pPr marL="0" indent="0">
                  <a:lnSpc>
                    <a:spcPct val="125000"/>
                  </a:lnSpc>
                  <a:spcBef>
                    <a:spcPct val="0"/>
                  </a:spcBef>
                  <a:buNone/>
                </a:pPr>
                <a:endParaRPr lang="en-US" altLang="zh-CN" sz="2200" dirty="0">
                  <a:latin typeface="Times New Roman" panose="02020603050405020304" pitchFamily="18" charset="0"/>
                  <a:cs typeface="Times New Roman" panose="02020603050405020304" pitchFamily="18" charset="0"/>
                </a:endParaRPr>
              </a:p>
              <a:p>
                <a:pPr marL="0" indent="0">
                  <a:lnSpc>
                    <a:spcPct val="125000"/>
                  </a:lnSpc>
                  <a:spcBef>
                    <a:spcPct val="0"/>
                  </a:spcBef>
                  <a:buNone/>
                </a:pPr>
                <a:endParaRPr lang="en-US" altLang="zh-CN" sz="2200" dirty="0">
                  <a:latin typeface="Times New Roman" panose="02020603050405020304" pitchFamily="18" charset="0"/>
                  <a:cs typeface="Times New Roman" panose="02020603050405020304" pitchFamily="18" charset="0"/>
                </a:endParaRPr>
              </a:p>
              <a:p>
                <a:pPr marL="0" indent="0">
                  <a:lnSpc>
                    <a:spcPct val="125000"/>
                  </a:lnSpc>
                  <a:spcBef>
                    <a:spcPct val="0"/>
                  </a:spcBef>
                  <a:buNone/>
                </a:pPr>
                <a:endParaRPr lang="en-US" altLang="zh-CN" sz="2200" dirty="0">
                  <a:latin typeface="Times New Roman" panose="02020603050405020304" pitchFamily="18" charset="0"/>
                  <a:cs typeface="Times New Roman" panose="02020603050405020304" pitchFamily="18" charset="0"/>
                </a:endParaRPr>
              </a:p>
              <a:p>
                <a:pPr marL="0" indent="0">
                  <a:lnSpc>
                    <a:spcPct val="125000"/>
                  </a:lnSpc>
                  <a:spcBef>
                    <a:spcPct val="0"/>
                  </a:spcBef>
                  <a:buNone/>
                </a:pPr>
                <a:endParaRPr lang="en-US" altLang="zh-CN" sz="2200" dirty="0">
                  <a:latin typeface="Times New Roman" panose="02020603050405020304" pitchFamily="18" charset="0"/>
                  <a:cs typeface="Times New Roman" panose="02020603050405020304" pitchFamily="18" charset="0"/>
                </a:endParaRPr>
              </a:p>
              <a:p>
                <a:pPr marL="0" indent="0">
                  <a:lnSpc>
                    <a:spcPct val="125000"/>
                  </a:lnSpc>
                  <a:spcBef>
                    <a:spcPct val="0"/>
                  </a:spcBef>
                  <a:buNone/>
                </a:pPr>
                <a:endParaRPr lang="en-US" altLang="zh-CN" sz="2200" dirty="0">
                  <a:latin typeface="Times New Roman" panose="02020603050405020304" pitchFamily="18" charset="0"/>
                  <a:cs typeface="Times New Roman" panose="02020603050405020304" pitchFamily="18" charset="0"/>
                </a:endParaRPr>
              </a:p>
              <a:p>
                <a:pPr marL="0" indent="0" algn="just">
                  <a:lnSpc>
                    <a:spcPct val="125000"/>
                  </a:lnSpc>
                  <a:spcBef>
                    <a:spcPct val="0"/>
                  </a:spcBef>
                  <a:buNone/>
                </a:pPr>
                <a:r>
                  <a:rPr lang="en-US" altLang="zh-CN" sz="2400" dirty="0">
                    <a:latin typeface="Times New Roman" panose="02020603050405020304" pitchFamily="18" charset="0"/>
                    <a:cs typeface="Times New Roman" panose="02020603050405020304" pitchFamily="18" charset="0"/>
                  </a:rPr>
                  <a:t>Figure 10.2: A recurrent network with no outputs. This recurrent network just processes information from the input </a:t>
                </a:r>
                <a14:m>
                  <m:oMath xmlns:m="http://schemas.openxmlformats.org/officeDocument/2006/math">
                    <m:r>
                      <a:rPr lang="en-US" altLang="zh-CN" sz="2400" b="1" i="1" dirty="0" smtClean="0">
                        <a:latin typeface="Cambria Math" panose="02040503050406030204" pitchFamily="18" charset="0"/>
                        <a:cs typeface="Times New Roman" panose="02020603050405020304" pitchFamily="18" charset="0"/>
                      </a:rPr>
                      <m:t>𝒙</m:t>
                    </m:r>
                  </m:oMath>
                </a14:m>
                <a:r>
                  <a:rPr lang="en-US" altLang="zh-CN" sz="2400" b="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by incorporating it into the state </a:t>
                </a:r>
                <a14:m>
                  <m:oMath xmlns:m="http://schemas.openxmlformats.org/officeDocument/2006/math">
                    <m:r>
                      <a:rPr lang="en-US" altLang="zh-CN" sz="2400" b="1" i="1" dirty="0" smtClean="0">
                        <a:latin typeface="Cambria Math" panose="02040503050406030204" pitchFamily="18" charset="0"/>
                        <a:cs typeface="Times New Roman" panose="02020603050405020304" pitchFamily="18" charset="0"/>
                      </a:rPr>
                      <m:t>𝒉</m:t>
                    </m:r>
                  </m:oMath>
                </a14:m>
                <a:r>
                  <a:rPr lang="en-US" altLang="zh-CN" sz="2400" b="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that is passed forward through time. </a:t>
                </a:r>
                <a:r>
                  <a:rPr lang="en-US" altLang="zh-CN" sz="2400" i="1" dirty="0">
                    <a:latin typeface="Times New Roman" panose="02020603050405020304" pitchFamily="18" charset="0"/>
                    <a:cs typeface="Times New Roman" panose="02020603050405020304" pitchFamily="18" charset="0"/>
                  </a:rPr>
                  <a:t>(Left) </a:t>
                </a:r>
                <a:r>
                  <a:rPr lang="en-US" altLang="zh-CN" sz="2400" dirty="0">
                    <a:latin typeface="Times New Roman" panose="02020603050405020304" pitchFamily="18" charset="0"/>
                    <a:cs typeface="Times New Roman" panose="02020603050405020304" pitchFamily="18" charset="0"/>
                  </a:rPr>
                  <a:t>Circuit diagram. The black square indicates a delay of 1 time step. </a:t>
                </a:r>
                <a:r>
                  <a:rPr lang="en-US" altLang="zh-CN" sz="2400" i="1" dirty="0">
                    <a:latin typeface="Times New Roman" panose="02020603050405020304" pitchFamily="18" charset="0"/>
                    <a:cs typeface="Times New Roman" panose="02020603050405020304" pitchFamily="18" charset="0"/>
                  </a:rPr>
                  <a:t>(Right) </a:t>
                </a:r>
                <a:r>
                  <a:rPr lang="en-US" altLang="zh-CN" sz="2400" dirty="0">
                    <a:latin typeface="Times New Roman" panose="02020603050405020304" pitchFamily="18" charset="0"/>
                    <a:cs typeface="Times New Roman" panose="02020603050405020304" pitchFamily="18" charset="0"/>
                  </a:rPr>
                  <a:t>The same network seen as an unfolded computational graph, where each node is now associated with one particular time instance.</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41986" name="内容占位符 2"/>
              <p:cNvSpPr>
                <a:spLocks noGrp="1" noRot="1" noChangeAspect="1" noMove="1" noResize="1" noEditPoints="1" noAdjustHandles="1" noChangeArrowheads="1" noChangeShapeType="1" noTextEdit="1"/>
              </p:cNvSpPr>
              <p:nvPr>
                <p:ph idx="1"/>
              </p:nvPr>
            </p:nvSpPr>
            <p:spPr>
              <a:blipFill>
                <a:blip r:embed="rId3"/>
                <a:stretch>
                  <a:fillRect l="-855" r="-802"/>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6" name="内容占位符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36763" y="1174750"/>
            <a:ext cx="79914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
        <p:nvSpPr>
          <p:cNvPr id="5" name="文本框 4"/>
          <p:cNvSpPr txBox="1"/>
          <p:nvPr/>
        </p:nvSpPr>
        <p:spPr>
          <a:xfrm>
            <a:off x="284891" y="5416844"/>
            <a:ext cx="10005329" cy="1200329"/>
          </a:xfrm>
          <a:prstGeom prst="rect">
            <a:avLst/>
          </a:prstGeom>
          <a:noFill/>
        </p:spPr>
        <p:txBody>
          <a:bodyPr wrap="square" rtlCol="0">
            <a:spAutoFit/>
          </a:bodyPr>
          <a:lstStyle/>
          <a:p>
            <a:pPr algn="just"/>
            <a:r>
              <a:rPr lang="en-US" altLang="zh-CN" dirty="0">
                <a:latin typeface="Times New Roman" pitchFamily="18" charset="0"/>
                <a:cs typeface="Times New Roman" pitchFamily="18" charset="0"/>
              </a:rPr>
              <a:t>The </a:t>
            </a:r>
            <a:r>
              <a:rPr lang="en-US" altLang="zh-CN" dirty="0" err="1">
                <a:latin typeface="Times New Roman" pitchFamily="18" charset="0"/>
                <a:cs typeface="Times New Roman" pitchFamily="18" charset="0"/>
              </a:rPr>
              <a:t>ebooks</a:t>
            </a:r>
            <a:r>
              <a:rPr lang="en-US" altLang="zh-CN" dirty="0">
                <a:latin typeface="Times New Roman" pitchFamily="18" charset="0"/>
                <a:cs typeface="Times New Roman" pitchFamily="18" charset="0"/>
              </a:rPr>
              <a:t>, papers and materials referred for these slides are downloaded from the Internet. If any of them infringe your rights, please let’s know via email address </a:t>
            </a:r>
            <a:r>
              <a:rPr lang="en-US" altLang="zh-CN" dirty="0">
                <a:latin typeface="Times New Roman" pitchFamily="18" charset="0"/>
                <a:cs typeface="Times New Roman" pitchFamily="18" charset="0"/>
                <a:hlinkClick r:id="rId3"/>
              </a:rPr>
              <a:t>gqzhong@ouc.edu.cn</a:t>
            </a:r>
            <a:r>
              <a:rPr lang="en-US" altLang="zh-CN" dirty="0">
                <a:latin typeface="Times New Roman" pitchFamily="18" charset="0"/>
                <a:cs typeface="Times New Roman" pitchFamily="18" charset="0"/>
              </a:rPr>
              <a:t>. If</a:t>
            </a:r>
            <a:r>
              <a:rPr lang="en-US" altLang="zh-CN" baseline="0" dirty="0">
                <a:latin typeface="Times New Roman" pitchFamily="18" charset="0"/>
                <a:cs typeface="Times New Roman" pitchFamily="18" charset="0"/>
              </a:rPr>
              <a:t> it is true, w</a:t>
            </a:r>
            <a:r>
              <a:rPr lang="en-US" altLang="zh-CN" dirty="0">
                <a:latin typeface="Times New Roman" pitchFamily="18" charset="0"/>
                <a:cs typeface="Times New Roman" pitchFamily="18" charset="0"/>
              </a:rPr>
              <a:t>e will delete the corresponding content immediately. These slides can be freely utilized for teaching and research. For commercial usage, please let’s know first via the same email as above.</a:t>
            </a:r>
            <a:r>
              <a:rPr lang="en-US" altLang="zh-CN" dirty="0"/>
              <a:t>  </a:t>
            </a:r>
            <a:endParaRPr lang="zh-CN" altLang="en-US" dirty="0"/>
          </a:p>
        </p:txBody>
      </p:sp>
      <p:sp>
        <p:nvSpPr>
          <p:cNvPr id="6" name="矩形 5"/>
          <p:cNvSpPr/>
          <p:nvPr/>
        </p:nvSpPr>
        <p:spPr>
          <a:xfrm>
            <a:off x="4739326" y="2411295"/>
            <a:ext cx="3039614" cy="830997"/>
          </a:xfrm>
          <a:prstGeom prst="rect">
            <a:avLst/>
          </a:prstGeom>
          <a:noFill/>
        </p:spPr>
        <p:txBody>
          <a:bodyPr wrap="none" lIns="91440" tIns="45720" rIns="91440" bIns="45720">
            <a:spAutoFit/>
          </a:bodyPr>
          <a:lstStyle/>
          <a:p>
            <a:pPr algn="ctr"/>
            <a:r>
              <a:rPr lang="en-US" altLang="zh-CN"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Thank you!</a:t>
            </a:r>
            <a:endParaRPr lang="zh-CN" altLang="en-US"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内容占位符 2"/>
              <p:cNvSpPr>
                <a:spLocks noGrp="1"/>
              </p:cNvSpPr>
              <p:nvPr>
                <p:ph idx="1"/>
              </p:nvPr>
            </p:nvSpPr>
            <p:spPr/>
            <p:txBody>
              <a:bodyPr>
                <a:noAutofit/>
              </a:bodyPr>
              <a:lstStyle/>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        Eq. </a:t>
                </a:r>
                <a:r>
                  <a:rPr lang="en-US" altLang="zh-CN" sz="2600" dirty="0">
                    <a:solidFill>
                      <a:srgbClr val="FF0000"/>
                    </a:solidFill>
                    <a:latin typeface="Times New Roman" panose="02020603050405020304" pitchFamily="18" charset="0"/>
                    <a:cs typeface="Times New Roman" panose="02020603050405020304" pitchFamily="18" charset="0"/>
                  </a:rPr>
                  <a:t>10.5</a:t>
                </a:r>
                <a:r>
                  <a:rPr lang="en-US" altLang="zh-CN" sz="2600" dirty="0">
                    <a:latin typeface="Times New Roman" panose="02020603050405020304" pitchFamily="18" charset="0"/>
                    <a:cs typeface="Times New Roman" panose="02020603050405020304" pitchFamily="18" charset="0"/>
                  </a:rPr>
                  <a:t> can be drawn in two different ways. One way to draw the RNN is with a diagram containing one node for every component that might exist in a physical implementation of the model, such as a biological neural network. In this view, the network defines a circuit that operates in real time, with physical parts whose current state can influence their future state, as in the left of Fig. </a:t>
                </a:r>
                <a:r>
                  <a:rPr lang="en-US" altLang="zh-CN" sz="2600" dirty="0">
                    <a:solidFill>
                      <a:srgbClr val="FF0000"/>
                    </a:solidFill>
                    <a:latin typeface="Times New Roman" panose="02020603050405020304" pitchFamily="18" charset="0"/>
                    <a:cs typeface="Times New Roman" panose="02020603050405020304" pitchFamily="18" charset="0"/>
                  </a:rPr>
                  <a:t>10.2</a:t>
                </a:r>
                <a:r>
                  <a:rPr lang="en-US" altLang="zh-CN" sz="2600" dirty="0">
                    <a:latin typeface="Times New Roman" panose="02020603050405020304" pitchFamily="18" charset="0"/>
                    <a:cs typeface="Times New Roman" panose="02020603050405020304" pitchFamily="18" charset="0"/>
                  </a:rPr>
                  <a:t>. Throughout this chapter, we use a black square in a circuit diagram to indicate that an interaction takes place with a delay of 1 time step, from the state at time </a:t>
                </a:r>
                <a14:m>
                  <m:oMath xmlns:m="http://schemas.openxmlformats.org/officeDocument/2006/math">
                    <m:r>
                      <a:rPr lang="en-US" altLang="zh-CN" sz="2600" i="1" dirty="0" smtClean="0">
                        <a:latin typeface="Cambria Math" panose="02040503050406030204" pitchFamily="18" charset="0"/>
                      </a:rPr>
                      <m:t>𝑡</m:t>
                    </m:r>
                  </m:oMath>
                </a14:m>
                <a:r>
                  <a:rPr lang="en-US" altLang="zh-CN" sz="2600" dirty="0">
                    <a:latin typeface="Times New Roman" panose="02020603050405020304" pitchFamily="18" charset="0"/>
                    <a:cs typeface="Times New Roman" panose="02020603050405020304" pitchFamily="18" charset="0"/>
                  </a:rPr>
                  <a:t> to the state at time </a:t>
                </a:r>
                <a14:m>
                  <m:oMath xmlns:m="http://schemas.openxmlformats.org/officeDocument/2006/math">
                    <m:r>
                      <a:rPr lang="en-US" altLang="zh-CN" sz="2600" i="1" dirty="0" smtClean="0">
                        <a:latin typeface="Cambria Math" panose="02040503050406030204" pitchFamily="18" charset="0"/>
                      </a:rPr>
                      <m:t>𝑡</m:t>
                    </m:r>
                    <m:r>
                      <a:rPr lang="en-US" altLang="zh-CN" sz="2600" i="1" dirty="0" smtClean="0">
                        <a:latin typeface="Cambria Math" panose="02040503050406030204" pitchFamily="18" charset="0"/>
                      </a:rPr>
                      <m:t> + 1</m:t>
                    </m:r>
                  </m:oMath>
                </a14:m>
                <a:r>
                  <a:rPr lang="en-US" altLang="zh-CN" sz="2600" dirty="0">
                    <a:latin typeface="Times New Roman" panose="02020603050405020304" pitchFamily="18" charset="0"/>
                    <a:cs typeface="Times New Roman" panose="02020603050405020304" pitchFamily="18" charset="0"/>
                  </a:rPr>
                  <a:t>. The other way to draw the RNN is as an unfolded computational graph, in which each component is represented by many different variables, with one variable per time step, representing the state of the component at that point in time.</a:t>
                </a:r>
              </a:p>
            </p:txBody>
          </p:sp>
        </mc:Choice>
        <mc:Fallback xmlns="">
          <p:sp>
            <p:nvSpPr>
              <p:cNvPr id="41986" name="内容占位符 2"/>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p:txBody>
          <a:bodyPr>
            <a:noAutofit/>
          </a:bodyPr>
          <a:lstStyle/>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Each variable for each time step is drawn as a separate node of the computational graph, as in the right of Fig. </a:t>
            </a:r>
            <a:r>
              <a:rPr lang="en-US" altLang="zh-CN" sz="2600" dirty="0">
                <a:solidFill>
                  <a:srgbClr val="FF0000"/>
                </a:solidFill>
                <a:latin typeface="Times New Roman" panose="02020603050405020304" pitchFamily="18" charset="0"/>
                <a:cs typeface="Times New Roman" panose="02020603050405020304" pitchFamily="18" charset="0"/>
              </a:rPr>
              <a:t>10.2</a:t>
            </a:r>
            <a:r>
              <a:rPr lang="en-US" altLang="zh-CN" sz="2600" dirty="0">
                <a:latin typeface="Times New Roman" panose="02020603050405020304" pitchFamily="18" charset="0"/>
                <a:cs typeface="Times New Roman" panose="02020603050405020304" pitchFamily="18" charset="0"/>
              </a:rPr>
              <a:t>. What we call </a:t>
            </a:r>
            <a:r>
              <a:rPr lang="en-US" altLang="zh-CN" sz="2600" i="1" dirty="0">
                <a:latin typeface="Times New Roman" panose="02020603050405020304" pitchFamily="18" charset="0"/>
                <a:cs typeface="Times New Roman" panose="02020603050405020304" pitchFamily="18" charset="0"/>
              </a:rPr>
              <a:t>unfolding </a:t>
            </a:r>
            <a:r>
              <a:rPr lang="en-US" altLang="zh-CN" sz="2600" dirty="0">
                <a:latin typeface="Times New Roman" panose="02020603050405020304" pitchFamily="18" charset="0"/>
                <a:cs typeface="Times New Roman" panose="02020603050405020304" pitchFamily="18" charset="0"/>
              </a:rPr>
              <a:t>is the operation that maps a circuit as in the left side of the figure to a computational graph with repeated pieces as in the right side. The unfolded graph now has a size that depends on the sequence length.</a:t>
            </a:r>
          </a:p>
        </p:txBody>
      </p:sp>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1409608" cy="729579"/>
          </a:xfrm>
        </p:spPr>
        <p:txBody>
          <a:bodyPr>
            <a:normAutofit fontScale="90000"/>
          </a:bodyPr>
          <a:lstStyle/>
          <a:p>
            <a:pPr algn="ctr" eaLnBrk="1" hangingPunct="1"/>
            <a:r>
              <a:rPr lang="en-US" altLang="zh-CN" sz="3600" b="1" dirty="0">
                <a:latin typeface="Times New Roman" panose="02020603050405020304" pitchFamily="18" charset="0"/>
                <a:cs typeface="Times New Roman" panose="02020603050405020304" pitchFamily="18" charset="0"/>
              </a:rPr>
              <a:t>Chapter 10 Sequence Modeling: Recurrent and Recursive Nets</a:t>
            </a:r>
            <a:endParaRPr lang="zh-CN" altLang="en-US" sz="36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Font typeface="Wingdings" panose="05000000000000000000" pitchFamily="2" charset="2"/>
              <a:buChar char="p"/>
            </a:pPr>
            <a:r>
              <a:rPr lang="en-US" altLang="zh-CN" sz="2200" dirty="0"/>
              <a:t> </a:t>
            </a:r>
            <a:r>
              <a:rPr lang="en-US" altLang="zh-CN" sz="2200" dirty="0">
                <a:latin typeface="Times New Roman" panose="02020603050405020304" pitchFamily="18" charset="0"/>
                <a:cs typeface="Times New Roman" panose="02020603050405020304" pitchFamily="18" charset="0"/>
              </a:rPr>
              <a:t>10.1 Unfolding Computational Graphs</a:t>
            </a:r>
          </a:p>
          <a:p>
            <a:pPr marL="0" lvl="0" indent="0" algn="just">
              <a:lnSpc>
                <a:spcPct val="125000"/>
              </a:lnSpc>
              <a:spcBef>
                <a:spcPts val="0"/>
              </a:spcBef>
              <a:buClr>
                <a:srgbClr val="FF0000"/>
              </a:buClr>
              <a:buFont typeface="Wingdings" panose="05000000000000000000" pitchFamily="2" charset="2"/>
              <a:buChar char="p"/>
            </a:pPr>
            <a:r>
              <a:rPr lang="en-US" altLang="zh-CN" sz="2200" dirty="0">
                <a:latin typeface="Times New Roman" panose="02020603050405020304" pitchFamily="18" charset="0"/>
                <a:cs typeface="Times New Roman" panose="02020603050405020304" pitchFamily="18" charset="0"/>
              </a:rPr>
              <a:t> 10.2 Recurrent Neural Networks</a:t>
            </a:r>
          </a:p>
          <a:p>
            <a:pPr marL="0" lvl="0" indent="0" algn="just">
              <a:lnSpc>
                <a:spcPct val="125000"/>
              </a:lnSpc>
              <a:spcBef>
                <a:spcPts val="0"/>
              </a:spcBef>
              <a:buClr>
                <a:srgbClr val="FF0000"/>
              </a:buClr>
              <a:buFont typeface="Wingdings" panose="05000000000000000000" pitchFamily="2" charset="2"/>
              <a:buChar char="p"/>
            </a:pPr>
            <a:r>
              <a:rPr lang="en-US" altLang="zh-CN" sz="2200" dirty="0">
                <a:latin typeface="Times New Roman" panose="02020603050405020304" pitchFamily="18" charset="0"/>
                <a:cs typeface="Times New Roman" panose="02020603050405020304" pitchFamily="18" charset="0"/>
              </a:rPr>
              <a:t> 10.3 Bidirectional RNNs</a:t>
            </a:r>
          </a:p>
          <a:p>
            <a:pPr marL="0" lvl="0" indent="0" algn="just">
              <a:lnSpc>
                <a:spcPct val="125000"/>
              </a:lnSpc>
              <a:spcBef>
                <a:spcPts val="0"/>
              </a:spcBef>
              <a:buClr>
                <a:srgbClr val="FF0000"/>
              </a:buClr>
              <a:buFont typeface="Wingdings" panose="05000000000000000000" pitchFamily="2" charset="2"/>
              <a:buChar char="p"/>
            </a:pPr>
            <a:r>
              <a:rPr lang="en-US" altLang="zh-CN" sz="2200" dirty="0">
                <a:latin typeface="Times New Roman" panose="02020603050405020304" pitchFamily="18" charset="0"/>
                <a:cs typeface="Times New Roman" panose="02020603050405020304" pitchFamily="18" charset="0"/>
              </a:rPr>
              <a:t> 10.4 Encoder-Decoder Sequence-to-Sequence Architectures</a:t>
            </a:r>
          </a:p>
          <a:p>
            <a:pPr marL="0" lvl="0" indent="0" algn="just">
              <a:lnSpc>
                <a:spcPct val="125000"/>
              </a:lnSpc>
              <a:spcBef>
                <a:spcPts val="0"/>
              </a:spcBef>
              <a:buClr>
                <a:srgbClr val="FF0000"/>
              </a:buClr>
              <a:buFont typeface="Wingdings" panose="05000000000000000000" pitchFamily="2" charset="2"/>
              <a:buChar char="p"/>
            </a:pPr>
            <a:r>
              <a:rPr lang="en-US" altLang="zh-CN" sz="2200" dirty="0">
                <a:latin typeface="Times New Roman" panose="02020603050405020304" pitchFamily="18" charset="0"/>
                <a:cs typeface="Times New Roman" panose="02020603050405020304" pitchFamily="18" charset="0"/>
              </a:rPr>
              <a:t> 10.5 Deep Recurrent Networks</a:t>
            </a:r>
          </a:p>
          <a:p>
            <a:pPr marL="0" lvl="0" indent="0" algn="just">
              <a:lnSpc>
                <a:spcPct val="125000"/>
              </a:lnSpc>
              <a:spcBef>
                <a:spcPts val="0"/>
              </a:spcBef>
              <a:buClr>
                <a:srgbClr val="FF0000"/>
              </a:buClr>
              <a:buFont typeface="Wingdings" panose="05000000000000000000" pitchFamily="2" charset="2"/>
              <a:buChar char="p"/>
            </a:pPr>
            <a:r>
              <a:rPr lang="en-US" altLang="zh-CN" sz="2200" dirty="0">
                <a:latin typeface="Times New Roman" panose="02020603050405020304" pitchFamily="18" charset="0"/>
                <a:cs typeface="Times New Roman" panose="02020603050405020304" pitchFamily="18" charset="0"/>
              </a:rPr>
              <a:t> 10.6 Recursive Neural Networks</a:t>
            </a:r>
          </a:p>
          <a:p>
            <a:pPr marL="0" lvl="0" indent="0" algn="just">
              <a:lnSpc>
                <a:spcPct val="125000"/>
              </a:lnSpc>
              <a:spcBef>
                <a:spcPts val="0"/>
              </a:spcBef>
              <a:buClr>
                <a:srgbClr val="FF0000"/>
              </a:buClr>
              <a:buFont typeface="Wingdings" panose="05000000000000000000" pitchFamily="2" charset="2"/>
              <a:buChar char="p"/>
            </a:pPr>
            <a:r>
              <a:rPr lang="en-US" altLang="zh-CN" sz="2200" dirty="0">
                <a:latin typeface="Times New Roman" panose="02020603050405020304" pitchFamily="18" charset="0"/>
                <a:cs typeface="Times New Roman" panose="02020603050405020304" pitchFamily="18" charset="0"/>
              </a:rPr>
              <a:t> 10.7 The Challenge of Long-Term Dependencies</a:t>
            </a:r>
          </a:p>
          <a:p>
            <a:pPr marL="0" lvl="0" indent="0" algn="just">
              <a:lnSpc>
                <a:spcPct val="125000"/>
              </a:lnSpc>
              <a:spcBef>
                <a:spcPts val="0"/>
              </a:spcBef>
              <a:buClr>
                <a:srgbClr val="FF0000"/>
              </a:buClr>
              <a:buFont typeface="Wingdings" panose="05000000000000000000" pitchFamily="2" charset="2"/>
              <a:buChar char="p"/>
            </a:pPr>
            <a:r>
              <a:rPr lang="en-US" altLang="zh-CN" sz="2200" dirty="0">
                <a:latin typeface="Times New Roman" panose="02020603050405020304" pitchFamily="18" charset="0"/>
                <a:cs typeface="Times New Roman" panose="02020603050405020304" pitchFamily="18" charset="0"/>
              </a:rPr>
              <a:t> 10.8 Echo State Networks</a:t>
            </a:r>
          </a:p>
          <a:p>
            <a:pPr marL="0" lvl="0" indent="0" algn="just">
              <a:lnSpc>
                <a:spcPct val="125000"/>
              </a:lnSpc>
              <a:spcBef>
                <a:spcPts val="0"/>
              </a:spcBef>
              <a:buClr>
                <a:srgbClr val="FF0000"/>
              </a:buClr>
              <a:buFont typeface="Wingdings" panose="05000000000000000000" pitchFamily="2" charset="2"/>
              <a:buChar char="p"/>
            </a:pPr>
            <a:r>
              <a:rPr lang="en-US" altLang="zh-CN" sz="2200" dirty="0">
                <a:latin typeface="Times New Roman" panose="02020603050405020304" pitchFamily="18" charset="0"/>
                <a:cs typeface="Times New Roman" panose="02020603050405020304" pitchFamily="18" charset="0"/>
              </a:rPr>
              <a:t> 10.9 Leaky Units and Other Strategies for Multiple Time Scales</a:t>
            </a:r>
          </a:p>
          <a:p>
            <a:pPr marL="0" lvl="0" indent="0" algn="just">
              <a:lnSpc>
                <a:spcPct val="125000"/>
              </a:lnSpc>
              <a:spcBef>
                <a:spcPts val="0"/>
              </a:spcBef>
              <a:buClr>
                <a:srgbClr val="FF0000"/>
              </a:buClr>
              <a:buFont typeface="Wingdings" panose="05000000000000000000" pitchFamily="2" charset="2"/>
              <a:buChar char="p"/>
            </a:pPr>
            <a:r>
              <a:rPr lang="en-US" altLang="zh-CN" sz="2200" dirty="0">
                <a:latin typeface="Times New Roman" panose="02020603050405020304" pitchFamily="18" charset="0"/>
                <a:cs typeface="Times New Roman" panose="02020603050405020304" pitchFamily="18" charset="0"/>
              </a:rPr>
              <a:t> 10.10 The Long Short-Term Memory and Other Gated RNNs</a:t>
            </a:r>
          </a:p>
          <a:p>
            <a:pPr marL="0" lvl="0" indent="0" algn="just">
              <a:lnSpc>
                <a:spcPct val="125000"/>
              </a:lnSpc>
              <a:spcBef>
                <a:spcPts val="0"/>
              </a:spcBef>
              <a:buClr>
                <a:srgbClr val="FF0000"/>
              </a:buClr>
              <a:buFont typeface="Wingdings" panose="05000000000000000000" pitchFamily="2" charset="2"/>
              <a:buChar char="p"/>
            </a:pPr>
            <a:r>
              <a:rPr lang="en-US" altLang="zh-CN" sz="2200" dirty="0">
                <a:latin typeface="Times New Roman" panose="02020603050405020304" pitchFamily="18" charset="0"/>
                <a:cs typeface="Times New Roman" panose="02020603050405020304" pitchFamily="18" charset="0"/>
              </a:rPr>
              <a:t> 10.11 Optimization for Long-Term Dependencies</a:t>
            </a:r>
          </a:p>
          <a:p>
            <a:pPr marL="0" lvl="0" indent="0" algn="just">
              <a:lnSpc>
                <a:spcPct val="125000"/>
              </a:lnSpc>
              <a:spcBef>
                <a:spcPts val="0"/>
              </a:spcBef>
              <a:buClr>
                <a:srgbClr val="FF0000"/>
              </a:buClr>
              <a:buFont typeface="Wingdings" panose="05000000000000000000" pitchFamily="2" charset="2"/>
              <a:buChar char="p"/>
            </a:pP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10.12 Explicit Memory</a:t>
            </a:r>
            <a:endParaRPr lang="zh-CN" altLang="en-US" sz="22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72295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内容占位符 2"/>
              <p:cNvSpPr>
                <a:spLocks noGrp="1"/>
              </p:cNvSpPr>
              <p:nvPr>
                <p:ph idx="1"/>
              </p:nvPr>
            </p:nvSpPr>
            <p:spPr/>
            <p:txBody>
              <a:bodyPr>
                <a:noAutofit/>
              </a:bodyPr>
              <a:lstStyle/>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We can represent the unfolded recurrence after t steps with a function </a:t>
                </a:r>
                <a14:m>
                  <m:oMath xmlns:m="http://schemas.openxmlformats.org/officeDocument/2006/math">
                    <m:sSup>
                      <m:sSupPr>
                        <m:ctrlPr>
                          <a:rPr lang="en-US" altLang="zh-CN" sz="2600" i="1" smtClean="0">
                            <a:latin typeface="Cambria Math" panose="02040503050406030204" pitchFamily="18" charset="0"/>
                          </a:rPr>
                        </m:ctrlPr>
                      </m:sSupPr>
                      <m:e>
                        <m:r>
                          <a:rPr lang="en-US" altLang="zh-CN" sz="2600" b="0" i="1" smtClean="0">
                            <a:latin typeface="Cambria Math" panose="02040503050406030204" pitchFamily="18" charset="0"/>
                          </a:rPr>
                          <m:t>𝑔</m:t>
                        </m:r>
                      </m:e>
                      <m:sup>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m:t>
                        </m:r>
                      </m:sup>
                    </m:sSup>
                  </m:oMath>
                </a14:m>
                <a:r>
                  <a:rPr lang="en-US" altLang="zh-CN" sz="2600" dirty="0">
                    <a:latin typeface="Times New Roman" panose="02020603050405020304" pitchFamily="18" charset="0"/>
                    <a:cs typeface="Times New Roman" panose="02020603050405020304" pitchFamily="18" charset="0"/>
                  </a:rPr>
                  <a:t>:</a:t>
                </a:r>
              </a:p>
              <a:p>
                <a:pPr marL="0" indent="0" algn="just">
                  <a:lnSpc>
                    <a:spcPct val="125000"/>
                  </a:lnSpc>
                  <a:spcBef>
                    <a:spcPct val="0"/>
                  </a:spcBef>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ct val="0"/>
                  </a:spcBef>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ct val="0"/>
                  </a:spcBef>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The function </a:t>
                </a:r>
                <a14:m>
                  <m:oMath xmlns:m="http://schemas.openxmlformats.org/officeDocument/2006/math">
                    <m:sSup>
                      <m:sSupPr>
                        <m:ctrlPr>
                          <a:rPr lang="en-US" altLang="zh-CN" sz="2600" i="1" smtClean="0">
                            <a:latin typeface="Cambria Math" panose="02040503050406030204" pitchFamily="18" charset="0"/>
                          </a:rPr>
                        </m:ctrlPr>
                      </m:sSupPr>
                      <m:e>
                        <m:r>
                          <a:rPr lang="en-US" altLang="zh-CN" sz="2600" b="0" i="1" smtClean="0">
                            <a:latin typeface="Cambria Math" panose="02040503050406030204" pitchFamily="18" charset="0"/>
                          </a:rPr>
                          <m:t>𝑔</m:t>
                        </m:r>
                      </m:e>
                      <m:sup>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m:t>
                        </m:r>
                      </m:sup>
                    </m:sSup>
                  </m:oMath>
                </a14:m>
                <a:r>
                  <a:rPr lang="en-US" altLang="zh-CN" sz="2600" dirty="0">
                    <a:latin typeface="Times New Roman" panose="02020603050405020304" pitchFamily="18" charset="0"/>
                    <a:cs typeface="Times New Roman" panose="02020603050405020304" pitchFamily="18" charset="0"/>
                  </a:rPr>
                  <a:t> takes the whole past sequence </a:t>
                </a:r>
                <a14:m>
                  <m:oMath xmlns:m="http://schemas.openxmlformats.org/officeDocument/2006/math">
                    <m:d>
                      <m:dPr>
                        <m:ctrlPr>
                          <a:rPr lang="en-US" altLang="zh-CN" sz="2600" b="0" i="1" smtClean="0">
                            <a:latin typeface="Cambria Math" panose="02040503050406030204" pitchFamily="18" charset="0"/>
                          </a:rPr>
                        </m:ctrlPr>
                      </m:dPr>
                      <m:e>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𝑡</m:t>
                                </m:r>
                              </m:e>
                            </m:d>
                          </m:sup>
                        </m:sSup>
                        <m:r>
                          <a:rPr lang="en-US" altLang="zh-CN" sz="2600" b="0" i="1" smtClean="0">
                            <a:latin typeface="Cambria Math" panose="02040503050406030204" pitchFamily="18" charset="0"/>
                          </a:rPr>
                          <m:t>,</m:t>
                        </m:r>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−1</m:t>
                                </m:r>
                              </m:e>
                            </m:d>
                          </m:sup>
                        </m:sSup>
                        <m:r>
                          <a:rPr lang="en-US" altLang="zh-CN" sz="2600" b="0" i="1" smtClean="0">
                            <a:latin typeface="Cambria Math" panose="02040503050406030204" pitchFamily="18" charset="0"/>
                          </a:rPr>
                          <m:t>,</m:t>
                        </m:r>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−2</m:t>
                                </m:r>
                              </m:e>
                            </m:d>
                          </m:sup>
                        </m:sSup>
                        <m:r>
                          <a:rPr lang="zh-CN" altLang="en-US" sz="2600" i="1">
                            <a:latin typeface="Cambria Math" panose="02040503050406030204" pitchFamily="18" charset="0"/>
                          </a:rPr>
                          <m:t>，</m:t>
                        </m:r>
                        <m:r>
                          <a:rPr lang="en-US" altLang="zh-CN" sz="2600" b="0" i="1" smtClean="0">
                            <a:latin typeface="Cambria Math" panose="02040503050406030204" pitchFamily="18" charset="0"/>
                          </a:rPr>
                          <m:t>…,</m:t>
                        </m:r>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2</m:t>
                                </m:r>
                              </m:e>
                            </m:d>
                          </m:sup>
                        </m:sSup>
                        <m:r>
                          <a:rPr lang="en-US" altLang="zh-CN" sz="2600" b="0" i="1" smtClean="0">
                            <a:latin typeface="Cambria Math" panose="02040503050406030204" pitchFamily="18" charset="0"/>
                          </a:rPr>
                          <m:t>,</m:t>
                        </m:r>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1</m:t>
                                </m:r>
                              </m:e>
                            </m:d>
                          </m:sup>
                        </m:sSup>
                      </m:e>
                    </m:d>
                    <m:r>
                      <a:rPr lang="en-US" altLang="zh-CN" sz="2600" b="0" i="0" smtClean="0">
                        <a:latin typeface="Cambria Math" panose="02040503050406030204" pitchFamily="18" charset="0"/>
                      </a:rPr>
                      <m:t> </m:t>
                    </m:r>
                  </m:oMath>
                </a14:m>
                <a:r>
                  <a:rPr lang="en-US" altLang="zh-CN" sz="2600" dirty="0">
                    <a:latin typeface="Times New Roman" panose="02020603050405020304" pitchFamily="18" charset="0"/>
                    <a:cs typeface="Times New Roman" panose="02020603050405020304" pitchFamily="18" charset="0"/>
                  </a:rPr>
                  <a:t>as input and produces the current state, but the unfolded recurrent structure allows us to factorize </a:t>
                </a:r>
                <a14:m>
                  <m:oMath xmlns:m="http://schemas.openxmlformats.org/officeDocument/2006/math">
                    <m:sSup>
                      <m:sSupPr>
                        <m:ctrlPr>
                          <a:rPr lang="en-US" altLang="zh-CN" sz="2600" i="1" smtClean="0">
                            <a:latin typeface="Cambria Math" panose="02040503050406030204" pitchFamily="18" charset="0"/>
                          </a:rPr>
                        </m:ctrlPr>
                      </m:sSupPr>
                      <m:e>
                        <m:r>
                          <a:rPr lang="en-US" altLang="zh-CN" sz="2600" b="0" i="1" smtClean="0">
                            <a:latin typeface="Cambria Math" panose="02040503050406030204" pitchFamily="18" charset="0"/>
                          </a:rPr>
                          <m:t>𝑔</m:t>
                        </m:r>
                      </m:e>
                      <m:sup>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m:t>
                        </m:r>
                      </m:sup>
                    </m:sSup>
                  </m:oMath>
                </a14:m>
                <a:r>
                  <a:rPr lang="en-US" altLang="zh-CN" sz="2600" dirty="0">
                    <a:latin typeface="Times New Roman" panose="02020603050405020304" pitchFamily="18" charset="0"/>
                    <a:cs typeface="Times New Roman" panose="02020603050405020304" pitchFamily="18" charset="0"/>
                  </a:rPr>
                  <a:t> into repeated application of a function </a:t>
                </a:r>
                <a14:m>
                  <m:oMath xmlns:m="http://schemas.openxmlformats.org/officeDocument/2006/math">
                    <m:r>
                      <a:rPr lang="en-US" altLang="zh-CN" sz="2600" i="1" dirty="0" smtClean="0">
                        <a:latin typeface="Cambria Math" panose="02040503050406030204" pitchFamily="18" charset="0"/>
                      </a:rPr>
                      <m:t>𝑓</m:t>
                    </m:r>
                  </m:oMath>
                </a14:m>
                <a:r>
                  <a:rPr lang="en-US" altLang="zh-CN" sz="2600" dirty="0">
                    <a:latin typeface="Times New Roman" panose="02020603050405020304" pitchFamily="18" charset="0"/>
                    <a:cs typeface="Times New Roman" panose="02020603050405020304" pitchFamily="18" charset="0"/>
                  </a:rPr>
                  <a:t>.</a:t>
                </a:r>
                <a:br>
                  <a:rPr lang="en-US" altLang="zh-CN" sz="2600" dirty="0">
                    <a:latin typeface="Times New Roman" panose="02020603050405020304" pitchFamily="18" charset="0"/>
                    <a:cs typeface="Times New Roman" panose="02020603050405020304" pitchFamily="18" charset="0"/>
                  </a:rPr>
                </a:b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41986"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6"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17712" y="2054155"/>
            <a:ext cx="82804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内容占位符 2"/>
              <p:cNvSpPr>
                <a:spLocks noGrp="1"/>
              </p:cNvSpPr>
              <p:nvPr>
                <p:ph idx="1"/>
              </p:nvPr>
            </p:nvSpPr>
            <p:spPr/>
            <p:txBody>
              <a:bodyPr>
                <a:noAutofit/>
              </a:bodyPr>
              <a:lstStyle/>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The unfolding process thus introduces two major advantages:</a:t>
                </a:r>
              </a:p>
              <a:p>
                <a:pPr marL="514350" indent="-514350" algn="just">
                  <a:lnSpc>
                    <a:spcPct val="125000"/>
                  </a:lnSpc>
                  <a:spcBef>
                    <a:spcPct val="0"/>
                  </a:spcBef>
                  <a:buFont typeface="+mj-lt"/>
                  <a:buAutoNum type="arabicPeriod"/>
                </a:pPr>
                <a:r>
                  <a:rPr lang="en-US" altLang="zh-CN" sz="2600" dirty="0">
                    <a:latin typeface="Times New Roman" panose="02020603050405020304" pitchFamily="18" charset="0"/>
                    <a:cs typeface="Times New Roman" panose="02020603050405020304" pitchFamily="18" charset="0"/>
                  </a:rPr>
                  <a:t>Regardless of the sequence length, the learned model always has the same input size, because it is specified in terms of transition from one state to another state, rather than specified in terms of a variable-length history of states.</a:t>
                </a:r>
              </a:p>
              <a:p>
                <a:pPr marL="514350" indent="-514350" algn="just">
                  <a:lnSpc>
                    <a:spcPct val="125000"/>
                  </a:lnSpc>
                  <a:spcBef>
                    <a:spcPct val="0"/>
                  </a:spcBef>
                  <a:buFont typeface="+mj-lt"/>
                  <a:buAutoNum type="arabicPeriod"/>
                </a:pPr>
                <a:r>
                  <a:rPr lang="en-US" altLang="zh-CN" sz="2600" dirty="0">
                    <a:latin typeface="Times New Roman" panose="02020603050405020304" pitchFamily="18" charset="0"/>
                    <a:cs typeface="Times New Roman" panose="02020603050405020304" pitchFamily="18" charset="0"/>
                  </a:rPr>
                  <a:t>It is possible to use the </a:t>
                </a:r>
                <a:r>
                  <a:rPr lang="en-US" altLang="zh-CN" sz="2600" b="1" dirty="0">
                    <a:latin typeface="Times New Roman" panose="02020603050405020304" pitchFamily="18" charset="0"/>
                    <a:cs typeface="Times New Roman" panose="02020603050405020304" pitchFamily="18" charset="0"/>
                  </a:rPr>
                  <a:t>same </a:t>
                </a:r>
                <a:r>
                  <a:rPr lang="en-US" altLang="zh-CN" sz="2600" dirty="0">
                    <a:latin typeface="Times New Roman" panose="02020603050405020304" pitchFamily="18" charset="0"/>
                    <a:cs typeface="Times New Roman" panose="02020603050405020304" pitchFamily="18" charset="0"/>
                  </a:rPr>
                  <a:t>transition function f with the same parameters at every time step. </a:t>
                </a:r>
              </a:p>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        These two factors make it possible to learn a single model f that operates on all time steps and all sequence lengths, rather than needing to learn a separate model </a:t>
                </a:r>
                <a14:m>
                  <m:oMath xmlns:m="http://schemas.openxmlformats.org/officeDocument/2006/math">
                    <m:sSup>
                      <m:sSupPr>
                        <m:ctrlPr>
                          <a:rPr lang="en-US" altLang="zh-CN" sz="2600" i="1" smtClean="0">
                            <a:latin typeface="Cambria Math" panose="02040503050406030204" pitchFamily="18" charset="0"/>
                          </a:rPr>
                        </m:ctrlPr>
                      </m:sSupPr>
                      <m:e>
                        <m:r>
                          <a:rPr lang="en-US" altLang="zh-CN" sz="2600" b="0" i="1" smtClean="0">
                            <a:latin typeface="Cambria Math" panose="02040503050406030204" pitchFamily="18" charset="0"/>
                          </a:rPr>
                          <m:t>𝑔</m:t>
                        </m:r>
                      </m:e>
                      <m:sup>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m:t>
                        </m:r>
                      </m:sup>
                    </m:sSup>
                  </m:oMath>
                </a14:m>
                <a:r>
                  <a:rPr lang="en-US" altLang="zh-CN" sz="2600" dirty="0">
                    <a:latin typeface="Times New Roman" panose="02020603050405020304" pitchFamily="18" charset="0"/>
                    <a:cs typeface="Times New Roman" panose="02020603050405020304" pitchFamily="18" charset="0"/>
                  </a:rPr>
                  <a:t> for all possible time steps.</a:t>
                </a:r>
              </a:p>
            </p:txBody>
          </p:sp>
        </mc:Choice>
        <mc:Fallback xmlns="">
          <p:sp>
            <p:nvSpPr>
              <p:cNvPr id="41986"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2"/>
          <p:cNvSpPr>
            <a:spLocks noGrp="1"/>
          </p:cNvSpPr>
          <p:nvPr>
            <p:ph idx="1"/>
          </p:nvPr>
        </p:nvSpPr>
        <p:spPr/>
        <p:txBody>
          <a:bodyPr>
            <a:noAutofit/>
          </a:bodyPr>
          <a:lstStyle/>
          <a:p>
            <a:pPr marL="0" indent="0" algn="just">
              <a:lnSpc>
                <a:spcPct val="145000"/>
              </a:lnSpc>
              <a:buNone/>
            </a:pPr>
            <a:r>
              <a:rPr lang="en-US" altLang="zh-CN" sz="2600" dirty="0">
                <a:latin typeface="Times New Roman" panose="02020603050405020304" pitchFamily="18" charset="0"/>
                <a:cs typeface="Times New Roman" panose="02020603050405020304" pitchFamily="18" charset="0"/>
              </a:rPr>
              <a:t>Learning a single, shared model allows generalization to sequence lengths that did not appear in the training set , and allows the model to be estimated with far fewer training examples than would be required without parameter sharing. </a:t>
            </a:r>
          </a:p>
          <a:p>
            <a:pPr marL="0" indent="0" algn="just">
              <a:lnSpc>
                <a:spcPct val="145000"/>
              </a:lnSpc>
              <a:spcBef>
                <a:spcPct val="0"/>
              </a:spcBef>
              <a:buFont typeface="Arial" panose="020B0604020202020204" pitchFamily="34" charset="0"/>
              <a:buNone/>
            </a:pPr>
            <a:r>
              <a:rPr lang="en-US" altLang="zh-CN" sz="2600" dirty="0">
                <a:latin typeface="Times New Roman" panose="02020603050405020304" pitchFamily="18" charset="0"/>
                <a:cs typeface="Times New Roman" panose="02020603050405020304" pitchFamily="18" charset="0"/>
              </a:rPr>
              <a:t>        Both the recurrent graph and the unrolled graph have their uses. The recurrent graph is succinct. The unfolded graph provides an explicit description of which computations to perform. The unfolded graph also helps to illustrate the idea of information flow forward in time (computing outputs and losses) and backward in time (computing gradients) by explicitly showing the path along which this information flows.</a:t>
            </a:r>
            <a:endParaRPr lang="zh-CN" altLang="en-US" sz="2600" dirty="0"/>
          </a:p>
          <a:p>
            <a:pPr marL="0" indent="0">
              <a:lnSpc>
                <a:spcPct val="125000"/>
              </a:lnSpc>
              <a:buFont typeface="Arial" panose="020B0604020202020204" pitchFamily="34" charset="0"/>
              <a:buNone/>
            </a:pPr>
            <a:br>
              <a:rPr lang="en-US" altLang="zh-CN" sz="2600" dirty="0"/>
            </a:br>
            <a:br>
              <a:rPr lang="en-US" altLang="zh-CN" sz="2600" dirty="0"/>
            </a:br>
            <a:br>
              <a:rPr lang="en-US" altLang="zh-CN" sz="2600" dirty="0"/>
            </a:br>
            <a:endParaRPr lang="en-US" altLang="zh-CN" sz="2600" dirty="0">
              <a:latin typeface="Times New Roman" panose="02020603050405020304" pitchFamily="18" charset="0"/>
              <a:cs typeface="Times New Roman" panose="02020603050405020304" pitchFamily="18" charset="0"/>
            </a:endParaRPr>
          </a:p>
        </p:txBody>
      </p:sp>
      <p:sp>
        <p:nvSpPr>
          <p:cNvPr id="77827" name="标题 2"/>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10.1 Unfolding Computational Graphs</a:t>
            </a:r>
          </a:p>
        </p:txBody>
      </p:sp>
      <p:sp>
        <p:nvSpPr>
          <p:cNvPr id="77828"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Xiaohan</a:t>
            </a:r>
            <a:r>
              <a:rPr lang="en-US" altLang="zh-CN" sz="2400" dirty="0"/>
              <a:t> Wu, </a:t>
            </a:r>
            <a:r>
              <a:rPr lang="en-US" altLang="zh-CN" sz="2400" dirty="0" err="1"/>
              <a:t>Zhengda</a:t>
            </a:r>
            <a:r>
              <a:rPr lang="en-US" altLang="zh-CN" sz="2400" dirty="0"/>
              <a:t> Zhao</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055440" y="1711766"/>
            <a:ext cx="10513167"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10.2 Recurrent Neural Networks</a:t>
            </a:r>
            <a:endParaRPr lang="zh-CN" altLang="en-US" sz="3600" dirty="0">
              <a:ea typeface="宋体" panose="02010600030101010101" pitchFamily="2" charset="-122"/>
            </a:endParaRPr>
          </a:p>
        </p:txBody>
      </p:sp>
      <p:sp>
        <p:nvSpPr>
          <p:cNvPr id="9" name="文本框 8">
            <a:extLst>
              <a:ext uri="{FF2B5EF4-FFF2-40B4-BE49-F238E27FC236}">
                <a16:creationId xmlns:a16="http://schemas.microsoft.com/office/drawing/2014/main" id="{466D1F4E-0D3E-446D-A614-BFA4C703E074}"/>
              </a:ext>
            </a:extLst>
          </p:cNvPr>
          <p:cNvSpPr txBox="1"/>
          <p:nvPr/>
        </p:nvSpPr>
        <p:spPr>
          <a:xfrm>
            <a:off x="623393" y="544852"/>
            <a:ext cx="10945214" cy="1323439"/>
          </a:xfrm>
          <a:prstGeom prst="rect">
            <a:avLst/>
          </a:prstGeom>
          <a:noFill/>
        </p:spPr>
        <p:txBody>
          <a:bodyPr wrap="square" rtlCol="0">
            <a:spAutoFit/>
          </a:bodyPr>
          <a:lstStyle/>
          <a:p>
            <a:pPr algn="ctr" eaLnBrk="1" hangingPunct="1"/>
            <a:r>
              <a:rPr lang="en-US" altLang="zh-CN" sz="4000" b="1" dirty="0">
                <a:latin typeface="Times New Roman" panose="02020603050405020304" pitchFamily="18" charset="0"/>
                <a:cs typeface="Times New Roman" panose="02020603050405020304" pitchFamily="18" charset="0"/>
              </a:rPr>
              <a:t>Chapter 10 Sequence Modeling: Recurrent and Recursive Nets</a:t>
            </a:r>
            <a:endParaRPr lang="zh-CN" altLang="en-US" sz="40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2"/>
          <p:cNvSpPr>
            <a:spLocks noGrp="1"/>
          </p:cNvSpPr>
          <p:nvPr>
            <p:ph idx="1"/>
          </p:nvPr>
        </p:nvSpPr>
        <p:spPr/>
        <p:txBody>
          <a:bodyPr>
            <a:normAutofit/>
          </a:bodyPr>
          <a:lstStyle/>
          <a:p>
            <a:pPr marL="0" indent="0" algn="just">
              <a:lnSpc>
                <a:spcPct val="125000"/>
              </a:lnSpc>
              <a:spcBef>
                <a:spcPct val="0"/>
              </a:spcBef>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Armed with the graph unrolling and parameter sharing ideas of Sec. </a:t>
            </a:r>
            <a:r>
              <a:rPr lang="en-US" altLang="zh-CN" dirty="0">
                <a:solidFill>
                  <a:srgbClr val="FF0000"/>
                </a:solidFill>
                <a:latin typeface="Times New Roman" panose="02020603050405020304" pitchFamily="18" charset="0"/>
                <a:cs typeface="Times New Roman" panose="02020603050405020304" pitchFamily="18" charset="0"/>
              </a:rPr>
              <a:t>10.1</a:t>
            </a:r>
            <a:r>
              <a:rPr lang="en-US" altLang="zh-CN" dirty="0">
                <a:latin typeface="Times New Roman" panose="02020603050405020304" pitchFamily="18" charset="0"/>
                <a:cs typeface="Times New Roman" panose="02020603050405020304" pitchFamily="18" charset="0"/>
              </a:rPr>
              <a:t>, we can design a wide variety of recurrent neural networks.</a:t>
            </a:r>
            <a:endParaRPr lang="zh-CN" altLang="en-US" dirty="0"/>
          </a:p>
          <a:p>
            <a:pPr marL="0" indent="0">
              <a:lnSpc>
                <a:spcPct val="125000"/>
              </a:lnSpc>
              <a:buFont typeface="Arial" panose="020B0604020202020204" pitchFamily="34" charset="0"/>
              <a:buNone/>
            </a:pPr>
            <a:br>
              <a:rPr lang="en-US" altLang="zh-CN" dirty="0"/>
            </a:br>
            <a:br>
              <a:rPr lang="en-US" altLang="zh-CN" dirty="0"/>
            </a:br>
            <a:br>
              <a:rPr lang="en-US" altLang="zh-CN" dirty="0"/>
            </a:br>
            <a:endParaRPr lang="en-US" altLang="zh-CN" sz="2600" dirty="0">
              <a:latin typeface="Times New Roman" panose="02020603050405020304" pitchFamily="18" charset="0"/>
              <a:cs typeface="Times New Roman" panose="02020603050405020304" pitchFamily="18" charset="0"/>
            </a:endParaRPr>
          </a:p>
        </p:txBody>
      </p:sp>
      <p:sp>
        <p:nvSpPr>
          <p:cNvPr id="79875"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10.2 Recurrent Neural Networks </a:t>
            </a:r>
          </a:p>
        </p:txBody>
      </p:sp>
      <p:sp>
        <p:nvSpPr>
          <p:cNvPr id="79876"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10.2 Recurrent Neural Networks </a:t>
            </a:r>
          </a:p>
        </p:txBody>
      </p:sp>
      <p:sp>
        <p:nvSpPr>
          <p:cNvPr id="92163"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mc:AlternateContent xmlns:mc="http://schemas.openxmlformats.org/markup-compatibility/2006" xmlns:a14="http://schemas.microsoft.com/office/drawing/2010/main">
        <mc:Choice Requires="a14">
          <p:sp>
            <p:nvSpPr>
              <p:cNvPr id="2" name="文本框 1"/>
              <p:cNvSpPr txBox="1"/>
              <p:nvPr/>
            </p:nvSpPr>
            <p:spPr>
              <a:xfrm>
                <a:off x="6092243" y="1098666"/>
                <a:ext cx="5518480" cy="5759334"/>
              </a:xfrm>
              <a:prstGeom prst="rect">
                <a:avLst/>
              </a:prstGeom>
              <a:noFill/>
            </p:spPr>
            <p:txBody>
              <a:bodyPr wrap="square" rtlCol="0">
                <a:spAutoFit/>
              </a:bodyPr>
              <a:lstStyle/>
              <a:p>
                <a:pPr algn="just">
                  <a:lnSpc>
                    <a:spcPct val="114000"/>
                  </a:lnSpc>
                </a:pPr>
                <a:r>
                  <a:rPr lang="en-US" altLang="zh-CN" dirty="0">
                    <a:latin typeface="Times New Roman" panose="02020603050405020304" pitchFamily="18" charset="0"/>
                    <a:cs typeface="Times New Roman" panose="02020603050405020304" pitchFamily="18" charset="0"/>
                  </a:rPr>
                  <a:t>Figure 10.3: The computational graph to compute the training loss of a recurrent network that maps an input sequence of </a:t>
                </a:r>
                <a14:m>
                  <m:oMath xmlns:m="http://schemas.openxmlformats.org/officeDocument/2006/math">
                    <m:r>
                      <a:rPr lang="en-US" altLang="zh-CN" b="1" i="1" dirty="0">
                        <a:latin typeface="Cambria Math" panose="02040503050406030204" pitchFamily="18" charset="0"/>
                        <a:cs typeface="Times New Roman" panose="02020603050405020304" pitchFamily="18" charset="0"/>
                      </a:rPr>
                      <m:t>𝒙</m:t>
                    </m:r>
                  </m:oMath>
                </a14:m>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values to a corresponding sequence of output </a:t>
                </a:r>
                <a14:m>
                  <m:oMath xmlns:m="http://schemas.openxmlformats.org/officeDocument/2006/math">
                    <m:r>
                      <a:rPr lang="en-US" altLang="zh-CN" b="1" i="1" dirty="0">
                        <a:latin typeface="Cambria Math" panose="02040503050406030204" pitchFamily="18" charset="0"/>
                        <a:cs typeface="Times New Roman" panose="02020603050405020304" pitchFamily="18" charset="0"/>
                      </a:rPr>
                      <m:t>𝒐</m:t>
                    </m:r>
                  </m:oMath>
                </a14:m>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values. A loss </a:t>
                </a:r>
                <a14:m>
                  <m:oMath xmlns:m="http://schemas.openxmlformats.org/officeDocument/2006/math">
                    <m:r>
                      <a:rPr lang="en-US" altLang="zh-CN" i="1" dirty="0">
                        <a:latin typeface="Cambria Math" panose="02040503050406030204" pitchFamily="18" charset="0"/>
                        <a:cs typeface="Times New Roman" panose="02020603050405020304" pitchFamily="18" charset="0"/>
                      </a:rPr>
                      <m:t>𝐿</m:t>
                    </m:r>
                  </m:oMath>
                </a14:m>
                <a:r>
                  <a:rPr lang="en-US" altLang="zh-CN" dirty="0">
                    <a:latin typeface="Times New Roman" panose="02020603050405020304" pitchFamily="18" charset="0"/>
                    <a:cs typeface="Times New Roman" panose="02020603050405020304" pitchFamily="18" charset="0"/>
                  </a:rPr>
                  <a:t> measures how far each </a:t>
                </a:r>
                <a14:m>
                  <m:oMath xmlns:m="http://schemas.openxmlformats.org/officeDocument/2006/math">
                    <m:r>
                      <a:rPr lang="en-US" altLang="zh-CN" b="1" i="1" dirty="0">
                        <a:latin typeface="Cambria Math" panose="02040503050406030204" pitchFamily="18" charset="0"/>
                        <a:cs typeface="Times New Roman" panose="02020603050405020304" pitchFamily="18" charset="0"/>
                      </a:rPr>
                      <m:t>𝒐</m:t>
                    </m:r>
                    <m:r>
                      <a:rPr lang="en-US" altLang="zh-CN" b="1" i="1" dirty="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is from the corresponding training target </a:t>
                </a:r>
                <a14:m>
                  <m:oMath xmlns:m="http://schemas.openxmlformats.org/officeDocument/2006/math">
                    <m:r>
                      <a:rPr lang="en-US" altLang="zh-CN" b="1" i="1" dirty="0">
                        <a:latin typeface="Cambria Math" panose="02040503050406030204" pitchFamily="18" charset="0"/>
                        <a:cs typeface="Times New Roman" panose="02020603050405020304" pitchFamily="18" charset="0"/>
                      </a:rPr>
                      <m:t>𝒚</m:t>
                    </m:r>
                  </m:oMath>
                </a14:m>
                <a:r>
                  <a:rPr lang="en-US" altLang="zh-CN" dirty="0">
                    <a:latin typeface="Times New Roman" panose="02020603050405020304" pitchFamily="18" charset="0"/>
                    <a:cs typeface="Times New Roman" panose="02020603050405020304" pitchFamily="18" charset="0"/>
                  </a:rPr>
                  <a:t>. When using </a:t>
                </a:r>
                <a:r>
                  <a:rPr lang="en-US" altLang="zh-CN" dirty="0" err="1">
                    <a:latin typeface="Times New Roman" panose="02020603050405020304" pitchFamily="18" charset="0"/>
                    <a:cs typeface="Times New Roman" panose="02020603050405020304" pitchFamily="18" charset="0"/>
                  </a:rPr>
                  <a:t>softmax</a:t>
                </a:r>
                <a:r>
                  <a:rPr lang="en-US" altLang="zh-CN" dirty="0">
                    <a:latin typeface="Times New Roman" panose="02020603050405020304" pitchFamily="18" charset="0"/>
                    <a:cs typeface="Times New Roman" panose="02020603050405020304" pitchFamily="18" charset="0"/>
                  </a:rPr>
                  <a:t> outputs, we assume </a:t>
                </a:r>
                <a14:m>
                  <m:oMath xmlns:m="http://schemas.openxmlformats.org/officeDocument/2006/math">
                    <m:r>
                      <a:rPr lang="en-US" altLang="zh-CN" b="1" i="1" dirty="0">
                        <a:latin typeface="Cambria Math" panose="02040503050406030204" pitchFamily="18" charset="0"/>
                        <a:cs typeface="Times New Roman" panose="02020603050405020304" pitchFamily="18" charset="0"/>
                      </a:rPr>
                      <m:t>𝒐</m:t>
                    </m:r>
                  </m:oMath>
                </a14:m>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 the </a:t>
                </a:r>
                <a:r>
                  <a:rPr lang="en-US" altLang="zh-CN" dirty="0" err="1">
                    <a:latin typeface="Times New Roman" panose="02020603050405020304" pitchFamily="18" charset="0"/>
                    <a:cs typeface="Times New Roman" panose="02020603050405020304" pitchFamily="18" charset="0"/>
                  </a:rPr>
                  <a:t>unnormalized</a:t>
                </a:r>
                <a:r>
                  <a:rPr lang="en-US" altLang="zh-CN" dirty="0">
                    <a:latin typeface="Times New Roman" panose="02020603050405020304" pitchFamily="18" charset="0"/>
                    <a:cs typeface="Times New Roman" panose="02020603050405020304" pitchFamily="18" charset="0"/>
                  </a:rPr>
                  <a:t> log probabilities. The loss </a:t>
                </a:r>
                <a14:m>
                  <m:oMath xmlns:m="http://schemas.openxmlformats.org/officeDocument/2006/math">
                    <m:r>
                      <a:rPr lang="en-US" altLang="zh-CN" i="1" dirty="0">
                        <a:latin typeface="Cambria Math" panose="02040503050406030204" pitchFamily="18" charset="0"/>
                        <a:cs typeface="Times New Roman" panose="02020603050405020304" pitchFamily="18" charset="0"/>
                      </a:rPr>
                      <m:t>𝐿</m:t>
                    </m:r>
                  </m:oMath>
                </a14:m>
                <a:r>
                  <a:rPr lang="en-US" altLang="zh-CN" dirty="0">
                    <a:latin typeface="Times New Roman" panose="02020603050405020304" pitchFamily="18" charset="0"/>
                    <a:cs typeface="Times New Roman" panose="02020603050405020304" pitchFamily="18" charset="0"/>
                  </a:rPr>
                  <a:t> internally computes </a:t>
                </a:r>
                <a14:m>
                  <m:oMath xmlns:m="http://schemas.openxmlformats.org/officeDocument/2006/math">
                    <m:acc>
                      <m:accPr>
                        <m:chr m:val="̂"/>
                        <m:ctrlPr>
                          <a:rPr lang="en-US" altLang="zh-CN" i="1">
                            <a:latin typeface="Cambria Math" panose="02040503050406030204" pitchFamily="18" charset="0"/>
                            <a:cs typeface="Times New Roman" panose="02020603050405020304" pitchFamily="18" charset="0"/>
                          </a:rPr>
                        </m:ctrlPr>
                      </m:accPr>
                      <m:e>
                        <m:r>
                          <a:rPr lang="en-US" altLang="zh-CN" i="1">
                            <a:latin typeface="Cambria Math" panose="02040503050406030204" pitchFamily="18" charset="0"/>
                            <a:cs typeface="Times New Roman" panose="02020603050405020304" pitchFamily="18" charset="0"/>
                          </a:rPr>
                          <m:t>𝑦</m:t>
                        </m:r>
                      </m:e>
                    </m:acc>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𝑠𝑜𝑓𝑡𝑚𝑎𝑥</m:t>
                    </m:r>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𝑜</m:t>
                        </m:r>
                      </m:e>
                    </m:d>
                    <m:r>
                      <a:rPr lang="en-US" altLang="zh-CN" i="1">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and compares this to the target </a:t>
                </a:r>
                <a14:m>
                  <m:oMath xmlns:m="http://schemas.openxmlformats.org/officeDocument/2006/math">
                    <m:r>
                      <a:rPr lang="en-US" altLang="zh-CN" b="1" i="1" dirty="0">
                        <a:latin typeface="Cambria Math" panose="02040503050406030204" pitchFamily="18" charset="0"/>
                        <a:cs typeface="Times New Roman" panose="02020603050405020304" pitchFamily="18" charset="0"/>
                      </a:rPr>
                      <m:t>𝒚</m:t>
                    </m:r>
                  </m:oMath>
                </a14:m>
                <a:r>
                  <a:rPr lang="en-US" altLang="zh-CN" dirty="0">
                    <a:latin typeface="Times New Roman" panose="02020603050405020304" pitchFamily="18" charset="0"/>
                    <a:cs typeface="Times New Roman" panose="02020603050405020304" pitchFamily="18" charset="0"/>
                  </a:rPr>
                  <a:t>. The RNN has input to hidden connections parametrized by a weight matrix </a:t>
                </a:r>
                <a14:m>
                  <m:oMath xmlns:m="http://schemas.openxmlformats.org/officeDocument/2006/math">
                    <m:r>
                      <a:rPr lang="en-US" altLang="zh-CN" b="1" i="1" dirty="0">
                        <a:latin typeface="Cambria Math" panose="02040503050406030204" pitchFamily="18" charset="0"/>
                        <a:cs typeface="Times New Roman" panose="02020603050405020304" pitchFamily="18" charset="0"/>
                      </a:rPr>
                      <m:t>𝑼</m:t>
                    </m:r>
                  </m:oMath>
                </a14:m>
                <a:r>
                  <a:rPr lang="en-US" altLang="zh-CN" dirty="0">
                    <a:latin typeface="Times New Roman" panose="02020603050405020304" pitchFamily="18" charset="0"/>
                    <a:cs typeface="Times New Roman" panose="02020603050405020304" pitchFamily="18" charset="0"/>
                  </a:rPr>
                  <a:t>, hidden-to-hidden recurrent connections parametrized by a weight matrix </a:t>
                </a:r>
                <a14:m>
                  <m:oMath xmlns:m="http://schemas.openxmlformats.org/officeDocument/2006/math">
                    <m:r>
                      <a:rPr lang="en-US" altLang="zh-CN" b="1" i="1" dirty="0">
                        <a:latin typeface="Cambria Math" panose="02040503050406030204" pitchFamily="18" charset="0"/>
                        <a:cs typeface="Times New Roman" panose="02020603050405020304" pitchFamily="18" charset="0"/>
                      </a:rPr>
                      <m:t>𝑾</m:t>
                    </m:r>
                  </m:oMath>
                </a14:m>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and hidden-to-output connections parametrized by a weight matrix </a:t>
                </a:r>
                <a14:m>
                  <m:oMath xmlns:m="http://schemas.openxmlformats.org/officeDocument/2006/math">
                    <m:r>
                      <a:rPr lang="en-US" altLang="zh-CN" b="1" i="1" dirty="0">
                        <a:latin typeface="Cambria Math" panose="02040503050406030204" pitchFamily="18" charset="0"/>
                        <a:cs typeface="Times New Roman" panose="02020603050405020304" pitchFamily="18" charset="0"/>
                      </a:rPr>
                      <m:t>𝑽</m:t>
                    </m:r>
                  </m:oMath>
                </a14:m>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Eq. </a:t>
                </a:r>
                <a:r>
                  <a:rPr lang="en-US" altLang="zh-CN" dirty="0">
                    <a:solidFill>
                      <a:srgbClr val="FF0000"/>
                    </a:solidFill>
                    <a:latin typeface="Times New Roman" panose="02020603050405020304" pitchFamily="18" charset="0"/>
                    <a:cs typeface="Times New Roman" panose="02020603050405020304" pitchFamily="18" charset="0"/>
                  </a:rPr>
                  <a:t>10.8</a:t>
                </a:r>
                <a:r>
                  <a:rPr lang="en-US" altLang="zh-CN" dirty="0">
                    <a:latin typeface="Times New Roman" panose="02020603050405020304" pitchFamily="18" charset="0"/>
                    <a:cs typeface="Times New Roman" panose="02020603050405020304" pitchFamily="18" charset="0"/>
                  </a:rPr>
                  <a:t> defines forward propagation in this model. </a:t>
                </a:r>
                <a:r>
                  <a:rPr lang="en-US" altLang="zh-CN" i="1" dirty="0">
                    <a:latin typeface="Times New Roman" panose="02020603050405020304" pitchFamily="18" charset="0"/>
                    <a:cs typeface="Times New Roman" panose="02020603050405020304" pitchFamily="18" charset="0"/>
                  </a:rPr>
                  <a:t>(Left) </a:t>
                </a:r>
                <a:r>
                  <a:rPr lang="en-US" altLang="zh-CN" dirty="0">
                    <a:latin typeface="Times New Roman" panose="02020603050405020304" pitchFamily="18" charset="0"/>
                    <a:cs typeface="Times New Roman" panose="02020603050405020304" pitchFamily="18" charset="0"/>
                  </a:rPr>
                  <a:t>The RNN and its loss drawn with recurrent connections. </a:t>
                </a:r>
                <a:r>
                  <a:rPr lang="en-US" altLang="zh-CN" i="1" dirty="0">
                    <a:latin typeface="Times New Roman" panose="02020603050405020304" pitchFamily="18" charset="0"/>
                    <a:cs typeface="Times New Roman" panose="02020603050405020304" pitchFamily="18" charset="0"/>
                  </a:rPr>
                  <a:t>(Right) </a:t>
                </a:r>
                <a:r>
                  <a:rPr lang="en-US" altLang="zh-CN" dirty="0">
                    <a:latin typeface="Times New Roman" panose="02020603050405020304" pitchFamily="18" charset="0"/>
                    <a:cs typeface="Times New Roman" panose="02020603050405020304" pitchFamily="18" charset="0"/>
                  </a:rPr>
                  <a:t>The same seen as an time-unfolded computational graph, where each node is now associated with one particular time instance.</a:t>
                </a:r>
                <a:endParaRPr lang="zh-CN" altLang="en-US" dirty="0">
                  <a:latin typeface="Times New Roman" panose="02020603050405020304" pitchFamily="18" charset="0"/>
                  <a:cs typeface="Times New Roman" panose="02020603050405020304" pitchFamily="18" charset="0"/>
                </a:endParaRPr>
              </a:p>
              <a:p>
                <a:pPr algn="just">
                  <a:lnSpc>
                    <a:spcPct val="114000"/>
                  </a:lnSpc>
                </a:pPr>
                <a:endParaRPr lang="zh-CN" altLang="en-US" dirty="0">
                  <a:latin typeface="Times New Roman" panose="02020603050405020304" pitchFamily="18" charset="0"/>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6092243" y="1098666"/>
                <a:ext cx="5518480" cy="5759334"/>
              </a:xfrm>
              <a:prstGeom prst="rect">
                <a:avLst/>
              </a:prstGeom>
              <a:blipFill rotWithShape="1">
                <a:blip r:embed="rId3"/>
                <a:stretch>
                  <a:fillRect l="-883" t="-317" r="-993"/>
                </a:stretch>
              </a:blipFill>
            </p:spPr>
            <p:txBody>
              <a:bodyPr/>
              <a:lstStyle/>
              <a:p>
                <a:r>
                  <a:rPr lang="zh-CN" altLang="en-US">
                    <a:noFill/>
                  </a:rPr>
                  <a:t> </a:t>
                </a:r>
                <a:endParaRPr lang="zh-CN" altLang="en-US">
                  <a:noFill/>
                </a:endParaRPr>
              </a:p>
            </p:txBody>
          </p:sp>
        </mc:Fallback>
      </mc:AlternateContent>
      <p:pic>
        <p:nvPicPr>
          <p:cNvPr id="6"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816" y="1098666"/>
            <a:ext cx="5918427" cy="4171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marL="0" indent="0" algn="just" fontAlgn="auto">
              <a:lnSpc>
                <a:spcPct val="125000"/>
              </a:lnSpc>
              <a:spcBef>
                <a:spcPts val="0"/>
              </a:spcBef>
              <a:spcAft>
                <a:spcPts val="0"/>
              </a:spcAft>
              <a:buFont typeface="Arial" panose="020B0604020202020204" pitchFamily="34" charset="0"/>
              <a:buNone/>
              <a:defRPr/>
            </a:pPr>
            <a:r>
              <a:rPr lang="en-US" altLang="zh-CN" sz="2600" dirty="0">
                <a:latin typeface="Times New Roman" panose="02020603050405020304" pitchFamily="18" charset="0"/>
                <a:cs typeface="Times New Roman" panose="02020603050405020304" pitchFamily="18" charset="0"/>
              </a:rPr>
              <a:t>        Some examples of important design patterns for recurrent neural networks</a:t>
            </a:r>
            <a:br>
              <a:rPr lang="en-US" altLang="zh-CN" sz="2600" dirty="0">
                <a:latin typeface="Times New Roman" panose="02020603050405020304" pitchFamily="18" charset="0"/>
                <a:cs typeface="Times New Roman" panose="02020603050405020304" pitchFamily="18" charset="0"/>
              </a:rPr>
            </a:br>
            <a:r>
              <a:rPr lang="en-US" altLang="zh-CN" sz="2600" dirty="0">
                <a:latin typeface="Times New Roman" panose="02020603050405020304" pitchFamily="18" charset="0"/>
                <a:cs typeface="Times New Roman" panose="02020603050405020304" pitchFamily="18" charset="0"/>
              </a:rPr>
              <a:t>include the following: </a:t>
            </a:r>
          </a:p>
          <a:p>
            <a:pPr marL="457200" indent="-457200" algn="just" fontAlgn="auto">
              <a:lnSpc>
                <a:spcPct val="125000"/>
              </a:lnSpc>
              <a:spcBef>
                <a:spcPts val="0"/>
              </a:spcBef>
              <a:spcAft>
                <a:spcPts val="0"/>
              </a:spcAft>
              <a:buFont typeface="Arial" panose="020B0604020202020204" pitchFamily="34" charset="0"/>
              <a:buChar char="•"/>
              <a:defRPr/>
            </a:pPr>
            <a:r>
              <a:rPr lang="en-US" altLang="zh-CN" sz="2600" dirty="0">
                <a:latin typeface="Times New Roman" panose="02020603050405020304" pitchFamily="18" charset="0"/>
                <a:cs typeface="Times New Roman" panose="02020603050405020304" pitchFamily="18" charset="0"/>
              </a:rPr>
              <a:t>Recurrent networks that produce an output at each time step and have </a:t>
            </a:r>
            <a:br>
              <a:rPr lang="en-US" altLang="zh-CN" sz="2600" dirty="0">
                <a:latin typeface="Times New Roman" panose="02020603050405020304" pitchFamily="18" charset="0"/>
                <a:cs typeface="Times New Roman" panose="02020603050405020304" pitchFamily="18" charset="0"/>
              </a:rPr>
            </a:br>
            <a:r>
              <a:rPr lang="en-US" altLang="zh-CN" sz="2600" dirty="0">
                <a:latin typeface="Times New Roman" panose="02020603050405020304" pitchFamily="18" charset="0"/>
                <a:cs typeface="Times New Roman" panose="02020603050405020304" pitchFamily="18" charset="0"/>
              </a:rPr>
              <a:t>recurrent connections between hidden units, illustrated in Fig. </a:t>
            </a:r>
            <a:r>
              <a:rPr lang="en-US" altLang="zh-CN" sz="2600" dirty="0">
                <a:solidFill>
                  <a:srgbClr val="FF0000"/>
                </a:solidFill>
                <a:latin typeface="Times New Roman" panose="02020603050405020304" pitchFamily="18" charset="0"/>
                <a:cs typeface="Times New Roman" panose="02020603050405020304" pitchFamily="18" charset="0"/>
              </a:rPr>
              <a:t>10.3</a:t>
            </a:r>
            <a:r>
              <a:rPr lang="en-US" altLang="zh-CN" sz="2600" dirty="0">
                <a:latin typeface="Times New Roman" panose="02020603050405020304" pitchFamily="18" charset="0"/>
                <a:cs typeface="Times New Roman" panose="02020603050405020304" pitchFamily="18" charset="0"/>
              </a:rPr>
              <a:t>.</a:t>
            </a:r>
          </a:p>
          <a:p>
            <a:pPr marL="457200" indent="-457200" algn="just" fontAlgn="auto">
              <a:lnSpc>
                <a:spcPct val="125000"/>
              </a:lnSpc>
              <a:spcBef>
                <a:spcPts val="0"/>
              </a:spcBef>
              <a:spcAft>
                <a:spcPts val="0"/>
              </a:spcAft>
              <a:buFont typeface="Arial" panose="020B0604020202020204" pitchFamily="34" charset="0"/>
              <a:buChar char="•"/>
              <a:defRPr/>
            </a:pPr>
            <a:r>
              <a:rPr lang="en-US" altLang="zh-CN" sz="2600" dirty="0">
                <a:latin typeface="Times New Roman" panose="02020603050405020304" pitchFamily="18" charset="0"/>
                <a:cs typeface="Times New Roman" panose="02020603050405020304" pitchFamily="18" charset="0"/>
              </a:rPr>
              <a:t>Recurrent networks that produce an output at each time step and have</a:t>
            </a:r>
            <a:br>
              <a:rPr lang="en-US" altLang="zh-CN" sz="2600" dirty="0">
                <a:latin typeface="Times New Roman" panose="02020603050405020304" pitchFamily="18" charset="0"/>
                <a:cs typeface="Times New Roman" panose="02020603050405020304" pitchFamily="18" charset="0"/>
              </a:rPr>
            </a:br>
            <a:r>
              <a:rPr lang="en-US" altLang="zh-CN" sz="2600" dirty="0">
                <a:latin typeface="Times New Roman" panose="02020603050405020304" pitchFamily="18" charset="0"/>
                <a:cs typeface="Times New Roman" panose="02020603050405020304" pitchFamily="18" charset="0"/>
              </a:rPr>
              <a:t>recurrent connections only from the output at one time step to the hidden</a:t>
            </a:r>
            <a:br>
              <a:rPr lang="en-US" altLang="zh-CN" sz="2600" dirty="0">
                <a:latin typeface="Times New Roman" panose="02020603050405020304" pitchFamily="18" charset="0"/>
                <a:cs typeface="Times New Roman" panose="02020603050405020304" pitchFamily="18" charset="0"/>
              </a:rPr>
            </a:br>
            <a:r>
              <a:rPr lang="en-US" altLang="zh-CN" sz="2600" dirty="0">
                <a:latin typeface="Times New Roman" panose="02020603050405020304" pitchFamily="18" charset="0"/>
                <a:cs typeface="Times New Roman" panose="02020603050405020304" pitchFamily="18" charset="0"/>
              </a:rPr>
              <a:t>units at the next time step, illustrated in Fig. </a:t>
            </a:r>
            <a:r>
              <a:rPr lang="en-US" altLang="zh-CN" sz="2600" dirty="0">
                <a:solidFill>
                  <a:srgbClr val="FF0000"/>
                </a:solidFill>
                <a:latin typeface="Times New Roman" panose="02020603050405020304" pitchFamily="18" charset="0"/>
                <a:cs typeface="Times New Roman" panose="02020603050405020304" pitchFamily="18" charset="0"/>
              </a:rPr>
              <a:t>10.4</a:t>
            </a:r>
            <a:r>
              <a:rPr lang="en-US" altLang="zh-CN" sz="2600" dirty="0">
                <a:latin typeface="Times New Roman" panose="02020603050405020304" pitchFamily="18" charset="0"/>
                <a:cs typeface="Times New Roman" panose="02020603050405020304" pitchFamily="18" charset="0"/>
              </a:rPr>
              <a:t> </a:t>
            </a:r>
          </a:p>
          <a:p>
            <a:pPr marL="457200" indent="-457200" algn="just" fontAlgn="auto">
              <a:lnSpc>
                <a:spcPct val="125000"/>
              </a:lnSpc>
              <a:spcBef>
                <a:spcPts val="0"/>
              </a:spcBef>
              <a:spcAft>
                <a:spcPts val="0"/>
              </a:spcAft>
              <a:buFont typeface="Arial" panose="020B0604020202020204" pitchFamily="34" charset="0"/>
              <a:buChar char="•"/>
              <a:defRPr/>
            </a:pPr>
            <a:r>
              <a:rPr lang="en-US" altLang="zh-CN" sz="2600" dirty="0">
                <a:latin typeface="Times New Roman" panose="02020603050405020304" pitchFamily="18" charset="0"/>
                <a:cs typeface="Times New Roman" panose="02020603050405020304" pitchFamily="18" charset="0"/>
              </a:rPr>
              <a:t>Recurrent networks with recurrent connections between hidden units, that</a:t>
            </a:r>
            <a:br>
              <a:rPr lang="en-US" altLang="zh-CN" sz="2600" dirty="0">
                <a:latin typeface="Times New Roman" panose="02020603050405020304" pitchFamily="18" charset="0"/>
                <a:cs typeface="Times New Roman" panose="02020603050405020304" pitchFamily="18" charset="0"/>
              </a:rPr>
            </a:br>
            <a:r>
              <a:rPr lang="en-US" altLang="zh-CN" sz="2600" dirty="0">
                <a:latin typeface="Times New Roman" panose="02020603050405020304" pitchFamily="18" charset="0"/>
                <a:cs typeface="Times New Roman" panose="02020603050405020304" pitchFamily="18" charset="0"/>
              </a:rPr>
              <a:t>read an entire sequence and then produce a single output, illustrated in Fig.</a:t>
            </a:r>
            <a:br>
              <a:rPr lang="en-US" altLang="zh-CN" sz="2600" dirty="0">
                <a:latin typeface="Times New Roman" panose="02020603050405020304" pitchFamily="18" charset="0"/>
                <a:cs typeface="Times New Roman" panose="02020603050405020304" pitchFamily="18" charset="0"/>
              </a:rPr>
            </a:br>
            <a:r>
              <a:rPr lang="en-US" altLang="zh-CN" sz="2600" dirty="0">
                <a:solidFill>
                  <a:srgbClr val="FF0000"/>
                </a:solidFill>
                <a:latin typeface="Times New Roman" panose="02020603050405020304" pitchFamily="18" charset="0"/>
                <a:cs typeface="Times New Roman" panose="02020603050405020304" pitchFamily="18" charset="0"/>
              </a:rPr>
              <a:t>10.5</a:t>
            </a:r>
            <a:r>
              <a:rPr lang="en-US" altLang="zh-CN" sz="2600" dirty="0">
                <a:latin typeface="Times New Roman" panose="02020603050405020304" pitchFamily="18" charset="0"/>
                <a:cs typeface="Times New Roman" panose="02020603050405020304" pitchFamily="18" charset="0"/>
              </a:rPr>
              <a:t>.</a:t>
            </a:r>
          </a:p>
        </p:txBody>
      </p:sp>
      <p:sp>
        <p:nvSpPr>
          <p:cNvPr id="4" name="标题 3"/>
          <p:cNvSpPr>
            <a:spLocks noGrp="1"/>
          </p:cNvSpPr>
          <p:nvPr>
            <p:ph type="title"/>
          </p:nvPr>
        </p:nvSpPr>
        <p:spPr/>
        <p:txBody>
          <a:bodyPr>
            <a:normAutofit/>
          </a:bodyPr>
          <a:lstStyle/>
          <a:p>
            <a:r>
              <a:rPr lang="en-US" altLang="zh-CN" dirty="0"/>
              <a:t>10.2 Recurrent Neural Networks </a:t>
            </a:r>
            <a:endParaRPr lang="zh-CN" altLang="en-US" dirty="0"/>
          </a:p>
        </p:txBody>
      </p:sp>
      <p:sp>
        <p:nvSpPr>
          <p:cNvPr id="83972"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内容占位符 2"/>
          <p:cNvSpPr>
            <a:spLocks noGrp="1"/>
          </p:cNvSpPr>
          <p:nvPr>
            <p:ph idx="1"/>
          </p:nvPr>
        </p:nvSpPr>
        <p:spPr/>
        <p:txBody>
          <a:bodyPr>
            <a:noAutofit/>
          </a:bodyPr>
          <a:lstStyle/>
          <a:p>
            <a:pPr marL="0" indent="0" algn="just">
              <a:lnSpc>
                <a:spcPct val="125000"/>
              </a:lnSpc>
              <a:spcBef>
                <a:spcPct val="0"/>
              </a:spcBef>
              <a:buFont typeface="Arial" panose="020B0604020202020204" pitchFamily="34" charset="0"/>
              <a:buNone/>
            </a:pPr>
            <a:r>
              <a:rPr lang="en-US" altLang="zh-CN" sz="2600" dirty="0">
                <a:latin typeface="Times New Roman" panose="02020603050405020304" pitchFamily="18" charset="0"/>
                <a:cs typeface="Times New Roman" panose="02020603050405020304" pitchFamily="18" charset="0"/>
              </a:rPr>
              <a:t>Fig. </a:t>
            </a:r>
            <a:r>
              <a:rPr lang="en-US" altLang="zh-CN" sz="2600" dirty="0">
                <a:solidFill>
                  <a:srgbClr val="FF0000"/>
                </a:solidFill>
                <a:latin typeface="Times New Roman" panose="02020603050405020304" pitchFamily="18" charset="0"/>
                <a:cs typeface="Times New Roman" panose="02020603050405020304" pitchFamily="18" charset="0"/>
              </a:rPr>
              <a:t>10.3</a:t>
            </a:r>
            <a:r>
              <a:rPr lang="en-US" altLang="zh-CN" sz="2600" dirty="0">
                <a:latin typeface="Times New Roman" panose="02020603050405020304" pitchFamily="18" charset="0"/>
                <a:cs typeface="Times New Roman" panose="02020603050405020304" pitchFamily="18" charset="0"/>
              </a:rPr>
              <a:t> is a reasonably representative example that we return to throughout</a:t>
            </a:r>
            <a:br>
              <a:rPr lang="en-US" altLang="zh-CN" sz="2600" dirty="0">
                <a:latin typeface="Times New Roman" panose="02020603050405020304" pitchFamily="18" charset="0"/>
                <a:cs typeface="Times New Roman" panose="02020603050405020304" pitchFamily="18" charset="0"/>
              </a:rPr>
            </a:br>
            <a:r>
              <a:rPr lang="en-US" altLang="zh-CN" sz="2600" dirty="0">
                <a:latin typeface="Times New Roman" panose="02020603050405020304" pitchFamily="18" charset="0"/>
                <a:cs typeface="Times New Roman" panose="02020603050405020304" pitchFamily="18" charset="0"/>
              </a:rPr>
              <a:t>most of the chapter. </a:t>
            </a:r>
          </a:p>
          <a:p>
            <a:pPr marL="0" indent="0" algn="just">
              <a:lnSpc>
                <a:spcPct val="125000"/>
              </a:lnSpc>
              <a:spcBef>
                <a:spcPct val="0"/>
              </a:spcBef>
              <a:buFont typeface="Arial" panose="020B0604020202020204" pitchFamily="34" charset="0"/>
              <a:buNone/>
            </a:pPr>
            <a:r>
              <a:rPr lang="en-US" altLang="zh-CN" sz="2600" dirty="0">
                <a:latin typeface="Times New Roman" panose="02020603050405020304" pitchFamily="18" charset="0"/>
                <a:cs typeface="Times New Roman" panose="02020603050405020304" pitchFamily="18" charset="0"/>
              </a:rPr>
              <a:t>        The recurrent neural network of Fig. </a:t>
            </a:r>
            <a:r>
              <a:rPr lang="en-US" altLang="zh-CN" sz="2600" dirty="0">
                <a:solidFill>
                  <a:srgbClr val="FF0000"/>
                </a:solidFill>
                <a:latin typeface="Times New Roman" panose="02020603050405020304" pitchFamily="18" charset="0"/>
                <a:cs typeface="Times New Roman" panose="02020603050405020304" pitchFamily="18" charset="0"/>
              </a:rPr>
              <a:t>10.3</a:t>
            </a:r>
            <a:r>
              <a:rPr lang="en-US" altLang="zh-CN" sz="2600" dirty="0">
                <a:latin typeface="Times New Roman" panose="02020603050405020304" pitchFamily="18" charset="0"/>
                <a:cs typeface="Times New Roman" panose="02020603050405020304" pitchFamily="18" charset="0"/>
              </a:rPr>
              <a:t> and Eq. </a:t>
            </a:r>
            <a:r>
              <a:rPr lang="en-US" altLang="zh-CN" sz="2600" dirty="0">
                <a:solidFill>
                  <a:srgbClr val="FF0000"/>
                </a:solidFill>
                <a:latin typeface="Times New Roman" panose="02020603050405020304" pitchFamily="18" charset="0"/>
                <a:cs typeface="Times New Roman" panose="02020603050405020304" pitchFamily="18" charset="0"/>
              </a:rPr>
              <a:t>10.8</a:t>
            </a:r>
            <a:r>
              <a:rPr lang="en-US" altLang="zh-CN" sz="2600" dirty="0">
                <a:latin typeface="Times New Roman" panose="02020603050405020304" pitchFamily="18" charset="0"/>
                <a:cs typeface="Times New Roman" panose="02020603050405020304" pitchFamily="18" charset="0"/>
              </a:rPr>
              <a:t> is universal in the sense that any function computable by a Turing machine can be computed by such a recurrent network of a finite size. The output can be read from the RNN after a number of time steps that is asymptotically linear in the number of time steps used by the Turing machine and asymptotically linear in the length of the input (</a:t>
            </a:r>
            <a:r>
              <a:rPr lang="en-US" altLang="zh-CN" sz="2600" dirty="0" err="1">
                <a:solidFill>
                  <a:srgbClr val="00FF00"/>
                </a:solidFill>
                <a:latin typeface="Times New Roman" panose="02020603050405020304" pitchFamily="18" charset="0"/>
                <a:cs typeface="Times New Roman" panose="02020603050405020304" pitchFamily="18" charset="0"/>
              </a:rPr>
              <a:t>Siegelmann</a:t>
            </a:r>
            <a:r>
              <a:rPr lang="en-US" altLang="zh-CN" sz="2600" dirty="0">
                <a:solidFill>
                  <a:srgbClr val="00FF00"/>
                </a:solidFill>
                <a:latin typeface="Times New Roman" panose="02020603050405020304" pitchFamily="18" charset="0"/>
                <a:cs typeface="Times New Roman" panose="02020603050405020304" pitchFamily="18" charset="0"/>
              </a:rPr>
              <a:t> and Sontag</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1991</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Siegelmann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1995</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Siegelmann</a:t>
            </a:r>
            <a:r>
              <a:rPr lang="en-US" altLang="zh-CN" sz="2600" dirty="0">
                <a:latin typeface="Times New Roman" panose="02020603050405020304" pitchFamily="18" charset="0"/>
                <a:cs typeface="Times New Roman" panose="02020603050405020304" pitchFamily="18" charset="0"/>
              </a:rPr>
              <a:t> and </a:t>
            </a:r>
            <a:r>
              <a:rPr lang="en-US" altLang="zh-CN" sz="2600" dirty="0">
                <a:solidFill>
                  <a:srgbClr val="00FF00"/>
                </a:solidFill>
                <a:latin typeface="Times New Roman" panose="02020603050405020304" pitchFamily="18" charset="0"/>
                <a:cs typeface="Times New Roman" panose="02020603050405020304" pitchFamily="18" charset="0"/>
              </a:rPr>
              <a:t>Sontag</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1995</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Hyotyniemi</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1996</a:t>
            </a:r>
            <a:r>
              <a:rPr lang="en-US" altLang="zh-CN" sz="2600" dirty="0">
                <a:latin typeface="Times New Roman" panose="02020603050405020304" pitchFamily="18" charset="0"/>
                <a:cs typeface="Times New Roman" panose="02020603050405020304" pitchFamily="18" charset="0"/>
              </a:rPr>
              <a:t>). The functions computable by a Turing machine are discrete, so these results regard exact implementation of the function, not approximations.</a:t>
            </a:r>
          </a:p>
        </p:txBody>
      </p:sp>
      <p:sp>
        <p:nvSpPr>
          <p:cNvPr id="3" name="标题 2"/>
          <p:cNvSpPr>
            <a:spLocks noGrp="1"/>
          </p:cNvSpPr>
          <p:nvPr>
            <p:ph type="title"/>
          </p:nvPr>
        </p:nvSpPr>
        <p:spPr/>
        <p:txBody>
          <a:bodyPr/>
          <a:lstStyle/>
          <a:p>
            <a:r>
              <a:rPr lang="en-US" altLang="zh-CN" dirty="0"/>
              <a:t>10.2 Recurrent Neural Networks </a:t>
            </a:r>
            <a:endParaRPr lang="zh-CN" altLang="en-US" dirty="0"/>
          </a:p>
        </p:txBody>
      </p:sp>
      <p:sp>
        <p:nvSpPr>
          <p:cNvPr id="86020"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2"/>
          <p:cNvSpPr>
            <a:spLocks noGrp="1"/>
          </p:cNvSpPr>
          <p:nvPr>
            <p:ph idx="1"/>
          </p:nvPr>
        </p:nvSpPr>
        <p:spPr/>
        <p:txBody>
          <a:bodyPr>
            <a:noAutofit/>
          </a:bodyPr>
          <a:lstStyle/>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The RNN, when used as a Turing machine, takes a binary sequence as input and its outputs must be discretized to provide a binary output. It is possible to compute all functions in this setting using a single specific RNN of finite size (</a:t>
            </a:r>
            <a:r>
              <a:rPr lang="en-US" altLang="zh-CN" sz="2600" dirty="0" err="1">
                <a:solidFill>
                  <a:srgbClr val="00FF00"/>
                </a:solidFill>
                <a:latin typeface="Times New Roman" panose="02020603050405020304" pitchFamily="18" charset="0"/>
                <a:cs typeface="Times New Roman" panose="02020603050405020304" pitchFamily="18" charset="0"/>
              </a:rPr>
              <a:t>Siegelmann</a:t>
            </a:r>
            <a:r>
              <a:rPr lang="en-US" altLang="zh-CN" sz="2600" dirty="0">
                <a:solidFill>
                  <a:srgbClr val="00FF00"/>
                </a:solidFill>
                <a:latin typeface="Times New Roman" panose="02020603050405020304" pitchFamily="18" charset="0"/>
                <a:cs typeface="Times New Roman" panose="02020603050405020304" pitchFamily="18" charset="0"/>
              </a:rPr>
              <a:t> and Sontag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1995</a:t>
            </a:r>
            <a:r>
              <a:rPr lang="en-US" altLang="zh-CN" sz="2600" dirty="0">
                <a:latin typeface="Times New Roman" panose="02020603050405020304" pitchFamily="18" charset="0"/>
                <a:cs typeface="Times New Roman" panose="02020603050405020304" pitchFamily="18" charset="0"/>
              </a:rPr>
              <a:t>) use 886 units). The “input” of the Turing machine is a specification of the function to be computed, so the same network that simulates this Turing machine is sufficient for all problems. The theoretical RNN used for the proof can simulate an unbounded stack by representing its activations and weights with rational numbers of unbounded precision. </a:t>
            </a:r>
          </a:p>
          <a:p>
            <a:pPr marL="0" indent="0" algn="just">
              <a:lnSpc>
                <a:spcPct val="125000"/>
              </a:lnSpc>
              <a:spcBef>
                <a:spcPct val="0"/>
              </a:spcBef>
              <a:buFont typeface="Arial" panose="020B0604020202020204" pitchFamily="34" charset="0"/>
              <a:buNone/>
            </a:pPr>
            <a:r>
              <a:rPr lang="en-US" altLang="zh-CN" sz="2600" dirty="0">
                <a:latin typeface="Times New Roman" panose="02020603050405020304" pitchFamily="18" charset="0"/>
                <a:cs typeface="Times New Roman" panose="02020603050405020304" pitchFamily="18" charset="0"/>
              </a:rPr>
              <a:t>        We now develop the forward propagation equations for the RNN depicted in Fig. </a:t>
            </a:r>
            <a:r>
              <a:rPr lang="en-US" altLang="zh-CN" sz="2600" dirty="0">
                <a:solidFill>
                  <a:srgbClr val="FF0000"/>
                </a:solidFill>
                <a:latin typeface="Times New Roman" panose="02020603050405020304" pitchFamily="18" charset="0"/>
                <a:cs typeface="Times New Roman" panose="02020603050405020304" pitchFamily="18" charset="0"/>
              </a:rPr>
              <a:t>10.3</a:t>
            </a:r>
            <a:r>
              <a:rPr lang="en-US" altLang="zh-CN" sz="2600" dirty="0">
                <a:latin typeface="Times New Roman" panose="02020603050405020304" pitchFamily="18" charset="0"/>
                <a:cs typeface="Times New Roman" panose="02020603050405020304" pitchFamily="18" charset="0"/>
              </a:rPr>
              <a:t>. The figure does not specify  the choice of activation function for the hidden units.</a:t>
            </a:r>
          </a:p>
        </p:txBody>
      </p:sp>
      <p:sp>
        <p:nvSpPr>
          <p:cNvPr id="6"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10.2 Recurrent Neural Networks </a:t>
            </a:r>
          </a:p>
        </p:txBody>
      </p:sp>
      <p:sp>
        <p:nvSpPr>
          <p:cNvPr id="88068"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8066" name="内容占位符 2"/>
              <p:cNvSpPr>
                <a:spLocks noGrp="1"/>
              </p:cNvSpPr>
              <p:nvPr>
                <p:ph idx="1"/>
              </p:nvPr>
            </p:nvSpPr>
            <p:spPr/>
            <p:txBody>
              <a:bodyPr>
                <a:noAutofit/>
              </a:bodyPr>
              <a:lstStyle/>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Here we assume the hyperbolic tangent activation function. Also, the figure does not specify exactly what form the output and loss function take. Here we assume that the output is discrete, as if the RNN is used to predict words or characters. A natural way to represent discrete variables is to regard the output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𝒐</m:t>
                    </m:r>
                  </m:oMath>
                </a14:m>
                <a:r>
                  <a:rPr lang="en-US" altLang="zh-CN" sz="2600" b="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as giving the </a:t>
                </a:r>
                <a:r>
                  <a:rPr lang="en-US" altLang="zh-CN" sz="2600" dirty="0" err="1">
                    <a:latin typeface="Times New Roman" panose="02020603050405020304" pitchFamily="18" charset="0"/>
                    <a:cs typeface="Times New Roman" panose="02020603050405020304" pitchFamily="18" charset="0"/>
                  </a:rPr>
                  <a:t>unnormalized</a:t>
                </a:r>
                <a:r>
                  <a:rPr lang="en-US" altLang="zh-CN" sz="2600" dirty="0">
                    <a:latin typeface="Times New Roman" panose="02020603050405020304" pitchFamily="18" charset="0"/>
                    <a:cs typeface="Times New Roman" panose="02020603050405020304" pitchFamily="18" charset="0"/>
                  </a:rPr>
                  <a:t> log probabilities of each possible value of the discrete variable. We can then apply the </a:t>
                </a:r>
                <a:r>
                  <a:rPr lang="en-US" altLang="zh-CN" sz="2600" dirty="0" err="1">
                    <a:latin typeface="Times New Roman" panose="02020603050405020304" pitchFamily="18" charset="0"/>
                    <a:cs typeface="Times New Roman" panose="02020603050405020304" pitchFamily="18" charset="0"/>
                  </a:rPr>
                  <a:t>softmax</a:t>
                </a:r>
                <a:r>
                  <a:rPr lang="en-US" altLang="zh-CN" sz="2600" dirty="0">
                    <a:latin typeface="Times New Roman" panose="02020603050405020304" pitchFamily="18" charset="0"/>
                    <a:cs typeface="Times New Roman" panose="02020603050405020304" pitchFamily="18" charset="0"/>
                  </a:rPr>
                  <a:t> operation as a post-processing step to obtain a vector </a:t>
                </a:r>
                <a14:m>
                  <m:oMath xmlns:m="http://schemas.openxmlformats.org/officeDocument/2006/math">
                    <m:acc>
                      <m:accPr>
                        <m:chr m:val="̂"/>
                        <m:ctrlPr>
                          <a:rPr lang="en-US" altLang="zh-CN" sz="2600" b="1" i="1" smtClean="0">
                            <a:latin typeface="Cambria Math" panose="02040503050406030204" pitchFamily="18" charset="0"/>
                            <a:cs typeface="Times New Roman" panose="02020603050405020304" pitchFamily="18" charset="0"/>
                          </a:rPr>
                        </m:ctrlPr>
                      </m:accPr>
                      <m:e>
                        <m:r>
                          <a:rPr lang="en-US" altLang="zh-CN" sz="2600" b="1" i="1" smtClean="0">
                            <a:latin typeface="Cambria Math" panose="02040503050406030204" pitchFamily="18" charset="0"/>
                            <a:cs typeface="Times New Roman" panose="02020603050405020304" pitchFamily="18" charset="0"/>
                          </a:rPr>
                          <m:t>𝒚</m:t>
                        </m:r>
                      </m:e>
                    </m:acc>
                  </m:oMath>
                </a14:m>
                <a:r>
                  <a:rPr lang="en-US" altLang="zh-CN" sz="2600" dirty="0">
                    <a:latin typeface="Times New Roman" panose="02020603050405020304" pitchFamily="18" charset="0"/>
                    <a:cs typeface="Times New Roman" panose="02020603050405020304" pitchFamily="18" charset="0"/>
                  </a:rPr>
                  <a:t> of normalized probabilities over the output. Forward propagation begins with a specification of the initial state </a:t>
                </a:r>
                <a14:m>
                  <m:oMath xmlns:m="http://schemas.openxmlformats.org/officeDocument/2006/math">
                    <m:sSup>
                      <m:sSupPr>
                        <m:ctrlPr>
                          <a:rPr lang="en-US" altLang="zh-CN" sz="2600" b="1" i="1" dirty="0" smtClean="0">
                            <a:latin typeface="Cambria Math" panose="02040503050406030204" pitchFamily="18" charset="0"/>
                            <a:cs typeface="Times New Roman" panose="02020603050405020304" pitchFamily="18" charset="0"/>
                          </a:rPr>
                        </m:ctrlPr>
                      </m:sSupPr>
                      <m:e>
                        <m:r>
                          <a:rPr lang="en-US" altLang="zh-CN" sz="2600" b="1" i="1" dirty="0" smtClean="0">
                            <a:latin typeface="Cambria Math" panose="02040503050406030204" pitchFamily="18" charset="0"/>
                            <a:cs typeface="Times New Roman" panose="02020603050405020304" pitchFamily="18" charset="0"/>
                          </a:rPr>
                          <m:t>𝒉</m:t>
                        </m:r>
                      </m:e>
                      <m:sup>
                        <m:r>
                          <a:rPr lang="en-US" altLang="zh-CN" sz="2600" b="1" i="1" dirty="0" smtClean="0">
                            <a:latin typeface="Cambria Math" panose="02040503050406030204" pitchFamily="18" charset="0"/>
                            <a:cs typeface="Times New Roman" panose="02020603050405020304" pitchFamily="18" charset="0"/>
                          </a:rPr>
                          <m:t>(</m:t>
                        </m:r>
                        <m:r>
                          <a:rPr lang="en-US" altLang="zh-CN" sz="2600" b="1" i="1" dirty="0" smtClean="0">
                            <a:latin typeface="Cambria Math" panose="02040503050406030204" pitchFamily="18" charset="0"/>
                            <a:cs typeface="Times New Roman" panose="02020603050405020304" pitchFamily="18" charset="0"/>
                          </a:rPr>
                          <m:t>𝟎</m:t>
                        </m:r>
                        <m:r>
                          <a:rPr lang="en-US" altLang="zh-CN" sz="2600" b="1" i="1" dirty="0" smtClean="0">
                            <a:latin typeface="Cambria Math" panose="02040503050406030204" pitchFamily="18" charset="0"/>
                            <a:cs typeface="Times New Roman" panose="02020603050405020304" pitchFamily="18" charset="0"/>
                          </a:rPr>
                          <m:t>)</m:t>
                        </m:r>
                      </m:sup>
                    </m:sSup>
                  </m:oMath>
                </a14:m>
                <a:r>
                  <a:rPr lang="en-US" altLang="zh-CN" sz="2600" dirty="0">
                    <a:latin typeface="Times New Roman" panose="02020603050405020304" pitchFamily="18" charset="0"/>
                    <a:cs typeface="Times New Roman" panose="02020603050405020304" pitchFamily="18" charset="0"/>
                  </a:rPr>
                  <a:t> . </a:t>
                </a:r>
              </a:p>
            </p:txBody>
          </p:sp>
        </mc:Choice>
        <mc:Fallback xmlns="">
          <p:sp>
            <p:nvSpPr>
              <p:cNvPr id="88066" name="内容占位符 2"/>
              <p:cNvSpPr>
                <a:spLocks noGrp="1" noRot="1" noChangeAspect="1" noMove="1" noResize="1" noEditPoints="1" noAdjustHandles="1" noChangeArrowheads="1" noChangeShapeType="1" noTextEdit="1"/>
              </p:cNvSpPr>
              <p:nvPr>
                <p:ph idx="1"/>
              </p:nvPr>
            </p:nvSpPr>
            <p:spPr>
              <a:blipFill rotWithShape="1">
                <a:blip r:embed="rId3"/>
                <a:stretch>
                  <a:fillRect l="-962" r="-962"/>
                </a:stretch>
              </a:blipFill>
            </p:spPr>
            <p:txBody>
              <a:bodyPr/>
              <a:lstStyle/>
              <a:p>
                <a:r>
                  <a:rPr lang="zh-CN" altLang="en-US">
                    <a:noFill/>
                  </a:rPr>
                  <a:t> </a:t>
                </a:r>
                <a:endParaRPr lang="zh-CN" altLang="en-US">
                  <a:noFill/>
                </a:endParaRPr>
              </a:p>
            </p:txBody>
          </p:sp>
        </mc:Fallback>
      </mc:AlternateContent>
      <p:sp>
        <p:nvSpPr>
          <p:cNvPr id="6"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10.2 Recurrent Neural Networks </a:t>
            </a:r>
          </a:p>
        </p:txBody>
      </p:sp>
      <p:sp>
        <p:nvSpPr>
          <p:cNvPr id="88068"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p:txBody>
          <a:bodyPr>
            <a:noAutofit/>
          </a:bodyPr>
          <a:lstStyle/>
          <a:p>
            <a:pPr marL="0" indent="0" algn="just">
              <a:lnSpc>
                <a:spcPct val="125000"/>
              </a:lnSpc>
              <a:spcBef>
                <a:spcPts val="0"/>
              </a:spcBef>
              <a:buFont typeface="Arial" panose="020B0604020202020204" pitchFamily="34" charset="0"/>
              <a:buNone/>
            </a:pP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Recurrent neural networks </a:t>
            </a:r>
            <a:r>
              <a:rPr lang="en-US" altLang="zh-CN" sz="2600" dirty="0">
                <a:latin typeface="Times New Roman" panose="02020603050405020304" pitchFamily="18" charset="0"/>
                <a:cs typeface="Times New Roman" panose="02020603050405020304" pitchFamily="18" charset="0"/>
              </a:rPr>
              <a:t>or </a:t>
            </a:r>
            <a:r>
              <a:rPr lang="en-US" altLang="zh-CN" sz="2600" i="1" dirty="0">
                <a:latin typeface="Times New Roman" panose="02020603050405020304" pitchFamily="18" charset="0"/>
                <a:cs typeface="Times New Roman" panose="02020603050405020304" pitchFamily="18" charset="0"/>
              </a:rPr>
              <a:t>RNNs</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Rumelhart</a:t>
            </a:r>
            <a:r>
              <a:rPr lang="en-US" altLang="zh-CN" sz="2600" dirty="0">
                <a:solidFill>
                  <a:srgbClr val="00FF00"/>
                </a:solidFill>
                <a:latin typeface="Times New Roman" panose="02020603050405020304" pitchFamily="18" charset="0"/>
                <a:cs typeface="Times New Roman" panose="02020603050405020304" pitchFamily="18" charset="0"/>
              </a:rPr>
              <a:t> 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1986a</a:t>
            </a:r>
            <a:r>
              <a:rPr lang="en-US" altLang="zh-CN" sz="2600" dirty="0">
                <a:latin typeface="Times New Roman" panose="02020603050405020304" pitchFamily="18" charset="0"/>
                <a:cs typeface="Times New Roman" panose="02020603050405020304" pitchFamily="18" charset="0"/>
              </a:rPr>
              <a:t>) are a family of neural networks for processing sequential data. Much as a convolutional network is a neural network that is specialized for processing a grid of values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such as an image, a recurrent neural network is a neural network that is specialized for processing a sequence of values x(1), . . . , x(τ). Just as convolutional networks can readily scale to images with large width and height, and some convolutional networks can process images of variable size, recurrent networks can scale to much longer sequences than would be practical for networks without sequence-based specialization. Most recurrent networks can also process sequences of variable length.</a:t>
            </a:r>
            <a:endParaRPr lang="zh-CN" altLang="en-US" sz="2600" dirty="0">
              <a:latin typeface="Times New Roman" panose="02020603050405020304" pitchFamily="18" charset="0"/>
              <a:cs typeface="Times New Roman" panose="02020603050405020304" pitchFamily="18" charset="0"/>
            </a:endParaRPr>
          </a:p>
          <a:p>
            <a:pPr marL="0" indent="0">
              <a:lnSpc>
                <a:spcPct val="125000"/>
              </a:lnSpc>
              <a:spcBef>
                <a:spcPct val="0"/>
              </a:spcBef>
              <a:buFont typeface="Arial" panose="020B0604020202020204" pitchFamily="34" charset="0"/>
              <a:buNone/>
            </a:pPr>
            <a:br>
              <a:rPr lang="en-US" altLang="zh-CN" sz="2600" dirty="0"/>
            </a:br>
            <a:br>
              <a:rPr lang="en-US" altLang="zh-CN" sz="2600" dirty="0">
                <a:latin typeface="Times New Roman" panose="02020603050405020304" pitchFamily="18" charset="0"/>
                <a:cs typeface="Times New Roman" panose="02020603050405020304" pitchFamily="18" charset="0"/>
              </a:rPr>
            </a:br>
            <a:br>
              <a:rPr lang="en-US" altLang="zh-CN" sz="2600" dirty="0"/>
            </a:br>
            <a:endParaRPr lang="en-US" altLang="zh-CN" sz="2600" dirty="0">
              <a:latin typeface="Times New Roman" panose="02020603050405020304" pitchFamily="18" charset="0"/>
              <a:cs typeface="Times New Roman" panose="02020603050405020304" pitchFamily="18" charset="0"/>
            </a:endParaRPr>
          </a:p>
        </p:txBody>
      </p:sp>
      <p:sp>
        <p:nvSpPr>
          <p:cNvPr id="3" name="标题 2">
            <a:extLst>
              <a:ext uri="{FF2B5EF4-FFF2-40B4-BE49-F238E27FC236}">
                <a16:creationId xmlns:a16="http://schemas.microsoft.com/office/drawing/2014/main" id="{A0CC05EA-5C3E-4A48-B0E7-EFBA606C017C}"/>
              </a:ext>
            </a:extLst>
          </p:cNvPr>
          <p:cNvSpPr>
            <a:spLocks noGrp="1"/>
          </p:cNvSpPr>
          <p:nvPr>
            <p:ph type="title"/>
          </p:nvPr>
        </p:nvSpPr>
        <p:spPr/>
        <p:txBody>
          <a:bodyPr/>
          <a:lstStyle/>
          <a:p>
            <a:r>
              <a:rPr lang="en-US" altLang="zh-CN" dirty="0">
                <a:ea typeface="宋体" panose="02010600030101010101" pitchFamily="2" charset="-122"/>
              </a:rPr>
              <a:t>10 Sequence Modeling: Recurrent and Recursive Nets</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8066" name="内容占位符 2"/>
              <p:cNvSpPr>
                <a:spLocks noGrp="1"/>
              </p:cNvSpPr>
              <p:nvPr>
                <p:ph idx="1"/>
              </p:nvPr>
            </p:nvSpPr>
            <p:spPr/>
            <p:txBody>
              <a:bodyPr>
                <a:noAutofit/>
              </a:bodyPr>
              <a:lstStyle/>
              <a:p>
                <a:pPr>
                  <a:spcBef>
                    <a:spcPct val="0"/>
                  </a:spcBef>
                </a:pPr>
                <a:r>
                  <a:rPr lang="en-US" altLang="zh-CN" sz="2400" dirty="0"/>
                  <a:t>Then, for each time step from </a:t>
                </a:r>
                <a14:m>
                  <m:oMath xmlns:m="http://schemas.openxmlformats.org/officeDocument/2006/math">
                    <m:r>
                      <a:rPr lang="en-US" altLang="zh-CN" sz="2400" i="1" dirty="0">
                        <a:latin typeface="Cambria Math" panose="02040503050406030204" pitchFamily="18" charset="0"/>
                      </a:rPr>
                      <m:t>𝑡</m:t>
                    </m:r>
                    <m:r>
                      <a:rPr lang="en-US" altLang="zh-CN" sz="2400" i="1" dirty="0">
                        <a:latin typeface="Cambria Math" panose="02040503050406030204" pitchFamily="18" charset="0"/>
                      </a:rPr>
                      <m:t> = 1 </m:t>
                    </m:r>
                  </m:oMath>
                </a14:m>
                <a:r>
                  <a:rPr lang="en-US" altLang="zh-CN" sz="2400" dirty="0"/>
                  <a:t>to </a:t>
                </a:r>
                <a14:m>
                  <m:oMath xmlns:m="http://schemas.openxmlformats.org/officeDocument/2006/math">
                    <m:r>
                      <a:rPr lang="en-US" altLang="zh-CN" sz="2400" i="1" dirty="0">
                        <a:latin typeface="Cambria Math" panose="02040503050406030204" pitchFamily="18" charset="0"/>
                      </a:rPr>
                      <m:t>𝑡</m:t>
                    </m:r>
                    <m:r>
                      <a:rPr lang="en-US" altLang="zh-CN" sz="2400" i="1" dirty="0">
                        <a:latin typeface="Cambria Math" panose="02040503050406030204" pitchFamily="18" charset="0"/>
                      </a:rPr>
                      <m:t> = </m:t>
                    </m:r>
                    <m:r>
                      <a:rPr lang="en-US" altLang="zh-CN" sz="2400" i="1" dirty="0">
                        <a:latin typeface="Cambria Math" panose="02040503050406030204" pitchFamily="18" charset="0"/>
                      </a:rPr>
                      <m:t>𝜏</m:t>
                    </m:r>
                  </m:oMath>
                </a14:m>
                <a:r>
                  <a:rPr lang="en-US" altLang="zh-CN" sz="2400" dirty="0"/>
                  <a:t>, we apply the following update equations:</a:t>
                </a:r>
              </a:p>
              <a:p>
                <a:pPr marL="0" indent="0">
                  <a:lnSpc>
                    <a:spcPct val="125000"/>
                  </a:lnSpc>
                  <a:spcBef>
                    <a:spcPct val="0"/>
                  </a:spcBef>
                  <a:buNone/>
                </a:pPr>
                <a:endParaRPr lang="en-US" altLang="zh-CN" sz="2400" dirty="0"/>
              </a:p>
              <a:p>
                <a:pPr marL="0" indent="0" algn="just">
                  <a:lnSpc>
                    <a:spcPct val="125000"/>
                  </a:lnSpc>
                  <a:spcBef>
                    <a:spcPct val="0"/>
                  </a:spcBef>
                  <a:buNone/>
                </a:pPr>
                <a:endParaRPr lang="en-US" altLang="zh-CN" sz="2400" dirty="0"/>
              </a:p>
              <a:p>
                <a:pPr marL="0" indent="0" algn="just">
                  <a:lnSpc>
                    <a:spcPct val="125000"/>
                  </a:lnSpc>
                  <a:spcBef>
                    <a:spcPct val="0"/>
                  </a:spcBef>
                  <a:buNone/>
                </a:pPr>
                <a:endParaRPr lang="en-US" altLang="zh-CN" sz="2400" dirty="0"/>
              </a:p>
              <a:p>
                <a:pPr marL="0" indent="0" algn="just">
                  <a:lnSpc>
                    <a:spcPct val="125000"/>
                  </a:lnSpc>
                  <a:spcBef>
                    <a:spcPct val="0"/>
                  </a:spcBef>
                  <a:buNone/>
                </a:pPr>
                <a:endParaRPr lang="en-US" altLang="zh-CN" sz="2400" dirty="0"/>
              </a:p>
              <a:p>
                <a:pPr marL="0" indent="0" algn="just">
                  <a:lnSpc>
                    <a:spcPct val="125000"/>
                  </a:lnSpc>
                  <a:spcBef>
                    <a:spcPct val="0"/>
                  </a:spcBef>
                  <a:buNone/>
                </a:pPr>
                <a:endParaRPr lang="en-US" altLang="zh-CN" sz="2400" dirty="0"/>
              </a:p>
              <a:p>
                <a:pPr marL="0" indent="0" algn="just">
                  <a:lnSpc>
                    <a:spcPct val="125000"/>
                  </a:lnSpc>
                  <a:spcBef>
                    <a:spcPct val="0"/>
                  </a:spcBef>
                  <a:buNone/>
                </a:pPr>
                <a:r>
                  <a:rPr lang="en-US" altLang="zh-CN" sz="2400" dirty="0"/>
                  <a:t>where the parameters are the bias vectors </a:t>
                </a:r>
                <a14:m>
                  <m:oMath xmlns:m="http://schemas.openxmlformats.org/officeDocument/2006/math">
                    <m:r>
                      <a:rPr lang="en-US" altLang="zh-CN" sz="2400" b="1" i="1" dirty="0" smtClean="0">
                        <a:latin typeface="Cambria Math" panose="02040503050406030204" pitchFamily="18" charset="0"/>
                      </a:rPr>
                      <m:t>𝒃</m:t>
                    </m:r>
                  </m:oMath>
                </a14:m>
                <a:r>
                  <a:rPr lang="en-US" altLang="zh-CN" sz="2400" b="1" dirty="0"/>
                  <a:t> </a:t>
                </a:r>
                <a:r>
                  <a:rPr lang="en-US" altLang="zh-CN" sz="2400" dirty="0"/>
                  <a:t>and </a:t>
                </a:r>
                <a14:m>
                  <m:oMath xmlns:m="http://schemas.openxmlformats.org/officeDocument/2006/math">
                    <m:r>
                      <a:rPr lang="en-US" altLang="zh-CN" sz="2400" b="1" i="1" dirty="0" smtClean="0">
                        <a:latin typeface="Cambria Math" panose="02040503050406030204" pitchFamily="18" charset="0"/>
                      </a:rPr>
                      <m:t>𝒄</m:t>
                    </m:r>
                  </m:oMath>
                </a14:m>
                <a:r>
                  <a:rPr lang="en-US" altLang="zh-CN" sz="2400" b="1" dirty="0"/>
                  <a:t> </a:t>
                </a:r>
                <a:r>
                  <a:rPr lang="en-US" altLang="zh-CN" sz="2400" dirty="0"/>
                  <a:t>along with the weight matrices </a:t>
                </a:r>
                <a14:m>
                  <m:oMath xmlns:m="http://schemas.openxmlformats.org/officeDocument/2006/math">
                    <m:r>
                      <a:rPr lang="en-US" altLang="zh-CN" sz="2400" b="1" i="1" dirty="0" smtClean="0">
                        <a:latin typeface="Cambria Math" panose="02040503050406030204" pitchFamily="18" charset="0"/>
                      </a:rPr>
                      <m:t>𝑼</m:t>
                    </m:r>
                  </m:oMath>
                </a14:m>
                <a:r>
                  <a:rPr lang="en-US" altLang="zh-CN" sz="2400" dirty="0"/>
                  <a:t>, </a:t>
                </a:r>
                <a14:m>
                  <m:oMath xmlns:m="http://schemas.openxmlformats.org/officeDocument/2006/math">
                    <m:r>
                      <a:rPr lang="en-US" altLang="zh-CN" sz="2400" b="1" i="1" dirty="0" smtClean="0">
                        <a:latin typeface="Cambria Math" panose="02040503050406030204" pitchFamily="18" charset="0"/>
                      </a:rPr>
                      <m:t>𝑽</m:t>
                    </m:r>
                  </m:oMath>
                </a14:m>
                <a:r>
                  <a:rPr lang="en-US" altLang="zh-CN" sz="2400" b="1" dirty="0"/>
                  <a:t> </a:t>
                </a:r>
                <a:r>
                  <a:rPr lang="en-US" altLang="zh-CN" sz="2400" dirty="0"/>
                  <a:t>and </a:t>
                </a:r>
                <a14:m>
                  <m:oMath xmlns:m="http://schemas.openxmlformats.org/officeDocument/2006/math">
                    <m:r>
                      <a:rPr lang="en-US" altLang="zh-CN" sz="2400" b="1" i="1" dirty="0" smtClean="0">
                        <a:latin typeface="Cambria Math" panose="02040503050406030204" pitchFamily="18" charset="0"/>
                      </a:rPr>
                      <m:t>𝑾</m:t>
                    </m:r>
                  </m:oMath>
                </a14:m>
                <a:r>
                  <a:rPr lang="en-US" altLang="zh-CN" sz="2400" b="1" dirty="0"/>
                  <a:t> </a:t>
                </a:r>
                <a:r>
                  <a:rPr lang="en-US" altLang="zh-CN" sz="2400" dirty="0"/>
                  <a:t>, respectively for input-to-hidden, hidden-to-output and hidden-</a:t>
                </a:r>
                <a:r>
                  <a:rPr lang="en-US" altLang="zh-CN" sz="2400" dirty="0" err="1"/>
                  <a:t>tohidden</a:t>
                </a:r>
                <a:r>
                  <a:rPr lang="en-US" altLang="zh-CN" sz="2400" dirty="0"/>
                  <a:t> connections. This is an example of a recurrent network that maps an input sequence to an output sequence of the same length. The total loss for a given sequence of </a:t>
                </a:r>
                <a14:m>
                  <m:oMath xmlns:m="http://schemas.openxmlformats.org/officeDocument/2006/math">
                    <m:r>
                      <a:rPr lang="en-US" altLang="zh-CN" sz="2400" b="1" i="1" dirty="0" smtClean="0">
                        <a:latin typeface="Cambria Math" panose="02040503050406030204" pitchFamily="18" charset="0"/>
                      </a:rPr>
                      <m:t>𝒙</m:t>
                    </m:r>
                  </m:oMath>
                </a14:m>
                <a:r>
                  <a:rPr lang="en-US" altLang="zh-CN" sz="2400" b="1" dirty="0"/>
                  <a:t> </a:t>
                </a:r>
                <a:r>
                  <a:rPr lang="en-US" altLang="zh-CN" sz="2400" dirty="0"/>
                  <a:t>values paired with a sequence of </a:t>
                </a:r>
                <a14:m>
                  <m:oMath xmlns:m="http://schemas.openxmlformats.org/officeDocument/2006/math">
                    <m:r>
                      <a:rPr lang="en-US" altLang="zh-CN" sz="2400" b="1" i="1" dirty="0" smtClean="0">
                        <a:latin typeface="Cambria Math" panose="02040503050406030204" pitchFamily="18" charset="0"/>
                      </a:rPr>
                      <m:t>𝒚</m:t>
                    </m:r>
                  </m:oMath>
                </a14:m>
                <a:r>
                  <a:rPr lang="en-US" altLang="zh-CN" sz="2400" b="1" dirty="0"/>
                  <a:t> </a:t>
                </a:r>
                <a:r>
                  <a:rPr lang="en-US" altLang="zh-CN" sz="2400" dirty="0"/>
                  <a:t>values would then be just the sum of the losses over all the time steps.</a:t>
                </a:r>
              </a:p>
            </p:txBody>
          </p:sp>
        </mc:Choice>
        <mc:Fallback xmlns="">
          <p:sp>
            <p:nvSpPr>
              <p:cNvPr id="88066" name="内容占位符 2"/>
              <p:cNvSpPr>
                <a:spLocks noGrp="1" noRot="1" noChangeAspect="1" noMove="1" noResize="1" noEditPoints="1" noAdjustHandles="1" noChangeArrowheads="1" noChangeShapeType="1" noTextEdit="1"/>
              </p:cNvSpPr>
              <p:nvPr>
                <p:ph idx="1"/>
              </p:nvPr>
            </p:nvSpPr>
            <p:spPr>
              <a:blipFill rotWithShape="1">
                <a:blip r:embed="rId3"/>
                <a:stretch>
                  <a:fillRect l="-855" r="-802" b="-1663"/>
                </a:stretch>
              </a:blipFill>
            </p:spPr>
            <p:txBody>
              <a:bodyPr/>
              <a:lstStyle/>
              <a:p>
                <a:r>
                  <a:rPr lang="zh-CN" altLang="en-US">
                    <a:noFill/>
                  </a:rPr>
                  <a:t> </a:t>
                </a:r>
                <a:endParaRPr lang="zh-CN" altLang="en-US">
                  <a:noFill/>
                </a:endParaRPr>
              </a:p>
            </p:txBody>
          </p:sp>
        </mc:Fallback>
      </mc:AlternateContent>
      <p:sp>
        <p:nvSpPr>
          <p:cNvPr id="6"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10.2 Recurrent Neural Networks </a:t>
            </a:r>
          </a:p>
        </p:txBody>
      </p:sp>
      <p:sp>
        <p:nvSpPr>
          <p:cNvPr id="88068"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pic>
        <p:nvPicPr>
          <p:cNvPr id="7" name="内容占位符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46414" y="2097735"/>
            <a:ext cx="735965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89329" y="1693242"/>
            <a:ext cx="7073821" cy="53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10.2 Recurrent Neural Networks </a:t>
            </a:r>
          </a:p>
        </p:txBody>
      </p:sp>
      <p:sp>
        <p:nvSpPr>
          <p:cNvPr id="92163"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pic>
        <p:nvPicPr>
          <p:cNvPr id="9216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557" y="1288778"/>
            <a:ext cx="6044597" cy="4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p:cNvSpPr txBox="1"/>
              <p:nvPr/>
            </p:nvSpPr>
            <p:spPr>
              <a:xfrm>
                <a:off x="6092243" y="879044"/>
                <a:ext cx="5518480" cy="5134804"/>
              </a:xfrm>
              <a:prstGeom prst="rect">
                <a:avLst/>
              </a:prstGeom>
              <a:noFill/>
            </p:spPr>
            <p:txBody>
              <a:bodyPr wrap="square" rtlCol="0">
                <a:spAutoFit/>
              </a:bodyPr>
              <a:lstStyle/>
              <a:p>
                <a:pPr algn="just">
                  <a:lnSpc>
                    <a:spcPct val="114000"/>
                  </a:lnSpc>
                </a:pPr>
                <a:r>
                  <a:rPr lang="en-US" altLang="zh-CN" sz="2200" dirty="0">
                    <a:latin typeface="Times New Roman" panose="02020603050405020304" pitchFamily="18" charset="0"/>
                    <a:cs typeface="Times New Roman" panose="02020603050405020304" pitchFamily="18" charset="0"/>
                  </a:rPr>
                  <a:t>Figure 10.4: An RNN whose only recurrence is the feedback connection from the output to the hidden layer. At each time step </a:t>
                </a:r>
                <a14:m>
                  <m:oMath xmlns:m="http://schemas.openxmlformats.org/officeDocument/2006/math">
                    <m:r>
                      <a:rPr lang="en-US" altLang="zh-CN" sz="2200" i="1" dirty="0">
                        <a:latin typeface="Cambria Math" panose="02040503050406030204" pitchFamily="18" charset="0"/>
                        <a:cs typeface="Times New Roman" panose="02020603050405020304" pitchFamily="18" charset="0"/>
                      </a:rPr>
                      <m:t>𝑡</m:t>
                    </m:r>
                  </m:oMath>
                </a14:m>
                <a:r>
                  <a:rPr lang="en-US" altLang="zh-CN" sz="2200" dirty="0">
                    <a:latin typeface="Times New Roman" panose="02020603050405020304" pitchFamily="18" charset="0"/>
                    <a:cs typeface="Times New Roman" panose="02020603050405020304" pitchFamily="18" charset="0"/>
                  </a:rPr>
                  <a:t> , the input is </a:t>
                </a:r>
                <a14:m>
                  <m:oMath xmlns:m="http://schemas.openxmlformats.org/officeDocument/2006/math">
                    <m:sSub>
                      <m:sSubPr>
                        <m:ctrlPr>
                          <a:rPr lang="en-US" altLang="zh-CN" sz="2200" b="1" i="1" dirty="0">
                            <a:latin typeface="Cambria Math" panose="02040503050406030204" pitchFamily="18" charset="0"/>
                            <a:cs typeface="Times New Roman" panose="02020603050405020304" pitchFamily="18" charset="0"/>
                          </a:rPr>
                        </m:ctrlPr>
                      </m:sSubPr>
                      <m:e>
                        <m:r>
                          <a:rPr lang="en-US" altLang="zh-CN" sz="2200" b="1" i="1" dirty="0">
                            <a:latin typeface="Cambria Math" panose="02040503050406030204" pitchFamily="18" charset="0"/>
                            <a:cs typeface="Times New Roman" panose="02020603050405020304" pitchFamily="18" charset="0"/>
                          </a:rPr>
                          <m:t>𝒙</m:t>
                        </m:r>
                      </m:e>
                      <m:sub>
                        <m:r>
                          <a:rPr lang="en-US" altLang="zh-CN" sz="2200" b="1" i="1" dirty="0">
                            <a:latin typeface="Cambria Math" panose="02040503050406030204" pitchFamily="18" charset="0"/>
                            <a:cs typeface="Times New Roman" panose="02020603050405020304" pitchFamily="18" charset="0"/>
                          </a:rPr>
                          <m:t>𝒕</m:t>
                        </m:r>
                      </m:sub>
                    </m:sSub>
                  </m:oMath>
                </a14:m>
                <a:r>
                  <a:rPr lang="en-US" altLang="zh-CN" sz="2200" dirty="0">
                    <a:latin typeface="Times New Roman" panose="02020603050405020304" pitchFamily="18" charset="0"/>
                    <a:cs typeface="Times New Roman" panose="02020603050405020304" pitchFamily="18" charset="0"/>
                  </a:rPr>
                  <a:t>, the hidden layer activations are </a:t>
                </a:r>
                <a14:m>
                  <m:oMath xmlns:m="http://schemas.openxmlformats.org/officeDocument/2006/math">
                    <m:sSup>
                      <m:sSupPr>
                        <m:ctrlPr>
                          <a:rPr lang="en-US" altLang="zh-CN" sz="2200" i="1">
                            <a:latin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cs typeface="Times New Roman" panose="02020603050405020304" pitchFamily="18" charset="0"/>
                          </a:rPr>
                          <m:t>h</m:t>
                        </m:r>
                      </m:e>
                      <m:sup>
                        <m:r>
                          <a:rPr lang="en-US" altLang="zh-CN" sz="2200" i="1">
                            <a:latin typeface="Cambria Math" panose="02040503050406030204" pitchFamily="18" charset="0"/>
                            <a:cs typeface="Times New Roman" panose="02020603050405020304" pitchFamily="18" charset="0"/>
                          </a:rPr>
                          <m:t>(</m:t>
                        </m:r>
                        <m:r>
                          <a:rPr lang="en-US" altLang="zh-CN" sz="2200" i="1">
                            <a:latin typeface="Cambria Math" panose="02040503050406030204" pitchFamily="18" charset="0"/>
                            <a:cs typeface="Times New Roman" panose="02020603050405020304" pitchFamily="18" charset="0"/>
                          </a:rPr>
                          <m:t>𝑡</m:t>
                        </m:r>
                        <m:r>
                          <a:rPr lang="en-US" altLang="zh-CN" sz="2200" i="1">
                            <a:latin typeface="Cambria Math" panose="02040503050406030204" pitchFamily="18" charset="0"/>
                            <a:cs typeface="Times New Roman" panose="02020603050405020304" pitchFamily="18" charset="0"/>
                          </a:rPr>
                          <m:t>)</m:t>
                        </m:r>
                      </m:sup>
                    </m:sSup>
                  </m:oMath>
                </a14:m>
                <a:r>
                  <a:rPr lang="en-US" altLang="zh-CN" sz="2200" dirty="0">
                    <a:latin typeface="Times New Roman" panose="02020603050405020304" pitchFamily="18" charset="0"/>
                    <a:cs typeface="Times New Roman" panose="02020603050405020304" pitchFamily="18" charset="0"/>
                  </a:rPr>
                  <a:t> , the outputs are </a:t>
                </a:r>
                <a14:m>
                  <m:oMath xmlns:m="http://schemas.openxmlformats.org/officeDocument/2006/math">
                    <m:sSup>
                      <m:sSupPr>
                        <m:ctrlPr>
                          <a:rPr lang="en-US" altLang="zh-CN" sz="2200" i="1">
                            <a:latin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cs typeface="Times New Roman" panose="02020603050405020304" pitchFamily="18" charset="0"/>
                          </a:rPr>
                          <m:t>𝑜</m:t>
                        </m:r>
                      </m:e>
                      <m:sup>
                        <m:r>
                          <a:rPr lang="en-US" altLang="zh-CN" sz="2200" i="1">
                            <a:latin typeface="Cambria Math" panose="02040503050406030204" pitchFamily="18" charset="0"/>
                            <a:cs typeface="Times New Roman" panose="02020603050405020304" pitchFamily="18" charset="0"/>
                          </a:rPr>
                          <m:t>(</m:t>
                        </m:r>
                        <m:r>
                          <a:rPr lang="en-US" altLang="zh-CN" sz="2200" i="1">
                            <a:latin typeface="Cambria Math" panose="02040503050406030204" pitchFamily="18" charset="0"/>
                            <a:cs typeface="Times New Roman" panose="02020603050405020304" pitchFamily="18" charset="0"/>
                          </a:rPr>
                          <m:t>𝑡</m:t>
                        </m:r>
                        <m:r>
                          <a:rPr lang="en-US" altLang="zh-CN" sz="2200" i="1">
                            <a:latin typeface="Cambria Math" panose="02040503050406030204" pitchFamily="18" charset="0"/>
                            <a:cs typeface="Times New Roman" panose="02020603050405020304" pitchFamily="18" charset="0"/>
                          </a:rPr>
                          <m:t>)</m:t>
                        </m:r>
                      </m:sup>
                    </m:sSup>
                  </m:oMath>
                </a14:m>
                <a:r>
                  <a:rPr lang="en-US" altLang="zh-CN" sz="2200" dirty="0">
                    <a:latin typeface="Times New Roman" panose="02020603050405020304" pitchFamily="18" charset="0"/>
                    <a:cs typeface="Times New Roman" panose="02020603050405020304" pitchFamily="18" charset="0"/>
                  </a:rPr>
                  <a:t>, the targets are </a:t>
                </a:r>
                <a14:m>
                  <m:oMath xmlns:m="http://schemas.openxmlformats.org/officeDocument/2006/math">
                    <m:sSup>
                      <m:sSupPr>
                        <m:ctrlPr>
                          <a:rPr lang="en-US" altLang="zh-CN" sz="2200" i="1">
                            <a:latin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cs typeface="Times New Roman" panose="02020603050405020304" pitchFamily="18" charset="0"/>
                          </a:rPr>
                          <m:t>𝑦</m:t>
                        </m:r>
                      </m:e>
                      <m:sup>
                        <m:r>
                          <a:rPr lang="en-US" altLang="zh-CN" sz="2200" i="1">
                            <a:latin typeface="Cambria Math" panose="02040503050406030204" pitchFamily="18" charset="0"/>
                            <a:cs typeface="Times New Roman" panose="02020603050405020304" pitchFamily="18" charset="0"/>
                          </a:rPr>
                          <m:t>(</m:t>
                        </m:r>
                        <m:r>
                          <a:rPr lang="en-US" altLang="zh-CN" sz="2200" i="1">
                            <a:latin typeface="Cambria Math" panose="02040503050406030204" pitchFamily="18" charset="0"/>
                            <a:cs typeface="Times New Roman" panose="02020603050405020304" pitchFamily="18" charset="0"/>
                          </a:rPr>
                          <m:t>𝑡</m:t>
                        </m:r>
                        <m:r>
                          <a:rPr lang="en-US" altLang="zh-CN" sz="2200" i="1">
                            <a:latin typeface="Cambria Math" panose="02040503050406030204" pitchFamily="18" charset="0"/>
                            <a:cs typeface="Times New Roman" panose="02020603050405020304" pitchFamily="18" charset="0"/>
                          </a:rPr>
                          <m:t>)</m:t>
                        </m:r>
                      </m:sup>
                    </m:sSup>
                  </m:oMath>
                </a14:m>
                <a:r>
                  <a:rPr lang="en-US" altLang="zh-CN" sz="2200" dirty="0">
                    <a:latin typeface="Times New Roman" panose="02020603050405020304" pitchFamily="18" charset="0"/>
                    <a:cs typeface="Times New Roman" panose="02020603050405020304" pitchFamily="18" charset="0"/>
                  </a:rPr>
                  <a:t> and the loss is </a:t>
                </a:r>
                <a14:m>
                  <m:oMath xmlns:m="http://schemas.openxmlformats.org/officeDocument/2006/math">
                    <m:sSup>
                      <m:sSupPr>
                        <m:ctrlPr>
                          <a:rPr lang="en-US" altLang="zh-CN" sz="2200" i="1">
                            <a:latin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cs typeface="Times New Roman" panose="02020603050405020304" pitchFamily="18" charset="0"/>
                          </a:rPr>
                          <m:t>𝐿</m:t>
                        </m:r>
                      </m:e>
                      <m:sup>
                        <m:r>
                          <a:rPr lang="en-US" altLang="zh-CN" sz="2200" i="1">
                            <a:latin typeface="Cambria Math" panose="02040503050406030204" pitchFamily="18" charset="0"/>
                            <a:cs typeface="Times New Roman" panose="02020603050405020304" pitchFamily="18" charset="0"/>
                          </a:rPr>
                          <m:t>(</m:t>
                        </m:r>
                        <m:r>
                          <a:rPr lang="en-US" altLang="zh-CN" sz="2200" i="1">
                            <a:latin typeface="Cambria Math" panose="02040503050406030204" pitchFamily="18" charset="0"/>
                            <a:cs typeface="Times New Roman" panose="02020603050405020304" pitchFamily="18" charset="0"/>
                          </a:rPr>
                          <m:t>𝑡</m:t>
                        </m:r>
                        <m:r>
                          <a:rPr lang="en-US" altLang="zh-CN" sz="2200" i="1">
                            <a:latin typeface="Cambria Math" panose="02040503050406030204" pitchFamily="18" charset="0"/>
                            <a:cs typeface="Times New Roman" panose="02020603050405020304" pitchFamily="18" charset="0"/>
                          </a:rPr>
                          <m:t>)</m:t>
                        </m:r>
                      </m:sup>
                    </m:sSup>
                  </m:oMath>
                </a14:m>
                <a:r>
                  <a:rPr lang="en-US" altLang="zh-CN" sz="2200" dirty="0">
                    <a:latin typeface="Times New Roman" panose="02020603050405020304" pitchFamily="18" charset="0"/>
                    <a:cs typeface="Times New Roman" panose="02020603050405020304" pitchFamily="18" charset="0"/>
                  </a:rPr>
                  <a:t>. </a:t>
                </a:r>
                <a:r>
                  <a:rPr lang="en-US" altLang="zh-CN" sz="2200" i="1" dirty="0">
                    <a:latin typeface="Times New Roman" panose="02020603050405020304" pitchFamily="18" charset="0"/>
                    <a:cs typeface="Times New Roman" panose="02020603050405020304" pitchFamily="18" charset="0"/>
                  </a:rPr>
                  <a:t>(Left) </a:t>
                </a:r>
                <a:r>
                  <a:rPr lang="en-US" altLang="zh-CN" sz="2200" dirty="0">
                    <a:latin typeface="Times New Roman" panose="02020603050405020304" pitchFamily="18" charset="0"/>
                    <a:cs typeface="Times New Roman" panose="02020603050405020304" pitchFamily="18" charset="0"/>
                  </a:rPr>
                  <a:t>Circuit diagram. </a:t>
                </a:r>
                <a:r>
                  <a:rPr lang="en-US" altLang="zh-CN" sz="2200" i="1" dirty="0">
                    <a:latin typeface="Times New Roman" panose="02020603050405020304" pitchFamily="18" charset="0"/>
                    <a:cs typeface="Times New Roman" panose="02020603050405020304" pitchFamily="18" charset="0"/>
                  </a:rPr>
                  <a:t>(Right) </a:t>
                </a:r>
                <a:r>
                  <a:rPr lang="en-US" altLang="zh-CN" sz="2200" dirty="0">
                    <a:latin typeface="Times New Roman" panose="02020603050405020304" pitchFamily="18" charset="0"/>
                    <a:cs typeface="Times New Roman" panose="02020603050405020304" pitchFamily="18" charset="0"/>
                  </a:rPr>
                  <a:t>Unfolded computational graph. Such an RNN is less powerful (can express a smaller set of functions) than those in the family represented by Fig. </a:t>
                </a:r>
                <a:r>
                  <a:rPr lang="en-US" altLang="zh-CN" sz="2200" dirty="0">
                    <a:solidFill>
                      <a:srgbClr val="FF0000"/>
                    </a:solidFill>
                    <a:latin typeface="Times New Roman" panose="02020603050405020304" pitchFamily="18" charset="0"/>
                    <a:cs typeface="Times New Roman" panose="02020603050405020304" pitchFamily="18" charset="0"/>
                  </a:rPr>
                  <a:t>10.3</a:t>
                </a:r>
                <a:r>
                  <a:rPr lang="en-US" altLang="zh-CN" sz="2200" dirty="0">
                    <a:latin typeface="Times New Roman" panose="02020603050405020304" pitchFamily="18" charset="0"/>
                    <a:cs typeface="Times New Roman" panose="02020603050405020304" pitchFamily="18" charset="0"/>
                  </a:rPr>
                  <a:t>. The RNN in Fig. </a:t>
                </a:r>
                <a:r>
                  <a:rPr lang="en-US" altLang="zh-CN" sz="2200" dirty="0">
                    <a:solidFill>
                      <a:srgbClr val="FF0000"/>
                    </a:solidFill>
                    <a:latin typeface="Times New Roman" panose="02020603050405020304" pitchFamily="18" charset="0"/>
                    <a:cs typeface="Times New Roman" panose="02020603050405020304" pitchFamily="18" charset="0"/>
                  </a:rPr>
                  <a:t>10.3</a:t>
                </a:r>
                <a:r>
                  <a:rPr lang="en-US" altLang="zh-CN" sz="2200" dirty="0">
                    <a:latin typeface="Times New Roman" panose="02020603050405020304" pitchFamily="18" charset="0"/>
                    <a:cs typeface="Times New Roman" panose="02020603050405020304" pitchFamily="18" charset="0"/>
                  </a:rPr>
                  <a:t> can choose to put any information it wants about the past into its hidden  representation </a:t>
                </a:r>
                <a14:m>
                  <m:oMath xmlns:m="http://schemas.openxmlformats.org/officeDocument/2006/math">
                    <m:r>
                      <a:rPr lang="en-US" altLang="zh-CN" sz="2200" b="1" i="1" dirty="0">
                        <a:latin typeface="Cambria Math" panose="02040503050406030204" pitchFamily="18" charset="0"/>
                        <a:cs typeface="Times New Roman" panose="02020603050405020304" pitchFamily="18" charset="0"/>
                      </a:rPr>
                      <m:t>𝒉</m:t>
                    </m:r>
                  </m:oMath>
                </a14:m>
                <a:r>
                  <a:rPr lang="en-US" altLang="zh-CN" sz="2200" b="1"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and transmit </a:t>
                </a:r>
                <a14:m>
                  <m:oMath xmlns:m="http://schemas.openxmlformats.org/officeDocument/2006/math">
                    <m:r>
                      <a:rPr lang="en-US" altLang="zh-CN" sz="2200" b="1" i="1" dirty="0">
                        <a:latin typeface="Cambria Math" panose="02040503050406030204" pitchFamily="18" charset="0"/>
                        <a:cs typeface="Times New Roman" panose="02020603050405020304" pitchFamily="18" charset="0"/>
                      </a:rPr>
                      <m:t>𝒉</m:t>
                    </m:r>
                  </m:oMath>
                </a14:m>
                <a:r>
                  <a:rPr lang="en-US" altLang="zh-CN" sz="2200" b="1"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to the future.</a:t>
                </a:r>
                <a:endParaRPr lang="zh-CN" altLang="en-US" sz="2200" dirty="0"/>
              </a:p>
            </p:txBody>
          </p:sp>
        </mc:Choice>
        <mc:Fallback xmlns="">
          <p:sp>
            <p:nvSpPr>
              <p:cNvPr id="2" name="文本框 1"/>
              <p:cNvSpPr txBox="1">
                <a:spLocks noRot="1" noChangeAspect="1" noMove="1" noResize="1" noEditPoints="1" noAdjustHandles="1" noChangeArrowheads="1" noChangeShapeType="1" noTextEdit="1"/>
              </p:cNvSpPr>
              <p:nvPr/>
            </p:nvSpPr>
            <p:spPr>
              <a:xfrm>
                <a:off x="6092243" y="879044"/>
                <a:ext cx="5518480" cy="5134804"/>
              </a:xfrm>
              <a:prstGeom prst="rect">
                <a:avLst/>
              </a:prstGeom>
              <a:blipFill rotWithShape="1">
                <a:blip r:embed="rId4"/>
                <a:stretch>
                  <a:fillRect l="-1435" t="-474" r="-1325" b="-1305"/>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10.2 Recurrent Neural Networks </a:t>
            </a:r>
          </a:p>
        </p:txBody>
      </p:sp>
      <p:sp>
        <p:nvSpPr>
          <p:cNvPr id="92163"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pic>
        <p:nvPicPr>
          <p:cNvPr id="9216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557" y="1288778"/>
            <a:ext cx="6044597" cy="4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p:cNvSpPr txBox="1"/>
              <p:nvPr/>
            </p:nvSpPr>
            <p:spPr>
              <a:xfrm>
                <a:off x="6092243" y="862885"/>
                <a:ext cx="5518480" cy="5472460"/>
              </a:xfrm>
              <a:prstGeom prst="rect">
                <a:avLst/>
              </a:prstGeom>
              <a:noFill/>
            </p:spPr>
            <p:txBody>
              <a:bodyPr wrap="square" rtlCol="0">
                <a:spAutoFit/>
              </a:bodyPr>
              <a:lstStyle/>
              <a:p>
                <a:pPr algn="just">
                  <a:lnSpc>
                    <a:spcPct val="114000"/>
                  </a:lnSpc>
                </a:pPr>
                <a:r>
                  <a:rPr lang="en-US" altLang="zh-CN" sz="2200" dirty="0">
                    <a:latin typeface="Times New Roman" panose="02020603050405020304" pitchFamily="18" charset="0"/>
                    <a:cs typeface="Times New Roman" panose="02020603050405020304" pitchFamily="18" charset="0"/>
                  </a:rPr>
                  <a:t>Figure 10.4: The RNN in this figure is trained to put a specific output value into </a:t>
                </a:r>
                <a14:m>
                  <m:oMath xmlns:m="http://schemas.openxmlformats.org/officeDocument/2006/math">
                    <m:r>
                      <a:rPr lang="en-US" altLang="zh-CN" sz="2200" b="1" i="1" dirty="0" smtClean="0">
                        <a:latin typeface="Cambria Math" panose="02040503050406030204" pitchFamily="18" charset="0"/>
                        <a:cs typeface="Times New Roman" panose="02020603050405020304" pitchFamily="18" charset="0"/>
                      </a:rPr>
                      <m:t>𝒐</m:t>
                    </m:r>
                  </m:oMath>
                </a14:m>
                <a:r>
                  <a:rPr lang="en-US" altLang="zh-CN" sz="2200"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sz="2200" b="1" i="1" dirty="0" smtClean="0">
                        <a:latin typeface="Cambria Math" panose="02040503050406030204" pitchFamily="18" charset="0"/>
                        <a:cs typeface="Times New Roman" panose="02020603050405020304" pitchFamily="18" charset="0"/>
                      </a:rPr>
                      <m:t>𝒐</m:t>
                    </m:r>
                  </m:oMath>
                </a14:m>
                <a:r>
                  <a:rPr lang="en-US" altLang="zh-CN" sz="2200" b="1"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is the only information it is allowed to send to the future. There are no direct connections from </a:t>
                </a:r>
                <a14:m>
                  <m:oMath xmlns:m="http://schemas.openxmlformats.org/officeDocument/2006/math">
                    <m:r>
                      <a:rPr lang="en-US" altLang="zh-CN" sz="2200" b="1" i="1" dirty="0" smtClean="0">
                        <a:latin typeface="Cambria Math" panose="02040503050406030204" pitchFamily="18" charset="0"/>
                        <a:cs typeface="Times New Roman" panose="02020603050405020304" pitchFamily="18" charset="0"/>
                      </a:rPr>
                      <m:t>𝒉</m:t>
                    </m:r>
                  </m:oMath>
                </a14:m>
                <a:r>
                  <a:rPr lang="en-US" altLang="zh-CN" sz="2200" b="1"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going forward. The previous </a:t>
                </a:r>
                <a14:m>
                  <m:oMath xmlns:m="http://schemas.openxmlformats.org/officeDocument/2006/math">
                    <m:r>
                      <a:rPr lang="en-US" altLang="zh-CN" sz="2200" b="1" i="1" dirty="0" smtClean="0">
                        <a:latin typeface="Cambria Math" panose="02040503050406030204" pitchFamily="18" charset="0"/>
                        <a:cs typeface="Times New Roman" panose="02020603050405020304" pitchFamily="18" charset="0"/>
                      </a:rPr>
                      <m:t>𝒉</m:t>
                    </m:r>
                  </m:oMath>
                </a14:m>
                <a:r>
                  <a:rPr lang="en-US" altLang="zh-CN" sz="2200" b="1"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is connected to the present only indirectly, via the predictions it was used to produce. Unless </a:t>
                </a:r>
                <a14:m>
                  <m:oMath xmlns:m="http://schemas.openxmlformats.org/officeDocument/2006/math">
                    <m:r>
                      <a:rPr lang="en-US" altLang="zh-CN" sz="2200" b="1" i="1" dirty="0" smtClean="0">
                        <a:latin typeface="Cambria Math" panose="02040503050406030204" pitchFamily="18" charset="0"/>
                        <a:cs typeface="Times New Roman" panose="02020603050405020304" pitchFamily="18" charset="0"/>
                      </a:rPr>
                      <m:t>𝒐</m:t>
                    </m:r>
                  </m:oMath>
                </a14:m>
                <a:r>
                  <a:rPr lang="en-US" altLang="zh-CN" sz="2200" b="1"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is very high-dimensional and rich, it will usually lack important information from the past. This makes the RNN in this figure less powerful, but it may be easier to train because each time step can be trained in isolation from the others, allowing greater parallelization during training, as described in Sec. </a:t>
                </a:r>
                <a:r>
                  <a:rPr lang="en-US" altLang="zh-CN" sz="2200" dirty="0">
                    <a:solidFill>
                      <a:srgbClr val="FF0000"/>
                    </a:solidFill>
                    <a:latin typeface="Times New Roman" panose="02020603050405020304" pitchFamily="18" charset="0"/>
                    <a:cs typeface="Times New Roman" panose="02020603050405020304" pitchFamily="18" charset="0"/>
                  </a:rPr>
                  <a:t>10.2.1</a:t>
                </a:r>
                <a:r>
                  <a:rPr lang="en-US" altLang="zh-CN" sz="2200" dirty="0">
                    <a:latin typeface="Times New Roman" panose="02020603050405020304" pitchFamily="18" charset="0"/>
                    <a:cs typeface="Times New Roman" panose="02020603050405020304" pitchFamily="18" charset="0"/>
                  </a:rPr>
                  <a:t>.</a:t>
                </a:r>
                <a:endParaRPr lang="zh-CN" altLang="en-US" sz="2200" dirty="0"/>
              </a:p>
            </p:txBody>
          </p:sp>
        </mc:Choice>
        <mc:Fallback xmlns="">
          <p:sp>
            <p:nvSpPr>
              <p:cNvPr id="2" name="文本框 1"/>
              <p:cNvSpPr txBox="1">
                <a:spLocks noRot="1" noChangeAspect="1" noMove="1" noResize="1" noEditPoints="1" noAdjustHandles="1" noChangeArrowheads="1" noChangeShapeType="1" noTextEdit="1"/>
              </p:cNvSpPr>
              <p:nvPr/>
            </p:nvSpPr>
            <p:spPr>
              <a:xfrm>
                <a:off x="6092243" y="862885"/>
                <a:ext cx="5518480" cy="5472460"/>
              </a:xfrm>
              <a:prstGeom prst="rect">
                <a:avLst/>
              </a:prstGeom>
              <a:blipFill rotWithShape="1">
                <a:blip r:embed="rId4"/>
                <a:stretch>
                  <a:fillRect l="-1435" t="-446" r="-1325" b="-1226"/>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8066" name="内容占位符 2"/>
              <p:cNvSpPr>
                <a:spLocks noGrp="1"/>
              </p:cNvSpPr>
              <p:nvPr>
                <p:ph idx="1"/>
              </p:nvPr>
            </p:nvSpPr>
            <p:spPr/>
            <p:txBody>
              <a:bodyPr>
                <a:noAutofit/>
              </a:bodyPr>
              <a:lstStyle/>
              <a:p>
                <a:pPr marL="0" indent="0">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For example, if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𝐿</m:t>
                        </m:r>
                      </m:e>
                      <m:sup>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𝑡</m:t>
                        </m:r>
                        <m:r>
                          <a:rPr lang="en-US" altLang="zh-CN" sz="2600" i="1">
                            <a:latin typeface="Cambria Math" panose="02040503050406030204" pitchFamily="18" charset="0"/>
                            <a:cs typeface="Times New Roman" panose="02020603050405020304" pitchFamily="18" charset="0"/>
                          </a:rPr>
                          <m:t>)</m:t>
                        </m:r>
                      </m:sup>
                    </m:sSup>
                  </m:oMath>
                </a14:m>
                <a:r>
                  <a:rPr lang="en-US" altLang="zh-CN" sz="2600" dirty="0">
                    <a:latin typeface="Times New Roman" panose="02020603050405020304" pitchFamily="18" charset="0"/>
                    <a:cs typeface="Times New Roman" panose="02020603050405020304" pitchFamily="18" charset="0"/>
                  </a:rPr>
                  <a:t> is the negative log-likelihood of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𝑦</m:t>
                        </m:r>
                      </m:e>
                      <m:sup>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𝑡</m:t>
                        </m:r>
                        <m:r>
                          <a:rPr lang="en-US" altLang="zh-CN" sz="2600" i="1">
                            <a:latin typeface="Cambria Math" panose="02040503050406030204" pitchFamily="18" charset="0"/>
                            <a:cs typeface="Times New Roman" panose="02020603050405020304" pitchFamily="18" charset="0"/>
                          </a:rPr>
                          <m:t>)</m:t>
                        </m:r>
                      </m:sup>
                    </m:sSup>
                  </m:oMath>
                </a14:m>
                <a:r>
                  <a:rPr lang="en-US" altLang="zh-CN" sz="2600" dirty="0">
                    <a:latin typeface="Times New Roman" panose="02020603050405020304" pitchFamily="18" charset="0"/>
                    <a:cs typeface="Times New Roman" panose="02020603050405020304" pitchFamily="18" charset="0"/>
                  </a:rPr>
                  <a:t> given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𝑥</m:t>
                        </m:r>
                      </m:e>
                      <m:sup>
                        <m:r>
                          <a:rPr lang="en-US" altLang="zh-CN" sz="2600" i="1">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1</m:t>
                        </m:r>
                        <m:r>
                          <a:rPr lang="en-US" altLang="zh-CN" sz="2600" i="1">
                            <a:latin typeface="Cambria Math" panose="02040503050406030204" pitchFamily="18" charset="0"/>
                            <a:cs typeface="Times New Roman" panose="02020603050405020304" pitchFamily="18" charset="0"/>
                          </a:rPr>
                          <m:t>)</m:t>
                        </m:r>
                      </m:sup>
                    </m:sSup>
                  </m:oMath>
                </a14:m>
                <a:r>
                  <a:rPr lang="en-US" altLang="zh-CN" sz="2600" dirty="0">
                    <a:latin typeface="Times New Roman" panose="02020603050405020304" pitchFamily="18" charset="0"/>
                    <a:cs typeface="Times New Roman" panose="02020603050405020304" pitchFamily="18" charset="0"/>
                  </a:rPr>
                  <a:t>, . . . ,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𝑥</m:t>
                        </m:r>
                      </m:e>
                      <m:sup>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𝑡</m:t>
                        </m:r>
                        <m:r>
                          <a:rPr lang="en-US" altLang="zh-CN" sz="2600" i="1">
                            <a:latin typeface="Cambria Math" panose="02040503050406030204" pitchFamily="18" charset="0"/>
                            <a:cs typeface="Times New Roman" panose="02020603050405020304" pitchFamily="18" charset="0"/>
                          </a:rPr>
                          <m:t>)</m:t>
                        </m:r>
                      </m:sup>
                    </m:sSup>
                  </m:oMath>
                </a14:m>
                <a:r>
                  <a:rPr lang="en-US" altLang="zh-CN" sz="2600" dirty="0">
                    <a:latin typeface="Times New Roman" panose="02020603050405020304" pitchFamily="18" charset="0"/>
                    <a:cs typeface="Times New Roman" panose="02020603050405020304" pitchFamily="18" charset="0"/>
                  </a:rPr>
                  <a:t>, then </a:t>
                </a:r>
              </a:p>
              <a:p>
                <a:pPr marL="0" indent="0">
                  <a:lnSpc>
                    <a:spcPct val="125000"/>
                  </a:lnSpc>
                  <a:spcBef>
                    <a:spcPct val="0"/>
                  </a:spcBef>
                  <a:buNone/>
                </a:pPr>
                <a:endParaRPr lang="en-US" altLang="zh-CN" sz="2600" dirty="0">
                  <a:latin typeface="Times New Roman" panose="02020603050405020304" pitchFamily="18" charset="0"/>
                  <a:cs typeface="Times New Roman" panose="02020603050405020304" pitchFamily="18" charset="0"/>
                </a:endParaRPr>
              </a:p>
              <a:p>
                <a:pPr marL="0" indent="0">
                  <a:lnSpc>
                    <a:spcPct val="125000"/>
                  </a:lnSpc>
                  <a:spcBef>
                    <a:spcPct val="0"/>
                  </a:spcBef>
                  <a:buNone/>
                </a:pPr>
                <a:endParaRPr lang="en-US" altLang="zh-CN" sz="2600" dirty="0">
                  <a:latin typeface="Times New Roman" panose="02020603050405020304" pitchFamily="18" charset="0"/>
                  <a:cs typeface="Times New Roman" panose="02020603050405020304" pitchFamily="18" charset="0"/>
                </a:endParaRPr>
              </a:p>
              <a:p>
                <a:pPr marL="0" indent="0">
                  <a:lnSpc>
                    <a:spcPct val="125000"/>
                  </a:lnSpc>
                  <a:spcBef>
                    <a:spcPct val="0"/>
                  </a:spcBef>
                  <a:buNone/>
                </a:pPr>
                <a:endParaRPr lang="en-US" altLang="zh-CN" sz="2600" dirty="0">
                  <a:latin typeface="Times New Roman" panose="02020603050405020304" pitchFamily="18" charset="0"/>
                  <a:cs typeface="Times New Roman" panose="02020603050405020304" pitchFamily="18" charset="0"/>
                </a:endParaRPr>
              </a:p>
              <a:p>
                <a:pPr marL="0" indent="0">
                  <a:lnSpc>
                    <a:spcPct val="125000"/>
                  </a:lnSpc>
                  <a:spcBef>
                    <a:spcPct val="0"/>
                  </a:spcBef>
                  <a:buNone/>
                </a:pPr>
                <a:endParaRPr lang="en-US" altLang="zh-CN" sz="2600" dirty="0">
                  <a:latin typeface="Times New Roman" panose="02020603050405020304" pitchFamily="18" charset="0"/>
                  <a:cs typeface="Times New Roman" panose="02020603050405020304" pitchFamily="18" charset="0"/>
                </a:endParaRPr>
              </a:p>
              <a:p>
                <a:pPr marL="0" indent="0">
                  <a:lnSpc>
                    <a:spcPct val="125000"/>
                  </a:lnSpc>
                  <a:spcBef>
                    <a:spcPct val="0"/>
                  </a:spcBef>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where</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 </m:t>
                        </m:r>
                        <m:r>
                          <a:rPr lang="en-US" altLang="zh-CN" sz="2600" b="0" i="1" smtClean="0">
                            <a:latin typeface="Cambria Math" panose="02040503050406030204" pitchFamily="18" charset="0"/>
                          </a:rPr>
                          <m:t>𝑝</m:t>
                        </m:r>
                      </m:e>
                      <m:sub>
                        <m:r>
                          <a:rPr lang="en-US" altLang="zh-CN" sz="2600" b="0" i="1" smtClean="0">
                            <a:latin typeface="Cambria Math" panose="02040503050406030204" pitchFamily="18" charset="0"/>
                          </a:rPr>
                          <m:t>𝑚𝑜𝑑𝑒𝑙</m:t>
                        </m:r>
                      </m:sub>
                    </m:sSub>
                    <m:r>
                      <a:rPr lang="en-US" altLang="zh-CN" sz="2600" b="0" i="1" smtClean="0">
                        <a:latin typeface="Cambria Math" panose="02040503050406030204" pitchFamily="18" charset="0"/>
                      </a:rPr>
                      <m:t>(</m:t>
                    </m:r>
                    <m:sSup>
                      <m:sSupPr>
                        <m:ctrlPr>
                          <a:rPr lang="en-US" altLang="zh-CN" sz="2600" i="1" smtClean="0">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𝑦</m:t>
                        </m:r>
                      </m:e>
                      <m:sup>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𝑡</m:t>
                            </m:r>
                          </m:e>
                        </m:d>
                      </m:sup>
                    </m:sSup>
                    <m:r>
                      <a:rPr lang="en-US" altLang="zh-CN" sz="2600" b="0" i="1" smtClean="0">
                        <a:latin typeface="Cambria Math" panose="02040503050406030204" pitchFamily="18" charset="0"/>
                        <a:cs typeface="Times New Roman" panose="02020603050405020304" pitchFamily="18" charset="0"/>
                      </a:rPr>
                      <m:t>|{</m:t>
                    </m:r>
                    <m:sSup>
                      <m:sSupPr>
                        <m:ctrlPr>
                          <a:rPr lang="en-US" altLang="zh-CN" sz="2600" i="1" smtClean="0">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𝑥</m:t>
                        </m:r>
                      </m:e>
                      <m:sup>
                        <m:r>
                          <a:rPr lang="en-US" altLang="zh-CN" sz="2600" i="1">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1</m:t>
                        </m:r>
                        <m:r>
                          <a:rPr lang="en-US" altLang="zh-CN" sz="2600" i="1">
                            <a:latin typeface="Cambria Math" panose="02040503050406030204" pitchFamily="18" charset="0"/>
                            <a:cs typeface="Times New Roman" panose="02020603050405020304" pitchFamily="18" charset="0"/>
                          </a:rPr>
                          <m:t>)</m:t>
                        </m:r>
                      </m:sup>
                    </m:sSup>
                    <m:r>
                      <m:rPr>
                        <m:nor/>
                      </m:rPr>
                      <a:rPr lang="en-US" altLang="zh-CN" sz="2600" dirty="0">
                        <a:latin typeface="Times New Roman" panose="02020603050405020304" pitchFamily="18" charset="0"/>
                        <a:cs typeface="Times New Roman" panose="02020603050405020304" pitchFamily="18" charset="0"/>
                      </a:rPr>
                      <m:t>, . . . , </m:t>
                    </m:r>
                    <m:sSup>
                      <m:sSupPr>
                        <m:ctrlPr>
                          <a:rPr lang="en-US" altLang="zh-CN" sz="2600" i="1">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𝑥</m:t>
                        </m:r>
                      </m:e>
                      <m:sup>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𝑡</m:t>
                        </m:r>
                        <m:r>
                          <a:rPr lang="en-US" altLang="zh-CN" sz="2600" i="1">
                            <a:latin typeface="Cambria Math" panose="02040503050406030204" pitchFamily="18" charset="0"/>
                            <a:cs typeface="Times New Roman" panose="02020603050405020304" pitchFamily="18" charset="0"/>
                          </a:rPr>
                          <m:t>)</m:t>
                        </m:r>
                      </m:sup>
                    </m:sSup>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rPr>
                      <m:t>)</m:t>
                    </m:r>
                  </m:oMath>
                </a14:m>
                <a:r>
                  <a:rPr lang="en-US" altLang="zh-CN" sz="2600" dirty="0">
                    <a:latin typeface="Times New Roman" panose="02020603050405020304" pitchFamily="18" charset="0"/>
                    <a:cs typeface="Times New Roman" panose="02020603050405020304" pitchFamily="18" charset="0"/>
                  </a:rPr>
                  <a:t> is given by reading the entry for </a:t>
                </a:r>
                <a14:m>
                  <m:oMath xmlns:m="http://schemas.openxmlformats.org/officeDocument/2006/math">
                    <m:sSup>
                      <m:sSupPr>
                        <m:ctrlPr>
                          <a:rPr lang="en-US" altLang="zh-CN" sz="2600" i="1" smtClean="0">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𝑦</m:t>
                        </m:r>
                      </m:e>
                      <m:sup>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𝑡</m:t>
                            </m:r>
                          </m:e>
                        </m:d>
                      </m:sup>
                    </m:sSup>
                  </m:oMath>
                </a14:m>
                <a:r>
                  <a:rPr lang="en-US" altLang="zh-CN" sz="2600" dirty="0">
                    <a:latin typeface="Times New Roman" panose="02020603050405020304" pitchFamily="18" charset="0"/>
                    <a:cs typeface="Times New Roman" panose="02020603050405020304" pitchFamily="18" charset="0"/>
                  </a:rPr>
                  <a:t> from the model’s output vector </a:t>
                </a:r>
                <a14:m>
                  <m:oMath xmlns:m="http://schemas.openxmlformats.org/officeDocument/2006/math">
                    <m:sSup>
                      <m:sSupPr>
                        <m:ctrlPr>
                          <a:rPr lang="en-US" altLang="zh-CN" sz="2600" i="1" smtClean="0">
                            <a:latin typeface="Cambria Math" panose="02040503050406030204" pitchFamily="18" charset="0"/>
                          </a:rPr>
                        </m:ctrlPr>
                      </m:sSupPr>
                      <m:e>
                        <m:acc>
                          <m:accPr>
                            <m:chr m:val="̂"/>
                            <m:ctrlPr>
                              <a:rPr lang="en-US" altLang="zh-CN" sz="2600" i="1" smtClean="0">
                                <a:latin typeface="Cambria Math" panose="02040503050406030204" pitchFamily="18" charset="0"/>
                              </a:rPr>
                            </m:ctrlPr>
                          </m:accPr>
                          <m:e>
                            <m:r>
                              <a:rPr lang="en-US" altLang="zh-CN" sz="2600" b="0" i="1" smtClean="0">
                                <a:latin typeface="Cambria Math" panose="02040503050406030204" pitchFamily="18" charset="0"/>
                              </a:rPr>
                              <m:t>𝑦</m:t>
                            </m:r>
                          </m:e>
                        </m:acc>
                      </m:e>
                      <m:sup>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m:t>
                        </m:r>
                      </m:sup>
                    </m:sSup>
                  </m:oMath>
                </a14:m>
                <a:r>
                  <a:rPr lang="en-US" altLang="zh-CN" sz="2600" dirty="0">
                    <a:latin typeface="Times New Roman" panose="02020603050405020304" pitchFamily="18" charset="0"/>
                    <a:cs typeface="Times New Roman" panose="02020603050405020304" pitchFamily="18" charset="0"/>
                  </a:rPr>
                  <a:t>. Computing the gradient of this loss function with respect to the parameters is an expensive operation.</a:t>
                </a:r>
              </a:p>
            </p:txBody>
          </p:sp>
        </mc:Choice>
        <mc:Fallback xmlns="">
          <p:sp>
            <p:nvSpPr>
              <p:cNvPr id="88066" name="内容占位符 2"/>
              <p:cNvSpPr>
                <a:spLocks noGrp="1" noRot="1" noChangeAspect="1" noMove="1" noResize="1" noEditPoints="1" noAdjustHandles="1" noChangeArrowheads="1" noChangeShapeType="1" noTextEdit="1"/>
              </p:cNvSpPr>
              <p:nvPr>
                <p:ph idx="1"/>
              </p:nvPr>
            </p:nvSpPr>
            <p:spPr>
              <a:blipFill rotWithShape="1">
                <a:blip r:embed="rId3"/>
                <a:stretch>
                  <a:fillRect l="-962" r="-962"/>
                </a:stretch>
              </a:blipFill>
            </p:spPr>
            <p:txBody>
              <a:bodyPr/>
              <a:lstStyle/>
              <a:p>
                <a:r>
                  <a:rPr lang="zh-CN" altLang="en-US">
                    <a:noFill/>
                  </a:rPr>
                  <a:t> </a:t>
                </a:r>
                <a:endParaRPr lang="zh-CN" altLang="en-US">
                  <a:noFill/>
                </a:endParaRPr>
              </a:p>
            </p:txBody>
          </p:sp>
        </mc:Fallback>
      </mc:AlternateContent>
      <p:sp>
        <p:nvSpPr>
          <p:cNvPr id="6"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10.2 Recurrent Neural Networks </a:t>
            </a:r>
          </a:p>
        </p:txBody>
      </p:sp>
      <p:sp>
        <p:nvSpPr>
          <p:cNvPr id="88068"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pic>
        <p:nvPicPr>
          <p:cNvPr id="8" name="内容占位符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01305" y="1874838"/>
            <a:ext cx="73818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8066" name="内容占位符 2"/>
              <p:cNvSpPr>
                <a:spLocks noGrp="1"/>
              </p:cNvSpPr>
              <p:nvPr>
                <p:ph idx="1"/>
              </p:nvPr>
            </p:nvSpPr>
            <p:spPr/>
            <p:txBody>
              <a:bodyPr>
                <a:noAutofit/>
              </a:bodyPr>
              <a:lstStyle/>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The gradient computation involves performing a forward propagation pass moving left to right through our illustration of the unrolled graph in Fig. </a:t>
                </a:r>
                <a:r>
                  <a:rPr lang="en-US" altLang="zh-CN" sz="2600" dirty="0">
                    <a:solidFill>
                      <a:srgbClr val="FF0000"/>
                    </a:solidFill>
                    <a:latin typeface="Times New Roman" panose="02020603050405020304" pitchFamily="18" charset="0"/>
                    <a:cs typeface="Times New Roman" panose="02020603050405020304" pitchFamily="18" charset="0"/>
                  </a:rPr>
                  <a:t>10.3</a:t>
                </a:r>
                <a:r>
                  <a:rPr lang="en-US" altLang="zh-CN" sz="2600" dirty="0">
                    <a:latin typeface="Times New Roman" panose="02020603050405020304" pitchFamily="18" charset="0"/>
                    <a:cs typeface="Times New Roman" panose="02020603050405020304" pitchFamily="18" charset="0"/>
                  </a:rPr>
                  <a:t>, followed by a backward propagation pass moving right to left through the graph. The runtime is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𝑂</m:t>
                    </m:r>
                    <m:r>
                      <a:rPr lang="en-US" altLang="zh-CN" sz="2600" i="1" dirty="0" smtClean="0">
                        <a:latin typeface="Cambria Math" panose="02040503050406030204" pitchFamily="18" charset="0"/>
                        <a:cs typeface="Times New Roman" panose="02020603050405020304" pitchFamily="18" charset="0"/>
                      </a:rPr>
                      <m:t>(</m:t>
                    </m:r>
                    <m:r>
                      <a:rPr lang="en-US" altLang="zh-CN" sz="2600" i="1" dirty="0" smtClean="0">
                        <a:latin typeface="Cambria Math" panose="02040503050406030204" pitchFamily="18" charset="0"/>
                        <a:cs typeface="Times New Roman" panose="02020603050405020304" pitchFamily="18" charset="0"/>
                      </a:rPr>
                      <m:t>𝜏</m:t>
                    </m:r>
                    <m:r>
                      <a:rPr lang="en-US" altLang="zh-CN" sz="2600" i="1" dirty="0" smtClean="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and cannot be reduced by parallelization because the forward propagation graph is inherently sequential; each time step may only be computed after the previous one. States computed in the forward pass must be stored until they are reused during the backward pass, so the memory cost is also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𝑂</m:t>
                    </m:r>
                    <m:r>
                      <a:rPr lang="en-US" altLang="zh-CN" sz="2600" i="1" dirty="0" smtClean="0">
                        <a:latin typeface="Cambria Math" panose="02040503050406030204" pitchFamily="18" charset="0"/>
                        <a:cs typeface="Times New Roman" panose="02020603050405020304" pitchFamily="18" charset="0"/>
                      </a:rPr>
                      <m:t>(</m:t>
                    </m:r>
                    <m:r>
                      <a:rPr lang="en-US" altLang="zh-CN" sz="2600" i="1" dirty="0" smtClean="0">
                        <a:latin typeface="Cambria Math" panose="02040503050406030204" pitchFamily="18" charset="0"/>
                        <a:cs typeface="Times New Roman" panose="02020603050405020304" pitchFamily="18" charset="0"/>
                      </a:rPr>
                      <m:t>𝜏</m:t>
                    </m:r>
                    <m:r>
                      <a:rPr lang="en-US" altLang="zh-CN" sz="2600" i="1" dirty="0" smtClean="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The back-propagation algorithm applied to the unrolled graph with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𝑂</m:t>
                    </m:r>
                    <m:r>
                      <a:rPr lang="en-US" altLang="zh-CN" sz="2600" i="1" dirty="0" smtClean="0">
                        <a:latin typeface="Cambria Math" panose="02040503050406030204" pitchFamily="18" charset="0"/>
                        <a:cs typeface="Times New Roman" panose="02020603050405020304" pitchFamily="18" charset="0"/>
                      </a:rPr>
                      <m:t>(</m:t>
                    </m:r>
                    <m:r>
                      <a:rPr lang="en-US" altLang="zh-CN" sz="2600" i="1" dirty="0" smtClean="0">
                        <a:latin typeface="Cambria Math" panose="02040503050406030204" pitchFamily="18" charset="0"/>
                        <a:cs typeface="Times New Roman" panose="02020603050405020304" pitchFamily="18" charset="0"/>
                      </a:rPr>
                      <m:t>𝜏</m:t>
                    </m:r>
                    <m:r>
                      <a:rPr lang="en-US" altLang="zh-CN" sz="2600" i="1" dirty="0" smtClean="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cost is called </a:t>
                </a:r>
                <a:r>
                  <a:rPr lang="en-US" altLang="zh-CN" sz="2600" i="1" dirty="0">
                    <a:latin typeface="Times New Roman" panose="02020603050405020304" pitchFamily="18" charset="0"/>
                    <a:cs typeface="Times New Roman" panose="02020603050405020304" pitchFamily="18" charset="0"/>
                  </a:rPr>
                  <a:t>back-propagation through time </a:t>
                </a:r>
                <a:r>
                  <a:rPr lang="en-US" altLang="zh-CN" sz="2600" dirty="0">
                    <a:latin typeface="Times New Roman" panose="02020603050405020304" pitchFamily="18" charset="0"/>
                    <a:cs typeface="Times New Roman" panose="02020603050405020304" pitchFamily="18" charset="0"/>
                  </a:rPr>
                  <a:t>or </a:t>
                </a:r>
                <a:r>
                  <a:rPr lang="en-US" altLang="zh-CN" sz="2600" i="1" dirty="0">
                    <a:latin typeface="Times New Roman" panose="02020603050405020304" pitchFamily="18" charset="0"/>
                    <a:cs typeface="Times New Roman" panose="02020603050405020304" pitchFamily="18" charset="0"/>
                  </a:rPr>
                  <a:t>BPTT </a:t>
                </a:r>
                <a:r>
                  <a:rPr lang="en-US" altLang="zh-CN" sz="2600" dirty="0">
                    <a:latin typeface="Times New Roman" panose="02020603050405020304" pitchFamily="18" charset="0"/>
                    <a:cs typeface="Times New Roman" panose="02020603050405020304" pitchFamily="18" charset="0"/>
                  </a:rPr>
                  <a:t>and is discussed further Sec. </a:t>
                </a:r>
                <a:r>
                  <a:rPr lang="en-US" altLang="zh-CN" sz="2600" dirty="0">
                    <a:solidFill>
                      <a:srgbClr val="FF0000"/>
                    </a:solidFill>
                    <a:latin typeface="Times New Roman" panose="02020603050405020304" pitchFamily="18" charset="0"/>
                    <a:cs typeface="Times New Roman" panose="02020603050405020304" pitchFamily="18" charset="0"/>
                  </a:rPr>
                  <a:t>10.2.2</a:t>
                </a:r>
                <a:r>
                  <a:rPr lang="en-US" altLang="zh-CN" sz="2600" dirty="0">
                    <a:latin typeface="Times New Roman" panose="02020603050405020304" pitchFamily="18" charset="0"/>
                    <a:cs typeface="Times New Roman" panose="02020603050405020304" pitchFamily="18" charset="0"/>
                  </a:rPr>
                  <a:t>. The network with recurrence between hidden units is thus very powerful but also expensive to train. Is there an alternative?</a:t>
                </a:r>
              </a:p>
            </p:txBody>
          </p:sp>
        </mc:Choice>
        <mc:Fallback xmlns="">
          <p:sp>
            <p:nvSpPr>
              <p:cNvPr id="88066" name="内容占位符 2"/>
              <p:cNvSpPr>
                <a:spLocks noGrp="1" noRot="1" noChangeAspect="1" noMove="1" noResize="1" noEditPoints="1" noAdjustHandles="1" noChangeArrowheads="1" noChangeShapeType="1" noTextEdit="1"/>
              </p:cNvSpPr>
              <p:nvPr>
                <p:ph idx="1"/>
              </p:nvPr>
            </p:nvSpPr>
            <p:spPr>
              <a:blipFill rotWithShape="1">
                <a:blip r:embed="rId3"/>
                <a:stretch>
                  <a:fillRect l="-962" r="-962" b="-10095"/>
                </a:stretch>
              </a:blipFill>
            </p:spPr>
            <p:txBody>
              <a:bodyPr/>
              <a:lstStyle/>
              <a:p>
                <a:r>
                  <a:rPr lang="zh-CN" altLang="en-US">
                    <a:noFill/>
                  </a:rPr>
                  <a:t> </a:t>
                </a:r>
                <a:endParaRPr lang="zh-CN" altLang="en-US">
                  <a:noFill/>
                </a:endParaRPr>
              </a:p>
            </p:txBody>
          </p:sp>
        </mc:Fallback>
      </mc:AlternateContent>
      <p:sp>
        <p:nvSpPr>
          <p:cNvPr id="6"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10.2 Recurrent Neural Networks </a:t>
            </a:r>
          </a:p>
        </p:txBody>
      </p:sp>
      <p:sp>
        <p:nvSpPr>
          <p:cNvPr id="88068"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0" lvl="0" algn="just">
              <a:lnSpc>
                <a:spcPct val="125000"/>
              </a:lnSpc>
              <a:spcBef>
                <a:spcPts val="0"/>
              </a:spcBef>
              <a:buClr>
                <a:srgbClr val="FF0000"/>
              </a:buClr>
              <a:buSzTx/>
              <a:buNone/>
            </a:pPr>
            <a:r>
              <a:rPr lang="en-US" altLang="zh-CN" dirty="0">
                <a:latin typeface="Times New Roman" panose="02020603050405020304" pitchFamily="18" charset="0"/>
                <a:cs typeface="Times New Roman" panose="02020603050405020304" pitchFamily="18" charset="0"/>
                <a:sym typeface="+mn-ea"/>
              </a:rPr>
              <a:t>        The network with recurrent connections only from the output at one time step to the hidden units at the next time step (shown in Fig. </a:t>
            </a:r>
            <a:r>
              <a:rPr lang="en-US" altLang="zh-CN" dirty="0">
                <a:solidFill>
                  <a:srgbClr val="FF0000"/>
                </a:solidFill>
                <a:latin typeface="Times New Roman" panose="02020603050405020304" pitchFamily="18" charset="0"/>
                <a:cs typeface="Times New Roman" panose="02020603050405020304" pitchFamily="18" charset="0"/>
                <a:sym typeface="+mn-ea"/>
              </a:rPr>
              <a:t>10.4</a:t>
            </a:r>
            <a:r>
              <a:rPr lang="en-US" altLang="zh-CN" dirty="0">
                <a:latin typeface="Times New Roman" panose="02020603050405020304" pitchFamily="18" charset="0"/>
                <a:cs typeface="Times New Roman" panose="02020603050405020304" pitchFamily="18" charset="0"/>
                <a:sym typeface="+mn-ea"/>
              </a:rPr>
              <a:t>) is strictly less powerful because it lacks hidden-to-hidden recurrent connections. For example, it cannot simulate a universal Turing machine. Because this network lacks hidden-to-hidden recurrence, it requires that the output units capture all of the information about </a:t>
            </a:r>
            <a:r>
              <a:rPr lang="en-US" altLang="zh-CN" dirty="0">
                <a:latin typeface="Times New Roman" panose="02020603050405020304" pitchFamily="18" charset="0"/>
                <a:cs typeface="Times New Roman" panose="02020603050405020304" pitchFamily="18" charset="0"/>
              </a:rPr>
              <a:t>the past that the network will use to predict the future. Because the output units are explicitly trained to match the training set targets, they are unlikely to capture the necessary information about the past history of the input, unless the user knows how to describe the full state of the system and provides it as part of the training set targets. </a:t>
            </a:r>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10.2.1 Teacher Forcing and Networks with Output Recurrence</a:t>
            </a:r>
            <a:endParaRPr lang="en-US" altLang="zh-CN"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The advantage of eliminating hidden-to-hidden recurrence is that, for any loss function based on comparing the prediction at time </a:t>
            </a:r>
            <a:r>
              <a:rPr lang="en-US" altLang="zh-CN" i="1" dirty="0"/>
              <a:t>t</a:t>
            </a:r>
            <a:r>
              <a:rPr lang="en-US" altLang="zh-CN" dirty="0"/>
              <a:t> to the training target at time </a:t>
            </a:r>
            <a:r>
              <a:rPr lang="en-US" altLang="zh-CN" i="1" dirty="0"/>
              <a:t>t</a:t>
            </a:r>
            <a:r>
              <a:rPr lang="en-US" altLang="zh-CN" dirty="0"/>
              <a:t>, all the time steps are decoupled. Training can thus be parallelized, with the gradient for each step </a:t>
            </a:r>
            <a:r>
              <a:rPr lang="en-US" altLang="zh-CN" i="1" dirty="0"/>
              <a:t>t</a:t>
            </a:r>
            <a:r>
              <a:rPr lang="en-US" altLang="zh-CN" dirty="0"/>
              <a:t> computed in isolation. There is no need to compute the output for the previous time step first, because the training set provides the ideal value of that output.</a:t>
            </a:r>
            <a:endParaRPr lang="zh-CN" altLang="en-US" dirty="0"/>
          </a:p>
        </p:txBody>
      </p:sp>
      <p:sp>
        <p:nvSpPr>
          <p:cNvPr id="3" name="标题 2"/>
          <p:cNvSpPr>
            <a:spLocks noGrp="1"/>
          </p:cNvSpPr>
          <p:nvPr>
            <p:ph type="title"/>
          </p:nvPr>
        </p:nvSpPr>
        <p:spPr/>
        <p:txBody>
          <a:bodyPr>
            <a:normAutofit fontScale="90000"/>
          </a:bodyPr>
          <a:lstStyle/>
          <a:p>
            <a:r>
              <a:rPr lang="en-US" altLang="zh-CN" dirty="0">
                <a:sym typeface="+mn-ea"/>
              </a:rPr>
              <a:t>10.2.1 Teacher Forcing and Networks with Output Recurrence</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rmAutofit/>
          </a:bodyPr>
          <a:lstStyle/>
          <a:p>
            <a:pPr marL="0" lvl="0" algn="just">
              <a:lnSpc>
                <a:spcPct val="125000"/>
              </a:lnSpc>
              <a:spcBef>
                <a:spcPts val="0"/>
              </a:spcBef>
              <a:buClr>
                <a:srgbClr val="FF0000"/>
              </a:buClr>
              <a:buSzTx/>
              <a:buNone/>
            </a:pPr>
            <a:r>
              <a:rPr lang="en-US" altLang="zh-CN" sz="2200" dirty="0">
                <a:latin typeface="Times New Roman" panose="02020603050405020304" pitchFamily="18" charset="0"/>
                <a:cs typeface="Times New Roman" panose="02020603050405020304" pitchFamily="18" charset="0"/>
                <a:sym typeface="+mn-ea"/>
              </a:rPr>
              <a:t>  </a:t>
            </a: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r>
              <a:rPr lang="en-US" altLang="zh-CN" sz="2200" dirty="0">
                <a:latin typeface="Times New Roman" panose="02020603050405020304" pitchFamily="18" charset="0"/>
                <a:cs typeface="Times New Roman" panose="02020603050405020304" pitchFamily="18" charset="0"/>
                <a:sym typeface="+mn-ea"/>
              </a:rPr>
              <a:t>Figure 10.5: Time-unfolded recurrent neural network with a single output at the end of the sequence. Such a network can be used to summarize a sequence and produce a fixed-size representation used as input for further processing. There might be a target right at the end (as depicted here) or the gradient on the output o</a:t>
            </a:r>
            <a:r>
              <a:rPr lang="en-US" altLang="zh-CN" sz="2200" i="1" baseline="30000" dirty="0">
                <a:latin typeface="Times New Roman" panose="02020603050405020304" pitchFamily="18" charset="0"/>
                <a:cs typeface="Times New Roman" panose="02020603050405020304" pitchFamily="18" charset="0"/>
                <a:sym typeface="+mn-ea"/>
              </a:rPr>
              <a:t>(t)</a:t>
            </a:r>
            <a:r>
              <a:rPr lang="en-US" altLang="zh-CN" sz="2200" dirty="0">
                <a:latin typeface="Times New Roman" panose="02020603050405020304" pitchFamily="18" charset="0"/>
                <a:cs typeface="Times New Roman" panose="02020603050405020304" pitchFamily="18" charset="0"/>
                <a:sym typeface="+mn-ea"/>
              </a:rPr>
              <a:t> can be obtained by back-propagating from further downstream modules.    </a:t>
            </a:r>
            <a:endParaRPr lang="en-US" altLang="zh-CN" sz="220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10.2.1 Teacher Forcing and Networks with Output Recurrence</a:t>
            </a:r>
            <a:endParaRPr lang="en-US" altLang="zh-CN" sz="3600" dirty="0">
              <a:latin typeface="Times New Roman" panose="02020603050405020304" pitchFamily="18" charset="0"/>
              <a:cs typeface="Times New Roman" panose="02020603050405020304" pitchFamily="18" charset="0"/>
            </a:endParaRPr>
          </a:p>
        </p:txBody>
      </p:sp>
      <p:pic>
        <p:nvPicPr>
          <p:cNvPr id="5" name="图片 4" descr="Z~UNQFL3XOGPN$8[JZN@JIX"/>
          <p:cNvPicPr>
            <a:picLocks noChangeAspect="1"/>
          </p:cNvPicPr>
          <p:nvPr/>
        </p:nvPicPr>
        <p:blipFill>
          <a:blip r:embed="rId3"/>
          <a:stretch>
            <a:fillRect/>
          </a:stretch>
        </p:blipFill>
        <p:spPr>
          <a:xfrm>
            <a:off x="2195830" y="862965"/>
            <a:ext cx="7077075" cy="35814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rmAutofit lnSpcReduction="10000"/>
          </a:bodyPr>
          <a:lstStyle/>
          <a:p>
            <a:pPr marL="0" lvl="0" algn="just">
              <a:lnSpc>
                <a:spcPct val="125000"/>
              </a:lnSpc>
              <a:spcBef>
                <a:spcPts val="0"/>
              </a:spcBef>
              <a:buClr>
                <a:srgbClr val="FF0000"/>
              </a:buClr>
              <a:buSzTx/>
              <a:buNone/>
            </a:pPr>
            <a:r>
              <a:rPr lang="en-US" altLang="zh-CN" sz="2200" dirty="0">
                <a:latin typeface="Times New Roman" panose="02020603050405020304" pitchFamily="18" charset="0"/>
                <a:cs typeface="Times New Roman" panose="02020603050405020304" pitchFamily="18" charset="0"/>
                <a:sym typeface="+mn-ea"/>
              </a:rPr>
              <a:t>  </a:t>
            </a: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r>
              <a:rPr lang="en-US" altLang="zh-CN" sz="2200" dirty="0">
                <a:latin typeface="Times New Roman" panose="02020603050405020304" pitchFamily="18" charset="0"/>
                <a:cs typeface="Times New Roman" panose="02020603050405020304" pitchFamily="18" charset="0"/>
                <a:sym typeface="+mn-ea"/>
              </a:rPr>
              <a:t>Figure 10.6: Illustration of teacher forcing. Teacher forcing is a training technique that is applicable to RNNs that have connections from their output to their hidden states at the next time step. (</a:t>
            </a:r>
            <a:r>
              <a:rPr lang="en-US" altLang="zh-CN" sz="2200" i="1" dirty="0">
                <a:latin typeface="Times New Roman" panose="02020603050405020304" pitchFamily="18" charset="0"/>
                <a:cs typeface="Times New Roman" panose="02020603050405020304" pitchFamily="18" charset="0"/>
                <a:sym typeface="+mn-ea"/>
              </a:rPr>
              <a:t>Left</a:t>
            </a:r>
            <a:r>
              <a:rPr lang="en-US" altLang="zh-CN" sz="2200" dirty="0">
                <a:latin typeface="Times New Roman" panose="02020603050405020304" pitchFamily="18" charset="0"/>
                <a:cs typeface="Times New Roman" panose="02020603050405020304" pitchFamily="18" charset="0"/>
                <a:sym typeface="+mn-ea"/>
              </a:rPr>
              <a:t>) At train time, we feed the </a:t>
            </a:r>
            <a:r>
              <a:rPr lang="en-US" altLang="zh-CN" sz="2200" i="1" dirty="0">
                <a:latin typeface="Times New Roman" panose="02020603050405020304" pitchFamily="18" charset="0"/>
                <a:cs typeface="Times New Roman" panose="02020603050405020304" pitchFamily="18" charset="0"/>
                <a:sym typeface="+mn-ea"/>
              </a:rPr>
              <a:t>correct output y</a:t>
            </a:r>
            <a:r>
              <a:rPr lang="en-US" altLang="zh-CN" sz="2200" i="1" baseline="30000" dirty="0">
                <a:latin typeface="Times New Roman" panose="02020603050405020304" pitchFamily="18" charset="0"/>
                <a:cs typeface="Times New Roman" panose="02020603050405020304" pitchFamily="18" charset="0"/>
                <a:sym typeface="+mn-ea"/>
              </a:rPr>
              <a:t>(t)</a:t>
            </a:r>
            <a:r>
              <a:rPr lang="en-US" altLang="zh-CN" sz="2200" dirty="0">
                <a:latin typeface="Times New Roman" panose="02020603050405020304" pitchFamily="18" charset="0"/>
                <a:cs typeface="Times New Roman" panose="02020603050405020304" pitchFamily="18" charset="0"/>
                <a:sym typeface="+mn-ea"/>
              </a:rPr>
              <a:t> drawn from the train set as input to </a:t>
            </a:r>
            <a:r>
              <a:rPr lang="en-US" altLang="zh-CN" sz="2200" b="1" i="1" dirty="0">
                <a:latin typeface="Times New Roman" panose="02020603050405020304" pitchFamily="18" charset="0"/>
                <a:cs typeface="Times New Roman" panose="02020603050405020304" pitchFamily="18" charset="0"/>
                <a:sym typeface="+mn-ea"/>
              </a:rPr>
              <a:t>h</a:t>
            </a:r>
            <a:r>
              <a:rPr lang="en-US" altLang="zh-CN" sz="2200" i="1" baseline="30000" dirty="0">
                <a:latin typeface="Times New Roman" panose="02020603050405020304" pitchFamily="18" charset="0"/>
                <a:cs typeface="Times New Roman" panose="02020603050405020304" pitchFamily="18" charset="0"/>
                <a:sym typeface="+mn-ea"/>
              </a:rPr>
              <a:t>(t+1)</a:t>
            </a:r>
            <a:r>
              <a:rPr lang="en-US" altLang="zh-CN" sz="2200" dirty="0">
                <a:latin typeface="Times New Roman" panose="02020603050405020304" pitchFamily="18" charset="0"/>
                <a:cs typeface="Times New Roman" panose="02020603050405020304" pitchFamily="18" charset="0"/>
                <a:sym typeface="+mn-ea"/>
              </a:rPr>
              <a:t>. (</a:t>
            </a:r>
            <a:r>
              <a:rPr lang="en-US" altLang="zh-CN" sz="2200" i="1" dirty="0">
                <a:latin typeface="Times New Roman" panose="02020603050405020304" pitchFamily="18" charset="0"/>
                <a:cs typeface="Times New Roman" panose="02020603050405020304" pitchFamily="18" charset="0"/>
                <a:sym typeface="+mn-ea"/>
              </a:rPr>
              <a:t>Right</a:t>
            </a:r>
            <a:r>
              <a:rPr lang="en-US" altLang="zh-CN" sz="2200" dirty="0">
                <a:latin typeface="Times New Roman" panose="02020603050405020304" pitchFamily="18" charset="0"/>
                <a:cs typeface="Times New Roman" panose="02020603050405020304" pitchFamily="18" charset="0"/>
                <a:sym typeface="+mn-ea"/>
              </a:rPr>
              <a:t>) When the model is deployed, the true output is generally not known. In this case, we approximate the correct output </a:t>
            </a:r>
            <a:r>
              <a:rPr lang="en-US" altLang="zh-CN" sz="2200" i="1" dirty="0">
                <a:latin typeface="Times New Roman" panose="02020603050405020304" pitchFamily="18" charset="0"/>
                <a:cs typeface="Times New Roman" panose="02020603050405020304" pitchFamily="18" charset="0"/>
                <a:sym typeface="+mn-ea"/>
              </a:rPr>
              <a:t>y</a:t>
            </a:r>
            <a:r>
              <a:rPr lang="en-US" altLang="zh-CN" sz="2200" i="1" baseline="30000" dirty="0">
                <a:latin typeface="Times New Roman" panose="02020603050405020304" pitchFamily="18" charset="0"/>
                <a:cs typeface="Times New Roman" panose="02020603050405020304" pitchFamily="18" charset="0"/>
                <a:sym typeface="+mn-ea"/>
              </a:rPr>
              <a:t>(t)</a:t>
            </a:r>
            <a:r>
              <a:rPr lang="en-US" altLang="zh-CN" sz="2200" baseline="30000" dirty="0">
                <a:latin typeface="Times New Roman" panose="02020603050405020304" pitchFamily="18" charset="0"/>
                <a:cs typeface="Times New Roman" panose="02020603050405020304" pitchFamily="18" charset="0"/>
                <a:sym typeface="+mn-ea"/>
              </a:rPr>
              <a:t> </a:t>
            </a:r>
            <a:r>
              <a:rPr lang="en-US" altLang="zh-CN" sz="2200" dirty="0">
                <a:latin typeface="Times New Roman" panose="02020603050405020304" pitchFamily="18" charset="0"/>
                <a:cs typeface="Times New Roman" panose="02020603050405020304" pitchFamily="18" charset="0"/>
                <a:sym typeface="+mn-ea"/>
              </a:rPr>
              <a:t>with the model’s output </a:t>
            </a:r>
            <a:r>
              <a:rPr lang="en-US" altLang="zh-CN" sz="2200" i="1" dirty="0">
                <a:latin typeface="Times New Roman" panose="02020603050405020304" pitchFamily="18" charset="0"/>
                <a:cs typeface="Times New Roman" panose="02020603050405020304" pitchFamily="18" charset="0"/>
                <a:sym typeface="+mn-ea"/>
              </a:rPr>
              <a:t>o</a:t>
            </a:r>
            <a:r>
              <a:rPr lang="en-US" altLang="zh-CN" sz="2200" i="1" baseline="30000" dirty="0">
                <a:latin typeface="Times New Roman" panose="02020603050405020304" pitchFamily="18" charset="0"/>
                <a:cs typeface="Times New Roman" panose="02020603050405020304" pitchFamily="18" charset="0"/>
                <a:sym typeface="+mn-ea"/>
              </a:rPr>
              <a:t>(t)</a:t>
            </a:r>
            <a:r>
              <a:rPr lang="en-US" altLang="zh-CN" sz="2200" dirty="0">
                <a:latin typeface="Times New Roman" panose="02020603050405020304" pitchFamily="18" charset="0"/>
                <a:cs typeface="Times New Roman" panose="02020603050405020304" pitchFamily="18" charset="0"/>
                <a:sym typeface="+mn-ea"/>
              </a:rPr>
              <a:t>, and feed the output back into the model.    </a:t>
            </a:r>
            <a:endParaRPr lang="en-US" altLang="zh-CN" sz="220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10.2.1 Teacher Forcing and Networks with Output Recurrence</a:t>
            </a:r>
            <a:endParaRPr lang="en-US" altLang="zh-CN" sz="3600" dirty="0">
              <a:latin typeface="Times New Roman" panose="02020603050405020304" pitchFamily="18" charset="0"/>
              <a:cs typeface="Times New Roman" panose="02020603050405020304" pitchFamily="18" charset="0"/>
            </a:endParaRPr>
          </a:p>
        </p:txBody>
      </p:sp>
      <p:pic>
        <p:nvPicPr>
          <p:cNvPr id="6" name="图片 5" descr="}OLV_~YID[`[SMQ4S9HN`[W"/>
          <p:cNvPicPr>
            <a:picLocks noChangeAspect="1"/>
          </p:cNvPicPr>
          <p:nvPr/>
        </p:nvPicPr>
        <p:blipFill>
          <a:blip r:embed="rId3"/>
          <a:stretch>
            <a:fillRect/>
          </a:stretch>
        </p:blipFill>
        <p:spPr>
          <a:xfrm>
            <a:off x="2956593" y="745206"/>
            <a:ext cx="5166464" cy="339365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en-US" altLang="zh-CN" sz="2800" dirty="0"/>
              <a:t>        </a:t>
            </a:r>
            <a:r>
              <a:rPr lang="zh-CN" altLang="en-US" sz="2800" dirty="0"/>
              <a:t>Models that have recurrent connections from their outputs leading back into the model may be trained with </a:t>
            </a:r>
            <a:r>
              <a:rPr lang="zh-CN" altLang="en-US" sz="2800" i="1" dirty="0"/>
              <a:t>teacher forcing</a:t>
            </a:r>
            <a:r>
              <a:rPr lang="zh-CN" altLang="en-US" sz="2800" dirty="0"/>
              <a:t>. Teacher forcing is a procedure that emerges from the maximum likelihood criterion, in which during training the model receives the ground truth output        as input at time </a:t>
            </a:r>
            <a:r>
              <a:rPr lang="en-US" altLang="zh-CN" sz="2800" dirty="0"/>
              <a:t>     </a:t>
            </a:r>
            <a:r>
              <a:rPr lang="en-US" altLang="zh-CN" sz="2800" i="1" dirty="0"/>
              <a:t>t</a:t>
            </a:r>
            <a:r>
              <a:rPr lang="en-US" altLang="zh-CN" sz="2800" dirty="0"/>
              <a:t> </a:t>
            </a:r>
            <a:r>
              <a:rPr lang="zh-CN" altLang="en-US" sz="2800" dirty="0"/>
              <a:t>+ 1. We can see this by examining a sequence with two time steps. The conditional maximum likelihood criterion is</a:t>
            </a:r>
            <a:endParaRPr lang="zh-CN" altLang="en-US" dirty="0"/>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10.2.1 Teacher Forcing and Networks with Output Recurrence</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8" name="图片 7"/>
          <p:cNvPicPr>
            <a:picLocks noChangeAspect="1"/>
          </p:cNvPicPr>
          <p:nvPr/>
        </p:nvPicPr>
        <p:blipFill>
          <a:blip r:embed="rId3"/>
          <a:stretch>
            <a:fillRect/>
          </a:stretch>
        </p:blipFill>
        <p:spPr>
          <a:xfrm>
            <a:off x="1064876" y="4384754"/>
            <a:ext cx="9679305" cy="787400"/>
          </a:xfrm>
          <a:prstGeom prst="rect">
            <a:avLst/>
          </a:prstGeom>
        </p:spPr>
      </p:pic>
      <p:pic>
        <p:nvPicPr>
          <p:cNvPr id="11" name="图片 10"/>
          <p:cNvPicPr>
            <a:picLocks noChangeAspect="1"/>
          </p:cNvPicPr>
          <p:nvPr/>
        </p:nvPicPr>
        <p:blipFill>
          <a:blip r:embed="rId4"/>
          <a:stretch>
            <a:fillRect/>
          </a:stretch>
        </p:blipFill>
        <p:spPr>
          <a:xfrm>
            <a:off x="955655" y="5237338"/>
            <a:ext cx="9897745" cy="892810"/>
          </a:xfrm>
          <a:prstGeom prst="rect">
            <a:avLst/>
          </a:prstGeom>
        </p:spPr>
      </p:pic>
      <p:pic>
        <p:nvPicPr>
          <p:cNvPr id="9" name="334E55B0-647D-440b-865C-3EC943EB4CBC-8" descr="qt_temp"/>
          <p:cNvPicPr>
            <a:picLocks noChangeAspect="1"/>
          </p:cNvPicPr>
          <p:nvPr/>
        </p:nvPicPr>
        <p:blipFill>
          <a:blip r:embed="rId5"/>
          <a:stretch>
            <a:fillRect/>
          </a:stretch>
        </p:blipFill>
        <p:spPr>
          <a:xfrm>
            <a:off x="8938645" y="2766903"/>
            <a:ext cx="476807" cy="40135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p:cNvSpPr>
          <p:nvPr>
            <p:ph idx="1"/>
          </p:nvPr>
        </p:nvSpPr>
        <p:spPr/>
        <p:txBody>
          <a:bodyPr>
            <a:noAutofit/>
          </a:bodyPr>
          <a:lstStyle/>
          <a:p>
            <a:pPr>
              <a:spcBef>
                <a:spcPts val="0"/>
              </a:spcBef>
            </a:pPr>
            <a:r>
              <a:rPr lang="en-US" altLang="zh-CN" dirty="0"/>
              <a:t>        To go from multi-layer networks to recurrent networks, we need to take advantage of one of the early ideas found in machine learning and statistical models of the 1980s: sharing parameters across different parts of a model. </a:t>
            </a:r>
            <a:r>
              <a:rPr lang="en-US" altLang="zh-CN" sz="2600" dirty="0">
                <a:latin typeface="Times New Roman" panose="02020603050405020304" pitchFamily="18" charset="0"/>
                <a:cs typeface="Times New Roman" panose="02020603050405020304" pitchFamily="18" charset="0"/>
              </a:rPr>
              <a:t>Parameter sharing makes it possible to extend and apply the model to examples of different forms (different lengths, here) and generalize across them. If we had separate parameters for each value of the time index, we could not generalize to sequence lengths not seen during training, nor share statistical strength across different sequence lengths and across different positions in time. Such sharing is particularly important when  a specific piece of information can occur at multiple positions within the sequence. </a:t>
            </a:r>
            <a:br>
              <a:rPr lang="en-US" altLang="zh-CN" sz="2600" dirty="0">
                <a:latin typeface="Times New Roman" panose="02020603050405020304" pitchFamily="18" charset="0"/>
                <a:cs typeface="Times New Roman" panose="02020603050405020304" pitchFamily="18" charset="0"/>
              </a:rPr>
            </a:br>
            <a:br>
              <a:rPr lang="en-US" altLang="zh-CN" sz="2600" dirty="0"/>
            </a:br>
            <a:endParaRPr lang="en-US" altLang="zh-CN" sz="2600" dirty="0">
              <a:latin typeface="Times New Roman" panose="02020603050405020304" pitchFamily="18" charset="0"/>
              <a:cs typeface="Times New Roman" panose="02020603050405020304" pitchFamily="18" charset="0"/>
            </a:endParaRPr>
          </a:p>
        </p:txBody>
      </p:sp>
      <p:sp>
        <p:nvSpPr>
          <p:cNvPr id="3" name="标题 2">
            <a:extLst>
              <a:ext uri="{FF2B5EF4-FFF2-40B4-BE49-F238E27FC236}">
                <a16:creationId xmlns:a16="http://schemas.microsoft.com/office/drawing/2014/main" id="{FA239840-6C7C-40C7-AE6F-51A649EB20DF}"/>
              </a:ext>
            </a:extLst>
          </p:cNvPr>
          <p:cNvSpPr>
            <a:spLocks noGrp="1"/>
          </p:cNvSpPr>
          <p:nvPr>
            <p:ph type="title"/>
          </p:nvPr>
        </p:nvSpPr>
        <p:spPr/>
        <p:txBody>
          <a:bodyPr/>
          <a:lstStyle/>
          <a:p>
            <a:r>
              <a:rPr lang="en-US" altLang="zh-CN" dirty="0">
                <a:ea typeface="宋体" panose="02010600030101010101" pitchFamily="2" charset="-122"/>
              </a:rPr>
              <a:t>10 Sequence Modeling: Recurrent and Recursive Nets</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zh-CN" altLang="en-US" dirty="0"/>
              <a:t>In this example, we see that at time    = 2, the model is trained to maximize the conditional probability of         given </a:t>
            </a:r>
            <a:r>
              <a:rPr lang="zh-CN" altLang="en-US" b="1" dirty="0"/>
              <a:t>both </a:t>
            </a:r>
            <a:r>
              <a:rPr lang="zh-CN" altLang="en-US" dirty="0"/>
              <a:t>the </a:t>
            </a:r>
            <a:r>
              <a:rPr lang="en-US" altLang="zh-CN" b="1" i="1" dirty="0"/>
              <a:t> </a:t>
            </a:r>
            <a:r>
              <a:rPr lang="zh-CN" altLang="en-US" dirty="0"/>
              <a:t>    sequence so far and the previous </a:t>
            </a:r>
            <a:endParaRPr lang="en-US" altLang="zh-CN" dirty="0"/>
          </a:p>
          <a:p>
            <a:pPr>
              <a:spcBef>
                <a:spcPts val="0"/>
              </a:spcBef>
            </a:pPr>
            <a:r>
              <a:rPr lang="zh-CN" altLang="en-US" dirty="0"/>
              <a:t>value from the training set. Maximum likelihood thus specifies that during raining, rather than feeding the model’s own output back into itself, these connections should be fed with the target values specifying what the correct output should be. This is illustrated in Fig. </a:t>
            </a:r>
            <a:r>
              <a:rPr lang="zh-CN" altLang="en-US" dirty="0">
                <a:solidFill>
                  <a:srgbClr val="FF0000"/>
                </a:solidFill>
              </a:rPr>
              <a:t>10.6</a:t>
            </a:r>
            <a:r>
              <a:rPr lang="zh-CN" altLang="en-US" dirty="0"/>
              <a:t>.</a:t>
            </a:r>
            <a:endParaRPr lang="en-US" altLang="zh-CN" dirty="0">
              <a:sym typeface="+mn-ea"/>
            </a:endParaRPr>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10.2.1 Teacher Forcing and Networks with Output Recurrence</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334E55B0-647D-440b-865C-3EC943EB4CBC-10" descr="qt_temp"/>
          <p:cNvPicPr>
            <a:picLocks noChangeAspect="1"/>
          </p:cNvPicPr>
          <p:nvPr/>
        </p:nvPicPr>
        <p:blipFill>
          <a:blip r:embed="rId3"/>
          <a:stretch>
            <a:fillRect/>
          </a:stretch>
        </p:blipFill>
        <p:spPr>
          <a:xfrm>
            <a:off x="5628561" y="1231641"/>
            <a:ext cx="137756" cy="261572"/>
          </a:xfrm>
          <a:prstGeom prst="rect">
            <a:avLst/>
          </a:prstGeom>
        </p:spPr>
      </p:pic>
      <p:pic>
        <p:nvPicPr>
          <p:cNvPr id="6" name="334E55B0-647D-440b-865C-3EC943EB4CBC-12" descr="qt_temp"/>
          <p:cNvPicPr>
            <a:picLocks noChangeAspect="1"/>
          </p:cNvPicPr>
          <p:nvPr/>
        </p:nvPicPr>
        <p:blipFill>
          <a:blip r:embed="rId4"/>
          <a:stretch>
            <a:fillRect/>
          </a:stretch>
        </p:blipFill>
        <p:spPr>
          <a:xfrm>
            <a:off x="4063689" y="1648893"/>
            <a:ext cx="442595" cy="326390"/>
          </a:xfrm>
          <a:prstGeom prst="rect">
            <a:avLst/>
          </a:prstGeom>
        </p:spPr>
      </p:pic>
      <p:pic>
        <p:nvPicPr>
          <p:cNvPr id="8" name="334E55B0-647D-440b-865C-3EC943EB4CBC-13" descr="qt_temp"/>
          <p:cNvPicPr>
            <a:picLocks noChangeAspect="1"/>
          </p:cNvPicPr>
          <p:nvPr/>
        </p:nvPicPr>
        <p:blipFill>
          <a:blip r:embed="rId5"/>
          <a:stretch>
            <a:fillRect/>
          </a:stretch>
        </p:blipFill>
        <p:spPr>
          <a:xfrm>
            <a:off x="6676340" y="1812088"/>
            <a:ext cx="181610" cy="147955"/>
          </a:xfrm>
          <a:prstGeom prst="rect">
            <a:avLst/>
          </a:prstGeom>
        </p:spPr>
      </p:pic>
      <p:pic>
        <p:nvPicPr>
          <p:cNvPr id="9" name="334E55B0-647D-440b-865C-3EC943EB4CBC-14" descr="qt_temp"/>
          <p:cNvPicPr>
            <a:picLocks noChangeAspect="1"/>
          </p:cNvPicPr>
          <p:nvPr/>
        </p:nvPicPr>
        <p:blipFill>
          <a:blip r:embed="rId6"/>
          <a:stretch>
            <a:fillRect/>
          </a:stretch>
        </p:blipFill>
        <p:spPr>
          <a:xfrm>
            <a:off x="11501483" y="1778432"/>
            <a:ext cx="184150" cy="21526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a:spcBef>
                <a:spcPts val="0"/>
              </a:spcBef>
              <a:buClr>
                <a:srgbClr val="FF0000"/>
              </a:buClr>
            </a:pPr>
            <a:r>
              <a:rPr lang="en-US" altLang="zh-CN" dirty="0"/>
              <a:t>        </a:t>
            </a:r>
            <a:r>
              <a:rPr lang="en-US" dirty="0"/>
              <a:t>We originally motivated teacher forcing as allowing us to avoid back-propagation through time in models that lack hidden-to-hidden connections. Teacher forcing may still be applied to models that have hidden-to-hidden connections so long as they have connections from the output at one time step to values computed in the next time step. </a:t>
            </a:r>
            <a:r>
              <a:rPr dirty="0"/>
              <a:t>However, as soon as the hidden units become a function of earlier time steps, the BPTT algorithm is necessary. Some models may thus be trained with both teacher forcing and BPTT.</a:t>
            </a:r>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10.2.1 Teacher Forcing and Networks with Output Recurrence</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rPr>
              <a:t>The disadvantage of strict teacher forcing arises if the network is going to be later used in an </a:t>
            </a:r>
            <a:r>
              <a:rPr lang="en-US" altLang="zh-CN" i="1" dirty="0">
                <a:latin typeface="Times New Roman" panose="02020603050405020304" pitchFamily="18" charset="0"/>
                <a:cs typeface="Times New Roman" panose="02020603050405020304" pitchFamily="18" charset="0"/>
              </a:rPr>
              <a:t>open-loop</a:t>
            </a:r>
            <a:r>
              <a:rPr lang="en-US" altLang="zh-CN" dirty="0">
                <a:latin typeface="Times New Roman" panose="02020603050405020304" pitchFamily="18" charset="0"/>
                <a:cs typeface="Times New Roman" panose="02020603050405020304" pitchFamily="18" charset="0"/>
              </a:rPr>
              <a:t> mode, with the network outputs (or samples from the output distribution) fed back as input. In this case, the kind of inputs that the network sees during training could be quite different from the kind of inputs that it will see at test time. One way to mitigate this problem is to train with both teacher-forced inputs and with free-running inputs, for example by predicting the correct target a number of steps in the future through the unfolded recurrent output-to-input paths. </a:t>
            </a:r>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10.2.1 Teacher Forcing and Networks with Output Recurrence</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In this way, the network can learn to take into account input conditions (such as those it generates itself in the free-running mode) not seen during training and how to map the state back towards one that will make the network generate proper outputs after a few steps. Another approach (</a:t>
            </a:r>
            <a:r>
              <a:rPr lang="en-US" altLang="zh-CN" dirty="0" err="1">
                <a:solidFill>
                  <a:srgbClr val="00FF00"/>
                </a:solidFill>
              </a:rPr>
              <a:t>Bengio</a:t>
            </a:r>
            <a:r>
              <a:rPr lang="en-US" altLang="zh-CN" dirty="0">
                <a:solidFill>
                  <a:srgbClr val="00FF00"/>
                </a:solidFill>
              </a:rPr>
              <a:t> </a:t>
            </a:r>
            <a:r>
              <a:rPr lang="en-US" altLang="zh-CN" i="1" dirty="0">
                <a:solidFill>
                  <a:srgbClr val="00FF00"/>
                </a:solidFill>
              </a:rPr>
              <a:t>et al</a:t>
            </a:r>
            <a:r>
              <a:rPr lang="en-US" altLang="zh-CN" dirty="0">
                <a:solidFill>
                  <a:srgbClr val="00FF00"/>
                </a:solidFill>
              </a:rPr>
              <a:t>.</a:t>
            </a:r>
            <a:r>
              <a:rPr lang="en-US" altLang="zh-CN" dirty="0">
                <a:sym typeface="+mn-ea"/>
              </a:rPr>
              <a:t>,</a:t>
            </a:r>
            <a:r>
              <a:rPr lang="en-US" altLang="zh-CN" dirty="0">
                <a:solidFill>
                  <a:srgbClr val="92D050"/>
                </a:solidFill>
              </a:rPr>
              <a:t> </a:t>
            </a:r>
            <a:r>
              <a:rPr lang="en-US" altLang="zh-CN" dirty="0">
                <a:solidFill>
                  <a:srgbClr val="00FF00"/>
                </a:solidFill>
              </a:rPr>
              <a:t>2015b</a:t>
            </a:r>
            <a:r>
              <a:rPr lang="en-US" altLang="zh-CN" dirty="0"/>
              <a:t>) to mitigate the gap between the inputs seen at train time and the inputs seen at test time randomly chooses to use generated values or actual data values as input. This approach exploits a curriculum learning strategy to gradually use more of the generated values as input.</a:t>
            </a:r>
            <a:endParaRPr lang="zh-CN" altLang="en-US" dirty="0"/>
          </a:p>
        </p:txBody>
      </p:sp>
      <p:sp>
        <p:nvSpPr>
          <p:cNvPr id="3" name="标题 2"/>
          <p:cNvSpPr>
            <a:spLocks noGrp="1"/>
          </p:cNvSpPr>
          <p:nvPr>
            <p:ph type="title"/>
          </p:nvPr>
        </p:nvSpPr>
        <p:spPr/>
        <p:txBody>
          <a:bodyPr>
            <a:normAutofit fontScale="90000"/>
          </a:bodyPr>
          <a:lstStyle/>
          <a:p>
            <a:r>
              <a:rPr lang="en-US" altLang="zh-CN" dirty="0">
                <a:sym typeface="+mn-ea"/>
              </a:rPr>
              <a:t>10.2.1 Teacher Forcing and Networks with Output Recurrence</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Computing the gradient through a recurrent neural network is straightforward. One simply applies the generalized back-propagation algorithm of Sec. </a:t>
            </a:r>
            <a:r>
              <a:rPr sz="2600" dirty="0">
                <a:solidFill>
                  <a:srgbClr val="FF0000"/>
                </a:solidFill>
                <a:latin typeface="Times New Roman" panose="02020603050405020304" pitchFamily="18" charset="0"/>
                <a:cs typeface="Times New Roman" panose="02020603050405020304" pitchFamily="18" charset="0"/>
              </a:rPr>
              <a:t>6.5.6</a:t>
            </a:r>
            <a:r>
              <a:rPr sz="2600" dirty="0">
                <a:latin typeface="Times New Roman" panose="02020603050405020304" pitchFamily="18" charset="0"/>
                <a:cs typeface="Times New Roman" panose="02020603050405020304" pitchFamily="18" charset="0"/>
              </a:rPr>
              <a:t> to the unrolled computational graph. No specialized algorithms are necessary. The use of back-propagation on the unrolled graph is called the </a:t>
            </a:r>
            <a:r>
              <a:rPr sz="2600" i="1" dirty="0">
                <a:latin typeface="Times New Roman" panose="02020603050405020304" pitchFamily="18" charset="0"/>
                <a:cs typeface="Times New Roman" panose="02020603050405020304" pitchFamily="18" charset="0"/>
              </a:rPr>
              <a:t>back-propagation through time</a:t>
            </a:r>
            <a:r>
              <a:rPr sz="2600" dirty="0">
                <a:latin typeface="Times New Roman" panose="02020603050405020304" pitchFamily="18" charset="0"/>
                <a:cs typeface="Times New Roman" panose="02020603050405020304" pitchFamily="18" charset="0"/>
              </a:rPr>
              <a:t> (BPTT) algorithm. Gradients obtained by back-propagation may then be used with any general-purpose gradient-based techniques to train an RNN.</a:t>
            </a:r>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10.2.2 Computing the Gradient in a Recurrent Neural Network</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内容占位符 10"/>
              <p:cNvSpPr>
                <a:spLocks noGrp="1"/>
              </p:cNvSpPr>
              <p:nvPr>
                <p:ph idx="1"/>
              </p:nvPr>
            </p:nvSpPr>
            <p:spPr/>
            <p:txBody>
              <a:bodyPr>
                <a:normAutofit/>
              </a:bodyPr>
              <a:lstStyle/>
              <a:p>
                <a:r>
                  <a:rPr lang="en-US" altLang="zh-CN" dirty="0">
                    <a:sym typeface="+mn-ea"/>
                  </a:rPr>
                  <a:t>        </a:t>
                </a:r>
                <a:r>
                  <a:rPr lang="zh-CN" altLang="en-US" dirty="0"/>
                  <a:t>To gain some intuition for how the BPTT algorithm behaves, we provide an example of how to compute gradients by BPTT for the RNN equations above (Eq. </a:t>
                </a:r>
                <a:r>
                  <a:rPr lang="zh-CN" altLang="en-US" dirty="0">
                    <a:solidFill>
                      <a:srgbClr val="FF0000"/>
                    </a:solidFill>
                    <a:sym typeface="+mn-ea"/>
                  </a:rPr>
                  <a:t>10.8</a:t>
                </a:r>
                <a:r>
                  <a:rPr lang="zh-CN" altLang="en-US" dirty="0">
                    <a:sym typeface="+mn-ea"/>
                  </a:rPr>
                  <a:t> </a:t>
                </a:r>
                <a:r>
                  <a:rPr lang="zh-CN" altLang="en-US" dirty="0"/>
                  <a:t>and Eq. </a:t>
                </a:r>
                <a:r>
                  <a:rPr lang="zh-CN" altLang="en-US" dirty="0">
                    <a:solidFill>
                      <a:srgbClr val="FF0000"/>
                    </a:solidFill>
                    <a:sym typeface="+mn-ea"/>
                  </a:rPr>
                  <a:t>10.12</a:t>
                </a:r>
                <a:r>
                  <a:rPr lang="zh-CN" altLang="en-US" dirty="0"/>
                  <a:t>). The nodes of our computational  graph include the parameters </a:t>
                </a:r>
                <a:r>
                  <a:rPr lang="zh-CN" altLang="en-US" b="1" i="1" dirty="0"/>
                  <a:t>U, V , W , b</a:t>
                </a:r>
                <a:r>
                  <a:rPr lang="zh-CN" altLang="en-US" dirty="0"/>
                  <a:t> and </a:t>
                </a:r>
                <a:r>
                  <a:rPr lang="zh-CN" altLang="en-US" b="1" i="1" dirty="0"/>
                  <a:t>c</a:t>
                </a:r>
                <a:r>
                  <a:rPr lang="zh-CN" altLang="en-US" dirty="0"/>
                  <a:t> as well as the sequence of nodes indexed by </a:t>
                </a:r>
                <a:r>
                  <a:rPr lang="zh-CN" altLang="en-US" i="1" dirty="0"/>
                  <a:t>t</a:t>
                </a:r>
                <a:r>
                  <a:rPr lang="zh-CN" altLang="en-US" dirty="0"/>
                  <a:t> for  </a:t>
                </a:r>
                <a14:m>
                  <m:oMath xmlns:m="http://schemas.openxmlformats.org/officeDocument/2006/math">
                    <m:sSup>
                      <m:sSupPr>
                        <m:ctrlPr>
                          <a:rPr lang="zh-CN" altLang="en-US" i="1" smtClean="0">
                            <a:latin typeface="Cambria Math" panose="02040503050406030204" pitchFamily="18" charset="0"/>
                          </a:rPr>
                        </m:ctrlPr>
                      </m:sSupPr>
                      <m:e>
                        <m:r>
                          <a:rPr lang="zh-CN" altLang="en-US" b="1" i="1" smtClean="0">
                            <a:latin typeface="Cambria Math" panose="02040503050406030204" pitchFamily="18" charset="0"/>
                          </a:rPr>
                          <m:t>𝒙</m:t>
                        </m:r>
                      </m:e>
                      <m:sup>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𝑡</m:t>
                            </m:r>
                          </m:e>
                        </m:d>
                      </m:sup>
                    </m:sSup>
                    <m:r>
                      <a:rPr lang="zh-CN" altLang="en-US" i="1" smtClean="0">
                        <a:latin typeface="Cambria Math" panose="02040503050406030204" pitchFamily="18" charset="0"/>
                      </a:rPr>
                      <m:t>,</m:t>
                    </m:r>
                    <m:sSup>
                      <m:sSupPr>
                        <m:ctrlPr>
                          <a:rPr lang="zh-CN" altLang="en-US" i="1" smtClean="0">
                            <a:latin typeface="Cambria Math" panose="02040503050406030204" pitchFamily="18" charset="0"/>
                          </a:rPr>
                        </m:ctrlPr>
                      </m:sSupPr>
                      <m:e>
                        <m:r>
                          <a:rPr lang="zh-CN" altLang="en-US" b="1" i="1" smtClean="0">
                            <a:latin typeface="Cambria Math" panose="02040503050406030204" pitchFamily="18" charset="0"/>
                          </a:rPr>
                          <m:t>𝒉</m:t>
                        </m:r>
                      </m:e>
                      <m:sup>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𝑡</m:t>
                            </m:r>
                          </m:e>
                        </m:d>
                      </m:sup>
                    </m:sSup>
                    <m:r>
                      <a:rPr lang="zh-CN" altLang="en-US" i="1" smtClean="0">
                        <a:latin typeface="Cambria Math" panose="02040503050406030204" pitchFamily="18" charset="0"/>
                      </a:rPr>
                      <m:t>,</m:t>
                    </m:r>
                    <m:sSup>
                      <m:sSupPr>
                        <m:ctrlPr>
                          <a:rPr lang="zh-CN" altLang="en-US" i="1" smtClean="0">
                            <a:latin typeface="Cambria Math" panose="02040503050406030204" pitchFamily="18" charset="0"/>
                          </a:rPr>
                        </m:ctrlPr>
                      </m:sSupPr>
                      <m:e>
                        <m:r>
                          <a:rPr lang="zh-CN" altLang="en-US" b="1" i="1" smtClean="0">
                            <a:latin typeface="Cambria Math" panose="02040503050406030204" pitchFamily="18" charset="0"/>
                          </a:rPr>
                          <m:t>𝒐</m:t>
                        </m:r>
                      </m:e>
                      <m:sup>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𝑡</m:t>
                            </m:r>
                          </m:e>
                        </m:d>
                      </m:sup>
                    </m:sSup>
                  </m:oMath>
                </a14:m>
                <a:r>
                  <a:rPr lang="zh-CN" altLang="en-US" dirty="0"/>
                  <a:t> and </a:t>
                </a:r>
                <a14:m>
                  <m:oMath xmlns:m="http://schemas.openxmlformats.org/officeDocument/2006/math">
                    <m:sSup>
                      <m:sSupPr>
                        <m:ctrlPr>
                          <a:rPr lang="zh-CN" altLang="en-US" i="1" smtClean="0">
                            <a:latin typeface="Cambria Math" panose="02040503050406030204" pitchFamily="18" charset="0"/>
                          </a:rPr>
                        </m:ctrlPr>
                      </m:sSupPr>
                      <m:e>
                        <m:r>
                          <a:rPr lang="zh-CN" altLang="en-US" i="1" smtClean="0">
                            <a:latin typeface="Cambria Math" panose="02040503050406030204" pitchFamily="18" charset="0"/>
                          </a:rPr>
                          <m:t>𝐿</m:t>
                        </m:r>
                      </m:e>
                      <m:sup>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𝑡</m:t>
                            </m:r>
                          </m:e>
                        </m:d>
                      </m:sup>
                    </m:sSup>
                  </m:oMath>
                </a14:m>
                <a:r>
                  <a:rPr lang="zh-CN" altLang="en-US" dirty="0"/>
                  <a:t>. For each node </a:t>
                </a:r>
                <a:r>
                  <a:rPr lang="en-US" altLang="zh-CN" b="1" dirty="0">
                    <a:latin typeface="Arial" panose="020B0604020202020204" pitchFamily="34" charset="0"/>
                    <a:cs typeface="Arial" panose="020B0604020202020204" pitchFamily="34" charset="0"/>
                  </a:rPr>
                  <a:t>N </a:t>
                </a:r>
                <a:r>
                  <a:rPr lang="zh-CN" altLang="en-US" dirty="0"/>
                  <a:t> we need to compute the gradient  recursively, based on the gradient </a:t>
                </a:r>
                <a14:m>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m:t>
                        </m:r>
                      </m:e>
                      <m:sub>
                        <m:r>
                          <a:rPr lang="zh-CN" altLang="en-US" b="1" i="0" smtClean="0">
                            <a:latin typeface="Cambria Math" panose="02040503050406030204" pitchFamily="18" charset="0"/>
                          </a:rPr>
                          <m:t>𝐍</m:t>
                        </m:r>
                      </m:sub>
                    </m:sSub>
                    <m:r>
                      <a:rPr lang="zh-CN" altLang="en-US" i="1" smtClean="0">
                        <a:latin typeface="Cambria Math" panose="02040503050406030204" pitchFamily="18" charset="0"/>
                      </a:rPr>
                      <m:t>𝐿</m:t>
                    </m:r>
                  </m:oMath>
                </a14:m>
                <a:r>
                  <a:rPr lang="zh-CN" altLang="en-US" dirty="0"/>
                  <a:t> computed at nodes that follow it in the graph. We start the recursion with the nodes immediately preceding the final loss</a:t>
                </a:r>
              </a:p>
            </p:txBody>
          </p:sp>
        </mc:Choice>
        <mc:Fallback xmlns="">
          <p:sp>
            <p:nvSpPr>
              <p:cNvPr id="11" name="内容占位符 10"/>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10.2.2 Computing the Gradient in a Recurrent Neural Network</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10" name="图片 9"/>
          <p:cNvPicPr>
            <a:picLocks noChangeAspect="1"/>
          </p:cNvPicPr>
          <p:nvPr/>
        </p:nvPicPr>
        <p:blipFill>
          <a:blip r:embed="rId4"/>
          <a:stretch>
            <a:fillRect/>
          </a:stretch>
        </p:blipFill>
        <p:spPr>
          <a:xfrm>
            <a:off x="479793" y="4848286"/>
            <a:ext cx="10477500" cy="80772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a:bodyPr>
          <a:lstStyle/>
          <a:p>
            <a:r>
              <a:rPr lang="en-US" altLang="zh-CN" dirty="0"/>
              <a:t>In this derivation we assume that the outputs        are used as the argument to the </a:t>
            </a:r>
            <a:r>
              <a:rPr lang="en-US" altLang="zh-CN" dirty="0" err="1"/>
              <a:t>softmax</a:t>
            </a:r>
            <a:r>
              <a:rPr lang="en-US" altLang="zh-CN" dirty="0"/>
              <a:t> function to obtain the vector      of probabilities over the output. We also assume that the loss is the negative log-likelihood of the true target        given the input so far. The gradient             on the outputs at time step </a:t>
            </a:r>
            <a:r>
              <a:rPr lang="en-US" altLang="zh-CN" i="1" dirty="0"/>
              <a:t>t</a:t>
            </a:r>
            <a:r>
              <a:rPr lang="en-US" altLang="zh-CN" dirty="0"/>
              <a:t>, for all</a:t>
            </a:r>
            <a:r>
              <a:rPr lang="en-US" altLang="zh-CN" i="1" dirty="0"/>
              <a:t> </a:t>
            </a:r>
            <a:r>
              <a:rPr lang="en-US" altLang="zh-CN" i="1" dirty="0" err="1"/>
              <a:t>i</a:t>
            </a:r>
            <a:r>
              <a:rPr lang="en-US" altLang="zh-CN" i="1" dirty="0"/>
              <a:t>, t</a:t>
            </a:r>
            <a:r>
              <a:rPr lang="en-US" altLang="zh-CN" dirty="0"/>
              <a:t> , is as follows:</a:t>
            </a:r>
          </a:p>
          <a:p>
            <a:endParaRPr lang="zh-CN" altLang="en-US" dirty="0"/>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10.2.2 Computing the Gradient in a Recurrent Neural Network</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6725877" y="1153860"/>
            <a:ext cx="493226" cy="363855"/>
          </a:xfrm>
          <a:prstGeom prst="rect">
            <a:avLst/>
          </a:prstGeom>
        </p:spPr>
      </p:pic>
      <p:pic>
        <p:nvPicPr>
          <p:cNvPr id="11" name="图片 10"/>
          <p:cNvPicPr>
            <a:picLocks noChangeAspect="1"/>
          </p:cNvPicPr>
          <p:nvPr/>
        </p:nvPicPr>
        <p:blipFill>
          <a:blip r:embed="rId4"/>
          <a:stretch>
            <a:fillRect/>
          </a:stretch>
        </p:blipFill>
        <p:spPr>
          <a:xfrm>
            <a:off x="5646790" y="1628900"/>
            <a:ext cx="367690" cy="416716"/>
          </a:xfrm>
          <a:prstGeom prst="rect">
            <a:avLst/>
          </a:prstGeom>
        </p:spPr>
      </p:pic>
      <p:pic>
        <p:nvPicPr>
          <p:cNvPr id="13" name="图片 12"/>
          <p:cNvPicPr>
            <a:picLocks noChangeAspect="1"/>
          </p:cNvPicPr>
          <p:nvPr/>
        </p:nvPicPr>
        <p:blipFill>
          <a:blip r:embed="rId5"/>
          <a:stretch>
            <a:fillRect/>
          </a:stretch>
        </p:blipFill>
        <p:spPr>
          <a:xfrm>
            <a:off x="4220587" y="2697487"/>
            <a:ext cx="914400" cy="388620"/>
          </a:xfrm>
          <a:prstGeom prst="rect">
            <a:avLst/>
          </a:prstGeom>
        </p:spPr>
      </p:pic>
      <p:pic>
        <p:nvPicPr>
          <p:cNvPr id="14" name="图片 13"/>
          <p:cNvPicPr>
            <a:picLocks noChangeAspect="1"/>
          </p:cNvPicPr>
          <p:nvPr/>
        </p:nvPicPr>
        <p:blipFill>
          <a:blip r:embed="rId6"/>
          <a:stretch>
            <a:fillRect/>
          </a:stretch>
        </p:blipFill>
        <p:spPr>
          <a:xfrm>
            <a:off x="259102" y="3913225"/>
            <a:ext cx="10546080" cy="899160"/>
          </a:xfrm>
          <a:prstGeom prst="rect">
            <a:avLst/>
          </a:prstGeom>
        </p:spPr>
      </p:pic>
      <p:pic>
        <p:nvPicPr>
          <p:cNvPr id="15" name="图片 14"/>
          <p:cNvPicPr>
            <a:picLocks noChangeAspect="1"/>
          </p:cNvPicPr>
          <p:nvPr/>
        </p:nvPicPr>
        <p:blipFill>
          <a:blip r:embed="rId7"/>
          <a:stretch>
            <a:fillRect/>
          </a:stretch>
        </p:blipFill>
        <p:spPr>
          <a:xfrm>
            <a:off x="9831831" y="2159166"/>
            <a:ext cx="448213" cy="431299"/>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内容占位符 18"/>
              <p:cNvSpPr>
                <a:spLocks noGrp="1"/>
              </p:cNvSpPr>
              <p:nvPr>
                <p:ph idx="1"/>
              </p:nvPr>
            </p:nvSpPr>
            <p:spPr/>
            <p:txBody>
              <a:bodyPr>
                <a:normAutofit/>
              </a:bodyPr>
              <a:lstStyle/>
              <a:p>
                <a:r>
                  <a:rPr lang="zh-CN" altLang="en-US" dirty="0"/>
                  <a:t>We work our way backwards, starting from the end of the sequence. At the final time step            only has        as a descendent, so its gradient is simple:</a:t>
                </a:r>
              </a:p>
              <a:p>
                <a:endParaRPr lang="en-US" altLang="zh-CN" dirty="0"/>
              </a:p>
              <a:p>
                <a:r>
                  <a:rPr lang="zh-CN" altLang="en-US" dirty="0"/>
                  <a:t>We can then iterate backwards in time to back-propagate gradients through time, from              down to         , noting that                        has as descendents both </a:t>
                </a:r>
                <a14:m>
                  <m:oMath xmlns:m="http://schemas.openxmlformats.org/officeDocument/2006/math">
                    <m:sSup>
                      <m:sSupPr>
                        <m:ctrlPr>
                          <a:rPr lang="zh-CN" altLang="en-US" i="1" smtClean="0">
                            <a:latin typeface="Cambria Math" panose="02040503050406030204" pitchFamily="18" charset="0"/>
                          </a:rPr>
                        </m:ctrlPr>
                      </m:sSupPr>
                      <m:e>
                        <m:r>
                          <a:rPr lang="zh-CN" altLang="en-US" b="1" i="1" smtClean="0">
                            <a:latin typeface="Cambria Math" panose="02040503050406030204" pitchFamily="18" charset="0"/>
                          </a:rPr>
                          <m:t>𝒐</m:t>
                        </m:r>
                      </m:e>
                      <m:sup>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𝑡</m:t>
                            </m:r>
                          </m:e>
                        </m:d>
                      </m:sup>
                    </m:sSup>
                  </m:oMath>
                </a14:m>
                <a:r>
                  <a:rPr lang="zh-CN" altLang="en-US" dirty="0"/>
                  <a:t>and </a:t>
                </a:r>
                <a14:m>
                  <m:oMath xmlns:m="http://schemas.openxmlformats.org/officeDocument/2006/math">
                    <m:sSup>
                      <m:sSupPr>
                        <m:ctrlPr>
                          <a:rPr lang="zh-CN" altLang="en-US" i="1" smtClean="0">
                            <a:latin typeface="Cambria Math" panose="02040503050406030204" pitchFamily="18" charset="0"/>
                          </a:rPr>
                        </m:ctrlPr>
                      </m:sSupPr>
                      <m:e>
                        <m:r>
                          <a:rPr lang="zh-CN" altLang="en-US" b="1" i="1" smtClean="0">
                            <a:latin typeface="Cambria Math" panose="02040503050406030204" pitchFamily="18" charset="0"/>
                          </a:rPr>
                          <m:t>𝒉</m:t>
                        </m:r>
                      </m:e>
                      <m:sup>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𝑡</m:t>
                            </m:r>
                            <m:r>
                              <a:rPr lang="zh-CN" altLang="en-US" i="1" smtClean="0">
                                <a:latin typeface="Cambria Math" panose="02040503050406030204" pitchFamily="18" charset="0"/>
                              </a:rPr>
                              <m:t>+1</m:t>
                            </m:r>
                          </m:e>
                        </m:d>
                      </m:sup>
                    </m:sSup>
                  </m:oMath>
                </a14:m>
                <a:r>
                  <a:rPr lang="zh-CN" altLang="en-US" dirty="0"/>
                  <a:t>. </a:t>
                </a:r>
              </a:p>
            </p:txBody>
          </p:sp>
        </mc:Choice>
        <mc:Fallback xmlns="">
          <p:sp>
            <p:nvSpPr>
              <p:cNvPr id="19" name="内容占位符 18"/>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10.2.2 Computing the Gradient in a Recurrent Neural Network</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tretch>
            <a:fillRect/>
          </a:stretch>
        </p:blipFill>
        <p:spPr>
          <a:xfrm>
            <a:off x="1076926" y="1677411"/>
            <a:ext cx="907295" cy="343894"/>
          </a:xfrm>
          <a:prstGeom prst="rect">
            <a:avLst/>
          </a:prstGeom>
        </p:spPr>
      </p:pic>
      <p:pic>
        <p:nvPicPr>
          <p:cNvPr id="7" name="图片 6"/>
          <p:cNvPicPr>
            <a:picLocks noChangeAspect="1"/>
          </p:cNvPicPr>
          <p:nvPr/>
        </p:nvPicPr>
        <p:blipFill>
          <a:blip r:embed="rId5"/>
          <a:stretch>
            <a:fillRect/>
          </a:stretch>
        </p:blipFill>
        <p:spPr>
          <a:xfrm>
            <a:off x="3154747" y="1658893"/>
            <a:ext cx="533400" cy="342900"/>
          </a:xfrm>
          <a:prstGeom prst="rect">
            <a:avLst/>
          </a:prstGeom>
        </p:spPr>
      </p:pic>
      <p:pic>
        <p:nvPicPr>
          <p:cNvPr id="8" name="图片 7"/>
          <p:cNvPicPr>
            <a:picLocks noChangeAspect="1"/>
          </p:cNvPicPr>
          <p:nvPr/>
        </p:nvPicPr>
        <p:blipFill>
          <a:blip r:embed="rId6"/>
          <a:stretch>
            <a:fillRect/>
          </a:stretch>
        </p:blipFill>
        <p:spPr>
          <a:xfrm>
            <a:off x="680085" y="2089121"/>
            <a:ext cx="10393680" cy="752475"/>
          </a:xfrm>
          <a:prstGeom prst="rect">
            <a:avLst/>
          </a:prstGeom>
        </p:spPr>
      </p:pic>
      <p:pic>
        <p:nvPicPr>
          <p:cNvPr id="10" name="图片 9"/>
          <p:cNvPicPr>
            <a:picLocks noChangeAspect="1"/>
          </p:cNvPicPr>
          <p:nvPr/>
        </p:nvPicPr>
        <p:blipFill>
          <a:blip r:embed="rId7"/>
          <a:stretch>
            <a:fillRect/>
          </a:stretch>
        </p:blipFill>
        <p:spPr>
          <a:xfrm>
            <a:off x="1211645" y="3399987"/>
            <a:ext cx="1157186" cy="373380"/>
          </a:xfrm>
          <a:prstGeom prst="rect">
            <a:avLst/>
          </a:prstGeom>
        </p:spPr>
      </p:pic>
      <p:pic>
        <p:nvPicPr>
          <p:cNvPr id="11" name="图片 10"/>
          <p:cNvPicPr>
            <a:picLocks noChangeAspect="1"/>
          </p:cNvPicPr>
          <p:nvPr/>
        </p:nvPicPr>
        <p:blipFill>
          <a:blip r:embed="rId8"/>
          <a:stretch>
            <a:fillRect/>
          </a:stretch>
        </p:blipFill>
        <p:spPr>
          <a:xfrm>
            <a:off x="3743893" y="3416029"/>
            <a:ext cx="640080" cy="287020"/>
          </a:xfrm>
          <a:prstGeom prst="rect">
            <a:avLst/>
          </a:prstGeom>
        </p:spPr>
      </p:pic>
      <p:pic>
        <p:nvPicPr>
          <p:cNvPr id="12" name="图片 11"/>
          <p:cNvPicPr>
            <a:picLocks noChangeAspect="1"/>
          </p:cNvPicPr>
          <p:nvPr/>
        </p:nvPicPr>
        <p:blipFill>
          <a:blip r:embed="rId9"/>
          <a:stretch>
            <a:fillRect/>
          </a:stretch>
        </p:blipFill>
        <p:spPr>
          <a:xfrm>
            <a:off x="6364240" y="3416029"/>
            <a:ext cx="1826895" cy="37338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内容占位符 6"/>
              <p:cNvSpPr>
                <a:spLocks noGrp="1"/>
              </p:cNvSpPr>
              <p:nvPr>
                <p:ph idx="1"/>
              </p:nvPr>
            </p:nvSpPr>
            <p:spPr/>
            <p:txBody>
              <a:bodyPr>
                <a:normAutofit/>
              </a:bodyPr>
              <a:lstStyle/>
              <a:p>
                <a:pPr>
                  <a:lnSpc>
                    <a:spcPct val="130000"/>
                  </a:lnSpc>
                </a:pPr>
                <a:r>
                  <a:rPr lang="zh-CN" altLang="en-US" dirty="0"/>
                  <a:t>Its gradient is thus given by</a:t>
                </a:r>
                <a:endParaRPr lang="en-US" altLang="zh-CN" dirty="0"/>
              </a:p>
              <a:p>
                <a:pPr>
                  <a:lnSpc>
                    <a:spcPct val="130000"/>
                  </a:lnSpc>
                </a:pPr>
                <a:endParaRPr lang="en-US" altLang="zh-CN" dirty="0"/>
              </a:p>
              <a:p>
                <a:pPr>
                  <a:lnSpc>
                    <a:spcPct val="130000"/>
                  </a:lnSpc>
                </a:pPr>
                <a:endParaRPr lang="zh-CN" altLang="en-US" dirty="0"/>
              </a:p>
              <a:p>
                <a:pPr>
                  <a:lnSpc>
                    <a:spcPct val="130000"/>
                  </a:lnSpc>
                </a:pPr>
                <a:endParaRPr lang="en-US" altLang="zh-CN" dirty="0"/>
              </a:p>
              <a:p>
                <a:pPr>
                  <a:lnSpc>
                    <a:spcPct val="130000"/>
                  </a:lnSpc>
                </a:pPr>
                <a:r>
                  <a:rPr lang="zh-CN" altLang="en-US" dirty="0"/>
                  <a:t>where diag </a:t>
                </a:r>
                <a14:m>
                  <m:oMath xmlns:m="http://schemas.openxmlformats.org/officeDocument/2006/math">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1−</m:t>
                        </m:r>
                        <m:sSup>
                          <m:sSupPr>
                            <m:ctrlPr>
                              <a:rPr lang="zh-CN" altLang="en-US" i="1" smtClean="0">
                                <a:latin typeface="Cambria Math" panose="02040503050406030204" pitchFamily="18" charset="0"/>
                              </a:rPr>
                            </m:ctrlPr>
                          </m:sSupPr>
                          <m:e>
                            <m:d>
                              <m:dPr>
                                <m:ctrlPr>
                                  <a:rPr lang="zh-CN" altLang="en-US" i="1" smtClean="0">
                                    <a:latin typeface="Cambria Math" panose="02040503050406030204" pitchFamily="18" charset="0"/>
                                  </a:rPr>
                                </m:ctrlPr>
                              </m:dPr>
                              <m:e>
                                <m:sSup>
                                  <m:sSupPr>
                                    <m:ctrlPr>
                                      <a:rPr lang="zh-CN" altLang="en-US" i="1" smtClean="0">
                                        <a:latin typeface="Cambria Math" panose="02040503050406030204" pitchFamily="18" charset="0"/>
                                      </a:rPr>
                                    </m:ctrlPr>
                                  </m:sSupPr>
                                  <m:e>
                                    <m:r>
                                      <a:rPr lang="zh-CN" altLang="en-US" b="1" i="1" smtClean="0">
                                        <a:latin typeface="Cambria Math" panose="02040503050406030204" pitchFamily="18" charset="0"/>
                                      </a:rPr>
                                      <m:t>𝒉</m:t>
                                    </m:r>
                                  </m:e>
                                  <m:sup>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𝑡</m:t>
                                        </m:r>
                                        <m:r>
                                          <a:rPr lang="zh-CN" altLang="en-US" i="1" smtClean="0">
                                            <a:latin typeface="Cambria Math" panose="02040503050406030204" pitchFamily="18" charset="0"/>
                                          </a:rPr>
                                          <m:t>+1</m:t>
                                        </m:r>
                                      </m:e>
                                    </m:d>
                                  </m:sup>
                                </m:sSup>
                              </m:e>
                            </m:d>
                          </m:e>
                          <m:sup>
                            <m:r>
                              <a:rPr lang="zh-CN" altLang="en-US" i="1" smtClean="0">
                                <a:latin typeface="Cambria Math" panose="02040503050406030204" pitchFamily="18" charset="0"/>
                              </a:rPr>
                              <m:t>2</m:t>
                            </m:r>
                          </m:sup>
                        </m:sSup>
                      </m:e>
                    </m:d>
                  </m:oMath>
                </a14:m>
                <a:r>
                  <a:rPr lang="zh-CN" altLang="en-US" dirty="0"/>
                  <a:t>indicates the diagonal matrix containing the elements </a:t>
                </a:r>
                <a14:m>
                  <m:oMath xmlns:m="http://schemas.openxmlformats.org/officeDocument/2006/math">
                    <m:r>
                      <a:rPr lang="zh-CN" altLang="en-US" i="1">
                        <a:latin typeface="Cambria Math" panose="02040503050406030204" pitchFamily="18" charset="0"/>
                      </a:rPr>
                      <m:t>1−</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b="0" i="1">
                                    <a:latin typeface="Cambria Math" panose="02040503050406030204" pitchFamily="18" charset="0"/>
                                  </a:rPr>
                                  <m:t>h</m:t>
                                </m:r>
                              </m:e>
                              <m:sup>
                                <m:d>
                                  <m:dPr>
                                    <m:ctrlPr>
                                      <a:rPr lang="zh-CN" altLang="en-US" i="1">
                                        <a:latin typeface="Cambria Math" panose="02040503050406030204" pitchFamily="18" charset="0"/>
                                      </a:rPr>
                                    </m:ctrlPr>
                                  </m:dPr>
                                  <m:e>
                                    <m:r>
                                      <a:rPr lang="zh-CN" altLang="en-US" i="1">
                                        <a:latin typeface="Cambria Math" panose="02040503050406030204" pitchFamily="18" charset="0"/>
                                      </a:rPr>
                                      <m:t>𝑡</m:t>
                                    </m:r>
                                    <m:r>
                                      <a:rPr lang="zh-CN" altLang="en-US" i="1">
                                        <a:latin typeface="Cambria Math" panose="02040503050406030204" pitchFamily="18" charset="0"/>
                                      </a:rPr>
                                      <m:t>+1</m:t>
                                    </m:r>
                                  </m:e>
                                </m:d>
                              </m:sup>
                            </m:sSup>
                          </m:e>
                        </m:d>
                      </m:e>
                      <m:sup>
                        <m:r>
                          <a:rPr lang="zh-CN" altLang="en-US" i="1">
                            <a:latin typeface="Cambria Math" panose="02040503050406030204" pitchFamily="18" charset="0"/>
                          </a:rPr>
                          <m:t>2</m:t>
                        </m:r>
                      </m:sup>
                    </m:sSup>
                  </m:oMath>
                </a14:m>
                <a:r>
                  <a:rPr lang="zh-CN" altLang="en-US" dirty="0"/>
                  <a:t>. This is the Jacobian of the hyperbolic tangent associated with the hidden unit </a:t>
                </a:r>
                <a:r>
                  <a:rPr lang="zh-CN" altLang="en-US" i="1" dirty="0"/>
                  <a:t>i</a:t>
                </a:r>
                <a:r>
                  <a:rPr lang="zh-CN" altLang="en-US" dirty="0"/>
                  <a:t> at time </a:t>
                </a:r>
                <a:r>
                  <a:rPr lang="zh-CN" altLang="en-US" i="1" dirty="0"/>
                  <a:t>t </a:t>
                </a:r>
                <a:r>
                  <a:rPr lang="zh-CN" altLang="en-US" dirty="0"/>
                  <a:t>+ 1.</a:t>
                </a:r>
              </a:p>
              <a:p>
                <a:endParaRPr lang="zh-CN" altLang="en-US" dirty="0"/>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10.2.2 Computing the Gradient in a Recurrent Neural Network</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8" name="图片 7">
            <a:extLst>
              <a:ext uri="{FF2B5EF4-FFF2-40B4-BE49-F238E27FC236}">
                <a16:creationId xmlns:a16="http://schemas.microsoft.com/office/drawing/2014/main" id="{F79A4AB2-7F77-476B-BBE5-CD97DBA99291}"/>
              </a:ext>
            </a:extLst>
          </p:cNvPr>
          <p:cNvPicPr>
            <a:picLocks noChangeAspect="1"/>
          </p:cNvPicPr>
          <p:nvPr/>
        </p:nvPicPr>
        <p:blipFill>
          <a:blip r:embed="rId4"/>
          <a:stretch>
            <a:fillRect/>
          </a:stretch>
        </p:blipFill>
        <p:spPr>
          <a:xfrm>
            <a:off x="387439" y="1999606"/>
            <a:ext cx="10515600" cy="125984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en-US" altLang="zh-CN" sz="2800" dirty="0"/>
              <a:t>        </a:t>
            </a:r>
            <a:r>
              <a:rPr lang="zh-CN" altLang="en-US" sz="2800" dirty="0"/>
              <a:t>Once the gradients on the internal nodes of the computational graph are obtained, we can obtain the gradients on the parameter nodes, which have descendents at all the time steps:</a:t>
            </a:r>
            <a:endParaRPr lang="zh-CN" altLang="en-US" dirty="0"/>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10.2.2 Computing the Gradient in a Recurrent Neural Network</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p:cNvPicPr>
            <a:picLocks noChangeAspect="1"/>
          </p:cNvPicPr>
          <p:nvPr/>
        </p:nvPicPr>
        <p:blipFill>
          <a:blip r:embed="rId3"/>
          <a:stretch>
            <a:fillRect/>
          </a:stretch>
        </p:blipFill>
        <p:spPr>
          <a:xfrm>
            <a:off x="1464344" y="3448044"/>
            <a:ext cx="8465720" cy="3069557"/>
          </a:xfrm>
          <a:prstGeom prst="rect">
            <a:avLst/>
          </a:prstGeom>
        </p:spPr>
      </p:pic>
      <p:pic>
        <p:nvPicPr>
          <p:cNvPr id="8" name="图片 7"/>
          <p:cNvPicPr>
            <a:picLocks noChangeAspect="1"/>
          </p:cNvPicPr>
          <p:nvPr/>
        </p:nvPicPr>
        <p:blipFill>
          <a:blip r:embed="rId4"/>
          <a:stretch>
            <a:fillRect/>
          </a:stretch>
        </p:blipFill>
        <p:spPr>
          <a:xfrm>
            <a:off x="1839928" y="2616056"/>
            <a:ext cx="5298808" cy="8319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p:txBody>
          <a:bodyPr>
            <a:noAutofit/>
          </a:bodyPr>
          <a:lstStyle/>
          <a:p>
            <a:pPr>
              <a:spcBef>
                <a:spcPts val="0"/>
              </a:spcBef>
            </a:pPr>
            <a:r>
              <a:rPr lang="en-US" altLang="zh-CN" dirty="0"/>
              <a:t>For example, consider the two sentences “I went to Nepal in 2009” and “In 2009, I went to Nepal.” If we ask a machine learning model to read each sentence and extract the year in which the narrator went to Nepal, we would like it to recognize the year 2009 as the relevant piece of information, whether it appears in the sixth word or the second word of the sentence. Suppose </a:t>
            </a:r>
            <a:r>
              <a:rPr lang="en-US" altLang="zh-CN" sz="2600" dirty="0">
                <a:latin typeface="Times New Roman" panose="02020603050405020304" pitchFamily="18" charset="0"/>
                <a:cs typeface="Times New Roman" panose="02020603050405020304" pitchFamily="18" charset="0"/>
              </a:rPr>
              <a:t>that we trained a feedforward network that processes sentences of fixed length. A traditional fully connected feedforward network would have separate parameters for each input feature, so it would need to learn all of the rules of the language separately at each position in the sentence. By comparison, a recurrent neural network shares the same weights across several time steps.</a:t>
            </a:r>
          </a:p>
        </p:txBody>
      </p:sp>
      <p:sp>
        <p:nvSpPr>
          <p:cNvPr id="3" name="标题 2">
            <a:extLst>
              <a:ext uri="{FF2B5EF4-FFF2-40B4-BE49-F238E27FC236}">
                <a16:creationId xmlns:a16="http://schemas.microsoft.com/office/drawing/2014/main" id="{25FFE252-5755-4E87-8C2F-279A061BAE6E}"/>
              </a:ext>
            </a:extLst>
          </p:cNvPr>
          <p:cNvSpPr>
            <a:spLocks noGrp="1"/>
          </p:cNvSpPr>
          <p:nvPr>
            <p:ph type="title"/>
          </p:nvPr>
        </p:nvSpPr>
        <p:spPr/>
        <p:txBody>
          <a:bodyPr/>
          <a:lstStyle/>
          <a:p>
            <a:r>
              <a:rPr lang="en-US" altLang="zh-CN" dirty="0">
                <a:ea typeface="宋体" panose="02010600030101010101" pitchFamily="2" charset="-122"/>
              </a:rPr>
              <a:t>10 Sequence Modeling: Recurrent and Recursive Nets</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15"/>
          <p:cNvSpPr>
            <a:spLocks noGrp="1"/>
          </p:cNvSpPr>
          <p:nvPr>
            <p:ph idx="1"/>
          </p:nvPr>
        </p:nvSpPr>
        <p:spPr/>
        <p:txBody>
          <a:bodyPr>
            <a:normAutofit fontScale="85000" lnSpcReduction="10000"/>
          </a:bodyPr>
          <a:lstStyle/>
          <a:p>
            <a:pPr>
              <a:lnSpc>
                <a:spcPct val="135000"/>
              </a:lnSpc>
            </a:pPr>
            <a:r>
              <a:rPr lang="zh-CN" altLang="en-US" sz="2800" dirty="0"/>
              <a:t>We do not need to compute the gradient with respect to       for training because it does not have any parameters as ancestors in the computational graph defining the loss.</a:t>
            </a:r>
          </a:p>
          <a:p>
            <a:pPr>
              <a:lnSpc>
                <a:spcPct val="135000"/>
              </a:lnSpc>
            </a:pPr>
            <a:r>
              <a:rPr lang="en-US" altLang="zh-CN" sz="2800" dirty="0">
                <a:sym typeface="+mn-ea"/>
              </a:rPr>
              <a:t>        </a:t>
            </a:r>
            <a:r>
              <a:rPr lang="en-US" altLang="zh-CN" sz="2800" dirty="0"/>
              <a:t>We are abusing notation somewhat in the above equations. We correctly use         to indicate the full influence of         through all paths from        to </a:t>
            </a:r>
            <a:r>
              <a:rPr lang="en-US" altLang="zh-CN" sz="2800" i="1" dirty="0"/>
              <a:t>L.</a:t>
            </a:r>
            <a:r>
              <a:rPr lang="en-US" altLang="zh-CN" sz="2800" dirty="0"/>
              <a:t> This is in contrast to our usage of                        , which we use here in an unconventional manner. By          we refer to the effect of </a:t>
            </a:r>
            <a:r>
              <a:rPr lang="en-US" altLang="zh-CN" sz="2800" b="1" i="1" dirty="0"/>
              <a:t>W</a:t>
            </a:r>
            <a:r>
              <a:rPr lang="en-US" altLang="zh-CN" sz="2800" b="1" dirty="0"/>
              <a:t> </a:t>
            </a:r>
            <a:r>
              <a:rPr lang="en-US" altLang="zh-CN" sz="2800" dirty="0"/>
              <a:t>on        only via the use of </a:t>
            </a:r>
            <a:r>
              <a:rPr lang="en-US" altLang="zh-CN" sz="2800" b="1" i="1" dirty="0"/>
              <a:t>W</a:t>
            </a:r>
            <a:r>
              <a:rPr lang="en-US" altLang="zh-CN" sz="2800" dirty="0"/>
              <a:t> at time step </a:t>
            </a:r>
            <a:r>
              <a:rPr lang="en-US" altLang="zh-CN" sz="2800" i="1" dirty="0"/>
              <a:t>t</a:t>
            </a:r>
            <a:r>
              <a:rPr lang="en-US" altLang="zh-CN" sz="2800" dirty="0"/>
              <a:t>. This is not standard calculus notation, because the standard definition of the Jacobian would actually include the complete influence of </a:t>
            </a:r>
            <a:r>
              <a:rPr lang="en-US" altLang="zh-CN" sz="2800" b="1" i="1" dirty="0"/>
              <a:t>W </a:t>
            </a:r>
            <a:r>
              <a:rPr lang="en-US" altLang="zh-CN" sz="2800" dirty="0"/>
              <a:t>on    via its use in all of the preceding time steps to produce            . What we refer to here is in fact the             method of Sec. </a:t>
            </a:r>
            <a:r>
              <a:rPr lang="en-US" altLang="zh-CN" sz="2800" dirty="0">
                <a:solidFill>
                  <a:srgbClr val="FF0000"/>
                </a:solidFill>
              </a:rPr>
              <a:t>6.5.6</a:t>
            </a:r>
            <a:r>
              <a:rPr lang="en-US" altLang="zh-CN" sz="2800" dirty="0"/>
              <a:t>, that computes the contribution of a single edge in the computational graph to the gradient.</a:t>
            </a:r>
          </a:p>
          <a:p>
            <a:pPr>
              <a:lnSpc>
                <a:spcPct val="135000"/>
              </a:lnSpc>
            </a:pPr>
            <a:endParaRPr lang="zh-CN" altLang="en-US" dirty="0"/>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10.2.2 Computing the Gradient in a Recurrent Neural Network</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334E55B0-647D-440b-865C-3EC943EB4CBC-12" descr="qt_temp"/>
          <p:cNvPicPr>
            <a:picLocks noChangeAspect="1"/>
          </p:cNvPicPr>
          <p:nvPr/>
        </p:nvPicPr>
        <p:blipFill>
          <a:blip r:embed="rId3"/>
          <a:stretch>
            <a:fillRect/>
          </a:stretch>
        </p:blipFill>
        <p:spPr>
          <a:xfrm>
            <a:off x="7407910" y="1167367"/>
            <a:ext cx="430530" cy="276860"/>
          </a:xfrm>
          <a:prstGeom prst="rect">
            <a:avLst/>
          </a:prstGeom>
        </p:spPr>
      </p:pic>
      <p:pic>
        <p:nvPicPr>
          <p:cNvPr id="6" name="图片 5"/>
          <p:cNvPicPr>
            <a:picLocks noChangeAspect="1"/>
          </p:cNvPicPr>
          <p:nvPr/>
        </p:nvPicPr>
        <p:blipFill>
          <a:blip r:embed="rId4"/>
          <a:stretch>
            <a:fillRect/>
          </a:stretch>
        </p:blipFill>
        <p:spPr>
          <a:xfrm>
            <a:off x="10673548" y="2206224"/>
            <a:ext cx="664210" cy="340360"/>
          </a:xfrm>
          <a:prstGeom prst="rect">
            <a:avLst/>
          </a:prstGeom>
        </p:spPr>
      </p:pic>
      <p:pic>
        <p:nvPicPr>
          <p:cNvPr id="8" name="图片 7"/>
          <p:cNvPicPr>
            <a:picLocks noChangeAspect="1"/>
          </p:cNvPicPr>
          <p:nvPr/>
        </p:nvPicPr>
        <p:blipFill>
          <a:blip r:embed="rId5"/>
          <a:stretch>
            <a:fillRect/>
          </a:stretch>
        </p:blipFill>
        <p:spPr>
          <a:xfrm>
            <a:off x="4119219" y="2720270"/>
            <a:ext cx="487680" cy="335280"/>
          </a:xfrm>
          <a:prstGeom prst="rect">
            <a:avLst/>
          </a:prstGeom>
        </p:spPr>
      </p:pic>
      <p:pic>
        <p:nvPicPr>
          <p:cNvPr id="9" name="图片 8"/>
          <p:cNvPicPr>
            <a:picLocks noChangeAspect="1"/>
          </p:cNvPicPr>
          <p:nvPr/>
        </p:nvPicPr>
        <p:blipFill>
          <a:blip r:embed="rId6"/>
          <a:stretch>
            <a:fillRect/>
          </a:stretch>
        </p:blipFill>
        <p:spPr>
          <a:xfrm>
            <a:off x="7483174" y="2638656"/>
            <a:ext cx="541020" cy="434340"/>
          </a:xfrm>
          <a:prstGeom prst="rect">
            <a:avLst/>
          </a:prstGeom>
        </p:spPr>
      </p:pic>
      <p:pic>
        <p:nvPicPr>
          <p:cNvPr id="10" name="图片 9"/>
          <p:cNvPicPr>
            <a:picLocks noChangeAspect="1"/>
          </p:cNvPicPr>
          <p:nvPr/>
        </p:nvPicPr>
        <p:blipFill>
          <a:blip r:embed="rId7"/>
          <a:stretch>
            <a:fillRect/>
          </a:stretch>
        </p:blipFill>
        <p:spPr>
          <a:xfrm>
            <a:off x="1597960" y="3063670"/>
            <a:ext cx="1668780" cy="426720"/>
          </a:xfrm>
          <a:prstGeom prst="rect">
            <a:avLst/>
          </a:prstGeom>
        </p:spPr>
      </p:pic>
      <p:pic>
        <p:nvPicPr>
          <p:cNvPr id="11" name="图片 10"/>
          <p:cNvPicPr>
            <a:picLocks noChangeAspect="1"/>
          </p:cNvPicPr>
          <p:nvPr/>
        </p:nvPicPr>
        <p:blipFill>
          <a:blip r:embed="rId8"/>
          <a:stretch>
            <a:fillRect/>
          </a:stretch>
        </p:blipFill>
        <p:spPr>
          <a:xfrm>
            <a:off x="10024326" y="3049704"/>
            <a:ext cx="586740" cy="518160"/>
          </a:xfrm>
          <a:prstGeom prst="rect">
            <a:avLst/>
          </a:prstGeom>
        </p:spPr>
      </p:pic>
      <p:pic>
        <p:nvPicPr>
          <p:cNvPr id="12" name="图片 11"/>
          <p:cNvPicPr>
            <a:picLocks noChangeAspect="1"/>
          </p:cNvPicPr>
          <p:nvPr/>
        </p:nvPicPr>
        <p:blipFill>
          <a:blip r:embed="rId9"/>
          <a:stretch>
            <a:fillRect/>
          </a:stretch>
        </p:blipFill>
        <p:spPr>
          <a:xfrm>
            <a:off x="3109726" y="3600222"/>
            <a:ext cx="495300" cy="304800"/>
          </a:xfrm>
          <a:prstGeom prst="rect">
            <a:avLst/>
          </a:prstGeom>
        </p:spPr>
      </p:pic>
      <p:pic>
        <p:nvPicPr>
          <p:cNvPr id="13" name="图片 12"/>
          <p:cNvPicPr>
            <a:picLocks noChangeAspect="1"/>
          </p:cNvPicPr>
          <p:nvPr/>
        </p:nvPicPr>
        <p:blipFill>
          <a:blip r:embed="rId10"/>
          <a:stretch>
            <a:fillRect/>
          </a:stretch>
        </p:blipFill>
        <p:spPr>
          <a:xfrm>
            <a:off x="4461215" y="4401619"/>
            <a:ext cx="525780" cy="472440"/>
          </a:xfrm>
          <a:prstGeom prst="rect">
            <a:avLst/>
          </a:prstGeom>
        </p:spPr>
      </p:pic>
      <p:pic>
        <p:nvPicPr>
          <p:cNvPr id="14" name="图片 13"/>
          <p:cNvPicPr>
            <a:picLocks noChangeAspect="1"/>
          </p:cNvPicPr>
          <p:nvPr/>
        </p:nvPicPr>
        <p:blipFill>
          <a:blip r:embed="rId11"/>
          <a:stretch>
            <a:fillRect/>
          </a:stretch>
        </p:blipFill>
        <p:spPr>
          <a:xfrm>
            <a:off x="1602573" y="4901276"/>
            <a:ext cx="845820" cy="388620"/>
          </a:xfrm>
          <a:prstGeom prst="rect">
            <a:avLst/>
          </a:prstGeom>
        </p:spPr>
      </p:pic>
      <p:pic>
        <p:nvPicPr>
          <p:cNvPr id="15" name="图片 14"/>
          <p:cNvPicPr>
            <a:picLocks noChangeAspect="1"/>
          </p:cNvPicPr>
          <p:nvPr/>
        </p:nvPicPr>
        <p:blipFill>
          <a:blip r:embed="rId12"/>
          <a:stretch>
            <a:fillRect/>
          </a:stretch>
        </p:blipFill>
        <p:spPr>
          <a:xfrm>
            <a:off x="7439994" y="4933182"/>
            <a:ext cx="838200" cy="33528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normAutofit/>
          </a:bodyPr>
          <a:lstStyle/>
          <a:p>
            <a:r>
              <a:rPr lang="zh-CN" altLang="en-US" dirty="0"/>
              <a:t>In the example recurrent network we have developed so far, the losses       were cross-entropies between training targets      and outputs      . As with a </a:t>
            </a:r>
            <a:r>
              <a:rPr lang="en-US" altLang="zh-CN" dirty="0"/>
              <a:t>f</a:t>
            </a:r>
            <a:r>
              <a:rPr lang="zh-CN" altLang="en-US" dirty="0"/>
              <a:t>eedforward network, it is in principle possible to use almost any loss with a recurrent network. The loss should be chosen based on the task. As with a feedforward network, we usually wish to interpret the output of the RNN as a probability distribution, and we usually use the cross-entropy associated with that distribution to define the loss. Mean squared error is the cross-</a:t>
            </a:r>
            <a:r>
              <a:rPr lang="en-US" altLang="zh-CN" dirty="0"/>
              <a:t>e</a:t>
            </a:r>
            <a:r>
              <a:rPr lang="zh-CN" altLang="en-US" dirty="0"/>
              <a:t>ntropy loss associated with an output distribution that is a unit Gaussian, for example, just as with a feedforward network.</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334E55B0-647D-440b-865C-3EC943EB4CBC-13" descr="qt_temp"/>
          <p:cNvPicPr>
            <a:picLocks noChangeAspect="1"/>
          </p:cNvPicPr>
          <p:nvPr/>
        </p:nvPicPr>
        <p:blipFill>
          <a:blip r:embed="rId3"/>
          <a:stretch>
            <a:fillRect/>
          </a:stretch>
        </p:blipFill>
        <p:spPr>
          <a:xfrm>
            <a:off x="10381513" y="1224163"/>
            <a:ext cx="459105" cy="287020"/>
          </a:xfrm>
          <a:prstGeom prst="rect">
            <a:avLst/>
          </a:prstGeom>
        </p:spPr>
      </p:pic>
      <p:pic>
        <p:nvPicPr>
          <p:cNvPr id="6" name="334E55B0-647D-440b-865C-3EC943EB4CBC-14" descr="qt_temp"/>
          <p:cNvPicPr>
            <a:picLocks noChangeAspect="1"/>
          </p:cNvPicPr>
          <p:nvPr/>
        </p:nvPicPr>
        <p:blipFill>
          <a:blip r:embed="rId4"/>
          <a:stretch>
            <a:fillRect/>
          </a:stretch>
        </p:blipFill>
        <p:spPr>
          <a:xfrm>
            <a:off x="5904918" y="1636170"/>
            <a:ext cx="374650" cy="294640"/>
          </a:xfrm>
          <a:prstGeom prst="rect">
            <a:avLst/>
          </a:prstGeom>
        </p:spPr>
      </p:pic>
      <p:pic>
        <p:nvPicPr>
          <p:cNvPr id="8" name="334E55B0-647D-440b-865C-3EC943EB4CBC-15" descr="qt_temp"/>
          <p:cNvPicPr>
            <a:picLocks noChangeAspect="1"/>
          </p:cNvPicPr>
          <p:nvPr/>
        </p:nvPicPr>
        <p:blipFill>
          <a:blip r:embed="rId5"/>
          <a:stretch>
            <a:fillRect/>
          </a:stretch>
        </p:blipFill>
        <p:spPr>
          <a:xfrm>
            <a:off x="8106293" y="1705197"/>
            <a:ext cx="407670" cy="27559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lang="en-US" altLang="zh-CN" dirty="0">
                <a:sym typeface="+mn-ea"/>
              </a:rPr>
              <a:t>        </a:t>
            </a:r>
            <a:r>
              <a:rPr lang="zh-CN" altLang="en-US" dirty="0">
                <a:sym typeface="+mn-ea"/>
              </a:rPr>
              <a:t>When we use a predictive log-likelihood training objective, such as Eq. </a:t>
            </a:r>
            <a:r>
              <a:rPr lang="zh-CN" altLang="en-US" dirty="0">
                <a:solidFill>
                  <a:srgbClr val="FF0000"/>
                </a:solidFill>
                <a:sym typeface="+mn-ea"/>
              </a:rPr>
              <a:t>10.12</a:t>
            </a:r>
            <a:r>
              <a:rPr lang="zh-CN" altLang="en-US" dirty="0">
                <a:sym typeface="+mn-ea"/>
              </a:rPr>
              <a:t>, we train the RNN to estimate the conditional distribution of the next sequence element     given the past inputs. This may mean that we maximize the log-likelihood</a:t>
            </a:r>
          </a:p>
          <a:p>
            <a:endParaRPr lang="zh-CN" altLang="en-US" dirty="0">
              <a:latin typeface="Times New Roman" panose="02020603050405020304" pitchFamily="18" charset="0"/>
              <a:cs typeface="Times New Roman" panose="02020603050405020304" pitchFamily="18" charset="0"/>
              <a:sym typeface="+mn-ea"/>
            </a:endParaRPr>
          </a:p>
          <a:p>
            <a:endParaRPr lang="zh-CN" altLang="en-US" dirty="0">
              <a:sym typeface="+mn-ea"/>
            </a:endParaRPr>
          </a:p>
          <a:p>
            <a:r>
              <a:rPr lang="zh-CN" altLang="en-US" dirty="0">
                <a:sym typeface="+mn-ea"/>
              </a:rPr>
              <a:t>or, if the model includes connections from the output at one time step to the next time step,</a:t>
            </a:r>
            <a:endParaRPr lang="zh-CN" altLang="en-US"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endParaRPr lang="zh-CN" altLang="en-US" dirty="0"/>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334E55B0-647D-440b-865C-3EC943EB4CBC-16" descr="qt_temp"/>
          <p:cNvPicPr>
            <a:picLocks noChangeAspect="1"/>
          </p:cNvPicPr>
          <p:nvPr/>
        </p:nvPicPr>
        <p:blipFill>
          <a:blip r:embed="rId3"/>
          <a:stretch>
            <a:fillRect/>
          </a:stretch>
        </p:blipFill>
        <p:spPr>
          <a:xfrm>
            <a:off x="1733550" y="2207260"/>
            <a:ext cx="313055" cy="296545"/>
          </a:xfrm>
          <a:prstGeom prst="rect">
            <a:avLst/>
          </a:prstGeom>
        </p:spPr>
      </p:pic>
      <p:pic>
        <p:nvPicPr>
          <p:cNvPr id="6" name="图片 5"/>
          <p:cNvPicPr>
            <a:picLocks noChangeAspect="1"/>
          </p:cNvPicPr>
          <p:nvPr/>
        </p:nvPicPr>
        <p:blipFill>
          <a:blip r:embed="rId4"/>
          <a:stretch>
            <a:fillRect/>
          </a:stretch>
        </p:blipFill>
        <p:spPr>
          <a:xfrm>
            <a:off x="156210" y="3086100"/>
            <a:ext cx="10454640" cy="685800"/>
          </a:xfrm>
          <a:prstGeom prst="rect">
            <a:avLst/>
          </a:prstGeom>
        </p:spPr>
      </p:pic>
      <p:pic>
        <p:nvPicPr>
          <p:cNvPr id="10" name="图片 9"/>
          <p:cNvPicPr>
            <a:picLocks noChangeAspect="1"/>
          </p:cNvPicPr>
          <p:nvPr/>
        </p:nvPicPr>
        <p:blipFill>
          <a:blip r:embed="rId5"/>
          <a:stretch>
            <a:fillRect/>
          </a:stretch>
        </p:blipFill>
        <p:spPr>
          <a:xfrm>
            <a:off x="286385" y="5049520"/>
            <a:ext cx="10637520" cy="4572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15"/>
          <p:cNvSpPr>
            <a:spLocks noGrp="1"/>
          </p:cNvSpPr>
          <p:nvPr>
            <p:ph idx="1"/>
          </p:nvPr>
        </p:nvSpPr>
        <p:spPr/>
        <p:txBody>
          <a:bodyPr>
            <a:normAutofit/>
          </a:bodyPr>
          <a:lstStyle/>
          <a:p>
            <a:r>
              <a:rPr lang="zh-CN" altLang="en-US" dirty="0"/>
              <a:t>Decomposing the joint probability over the sequence of      values as a series of one-step probabilistic predictions is one way to capture the full joint distribution across the whole sequence. When we do not feed past     values as inputs that condition the next step prediction, the directed graphical model contains no edges from any      in the past to the current       . In this case, the outputs     are conditionally independent given the sequence of    </a:t>
            </a:r>
            <a:r>
              <a:rPr lang="en-US" altLang="zh-CN" dirty="0"/>
              <a:t>v</a:t>
            </a:r>
            <a:r>
              <a:rPr lang="zh-CN" altLang="en-US" dirty="0"/>
              <a:t>alues. When we do feed the actual     values (not their prediction, but the actual </a:t>
            </a:r>
            <a:r>
              <a:rPr lang="en-US" altLang="zh-CN" dirty="0"/>
              <a:t>o</a:t>
            </a:r>
            <a:r>
              <a:rPr lang="zh-CN" altLang="en-US" dirty="0"/>
              <a:t>bserved or generated values) back into the network, the directed graphical model contains edges from all        values in the past to the current </a:t>
            </a:r>
            <a:endParaRPr lang="en-US" altLang="zh-CN" dirty="0"/>
          </a:p>
          <a:p>
            <a:r>
              <a:rPr lang="en-US" altLang="zh-CN" dirty="0"/>
              <a:t>       </a:t>
            </a:r>
            <a:r>
              <a:rPr lang="zh-CN" altLang="en-US" dirty="0"/>
              <a:t>value.</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graphicFrame>
        <p:nvGraphicFramePr>
          <p:cNvPr id="6" name="对象 5">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89470" r:id="rId4" imgW="914400" imgH="215900" progId="Equation.KSEE3">
                  <p:embed/>
                </p:oleObj>
              </mc:Choice>
              <mc:Fallback>
                <p:oleObj r:id="rId4" imgW="914400" imgH="215900" progId="Equation.KSEE3">
                  <p:embed/>
                  <p:pic>
                    <p:nvPicPr>
                      <p:cNvPr id="6" name="对象 5">
                        <a:hlinkClick r:id="" action="ppaction://ole?verb=0"/>
                      </p:cNvPr>
                      <p:cNvPicPr/>
                      <p:nvPr/>
                    </p:nvPicPr>
                    <p:blipFill>
                      <a:blip r:embed="rId5"/>
                      <a:stretch>
                        <a:fillRect/>
                      </a:stretch>
                    </p:blipFill>
                    <p:spPr>
                      <a:xfrm>
                        <a:off x="5638800" y="3321050"/>
                        <a:ext cx="914400" cy="215900"/>
                      </a:xfrm>
                      <a:prstGeom prst="rect">
                        <a:avLst/>
                      </a:prstGeom>
                    </p:spPr>
                  </p:pic>
                </p:oleObj>
              </mc:Fallback>
            </mc:AlternateContent>
          </a:graphicData>
        </a:graphic>
      </p:graphicFrame>
      <p:pic>
        <p:nvPicPr>
          <p:cNvPr id="7" name="334E55B0-647D-440b-865C-3EC943EB4CBC-17" descr="qt_temp"/>
          <p:cNvPicPr>
            <a:picLocks noChangeAspect="1"/>
          </p:cNvPicPr>
          <p:nvPr/>
        </p:nvPicPr>
        <p:blipFill>
          <a:blip r:embed="rId6"/>
          <a:stretch>
            <a:fillRect/>
          </a:stretch>
        </p:blipFill>
        <p:spPr>
          <a:xfrm>
            <a:off x="8059705" y="1278916"/>
            <a:ext cx="178435" cy="208915"/>
          </a:xfrm>
          <a:prstGeom prst="rect">
            <a:avLst/>
          </a:prstGeom>
        </p:spPr>
      </p:pic>
      <p:pic>
        <p:nvPicPr>
          <p:cNvPr id="8" name="334E55B0-647D-440b-865C-3EC943EB4CBC-18" descr="qt_temp"/>
          <p:cNvPicPr>
            <a:picLocks noChangeAspect="1"/>
          </p:cNvPicPr>
          <p:nvPr/>
        </p:nvPicPr>
        <p:blipFill>
          <a:blip r:embed="rId6"/>
          <a:stretch>
            <a:fillRect/>
          </a:stretch>
        </p:blipFill>
        <p:spPr>
          <a:xfrm>
            <a:off x="6848157" y="2252980"/>
            <a:ext cx="178435" cy="208915"/>
          </a:xfrm>
          <a:prstGeom prst="rect">
            <a:avLst/>
          </a:prstGeom>
        </p:spPr>
      </p:pic>
      <p:pic>
        <p:nvPicPr>
          <p:cNvPr id="9" name="334E55B0-647D-440b-865C-3EC943EB4CBC-19" descr="qt_temp"/>
          <p:cNvPicPr>
            <a:picLocks noChangeAspect="1"/>
          </p:cNvPicPr>
          <p:nvPr/>
        </p:nvPicPr>
        <p:blipFill>
          <a:blip r:embed="rId7"/>
          <a:stretch>
            <a:fillRect/>
          </a:stretch>
        </p:blipFill>
        <p:spPr>
          <a:xfrm>
            <a:off x="10935335" y="2670810"/>
            <a:ext cx="418465" cy="334010"/>
          </a:xfrm>
          <a:prstGeom prst="rect">
            <a:avLst/>
          </a:prstGeom>
        </p:spPr>
      </p:pic>
      <p:pic>
        <p:nvPicPr>
          <p:cNvPr id="10" name="334E55B0-647D-440b-865C-3EC943EB4CBC-20" descr="qt_temp"/>
          <p:cNvPicPr>
            <a:picLocks noChangeAspect="1"/>
          </p:cNvPicPr>
          <p:nvPr/>
        </p:nvPicPr>
        <p:blipFill>
          <a:blip r:embed="rId8"/>
          <a:stretch>
            <a:fillRect/>
          </a:stretch>
        </p:blipFill>
        <p:spPr>
          <a:xfrm>
            <a:off x="3470910" y="3156585"/>
            <a:ext cx="417830" cy="328930"/>
          </a:xfrm>
          <a:prstGeom prst="rect">
            <a:avLst/>
          </a:prstGeom>
        </p:spPr>
      </p:pic>
      <p:pic>
        <p:nvPicPr>
          <p:cNvPr id="11" name="334E55B0-647D-440b-865C-3EC943EB4CBC-21" descr="qt_temp"/>
          <p:cNvPicPr>
            <a:picLocks noChangeAspect="1"/>
          </p:cNvPicPr>
          <p:nvPr/>
        </p:nvPicPr>
        <p:blipFill>
          <a:blip r:embed="rId6"/>
          <a:stretch>
            <a:fillRect/>
          </a:stretch>
        </p:blipFill>
        <p:spPr>
          <a:xfrm>
            <a:off x="7450519" y="3248660"/>
            <a:ext cx="178435" cy="208915"/>
          </a:xfrm>
          <a:prstGeom prst="rect">
            <a:avLst/>
          </a:prstGeom>
        </p:spPr>
      </p:pic>
      <p:pic>
        <p:nvPicPr>
          <p:cNvPr id="12" name="334E55B0-647D-440b-865C-3EC943EB4CBC-22" descr="qt_temp"/>
          <p:cNvPicPr>
            <a:picLocks noChangeAspect="1"/>
          </p:cNvPicPr>
          <p:nvPr/>
        </p:nvPicPr>
        <p:blipFill>
          <a:blip r:embed="rId9"/>
          <a:stretch>
            <a:fillRect/>
          </a:stretch>
        </p:blipFill>
        <p:spPr>
          <a:xfrm>
            <a:off x="3679825" y="3791585"/>
            <a:ext cx="181610" cy="147955"/>
          </a:xfrm>
          <a:prstGeom prst="rect">
            <a:avLst/>
          </a:prstGeom>
        </p:spPr>
      </p:pic>
      <p:pic>
        <p:nvPicPr>
          <p:cNvPr id="13" name="334E55B0-647D-440b-865C-3EC943EB4CBC-23" descr="qt_temp"/>
          <p:cNvPicPr>
            <a:picLocks noChangeAspect="1"/>
          </p:cNvPicPr>
          <p:nvPr/>
        </p:nvPicPr>
        <p:blipFill>
          <a:blip r:embed="rId6"/>
          <a:stretch>
            <a:fillRect/>
          </a:stretch>
        </p:blipFill>
        <p:spPr>
          <a:xfrm>
            <a:off x="9161789" y="3791585"/>
            <a:ext cx="178435" cy="208915"/>
          </a:xfrm>
          <a:prstGeom prst="rect">
            <a:avLst/>
          </a:prstGeom>
        </p:spPr>
      </p:pic>
      <p:pic>
        <p:nvPicPr>
          <p:cNvPr id="14" name="334E55B0-647D-440b-865C-3EC943EB4CBC-24" descr="qt_temp"/>
          <p:cNvPicPr>
            <a:picLocks noChangeAspect="1"/>
          </p:cNvPicPr>
          <p:nvPr/>
        </p:nvPicPr>
        <p:blipFill>
          <a:blip r:embed="rId7"/>
          <a:stretch>
            <a:fillRect/>
          </a:stretch>
        </p:blipFill>
        <p:spPr>
          <a:xfrm>
            <a:off x="7061835" y="4650264"/>
            <a:ext cx="418465" cy="334010"/>
          </a:xfrm>
          <a:prstGeom prst="rect">
            <a:avLst/>
          </a:prstGeom>
        </p:spPr>
      </p:pic>
      <p:pic>
        <p:nvPicPr>
          <p:cNvPr id="15" name="334E55B0-647D-440b-865C-3EC943EB4CBC-25" descr="qt_temp"/>
          <p:cNvPicPr>
            <a:picLocks noChangeAspect="1"/>
          </p:cNvPicPr>
          <p:nvPr/>
        </p:nvPicPr>
        <p:blipFill>
          <a:blip r:embed="rId10"/>
          <a:stretch>
            <a:fillRect/>
          </a:stretch>
        </p:blipFill>
        <p:spPr>
          <a:xfrm>
            <a:off x="541590" y="5294619"/>
            <a:ext cx="427355" cy="36004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en-US" altLang="zh-CN" sz="2800" dirty="0"/>
              <a:t>        </a:t>
            </a:r>
            <a:r>
              <a:rPr lang="zh-CN" altLang="en-US" sz="2800" dirty="0"/>
              <a:t>As a simple example, let us consider the case where the RNN models only a sequence of scalar random variables                          , with no additional inputs x . The input at time step </a:t>
            </a:r>
            <a:r>
              <a:rPr lang="zh-CN" altLang="en-US" sz="2800" i="1" dirty="0"/>
              <a:t>t</a:t>
            </a:r>
            <a:r>
              <a:rPr lang="zh-CN" altLang="en-US" sz="2800" dirty="0"/>
              <a:t> is simply the output at time step </a:t>
            </a:r>
            <a:r>
              <a:rPr lang="zh-CN" altLang="en-US" sz="2800" i="1" dirty="0"/>
              <a:t>t</a:t>
            </a:r>
            <a:r>
              <a:rPr lang="zh-CN" altLang="en-US" sz="2800" dirty="0"/>
              <a:t> − 1. The RNN then defines a directed graphical model over the y variables. We parametrize the joint distribution of these observations using the chain rule (Eq. </a:t>
            </a:r>
            <a:r>
              <a:rPr lang="zh-CN" altLang="en-US" sz="2800" dirty="0">
                <a:solidFill>
                  <a:srgbClr val="FF0000"/>
                </a:solidFill>
              </a:rPr>
              <a:t>3.6</a:t>
            </a:r>
            <a:r>
              <a:rPr lang="zh-CN" altLang="en-US" sz="2800" dirty="0"/>
              <a:t>) for conditional probabilities:</a:t>
            </a:r>
            <a:endParaRPr lang="en-US" altLang="zh-CN" sz="2800" dirty="0"/>
          </a:p>
          <a:p>
            <a:endParaRPr lang="en-US" altLang="zh-CN" sz="2800" dirty="0"/>
          </a:p>
          <a:p>
            <a:r>
              <a:rPr lang="zh-CN" altLang="en-US" sz="2800" dirty="0"/>
              <a:t>where the right-hand side of the bar is empty for </a:t>
            </a:r>
            <a:r>
              <a:rPr lang="zh-CN" altLang="en-US" sz="2800" i="1" dirty="0"/>
              <a:t>t</a:t>
            </a:r>
            <a:r>
              <a:rPr lang="zh-CN" altLang="en-US" sz="2800" dirty="0"/>
              <a:t> = 1, of course.</a:t>
            </a:r>
          </a:p>
          <a:p>
            <a:endParaRPr lang="zh-CN" altLang="en-US" dirty="0"/>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p:cNvPicPr>
            <a:picLocks noChangeAspect="1"/>
          </p:cNvPicPr>
          <p:nvPr/>
        </p:nvPicPr>
        <p:blipFill>
          <a:blip r:embed="rId3"/>
          <a:stretch>
            <a:fillRect/>
          </a:stretch>
        </p:blipFill>
        <p:spPr>
          <a:xfrm>
            <a:off x="6623880" y="1761133"/>
            <a:ext cx="2305516" cy="373380"/>
          </a:xfrm>
          <a:prstGeom prst="rect">
            <a:avLst/>
          </a:prstGeom>
        </p:spPr>
      </p:pic>
      <p:pic>
        <p:nvPicPr>
          <p:cNvPr id="8" name="图片 7"/>
          <p:cNvPicPr>
            <a:picLocks noChangeAspect="1"/>
          </p:cNvPicPr>
          <p:nvPr/>
        </p:nvPicPr>
        <p:blipFill>
          <a:blip r:embed="rId4"/>
          <a:stretch>
            <a:fillRect/>
          </a:stretch>
        </p:blipFill>
        <p:spPr>
          <a:xfrm>
            <a:off x="834443" y="4251404"/>
            <a:ext cx="10515600" cy="8763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lang="zh-CN" altLang="en-US" sz="2800" dirty="0"/>
              <a:t>Hence the negative log-likelihood of a set of values                         according to such a model is</a:t>
            </a:r>
          </a:p>
          <a:p>
            <a:endParaRPr lang="zh-CN" altLang="en-US" dirty="0"/>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7998579" y="1188342"/>
            <a:ext cx="2201416" cy="457200"/>
          </a:xfrm>
          <a:prstGeom prst="rect">
            <a:avLst/>
          </a:prstGeom>
        </p:spPr>
      </p:pic>
      <p:pic>
        <p:nvPicPr>
          <p:cNvPr id="6" name="图片 5"/>
          <p:cNvPicPr>
            <a:picLocks noChangeAspect="1"/>
          </p:cNvPicPr>
          <p:nvPr/>
        </p:nvPicPr>
        <p:blipFill>
          <a:blip r:embed="rId4"/>
          <a:stretch>
            <a:fillRect/>
          </a:stretch>
        </p:blipFill>
        <p:spPr>
          <a:xfrm>
            <a:off x="604439" y="2621280"/>
            <a:ext cx="11075240" cy="171008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r>
              <a:rPr lang="en-US" altLang="zh-CN" dirty="0">
                <a:sym typeface="+mn-ea"/>
              </a:rPr>
              <a:t>        </a:t>
            </a:r>
            <a:r>
              <a:rPr lang="zh-CN" altLang="en-US" dirty="0"/>
              <a:t>The edges in a graphical model indicate which variables depend directly on other variables. Many graphical models aim to achieve statistical and computational efficiency by omitting edges that do not correspond to strong interactions. For example, it is common to make the Markov assumption that the graphical model should only contain edges from                                      , rather than containing edges from the entire past history. However, in some cases, we believe that all past inputs should have an influence on the next element of the sequence. RNNs are useful when we believe that the distribution over      may depend on a value of        from the distant past in a way that is not captured by the effect of         on            .</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p:cNvPicPr>
            <a:picLocks noChangeAspect="1"/>
          </p:cNvPicPr>
          <p:nvPr/>
        </p:nvPicPr>
        <p:blipFill>
          <a:blip r:embed="rId3"/>
          <a:stretch>
            <a:fillRect/>
          </a:stretch>
        </p:blipFill>
        <p:spPr>
          <a:xfrm>
            <a:off x="4695825" y="3120408"/>
            <a:ext cx="3085906" cy="396240"/>
          </a:xfrm>
          <a:prstGeom prst="rect">
            <a:avLst/>
          </a:prstGeom>
        </p:spPr>
      </p:pic>
      <p:pic>
        <p:nvPicPr>
          <p:cNvPr id="8" name="图片 7"/>
          <p:cNvPicPr>
            <a:picLocks noChangeAspect="1"/>
          </p:cNvPicPr>
          <p:nvPr/>
        </p:nvPicPr>
        <p:blipFill>
          <a:blip r:embed="rId4"/>
          <a:stretch>
            <a:fillRect/>
          </a:stretch>
        </p:blipFill>
        <p:spPr>
          <a:xfrm>
            <a:off x="6172758" y="4641065"/>
            <a:ext cx="495300" cy="411480"/>
          </a:xfrm>
          <a:prstGeom prst="rect">
            <a:avLst/>
          </a:prstGeom>
        </p:spPr>
      </p:pic>
      <p:pic>
        <p:nvPicPr>
          <p:cNvPr id="9" name="图片 8"/>
          <p:cNvPicPr>
            <a:picLocks noChangeAspect="1"/>
          </p:cNvPicPr>
          <p:nvPr/>
        </p:nvPicPr>
        <p:blipFill>
          <a:blip r:embed="rId5"/>
          <a:stretch>
            <a:fillRect/>
          </a:stretch>
        </p:blipFill>
        <p:spPr>
          <a:xfrm>
            <a:off x="10484952" y="4633445"/>
            <a:ext cx="426720" cy="419100"/>
          </a:xfrm>
          <a:prstGeom prst="rect">
            <a:avLst/>
          </a:prstGeom>
        </p:spPr>
      </p:pic>
      <p:pic>
        <p:nvPicPr>
          <p:cNvPr id="11" name="图片 10"/>
          <p:cNvPicPr>
            <a:picLocks noChangeAspect="1"/>
          </p:cNvPicPr>
          <p:nvPr/>
        </p:nvPicPr>
        <p:blipFill>
          <a:blip r:embed="rId6"/>
          <a:stretch>
            <a:fillRect/>
          </a:stretch>
        </p:blipFill>
        <p:spPr>
          <a:xfrm>
            <a:off x="8538314" y="5066671"/>
            <a:ext cx="464820" cy="441960"/>
          </a:xfrm>
          <a:prstGeom prst="rect">
            <a:avLst/>
          </a:prstGeom>
        </p:spPr>
      </p:pic>
      <p:pic>
        <p:nvPicPr>
          <p:cNvPr id="12" name="图片 11"/>
          <p:cNvPicPr>
            <a:picLocks noChangeAspect="1"/>
          </p:cNvPicPr>
          <p:nvPr/>
        </p:nvPicPr>
        <p:blipFill>
          <a:blip r:embed="rId7"/>
          <a:stretch>
            <a:fillRect/>
          </a:stretch>
        </p:blipFill>
        <p:spPr>
          <a:xfrm>
            <a:off x="9609183" y="5066671"/>
            <a:ext cx="784860" cy="43434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en-US" altLang="zh-CN" sz="2800" dirty="0">
                <a:sym typeface="+mn-ea"/>
              </a:rPr>
              <a:t>        </a:t>
            </a:r>
            <a:r>
              <a:rPr lang="zh-CN" altLang="en-US" sz="2800" dirty="0"/>
              <a:t>One way to interpret an RNN as a graphical model is to view the RNN as defining a graphical model whose structure is the complete graph, able to represent direct dependencies between any pair of y values. The graphical model over they values with the complete graph structure is shown in Fig. </a:t>
            </a:r>
            <a:r>
              <a:rPr lang="zh-CN" altLang="en-US" sz="2800" dirty="0">
                <a:solidFill>
                  <a:srgbClr val="FF0000"/>
                </a:solidFill>
              </a:rPr>
              <a:t>10.7</a:t>
            </a:r>
            <a:r>
              <a:rPr lang="zh-CN" altLang="en-US" sz="2800" dirty="0"/>
              <a:t>. The complete graph interpretation of the RNN is based on ignoring the hidden units        by marginalizing them out of the model.</a:t>
            </a:r>
            <a:endParaRPr lang="zh-CN" altLang="en-US" dirty="0"/>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2357639" y="3843370"/>
            <a:ext cx="457200" cy="40386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7" name="内容占位符 6"/>
          <p:cNvSpPr>
            <a:spLocks noGrp="1"/>
          </p:cNvSpPr>
          <p:nvPr>
            <p:ph idx="1"/>
          </p:nvPr>
        </p:nvSpPr>
        <p:spPr/>
        <p:txBody>
          <a:bodyPr>
            <a:normAutofit fontScale="77500" lnSpcReduction="20000"/>
          </a:bodyPr>
          <a:lstStyle/>
          <a:p>
            <a:r>
              <a:rPr lang="en-US" altLang="zh-CN" sz="2800" dirty="0">
                <a:sym typeface="+mn-ea"/>
              </a:rPr>
              <a:t> </a:t>
            </a:r>
          </a:p>
          <a:p>
            <a:endParaRPr lang="zh-CN" altLang="en-US" sz="2800" dirty="0"/>
          </a:p>
          <a:p>
            <a:endParaRPr lang="zh-CN" altLang="en-US" sz="2800" dirty="0"/>
          </a:p>
          <a:p>
            <a:endParaRPr lang="zh-CN" altLang="en-US" sz="2800" dirty="0"/>
          </a:p>
          <a:p>
            <a:endParaRPr lang="zh-CN" altLang="en-US" sz="2800" dirty="0"/>
          </a:p>
          <a:p>
            <a:endParaRPr lang="zh-CN" altLang="en-US" sz="2800" dirty="0"/>
          </a:p>
          <a:p>
            <a:r>
              <a:rPr lang="zh-CN" altLang="en-US" sz="2800" dirty="0"/>
              <a:t>Figure 10.7: Fully connected graphical model for a sequence </a:t>
            </a:r>
            <a:r>
              <a:rPr lang="zh-CN" altLang="en-US" sz="2800" i="1" dirty="0"/>
              <a:t>y</a:t>
            </a:r>
            <a:r>
              <a:rPr lang="zh-CN" altLang="en-US" sz="2800" i="1" baseline="30000" dirty="0"/>
              <a:t>(1)</a:t>
            </a:r>
            <a:r>
              <a:rPr lang="zh-CN" altLang="en-US" sz="2800" i="1" dirty="0"/>
              <a:t>, y</a:t>
            </a:r>
            <a:r>
              <a:rPr lang="zh-CN" altLang="en-US" sz="2800" i="1" baseline="30000" dirty="0"/>
              <a:t>(2)</a:t>
            </a:r>
            <a:r>
              <a:rPr lang="zh-CN" altLang="en-US" sz="2800" i="1" dirty="0"/>
              <a:t>, . . . , y</a:t>
            </a:r>
            <a:r>
              <a:rPr lang="zh-CN" altLang="en-US" sz="2800" i="1" baseline="30000" dirty="0"/>
              <a:t>(t)</a:t>
            </a:r>
            <a:r>
              <a:rPr lang="zh-CN" altLang="en-US" sz="2800" i="1" dirty="0"/>
              <a:t>, . . . </a:t>
            </a:r>
            <a:r>
              <a:rPr lang="zh-CN" altLang="en-US" sz="2800" dirty="0"/>
              <a:t>: every past observation</a:t>
            </a:r>
            <a:r>
              <a:rPr lang="zh-CN" altLang="en-US" sz="2800" i="1" dirty="0"/>
              <a:t> y</a:t>
            </a:r>
            <a:r>
              <a:rPr lang="zh-CN" altLang="en-US" sz="2800" i="1" baseline="30000" dirty="0"/>
              <a:t>(i)</a:t>
            </a:r>
            <a:r>
              <a:rPr lang="zh-CN" altLang="en-US" sz="2800" dirty="0"/>
              <a:t> may influence the conditional distribution of some </a:t>
            </a:r>
            <a:r>
              <a:rPr lang="zh-CN" altLang="en-US" sz="2800" i="1" dirty="0"/>
              <a:t>y </a:t>
            </a:r>
            <a:r>
              <a:rPr lang="zh-CN" altLang="en-US" sz="2800" i="1" baseline="30000" dirty="0"/>
              <a:t>(t)</a:t>
            </a:r>
            <a:r>
              <a:rPr lang="zh-CN" altLang="en-US" sz="2800" dirty="0"/>
              <a:t> (for </a:t>
            </a:r>
            <a:r>
              <a:rPr lang="zh-CN" altLang="en-US" sz="2800" i="1" dirty="0"/>
              <a:t>t &gt; i</a:t>
            </a:r>
            <a:r>
              <a:rPr lang="zh-CN" altLang="en-US" sz="2800" dirty="0"/>
              <a:t>), given the previous values. Parametrizing the graphical model directly according to this graph (as in Eq. </a:t>
            </a:r>
            <a:r>
              <a:rPr lang="zh-CN" altLang="en-US" sz="2800" dirty="0">
                <a:solidFill>
                  <a:srgbClr val="FF0000"/>
                </a:solidFill>
              </a:rPr>
              <a:t>10.6</a:t>
            </a:r>
            <a:r>
              <a:rPr lang="zh-CN" altLang="en-US" sz="2800" dirty="0"/>
              <a:t>) might be very inefficient, with an ever growing number of inputs and parameters for each element of the sequence. RNNs obtain the same full connectivity but efficient parametrization, as illustrated in Fig. </a:t>
            </a:r>
            <a:r>
              <a:rPr lang="zh-CN" altLang="en-US" sz="2800" dirty="0">
                <a:solidFill>
                  <a:srgbClr val="FF0000"/>
                </a:solidFill>
              </a:rPr>
              <a:t>10.8</a:t>
            </a:r>
            <a:r>
              <a:rPr lang="zh-CN" altLang="en-US" sz="2800" dirty="0"/>
              <a:t>.</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3" name="图片 2" descr="`RC7D]78B3@C1Q_BNQ9YYLU"/>
          <p:cNvPicPr>
            <a:picLocks noChangeAspect="1"/>
          </p:cNvPicPr>
          <p:nvPr/>
        </p:nvPicPr>
        <p:blipFill>
          <a:blip r:embed="rId3"/>
          <a:stretch>
            <a:fillRect/>
          </a:stretch>
        </p:blipFill>
        <p:spPr>
          <a:xfrm>
            <a:off x="1921510" y="862965"/>
            <a:ext cx="7010400" cy="291465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a:normAutofit/>
              </a:bodyPr>
              <a:lstStyle/>
              <a:p>
                <a:r>
                  <a:rPr lang="en-US" altLang="zh-CN" dirty="0"/>
                  <a:t>        </a:t>
                </a:r>
                <a:r>
                  <a:rPr lang="zh-CN" altLang="en-US" dirty="0"/>
                  <a:t>It is more interesting to consider the graphical model structure of RNNs that results from regarding the hidden units      as random variables.</a:t>
                </a:r>
                <a:r>
                  <a:rPr lang="zh-CN" altLang="en-US" baseline="30000" dirty="0">
                    <a:solidFill>
                      <a:srgbClr val="FF0000"/>
                    </a:solidFill>
                  </a:rPr>
                  <a:t>1</a:t>
                </a:r>
                <a:r>
                  <a:rPr lang="zh-CN" altLang="en-US" dirty="0"/>
                  <a:t> Including the hidden units in the graphical model reveals that the RNN provides a very efficient parametrization of the joint distribution over the observations. Suppose that we represented an arbitrary joint </a:t>
                </a:r>
                <a:r>
                  <a:rPr lang="en-US" altLang="zh-CN" dirty="0"/>
                  <a:t>d</a:t>
                </a:r>
                <a:r>
                  <a:rPr lang="zh-CN" altLang="en-US" dirty="0"/>
                  <a:t>istribution over discrete values with a tabular representation—an array containing a separate entry for each possible assignment of values, with the value of that entry giving the probability of that assignment occurring. If </a:t>
                </a:r>
                <a:r>
                  <a:rPr lang="en-US" altLang="zh-CN" i="1" dirty="0"/>
                  <a:t>y </a:t>
                </a:r>
                <a:r>
                  <a:rPr lang="zh-CN" altLang="en-US" dirty="0"/>
                  <a:t>can take on </a:t>
                </a:r>
                <a:r>
                  <a:rPr lang="en-US" altLang="zh-CN" i="1" dirty="0"/>
                  <a:t>k</a:t>
                </a:r>
                <a:r>
                  <a:rPr lang="en-US" altLang="zh-CN" dirty="0"/>
                  <a:t> </a:t>
                </a:r>
                <a:r>
                  <a:rPr lang="zh-CN" altLang="en-US" dirty="0"/>
                  <a:t>different values, the tabular representation would have </a:t>
                </a:r>
                <a14:m>
                  <m:oMath xmlns:m="http://schemas.openxmlformats.org/officeDocument/2006/math">
                    <m:r>
                      <a:rPr lang="zh-CN" altLang="en-US" i="1" smtClean="0">
                        <a:latin typeface="Cambria Math" panose="02040503050406030204" pitchFamily="18" charset="0"/>
                      </a:rPr>
                      <m:t>𝑂</m:t>
                    </m:r>
                    <m:d>
                      <m:dPr>
                        <m:ctrlPr>
                          <a:rPr lang="zh-CN" altLang="en-US" i="1" smtClean="0">
                            <a:latin typeface="Cambria Math" panose="02040503050406030204" pitchFamily="18" charset="0"/>
                          </a:rPr>
                        </m:ctrlPr>
                      </m:dPr>
                      <m:e>
                        <m:sSup>
                          <m:sSupPr>
                            <m:ctrlPr>
                              <a:rPr lang="zh-CN" altLang="en-US" i="1" smtClean="0">
                                <a:latin typeface="Cambria Math" panose="02040503050406030204" pitchFamily="18" charset="0"/>
                              </a:rPr>
                            </m:ctrlPr>
                          </m:sSupPr>
                          <m:e>
                            <m:r>
                              <a:rPr lang="zh-CN" altLang="en-US" i="1" smtClean="0">
                                <a:latin typeface="Cambria Math" panose="02040503050406030204" pitchFamily="18" charset="0"/>
                              </a:rPr>
                              <m:t>𝑘</m:t>
                            </m:r>
                          </m:e>
                          <m:sup>
                            <m:r>
                              <a:rPr lang="zh-CN" altLang="en-US" i="1" smtClean="0">
                                <a:latin typeface="Cambria Math" panose="02040503050406030204" pitchFamily="18" charset="0"/>
                              </a:rPr>
                              <m:t>𝜏</m:t>
                            </m:r>
                          </m:sup>
                        </m:sSup>
                      </m:e>
                    </m:d>
                  </m:oMath>
                </a14:m>
                <a:r>
                  <a:rPr lang="zh-CN" altLang="en-US" dirty="0"/>
                  <a:t> parameters.</a:t>
                </a:r>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7" name="图片 6"/>
          <p:cNvPicPr>
            <a:picLocks noChangeAspect="1"/>
          </p:cNvPicPr>
          <p:nvPr/>
        </p:nvPicPr>
        <p:blipFill>
          <a:blip r:embed="rId4"/>
          <a:stretch>
            <a:fillRect/>
          </a:stretch>
        </p:blipFill>
        <p:spPr>
          <a:xfrm>
            <a:off x="6106200" y="1680564"/>
            <a:ext cx="434340" cy="3124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p:txBody>
          <a:bodyPr>
            <a:noAutofit/>
          </a:bodyPr>
          <a:lstStyle/>
          <a:p>
            <a:pPr>
              <a:spcBef>
                <a:spcPct val="0"/>
              </a:spcBef>
            </a:pPr>
            <a:r>
              <a:rPr lang="en-US" altLang="zh-CN" dirty="0"/>
              <a:t>        A related idea is the use of convolution across a 1-D temporal sequence. This convolutional approach is the basis for time-delay neural networks (</a:t>
            </a:r>
            <a:r>
              <a:rPr lang="en-US" altLang="zh-CN" dirty="0">
                <a:solidFill>
                  <a:srgbClr val="00FF00"/>
                </a:solidFill>
              </a:rPr>
              <a:t>Lang and Hinton</a:t>
            </a:r>
            <a:r>
              <a:rPr lang="en-US" altLang="zh-CN" dirty="0"/>
              <a:t>,</a:t>
            </a:r>
            <a:r>
              <a:rPr lang="en-US" altLang="zh-CN" dirty="0">
                <a:solidFill>
                  <a:srgbClr val="92D050"/>
                </a:solidFill>
              </a:rPr>
              <a:t> </a:t>
            </a:r>
            <a:r>
              <a:rPr lang="en-US" altLang="zh-CN" dirty="0">
                <a:solidFill>
                  <a:srgbClr val="00FF00"/>
                </a:solidFill>
              </a:rPr>
              <a:t>1988</a:t>
            </a:r>
            <a:r>
              <a:rPr lang="en-US" altLang="zh-CN" dirty="0"/>
              <a:t>;</a:t>
            </a:r>
            <a:r>
              <a:rPr lang="en-US" altLang="zh-CN" dirty="0">
                <a:solidFill>
                  <a:srgbClr val="92D050"/>
                </a:solidFill>
              </a:rPr>
              <a:t> </a:t>
            </a:r>
            <a:r>
              <a:rPr lang="en-US" altLang="zh-CN" dirty="0">
                <a:solidFill>
                  <a:srgbClr val="00FF00"/>
                </a:solidFill>
              </a:rPr>
              <a:t>Waibel </a:t>
            </a:r>
            <a:r>
              <a:rPr lang="en-US" altLang="zh-CN" i="1" dirty="0">
                <a:solidFill>
                  <a:srgbClr val="00FF00"/>
                </a:solidFill>
              </a:rPr>
              <a:t>et al</a:t>
            </a:r>
            <a:r>
              <a:rPr lang="en-US" altLang="zh-CN" dirty="0">
                <a:solidFill>
                  <a:srgbClr val="00FF00"/>
                </a:solidFill>
              </a:rPr>
              <a:t>.</a:t>
            </a:r>
            <a:r>
              <a:rPr lang="en-US" altLang="zh-CN" dirty="0"/>
              <a:t>,</a:t>
            </a:r>
            <a:r>
              <a:rPr lang="en-US" altLang="zh-CN" dirty="0">
                <a:solidFill>
                  <a:srgbClr val="92D050"/>
                </a:solidFill>
              </a:rPr>
              <a:t> </a:t>
            </a:r>
            <a:r>
              <a:rPr lang="en-US" altLang="zh-CN" dirty="0">
                <a:solidFill>
                  <a:srgbClr val="00FF00"/>
                </a:solidFill>
              </a:rPr>
              <a:t>1989</a:t>
            </a:r>
            <a:r>
              <a:rPr lang="en-US" altLang="zh-CN" dirty="0"/>
              <a:t>;</a:t>
            </a:r>
            <a:r>
              <a:rPr lang="en-US" altLang="zh-CN" dirty="0">
                <a:solidFill>
                  <a:srgbClr val="92D050"/>
                </a:solidFill>
              </a:rPr>
              <a:t> </a:t>
            </a:r>
            <a:r>
              <a:rPr lang="en-US" altLang="zh-CN" dirty="0">
                <a:solidFill>
                  <a:srgbClr val="00FF00"/>
                </a:solidFill>
              </a:rPr>
              <a:t>Lang </a:t>
            </a:r>
            <a:r>
              <a:rPr lang="en-US" altLang="zh-CN" i="1" dirty="0">
                <a:solidFill>
                  <a:srgbClr val="00FF00"/>
                </a:solidFill>
              </a:rPr>
              <a:t>et al</a:t>
            </a:r>
            <a:r>
              <a:rPr lang="en-US" altLang="zh-CN" dirty="0">
                <a:solidFill>
                  <a:srgbClr val="00FF00"/>
                </a:solidFill>
              </a:rPr>
              <a:t>.</a:t>
            </a:r>
            <a:r>
              <a:rPr lang="en-US" altLang="zh-CN" dirty="0"/>
              <a:t>,</a:t>
            </a:r>
            <a:r>
              <a:rPr lang="en-US" altLang="zh-CN" dirty="0">
                <a:solidFill>
                  <a:srgbClr val="92D050"/>
                </a:solidFill>
              </a:rPr>
              <a:t> </a:t>
            </a:r>
            <a:r>
              <a:rPr lang="en-US" altLang="zh-CN" dirty="0">
                <a:solidFill>
                  <a:srgbClr val="00FF00"/>
                </a:solidFill>
              </a:rPr>
              <a:t>1990</a:t>
            </a:r>
            <a:r>
              <a:rPr lang="en-US" altLang="zh-CN" dirty="0"/>
              <a:t>). The convolution operation allows a network to share parameters across time, but is shallow. The output of convolution is a sequence where each member of the output is a function of a small number of neighboring members of the </a:t>
            </a:r>
            <a:r>
              <a:rPr lang="en-US" altLang="zh-CN" dirty="0" err="1"/>
              <a:t>input.</a:t>
            </a:r>
            <a:r>
              <a:rPr lang="en-US" altLang="zh-CN" sz="2600" dirty="0" err="1">
                <a:latin typeface="Times New Roman" panose="02020603050405020304" pitchFamily="18" charset="0"/>
                <a:cs typeface="Times New Roman" panose="02020603050405020304" pitchFamily="18" charset="0"/>
              </a:rPr>
              <a:t>The</a:t>
            </a:r>
            <a:r>
              <a:rPr lang="en-US" altLang="zh-CN" sz="2600" dirty="0">
                <a:latin typeface="Times New Roman" panose="02020603050405020304" pitchFamily="18" charset="0"/>
                <a:cs typeface="Times New Roman" panose="02020603050405020304" pitchFamily="18" charset="0"/>
              </a:rPr>
              <a:t> idea of parameter sharing manifests in the application of the same convolution kernel at each time step. Recurrent networks share parameters in a different way. Each member of the output is a function of the previous members of the output. Each member of the output is produced using the same update rule applied to the previous outputs. </a:t>
            </a:r>
          </a:p>
        </p:txBody>
      </p:sp>
      <p:sp>
        <p:nvSpPr>
          <p:cNvPr id="3" name="标题 2">
            <a:extLst>
              <a:ext uri="{FF2B5EF4-FFF2-40B4-BE49-F238E27FC236}">
                <a16:creationId xmlns:a16="http://schemas.microsoft.com/office/drawing/2014/main" id="{C89D6F3E-BEAE-4022-9CEC-D7B05337ADA1}"/>
              </a:ext>
            </a:extLst>
          </p:cNvPr>
          <p:cNvSpPr>
            <a:spLocks noGrp="1"/>
          </p:cNvSpPr>
          <p:nvPr>
            <p:ph type="title"/>
          </p:nvPr>
        </p:nvSpPr>
        <p:spPr/>
        <p:txBody>
          <a:bodyPr/>
          <a:lstStyle/>
          <a:p>
            <a:r>
              <a:rPr lang="en-US" altLang="zh-CN" dirty="0">
                <a:ea typeface="宋体" panose="02010600030101010101" pitchFamily="2" charset="-122"/>
              </a:rPr>
              <a:t>10 Sequence Modeling: Recurrent and Recursive Nets</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normAutofit fontScale="85000" lnSpcReduction="10000"/>
          </a:bodyPr>
          <a:lstStyle/>
          <a:p>
            <a:r>
              <a:rPr lang="zh-CN" altLang="en-US" sz="2800" dirty="0"/>
              <a:t>By comparison, due to parameter sharing, the number of parameters in the RNN is         as a function of sequence length. The number of parameters in the RNN may be adjusted to control model capacity but is not forced to scale with sequence length. Eq. shows that </a:t>
            </a:r>
            <a:r>
              <a:rPr lang="zh-CN" altLang="en-US" sz="2800" dirty="0">
                <a:solidFill>
                  <a:srgbClr val="FF0000"/>
                </a:solidFill>
              </a:rPr>
              <a:t>10.5</a:t>
            </a:r>
            <a:r>
              <a:rPr lang="zh-CN" altLang="en-US" sz="2800" dirty="0"/>
              <a:t> the RNN parametrizes long-term relationships between variables efficiently, using </a:t>
            </a:r>
            <a:r>
              <a:rPr lang="en-US" altLang="zh-CN" sz="2800" dirty="0"/>
              <a:t>r</a:t>
            </a:r>
            <a:r>
              <a:rPr lang="zh-CN" altLang="en-US" sz="2800" dirty="0"/>
              <a:t>ecurrent applications of the same function </a:t>
            </a:r>
            <a:r>
              <a:rPr lang="zh-CN" altLang="en-US" sz="2800" i="1" dirty="0"/>
              <a:t>f</a:t>
            </a:r>
            <a:r>
              <a:rPr lang="zh-CN" altLang="en-US" sz="2800" dirty="0"/>
              <a:t> and same parameters    at each time step. Fig. </a:t>
            </a:r>
            <a:r>
              <a:rPr lang="zh-CN" altLang="en-US" sz="2800" dirty="0">
                <a:solidFill>
                  <a:srgbClr val="FF0000"/>
                </a:solidFill>
              </a:rPr>
              <a:t>10.8</a:t>
            </a:r>
            <a:r>
              <a:rPr lang="zh-CN" altLang="en-US" sz="2800" dirty="0"/>
              <a:t> illustrates the graphical model interpretation. Incorporating the        nodes in the graphical model decouples the past and the future, acting as an intermediate quantity between them. A variable       in the distant past may influence a variable       via its effect on </a:t>
            </a:r>
            <a:r>
              <a:rPr lang="zh-CN" altLang="en-US" sz="2800" b="1" i="1" dirty="0"/>
              <a:t>h</a:t>
            </a:r>
            <a:r>
              <a:rPr lang="zh-CN" altLang="en-US" sz="2800" dirty="0"/>
              <a:t>. The structure of this graph shows that the model can be efficiently parametrized by using the same conditional probability distributions at each time step, and that when the variables are all observed, the probability of the joint assignment of all variables can be evaluated efficiently.</a:t>
            </a:r>
            <a:endParaRPr lang="zh-CN" altLang="en-US" dirty="0"/>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10624118" y="1120073"/>
            <a:ext cx="579120" cy="365760"/>
          </a:xfrm>
          <a:prstGeom prst="rect">
            <a:avLst/>
          </a:prstGeom>
        </p:spPr>
      </p:pic>
      <p:pic>
        <p:nvPicPr>
          <p:cNvPr id="6" name="图片 5"/>
          <p:cNvPicPr>
            <a:picLocks noChangeAspect="1"/>
          </p:cNvPicPr>
          <p:nvPr/>
        </p:nvPicPr>
        <p:blipFill>
          <a:blip r:embed="rId4"/>
          <a:stretch>
            <a:fillRect/>
          </a:stretch>
        </p:blipFill>
        <p:spPr>
          <a:xfrm>
            <a:off x="7846514" y="2816860"/>
            <a:ext cx="205740" cy="281940"/>
          </a:xfrm>
          <a:prstGeom prst="rect">
            <a:avLst/>
          </a:prstGeom>
        </p:spPr>
      </p:pic>
      <p:pic>
        <p:nvPicPr>
          <p:cNvPr id="9" name="图片 8"/>
          <p:cNvPicPr>
            <a:picLocks noChangeAspect="1"/>
          </p:cNvPicPr>
          <p:nvPr/>
        </p:nvPicPr>
        <p:blipFill>
          <a:blip r:embed="rId5"/>
          <a:stretch>
            <a:fillRect/>
          </a:stretch>
        </p:blipFill>
        <p:spPr>
          <a:xfrm>
            <a:off x="8393015" y="3253740"/>
            <a:ext cx="457200" cy="350520"/>
          </a:xfrm>
          <a:prstGeom prst="rect">
            <a:avLst/>
          </a:prstGeom>
        </p:spPr>
      </p:pic>
      <p:pic>
        <p:nvPicPr>
          <p:cNvPr id="10" name="图片 9"/>
          <p:cNvPicPr>
            <a:picLocks noChangeAspect="1"/>
          </p:cNvPicPr>
          <p:nvPr/>
        </p:nvPicPr>
        <p:blipFill>
          <a:blip r:embed="rId6"/>
          <a:stretch>
            <a:fillRect/>
          </a:stretch>
        </p:blipFill>
        <p:spPr>
          <a:xfrm>
            <a:off x="1494946" y="4047554"/>
            <a:ext cx="457200" cy="411480"/>
          </a:xfrm>
          <a:prstGeom prst="rect">
            <a:avLst/>
          </a:prstGeom>
        </p:spPr>
      </p:pic>
      <p:pic>
        <p:nvPicPr>
          <p:cNvPr id="11" name="图片 10"/>
          <p:cNvPicPr>
            <a:picLocks noChangeAspect="1"/>
          </p:cNvPicPr>
          <p:nvPr/>
        </p:nvPicPr>
        <p:blipFill>
          <a:blip r:embed="rId7"/>
          <a:stretch>
            <a:fillRect/>
          </a:stretch>
        </p:blipFill>
        <p:spPr>
          <a:xfrm>
            <a:off x="7316366" y="4078034"/>
            <a:ext cx="411480" cy="3810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normAutofit fontScale="92500" lnSpcReduction="20000"/>
          </a:bodyPr>
          <a:lstStyle/>
          <a:p>
            <a:endParaRPr lang="zh-CN" altLang="en-US" sz="2800" dirty="0"/>
          </a:p>
          <a:p>
            <a:endParaRPr lang="zh-CN" altLang="en-US" sz="2800" dirty="0"/>
          </a:p>
          <a:p>
            <a:endParaRPr lang="zh-CN" altLang="en-US" sz="2800" dirty="0"/>
          </a:p>
          <a:p>
            <a:endParaRPr lang="zh-CN" altLang="en-US" sz="2800" dirty="0"/>
          </a:p>
          <a:p>
            <a:endParaRPr lang="zh-CN" altLang="en-US" sz="2800" dirty="0"/>
          </a:p>
          <a:p>
            <a:r>
              <a:rPr lang="zh-CN" altLang="en-US" sz="2800" dirty="0"/>
              <a:t>Figure 10.8: Introducing the state variable in the graphical model of the RNN, even though it is a deterministic function of its inputs, helps to see how we can obtain a very efficient parametrization, based on Eq. </a:t>
            </a:r>
            <a:r>
              <a:rPr lang="zh-CN" altLang="en-US" sz="2800" dirty="0">
                <a:solidFill>
                  <a:srgbClr val="FF0000"/>
                </a:solidFill>
              </a:rPr>
              <a:t>10.5</a:t>
            </a:r>
            <a:r>
              <a:rPr lang="zh-CN" altLang="en-US" sz="2800" dirty="0"/>
              <a:t>. Every stage in the sequence (for </a:t>
            </a:r>
            <a:r>
              <a:rPr lang="zh-CN" altLang="en-US" sz="2800" i="1" dirty="0"/>
              <a:t>h</a:t>
            </a:r>
            <a:r>
              <a:rPr lang="zh-CN" altLang="en-US" sz="2800" i="1" baseline="30000" dirty="0"/>
              <a:t>(t)</a:t>
            </a:r>
            <a:r>
              <a:rPr lang="zh-CN" altLang="en-US" sz="2800" dirty="0"/>
              <a:t> and </a:t>
            </a:r>
            <a:r>
              <a:rPr lang="zh-CN" altLang="en-US" sz="2800" i="1" dirty="0"/>
              <a:t>y</a:t>
            </a:r>
            <a:r>
              <a:rPr lang="zh-CN" altLang="en-US" sz="2800" i="1" baseline="30000" dirty="0"/>
              <a:t>(t)</a:t>
            </a:r>
            <a:r>
              <a:rPr lang="zh-CN" altLang="en-US" sz="2800" dirty="0"/>
              <a:t> ) involves the same structure (the same number of inputs for each node) and can share the same parameters with the other stages.</a:t>
            </a:r>
          </a:p>
          <a:p>
            <a:endParaRPr lang="zh-CN" altLang="en-US" dirty="0"/>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8630285" y="2406015"/>
            <a:ext cx="205740" cy="281940"/>
          </a:xfrm>
          <a:prstGeom prst="rect">
            <a:avLst/>
          </a:prstGeom>
        </p:spPr>
      </p:pic>
      <p:pic>
        <p:nvPicPr>
          <p:cNvPr id="7" name="图片 6" descr="$K`~968BA{IP[X294U0}{@L"/>
          <p:cNvPicPr>
            <a:picLocks noChangeAspect="1"/>
          </p:cNvPicPr>
          <p:nvPr/>
        </p:nvPicPr>
        <p:blipFill>
          <a:blip r:embed="rId4"/>
          <a:stretch>
            <a:fillRect/>
          </a:stretch>
        </p:blipFill>
        <p:spPr>
          <a:xfrm>
            <a:off x="1863511" y="1043189"/>
            <a:ext cx="8457464" cy="2306581"/>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dirty="0">
                <a:latin typeface="Times New Roman" panose="02020603050405020304" pitchFamily="18" charset="0"/>
                <a:cs typeface="Times New Roman" panose="02020603050405020304" pitchFamily="18" charset="0"/>
              </a:rPr>
              <a:t>Even with the efficient parametrization of the graphical model, some operations remain computationally challenging. For example, it is difficult to predict missing values in the middle of the sequence.</a:t>
            </a:r>
          </a:p>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rPr>
              <a:t>The price recurrent networks pay for their reduced number of parameters is that </a:t>
            </a:r>
            <a:r>
              <a:rPr lang="en-US" altLang="zh-CN" b="1" dirty="0">
                <a:latin typeface="Times New Roman" panose="02020603050405020304" pitchFamily="18" charset="0"/>
                <a:cs typeface="Times New Roman" panose="02020603050405020304" pitchFamily="18" charset="0"/>
              </a:rPr>
              <a:t>optimizing </a:t>
            </a:r>
            <a:r>
              <a:rPr lang="en-US" altLang="zh-CN" dirty="0">
                <a:latin typeface="Times New Roman" panose="02020603050405020304" pitchFamily="18" charset="0"/>
                <a:cs typeface="Times New Roman" panose="02020603050405020304" pitchFamily="18" charset="0"/>
              </a:rPr>
              <a:t>the parameters may be difficult.</a:t>
            </a:r>
          </a:p>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rPr>
              <a:t>The parameter sharing used in recurrent networks relies on the assumption that the same parameters can be used for different time steps. Equivalently, the assumption is that the conditional probability distribution over the variables at time </a:t>
            </a:r>
            <a:r>
              <a:rPr lang="en-US" altLang="zh-CN" i="1" dirty="0">
                <a:latin typeface="Times New Roman" panose="02020603050405020304" pitchFamily="18" charset="0"/>
                <a:cs typeface="Times New Roman" panose="02020603050405020304" pitchFamily="18" charset="0"/>
              </a:rPr>
              <a:t>t </a:t>
            </a:r>
            <a:r>
              <a:rPr lang="en-US" altLang="zh-CN" dirty="0">
                <a:latin typeface="Times New Roman" panose="02020603050405020304" pitchFamily="18" charset="0"/>
                <a:cs typeface="Times New Roman" panose="02020603050405020304" pitchFamily="18" charset="0"/>
              </a:rPr>
              <a:t>+1 given the variables at time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is </a:t>
            </a:r>
            <a:r>
              <a:rPr lang="en-US" altLang="zh-CN" i="1" dirty="0">
                <a:latin typeface="Times New Roman" panose="02020603050405020304" pitchFamily="18" charset="0"/>
                <a:cs typeface="Times New Roman" panose="02020603050405020304" pitchFamily="18" charset="0"/>
              </a:rPr>
              <a:t>stationary</a:t>
            </a:r>
            <a:r>
              <a:rPr lang="en-US" altLang="zh-CN" dirty="0">
                <a:latin typeface="Times New Roman" panose="02020603050405020304" pitchFamily="18" charset="0"/>
                <a:cs typeface="Times New Roman" panose="02020603050405020304" pitchFamily="18" charset="0"/>
              </a:rPr>
              <a:t>, meaning that the relationship between the previous time step and the next time step does not depend on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 </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内容占位符 5"/>
          <p:cNvSpPr>
            <a:spLocks noGrp="1"/>
          </p:cNvSpPr>
          <p:nvPr>
            <p:ph idx="1"/>
          </p:nvPr>
        </p:nvSpPr>
        <p:spPr/>
        <p:txBody>
          <a:bodyPr>
            <a:noAutofit/>
          </a:bodyPr>
          <a:lstStyle/>
          <a:p>
            <a:pPr lvl="0">
              <a:spcBef>
                <a:spcPts val="0"/>
              </a:spcBef>
              <a:buClr>
                <a:srgbClr val="FF0000"/>
              </a:buClr>
            </a:pPr>
            <a:r>
              <a:rPr lang="en-US" altLang="zh-CN" dirty="0"/>
              <a:t>In principle, it would be possible to use </a:t>
            </a:r>
            <a:r>
              <a:rPr lang="en-US" altLang="zh-CN" i="1" dirty="0"/>
              <a:t>t</a:t>
            </a:r>
            <a:r>
              <a:rPr lang="en-US" altLang="zh-CN" dirty="0"/>
              <a:t> as an extra input at each time step and let the learner discover any time-dependence while sharing as much as it can between different time steps. This would already be much better than using a different conditional probability distribution for each</a:t>
            </a:r>
            <a:r>
              <a:rPr lang="en-US" altLang="zh-CN" i="1" dirty="0"/>
              <a:t> t</a:t>
            </a:r>
            <a:r>
              <a:rPr lang="en-US" altLang="zh-CN" dirty="0"/>
              <a:t>, but the network would then have to extrapolate when faced with new values of </a:t>
            </a:r>
            <a:r>
              <a:rPr lang="en-US" altLang="zh-CN" i="1" dirty="0"/>
              <a:t>t</a:t>
            </a:r>
            <a:r>
              <a:rPr lang="en-US" altLang="zh-CN" dirty="0"/>
              <a:t>.</a:t>
            </a:r>
            <a:endParaRPr lang="en-US" altLang="zh-CN"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rPr>
              <a:t>To complete our view of an RNN as a graphical model, we must describe how to draw samples from the model. The main operation that we need to perform is simply to sample from the conditional distribution at each time step. However, there is one additional complication. The RNN must have some mechanism for determining the length of the sequence. This can be achieved in various ways.</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32BB0F6B-9E92-479B-8B50-A34660E6A90F}"/>
                  </a:ext>
                </a:extLst>
              </p:cNvPr>
              <p:cNvSpPr>
                <a:spLocks noGrp="1"/>
              </p:cNvSpPr>
              <p:nvPr>
                <p:ph idx="1"/>
              </p:nvPr>
            </p:nvSpPr>
            <p:spPr/>
            <p:txBody>
              <a:bodyPr/>
              <a:lstStyle/>
              <a:p>
                <a:pPr lvl="0">
                  <a:spcBef>
                    <a:spcPts val="0"/>
                  </a:spcBef>
                  <a:buClr>
                    <a:srgbClr val="FF0000"/>
                  </a:buClr>
                </a:pPr>
                <a:r>
                  <a:rPr lang="en-US" altLang="zh-CN" dirty="0">
                    <a:sym typeface="+mn-ea"/>
                  </a:rPr>
                  <a:t>        </a:t>
                </a:r>
                <a:r>
                  <a:rPr lang="en-US" altLang="zh-CN" dirty="0"/>
                  <a:t>In the case when the output is a symbol taken from a vocabulary, one can add a special symbol corresponding to the end of a sequence (</a:t>
                </a:r>
                <a:r>
                  <a:rPr lang="en-US" altLang="zh-CN" dirty="0" err="1">
                    <a:solidFill>
                      <a:srgbClr val="00FF00"/>
                    </a:solidFill>
                  </a:rPr>
                  <a:t>Schmidhuber</a:t>
                </a:r>
                <a:r>
                  <a:rPr lang="en-US" altLang="zh-CN" dirty="0">
                    <a:sym typeface="+mn-ea"/>
                  </a:rPr>
                  <a:t>,</a:t>
                </a:r>
                <a:r>
                  <a:rPr lang="en-US" altLang="zh-CN" dirty="0">
                    <a:solidFill>
                      <a:srgbClr val="92D050"/>
                    </a:solidFill>
                  </a:rPr>
                  <a:t> </a:t>
                </a:r>
                <a:r>
                  <a:rPr lang="en-US" altLang="zh-CN" dirty="0">
                    <a:solidFill>
                      <a:srgbClr val="00FF00"/>
                    </a:solidFill>
                  </a:rPr>
                  <a:t>2012</a:t>
                </a:r>
                <a:r>
                  <a:rPr lang="en-US" altLang="zh-CN" dirty="0"/>
                  <a:t>). When that symbol is generated, the sampling process stops. In the training set, we insert this symbol as an extra member of the sequence, immediately after </a:t>
                </a:r>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𝒙</m:t>
                        </m:r>
                      </m:e>
                      <m:sup>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𝜏</m:t>
                            </m:r>
                          </m:e>
                        </m:d>
                      </m:sup>
                    </m:sSup>
                  </m:oMath>
                </a14:m>
                <a:r>
                  <a:rPr lang="en-US" altLang="zh-CN" dirty="0"/>
                  <a:t> in each training example.</a:t>
                </a:r>
              </a:p>
              <a:p>
                <a:endParaRPr lang="zh-CN" altLang="en-US" dirty="0"/>
              </a:p>
            </p:txBody>
          </p:sp>
        </mc:Choice>
        <mc:Fallback xmlns="">
          <p:sp>
            <p:nvSpPr>
              <p:cNvPr id="2" name="内容占位符 1">
                <a:extLst>
                  <a:ext uri="{FF2B5EF4-FFF2-40B4-BE49-F238E27FC236}">
                    <a16:creationId xmlns:a16="http://schemas.microsoft.com/office/drawing/2014/main" id="{32BB0F6B-9E92-479B-8B50-A34660E6A90F}"/>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3244C22A-AE1A-4A50-8B60-CDBF632EC2C2}"/>
              </a:ext>
            </a:extLst>
          </p:cNvPr>
          <p:cNvSpPr>
            <a:spLocks noGrp="1"/>
          </p:cNvSpPr>
          <p:nvPr>
            <p:ph type="title"/>
          </p:nvPr>
        </p:nvSpPr>
        <p:spPr/>
        <p:txBody>
          <a:bodyPr/>
          <a:lstStyle/>
          <a:p>
            <a:r>
              <a:rPr lang="en-US" altLang="zh-CN" dirty="0">
                <a:sym typeface="+mn-ea"/>
              </a:rPr>
              <a:t>10.2.3 Recurrent Networks as Directed Graphical Models</a:t>
            </a:r>
            <a:endParaRPr lang="zh-CN" altLang="en-US" dirty="0"/>
          </a:p>
        </p:txBody>
      </p:sp>
    </p:spTree>
    <p:extLst>
      <p:ext uri="{BB962C8B-B14F-4D97-AF65-F5344CB8AC3E}">
        <p14:creationId xmlns:p14="http://schemas.microsoft.com/office/powerpoint/2010/main" val="26873358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a:t>
            </a:r>
            <a:r>
              <a:rPr lang="en-US" altLang="zh-CN" sz="2600" dirty="0">
                <a:latin typeface="Times New Roman" panose="02020603050405020304" pitchFamily="18" charset="0"/>
                <a:cs typeface="Times New Roman" panose="02020603050405020304" pitchFamily="18" charset="0"/>
              </a:rPr>
              <a:t>Another option is to introduce an extra Bernoulli output to the model that represents the decision to either continue generation or halt generation at each time step. This approach is more general than the approach of adding an extra symbol to the vocabulary, because it may be applied to any RNN, rather than only RNNs that output a sequence of symbols. For example, it may be applied to an RNN that emits a sequence of real numbers. The new output unit is usually a sigmoid unit trained with the cross-entropy loss. In this approach the sigmoid is trained to maximize the log-probability of the correct prediction as to whether the sequence ends or continues at each time step.</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a:t>
                </a:r>
                <a:r>
                  <a:rPr lang="en-US" altLang="zh-CN" sz="2600" dirty="0">
                    <a:latin typeface="Times New Roman" panose="02020603050405020304" pitchFamily="18" charset="0"/>
                    <a:cs typeface="Times New Roman" panose="02020603050405020304" pitchFamily="18" charset="0"/>
                  </a:rPr>
                  <a:t>Another way to determine the sequence length </a:t>
                </a:r>
                <a:r>
                  <a:rPr lang="en-US" altLang="zh-CN" sz="2600" i="1" dirty="0">
                    <a:latin typeface="Times New Roman" panose="02020603050405020304" pitchFamily="18" charset="0"/>
                    <a:cs typeface="Times New Roman" panose="02020603050405020304" pitchFamily="18" charset="0"/>
                  </a:rPr>
                  <a:t>τ </a:t>
                </a:r>
                <a:r>
                  <a:rPr lang="en-US" altLang="zh-CN" sz="2600" dirty="0">
                    <a:latin typeface="Times New Roman" panose="02020603050405020304" pitchFamily="18" charset="0"/>
                    <a:cs typeface="Times New Roman" panose="02020603050405020304" pitchFamily="18" charset="0"/>
                  </a:rPr>
                  <a:t>is to add an extra output to the model that predicts the integer </a:t>
                </a:r>
                <a:r>
                  <a:rPr lang="en-US" altLang="zh-CN" sz="2600" i="1" dirty="0">
                    <a:latin typeface="Times New Roman" panose="02020603050405020304" pitchFamily="18" charset="0"/>
                    <a:cs typeface="Times New Roman" panose="02020603050405020304" pitchFamily="18" charset="0"/>
                  </a:rPr>
                  <a:t>τ</a:t>
                </a:r>
                <a:r>
                  <a:rPr lang="en-US" altLang="zh-CN" sz="2600" dirty="0">
                    <a:latin typeface="Times New Roman" panose="02020603050405020304" pitchFamily="18" charset="0"/>
                    <a:cs typeface="Times New Roman" panose="02020603050405020304" pitchFamily="18" charset="0"/>
                  </a:rPr>
                  <a:t> itself. The model can sample a value of </a:t>
                </a:r>
                <a:r>
                  <a:rPr lang="en-US" altLang="zh-CN" sz="2600" i="1" dirty="0">
                    <a:latin typeface="Times New Roman" panose="02020603050405020304" pitchFamily="18" charset="0"/>
                    <a:cs typeface="Times New Roman" panose="02020603050405020304" pitchFamily="18" charset="0"/>
                  </a:rPr>
                  <a:t>τ </a:t>
                </a:r>
                <a:r>
                  <a:rPr lang="en-US" altLang="zh-CN" sz="2600" dirty="0">
                    <a:latin typeface="Times New Roman" panose="02020603050405020304" pitchFamily="18" charset="0"/>
                    <a:cs typeface="Times New Roman" panose="02020603050405020304" pitchFamily="18" charset="0"/>
                  </a:rPr>
                  <a:t>and then sample </a:t>
                </a:r>
                <a:r>
                  <a:rPr lang="en-US" altLang="zh-CN" sz="2600" i="1" dirty="0">
                    <a:latin typeface="Times New Roman" panose="02020603050405020304" pitchFamily="18" charset="0"/>
                    <a:cs typeface="Times New Roman" panose="02020603050405020304" pitchFamily="18" charset="0"/>
                  </a:rPr>
                  <a:t>τ </a:t>
                </a:r>
                <a:r>
                  <a:rPr lang="en-US" altLang="zh-CN" sz="2600" dirty="0">
                    <a:latin typeface="Times New Roman" panose="02020603050405020304" pitchFamily="18" charset="0"/>
                    <a:cs typeface="Times New Roman" panose="02020603050405020304" pitchFamily="18" charset="0"/>
                  </a:rPr>
                  <a:t>steps worth of data. This approach requires adding an extra input to the recurrent update at each time step so that the recurrent update is aware of whether it is near the end of the generated sequence. This extra input can either consist of the value of </a:t>
                </a:r>
                <a:r>
                  <a:rPr lang="en-US" altLang="zh-CN" sz="2600" i="1" dirty="0">
                    <a:latin typeface="Times New Roman" panose="02020603050405020304" pitchFamily="18" charset="0"/>
                    <a:cs typeface="Times New Roman" panose="02020603050405020304" pitchFamily="18" charset="0"/>
                  </a:rPr>
                  <a:t>τ</a:t>
                </a:r>
                <a:r>
                  <a:rPr lang="en-US" altLang="zh-CN" sz="2600" dirty="0">
                    <a:latin typeface="Times New Roman" panose="02020603050405020304" pitchFamily="18" charset="0"/>
                    <a:cs typeface="Times New Roman" panose="02020603050405020304" pitchFamily="18" charset="0"/>
                  </a:rPr>
                  <a:t> or can consist of </a:t>
                </a:r>
                <a:r>
                  <a:rPr lang="en-US" altLang="zh-CN" sz="2600" i="1" dirty="0">
                    <a:latin typeface="Times New Roman" panose="02020603050405020304" pitchFamily="18" charset="0"/>
                    <a:cs typeface="Times New Roman" panose="02020603050405020304" pitchFamily="18" charset="0"/>
                  </a:rPr>
                  <a:t>τ −t</a:t>
                </a:r>
                <a:r>
                  <a:rPr lang="en-US" altLang="zh-CN" sz="2600" dirty="0">
                    <a:latin typeface="Times New Roman" panose="02020603050405020304" pitchFamily="18" charset="0"/>
                    <a:cs typeface="Times New Roman" panose="02020603050405020304" pitchFamily="18" charset="0"/>
                  </a:rPr>
                  <a:t>, the number of remaining time steps. Without this extra input, the RNN might generate sequences that end abruptly, such as a sentence that ends before it is complete. This approach is based on the decomposition</a:t>
                </a:r>
              </a:p>
              <a:p>
                <a:pPr marL="0" lvl="0" indent="0" algn="just">
                  <a:lnSpc>
                    <a:spcPct val="125000"/>
                  </a:lnSpc>
                  <a:spcBef>
                    <a:spcPts val="0"/>
                  </a:spcBef>
                  <a:buClr>
                    <a:srgbClr val="FF0000"/>
                  </a:buClr>
                  <a:buNone/>
                </a:pPr>
                <a:endParaRPr lang="en-US" altLang="zh-CN" dirty="0"/>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strategy of predicting </a:t>
                </a:r>
                <a14:m>
                  <m:oMath xmlns:m="http://schemas.openxmlformats.org/officeDocument/2006/math">
                    <m:r>
                      <a:rPr lang="en-US" altLang="zh-CN" sz="2600" i="1" smtClean="0">
                        <a:latin typeface="Cambria Math" panose="02040503050406030204" pitchFamily="18" charset="0"/>
                      </a:rPr>
                      <m:t>𝜏</m:t>
                    </m:r>
                    <m:r>
                      <a:rPr lang="en-US" altLang="zh-CN" sz="2600" b="0" i="0" smtClean="0">
                        <a:latin typeface="Cambria Math" panose="02040503050406030204" pitchFamily="18" charset="0"/>
                      </a:rPr>
                      <m:t> </m:t>
                    </m:r>
                  </m:oMath>
                </a14:m>
                <a:r>
                  <a:rPr lang="en-US" altLang="zh-CN" sz="2600" dirty="0">
                    <a:latin typeface="Times New Roman" panose="02020603050405020304" pitchFamily="18" charset="0"/>
                    <a:cs typeface="Times New Roman" panose="02020603050405020304" pitchFamily="18" charset="0"/>
                  </a:rPr>
                  <a:t>directl</a:t>
                </a:r>
                <a:r>
                  <a:rPr lang="en-US" altLang="zh-CN" dirty="0"/>
                  <a:t>y is used for example by </a:t>
                </a:r>
                <a:r>
                  <a:rPr lang="en-US" altLang="zh-CN" dirty="0">
                    <a:solidFill>
                      <a:srgbClr val="00FF00"/>
                    </a:solidFill>
                  </a:rPr>
                  <a:t>Goodfellow </a:t>
                </a:r>
                <a:r>
                  <a:rPr lang="en-US" altLang="zh-CN" i="1" dirty="0">
                    <a:solidFill>
                      <a:srgbClr val="00FF00"/>
                    </a:solidFill>
                  </a:rPr>
                  <a:t>et al.</a:t>
                </a:r>
                <a:r>
                  <a:rPr lang="en-US" altLang="zh-CN" dirty="0"/>
                  <a:t>(</a:t>
                </a:r>
                <a:r>
                  <a:rPr lang="en-US" altLang="zh-CN" dirty="0">
                    <a:solidFill>
                      <a:srgbClr val="00FF00"/>
                    </a:solidFill>
                  </a:rPr>
                  <a:t>2014d</a:t>
                </a:r>
                <a:r>
                  <a:rPr lang="en-US" altLang="zh-CN" dirty="0"/>
                  <a:t>).</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a:blip r:embed="rId3"/>
                <a:stretch>
                  <a:fillRect l="-962" r="-962" b="-10095"/>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5" name="图片 4">
            <a:extLst>
              <a:ext uri="{FF2B5EF4-FFF2-40B4-BE49-F238E27FC236}">
                <a16:creationId xmlns:a16="http://schemas.microsoft.com/office/drawing/2014/main" id="{6F53A532-7CB4-492C-8443-0631BA3CFD76}"/>
              </a:ext>
            </a:extLst>
          </p:cNvPr>
          <p:cNvPicPr>
            <a:picLocks noChangeAspect="1"/>
          </p:cNvPicPr>
          <p:nvPr/>
        </p:nvPicPr>
        <p:blipFill>
          <a:blip r:embed="rId4"/>
          <a:stretch>
            <a:fillRect/>
          </a:stretch>
        </p:blipFill>
        <p:spPr>
          <a:xfrm>
            <a:off x="1633716" y="5038733"/>
            <a:ext cx="8603726" cy="617273"/>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normAutofit fontScale="92500" lnSpcReduction="20000"/>
              </a:bodyPr>
              <a:lstStyle/>
              <a:p>
                <a:r>
                  <a:rPr lang="zh-CN" altLang="en-US" sz="2800" dirty="0"/>
                  <a:t>In the previous section we described how an RNN could correspond to a directed graphical model over a sequence of random variables </a:t>
                </a:r>
                <a14:m>
                  <m:oMath xmlns:m="http://schemas.openxmlformats.org/officeDocument/2006/math">
                    <m:sSup>
                      <m:sSupPr>
                        <m:ctrlPr>
                          <a:rPr lang="zh-CN" altLang="en-US" sz="2800" i="1" smtClean="0">
                            <a:latin typeface="Cambria Math" panose="02040503050406030204" pitchFamily="18" charset="0"/>
                          </a:rPr>
                        </m:ctrlPr>
                      </m:sSupPr>
                      <m:e>
                        <m:r>
                          <a:rPr lang="zh-CN" altLang="en-US" sz="2800" i="1" smtClean="0">
                            <a:latin typeface="Cambria Math" panose="02040503050406030204" pitchFamily="18" charset="0"/>
                          </a:rPr>
                          <m:t>𝑦</m:t>
                        </m:r>
                      </m:e>
                      <m:sup>
                        <m:d>
                          <m:dPr>
                            <m:ctrlPr>
                              <a:rPr lang="zh-CN" altLang="en-US" sz="2800" i="1" smtClean="0">
                                <a:latin typeface="Cambria Math" panose="02040503050406030204" pitchFamily="18" charset="0"/>
                              </a:rPr>
                            </m:ctrlPr>
                          </m:dPr>
                          <m:e>
                            <m:r>
                              <a:rPr lang="zh-CN" altLang="en-US" sz="2800" i="1" smtClean="0">
                                <a:latin typeface="Cambria Math" panose="02040503050406030204" pitchFamily="18" charset="0"/>
                              </a:rPr>
                              <m:t>𝑡</m:t>
                            </m:r>
                          </m:e>
                        </m:d>
                      </m:sup>
                    </m:sSup>
                  </m:oMath>
                </a14:m>
                <a:r>
                  <a:rPr lang="zh-CN" altLang="en-US" sz="2800" dirty="0"/>
                  <a:t> with no inputs </a:t>
                </a:r>
                <a:r>
                  <a:rPr lang="en-US" altLang="zh-CN" sz="2800" b="1" i="1" dirty="0"/>
                  <a:t>x</a:t>
                </a:r>
                <a:r>
                  <a:rPr lang="zh-CN" altLang="en-US" sz="2800" dirty="0"/>
                  <a:t>. Of course, our </a:t>
                </a:r>
                <a:r>
                  <a:rPr lang="en-US" altLang="zh-CN" sz="2800" dirty="0"/>
                  <a:t>d</a:t>
                </a:r>
                <a:r>
                  <a:rPr lang="zh-CN" altLang="en-US" sz="2800" dirty="0"/>
                  <a:t>evelopment of RNNs as in Eq. </a:t>
                </a:r>
                <a:r>
                  <a:rPr lang="zh-CN" altLang="en-US" sz="2800" dirty="0">
                    <a:solidFill>
                      <a:srgbClr val="FF0000"/>
                    </a:solidFill>
                  </a:rPr>
                  <a:t>10.8</a:t>
                </a:r>
                <a:r>
                  <a:rPr lang="zh-CN" altLang="en-US" sz="2800" dirty="0"/>
                  <a:t> included a sequence of inputs </a:t>
                </a:r>
                <a14:m>
                  <m:oMath xmlns:m="http://schemas.openxmlformats.org/officeDocument/2006/math">
                    <m:sSup>
                      <m:sSupPr>
                        <m:ctrlPr>
                          <a:rPr lang="zh-CN" altLang="en-US" sz="2800" i="1" smtClean="0">
                            <a:latin typeface="Cambria Math" panose="02040503050406030204" pitchFamily="18" charset="0"/>
                          </a:rPr>
                        </m:ctrlPr>
                      </m:sSupPr>
                      <m:e>
                        <m:r>
                          <a:rPr lang="zh-CN" altLang="en-US" sz="2800" b="1" i="1" smtClean="0">
                            <a:latin typeface="Cambria Math" panose="02040503050406030204" pitchFamily="18" charset="0"/>
                          </a:rPr>
                          <m:t>𝒙</m:t>
                        </m:r>
                      </m:e>
                      <m:sup>
                        <m:d>
                          <m:dPr>
                            <m:ctrlPr>
                              <a:rPr lang="zh-CN" altLang="en-US" sz="2800" i="1" smtClean="0">
                                <a:latin typeface="Cambria Math" panose="02040503050406030204" pitchFamily="18" charset="0"/>
                              </a:rPr>
                            </m:ctrlPr>
                          </m:dPr>
                          <m:e>
                            <m:r>
                              <a:rPr lang="zh-CN" altLang="en-US" sz="2800" i="1" smtClean="0">
                                <a:latin typeface="Cambria Math" panose="02040503050406030204" pitchFamily="18" charset="0"/>
                              </a:rPr>
                              <m:t>1</m:t>
                            </m:r>
                          </m:e>
                        </m:d>
                      </m:sup>
                    </m:sSup>
                    <m:r>
                      <a:rPr lang="zh-CN" altLang="en-US" sz="2800" i="1" smtClean="0">
                        <a:latin typeface="Cambria Math" panose="02040503050406030204" pitchFamily="18" charset="0"/>
                      </a:rPr>
                      <m:t>,</m:t>
                    </m:r>
                    <m:sSup>
                      <m:sSupPr>
                        <m:ctrlPr>
                          <a:rPr lang="zh-CN" altLang="en-US" sz="2800" i="1" smtClean="0">
                            <a:latin typeface="Cambria Math" panose="02040503050406030204" pitchFamily="18" charset="0"/>
                          </a:rPr>
                        </m:ctrlPr>
                      </m:sSupPr>
                      <m:e>
                        <m:r>
                          <a:rPr lang="zh-CN" altLang="en-US" sz="2800" b="1" i="1" smtClean="0">
                            <a:latin typeface="Cambria Math" panose="02040503050406030204" pitchFamily="18" charset="0"/>
                          </a:rPr>
                          <m:t>𝒙</m:t>
                        </m:r>
                      </m:e>
                      <m:sup>
                        <m:d>
                          <m:dPr>
                            <m:ctrlPr>
                              <a:rPr lang="zh-CN" altLang="en-US" sz="2800" i="1" smtClean="0">
                                <a:latin typeface="Cambria Math" panose="02040503050406030204" pitchFamily="18" charset="0"/>
                              </a:rPr>
                            </m:ctrlPr>
                          </m:dPr>
                          <m:e>
                            <m:r>
                              <a:rPr lang="zh-CN" altLang="en-US" sz="2800" i="1" smtClean="0">
                                <a:latin typeface="Cambria Math" panose="02040503050406030204" pitchFamily="18" charset="0"/>
                              </a:rPr>
                              <m:t>2</m:t>
                            </m:r>
                          </m:e>
                        </m:d>
                      </m:sup>
                    </m:sSup>
                    <m:r>
                      <a:rPr lang="zh-CN" altLang="en-US" sz="2800" i="1" smtClean="0">
                        <a:latin typeface="Cambria Math" panose="02040503050406030204" pitchFamily="18" charset="0"/>
                      </a:rPr>
                      <m:t>,…,</m:t>
                    </m:r>
                    <m:sSup>
                      <m:sSupPr>
                        <m:ctrlPr>
                          <a:rPr lang="zh-CN" altLang="en-US" sz="2800" i="1" smtClean="0">
                            <a:latin typeface="Cambria Math" panose="02040503050406030204" pitchFamily="18" charset="0"/>
                          </a:rPr>
                        </m:ctrlPr>
                      </m:sSupPr>
                      <m:e>
                        <m:r>
                          <a:rPr lang="zh-CN" altLang="en-US" sz="2800" b="1" i="1" smtClean="0">
                            <a:latin typeface="Cambria Math" panose="02040503050406030204" pitchFamily="18" charset="0"/>
                          </a:rPr>
                          <m:t>𝒙</m:t>
                        </m:r>
                      </m:e>
                      <m:sup>
                        <m:d>
                          <m:dPr>
                            <m:ctrlPr>
                              <a:rPr lang="zh-CN" altLang="en-US" sz="2800" i="1" smtClean="0">
                                <a:latin typeface="Cambria Math" panose="02040503050406030204" pitchFamily="18" charset="0"/>
                              </a:rPr>
                            </m:ctrlPr>
                          </m:dPr>
                          <m:e>
                            <m:r>
                              <a:rPr lang="zh-CN" altLang="en-US" sz="2800" i="1" smtClean="0">
                                <a:latin typeface="Cambria Math" panose="02040503050406030204" pitchFamily="18" charset="0"/>
                              </a:rPr>
                              <m:t>𝜏</m:t>
                            </m:r>
                          </m:e>
                        </m:d>
                      </m:sup>
                    </m:sSup>
                  </m:oMath>
                </a14:m>
                <a:r>
                  <a:rPr lang="zh-CN" altLang="en-US" sz="2800" dirty="0"/>
                  <a:t>. In general, RNNs allow the extension of the graphical model view to represent not only a joint distribution over the </a:t>
                </a:r>
                <a:r>
                  <a:rPr lang="en-US" altLang="zh-CN" sz="2800" i="1" dirty="0"/>
                  <a:t>y</a:t>
                </a:r>
                <a:r>
                  <a:rPr lang="zh-CN" altLang="en-US" sz="2800" dirty="0"/>
                  <a:t> variables but also a conditional distribution over </a:t>
                </a:r>
                <a:r>
                  <a:rPr lang="en-US" altLang="zh-CN" sz="2800" i="1" dirty="0"/>
                  <a:t>y</a:t>
                </a:r>
                <a:r>
                  <a:rPr lang="zh-CN" altLang="en-US" sz="2800" dirty="0"/>
                  <a:t> given </a:t>
                </a:r>
                <a:r>
                  <a:rPr lang="en-US" altLang="zh-CN" sz="2800" b="1" i="1" dirty="0"/>
                  <a:t>x</a:t>
                </a:r>
                <a:r>
                  <a:rPr lang="zh-CN" altLang="en-US" sz="2800" dirty="0"/>
                  <a:t>. As discussed in the context of feedforward networks in Sec. </a:t>
                </a:r>
                <a:r>
                  <a:rPr lang="zh-CN" altLang="en-US" sz="2800" dirty="0">
                    <a:solidFill>
                      <a:srgbClr val="FF0000"/>
                    </a:solidFill>
                  </a:rPr>
                  <a:t>6.2.1.1</a:t>
                </a:r>
                <a:r>
                  <a:rPr lang="zh-CN" altLang="en-US" sz="2800" dirty="0"/>
                  <a:t>, any model representing a variable </a:t>
                </a:r>
                <a14:m>
                  <m:oMath xmlns:m="http://schemas.openxmlformats.org/officeDocument/2006/math">
                    <m:r>
                      <a:rPr lang="zh-CN" altLang="en-US" sz="2800" i="1" smtClean="0">
                        <a:latin typeface="Cambria Math" panose="02040503050406030204" pitchFamily="18" charset="0"/>
                      </a:rPr>
                      <m:t>𝑃</m:t>
                    </m:r>
                    <m:d>
                      <m:dPr>
                        <m:ctrlPr>
                          <a:rPr lang="zh-CN" altLang="en-US" sz="2800" i="1" smtClean="0">
                            <a:latin typeface="Cambria Math" panose="02040503050406030204" pitchFamily="18" charset="0"/>
                          </a:rPr>
                        </m:ctrlPr>
                      </m:dPr>
                      <m:e>
                        <m:r>
                          <a:rPr lang="zh-CN" altLang="en-US" sz="2800" b="1" i="1" smtClean="0">
                            <a:latin typeface="Cambria Math" panose="02040503050406030204" pitchFamily="18" charset="0"/>
                          </a:rPr>
                          <m:t>𝒚</m:t>
                        </m:r>
                        <m:r>
                          <a:rPr lang="zh-CN" altLang="en-US" sz="2800" i="1" smtClean="0">
                            <a:latin typeface="Cambria Math" panose="02040503050406030204" pitchFamily="18" charset="0"/>
                          </a:rPr>
                          <m:t>;</m:t>
                        </m:r>
                        <m:r>
                          <a:rPr lang="zh-CN" altLang="en-US" sz="2800" b="1" i="1" smtClean="0">
                            <a:latin typeface="Cambria Math" panose="02040503050406030204" pitchFamily="18" charset="0"/>
                          </a:rPr>
                          <m:t>𝜽</m:t>
                        </m:r>
                      </m:e>
                    </m:d>
                  </m:oMath>
                </a14:m>
                <a:r>
                  <a:rPr lang="zh-CN" altLang="en-US" sz="2800" dirty="0"/>
                  <a:t> can be reinterpreted as a model representing a conditional distribution </a:t>
                </a:r>
                <a14:m>
                  <m:oMath xmlns:m="http://schemas.openxmlformats.org/officeDocument/2006/math">
                    <m:r>
                      <a:rPr lang="zh-CN" altLang="en-US" sz="2800" i="1" smtClean="0">
                        <a:latin typeface="Cambria Math" panose="02040503050406030204" pitchFamily="18" charset="0"/>
                      </a:rPr>
                      <m:t>𝑃</m:t>
                    </m:r>
                    <m:d>
                      <m:dPr>
                        <m:ctrlPr>
                          <a:rPr lang="zh-CN" altLang="en-US" sz="2800" i="1" smtClean="0">
                            <a:latin typeface="Cambria Math" panose="02040503050406030204" pitchFamily="18" charset="0"/>
                          </a:rPr>
                        </m:ctrlPr>
                      </m:dPr>
                      <m:e>
                        <m:d>
                          <m:dPr>
                            <m:begChr m:val=""/>
                            <m:endChr m:val="|"/>
                            <m:ctrlPr>
                              <a:rPr lang="zh-CN" altLang="en-US" sz="2800" i="1" smtClean="0">
                                <a:latin typeface="Cambria Math" panose="02040503050406030204" pitchFamily="18" charset="0"/>
                              </a:rPr>
                            </m:ctrlPr>
                          </m:dPr>
                          <m:e>
                            <m:r>
                              <a:rPr lang="zh-CN" altLang="en-US" sz="2800" b="1" i="1" smtClean="0">
                                <a:latin typeface="Cambria Math" panose="02040503050406030204" pitchFamily="18" charset="0"/>
                              </a:rPr>
                              <m:t>𝒚</m:t>
                            </m:r>
                          </m:e>
                        </m:d>
                        <m:r>
                          <a:rPr lang="zh-CN" altLang="en-US" sz="2800" b="1" i="1" smtClean="0">
                            <a:latin typeface="Cambria Math" panose="02040503050406030204" pitchFamily="18" charset="0"/>
                          </a:rPr>
                          <m:t>𝝎</m:t>
                        </m:r>
                      </m:e>
                    </m:d>
                  </m:oMath>
                </a14:m>
                <a:r>
                  <a:rPr lang="zh-CN" altLang="en-US" sz="2800" dirty="0"/>
                  <a:t> </a:t>
                </a:r>
                <a:r>
                  <a:rPr lang="en-US" altLang="zh-CN" sz="2800" dirty="0"/>
                  <a:t>w</a:t>
                </a:r>
                <a:r>
                  <a:rPr lang="zh-CN" altLang="en-US" sz="2800" dirty="0"/>
                  <a:t>ith </a:t>
                </a:r>
                <a14:m>
                  <m:oMath xmlns:m="http://schemas.openxmlformats.org/officeDocument/2006/math">
                    <m:r>
                      <a:rPr lang="zh-CN" altLang="en-US" sz="2800" b="1" i="1" smtClean="0">
                        <a:latin typeface="Cambria Math" panose="02040503050406030204" pitchFamily="18" charset="0"/>
                      </a:rPr>
                      <m:t>𝝎</m:t>
                    </m:r>
                    <m:r>
                      <a:rPr lang="zh-CN" altLang="en-US" sz="2800" i="1" smtClean="0">
                        <a:latin typeface="Cambria Math" panose="02040503050406030204" pitchFamily="18" charset="0"/>
                      </a:rPr>
                      <m:t>=</m:t>
                    </m:r>
                    <m:r>
                      <a:rPr lang="zh-CN" altLang="en-US" sz="2800" b="1" i="1" smtClean="0">
                        <a:latin typeface="Cambria Math" panose="02040503050406030204" pitchFamily="18" charset="0"/>
                      </a:rPr>
                      <m:t>𝜽</m:t>
                    </m:r>
                  </m:oMath>
                </a14:m>
                <a:r>
                  <a:rPr lang="zh-CN" altLang="en-US" sz="2800" dirty="0"/>
                  <a:t>. We can extend such a model to represent a distribution </a:t>
                </a:r>
                <a14:m>
                  <m:oMath xmlns:m="http://schemas.openxmlformats.org/officeDocument/2006/math">
                    <m:r>
                      <a:rPr lang="zh-CN" altLang="en-US" sz="2800" i="1" smtClean="0">
                        <a:latin typeface="Cambria Math" panose="02040503050406030204" pitchFamily="18" charset="0"/>
                      </a:rPr>
                      <m:t>𝑃</m:t>
                    </m:r>
                    <m:d>
                      <m:dPr>
                        <m:ctrlPr>
                          <a:rPr lang="zh-CN" altLang="en-US" sz="2800" i="1" smtClean="0">
                            <a:latin typeface="Cambria Math" panose="02040503050406030204" pitchFamily="18" charset="0"/>
                          </a:rPr>
                        </m:ctrlPr>
                      </m:dPr>
                      <m:e>
                        <m:d>
                          <m:dPr>
                            <m:begChr m:val=""/>
                            <m:endChr m:val="|"/>
                            <m:ctrlPr>
                              <a:rPr lang="zh-CN" altLang="en-US" sz="2800" i="1" smtClean="0">
                                <a:latin typeface="Cambria Math" panose="02040503050406030204" pitchFamily="18" charset="0"/>
                              </a:rPr>
                            </m:ctrlPr>
                          </m:dPr>
                          <m:e>
                            <m:r>
                              <a:rPr lang="zh-CN" altLang="en-US" sz="2800" b="1" i="1" smtClean="0">
                                <a:latin typeface="Cambria Math" panose="02040503050406030204" pitchFamily="18" charset="0"/>
                              </a:rPr>
                              <m:t>𝒚</m:t>
                            </m:r>
                          </m:e>
                        </m:d>
                        <m:r>
                          <a:rPr lang="zh-CN" altLang="en-US" sz="2800" b="1" i="1" smtClean="0">
                            <a:latin typeface="Cambria Math" panose="02040503050406030204" pitchFamily="18" charset="0"/>
                          </a:rPr>
                          <m:t>𝒙</m:t>
                        </m:r>
                      </m:e>
                    </m:d>
                  </m:oMath>
                </a14:m>
                <a:r>
                  <a:rPr lang="zh-CN" altLang="en-US" sz="2800" dirty="0"/>
                  <a:t> by using the same </a:t>
                </a:r>
                <a14:m>
                  <m:oMath xmlns:m="http://schemas.openxmlformats.org/officeDocument/2006/math">
                    <m:r>
                      <a:rPr lang="zh-CN" altLang="en-US" sz="2800" i="1" smtClean="0">
                        <a:latin typeface="Cambria Math" panose="02040503050406030204" pitchFamily="18" charset="0"/>
                      </a:rPr>
                      <m:t>𝑃</m:t>
                    </m:r>
                    <m:d>
                      <m:dPr>
                        <m:ctrlPr>
                          <a:rPr lang="zh-CN" altLang="en-US" sz="2800" i="1" smtClean="0">
                            <a:latin typeface="Cambria Math" panose="02040503050406030204" pitchFamily="18" charset="0"/>
                          </a:rPr>
                        </m:ctrlPr>
                      </m:dPr>
                      <m:e>
                        <m:d>
                          <m:dPr>
                            <m:begChr m:val=""/>
                            <m:endChr m:val="|"/>
                            <m:ctrlPr>
                              <a:rPr lang="zh-CN" altLang="en-US" sz="2800" i="1" smtClean="0">
                                <a:latin typeface="Cambria Math" panose="02040503050406030204" pitchFamily="18" charset="0"/>
                              </a:rPr>
                            </m:ctrlPr>
                          </m:dPr>
                          <m:e>
                            <m:r>
                              <a:rPr lang="zh-CN" altLang="en-US" sz="2800" b="1" i="1" smtClean="0">
                                <a:latin typeface="Cambria Math" panose="02040503050406030204" pitchFamily="18" charset="0"/>
                              </a:rPr>
                              <m:t>𝒚</m:t>
                            </m:r>
                          </m:e>
                        </m:d>
                        <m:r>
                          <a:rPr lang="zh-CN" altLang="en-US" sz="2800" b="1" i="1" smtClean="0">
                            <a:latin typeface="Cambria Math" panose="02040503050406030204" pitchFamily="18" charset="0"/>
                          </a:rPr>
                          <m:t>𝝎</m:t>
                        </m:r>
                      </m:e>
                    </m:d>
                  </m:oMath>
                </a14:m>
                <a:r>
                  <a:rPr lang="zh-CN" altLang="en-US" sz="2800" dirty="0"/>
                  <a:t> as before, but making </a:t>
                </a:r>
                <a14:m>
                  <m:oMath xmlns:m="http://schemas.openxmlformats.org/officeDocument/2006/math">
                    <m:r>
                      <a:rPr lang="zh-CN" altLang="en-US" sz="2800" b="1" i="1">
                        <a:latin typeface="Cambria Math" panose="02040503050406030204" pitchFamily="18" charset="0"/>
                      </a:rPr>
                      <m:t>𝝎</m:t>
                    </m:r>
                  </m:oMath>
                </a14:m>
                <a:r>
                  <a:rPr lang="zh-CN" altLang="en-US" sz="2800" dirty="0"/>
                  <a:t> a function of </a:t>
                </a:r>
                <a:r>
                  <a:rPr lang="en-US" altLang="zh-CN" sz="2800" b="1" i="1" dirty="0"/>
                  <a:t>x</a:t>
                </a:r>
                <a:r>
                  <a:rPr lang="zh-CN" altLang="en-US" sz="2800" dirty="0"/>
                  <a:t>. In the case of an RNN, this can be achieved in different ways. We review here the most common and obvious choices.</a:t>
                </a:r>
              </a:p>
              <a:p>
                <a:endParaRPr lang="zh-CN" altLang="en-US" dirty="0"/>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2"/>
                <a:stretch>
                  <a:fillRect l="-962" t="-1188" r="-962"/>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10.2.4 Modeling Sequences Conditioned on Context with RNNs</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4112684" y="4347402"/>
            <a:ext cx="480060" cy="396240"/>
          </a:xfrm>
          <a:prstGeom prst="rect">
            <a:avLst/>
          </a:prstGeom>
        </p:spPr>
      </p:pic>
      <p:sp>
        <p:nvSpPr>
          <p:cNvPr id="12" name="内容占位符 11"/>
          <p:cNvSpPr>
            <a:spLocks noGrp="1"/>
          </p:cNvSpPr>
          <p:nvPr>
            <p:ph idx="1"/>
          </p:nvPr>
        </p:nvSpPr>
        <p:spPr>
          <a:xfrm>
            <a:off x="387439" y="1043189"/>
            <a:ext cx="11409609" cy="5133774"/>
          </a:xfrm>
        </p:spPr>
        <p:txBody>
          <a:bodyPr>
            <a:normAutofit/>
          </a:bodyPr>
          <a:lstStyle/>
          <a:p>
            <a:r>
              <a:rPr lang="en-US" altLang="zh-CN" dirty="0">
                <a:sym typeface="+mn-ea"/>
              </a:rPr>
              <a:t> 	</a:t>
            </a:r>
            <a:r>
              <a:rPr lang="zh-CN" altLang="en-US" dirty="0"/>
              <a:t>Previously, we have discussed RNNs that take a sequence of vectors         for</a:t>
            </a:r>
          </a:p>
          <a:p>
            <a:pPr>
              <a:spcBef>
                <a:spcPts val="0"/>
              </a:spcBef>
            </a:pPr>
            <a:r>
              <a:rPr lang="zh-CN" altLang="en-US" dirty="0"/>
              <a:t>                   as input. Another option is to take only a single vector      as input. When     </a:t>
            </a:r>
            <a:endParaRPr lang="en-US" altLang="zh-CN" dirty="0"/>
          </a:p>
          <a:p>
            <a:pPr>
              <a:spcBef>
                <a:spcPts val="0"/>
              </a:spcBef>
            </a:pPr>
            <a:r>
              <a:rPr lang="en-US" altLang="zh-CN" dirty="0"/>
              <a:t>     </a:t>
            </a:r>
            <a:r>
              <a:rPr lang="zh-CN" altLang="en-US" dirty="0"/>
              <a:t>is a fixed-size vector, we can simply make it an extra input of the RNN that generates the   sequence. Some common ways of providing an extra input to an RNN are:</a:t>
            </a:r>
          </a:p>
          <a:p>
            <a:r>
              <a:rPr lang="en-US" altLang="zh-CN" dirty="0"/>
              <a:t>	1. as an extra input at each time step, or</a:t>
            </a:r>
          </a:p>
          <a:p>
            <a:r>
              <a:rPr lang="en-US" altLang="zh-CN" dirty="0"/>
              <a:t>	2. as the initial state       , or</a:t>
            </a:r>
          </a:p>
          <a:p>
            <a:r>
              <a:rPr lang="en-US" altLang="zh-CN" dirty="0"/>
              <a:t>	3. both.</a:t>
            </a:r>
            <a:endParaRPr lang="zh-CN" altLang="en-US" dirty="0"/>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10.2.4 Modeling Sequences Conditioned on Context with RNNs</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tretch>
            <a:fillRect/>
          </a:stretch>
        </p:blipFill>
        <p:spPr>
          <a:xfrm>
            <a:off x="10503353" y="1138555"/>
            <a:ext cx="556260" cy="388620"/>
          </a:xfrm>
          <a:prstGeom prst="rect">
            <a:avLst/>
          </a:prstGeom>
        </p:spPr>
      </p:pic>
      <p:pic>
        <p:nvPicPr>
          <p:cNvPr id="7" name="图片 6"/>
          <p:cNvPicPr>
            <a:picLocks noChangeAspect="1"/>
          </p:cNvPicPr>
          <p:nvPr/>
        </p:nvPicPr>
        <p:blipFill>
          <a:blip r:embed="rId5"/>
          <a:stretch>
            <a:fillRect/>
          </a:stretch>
        </p:blipFill>
        <p:spPr>
          <a:xfrm>
            <a:off x="410994" y="1708267"/>
            <a:ext cx="1592580" cy="297180"/>
          </a:xfrm>
          <a:prstGeom prst="rect">
            <a:avLst/>
          </a:prstGeom>
        </p:spPr>
      </p:pic>
      <p:pic>
        <p:nvPicPr>
          <p:cNvPr id="8" name="图片 7"/>
          <p:cNvPicPr>
            <a:picLocks noChangeAspect="1"/>
          </p:cNvPicPr>
          <p:nvPr/>
        </p:nvPicPr>
        <p:blipFill>
          <a:blip r:embed="rId6"/>
          <a:stretch>
            <a:fillRect/>
          </a:stretch>
        </p:blipFill>
        <p:spPr>
          <a:xfrm>
            <a:off x="9288077" y="1756393"/>
            <a:ext cx="327660" cy="274320"/>
          </a:xfrm>
          <a:prstGeom prst="rect">
            <a:avLst/>
          </a:prstGeom>
        </p:spPr>
      </p:pic>
      <p:pic>
        <p:nvPicPr>
          <p:cNvPr id="9" name="图片 8"/>
          <p:cNvPicPr>
            <a:picLocks noChangeAspect="1"/>
          </p:cNvPicPr>
          <p:nvPr/>
        </p:nvPicPr>
        <p:blipFill>
          <a:blip r:embed="rId6"/>
          <a:stretch>
            <a:fillRect/>
          </a:stretch>
        </p:blipFill>
        <p:spPr>
          <a:xfrm>
            <a:off x="467193" y="2239044"/>
            <a:ext cx="327660" cy="274320"/>
          </a:xfrm>
          <a:prstGeom prst="rect">
            <a:avLst/>
          </a:prstGeom>
        </p:spPr>
      </p:pic>
      <p:pic>
        <p:nvPicPr>
          <p:cNvPr id="10" name="图片 9"/>
          <p:cNvPicPr>
            <a:picLocks noChangeAspect="1"/>
          </p:cNvPicPr>
          <p:nvPr/>
        </p:nvPicPr>
        <p:blipFill>
          <a:blip r:embed="rId7"/>
          <a:stretch>
            <a:fillRect/>
          </a:stretch>
        </p:blipFill>
        <p:spPr>
          <a:xfrm>
            <a:off x="2378955" y="2720364"/>
            <a:ext cx="243840" cy="28956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15"/>
          <p:cNvSpPr>
            <a:spLocks noGrp="1"/>
          </p:cNvSpPr>
          <p:nvPr>
            <p:ph idx="1"/>
          </p:nvPr>
        </p:nvSpPr>
        <p:spPr/>
        <p:txBody>
          <a:bodyPr>
            <a:normAutofit/>
          </a:bodyPr>
          <a:lstStyle/>
          <a:p>
            <a:r>
              <a:rPr lang="zh-CN" altLang="en-US" dirty="0"/>
              <a:t>The first and most common approach is illustrated in Fig. </a:t>
            </a:r>
            <a:r>
              <a:rPr lang="zh-CN" altLang="en-US" dirty="0">
                <a:solidFill>
                  <a:srgbClr val="FF0000"/>
                </a:solidFill>
              </a:rPr>
              <a:t>10.9</a:t>
            </a:r>
            <a:r>
              <a:rPr lang="zh-CN" altLang="en-US" dirty="0"/>
              <a:t>. The interaction between the input      and each hidden unit vector          is parametrized by a newly introduced weight matrix      that was absent from the model of only the sequence of</a:t>
            </a:r>
            <a:endParaRPr lang="en-US" altLang="zh-CN" dirty="0"/>
          </a:p>
          <a:p>
            <a:pPr>
              <a:spcBef>
                <a:spcPts val="0"/>
              </a:spcBef>
            </a:pPr>
            <a:r>
              <a:rPr lang="en-US" altLang="zh-CN" dirty="0"/>
              <a:t>    </a:t>
            </a:r>
            <a:r>
              <a:rPr lang="zh-CN" altLang="en-US" dirty="0"/>
              <a:t>values. The same product           is added as additional input to the hidden units at every time step. We can think of the choice of     as determining the value of        that is effectively a new bias parameter used for each of the hidden units. The weights remain independent of the input. We can think of this model as taking the parameters</a:t>
            </a:r>
            <a:endParaRPr lang="en-US" altLang="zh-CN" dirty="0"/>
          </a:p>
          <a:p>
            <a:pPr>
              <a:spcBef>
                <a:spcPts val="0"/>
              </a:spcBef>
            </a:pPr>
            <a:r>
              <a:rPr lang="en-US" altLang="zh-CN" dirty="0"/>
              <a:t>    </a:t>
            </a:r>
            <a:r>
              <a:rPr lang="zh-CN" altLang="en-US" dirty="0"/>
              <a:t>of the non-conditional model and turning them into    , where the bias parameters within     are now a function of the input.</a:t>
            </a:r>
          </a:p>
          <a:p>
            <a:endParaRPr lang="zh-CN" altLang="en-US" dirty="0"/>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10.2.4 Modeling Sequences Conditioned on Context with RNNs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2955290" y="1696085"/>
            <a:ext cx="289560" cy="297180"/>
          </a:xfrm>
          <a:prstGeom prst="rect">
            <a:avLst/>
          </a:prstGeom>
        </p:spPr>
      </p:pic>
      <p:pic>
        <p:nvPicPr>
          <p:cNvPr id="7" name="图片 6"/>
          <p:cNvPicPr>
            <a:picLocks noChangeAspect="1"/>
          </p:cNvPicPr>
          <p:nvPr/>
        </p:nvPicPr>
        <p:blipFill>
          <a:blip r:embed="rId4"/>
          <a:stretch>
            <a:fillRect/>
          </a:stretch>
        </p:blipFill>
        <p:spPr>
          <a:xfrm>
            <a:off x="7330453" y="1696085"/>
            <a:ext cx="563880" cy="342900"/>
          </a:xfrm>
          <a:prstGeom prst="rect">
            <a:avLst/>
          </a:prstGeom>
        </p:spPr>
      </p:pic>
      <p:pic>
        <p:nvPicPr>
          <p:cNvPr id="8" name="图片 7"/>
          <p:cNvPicPr>
            <a:picLocks noChangeAspect="1"/>
          </p:cNvPicPr>
          <p:nvPr/>
        </p:nvPicPr>
        <p:blipFill>
          <a:blip r:embed="rId5"/>
          <a:stretch>
            <a:fillRect/>
          </a:stretch>
        </p:blipFill>
        <p:spPr>
          <a:xfrm>
            <a:off x="3921475" y="2151380"/>
            <a:ext cx="342900" cy="342900"/>
          </a:xfrm>
          <a:prstGeom prst="rect">
            <a:avLst/>
          </a:prstGeom>
        </p:spPr>
      </p:pic>
      <p:pic>
        <p:nvPicPr>
          <p:cNvPr id="9" name="图片 8"/>
          <p:cNvPicPr>
            <a:picLocks noChangeAspect="1"/>
          </p:cNvPicPr>
          <p:nvPr/>
        </p:nvPicPr>
        <p:blipFill>
          <a:blip r:embed="rId6"/>
          <a:stretch>
            <a:fillRect/>
          </a:stretch>
        </p:blipFill>
        <p:spPr>
          <a:xfrm>
            <a:off x="4312502" y="2609519"/>
            <a:ext cx="746760" cy="381000"/>
          </a:xfrm>
          <a:prstGeom prst="rect">
            <a:avLst/>
          </a:prstGeom>
        </p:spPr>
      </p:pic>
      <p:pic>
        <p:nvPicPr>
          <p:cNvPr id="10" name="图片 9"/>
          <p:cNvPicPr>
            <a:picLocks noChangeAspect="1"/>
          </p:cNvPicPr>
          <p:nvPr/>
        </p:nvPicPr>
        <p:blipFill>
          <a:blip r:embed="rId7"/>
          <a:stretch>
            <a:fillRect/>
          </a:stretch>
        </p:blipFill>
        <p:spPr>
          <a:xfrm>
            <a:off x="478071" y="2635725"/>
            <a:ext cx="312420" cy="392757"/>
          </a:xfrm>
          <a:prstGeom prst="rect">
            <a:avLst/>
          </a:prstGeom>
        </p:spPr>
      </p:pic>
      <p:pic>
        <p:nvPicPr>
          <p:cNvPr id="11" name="图片 10"/>
          <p:cNvPicPr>
            <a:picLocks noChangeAspect="1"/>
          </p:cNvPicPr>
          <p:nvPr/>
        </p:nvPicPr>
        <p:blipFill>
          <a:blip r:embed="rId8"/>
          <a:stretch>
            <a:fillRect/>
          </a:stretch>
        </p:blipFill>
        <p:spPr>
          <a:xfrm>
            <a:off x="6587180" y="3221923"/>
            <a:ext cx="312420" cy="281940"/>
          </a:xfrm>
          <a:prstGeom prst="rect">
            <a:avLst/>
          </a:prstGeom>
        </p:spPr>
      </p:pic>
      <p:pic>
        <p:nvPicPr>
          <p:cNvPr id="12" name="图片 11"/>
          <p:cNvPicPr>
            <a:picLocks noChangeAspect="1"/>
          </p:cNvPicPr>
          <p:nvPr/>
        </p:nvPicPr>
        <p:blipFill>
          <a:blip r:embed="rId9"/>
          <a:stretch>
            <a:fillRect/>
          </a:stretch>
        </p:blipFill>
        <p:spPr>
          <a:xfrm>
            <a:off x="10611066" y="3115243"/>
            <a:ext cx="549384" cy="388620"/>
          </a:xfrm>
          <a:prstGeom prst="rect">
            <a:avLst/>
          </a:prstGeom>
        </p:spPr>
      </p:pic>
      <p:pic>
        <p:nvPicPr>
          <p:cNvPr id="13" name="图片 12"/>
          <p:cNvPicPr>
            <a:picLocks noChangeAspect="1"/>
          </p:cNvPicPr>
          <p:nvPr/>
        </p:nvPicPr>
        <p:blipFill>
          <a:blip r:embed="rId10"/>
          <a:stretch>
            <a:fillRect/>
          </a:stretch>
        </p:blipFill>
        <p:spPr>
          <a:xfrm>
            <a:off x="462029" y="4669145"/>
            <a:ext cx="312420" cy="320040"/>
          </a:xfrm>
          <a:prstGeom prst="rect">
            <a:avLst/>
          </a:prstGeom>
        </p:spPr>
      </p:pic>
      <p:pic>
        <p:nvPicPr>
          <p:cNvPr id="14" name="图片 13"/>
          <p:cNvPicPr>
            <a:picLocks noChangeAspect="1"/>
          </p:cNvPicPr>
          <p:nvPr/>
        </p:nvPicPr>
        <p:blipFill>
          <a:blip r:embed="rId11"/>
          <a:stretch>
            <a:fillRect/>
          </a:stretch>
        </p:blipFill>
        <p:spPr>
          <a:xfrm>
            <a:off x="1367609" y="5186774"/>
            <a:ext cx="289560" cy="228600"/>
          </a:xfrm>
          <a:prstGeom prst="rect">
            <a:avLst/>
          </a:prstGeom>
        </p:spPr>
      </p:pic>
      <p:pic>
        <p:nvPicPr>
          <p:cNvPr id="15" name="图片 14"/>
          <p:cNvPicPr>
            <a:picLocks noChangeAspect="1"/>
          </p:cNvPicPr>
          <p:nvPr/>
        </p:nvPicPr>
        <p:blipFill>
          <a:blip r:embed="rId11"/>
          <a:stretch>
            <a:fillRect/>
          </a:stretch>
        </p:blipFill>
        <p:spPr>
          <a:xfrm>
            <a:off x="7684239" y="4708726"/>
            <a:ext cx="289560" cy="228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3250" name="内容占位符 2"/>
              <p:cNvSpPr>
                <a:spLocks noGrp="1"/>
              </p:cNvSpPr>
              <p:nvPr>
                <p:ph idx="1"/>
              </p:nvPr>
            </p:nvSpPr>
            <p:spPr/>
            <p:txBody>
              <a:bodyPr>
                <a:noAutofit/>
              </a:bodyPr>
              <a:lstStyle/>
              <a:p>
                <a:pPr>
                  <a:spcBef>
                    <a:spcPct val="0"/>
                  </a:spcBef>
                </a:pPr>
                <a:r>
                  <a:rPr lang="en-US" altLang="zh-CN" dirty="0"/>
                  <a:t>This recurrent formulation results in the sharing of parameters through a very deep computational graph. 	</a:t>
                </a:r>
              </a:p>
              <a:p>
                <a:pPr>
                  <a:spcBef>
                    <a:spcPct val="0"/>
                  </a:spcBef>
                </a:pPr>
                <a:r>
                  <a:rPr lang="en-US" altLang="zh-CN" dirty="0"/>
                  <a:t>        For the simplicity of exposition, we refer to RNNs as operating on a sequence that contains vectors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sup>
                    </m:sSup>
                  </m:oMath>
                </a14:m>
                <a:r>
                  <a:rPr lang="en-US" altLang="zh-CN" dirty="0"/>
                  <a:t> with the time step index </a:t>
                </a:r>
                <a14:m>
                  <m:oMath xmlns:m="http://schemas.openxmlformats.org/officeDocument/2006/math">
                    <m:r>
                      <a:rPr lang="en-US" altLang="zh-CN" i="1" dirty="0">
                        <a:latin typeface="Cambria Math" panose="02040503050406030204" pitchFamily="18" charset="0"/>
                      </a:rPr>
                      <m:t>𝑡</m:t>
                    </m:r>
                  </m:oMath>
                </a14:m>
                <a:r>
                  <a:rPr lang="en-US" altLang="zh-CN" dirty="0"/>
                  <a:t> ranging from 1 to </a:t>
                </a:r>
                <a14:m>
                  <m:oMath xmlns:m="http://schemas.openxmlformats.org/officeDocument/2006/math">
                    <m:r>
                      <a:rPr lang="en-US" altLang="zh-CN" i="1" dirty="0">
                        <a:latin typeface="Cambria Math" panose="02040503050406030204" pitchFamily="18" charset="0"/>
                      </a:rPr>
                      <m:t>𝜏</m:t>
                    </m:r>
                  </m:oMath>
                </a14:m>
                <a:r>
                  <a:rPr lang="en-US" altLang="zh-CN" dirty="0"/>
                  <a:t>. In practice, recurrent networks usually operate on </a:t>
                </a:r>
                <a:r>
                  <a:rPr lang="en-US" altLang="zh-CN" dirty="0" err="1"/>
                  <a:t>minibatches</a:t>
                </a:r>
                <a:r>
                  <a:rPr lang="en-US" altLang="zh-CN" dirty="0"/>
                  <a:t> of such sequences, with a different sequence length </a:t>
                </a:r>
                <a14:m>
                  <m:oMath xmlns:m="http://schemas.openxmlformats.org/officeDocument/2006/math">
                    <m:r>
                      <a:rPr lang="en-US" altLang="zh-CN" i="1" dirty="0">
                        <a:latin typeface="Cambria Math" panose="02040503050406030204" pitchFamily="18" charset="0"/>
                      </a:rPr>
                      <m:t>𝜏</m:t>
                    </m:r>
                  </m:oMath>
                </a14:m>
                <a:r>
                  <a:rPr lang="en-US" altLang="zh-CN" dirty="0"/>
                  <a:t> for each member of the </a:t>
                </a:r>
                <a:r>
                  <a:rPr lang="en-US" altLang="zh-CN" dirty="0" err="1"/>
                  <a:t>minibatch</a:t>
                </a:r>
                <a:r>
                  <a:rPr lang="en-US" altLang="zh-CN" dirty="0"/>
                  <a:t>. We have omitted the minibatch indices to simplify notation. </a:t>
                </a:r>
                <a:r>
                  <a:rPr lang="en-US" altLang="zh-CN" sz="2600" dirty="0">
                    <a:latin typeface="Times New Roman" panose="02020603050405020304" pitchFamily="18" charset="0"/>
                    <a:cs typeface="Times New Roman" panose="02020603050405020304" pitchFamily="18" charset="0"/>
                  </a:rPr>
                  <a:t>Moreover, the time step index need not literally refer to the passage of time in the real world, but only to the position in the sequence. </a:t>
                </a:r>
              </a:p>
            </p:txBody>
          </p:sp>
        </mc:Choice>
        <mc:Fallback xmlns="">
          <p:sp>
            <p:nvSpPr>
              <p:cNvPr id="53250"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15D56C3A-300C-4E07-9895-DE90E45CCC2E}"/>
              </a:ext>
            </a:extLst>
          </p:cNvPr>
          <p:cNvSpPr>
            <a:spLocks noGrp="1"/>
          </p:cNvSpPr>
          <p:nvPr>
            <p:ph type="title"/>
          </p:nvPr>
        </p:nvSpPr>
        <p:spPr/>
        <p:txBody>
          <a:bodyPr/>
          <a:lstStyle/>
          <a:p>
            <a:r>
              <a:rPr lang="en-US" altLang="zh-CN" dirty="0">
                <a:ea typeface="宋体" panose="02010600030101010101" pitchFamily="2" charset="-122"/>
              </a:rPr>
              <a:t>10 Sequence Modeling: Recurrent and Recursive Nets</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16" name="内容占位符 15"/>
          <p:cNvSpPr>
            <a:spLocks noGrp="1"/>
          </p:cNvSpPr>
          <p:nvPr>
            <p:ph idx="1"/>
          </p:nvPr>
        </p:nvSpPr>
        <p:spPr/>
        <p:txBody>
          <a:bodyPr>
            <a:noAutofit/>
          </a:bodyPr>
          <a:lstStyle/>
          <a:p>
            <a:endParaRPr lang="zh-CN" altLang="en-US" sz="2200" dirty="0"/>
          </a:p>
          <a:p>
            <a:endParaRPr lang="zh-CN" altLang="en-US" sz="2200" dirty="0"/>
          </a:p>
          <a:p>
            <a:endParaRPr lang="en-US" altLang="zh-CN" sz="2200" dirty="0"/>
          </a:p>
          <a:p>
            <a:endParaRPr lang="en-US" altLang="zh-CN" sz="2200" dirty="0"/>
          </a:p>
          <a:p>
            <a:endParaRPr lang="en-US" altLang="zh-CN" sz="2200" dirty="0"/>
          </a:p>
          <a:p>
            <a:endParaRPr lang="zh-CN" altLang="en-US" sz="2200" dirty="0"/>
          </a:p>
          <a:p>
            <a:r>
              <a:rPr lang="zh-CN" altLang="en-US" sz="2200" dirty="0"/>
              <a:t>Figure 10.9: An RNN that maps a fixed-length vector </a:t>
            </a:r>
            <a:r>
              <a:rPr lang="zh-CN" altLang="en-US" sz="2200" b="1" i="1" dirty="0"/>
              <a:t>x</a:t>
            </a:r>
            <a:r>
              <a:rPr lang="zh-CN" altLang="en-US" sz="2200" dirty="0"/>
              <a:t> into a distribution over sequences </a:t>
            </a:r>
            <a:r>
              <a:rPr lang="zh-CN" altLang="en-US" sz="2200" b="1" dirty="0"/>
              <a:t>Y</a:t>
            </a:r>
            <a:r>
              <a:rPr lang="zh-CN" altLang="en-US" sz="2200" dirty="0"/>
              <a:t>. This RNN is appropriate for tasks such as image captioning, where a single image is used as input to a model that then produces a sequence of words describing the image. Each element </a:t>
            </a:r>
            <a:r>
              <a:rPr lang="zh-CN" altLang="en-US" sz="2200" b="1" i="1" dirty="0"/>
              <a:t>y</a:t>
            </a:r>
            <a:r>
              <a:rPr lang="zh-CN" altLang="en-US" sz="2200" baseline="30000" dirty="0"/>
              <a:t>(t)</a:t>
            </a:r>
            <a:r>
              <a:rPr lang="zh-CN" altLang="en-US" sz="2200" dirty="0"/>
              <a:t> of the observed output sequence serves both as input (for the current time step) and, during training, as target (for the previous time step).</a:t>
            </a:r>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10.2.4 Modeling Sequences Conditioned on Context with RNNs</a:t>
            </a:r>
          </a:p>
        </p:txBody>
      </p:sp>
      <p:pic>
        <p:nvPicPr>
          <p:cNvPr id="17" name="图片 16" descr="K[$ML1~JM[[3Q`O9WF(ISQH"/>
          <p:cNvPicPr>
            <a:picLocks noChangeAspect="1"/>
          </p:cNvPicPr>
          <p:nvPr/>
        </p:nvPicPr>
        <p:blipFill>
          <a:blip r:embed="rId3"/>
          <a:stretch>
            <a:fillRect/>
          </a:stretch>
        </p:blipFill>
        <p:spPr>
          <a:xfrm>
            <a:off x="3297113" y="1043189"/>
            <a:ext cx="3915450" cy="3158134"/>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fontScale="92500" lnSpcReduction="20000"/>
          </a:bodyPr>
          <a:lstStyle/>
          <a:p>
            <a:r>
              <a:rPr lang="en-US" altLang="zh-CN" sz="2800" dirty="0">
                <a:sym typeface="+mn-ea"/>
              </a:rPr>
              <a:t>        </a:t>
            </a:r>
            <a:r>
              <a:rPr lang="zh-CN" altLang="en-US" sz="2800" dirty="0"/>
              <a:t>Rather than receiving only a single vector     as input, the RNN may receive a sequence of vectors        as input. The RNN described in Eq. </a:t>
            </a:r>
            <a:r>
              <a:rPr lang="zh-CN" altLang="en-US" sz="2800" dirty="0">
                <a:solidFill>
                  <a:srgbClr val="FF0000"/>
                </a:solidFill>
              </a:rPr>
              <a:t>10.8</a:t>
            </a:r>
            <a:r>
              <a:rPr lang="zh-CN" altLang="en-US" sz="2800" dirty="0"/>
              <a:t> corresponds to a conditional distribution                                                    that makes a conditional independence assumption that this distribution factorizes as</a:t>
            </a:r>
            <a:endParaRPr lang="en-US" altLang="zh-CN" sz="2800" dirty="0"/>
          </a:p>
          <a:p>
            <a:pPr algn="l"/>
            <a:endParaRPr lang="en-US" altLang="zh-CN" sz="2800" dirty="0"/>
          </a:p>
          <a:p>
            <a:r>
              <a:rPr lang="zh-CN" altLang="en-US" sz="2800" dirty="0"/>
              <a:t>To remove the conditional independence assumption, we can add connections from the output at time </a:t>
            </a:r>
            <a:r>
              <a:rPr lang="zh-CN" altLang="en-US" sz="2800" i="1" dirty="0"/>
              <a:t>t</a:t>
            </a:r>
            <a:r>
              <a:rPr lang="zh-CN" altLang="en-US" sz="2800" dirty="0"/>
              <a:t> to the hidden unit at time </a:t>
            </a:r>
            <a:r>
              <a:rPr lang="zh-CN" altLang="en-US" sz="2800" i="1" dirty="0"/>
              <a:t>t </a:t>
            </a:r>
            <a:r>
              <a:rPr lang="zh-CN" altLang="en-US" sz="2800" dirty="0"/>
              <a:t>+ 1, as shown in Fig. </a:t>
            </a:r>
            <a:r>
              <a:rPr lang="zh-CN" altLang="en-US" sz="2800" dirty="0">
                <a:solidFill>
                  <a:srgbClr val="FF0000"/>
                </a:solidFill>
              </a:rPr>
              <a:t>10.10</a:t>
            </a:r>
            <a:r>
              <a:rPr lang="zh-CN" altLang="en-US" sz="2800" dirty="0"/>
              <a:t>. The model can then represent arbitrary probability </a:t>
            </a:r>
            <a:r>
              <a:rPr lang="en-US" altLang="zh-CN" sz="2800" dirty="0"/>
              <a:t>d</a:t>
            </a:r>
            <a:r>
              <a:rPr lang="zh-CN" altLang="en-US" sz="2800" dirty="0"/>
              <a:t>istributions over the     sequence. This kind of model representing a distribution over a sequence given another sequence still has one restriction, which is that the length of both sequences must be the same. We describe how to remove this restriction in Sec. </a:t>
            </a:r>
            <a:r>
              <a:rPr lang="zh-CN" altLang="en-US" sz="2800" dirty="0">
                <a:solidFill>
                  <a:srgbClr val="FF0000"/>
                </a:solidFill>
              </a:rPr>
              <a:t>10.4</a:t>
            </a:r>
            <a:r>
              <a:rPr lang="zh-CN" altLang="en-US" sz="2800" dirty="0"/>
              <a:t>.</a:t>
            </a:r>
          </a:p>
          <a:p>
            <a:pPr algn="l"/>
            <a:endParaRPr lang="en-US" altLang="zh-CN" sz="2800" dirty="0"/>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10.2.4 Modeling Sequences Conditioned on Context with RNNs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p:cNvPicPr>
            <a:picLocks noChangeAspect="1"/>
          </p:cNvPicPr>
          <p:nvPr/>
        </p:nvPicPr>
        <p:blipFill>
          <a:blip r:embed="rId3"/>
          <a:stretch>
            <a:fillRect/>
          </a:stretch>
        </p:blipFill>
        <p:spPr>
          <a:xfrm>
            <a:off x="6958370" y="1191528"/>
            <a:ext cx="327660" cy="259080"/>
          </a:xfrm>
          <a:prstGeom prst="rect">
            <a:avLst/>
          </a:prstGeom>
        </p:spPr>
      </p:pic>
      <p:pic>
        <p:nvPicPr>
          <p:cNvPr id="8" name="图片 7"/>
          <p:cNvPicPr>
            <a:picLocks noChangeAspect="1"/>
          </p:cNvPicPr>
          <p:nvPr/>
        </p:nvPicPr>
        <p:blipFill>
          <a:blip r:embed="rId4"/>
          <a:stretch>
            <a:fillRect/>
          </a:stretch>
        </p:blipFill>
        <p:spPr>
          <a:xfrm>
            <a:off x="3199616" y="1508045"/>
            <a:ext cx="464820" cy="350520"/>
          </a:xfrm>
          <a:prstGeom prst="rect">
            <a:avLst/>
          </a:prstGeom>
        </p:spPr>
      </p:pic>
      <p:pic>
        <p:nvPicPr>
          <p:cNvPr id="9" name="图片 8"/>
          <p:cNvPicPr>
            <a:picLocks noChangeAspect="1"/>
          </p:cNvPicPr>
          <p:nvPr/>
        </p:nvPicPr>
        <p:blipFill>
          <a:blip r:embed="rId5"/>
          <a:stretch>
            <a:fillRect/>
          </a:stretch>
        </p:blipFill>
        <p:spPr>
          <a:xfrm>
            <a:off x="3664436" y="1925170"/>
            <a:ext cx="4107180" cy="403860"/>
          </a:xfrm>
          <a:prstGeom prst="rect">
            <a:avLst/>
          </a:prstGeom>
        </p:spPr>
      </p:pic>
      <p:pic>
        <p:nvPicPr>
          <p:cNvPr id="10" name="图片 9"/>
          <p:cNvPicPr>
            <a:picLocks noChangeAspect="1"/>
          </p:cNvPicPr>
          <p:nvPr/>
        </p:nvPicPr>
        <p:blipFill>
          <a:blip r:embed="rId6"/>
          <a:stretch>
            <a:fillRect/>
          </a:stretch>
        </p:blipFill>
        <p:spPr>
          <a:xfrm>
            <a:off x="868733" y="2675194"/>
            <a:ext cx="10447020" cy="792480"/>
          </a:xfrm>
          <a:prstGeom prst="rect">
            <a:avLst/>
          </a:prstGeom>
        </p:spPr>
      </p:pic>
      <p:pic>
        <p:nvPicPr>
          <p:cNvPr id="12" name="图片 11"/>
          <p:cNvPicPr>
            <a:picLocks noChangeAspect="1"/>
          </p:cNvPicPr>
          <p:nvPr/>
        </p:nvPicPr>
        <p:blipFill>
          <a:blip r:embed="rId7"/>
          <a:stretch>
            <a:fillRect/>
          </a:stretch>
        </p:blipFill>
        <p:spPr>
          <a:xfrm>
            <a:off x="9919710" y="4326216"/>
            <a:ext cx="304800" cy="32004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Autofit/>
          </a:bodyPr>
          <a:lstStyle/>
          <a:p>
            <a:endParaRPr lang="zh-CN" altLang="en-US" sz="2000" dirty="0"/>
          </a:p>
          <a:p>
            <a:endParaRPr lang="zh-CN" altLang="en-US" sz="2000" dirty="0"/>
          </a:p>
          <a:p>
            <a:endParaRPr lang="zh-CN" altLang="en-US" sz="2000" dirty="0"/>
          </a:p>
          <a:p>
            <a:endParaRPr lang="zh-CN" altLang="en-US" sz="2000" dirty="0"/>
          </a:p>
          <a:p>
            <a:endParaRPr lang="zh-CN" altLang="en-US" sz="2000" dirty="0"/>
          </a:p>
          <a:p>
            <a:r>
              <a:rPr lang="zh-CN" altLang="en-US" sz="2000" dirty="0"/>
              <a:t>Figure 10.10: A conditional recurrent neural network mapping a variable-length sequence of </a:t>
            </a:r>
            <a:r>
              <a:rPr lang="zh-CN" altLang="en-US" sz="2000" i="1" dirty="0"/>
              <a:t>x</a:t>
            </a:r>
            <a:r>
              <a:rPr lang="zh-CN" altLang="en-US" sz="2000" dirty="0"/>
              <a:t> values into a distribution over sequences of </a:t>
            </a:r>
            <a:r>
              <a:rPr lang="zh-CN" altLang="en-US" sz="2000" b="1" i="1" dirty="0"/>
              <a:t>y</a:t>
            </a:r>
            <a:r>
              <a:rPr lang="zh-CN" altLang="en-US" sz="2000" dirty="0"/>
              <a:t> values of the same length. Compared to Fig. </a:t>
            </a:r>
            <a:r>
              <a:rPr lang="zh-CN" altLang="en-US" sz="2000" dirty="0">
                <a:solidFill>
                  <a:srgbClr val="FF0000"/>
                </a:solidFill>
              </a:rPr>
              <a:t>10.3</a:t>
            </a:r>
            <a:r>
              <a:rPr lang="zh-CN" altLang="en-US" sz="2000" dirty="0"/>
              <a:t>, this RNN contains connections from the previous output to the current state. These connections allow this RNN to model an arbitrary distribution over sequences of </a:t>
            </a:r>
            <a:r>
              <a:rPr lang="zh-CN" altLang="en-US" sz="2000" b="1" i="1" dirty="0"/>
              <a:t>y</a:t>
            </a:r>
            <a:r>
              <a:rPr lang="zh-CN" altLang="en-US" sz="2000" dirty="0"/>
              <a:t> given sequences of </a:t>
            </a:r>
            <a:r>
              <a:rPr lang="zh-CN" altLang="en-US" sz="2000" b="1" i="1" dirty="0"/>
              <a:t>x</a:t>
            </a:r>
            <a:r>
              <a:rPr lang="zh-CN" altLang="en-US" sz="2000" dirty="0"/>
              <a:t> of the same length. The RNN of Fig. </a:t>
            </a:r>
            <a:r>
              <a:rPr lang="zh-CN" altLang="en-US" sz="2000" dirty="0">
                <a:solidFill>
                  <a:srgbClr val="FF0000"/>
                </a:solidFill>
              </a:rPr>
              <a:t>10.3</a:t>
            </a:r>
            <a:r>
              <a:rPr lang="zh-CN" altLang="en-US" sz="2000" dirty="0"/>
              <a:t> is only able to represent distributions in which the y values are conditionally independent from each other given the </a:t>
            </a:r>
            <a:r>
              <a:rPr lang="zh-CN" altLang="en-US" sz="2000" b="1" i="1" dirty="0"/>
              <a:t>x</a:t>
            </a:r>
            <a:r>
              <a:rPr lang="zh-CN" altLang="en-US" sz="2000" dirty="0"/>
              <a:t> values.</a:t>
            </a:r>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10.2.4 Modeling Sequences Conditioned on Context with RNNs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13" name="图片 12" descr="X]N40E(CC_2)TJEP1FS4PYH"/>
          <p:cNvPicPr>
            <a:picLocks noChangeAspect="1"/>
          </p:cNvPicPr>
          <p:nvPr/>
        </p:nvPicPr>
        <p:blipFill>
          <a:blip r:embed="rId3"/>
          <a:stretch>
            <a:fillRect/>
          </a:stretch>
        </p:blipFill>
        <p:spPr>
          <a:xfrm>
            <a:off x="3887853" y="1043189"/>
            <a:ext cx="4408779" cy="255841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Zhengda Zhao</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10.3 Bidirectional RNNs</a:t>
            </a:r>
          </a:p>
        </p:txBody>
      </p:sp>
      <p:sp>
        <p:nvSpPr>
          <p:cNvPr id="8" name="文本框 7"/>
          <p:cNvSpPr txBox="1"/>
          <p:nvPr/>
        </p:nvSpPr>
        <p:spPr>
          <a:xfrm>
            <a:off x="40640" y="544830"/>
            <a:ext cx="12096750" cy="14465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10 Sequence Modeling: Recurrent and Recursive Nets</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85000" lnSpcReduction="20000"/>
          </a:bodyPr>
          <a:lstStyle/>
          <a:p>
            <a:r>
              <a:rPr lang="en-US" altLang="zh-CN" sz="2800" dirty="0"/>
              <a:t>All of the recurrent networks we have considered up to now have a “causal” structure, meaning that the state at time t only captures information from the past,                              ,    and the present input        . Some of the models we have discussed also allow information from past      values to affect the current state when the      values are available.</a:t>
            </a:r>
          </a:p>
          <a:p>
            <a:pPr>
              <a:spcBef>
                <a:spcPts val="0"/>
              </a:spcBef>
            </a:pPr>
            <a:r>
              <a:rPr lang="en-US" altLang="zh-CN" sz="2800" dirty="0">
                <a:sym typeface="+mn-ea"/>
              </a:rPr>
              <a:t>        However, in many applications we want to output a prediction of       which may depend on </a:t>
            </a:r>
            <a:r>
              <a:rPr lang="en-US" altLang="zh-CN" sz="2800" b="1" dirty="0">
                <a:sym typeface="+mn-ea"/>
              </a:rPr>
              <a:t>the whole input sequence</a:t>
            </a:r>
            <a:r>
              <a:rPr lang="en-US" altLang="zh-CN" sz="2800" dirty="0">
                <a:sym typeface="+mn-ea"/>
              </a:rPr>
              <a:t>. For example, in speech recognition, the correct interpretation of the current sound as a phoneme may depend on the next few phonemes because of co-articulation and potentially may even depend on the next few words because of the linguistic dependencies between nearby words: if there are two interpretations of the current word that are both acoustically plausible, we may have to look far into the future (and the past) to disambiguate them. This is also true of handwriting recognition and many other sequence-to-sequence learning tasks, described in the next section.</a:t>
            </a:r>
            <a:endParaRPr lang="en-US" altLang="zh-CN" sz="2800" dirty="0"/>
          </a:p>
          <a:p>
            <a:endParaRPr lang="en-US" altLang="zh-CN" sz="2800" dirty="0"/>
          </a:p>
          <a:p>
            <a:endParaRPr lang="zh-CN" altLang="en-US" dirty="0"/>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10.3 Bidirectional RNNs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9431201" y="1492827"/>
            <a:ext cx="1965960" cy="419100"/>
          </a:xfrm>
          <a:prstGeom prst="rect">
            <a:avLst/>
          </a:prstGeom>
        </p:spPr>
      </p:pic>
      <p:pic>
        <p:nvPicPr>
          <p:cNvPr id="7" name="图片 6"/>
          <p:cNvPicPr>
            <a:picLocks noChangeAspect="1"/>
          </p:cNvPicPr>
          <p:nvPr/>
        </p:nvPicPr>
        <p:blipFill>
          <a:blip r:embed="rId4"/>
          <a:stretch>
            <a:fillRect/>
          </a:stretch>
        </p:blipFill>
        <p:spPr>
          <a:xfrm>
            <a:off x="3127921" y="1824355"/>
            <a:ext cx="556260" cy="434340"/>
          </a:xfrm>
          <a:prstGeom prst="rect">
            <a:avLst/>
          </a:prstGeom>
        </p:spPr>
      </p:pic>
      <p:pic>
        <p:nvPicPr>
          <p:cNvPr id="8" name="图片 7"/>
          <p:cNvPicPr>
            <a:picLocks noChangeAspect="1"/>
          </p:cNvPicPr>
          <p:nvPr/>
        </p:nvPicPr>
        <p:blipFill>
          <a:blip r:embed="rId5"/>
          <a:stretch>
            <a:fillRect/>
          </a:stretch>
        </p:blipFill>
        <p:spPr>
          <a:xfrm>
            <a:off x="1738825" y="2276877"/>
            <a:ext cx="297180" cy="320040"/>
          </a:xfrm>
          <a:prstGeom prst="rect">
            <a:avLst/>
          </a:prstGeom>
        </p:spPr>
      </p:pic>
      <p:pic>
        <p:nvPicPr>
          <p:cNvPr id="9" name="图片 8"/>
          <p:cNvPicPr>
            <a:picLocks noChangeAspect="1"/>
          </p:cNvPicPr>
          <p:nvPr/>
        </p:nvPicPr>
        <p:blipFill>
          <a:blip r:embed="rId5"/>
          <a:stretch>
            <a:fillRect/>
          </a:stretch>
        </p:blipFill>
        <p:spPr>
          <a:xfrm>
            <a:off x="7259763" y="2276877"/>
            <a:ext cx="297180" cy="320040"/>
          </a:xfrm>
          <a:prstGeom prst="rect">
            <a:avLst/>
          </a:prstGeom>
        </p:spPr>
      </p:pic>
      <p:pic>
        <p:nvPicPr>
          <p:cNvPr id="11" name="334E55B0-647D-440b-865C-3EC943EB4CBC-26" descr="qt_temp"/>
          <p:cNvPicPr>
            <a:picLocks noChangeAspect="1"/>
          </p:cNvPicPr>
          <p:nvPr/>
        </p:nvPicPr>
        <p:blipFill>
          <a:blip r:embed="rId6"/>
          <a:stretch>
            <a:fillRect/>
          </a:stretch>
        </p:blipFill>
        <p:spPr>
          <a:xfrm>
            <a:off x="9711844" y="2631825"/>
            <a:ext cx="415290" cy="32639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Bidirectional recurrent neural networks (or bidirectional RNNs) were invented to address that need (</a:t>
            </a:r>
            <a:r>
              <a:rPr sz="2600" dirty="0">
                <a:solidFill>
                  <a:srgbClr val="00FF00"/>
                </a:solidFill>
                <a:latin typeface="Times New Roman" panose="02020603050405020304" pitchFamily="18" charset="0"/>
                <a:cs typeface="Times New Roman" panose="02020603050405020304" pitchFamily="18" charset="0"/>
              </a:rPr>
              <a:t>Schuster and Paliwal</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1997</a:t>
            </a:r>
            <a:r>
              <a:rPr sz="2600" dirty="0">
                <a:latin typeface="Times New Roman" panose="02020603050405020304" pitchFamily="18" charset="0"/>
                <a:cs typeface="Times New Roman" panose="02020603050405020304" pitchFamily="18" charset="0"/>
              </a:rPr>
              <a:t>). They have been extremely successful (</a:t>
            </a:r>
            <a:r>
              <a:rPr sz="2600" dirty="0">
                <a:solidFill>
                  <a:srgbClr val="00FF00"/>
                </a:solidFill>
                <a:latin typeface="Times New Roman" panose="02020603050405020304" pitchFamily="18" charset="0"/>
                <a:cs typeface="Times New Roman" panose="02020603050405020304" pitchFamily="18" charset="0"/>
              </a:rPr>
              <a:t>Graves</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2012</a:t>
            </a:r>
            <a:r>
              <a:rPr sz="2600" dirty="0">
                <a:latin typeface="Times New Roman" panose="02020603050405020304" pitchFamily="18" charset="0"/>
                <a:cs typeface="Times New Roman" panose="02020603050405020304" pitchFamily="18" charset="0"/>
              </a:rPr>
              <a:t>) in applications where that need arises, such as handwriting recognition (</a:t>
            </a:r>
            <a:r>
              <a:rPr sz="2600" dirty="0">
                <a:solidFill>
                  <a:srgbClr val="00FF00"/>
                </a:solidFill>
                <a:latin typeface="Times New Roman" panose="02020603050405020304" pitchFamily="18" charset="0"/>
                <a:cs typeface="Times New Roman" panose="02020603050405020304" pitchFamily="18" charset="0"/>
              </a:rPr>
              <a:t>Graves </a:t>
            </a:r>
            <a:r>
              <a:rPr sz="2600" i="1" dirty="0">
                <a:solidFill>
                  <a:srgbClr val="00FF00"/>
                </a:solidFill>
                <a:latin typeface="Times New Roman" panose="02020603050405020304" pitchFamily="18" charset="0"/>
                <a:cs typeface="Times New Roman" panose="02020603050405020304" pitchFamily="18" charset="0"/>
              </a:rPr>
              <a:t>et al</a:t>
            </a:r>
            <a:r>
              <a:rPr sz="2600" dirty="0">
                <a:solidFill>
                  <a:srgbClr val="00FF00"/>
                </a:solidFill>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2008</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Graves and Schmidhuber</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2009</a:t>
            </a:r>
            <a:r>
              <a:rPr sz="2600" dirty="0">
                <a:latin typeface="Times New Roman" panose="02020603050405020304" pitchFamily="18" charset="0"/>
                <a:cs typeface="Times New Roman" panose="02020603050405020304" pitchFamily="18" charset="0"/>
              </a:rPr>
              <a:t>), speech recognition (</a:t>
            </a:r>
            <a:r>
              <a:rPr sz="2600" dirty="0">
                <a:solidFill>
                  <a:srgbClr val="00FF00"/>
                </a:solidFill>
                <a:latin typeface="Times New Roman" panose="02020603050405020304" pitchFamily="18" charset="0"/>
                <a:cs typeface="Times New Roman" panose="02020603050405020304" pitchFamily="18" charset="0"/>
              </a:rPr>
              <a:t>Graves and Schmidhuber</a:t>
            </a:r>
            <a:r>
              <a:rPr sz="2600" dirty="0">
                <a:latin typeface="Times New Roman" panose="02020603050405020304" pitchFamily="18" charset="0"/>
                <a:cs typeface="Times New Roman" panose="02020603050405020304" pitchFamily="18" charset="0"/>
              </a:rPr>
              <a:t>,</a:t>
            </a:r>
            <a:r>
              <a:rPr sz="2600" dirty="0">
                <a:solidFill>
                  <a:srgbClr val="92D050"/>
                </a:solidFill>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2005</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Graves </a:t>
            </a:r>
            <a:r>
              <a:rPr sz="2600" i="1" dirty="0">
                <a:solidFill>
                  <a:srgbClr val="00FF00"/>
                </a:solidFill>
                <a:latin typeface="Times New Roman" panose="02020603050405020304" pitchFamily="18" charset="0"/>
                <a:cs typeface="Times New Roman" panose="02020603050405020304" pitchFamily="18" charset="0"/>
              </a:rPr>
              <a:t>et al</a:t>
            </a:r>
            <a:r>
              <a:rPr sz="2600" dirty="0">
                <a:solidFill>
                  <a:srgbClr val="00FF00"/>
                </a:solidFill>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2013</a:t>
            </a:r>
            <a:r>
              <a:rPr sz="2600" dirty="0">
                <a:latin typeface="Times New Roman" panose="02020603050405020304" pitchFamily="18" charset="0"/>
                <a:cs typeface="Times New Roman" panose="02020603050405020304" pitchFamily="18" charset="0"/>
              </a:rPr>
              <a:t>) and bioinformatics (</a:t>
            </a:r>
            <a:r>
              <a:rPr sz="2600" dirty="0">
                <a:solidFill>
                  <a:srgbClr val="00FF00"/>
                </a:solidFill>
                <a:latin typeface="Times New Roman" panose="02020603050405020304" pitchFamily="18" charset="0"/>
                <a:cs typeface="Times New Roman" panose="02020603050405020304" pitchFamily="18" charset="0"/>
              </a:rPr>
              <a:t>Baldi </a:t>
            </a:r>
            <a:r>
              <a:rPr sz="2600" i="1" dirty="0">
                <a:solidFill>
                  <a:srgbClr val="00FF00"/>
                </a:solidFill>
                <a:latin typeface="Times New Roman" panose="02020603050405020304" pitchFamily="18" charset="0"/>
                <a:cs typeface="Times New Roman" panose="02020603050405020304" pitchFamily="18" charset="0"/>
              </a:rPr>
              <a:t>et al</a:t>
            </a:r>
            <a:r>
              <a:rPr sz="2600" dirty="0">
                <a:solidFill>
                  <a:srgbClr val="00FF00"/>
                </a:solidFill>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1999</a:t>
            </a:r>
            <a:r>
              <a:rPr sz="2600" dirty="0">
                <a:latin typeface="Times New Roman" panose="02020603050405020304" pitchFamily="18" charset="0"/>
                <a:cs typeface="Times New Roman" panose="02020603050405020304" pitchFamily="18" charset="0"/>
              </a:rPr>
              <a:t>).</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10.3 Bidirectional RNNs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a:t>
            </a:r>
            <a:r>
              <a:rPr sz="2600" dirty="0">
                <a:latin typeface="Times New Roman" panose="02020603050405020304" pitchFamily="18" charset="0"/>
                <a:cs typeface="Times New Roman" panose="02020603050405020304" pitchFamily="18" charset="0"/>
              </a:rPr>
              <a:t>As the name suggests, bidirectional RNNs combine an RNN that moves forward through time beginning from the start of the sequence with another RNN that moves backward through time beginning from the end of the sequence. Fig. </a:t>
            </a:r>
            <a:r>
              <a:rPr sz="2600" dirty="0">
                <a:solidFill>
                  <a:srgbClr val="FF0000"/>
                </a:solidFill>
                <a:latin typeface="Times New Roman" panose="02020603050405020304" pitchFamily="18" charset="0"/>
                <a:cs typeface="Times New Roman" panose="02020603050405020304" pitchFamily="18" charset="0"/>
              </a:rPr>
              <a:t>10.11</a:t>
            </a:r>
            <a:r>
              <a:rPr sz="2600" dirty="0">
                <a:latin typeface="Times New Roman" panose="02020603050405020304" pitchFamily="18" charset="0"/>
                <a:cs typeface="Times New Roman" panose="02020603050405020304" pitchFamily="18" charset="0"/>
              </a:rPr>
              <a:t> illustrates the typical bidirectional RNN, with      standing for the state of the</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sub-RNN that moves forward through time and      standing for the state of the sub-RNN that moves backward through time. This allows the output units      to compute a representation that depends on both the past and the future but is most sensitive to the input values around time</a:t>
            </a:r>
            <a:r>
              <a:rPr sz="2600" i="1" dirty="0">
                <a:latin typeface="Times New Roman" panose="02020603050405020304" pitchFamily="18" charset="0"/>
                <a:cs typeface="Times New Roman" panose="02020603050405020304" pitchFamily="18" charset="0"/>
              </a:rPr>
              <a:t> t</a:t>
            </a:r>
            <a:r>
              <a:rPr sz="2600" dirty="0">
                <a:latin typeface="Times New Roman" panose="02020603050405020304" pitchFamily="18" charset="0"/>
                <a:cs typeface="Times New Roman" panose="02020603050405020304" pitchFamily="18" charset="0"/>
              </a:rPr>
              <a:t>, without having to specify a fixed-size window around </a:t>
            </a:r>
            <a:r>
              <a:rPr sz="2600" i="1" dirty="0">
                <a:latin typeface="Times New Roman" panose="02020603050405020304" pitchFamily="18" charset="0"/>
                <a:cs typeface="Times New Roman" panose="02020603050405020304" pitchFamily="18" charset="0"/>
              </a:rPr>
              <a:t>t </a:t>
            </a:r>
            <a:r>
              <a:rPr sz="2600" dirty="0">
                <a:latin typeface="Times New Roman" panose="02020603050405020304" pitchFamily="18" charset="0"/>
                <a:cs typeface="Times New Roman" panose="02020603050405020304" pitchFamily="18" charset="0"/>
              </a:rPr>
              <a:t>(as one would have to do with a feedforward network, a convolutional network, or a regular RNN with a fixed-size look-ahead buffer).</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10.3 Bidirectional RNNs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334E55B0-647D-440b-865C-3EC943EB4CBC-2" descr="qt_temp"/>
          <p:cNvPicPr>
            <a:picLocks noChangeAspect="1"/>
          </p:cNvPicPr>
          <p:nvPr/>
        </p:nvPicPr>
        <p:blipFill>
          <a:blip r:embed="rId3"/>
          <a:stretch>
            <a:fillRect/>
          </a:stretch>
        </p:blipFill>
        <p:spPr>
          <a:xfrm>
            <a:off x="7333615" y="2647950"/>
            <a:ext cx="458470" cy="308610"/>
          </a:xfrm>
          <a:prstGeom prst="rect">
            <a:avLst/>
          </a:prstGeom>
        </p:spPr>
      </p:pic>
      <p:pic>
        <p:nvPicPr>
          <p:cNvPr id="6" name="334E55B0-647D-440b-865C-3EC943EB4CBC-3" descr="qt_temp"/>
          <p:cNvPicPr>
            <a:picLocks noChangeAspect="1"/>
          </p:cNvPicPr>
          <p:nvPr/>
        </p:nvPicPr>
        <p:blipFill>
          <a:blip r:embed="rId4"/>
          <a:stretch>
            <a:fillRect/>
          </a:stretch>
        </p:blipFill>
        <p:spPr>
          <a:xfrm>
            <a:off x="6875780" y="3136864"/>
            <a:ext cx="457835" cy="365760"/>
          </a:xfrm>
          <a:prstGeom prst="rect">
            <a:avLst/>
          </a:prstGeom>
        </p:spPr>
      </p:pic>
      <p:pic>
        <p:nvPicPr>
          <p:cNvPr id="7" name="334E55B0-647D-440b-865C-3EC943EB4CBC-4" descr="qt_temp"/>
          <p:cNvPicPr>
            <a:picLocks noChangeAspect="1"/>
          </p:cNvPicPr>
          <p:nvPr/>
        </p:nvPicPr>
        <p:blipFill>
          <a:blip r:embed="rId5"/>
          <a:stretch>
            <a:fillRect/>
          </a:stretch>
        </p:blipFill>
        <p:spPr>
          <a:xfrm>
            <a:off x="9736313" y="3694209"/>
            <a:ext cx="414020" cy="28003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a:xfrm>
            <a:off x="5331078" y="1043189"/>
            <a:ext cx="6465970" cy="5133774"/>
          </a:xfrm>
        </p:spPr>
        <p:txBody>
          <a:bodyPr>
            <a:normAutofit fontScale="92500" lnSpcReduction="10000"/>
          </a:bodyPr>
          <a:lstStyle/>
          <a:p>
            <a:pPr marL="0" lvl="0" indent="0" algn="just">
              <a:lnSpc>
                <a:spcPct val="125000"/>
              </a:lnSpc>
              <a:spcBef>
                <a:spcPts val="0"/>
              </a:spcBef>
              <a:buClr>
                <a:srgbClr val="FF0000"/>
              </a:buClr>
              <a:buNone/>
            </a:pPr>
            <a:r>
              <a:rPr lang="en-US" altLang="zh-CN" sz="2800" dirty="0">
                <a:latin typeface="Times New Roman" panose="02020603050405020304" pitchFamily="18" charset="0"/>
                <a:cs typeface="Times New Roman" panose="02020603050405020304" pitchFamily="18" charset="0"/>
                <a:sym typeface="+mn-ea"/>
              </a:rPr>
              <a:t>Figure 10.11: Computation of a typical bidirectional recurrent neural network, meant to learn to map input sequences </a:t>
            </a:r>
            <a:r>
              <a:rPr lang="en-US" altLang="zh-CN" sz="2800" b="1" i="1" dirty="0">
                <a:latin typeface="Times New Roman" panose="02020603050405020304" pitchFamily="18" charset="0"/>
                <a:cs typeface="Times New Roman" panose="02020603050405020304" pitchFamily="18" charset="0"/>
                <a:sym typeface="+mn-ea"/>
              </a:rPr>
              <a:t>x</a:t>
            </a:r>
            <a:r>
              <a:rPr lang="en-US" altLang="zh-CN" sz="2800" dirty="0">
                <a:latin typeface="Times New Roman" panose="02020603050405020304" pitchFamily="18" charset="0"/>
                <a:cs typeface="Times New Roman" panose="02020603050405020304" pitchFamily="18" charset="0"/>
                <a:sym typeface="+mn-ea"/>
              </a:rPr>
              <a:t> to target sequences</a:t>
            </a:r>
            <a:r>
              <a:rPr lang="en-US" altLang="zh-CN" sz="2800" b="1" i="1" dirty="0">
                <a:latin typeface="Times New Roman" panose="02020603050405020304" pitchFamily="18" charset="0"/>
                <a:cs typeface="Times New Roman" panose="02020603050405020304" pitchFamily="18" charset="0"/>
                <a:sym typeface="+mn-ea"/>
              </a:rPr>
              <a:t> y</a:t>
            </a:r>
            <a:r>
              <a:rPr lang="en-US" altLang="zh-CN" sz="2800" dirty="0">
                <a:latin typeface="Times New Roman" panose="02020603050405020304" pitchFamily="18" charset="0"/>
                <a:cs typeface="Times New Roman" panose="02020603050405020304" pitchFamily="18" charset="0"/>
                <a:sym typeface="+mn-ea"/>
              </a:rPr>
              <a:t>, with loss </a:t>
            </a:r>
            <a:r>
              <a:rPr lang="en-US" altLang="zh-CN" sz="2800" i="1" dirty="0">
                <a:latin typeface="Times New Roman" panose="02020603050405020304" pitchFamily="18" charset="0"/>
                <a:cs typeface="Times New Roman" panose="02020603050405020304" pitchFamily="18" charset="0"/>
                <a:sym typeface="+mn-ea"/>
              </a:rPr>
              <a:t>L</a:t>
            </a:r>
            <a:r>
              <a:rPr lang="en-US" altLang="zh-CN" sz="2800" i="1" baseline="30000" dirty="0">
                <a:latin typeface="Times New Roman" panose="02020603050405020304" pitchFamily="18" charset="0"/>
                <a:cs typeface="Times New Roman" panose="02020603050405020304" pitchFamily="18" charset="0"/>
                <a:sym typeface="+mn-ea"/>
              </a:rPr>
              <a:t>(t)</a:t>
            </a:r>
            <a:r>
              <a:rPr lang="en-US" altLang="zh-CN" sz="2800" baseline="30000" dirty="0">
                <a:latin typeface="Times New Roman" panose="02020603050405020304" pitchFamily="18" charset="0"/>
                <a:cs typeface="Times New Roman" panose="02020603050405020304" pitchFamily="18" charset="0"/>
                <a:sym typeface="+mn-ea"/>
              </a:rPr>
              <a:t> </a:t>
            </a:r>
            <a:r>
              <a:rPr lang="en-US" altLang="zh-CN" sz="2800" dirty="0">
                <a:latin typeface="Times New Roman" panose="02020603050405020304" pitchFamily="18" charset="0"/>
                <a:cs typeface="Times New Roman" panose="02020603050405020304" pitchFamily="18" charset="0"/>
                <a:sym typeface="+mn-ea"/>
              </a:rPr>
              <a:t>at each step t. The </a:t>
            </a:r>
            <a:r>
              <a:rPr lang="en-US" altLang="zh-CN" sz="2800" b="1" i="1" dirty="0">
                <a:latin typeface="Times New Roman" panose="02020603050405020304" pitchFamily="18" charset="0"/>
                <a:cs typeface="Times New Roman" panose="02020603050405020304" pitchFamily="18" charset="0"/>
                <a:sym typeface="+mn-ea"/>
              </a:rPr>
              <a:t>h</a:t>
            </a:r>
            <a:r>
              <a:rPr lang="en-US" altLang="zh-CN" sz="2800" dirty="0">
                <a:latin typeface="Times New Roman" panose="02020603050405020304" pitchFamily="18" charset="0"/>
                <a:cs typeface="Times New Roman" panose="02020603050405020304" pitchFamily="18" charset="0"/>
                <a:sym typeface="+mn-ea"/>
              </a:rPr>
              <a:t> recurrence propagates information forward in time (towards the right) while the </a:t>
            </a:r>
            <a:r>
              <a:rPr lang="en-US" altLang="zh-CN" sz="2800" b="1" i="1" dirty="0">
                <a:latin typeface="Times New Roman" panose="02020603050405020304" pitchFamily="18" charset="0"/>
                <a:cs typeface="Times New Roman" panose="02020603050405020304" pitchFamily="18" charset="0"/>
                <a:sym typeface="+mn-ea"/>
              </a:rPr>
              <a:t>g</a:t>
            </a:r>
            <a:r>
              <a:rPr lang="en-US" altLang="zh-CN" sz="2800" dirty="0">
                <a:latin typeface="Times New Roman" panose="02020603050405020304" pitchFamily="18" charset="0"/>
                <a:cs typeface="Times New Roman" panose="02020603050405020304" pitchFamily="18" charset="0"/>
                <a:sym typeface="+mn-ea"/>
              </a:rPr>
              <a:t> recurrence propagates information backward in time (towards the left). Thus at each point </a:t>
            </a:r>
            <a:r>
              <a:rPr lang="en-US" altLang="zh-CN" sz="2800" i="1" dirty="0">
                <a:latin typeface="Times New Roman" panose="02020603050405020304" pitchFamily="18" charset="0"/>
                <a:cs typeface="Times New Roman" panose="02020603050405020304" pitchFamily="18" charset="0"/>
                <a:sym typeface="+mn-ea"/>
              </a:rPr>
              <a:t>t</a:t>
            </a:r>
            <a:r>
              <a:rPr lang="en-US" altLang="zh-CN" sz="2800" dirty="0">
                <a:latin typeface="Times New Roman" panose="02020603050405020304" pitchFamily="18" charset="0"/>
                <a:cs typeface="Times New Roman" panose="02020603050405020304" pitchFamily="18" charset="0"/>
                <a:sym typeface="+mn-ea"/>
              </a:rPr>
              <a:t>, the output units </a:t>
            </a:r>
            <a:r>
              <a:rPr lang="en-US" altLang="zh-CN" sz="2800" b="1" i="1" dirty="0">
                <a:latin typeface="Times New Roman" panose="02020603050405020304" pitchFamily="18" charset="0"/>
                <a:cs typeface="Times New Roman" panose="02020603050405020304" pitchFamily="18" charset="0"/>
                <a:sym typeface="+mn-ea"/>
              </a:rPr>
              <a:t>o</a:t>
            </a:r>
            <a:r>
              <a:rPr lang="en-US" altLang="zh-CN" sz="2800" baseline="30000" dirty="0">
                <a:latin typeface="Times New Roman" panose="02020603050405020304" pitchFamily="18" charset="0"/>
                <a:cs typeface="Times New Roman" panose="02020603050405020304" pitchFamily="18" charset="0"/>
                <a:sym typeface="+mn-ea"/>
              </a:rPr>
              <a:t>(t)</a:t>
            </a:r>
            <a:r>
              <a:rPr lang="en-US" altLang="zh-CN" sz="2800" dirty="0">
                <a:latin typeface="Times New Roman" panose="02020603050405020304" pitchFamily="18" charset="0"/>
                <a:cs typeface="Times New Roman" panose="02020603050405020304" pitchFamily="18" charset="0"/>
                <a:sym typeface="+mn-ea"/>
              </a:rPr>
              <a:t> can benefit from a relevant summary of the past in its </a:t>
            </a:r>
            <a:r>
              <a:rPr lang="en-US" altLang="zh-CN" sz="2800" b="1" i="1" dirty="0">
                <a:latin typeface="Times New Roman" panose="02020603050405020304" pitchFamily="18" charset="0"/>
                <a:cs typeface="Times New Roman" panose="02020603050405020304" pitchFamily="18" charset="0"/>
                <a:sym typeface="+mn-ea"/>
              </a:rPr>
              <a:t>h</a:t>
            </a:r>
            <a:r>
              <a:rPr lang="en-US" altLang="zh-CN" sz="2800" baseline="30000" dirty="0">
                <a:latin typeface="Times New Roman" panose="02020603050405020304" pitchFamily="18" charset="0"/>
                <a:cs typeface="Times New Roman" panose="02020603050405020304" pitchFamily="18" charset="0"/>
                <a:sym typeface="+mn-ea"/>
              </a:rPr>
              <a:t>(t)</a:t>
            </a:r>
            <a:r>
              <a:rPr lang="en-US" altLang="zh-CN" sz="2800" dirty="0">
                <a:latin typeface="Times New Roman" panose="02020603050405020304" pitchFamily="18" charset="0"/>
                <a:cs typeface="Times New Roman" panose="02020603050405020304" pitchFamily="18" charset="0"/>
                <a:sym typeface="+mn-ea"/>
              </a:rPr>
              <a:t> input and from a relevant summary of the future in its </a:t>
            </a:r>
            <a:r>
              <a:rPr lang="en-US" altLang="zh-CN" sz="2800" b="1" dirty="0">
                <a:latin typeface="Times New Roman" panose="02020603050405020304" pitchFamily="18" charset="0"/>
                <a:cs typeface="Times New Roman" panose="02020603050405020304" pitchFamily="18" charset="0"/>
                <a:sym typeface="+mn-ea"/>
              </a:rPr>
              <a:t>g</a:t>
            </a:r>
            <a:r>
              <a:rPr lang="en-US" altLang="zh-CN" sz="2800" baseline="30000" dirty="0">
                <a:latin typeface="Times New Roman" panose="02020603050405020304" pitchFamily="18" charset="0"/>
                <a:cs typeface="Times New Roman" panose="02020603050405020304" pitchFamily="18" charset="0"/>
                <a:sym typeface="+mn-ea"/>
              </a:rPr>
              <a:t>(t)</a:t>
            </a:r>
            <a:r>
              <a:rPr lang="en-US" altLang="zh-CN" sz="2800" dirty="0">
                <a:latin typeface="Times New Roman" panose="02020603050405020304" pitchFamily="18" charset="0"/>
                <a:cs typeface="Times New Roman" panose="02020603050405020304" pitchFamily="18" charset="0"/>
                <a:sym typeface="+mn-ea"/>
              </a:rPr>
              <a:t> input.   </a:t>
            </a:r>
            <a:endParaRPr sz="280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10.3 Bidirectional RNNs</a:t>
            </a:r>
            <a:endParaRPr lang="zh-CN" altLang="en-US" sz="3600" dirty="0">
              <a:latin typeface="Times New Roman" panose="02020603050405020304" pitchFamily="18" charset="0"/>
              <a:cs typeface="Times New Roman" panose="02020603050405020304" pitchFamily="18" charset="0"/>
            </a:endParaRPr>
          </a:p>
        </p:txBody>
      </p:sp>
      <p:pic>
        <p:nvPicPr>
          <p:cNvPr id="8" name="图片 7" descr="6OGI_RRH{U6{_X40Y0_~I)2"/>
          <p:cNvPicPr>
            <a:picLocks noChangeAspect="1"/>
          </p:cNvPicPr>
          <p:nvPr/>
        </p:nvPicPr>
        <p:blipFill>
          <a:blip r:embed="rId3"/>
          <a:stretch>
            <a:fillRect/>
          </a:stretch>
        </p:blipFill>
        <p:spPr>
          <a:xfrm>
            <a:off x="168484" y="1258269"/>
            <a:ext cx="5162594" cy="4703613"/>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a:t>
            </a:r>
            <a:r>
              <a:rPr sz="2600" dirty="0">
                <a:latin typeface="Times New Roman" panose="02020603050405020304" pitchFamily="18" charset="0"/>
                <a:cs typeface="Times New Roman" panose="02020603050405020304" pitchFamily="18" charset="0"/>
              </a:rPr>
              <a:t>This idea can be naturally extended to 2-dimensional input, such as images, by having </a:t>
            </a:r>
            <a:r>
              <a:rPr sz="2600" b="1" dirty="0">
                <a:latin typeface="Times New Roman" panose="02020603050405020304" pitchFamily="18" charset="0"/>
                <a:cs typeface="Times New Roman" panose="02020603050405020304" pitchFamily="18" charset="0"/>
              </a:rPr>
              <a:t>four </a:t>
            </a:r>
            <a:r>
              <a:rPr sz="2600" dirty="0">
                <a:latin typeface="Times New Roman" panose="02020603050405020304" pitchFamily="18" charset="0"/>
                <a:cs typeface="Times New Roman" panose="02020603050405020304" pitchFamily="18" charset="0"/>
              </a:rPr>
              <a:t>RNNs, each one going in one of the four directions: up, down, left, right. At each point (</a:t>
            </a:r>
            <a:r>
              <a:rPr sz="2600" i="1" dirty="0">
                <a:latin typeface="Times New Roman" panose="02020603050405020304" pitchFamily="18" charset="0"/>
                <a:cs typeface="Times New Roman" panose="02020603050405020304" pitchFamily="18" charset="0"/>
              </a:rPr>
              <a:t>i, j</a:t>
            </a:r>
            <a:r>
              <a:rPr sz="2600" dirty="0">
                <a:latin typeface="Times New Roman" panose="02020603050405020304" pitchFamily="18" charset="0"/>
                <a:cs typeface="Times New Roman" panose="02020603050405020304" pitchFamily="18" charset="0"/>
              </a:rPr>
              <a:t>) of a 2-D grid, an output O</a:t>
            </a:r>
            <a:r>
              <a:rPr sz="2600" i="1" baseline="-25000" dirty="0">
                <a:latin typeface="Times New Roman" panose="02020603050405020304" pitchFamily="18" charset="0"/>
                <a:cs typeface="Times New Roman" panose="02020603050405020304" pitchFamily="18" charset="0"/>
              </a:rPr>
              <a:t>i,j</a:t>
            </a:r>
            <a:r>
              <a:rPr sz="2600" dirty="0">
                <a:latin typeface="Times New Roman" panose="02020603050405020304" pitchFamily="18" charset="0"/>
                <a:cs typeface="Times New Roman" panose="02020603050405020304" pitchFamily="18" charset="0"/>
              </a:rPr>
              <a:t> could then compute a representation that would capture mostly local information but could also depend on long-range inputs, if the RNN is able to learn to carry that information. Compared to a convolutional network, RNNs applied to images are typically more expensive but allow for long-range lateral interactions between features in the same feature map (</a:t>
            </a:r>
            <a:r>
              <a:rPr sz="2600" dirty="0">
                <a:solidFill>
                  <a:srgbClr val="00FF00"/>
                </a:solidFill>
                <a:latin typeface="Times New Roman" panose="02020603050405020304" pitchFamily="18" charset="0"/>
                <a:cs typeface="Times New Roman" panose="02020603050405020304" pitchFamily="18" charset="0"/>
              </a:rPr>
              <a:t>Visin </a:t>
            </a:r>
            <a:r>
              <a:rPr sz="2600" i="1" dirty="0">
                <a:solidFill>
                  <a:srgbClr val="00FF00"/>
                </a:solidFill>
                <a:latin typeface="Times New Roman" panose="02020603050405020304" pitchFamily="18" charset="0"/>
                <a:cs typeface="Times New Roman" panose="02020603050405020304" pitchFamily="18" charset="0"/>
              </a:rPr>
              <a:t>et al</a:t>
            </a:r>
            <a:r>
              <a:rPr sz="2600" dirty="0">
                <a:solidFill>
                  <a:srgbClr val="00FF00"/>
                </a:solidFill>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2015</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Kalchbrenner </a:t>
            </a:r>
            <a:r>
              <a:rPr sz="2600" i="1" dirty="0">
                <a:solidFill>
                  <a:srgbClr val="00FF00"/>
                </a:solidFill>
                <a:latin typeface="Times New Roman" panose="02020603050405020304" pitchFamily="18" charset="0"/>
                <a:cs typeface="Times New Roman" panose="02020603050405020304" pitchFamily="18" charset="0"/>
              </a:rPr>
              <a:t>et al</a:t>
            </a:r>
            <a:r>
              <a:rPr sz="2600" dirty="0">
                <a:solidFill>
                  <a:srgbClr val="00FF00"/>
                </a:solidFill>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2015</a:t>
            </a:r>
            <a:r>
              <a:rPr sz="2600" dirty="0">
                <a:latin typeface="Times New Roman" panose="02020603050405020304" pitchFamily="18" charset="0"/>
                <a:cs typeface="Times New Roman" panose="02020603050405020304" pitchFamily="18" charset="0"/>
              </a:rPr>
              <a:t>). Indeed, the forward propagation equations for such RNNs may be written in a form that shows they use a convolution that computes the bottom-up input to each layer, prior to the recurrent propagation across the feature map that incorporates the lateral interactions.</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10.3 Bidirectional RNNs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Yajing</a:t>
            </a:r>
            <a:r>
              <a:rPr lang="en-US" altLang="zh-CN" sz="2400" dirty="0"/>
              <a:t> </a:t>
            </a:r>
            <a:r>
              <a:rPr lang="en-US" altLang="zh-CN" sz="2400" dirty="0" err="1"/>
              <a:t>An</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 y="1945876"/>
            <a:ext cx="12191999"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10.4 Encoder-Decoder Sequence-to-Sequence Architectures</a:t>
            </a:r>
          </a:p>
        </p:txBody>
      </p:sp>
      <p:sp>
        <p:nvSpPr>
          <p:cNvPr id="8" name="文本框 7"/>
          <p:cNvSpPr txBox="1"/>
          <p:nvPr/>
        </p:nvSpPr>
        <p:spPr>
          <a:xfrm>
            <a:off x="393065" y="544830"/>
            <a:ext cx="11095355" cy="1323439"/>
          </a:xfrm>
          <a:prstGeom prst="rect">
            <a:avLst/>
          </a:prstGeom>
          <a:noFill/>
        </p:spPr>
        <p:txBody>
          <a:bodyPr wrap="square" rtlCol="0">
            <a:spAutoFit/>
          </a:bodyPr>
          <a:lstStyle/>
          <a:p>
            <a:pPr algn="ctr"/>
            <a:r>
              <a:rPr lang="en-US" altLang="zh-CN" sz="4000" b="1" dirty="0">
                <a:latin typeface="Times New Roman" panose="02020603050405020304" pitchFamily="18" charset="0"/>
                <a:cs typeface="Times New Roman" panose="02020603050405020304" pitchFamily="18" charset="0"/>
              </a:rPr>
              <a:t>Chapter 10 Sequence Modeling: Recurrent and Recursive Nets</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E7FB61A-88EA-4D15-B71C-F95C94A8A1E7}"/>
              </a:ext>
            </a:extLst>
          </p:cNvPr>
          <p:cNvSpPr>
            <a:spLocks noGrp="1"/>
          </p:cNvSpPr>
          <p:nvPr>
            <p:ph idx="1"/>
          </p:nvPr>
        </p:nvSpPr>
        <p:spPr/>
        <p:txBody>
          <a:bodyPr>
            <a:normAutofit lnSpcReduction="10000"/>
          </a:bodyPr>
          <a:lstStyle/>
          <a:p>
            <a:pPr>
              <a:spcBef>
                <a:spcPct val="0"/>
              </a:spcBef>
            </a:pPr>
            <a:r>
              <a:rPr lang="en-US" altLang="zh-CN" dirty="0"/>
              <a:t>RNNs may also be applied in two dimensions across spatial data such as images, and even when applied to data involving time, the network may have connections that go backwards in time, provided that the entire sequence is observed before it is provided to the network. </a:t>
            </a:r>
          </a:p>
          <a:p>
            <a:pPr>
              <a:spcBef>
                <a:spcPct val="0"/>
              </a:spcBef>
            </a:pPr>
            <a:r>
              <a:rPr lang="en-US" altLang="zh-CN" dirty="0"/>
              <a:t>        This chapter extends the idea of a computational graph to include cycles. These cycles represent the influence of the present value of a variable on its own value at a future time step. Such computational graphs allow us to define recurrent neural networks. We then describe many different ways to construct, train, and use recurrent neural networks. </a:t>
            </a:r>
          </a:p>
          <a:p>
            <a:pPr>
              <a:spcBef>
                <a:spcPct val="0"/>
              </a:spcBef>
            </a:pPr>
            <a:r>
              <a:rPr lang="en-US" altLang="zh-CN" dirty="0"/>
              <a:t>        For more information on recurrent neural networks than is available in this chapter, we refer the reader to the textbook of </a:t>
            </a:r>
            <a:r>
              <a:rPr lang="en-US" altLang="zh-CN" dirty="0">
                <a:solidFill>
                  <a:srgbClr val="00FF00"/>
                </a:solidFill>
              </a:rPr>
              <a:t>Graves</a:t>
            </a:r>
            <a:r>
              <a:rPr lang="en-US" altLang="zh-CN" dirty="0">
                <a:solidFill>
                  <a:srgbClr val="92D050"/>
                </a:solidFill>
              </a:rPr>
              <a:t> </a:t>
            </a:r>
            <a:r>
              <a:rPr lang="en-US" altLang="zh-CN" dirty="0"/>
              <a:t>(</a:t>
            </a:r>
            <a:r>
              <a:rPr lang="en-US" altLang="zh-CN" dirty="0">
                <a:solidFill>
                  <a:srgbClr val="00FF00"/>
                </a:solidFill>
              </a:rPr>
              <a:t>2012</a:t>
            </a:r>
            <a:r>
              <a:rPr lang="en-US" altLang="zh-CN" dirty="0"/>
              <a:t>).</a:t>
            </a:r>
          </a:p>
        </p:txBody>
      </p:sp>
      <p:sp>
        <p:nvSpPr>
          <p:cNvPr id="3" name="标题 2">
            <a:extLst>
              <a:ext uri="{FF2B5EF4-FFF2-40B4-BE49-F238E27FC236}">
                <a16:creationId xmlns:a16="http://schemas.microsoft.com/office/drawing/2014/main" id="{F978F85C-5914-41C9-BAEC-88CC6B785BA2}"/>
              </a:ext>
            </a:extLst>
          </p:cNvPr>
          <p:cNvSpPr>
            <a:spLocks noGrp="1"/>
          </p:cNvSpPr>
          <p:nvPr>
            <p:ph type="title"/>
          </p:nvPr>
        </p:nvSpPr>
        <p:spPr/>
        <p:txBody>
          <a:bodyPr/>
          <a:lstStyle/>
          <a:p>
            <a:r>
              <a:rPr lang="en-US" altLang="zh-CN" dirty="0">
                <a:ea typeface="宋体" panose="02010600030101010101" pitchFamily="2" charset="-122"/>
              </a:rPr>
              <a:t>10 Sequence Modeling: Recurrent and Recursive Nets</a:t>
            </a:r>
            <a:endParaRPr lang="zh-CN" altLang="en-US" dirty="0"/>
          </a:p>
        </p:txBody>
      </p:sp>
    </p:spTree>
    <p:extLst>
      <p:ext uri="{BB962C8B-B14F-4D97-AF65-F5344CB8AC3E}">
        <p14:creationId xmlns:p14="http://schemas.microsoft.com/office/powerpoint/2010/main" val="39832011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We have seen in Fig. </a:t>
            </a:r>
            <a:r>
              <a:rPr lang="en-US" altLang="zh-CN" sz="2600" dirty="0">
                <a:solidFill>
                  <a:srgbClr val="FF0000"/>
                </a:solidFill>
                <a:latin typeface="Times New Roman" panose="02020603050405020304" pitchFamily="18" charset="0"/>
                <a:cs typeface="Times New Roman" panose="02020603050405020304" pitchFamily="18" charset="0"/>
              </a:rPr>
              <a:t>10.5</a:t>
            </a:r>
            <a:r>
              <a:rPr lang="en-US" altLang="zh-CN" sz="2600" dirty="0">
                <a:latin typeface="Times New Roman" panose="02020603050405020304" pitchFamily="18" charset="0"/>
                <a:cs typeface="Times New Roman" panose="02020603050405020304" pitchFamily="18" charset="0"/>
              </a:rPr>
              <a:t> how an RNN can map an input sequence to a fixed-size vector. We have seen in Fig.</a:t>
            </a:r>
            <a:r>
              <a:rPr lang="en-US" altLang="zh-CN" sz="2600" dirty="0">
                <a:solidFill>
                  <a:srgbClr val="FF0000"/>
                </a:solidFill>
                <a:latin typeface="Times New Roman" panose="02020603050405020304" pitchFamily="18" charset="0"/>
                <a:cs typeface="Times New Roman" panose="02020603050405020304" pitchFamily="18" charset="0"/>
              </a:rPr>
              <a:t> 10.9</a:t>
            </a:r>
            <a:r>
              <a:rPr lang="en-US" altLang="zh-CN" sz="2600" dirty="0">
                <a:latin typeface="Times New Roman" panose="02020603050405020304" pitchFamily="18" charset="0"/>
                <a:cs typeface="Times New Roman" panose="02020603050405020304" pitchFamily="18" charset="0"/>
              </a:rPr>
              <a:t> how an RNN can map a fixed-size vector to a sequence. We have seen in Fig. </a:t>
            </a:r>
            <a:r>
              <a:rPr lang="en-US" altLang="zh-CN" sz="2600" dirty="0">
                <a:solidFill>
                  <a:srgbClr val="FF0000"/>
                </a:solidFill>
                <a:latin typeface="Times New Roman" panose="02020603050405020304" pitchFamily="18" charset="0"/>
                <a:cs typeface="Times New Roman" panose="02020603050405020304" pitchFamily="18" charset="0"/>
              </a:rPr>
              <a:t>10.3</a:t>
            </a:r>
            <a:r>
              <a:rPr lang="en-US" altLang="zh-CN" sz="2600" dirty="0">
                <a:latin typeface="Times New Roman" panose="02020603050405020304" pitchFamily="18" charset="0"/>
                <a:cs typeface="Times New Roman" panose="02020603050405020304" pitchFamily="18" charset="0"/>
              </a:rPr>
              <a:t>, Fig. </a:t>
            </a:r>
            <a:r>
              <a:rPr lang="en-US" altLang="zh-CN" sz="2600" dirty="0">
                <a:solidFill>
                  <a:srgbClr val="FF0000"/>
                </a:solidFill>
                <a:latin typeface="Times New Roman" panose="02020603050405020304" pitchFamily="18" charset="0"/>
                <a:cs typeface="Times New Roman" panose="02020603050405020304" pitchFamily="18" charset="0"/>
              </a:rPr>
              <a:t>10.4</a:t>
            </a:r>
            <a:r>
              <a:rPr lang="en-US" altLang="zh-CN" sz="2600" dirty="0">
                <a:latin typeface="Times New Roman" panose="02020603050405020304" pitchFamily="18" charset="0"/>
                <a:cs typeface="Times New Roman" panose="02020603050405020304" pitchFamily="18" charset="0"/>
              </a:rPr>
              <a:t>, Fig. </a:t>
            </a:r>
            <a:r>
              <a:rPr lang="en-US" altLang="zh-CN" sz="2600" dirty="0">
                <a:solidFill>
                  <a:srgbClr val="FF0000"/>
                </a:solidFill>
                <a:latin typeface="Times New Roman" panose="02020603050405020304" pitchFamily="18" charset="0"/>
                <a:cs typeface="Times New Roman" panose="02020603050405020304" pitchFamily="18" charset="0"/>
              </a:rPr>
              <a:t>10.10</a:t>
            </a:r>
            <a:r>
              <a:rPr lang="en-US" altLang="zh-CN" sz="2600" dirty="0">
                <a:latin typeface="Times New Roman" panose="02020603050405020304" pitchFamily="18" charset="0"/>
                <a:cs typeface="Times New Roman" panose="02020603050405020304" pitchFamily="18" charset="0"/>
              </a:rPr>
              <a:t> and Fig. </a:t>
            </a:r>
            <a:r>
              <a:rPr lang="en-US" altLang="zh-CN" sz="2600" dirty="0">
                <a:solidFill>
                  <a:srgbClr val="FF0000"/>
                </a:solidFill>
                <a:latin typeface="Times New Roman" panose="02020603050405020304" pitchFamily="18" charset="0"/>
                <a:cs typeface="Times New Roman" panose="02020603050405020304" pitchFamily="18" charset="0"/>
              </a:rPr>
              <a:t>10.11</a:t>
            </a:r>
            <a:r>
              <a:rPr lang="en-US" altLang="zh-CN" sz="2600" dirty="0">
                <a:latin typeface="Times New Roman" panose="02020603050405020304" pitchFamily="18" charset="0"/>
                <a:cs typeface="Times New Roman" panose="02020603050405020304" pitchFamily="18" charset="0"/>
              </a:rPr>
              <a:t> how an RNN can map an input sequence to an output sequence of the same length. </a:t>
            </a:r>
          </a:p>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Here we discuss how an RNN can be trained to map an input sequence to an output sequence which is not necessarily of the same length. This comes up in many applications, such as speech recognition, machine translation or question answering, where the input and output sequences in the training set are generally not of the same length (although their lengths might be related).</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10.4 Encoder-Decoder Sequence-to-Sequence Architectures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0">
              <a:spcBef>
                <a:spcPts val="0"/>
              </a:spcBef>
              <a:buClr>
                <a:srgbClr val="FF0000"/>
              </a:buClr>
            </a:pPr>
            <a:r>
              <a:rPr lang="en-US" altLang="zh-CN" dirty="0"/>
              <a:t>        We often call the input to the RNN the “context.” We want to produce a representation of this context, </a:t>
            </a:r>
            <a:r>
              <a:rPr lang="en-US" altLang="zh-CN" i="1" dirty="0"/>
              <a:t>C</a:t>
            </a:r>
            <a:r>
              <a:rPr lang="en-US" altLang="zh-CN" dirty="0"/>
              <a:t>. The context </a:t>
            </a:r>
            <a:r>
              <a:rPr lang="en-US" altLang="zh-CN" i="1" dirty="0"/>
              <a:t>C </a:t>
            </a:r>
            <a:r>
              <a:rPr lang="en-US" altLang="zh-CN" dirty="0"/>
              <a:t>might be a vector or sequence of vectors that summarize the input sequence </a:t>
            </a:r>
            <a:endParaRPr lang="en-US"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The simplest RNN architecture for mapping a variable-length sequence to an- other variable-length sequence was first proposed by</a:t>
            </a:r>
            <a:r>
              <a:rPr sz="2600" dirty="0">
                <a:solidFill>
                  <a:srgbClr val="BDFF77"/>
                </a:solidFill>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Cho </a:t>
            </a:r>
            <a:r>
              <a:rPr sz="2600" i="1" dirty="0">
                <a:solidFill>
                  <a:srgbClr val="00FF00"/>
                </a:solidFill>
                <a:latin typeface="Times New Roman" panose="02020603050405020304" pitchFamily="18" charset="0"/>
                <a:cs typeface="Times New Roman" panose="02020603050405020304" pitchFamily="18" charset="0"/>
              </a:rPr>
              <a:t>et al</a:t>
            </a:r>
            <a:r>
              <a:rPr sz="2600" dirty="0">
                <a:solidFill>
                  <a:srgbClr val="00FF00"/>
                </a:solidFill>
                <a:latin typeface="Times New Roman" panose="02020603050405020304" pitchFamily="18" charset="0"/>
                <a:cs typeface="Times New Roman" panose="02020603050405020304" pitchFamily="18" charset="0"/>
              </a:rPr>
              <a:t>. </a:t>
            </a:r>
            <a:r>
              <a:rPr sz="2600" dirty="0">
                <a:solidFill>
                  <a:schemeClr val="tx1"/>
                </a:solidFill>
                <a:latin typeface="Times New Roman" panose="02020603050405020304" pitchFamily="18" charset="0"/>
                <a:cs typeface="Times New Roman" panose="02020603050405020304" pitchFamily="18" charset="0"/>
              </a:rPr>
              <a:t>(</a:t>
            </a:r>
            <a:r>
              <a:rPr sz="2600" dirty="0">
                <a:solidFill>
                  <a:srgbClr val="00FF00"/>
                </a:solidFill>
                <a:latin typeface="Times New Roman" panose="02020603050405020304" pitchFamily="18" charset="0"/>
                <a:cs typeface="Times New Roman" panose="02020603050405020304" pitchFamily="18" charset="0"/>
              </a:rPr>
              <a:t>2014a</a:t>
            </a:r>
            <a:r>
              <a:rPr sz="2600" dirty="0">
                <a:solidFill>
                  <a:schemeClr val="tx1"/>
                </a:solidFill>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 and shortly after by</a:t>
            </a:r>
            <a:r>
              <a:rPr sz="2600" dirty="0">
                <a:solidFill>
                  <a:srgbClr val="0AFF69"/>
                </a:solidFill>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Sutskever </a:t>
            </a:r>
            <a:r>
              <a:rPr sz="2600" i="1" dirty="0">
                <a:solidFill>
                  <a:srgbClr val="00FF00"/>
                </a:solidFill>
                <a:latin typeface="Times New Roman" panose="02020603050405020304" pitchFamily="18" charset="0"/>
                <a:cs typeface="Times New Roman" panose="02020603050405020304" pitchFamily="18" charset="0"/>
              </a:rPr>
              <a:t>et al</a:t>
            </a:r>
            <a:r>
              <a:rPr sz="2600" dirty="0">
                <a:solidFill>
                  <a:srgbClr val="00FF00"/>
                </a:solidFill>
                <a:latin typeface="Times New Roman" panose="02020603050405020304" pitchFamily="18" charset="0"/>
                <a:cs typeface="Times New Roman" panose="02020603050405020304" pitchFamily="18" charset="0"/>
              </a:rPr>
              <a:t>. </a:t>
            </a:r>
            <a:r>
              <a:rPr sz="2600" dirty="0">
                <a:solidFill>
                  <a:schemeClr val="tx1"/>
                </a:solidFill>
                <a:latin typeface="Times New Roman" panose="02020603050405020304" pitchFamily="18" charset="0"/>
                <a:cs typeface="Times New Roman" panose="02020603050405020304" pitchFamily="18" charset="0"/>
              </a:rPr>
              <a:t>(</a:t>
            </a:r>
            <a:r>
              <a:rPr sz="2600" dirty="0">
                <a:solidFill>
                  <a:srgbClr val="00FF00"/>
                </a:solidFill>
                <a:latin typeface="Times New Roman" panose="02020603050405020304" pitchFamily="18" charset="0"/>
                <a:cs typeface="Times New Roman" panose="02020603050405020304" pitchFamily="18" charset="0"/>
              </a:rPr>
              <a:t>2014</a:t>
            </a:r>
            <a:r>
              <a:rPr sz="2600" dirty="0">
                <a:solidFill>
                  <a:schemeClr val="tx1"/>
                </a:solidFill>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 who independently developed that architecture and were the first to obtain state-of-the-art translation using this approach. The former system is based on scoring proposals generated by another machine translation system, while the latter uses a standalone recurrent network to generate the translations</a:t>
            </a:r>
            <a:r>
              <a:rPr lang="en-US" sz="2600" dirty="0">
                <a:latin typeface="Times New Roman" panose="02020603050405020304" pitchFamily="18" charset="0"/>
                <a:cs typeface="Times New Roman" panose="02020603050405020304" pitchFamily="18" charset="0"/>
              </a:rPr>
              <a:t>. </a:t>
            </a:r>
            <a:endParaRPr sz="260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10.4 Encoder-Decoder Sequence-to-Sequence Architectures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graphicFrame>
        <p:nvGraphicFramePr>
          <p:cNvPr id="5" name="对象 4">
            <a:hlinkClick r:id="" action="ppaction://ole?verb=0"/>
            <a:extLst>
              <a:ext uri="{FF2B5EF4-FFF2-40B4-BE49-F238E27FC236}">
                <a16:creationId xmlns:a16="http://schemas.microsoft.com/office/drawing/2014/main" id="{68F1F362-13DB-4189-ABDE-0EF8ABF67FE9}"/>
              </a:ext>
            </a:extLst>
          </p:cNvPr>
          <p:cNvGraphicFramePr>
            <a:graphicFrameLocks noChangeAspect="1"/>
          </p:cNvGraphicFramePr>
          <p:nvPr>
            <p:extLst>
              <p:ext uri="{D42A27DB-BD31-4B8C-83A1-F6EECF244321}">
                <p14:modId xmlns:p14="http://schemas.microsoft.com/office/powerpoint/2010/main" val="1214597496"/>
              </p:ext>
            </p:extLst>
          </p:nvPr>
        </p:nvGraphicFramePr>
        <p:xfrm>
          <a:off x="6328812" y="2158766"/>
          <a:ext cx="2297430" cy="440055"/>
        </p:xfrm>
        <a:graphic>
          <a:graphicData uri="http://schemas.openxmlformats.org/presentationml/2006/ole">
            <mc:AlternateContent xmlns:mc="http://schemas.openxmlformats.org/markup-compatibility/2006">
              <mc:Choice xmlns:v="urn:schemas-microsoft-com:vml" Requires="v">
                <p:oleObj spid="_x0000_s205854" r:id="rId4" imgW="1193800" imgH="228600" progId="Equation.KSEE3">
                  <p:embed/>
                </p:oleObj>
              </mc:Choice>
              <mc:Fallback>
                <p:oleObj r:id="rId4" imgW="1193800" imgH="228600" progId="Equation.KSEE3">
                  <p:embed/>
                  <p:pic>
                    <p:nvPicPr>
                      <p:cNvPr id="7" name="对象 6">
                        <a:hlinkClick r:id="" action="ppaction://ole?verb=0"/>
                      </p:cNvPr>
                      <p:cNvPicPr/>
                      <p:nvPr/>
                    </p:nvPicPr>
                    <p:blipFill>
                      <a:blip r:embed="rId5"/>
                      <a:stretch>
                        <a:fillRect/>
                      </a:stretch>
                    </p:blipFill>
                    <p:spPr>
                      <a:xfrm>
                        <a:off x="6328812" y="2158766"/>
                        <a:ext cx="2297430" cy="440055"/>
                      </a:xfrm>
                      <a:prstGeom prst="rect">
                        <a:avLst/>
                      </a:prstGeom>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a:bodyPr>
          <a:lstStyle/>
          <a:p>
            <a:pPr lvl="0">
              <a:spcBef>
                <a:spcPts val="0"/>
              </a:spcBef>
              <a:buClr>
                <a:srgbClr val="FF0000"/>
              </a:buClr>
            </a:pPr>
            <a:r>
              <a:rPr lang="en-US" altLang="zh-CN" dirty="0"/>
              <a:t>These authors respectively called this architecture, illustrated in Fig. </a:t>
            </a:r>
            <a:r>
              <a:rPr lang="en-US" altLang="zh-CN" dirty="0">
                <a:solidFill>
                  <a:srgbClr val="FF0000"/>
                </a:solidFill>
              </a:rPr>
              <a:t>10.12</a:t>
            </a:r>
            <a:r>
              <a:rPr lang="en-US" altLang="zh-CN" dirty="0"/>
              <a:t>, the encoder-decoder or sequence-to-sequence architecture. The idea is very simple: (1) an </a:t>
            </a:r>
            <a:r>
              <a:rPr lang="en-US" altLang="zh-CN" i="1" dirty="0"/>
              <a:t>encoder </a:t>
            </a:r>
            <a:r>
              <a:rPr lang="en-US" altLang="zh-CN" dirty="0"/>
              <a:t>or </a:t>
            </a:r>
            <a:r>
              <a:rPr lang="en-US" altLang="zh-CN" i="1" dirty="0"/>
              <a:t>reader </a:t>
            </a:r>
            <a:r>
              <a:rPr lang="en-US" altLang="zh-CN" dirty="0"/>
              <a:t>or </a:t>
            </a:r>
            <a:r>
              <a:rPr lang="en-US" altLang="zh-CN" i="1" dirty="0"/>
              <a:t>input </a:t>
            </a:r>
            <a:r>
              <a:rPr lang="en-US" altLang="zh-CN" dirty="0"/>
              <a:t>RNN processes the input sequence. The encoder emits the context </a:t>
            </a:r>
            <a:r>
              <a:rPr lang="en-US" altLang="zh-CN" i="1" dirty="0"/>
              <a:t>C</a:t>
            </a:r>
            <a:r>
              <a:rPr lang="en-US" altLang="zh-CN" dirty="0"/>
              <a:t>, usually as a simple function of its final hidden state.</a:t>
            </a:r>
            <a:r>
              <a:rPr sz="2600" dirty="0">
                <a:latin typeface="Times New Roman" panose="02020603050405020304" pitchFamily="18" charset="0"/>
                <a:cs typeface="Times New Roman" panose="02020603050405020304" pitchFamily="18" charset="0"/>
                <a:sym typeface="+mn-ea"/>
              </a:rPr>
              <a:t>(2) </a:t>
            </a:r>
            <a:r>
              <a:rPr lang="en-US" sz="2600" dirty="0">
                <a:latin typeface="Times New Roman" panose="02020603050405020304" pitchFamily="18" charset="0"/>
                <a:cs typeface="Times New Roman" panose="02020603050405020304" pitchFamily="18" charset="0"/>
                <a:sym typeface="+mn-ea"/>
              </a:rPr>
              <a:t>a </a:t>
            </a:r>
            <a:r>
              <a:rPr sz="2600" i="1" dirty="0">
                <a:latin typeface="Times New Roman" panose="02020603050405020304" pitchFamily="18" charset="0"/>
                <a:cs typeface="Times New Roman" panose="02020603050405020304" pitchFamily="18" charset="0"/>
              </a:rPr>
              <a:t>decoder </a:t>
            </a:r>
            <a:r>
              <a:rPr sz="2600" dirty="0">
                <a:latin typeface="Times New Roman" panose="02020603050405020304" pitchFamily="18" charset="0"/>
                <a:cs typeface="Times New Roman" panose="02020603050405020304" pitchFamily="18" charset="0"/>
              </a:rPr>
              <a:t>or </a:t>
            </a:r>
            <a:r>
              <a:rPr sz="2600" i="1" dirty="0">
                <a:latin typeface="Times New Roman" panose="02020603050405020304" pitchFamily="18" charset="0"/>
                <a:cs typeface="Times New Roman" panose="02020603050405020304" pitchFamily="18" charset="0"/>
              </a:rPr>
              <a:t>writer </a:t>
            </a:r>
            <a:r>
              <a:rPr sz="2600" dirty="0">
                <a:latin typeface="Times New Roman" panose="02020603050405020304" pitchFamily="18" charset="0"/>
                <a:cs typeface="Times New Roman" panose="02020603050405020304" pitchFamily="18" charset="0"/>
              </a:rPr>
              <a:t>or </a:t>
            </a:r>
            <a:r>
              <a:rPr sz="2600" i="1" dirty="0">
                <a:latin typeface="Times New Roman" panose="02020603050405020304" pitchFamily="18" charset="0"/>
                <a:cs typeface="Times New Roman" panose="02020603050405020304" pitchFamily="18" charset="0"/>
              </a:rPr>
              <a:t>output </a:t>
            </a:r>
            <a:r>
              <a:rPr sz="2600" dirty="0">
                <a:latin typeface="Times New Roman" panose="02020603050405020304" pitchFamily="18" charset="0"/>
                <a:cs typeface="Times New Roman" panose="02020603050405020304" pitchFamily="18" charset="0"/>
              </a:rPr>
              <a:t>RNN is conditioned on that fixed-length vector (just like in Fig.</a:t>
            </a:r>
            <a:r>
              <a:rPr sz="2600" dirty="0">
                <a:solidFill>
                  <a:srgbClr val="FF0000"/>
                </a:solidFill>
                <a:latin typeface="Times New Roman" panose="02020603050405020304" pitchFamily="18" charset="0"/>
                <a:cs typeface="Times New Roman" panose="02020603050405020304" pitchFamily="18" charset="0"/>
              </a:rPr>
              <a:t> 10.9</a:t>
            </a:r>
            <a:r>
              <a:rPr sz="2600" dirty="0">
                <a:latin typeface="Times New Roman" panose="02020603050405020304" pitchFamily="18" charset="0"/>
                <a:cs typeface="Times New Roman" panose="02020603050405020304" pitchFamily="18" charset="0"/>
              </a:rPr>
              <a:t>) to generate the output sequence   </a:t>
            </a:r>
            <a:r>
              <a:rPr lang="en-US" sz="2600" dirty="0">
                <a:latin typeface="Times New Roman" panose="02020603050405020304" pitchFamily="18" charset="0"/>
                <a:cs typeface="Times New Roman" panose="02020603050405020304" pitchFamily="18" charset="0"/>
              </a:rPr>
              <a:t>			   . </a:t>
            </a:r>
            <a:r>
              <a:rPr sz="2600" dirty="0">
                <a:latin typeface="Times New Roman" panose="02020603050405020304" pitchFamily="18" charset="0"/>
                <a:cs typeface="Times New Roman" panose="02020603050405020304" pitchFamily="18" charset="0"/>
              </a:rPr>
              <a:t>The innovation of this kind of architecture over those presented in earlier sections of this chapter is that the lengths      and     can vary from each other, while previous architectures constrained </a:t>
            </a:r>
            <a:r>
              <a:rPr lang="en-US" sz="2600" dirty="0">
                <a:latin typeface="Times New Roman" panose="02020603050405020304" pitchFamily="18" charset="0"/>
                <a:cs typeface="Times New Roman" panose="02020603050405020304" pitchFamily="18" charset="0"/>
              </a:rPr>
              <a:t>	</a:t>
            </a:r>
            <a:r>
              <a:rPr lang="en-US" dirty="0"/>
              <a:t>          </a:t>
            </a:r>
            <a:r>
              <a:rPr sz="2600" dirty="0">
                <a:latin typeface="Times New Roman" panose="02020603050405020304" pitchFamily="18" charset="0"/>
                <a:cs typeface="Times New Roman" panose="02020603050405020304" pitchFamily="18" charset="0"/>
              </a:rPr>
              <a:t>. </a:t>
            </a:r>
            <a:endParaRPr sz="2600" dirty="0">
              <a:solidFill>
                <a:schemeClr val="tx1"/>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10.4 Encoder-Decoder Sequence-to-Sequence Architectures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graphicFrame>
        <p:nvGraphicFramePr>
          <p:cNvPr id="8" name="对象 7">
            <a:hlinkClick r:id="" action="ppaction://ole?verb=0"/>
          </p:cNvPr>
          <p:cNvGraphicFramePr>
            <a:graphicFrameLocks noChangeAspect="1"/>
          </p:cNvGraphicFramePr>
          <p:nvPr>
            <p:extLst>
              <p:ext uri="{D42A27DB-BD31-4B8C-83A1-F6EECF244321}">
                <p14:modId xmlns:p14="http://schemas.microsoft.com/office/powerpoint/2010/main" val="1137225587"/>
              </p:ext>
            </p:extLst>
          </p:nvPr>
        </p:nvGraphicFramePr>
        <p:xfrm>
          <a:off x="5544485" y="3562430"/>
          <a:ext cx="2445393" cy="528307"/>
        </p:xfrm>
        <a:graphic>
          <a:graphicData uri="http://schemas.openxmlformats.org/presentationml/2006/ole">
            <mc:AlternateContent xmlns:mc="http://schemas.openxmlformats.org/markup-compatibility/2006">
              <mc:Choice xmlns:v="urn:schemas-microsoft-com:vml" Requires="v">
                <p:oleObj spid="_x0000_s191604" r:id="rId4" imgW="1117600" imgH="241300" progId="Equation.KSEE3">
                  <p:embed/>
                </p:oleObj>
              </mc:Choice>
              <mc:Fallback>
                <p:oleObj r:id="rId4" imgW="1117600" imgH="241300" progId="Equation.KSEE3">
                  <p:embed/>
                  <p:pic>
                    <p:nvPicPr>
                      <p:cNvPr id="8" name="对象 7">
                        <a:hlinkClick r:id="" action="ppaction://ole?verb=0"/>
                      </p:cNvPr>
                      <p:cNvPicPr/>
                      <p:nvPr/>
                    </p:nvPicPr>
                    <p:blipFill>
                      <a:blip r:embed="rId5"/>
                      <a:stretch>
                        <a:fillRect/>
                      </a:stretch>
                    </p:blipFill>
                    <p:spPr>
                      <a:xfrm>
                        <a:off x="5544485" y="3562430"/>
                        <a:ext cx="2445393" cy="528307"/>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extLst>
              <p:ext uri="{D42A27DB-BD31-4B8C-83A1-F6EECF244321}">
                <p14:modId xmlns:p14="http://schemas.microsoft.com/office/powerpoint/2010/main" val="1728552943"/>
              </p:ext>
            </p:extLst>
          </p:nvPr>
        </p:nvGraphicFramePr>
        <p:xfrm>
          <a:off x="1520366" y="4553983"/>
          <a:ext cx="428625" cy="554355"/>
        </p:xfrm>
        <a:graphic>
          <a:graphicData uri="http://schemas.openxmlformats.org/presentationml/2006/ole">
            <mc:AlternateContent xmlns:mc="http://schemas.openxmlformats.org/markup-compatibility/2006">
              <mc:Choice xmlns:v="urn:schemas-microsoft-com:vml" Requires="v">
                <p:oleObj spid="_x0000_s191605" r:id="rId6" imgW="177165" imgH="228600" progId="Equation.KSEE3">
                  <p:embed/>
                </p:oleObj>
              </mc:Choice>
              <mc:Fallback>
                <p:oleObj r:id="rId6" imgW="177165" imgH="228600" progId="Equation.KSEE3">
                  <p:embed/>
                  <p:pic>
                    <p:nvPicPr>
                      <p:cNvPr id="9" name="对象 8">
                        <a:hlinkClick r:id="" action="ppaction://ole?verb=0"/>
                      </p:cNvPr>
                      <p:cNvPicPr/>
                      <p:nvPr/>
                    </p:nvPicPr>
                    <p:blipFill>
                      <a:blip r:embed="rId7"/>
                      <a:stretch>
                        <a:fillRect/>
                      </a:stretch>
                    </p:blipFill>
                    <p:spPr>
                      <a:xfrm>
                        <a:off x="1520366" y="4553983"/>
                        <a:ext cx="428625" cy="554355"/>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extLst>
              <p:ext uri="{D42A27DB-BD31-4B8C-83A1-F6EECF244321}">
                <p14:modId xmlns:p14="http://schemas.microsoft.com/office/powerpoint/2010/main" val="980817192"/>
              </p:ext>
            </p:extLst>
          </p:nvPr>
        </p:nvGraphicFramePr>
        <p:xfrm>
          <a:off x="2480442" y="4534563"/>
          <a:ext cx="415925" cy="567690"/>
        </p:xfrm>
        <a:graphic>
          <a:graphicData uri="http://schemas.openxmlformats.org/presentationml/2006/ole">
            <mc:AlternateContent xmlns:mc="http://schemas.openxmlformats.org/markup-compatibility/2006">
              <mc:Choice xmlns:v="urn:schemas-microsoft-com:vml" Requires="v">
                <p:oleObj spid="_x0000_s191606" r:id="rId8" imgW="177165" imgH="241300" progId="Equation.KSEE3">
                  <p:embed/>
                </p:oleObj>
              </mc:Choice>
              <mc:Fallback>
                <p:oleObj r:id="rId8" imgW="177165" imgH="241300" progId="Equation.KSEE3">
                  <p:embed/>
                  <p:pic>
                    <p:nvPicPr>
                      <p:cNvPr id="10" name="对象 9">
                        <a:hlinkClick r:id="" action="ppaction://ole?verb=0"/>
                      </p:cNvPr>
                      <p:cNvPicPr/>
                      <p:nvPr/>
                    </p:nvPicPr>
                    <p:blipFill>
                      <a:blip r:embed="rId9"/>
                      <a:stretch>
                        <a:fillRect/>
                      </a:stretch>
                    </p:blipFill>
                    <p:spPr>
                      <a:xfrm>
                        <a:off x="2480442" y="4534563"/>
                        <a:ext cx="415925" cy="56769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extLst>
              <p:ext uri="{D42A27DB-BD31-4B8C-83A1-F6EECF244321}">
                <p14:modId xmlns:p14="http://schemas.microsoft.com/office/powerpoint/2010/main" val="2778083414"/>
              </p:ext>
            </p:extLst>
          </p:nvPr>
        </p:nvGraphicFramePr>
        <p:xfrm>
          <a:off x="547704" y="5035011"/>
          <a:ext cx="1713230" cy="581660"/>
        </p:xfrm>
        <a:graphic>
          <a:graphicData uri="http://schemas.openxmlformats.org/presentationml/2006/ole">
            <mc:AlternateContent xmlns:mc="http://schemas.openxmlformats.org/markup-compatibility/2006">
              <mc:Choice xmlns:v="urn:schemas-microsoft-com:vml" Requires="v">
                <p:oleObj spid="_x0000_s191607" r:id="rId10" imgW="711200" imgH="241300" progId="Equation.KSEE3">
                  <p:embed/>
                </p:oleObj>
              </mc:Choice>
              <mc:Fallback>
                <p:oleObj r:id="rId10" imgW="711200" imgH="241300" progId="Equation.KSEE3">
                  <p:embed/>
                  <p:pic>
                    <p:nvPicPr>
                      <p:cNvPr id="11" name="对象 10">
                        <a:hlinkClick r:id="" action="ppaction://ole?verb=0"/>
                      </p:cNvPr>
                      <p:cNvPicPr/>
                      <p:nvPr/>
                    </p:nvPicPr>
                    <p:blipFill>
                      <a:blip r:embed="rId11"/>
                      <a:stretch>
                        <a:fillRect/>
                      </a:stretch>
                    </p:blipFill>
                    <p:spPr>
                      <a:xfrm>
                        <a:off x="547704" y="5035011"/>
                        <a:ext cx="1713230" cy="581660"/>
                      </a:xfrm>
                      <a:prstGeom prst="rect">
                        <a:avLst/>
                      </a:prstGeom>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A20BCED-0F47-4184-91AA-20C08FF32447}"/>
              </a:ext>
            </a:extLst>
          </p:cNvPr>
          <p:cNvSpPr>
            <a:spLocks noGrp="1"/>
          </p:cNvSpPr>
          <p:nvPr>
            <p:ph idx="1"/>
          </p:nvPr>
        </p:nvSpPr>
        <p:spPr/>
        <p:txBody>
          <a:bodyPr/>
          <a:lstStyle/>
          <a:p>
            <a:pPr lvl="0">
              <a:spcBef>
                <a:spcPts val="0"/>
              </a:spcBef>
              <a:buClr>
                <a:srgbClr val="FF0000"/>
              </a:buClr>
            </a:pPr>
            <a:r>
              <a:rPr lang="en-US" altLang="zh-CN" dirty="0"/>
              <a:t>In a sequence-to-sequence architecture, the two RNNs are trained jointly to maximize the average of log 				 over all the pairs of </a:t>
            </a:r>
            <a:r>
              <a:rPr lang="en-US" altLang="zh-CN" b="1" i="1" dirty="0"/>
              <a:t>x </a:t>
            </a:r>
            <a:r>
              <a:rPr lang="en-US" altLang="zh-CN" dirty="0"/>
              <a:t>and </a:t>
            </a:r>
            <a:r>
              <a:rPr lang="en-US" altLang="zh-CN" b="1" i="1" dirty="0"/>
              <a:t>y </a:t>
            </a:r>
            <a:r>
              <a:rPr lang="en-US" altLang="zh-CN" dirty="0"/>
              <a:t>sequences in the training set. The last state     of the encoder RNN is typically used as a representation </a:t>
            </a:r>
            <a:r>
              <a:rPr lang="en-US" altLang="zh-CN" i="1" dirty="0"/>
              <a:t>C</a:t>
            </a:r>
            <a:r>
              <a:rPr lang="en-US" altLang="zh-CN" dirty="0"/>
              <a:t> of the input sequence that is provided as input to the decoder RNN. </a:t>
            </a:r>
          </a:p>
          <a:p>
            <a:pPr>
              <a:spcBef>
                <a:spcPts val="0"/>
              </a:spcBef>
              <a:buClr>
                <a:srgbClr val="FF0000"/>
              </a:buClr>
            </a:pPr>
            <a:r>
              <a:rPr lang="en-US" altLang="zh-CN" dirty="0"/>
              <a:t>        If the context </a:t>
            </a:r>
            <a:r>
              <a:rPr lang="en-US" altLang="zh-CN" i="1" dirty="0"/>
              <a:t>C</a:t>
            </a:r>
            <a:r>
              <a:rPr lang="en-US" altLang="zh-CN" dirty="0"/>
              <a:t> is a vector, then the decoder RNN is simply a vector-to- sequence RNN as described in Sec. </a:t>
            </a:r>
            <a:r>
              <a:rPr lang="en-US" altLang="zh-CN" dirty="0">
                <a:solidFill>
                  <a:srgbClr val="FF0000"/>
                </a:solidFill>
              </a:rPr>
              <a:t>10.2.4</a:t>
            </a:r>
            <a:r>
              <a:rPr lang="en-US" altLang="zh-CN" dirty="0"/>
              <a:t>. </a:t>
            </a:r>
            <a:r>
              <a:rPr lang="en-US" altLang="zh-CN" dirty="0">
                <a:sym typeface="+mn-ea"/>
              </a:rPr>
              <a:t>As we have seen, </a:t>
            </a:r>
            <a:r>
              <a:rPr lang="en-US" altLang="zh-CN" dirty="0"/>
              <a:t>there are at least two ways for a vector-to-sequence RNN to receive input. The input can be provided as the initial state of the RNN, or the input can be connected to the hidden units at each time step. These two ways can also be combined. </a:t>
            </a:r>
          </a:p>
          <a:p>
            <a:pPr lvl="0">
              <a:spcBef>
                <a:spcPts val="0"/>
              </a:spcBef>
              <a:buClr>
                <a:srgbClr val="FF0000"/>
              </a:buClr>
            </a:pPr>
            <a:endParaRPr lang="en-US" altLang="zh-CN" dirty="0"/>
          </a:p>
          <a:p>
            <a:endParaRPr lang="zh-CN" altLang="en-US" dirty="0"/>
          </a:p>
        </p:txBody>
      </p:sp>
      <p:sp>
        <p:nvSpPr>
          <p:cNvPr id="3" name="标题 2">
            <a:extLst>
              <a:ext uri="{FF2B5EF4-FFF2-40B4-BE49-F238E27FC236}">
                <a16:creationId xmlns:a16="http://schemas.microsoft.com/office/drawing/2014/main" id="{BDBCD831-4EDD-478A-A362-D9639BCFFEE4}"/>
              </a:ext>
            </a:extLst>
          </p:cNvPr>
          <p:cNvSpPr>
            <a:spLocks noGrp="1"/>
          </p:cNvSpPr>
          <p:nvPr>
            <p:ph type="title"/>
          </p:nvPr>
        </p:nvSpPr>
        <p:spPr/>
        <p:txBody>
          <a:bodyPr/>
          <a:lstStyle/>
          <a:p>
            <a:r>
              <a:rPr lang="en-US" altLang="zh-CN" dirty="0">
                <a:sym typeface="+mn-ea"/>
              </a:rPr>
              <a:t>10.4 Encoder-Decoder Sequence-to-Sequence Architectures</a:t>
            </a:r>
            <a:endParaRPr lang="zh-CN" altLang="en-US" dirty="0"/>
          </a:p>
        </p:txBody>
      </p:sp>
      <p:graphicFrame>
        <p:nvGraphicFramePr>
          <p:cNvPr id="4" name="对象 3">
            <a:hlinkClick r:id="" action="ppaction://ole?verb=0"/>
            <a:extLst>
              <a:ext uri="{FF2B5EF4-FFF2-40B4-BE49-F238E27FC236}">
                <a16:creationId xmlns:a16="http://schemas.microsoft.com/office/drawing/2014/main" id="{9CDD2541-8A18-4B4C-BAC8-36202F809195}"/>
              </a:ext>
            </a:extLst>
          </p:cNvPr>
          <p:cNvGraphicFramePr>
            <a:graphicFrameLocks noChangeAspect="1"/>
          </p:cNvGraphicFramePr>
          <p:nvPr>
            <p:extLst>
              <p:ext uri="{D42A27DB-BD31-4B8C-83A1-F6EECF244321}">
                <p14:modId xmlns:p14="http://schemas.microsoft.com/office/powerpoint/2010/main" val="4213944351"/>
              </p:ext>
            </p:extLst>
          </p:nvPr>
        </p:nvGraphicFramePr>
        <p:xfrm>
          <a:off x="6286049" y="2091251"/>
          <a:ext cx="454025" cy="508635"/>
        </p:xfrm>
        <a:graphic>
          <a:graphicData uri="http://schemas.openxmlformats.org/presentationml/2006/ole">
            <mc:AlternateContent xmlns:mc="http://schemas.openxmlformats.org/markup-compatibility/2006">
              <mc:Choice xmlns:v="urn:schemas-microsoft-com:vml" Requires="v">
                <p:oleObj spid="_x0000_s206904" r:id="rId3" imgW="215900" imgH="241300" progId="Equation.KSEE3">
                  <p:embed/>
                </p:oleObj>
              </mc:Choice>
              <mc:Fallback>
                <p:oleObj r:id="rId3" imgW="215900" imgH="241300" progId="Equation.KSEE3">
                  <p:embed/>
                  <p:pic>
                    <p:nvPicPr>
                      <p:cNvPr id="13" name="对象 12">
                        <a:hlinkClick r:id="" action="ppaction://ole?verb=0"/>
                      </p:cNvPr>
                      <p:cNvPicPr/>
                      <p:nvPr/>
                    </p:nvPicPr>
                    <p:blipFill>
                      <a:blip r:embed="rId4"/>
                      <a:stretch>
                        <a:fillRect/>
                      </a:stretch>
                    </p:blipFill>
                    <p:spPr>
                      <a:xfrm>
                        <a:off x="6286049" y="2091251"/>
                        <a:ext cx="454025" cy="508635"/>
                      </a:xfrm>
                      <a:prstGeom prst="rect">
                        <a:avLst/>
                      </a:prstGeom>
                    </p:spPr>
                  </p:pic>
                </p:oleObj>
              </mc:Fallback>
            </mc:AlternateContent>
          </a:graphicData>
        </a:graphic>
      </p:graphicFrame>
      <p:graphicFrame>
        <p:nvGraphicFramePr>
          <p:cNvPr id="5" name="对象 4">
            <a:hlinkClick r:id="" action="ppaction://ole?verb=0"/>
            <a:extLst>
              <a:ext uri="{FF2B5EF4-FFF2-40B4-BE49-F238E27FC236}">
                <a16:creationId xmlns:a16="http://schemas.microsoft.com/office/drawing/2014/main" id="{3F9F1FC1-9D13-41F2-BDFE-D1D1314F5085}"/>
              </a:ext>
            </a:extLst>
          </p:cNvPr>
          <p:cNvGraphicFramePr>
            <a:graphicFrameLocks noChangeAspect="1"/>
          </p:cNvGraphicFramePr>
          <p:nvPr>
            <p:extLst>
              <p:ext uri="{D42A27DB-BD31-4B8C-83A1-F6EECF244321}">
                <p14:modId xmlns:p14="http://schemas.microsoft.com/office/powerpoint/2010/main" val="3680451064"/>
              </p:ext>
            </p:extLst>
          </p:nvPr>
        </p:nvGraphicFramePr>
        <p:xfrm>
          <a:off x="4343654" y="1626029"/>
          <a:ext cx="3327400" cy="452120"/>
        </p:xfrm>
        <a:graphic>
          <a:graphicData uri="http://schemas.openxmlformats.org/presentationml/2006/ole">
            <mc:AlternateContent xmlns:mc="http://schemas.openxmlformats.org/markup-compatibility/2006">
              <mc:Choice xmlns:v="urn:schemas-microsoft-com:vml" Requires="v">
                <p:oleObj spid="_x0000_s206905" r:id="rId5" imgW="1777365" imgH="241300" progId="Equation.KSEE3">
                  <p:embed/>
                </p:oleObj>
              </mc:Choice>
              <mc:Fallback>
                <p:oleObj r:id="rId5" imgW="1777365" imgH="241300" progId="Equation.KSEE3">
                  <p:embed/>
                  <p:pic>
                    <p:nvPicPr>
                      <p:cNvPr id="12" name="对象 11">
                        <a:hlinkClick r:id="" action="ppaction://ole?verb=0"/>
                      </p:cNvPr>
                      <p:cNvPicPr/>
                      <p:nvPr/>
                    </p:nvPicPr>
                    <p:blipFill>
                      <a:blip r:embed="rId6"/>
                      <a:stretch>
                        <a:fillRect/>
                      </a:stretch>
                    </p:blipFill>
                    <p:spPr>
                      <a:xfrm>
                        <a:off x="4343654" y="1626029"/>
                        <a:ext cx="3327400" cy="452120"/>
                      </a:xfrm>
                      <a:prstGeom prst="rect">
                        <a:avLst/>
                      </a:prstGeom>
                    </p:spPr>
                  </p:pic>
                </p:oleObj>
              </mc:Fallback>
            </mc:AlternateContent>
          </a:graphicData>
        </a:graphic>
      </p:graphicFrame>
    </p:spTree>
    <p:extLst>
      <p:ext uri="{BB962C8B-B14F-4D97-AF65-F5344CB8AC3E}">
        <p14:creationId xmlns:p14="http://schemas.microsoft.com/office/powerpoint/2010/main" val="41041758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10.4 Encoder-Decoder Sequence-to-Sequence Architectures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6" name="文本框 5"/>
          <p:cNvSpPr txBox="1"/>
          <p:nvPr/>
        </p:nvSpPr>
        <p:spPr>
          <a:xfrm>
            <a:off x="6363335" y="1136015"/>
            <a:ext cx="5433695" cy="4707890"/>
          </a:xfrm>
          <a:prstGeom prst="rect">
            <a:avLst/>
          </a:prstGeom>
          <a:noFill/>
        </p:spPr>
        <p:txBody>
          <a:bodyPr wrap="square" rtlCol="0">
            <a:spAutoFit/>
          </a:bodyPr>
          <a:lstStyle/>
          <a:p>
            <a:pPr algn="just">
              <a:lnSpc>
                <a:spcPct val="125000"/>
              </a:lnSpc>
            </a:pPr>
            <a:r>
              <a:rPr lang="en-US" altLang="zh-CN" sz="2000" dirty="0">
                <a:latin typeface="Times New Roman" panose="02020603050405020304" pitchFamily="18" charset="0"/>
                <a:cs typeface="Times New Roman" panose="02020603050405020304" pitchFamily="18" charset="0"/>
              </a:rPr>
              <a:t>Figure 10.12: Example of an encoder-decoder or sequence-to-sequence RNN architecture, for learning to generate an output sequence 	  given an input sequence                              . It is composed of an encoder RNN that reads the input sequence and a decoder RNN that generates the output sequence (or computes the probability of a given output sequence). The final hidden state of the encoder RNN is used to compute a generally fixed-size context variable </a:t>
            </a:r>
            <a:r>
              <a:rPr lang="en-US" altLang="zh-CN" sz="2000" i="1" dirty="0">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 which represents a semantic summary of the input sequence and is given as input to the decoder RNN.</a:t>
            </a:r>
          </a:p>
        </p:txBody>
      </p:sp>
      <p:pic>
        <p:nvPicPr>
          <p:cNvPr id="7" name="图片 6"/>
          <p:cNvPicPr>
            <a:picLocks noChangeAspect="1"/>
          </p:cNvPicPr>
          <p:nvPr/>
        </p:nvPicPr>
        <p:blipFill>
          <a:blip r:embed="rId4"/>
          <a:stretch>
            <a:fillRect/>
          </a:stretch>
        </p:blipFill>
        <p:spPr>
          <a:xfrm>
            <a:off x="810895" y="1302385"/>
            <a:ext cx="4266565" cy="4759325"/>
          </a:xfrm>
          <a:prstGeom prst="rect">
            <a:avLst/>
          </a:prstGeom>
        </p:spPr>
      </p:pic>
      <p:graphicFrame>
        <p:nvGraphicFramePr>
          <p:cNvPr id="8" name="对象 7">
            <a:hlinkClick r:id="" action="ppaction://ole?verb=0"/>
          </p:cNvPr>
          <p:cNvGraphicFramePr>
            <a:graphicFrameLocks noChangeAspect="1"/>
          </p:cNvGraphicFramePr>
          <p:nvPr>
            <p:extLst>
              <p:ext uri="{D42A27DB-BD31-4B8C-83A1-F6EECF244321}">
                <p14:modId xmlns:p14="http://schemas.microsoft.com/office/powerpoint/2010/main" val="4022716772"/>
              </p:ext>
            </p:extLst>
          </p:nvPr>
        </p:nvGraphicFramePr>
        <p:xfrm>
          <a:off x="10480207" y="1923081"/>
          <a:ext cx="1332865" cy="384175"/>
        </p:xfrm>
        <a:graphic>
          <a:graphicData uri="http://schemas.openxmlformats.org/presentationml/2006/ole">
            <mc:AlternateContent xmlns:mc="http://schemas.openxmlformats.org/markup-compatibility/2006">
              <mc:Choice xmlns:v="urn:schemas-microsoft-com:vml" Requires="v">
                <p:oleObj spid="_x0000_s192570" r:id="rId5" imgW="838200" imgH="241300" progId="Equation.KSEE3">
                  <p:embed/>
                </p:oleObj>
              </mc:Choice>
              <mc:Fallback>
                <p:oleObj r:id="rId5" imgW="838200" imgH="241300" progId="Equation.KSEE3">
                  <p:embed/>
                  <p:pic>
                    <p:nvPicPr>
                      <p:cNvPr id="8" name="对象 7">
                        <a:hlinkClick r:id="" action="ppaction://ole?verb=0"/>
                      </p:cNvPr>
                      <p:cNvPicPr/>
                      <p:nvPr/>
                    </p:nvPicPr>
                    <p:blipFill>
                      <a:blip r:embed="rId6"/>
                      <a:stretch>
                        <a:fillRect/>
                      </a:stretch>
                    </p:blipFill>
                    <p:spPr>
                      <a:xfrm>
                        <a:off x="10480207" y="1923081"/>
                        <a:ext cx="1332865" cy="384175"/>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extLst>
              <p:ext uri="{D42A27DB-BD31-4B8C-83A1-F6EECF244321}">
                <p14:modId xmlns:p14="http://schemas.microsoft.com/office/powerpoint/2010/main" val="1210652076"/>
              </p:ext>
            </p:extLst>
          </p:nvPr>
        </p:nvGraphicFramePr>
        <p:xfrm>
          <a:off x="9076122" y="2348865"/>
          <a:ext cx="1821180" cy="386080"/>
        </p:xfrm>
        <a:graphic>
          <a:graphicData uri="http://schemas.openxmlformats.org/presentationml/2006/ole">
            <mc:AlternateContent xmlns:mc="http://schemas.openxmlformats.org/markup-compatibility/2006">
              <mc:Choice xmlns:v="urn:schemas-microsoft-com:vml" Requires="v">
                <p:oleObj spid="_x0000_s192571" r:id="rId7" imgW="1079500" imgH="228600" progId="Equation.KSEE3">
                  <p:embed/>
                </p:oleObj>
              </mc:Choice>
              <mc:Fallback>
                <p:oleObj r:id="rId7" imgW="1079500" imgH="228600" progId="Equation.KSEE3">
                  <p:embed/>
                  <p:pic>
                    <p:nvPicPr>
                      <p:cNvPr id="9" name="对象 8">
                        <a:hlinkClick r:id="" action="ppaction://ole?verb=0"/>
                      </p:cNvPr>
                      <p:cNvPicPr/>
                      <p:nvPr/>
                    </p:nvPicPr>
                    <p:blipFill>
                      <a:blip r:embed="rId8"/>
                      <a:stretch>
                        <a:fillRect/>
                      </a:stretch>
                    </p:blipFill>
                    <p:spPr>
                      <a:xfrm>
                        <a:off x="9076122" y="2348865"/>
                        <a:ext cx="1821180" cy="386080"/>
                      </a:xfrm>
                      <a:prstGeom prst="rect">
                        <a:avLst/>
                      </a:prstGeom>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There is no constraint that the encoder must have the same size of hidden layer as the decoder.</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        One clear limitation of this architecture is when the context C output by the encoder RNN has a dimension that is too small to properly summarize a long sequence. This phenomenon was observed by </a:t>
            </a:r>
            <a:r>
              <a:rPr sz="2600" dirty="0">
                <a:solidFill>
                  <a:srgbClr val="00FF00"/>
                </a:solidFill>
                <a:latin typeface="Times New Roman" panose="02020603050405020304" pitchFamily="18" charset="0"/>
                <a:cs typeface="Times New Roman" panose="02020603050405020304" pitchFamily="18" charset="0"/>
              </a:rPr>
              <a:t>Bahdanau </a:t>
            </a:r>
            <a:r>
              <a:rPr sz="2600" i="1" dirty="0">
                <a:solidFill>
                  <a:srgbClr val="00FF00"/>
                </a:solidFill>
                <a:latin typeface="Times New Roman" panose="02020603050405020304" pitchFamily="18" charset="0"/>
                <a:cs typeface="Times New Roman" panose="02020603050405020304" pitchFamily="18" charset="0"/>
              </a:rPr>
              <a:t>et al.</a:t>
            </a:r>
            <a:r>
              <a:rPr sz="2600" dirty="0">
                <a:solidFill>
                  <a:srgbClr val="00FF00"/>
                </a:solidFill>
                <a:latin typeface="Times New Roman" panose="02020603050405020304" pitchFamily="18" charset="0"/>
                <a:cs typeface="Times New Roman" panose="02020603050405020304" pitchFamily="18" charset="0"/>
              </a:rPr>
              <a:t> </a:t>
            </a:r>
            <a:r>
              <a:rPr sz="2600" dirty="0">
                <a:solidFill>
                  <a:schemeClr val="tx1"/>
                </a:solidFill>
                <a:latin typeface="Times New Roman" panose="02020603050405020304" pitchFamily="18" charset="0"/>
                <a:cs typeface="Times New Roman" panose="02020603050405020304" pitchFamily="18" charset="0"/>
              </a:rPr>
              <a:t>(</a:t>
            </a:r>
            <a:r>
              <a:rPr sz="2600" dirty="0">
                <a:solidFill>
                  <a:srgbClr val="00FF00"/>
                </a:solidFill>
                <a:latin typeface="Times New Roman" panose="02020603050405020304" pitchFamily="18" charset="0"/>
                <a:cs typeface="Times New Roman" panose="02020603050405020304" pitchFamily="18" charset="0"/>
              </a:rPr>
              <a:t>2015</a:t>
            </a:r>
            <a:r>
              <a:rPr sz="2600" dirty="0">
                <a:solidFill>
                  <a:schemeClr val="tx1"/>
                </a:solidFill>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 in the context of machine translation. They proposed to make </a:t>
            </a:r>
            <a:r>
              <a:rPr sz="2600" i="1" dirty="0">
                <a:latin typeface="Times New Roman" panose="02020603050405020304" pitchFamily="18" charset="0"/>
                <a:cs typeface="Times New Roman" panose="02020603050405020304" pitchFamily="18" charset="0"/>
              </a:rPr>
              <a:t>C </a:t>
            </a:r>
            <a:r>
              <a:rPr sz="2600" dirty="0">
                <a:latin typeface="Times New Roman" panose="02020603050405020304" pitchFamily="18" charset="0"/>
                <a:cs typeface="Times New Roman" panose="02020603050405020304" pitchFamily="18" charset="0"/>
              </a:rPr>
              <a:t>a variable-length sequence rather than a fixed-size vector. Additionally, they introduced an </a:t>
            </a:r>
            <a:r>
              <a:rPr sz="2600" i="1" dirty="0">
                <a:latin typeface="Times New Roman" panose="02020603050405020304" pitchFamily="18" charset="0"/>
                <a:cs typeface="Times New Roman" panose="02020603050405020304" pitchFamily="18" charset="0"/>
              </a:rPr>
              <a:t>attention mechanism</a:t>
            </a:r>
            <a:r>
              <a:rPr sz="2600" dirty="0">
                <a:latin typeface="Times New Roman" panose="02020603050405020304" pitchFamily="18" charset="0"/>
                <a:cs typeface="Times New Roman" panose="02020603050405020304" pitchFamily="18" charset="0"/>
              </a:rPr>
              <a:t> that learns to associate elements of the sequence </a:t>
            </a:r>
            <a:r>
              <a:rPr sz="2600" i="1" dirty="0">
                <a:latin typeface="Times New Roman" panose="02020603050405020304" pitchFamily="18" charset="0"/>
                <a:cs typeface="Times New Roman" panose="02020603050405020304" pitchFamily="18" charset="0"/>
              </a:rPr>
              <a:t>C </a:t>
            </a:r>
            <a:r>
              <a:rPr sz="2600" dirty="0">
                <a:latin typeface="Times New Roman" panose="02020603050405020304" pitchFamily="18" charset="0"/>
                <a:cs typeface="Times New Roman" panose="02020603050405020304" pitchFamily="18" charset="0"/>
              </a:rPr>
              <a:t>to elements of the output sequence. See Sec. </a:t>
            </a:r>
            <a:r>
              <a:rPr sz="2600" dirty="0">
                <a:solidFill>
                  <a:srgbClr val="FF0000"/>
                </a:solidFill>
                <a:latin typeface="Times New Roman" panose="02020603050405020304" pitchFamily="18" charset="0"/>
                <a:cs typeface="Times New Roman" panose="02020603050405020304" pitchFamily="18" charset="0"/>
              </a:rPr>
              <a:t>12.4.5.1</a:t>
            </a:r>
            <a:r>
              <a:rPr sz="2600" dirty="0">
                <a:latin typeface="Times New Roman" panose="02020603050405020304" pitchFamily="18" charset="0"/>
                <a:cs typeface="Times New Roman" panose="02020603050405020304" pitchFamily="18" charset="0"/>
              </a:rPr>
              <a:t> for more details.</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10.4 Encoder-Decoder Sequence-to-Sequence Architectures</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Yajing An</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786455" y="1720644"/>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10.5 </a:t>
            </a:r>
            <a:r>
              <a:rPr lang="en-US" altLang="zh-CN" sz="3600" dirty="0">
                <a:sym typeface="+mn-ea"/>
              </a:rPr>
              <a:t>Deep Recurrent Networks</a:t>
            </a:r>
            <a:endParaRPr lang="zh-CN" altLang="en-US" sz="3600" dirty="0"/>
          </a:p>
        </p:txBody>
      </p:sp>
      <p:sp>
        <p:nvSpPr>
          <p:cNvPr id="8" name="文本框 7"/>
          <p:cNvSpPr txBox="1"/>
          <p:nvPr/>
        </p:nvSpPr>
        <p:spPr>
          <a:xfrm>
            <a:off x="0" y="558169"/>
            <a:ext cx="12192000" cy="1323439"/>
          </a:xfrm>
          <a:prstGeom prst="rect">
            <a:avLst/>
          </a:prstGeom>
          <a:noFill/>
        </p:spPr>
        <p:txBody>
          <a:bodyPr wrap="square" rtlCol="0">
            <a:spAutoFit/>
          </a:bodyPr>
          <a:lstStyle/>
          <a:p>
            <a:pPr algn="ctr"/>
            <a:r>
              <a:rPr lang="en-US" altLang="zh-CN" sz="4000" b="1" dirty="0">
                <a:latin typeface="Times New Roman" panose="02020603050405020304" pitchFamily="18" charset="0"/>
                <a:cs typeface="Times New Roman" panose="02020603050405020304" pitchFamily="18" charset="0"/>
              </a:rPr>
              <a:t>Chapter 10 </a:t>
            </a:r>
            <a:r>
              <a:rPr lang="en-US" altLang="zh-CN" sz="4000" b="1" dirty="0">
                <a:latin typeface="Times New Roman" panose="02020603050405020304" pitchFamily="18" charset="0"/>
                <a:cs typeface="Times New Roman" panose="02020603050405020304" pitchFamily="18" charset="0"/>
                <a:sym typeface="+mn-ea"/>
              </a:rPr>
              <a:t>Sequence Modeling: Recurrent and Recursive Nets</a:t>
            </a:r>
            <a:endParaRPr lang="zh-CN" altLang="en-US" sz="40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10.5 Deep Recurrent Networks</a:t>
            </a:r>
          </a:p>
        </p:txBody>
      </p:sp>
      <p:sp>
        <p:nvSpPr>
          <p:cNvPr id="3" name="内容占位符 2"/>
          <p:cNvSpPr>
            <a:spLocks noGrp="1"/>
          </p:cNvSpPr>
          <p:nvPr>
            <p:ph idx="1"/>
          </p:nvPr>
        </p:nvSpPr>
        <p:spPr>
          <a:xfrm>
            <a:off x="387439" y="1043189"/>
            <a:ext cx="11409609" cy="5133774"/>
          </a:xfrm>
        </p:spPr>
        <p:txBody>
          <a:bodyPr>
            <a:normAutofit lnSpcReduction="10000"/>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The computation in most RNNs can be decomposed into three blocks of parameters and associated transformations: </a:t>
            </a:r>
          </a:p>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1. from the input to the hidden state, </a:t>
            </a:r>
          </a:p>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2. from the previous hidden state to the next hidden state, and </a:t>
            </a:r>
          </a:p>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3. from the hidden state to the output.</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With the RNN architecture of Fig. </a:t>
            </a:r>
            <a:r>
              <a:rPr sz="2600" dirty="0">
                <a:solidFill>
                  <a:srgbClr val="FF0000"/>
                </a:solidFill>
                <a:latin typeface="Times New Roman" panose="02020603050405020304" pitchFamily="18" charset="0"/>
                <a:cs typeface="Times New Roman" panose="02020603050405020304" pitchFamily="18" charset="0"/>
              </a:rPr>
              <a:t>10.3</a:t>
            </a:r>
            <a:r>
              <a:rPr sz="2600" dirty="0">
                <a:latin typeface="Times New Roman" panose="02020603050405020304" pitchFamily="18" charset="0"/>
                <a:cs typeface="Times New Roman" panose="02020603050405020304" pitchFamily="18" charset="0"/>
              </a:rPr>
              <a:t>, each of these three blocks is associated with a single weight matrix. In other words, when the network is unfolded, each of these corresponds to a shallow transformation. By a shallow transformation, we mean a transformation that would be represented by a single layer within a deep MLP. Typically this is a transformation represented by a learned affine transformation followed by a fixed nonlinearity.</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10.5 Deep Recurrent Networks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custDataLst>
              <p:tags r:id="rId1"/>
            </p:custDataLst>
          </p:nvPr>
        </p:nvPicPr>
        <p:blipFill>
          <a:blip r:embed="rId4"/>
          <a:stretch>
            <a:fillRect/>
          </a:stretch>
        </p:blipFill>
        <p:spPr>
          <a:xfrm>
            <a:off x="10611066" y="5656006"/>
            <a:ext cx="1485468" cy="1119188"/>
          </a:xfrm>
          <a:prstGeom prst="rect">
            <a:avLst/>
          </a:prstGeom>
        </p:spPr>
      </p:pic>
      <p:sp>
        <p:nvSpPr>
          <p:cNvPr id="6" name="文本框 5"/>
          <p:cNvSpPr txBox="1"/>
          <p:nvPr/>
        </p:nvSpPr>
        <p:spPr>
          <a:xfrm>
            <a:off x="6420020" y="1302077"/>
            <a:ext cx="5228592" cy="3938270"/>
          </a:xfrm>
          <a:prstGeom prst="rect">
            <a:avLst/>
          </a:prstGeom>
          <a:noFill/>
        </p:spPr>
        <p:txBody>
          <a:bodyPr wrap="square" rtlCol="0">
            <a:spAutoFit/>
          </a:bodyPr>
          <a:lstStyle/>
          <a:p>
            <a:pPr algn="just">
              <a:lnSpc>
                <a:spcPct val="125000"/>
              </a:lnSpc>
            </a:pPr>
            <a:r>
              <a:rPr lang="en-US" altLang="zh-CN" sz="2000" dirty="0">
                <a:latin typeface="Times New Roman" panose="02020603050405020304" pitchFamily="18" charset="0"/>
                <a:cs typeface="Times New Roman" panose="02020603050405020304" pitchFamily="18" charset="0"/>
              </a:rPr>
              <a:t>Figure 10.13: A recurrent neural network can be made deep in many ways (</a:t>
            </a:r>
            <a:r>
              <a:rPr lang="en-US" altLang="zh-CN" sz="2000" dirty="0" err="1">
                <a:solidFill>
                  <a:srgbClr val="00FF00"/>
                </a:solidFill>
                <a:latin typeface="Times New Roman" panose="02020603050405020304" pitchFamily="18" charset="0"/>
                <a:cs typeface="Times New Roman" panose="02020603050405020304" pitchFamily="18" charset="0"/>
              </a:rPr>
              <a:t>Pascanu</a:t>
            </a:r>
            <a:r>
              <a:rPr lang="en-US" altLang="zh-CN" sz="2000" dirty="0">
                <a:solidFill>
                  <a:srgbClr val="00FF00"/>
                </a:solidFill>
                <a:latin typeface="Times New Roman" panose="02020603050405020304" pitchFamily="18" charset="0"/>
                <a:cs typeface="Times New Roman" panose="02020603050405020304" pitchFamily="18" charset="0"/>
              </a:rPr>
              <a:t> </a:t>
            </a:r>
            <a:r>
              <a:rPr lang="en-US" altLang="zh-CN" sz="2000" i="1" dirty="0">
                <a:solidFill>
                  <a:srgbClr val="00FF00"/>
                </a:solidFill>
                <a:latin typeface="Times New Roman" panose="02020603050405020304" pitchFamily="18" charset="0"/>
                <a:cs typeface="Times New Roman" panose="02020603050405020304" pitchFamily="18" charset="0"/>
              </a:rPr>
              <a:t>et al.</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dirty="0">
                <a:solidFill>
                  <a:srgbClr val="0AFF69"/>
                </a:solidFill>
                <a:latin typeface="Times New Roman" panose="02020603050405020304" pitchFamily="18" charset="0"/>
                <a:cs typeface="Times New Roman" panose="02020603050405020304" pitchFamily="18" charset="0"/>
              </a:rPr>
              <a:t> </a:t>
            </a:r>
            <a:r>
              <a:rPr lang="en-US" altLang="zh-CN" sz="2000" dirty="0">
                <a:solidFill>
                  <a:srgbClr val="00FF00"/>
                </a:solidFill>
                <a:latin typeface="Times New Roman" panose="02020603050405020304" pitchFamily="18" charset="0"/>
                <a:cs typeface="Times New Roman" panose="02020603050405020304" pitchFamily="18" charset="0"/>
              </a:rPr>
              <a:t>2014a</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(a) </a:t>
            </a:r>
            <a:r>
              <a:rPr lang="en-US" altLang="zh-CN" sz="2000" dirty="0">
                <a:latin typeface="Times New Roman" panose="02020603050405020304" pitchFamily="18" charset="0"/>
                <a:cs typeface="Times New Roman" panose="02020603050405020304" pitchFamily="18" charset="0"/>
              </a:rPr>
              <a:t>The hidden recurrent state can be broken down into groups organized hierarchically. </a:t>
            </a:r>
            <a:r>
              <a:rPr lang="en-US" altLang="zh-CN" sz="2000" i="1" dirty="0">
                <a:latin typeface="Times New Roman" panose="02020603050405020304" pitchFamily="18" charset="0"/>
                <a:cs typeface="Times New Roman" panose="02020603050405020304" pitchFamily="18" charset="0"/>
              </a:rPr>
              <a:t>(b) </a:t>
            </a:r>
            <a:r>
              <a:rPr lang="en-US" altLang="zh-CN" sz="2000" dirty="0">
                <a:latin typeface="Times New Roman" panose="02020603050405020304" pitchFamily="18" charset="0"/>
                <a:cs typeface="Times New Roman" panose="02020603050405020304" pitchFamily="18" charset="0"/>
              </a:rPr>
              <a:t>Deeper computation (e.g., an MLP) can be introduced in the input-to- hidden, hidden-to-hidden and hidden-to-output parts. This may lengthen the shortest path linking different time steps. </a:t>
            </a:r>
            <a:r>
              <a:rPr lang="en-US" altLang="zh-CN" sz="2000" i="1" dirty="0">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 The path-lengthening effect can be mitigated by introducing skip connections.</a:t>
            </a:r>
          </a:p>
        </p:txBody>
      </p:sp>
      <p:pic>
        <p:nvPicPr>
          <p:cNvPr id="7" name="图片 6"/>
          <p:cNvPicPr>
            <a:picLocks noChangeAspect="1"/>
          </p:cNvPicPr>
          <p:nvPr>
            <p:custDataLst>
              <p:tags r:id="rId2"/>
            </p:custDataLst>
          </p:nvPr>
        </p:nvPicPr>
        <p:blipFill>
          <a:blip r:embed="rId5"/>
          <a:stretch>
            <a:fillRect/>
          </a:stretch>
        </p:blipFill>
        <p:spPr>
          <a:xfrm>
            <a:off x="871855" y="991235"/>
            <a:ext cx="5547995" cy="523811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10.5 Deep Recurrent Networks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Would it be advantageous to introduce depth in each of these operations? Experimental evidence (</a:t>
            </a:r>
            <a:r>
              <a:rPr lang="en-US" altLang="zh-CN" sz="2600" dirty="0">
                <a:solidFill>
                  <a:srgbClr val="00FF00"/>
                </a:solidFill>
                <a:latin typeface="Times New Roman" panose="02020603050405020304" pitchFamily="18" charset="0"/>
                <a:cs typeface="Times New Roman" panose="02020603050405020304" pitchFamily="18" charset="0"/>
              </a:rPr>
              <a:t>Graves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Pascanu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a:t>
            </a:r>
            <a:r>
              <a:rPr lang="en-US" altLang="zh-CN" sz="2600" dirty="0">
                <a:latin typeface="Times New Roman" panose="02020603050405020304" pitchFamily="18" charset="0"/>
                <a:cs typeface="Times New Roman" panose="02020603050405020304" pitchFamily="18" charset="0"/>
              </a:rPr>
              <a:t>) strongly suggests so. The experimental evidence is in agreement with the idea that we need enough depth in order to perform the required mappings. See also </a:t>
            </a:r>
            <a:r>
              <a:rPr lang="en-US" altLang="zh-CN" sz="2600" dirty="0">
                <a:solidFill>
                  <a:srgbClr val="00FF00"/>
                </a:solidFill>
                <a:latin typeface="Times New Roman" panose="02020603050405020304" pitchFamily="18" charset="0"/>
                <a:cs typeface="Times New Roman" panose="02020603050405020304" pitchFamily="18" charset="0"/>
              </a:rPr>
              <a:t>Schmidhuber</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1992</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El Hihi and Bengio </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1996</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or </a:t>
            </a:r>
            <a:r>
              <a:rPr lang="en-US" altLang="zh-CN" sz="2600" dirty="0">
                <a:solidFill>
                  <a:srgbClr val="00FF00"/>
                </a:solidFill>
                <a:latin typeface="Times New Roman" panose="02020603050405020304" pitchFamily="18" charset="0"/>
                <a:cs typeface="Times New Roman" panose="02020603050405020304" pitchFamily="18" charset="0"/>
              </a:rPr>
              <a:t>Jaeger</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2007a</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for earlier work on deep RNNs.</a:t>
            </a:r>
          </a:p>
          <a:p>
            <a:pPr marL="0" lvl="0" indent="0" algn="just">
              <a:lnSpc>
                <a:spcPct val="125000"/>
              </a:lnSpc>
              <a:spcBef>
                <a:spcPts val="0"/>
              </a:spcBef>
              <a:buClr>
                <a:srgbClr val="FF0000"/>
              </a:buClr>
              <a:buNone/>
            </a:pPr>
            <a:r>
              <a:rPr lang="en-US" altLang="zh-CN" dirty="0">
                <a:sym typeface="+mn-ea"/>
              </a:rPr>
              <a:t>        </a:t>
            </a:r>
            <a:r>
              <a:rPr lang="en-US" altLang="zh-CN" sz="2600" dirty="0">
                <a:solidFill>
                  <a:srgbClr val="00FF00"/>
                </a:solidFill>
                <a:latin typeface="Times New Roman" panose="02020603050405020304" pitchFamily="18" charset="0"/>
                <a:cs typeface="Times New Roman" panose="02020603050405020304" pitchFamily="18" charset="0"/>
              </a:rPr>
              <a:t>Graves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were the first to show a significant benefit of decomposing the state of an RNN into multiple layers as in Fig. </a:t>
            </a:r>
            <a:r>
              <a:rPr lang="en-US" altLang="zh-CN" sz="2600" dirty="0">
                <a:solidFill>
                  <a:srgbClr val="FF0000"/>
                </a:solidFill>
                <a:latin typeface="Times New Roman" panose="02020603050405020304" pitchFamily="18" charset="0"/>
                <a:cs typeface="Times New Roman" panose="02020603050405020304" pitchFamily="18" charset="0"/>
              </a:rPr>
              <a:t>10.13</a:t>
            </a:r>
            <a:r>
              <a:rPr lang="en-US" altLang="zh-CN" sz="2600" dirty="0">
                <a:latin typeface="Times New Roman" panose="02020603050405020304" pitchFamily="18" charset="0"/>
                <a:cs typeface="Times New Roman" panose="02020603050405020304" pitchFamily="18" charset="0"/>
              </a:rPr>
              <a:t> (left). We can think of the lower layers in the hierarchy depicted in Fig. </a:t>
            </a:r>
            <a:r>
              <a:rPr lang="en-US" altLang="zh-CN" sz="2600" dirty="0">
                <a:solidFill>
                  <a:srgbClr val="FF0000"/>
                </a:solidFill>
                <a:latin typeface="Times New Roman" panose="02020603050405020304" pitchFamily="18" charset="0"/>
                <a:cs typeface="Times New Roman" panose="02020603050405020304" pitchFamily="18" charset="0"/>
              </a:rPr>
              <a:t>10.13 </a:t>
            </a:r>
            <a:r>
              <a:rPr lang="en-US" altLang="zh-CN" sz="2600" dirty="0">
                <a:latin typeface="Times New Roman" panose="02020603050405020304" pitchFamily="18" charset="0"/>
                <a:cs typeface="Times New Roman" panose="02020603050405020304" pitchFamily="18" charset="0"/>
              </a:rPr>
              <a:t>a as playing a role in transforming the raw input into a representation that is more appropriate, at the higher levels of the hidden state.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Xiaohan</a:t>
            </a:r>
            <a:r>
              <a:rPr lang="en-US" altLang="zh-CN" sz="2400" dirty="0"/>
              <a:t> Wu</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a:spLocks/>
          </p:cNvSpPr>
          <p:nvPr/>
        </p:nvSpPr>
        <p:spPr>
          <a:xfrm>
            <a:off x="1055440" y="1711766"/>
            <a:ext cx="10513167"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10.1 Unfolding Computational Graphs</a:t>
            </a:r>
            <a:endParaRPr lang="zh-CN" altLang="en-US" sz="3600" dirty="0">
              <a:ea typeface="宋体" panose="02010600030101010101" pitchFamily="2" charset="-122"/>
            </a:endParaRPr>
          </a:p>
        </p:txBody>
      </p:sp>
      <p:sp>
        <p:nvSpPr>
          <p:cNvPr id="8" name="文本框 7"/>
          <p:cNvSpPr txBox="1"/>
          <p:nvPr/>
        </p:nvSpPr>
        <p:spPr>
          <a:xfrm>
            <a:off x="623393" y="544852"/>
            <a:ext cx="10945214" cy="1323439"/>
          </a:xfrm>
          <a:prstGeom prst="rect">
            <a:avLst/>
          </a:prstGeom>
          <a:noFill/>
        </p:spPr>
        <p:txBody>
          <a:bodyPr wrap="square" rtlCol="0">
            <a:spAutoFit/>
          </a:bodyPr>
          <a:lstStyle/>
          <a:p>
            <a:pPr algn="ctr" eaLnBrk="1" hangingPunct="1"/>
            <a:r>
              <a:rPr lang="en-US" altLang="zh-CN" sz="4000" b="1" dirty="0">
                <a:latin typeface="Times New Roman" panose="02020603050405020304" pitchFamily="18" charset="0"/>
                <a:cs typeface="Times New Roman" panose="02020603050405020304" pitchFamily="18" charset="0"/>
              </a:rPr>
              <a:t>Chapter 10 Sequence Modeling: Recurrent and Recursive Nets</a:t>
            </a:r>
            <a:endParaRPr lang="zh-CN" altLang="en-US" sz="40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30129707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10.5 Deep Recurrent Networks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None/>
            </a:pPr>
            <a:r>
              <a:rPr lang="en-US" altLang="zh-CN" dirty="0">
                <a:solidFill>
                  <a:srgbClr val="00FF00"/>
                </a:solidFill>
                <a:sym typeface="+mn-ea"/>
              </a:rPr>
              <a:t>Pascanu </a:t>
            </a:r>
            <a:r>
              <a:rPr lang="en-US" altLang="zh-CN" i="1" dirty="0">
                <a:solidFill>
                  <a:srgbClr val="00FF00"/>
                </a:solidFill>
                <a:sym typeface="+mn-ea"/>
              </a:rPr>
              <a:t>et al.</a:t>
            </a:r>
            <a:r>
              <a:rPr lang="en-US" altLang="zh-CN" dirty="0">
                <a:solidFill>
                  <a:srgbClr val="00FF00"/>
                </a:solidFill>
                <a:sym typeface="+mn-ea"/>
              </a:rPr>
              <a:t> </a:t>
            </a:r>
            <a:r>
              <a:rPr lang="en-US" altLang="zh-CN" dirty="0">
                <a:sym typeface="+mn-ea"/>
              </a:rPr>
              <a:t>(</a:t>
            </a:r>
            <a:r>
              <a:rPr lang="en-US" altLang="zh-CN" dirty="0">
                <a:solidFill>
                  <a:srgbClr val="00FF00"/>
                </a:solidFill>
                <a:sym typeface="+mn-ea"/>
              </a:rPr>
              <a:t>2014a</a:t>
            </a:r>
            <a:r>
              <a:rPr lang="en-US" altLang="zh-CN" dirty="0">
                <a:sym typeface="+mn-ea"/>
              </a:rPr>
              <a:t>) go a step further and propose </a:t>
            </a:r>
            <a:r>
              <a:rPr lang="en-US" altLang="zh-CN" sz="2600" dirty="0">
                <a:latin typeface="Times New Roman" panose="02020603050405020304" pitchFamily="18" charset="0"/>
                <a:cs typeface="Times New Roman" panose="02020603050405020304" pitchFamily="18" charset="0"/>
              </a:rPr>
              <a:t>propose to have a separate MLP (possibly deep) for each of the three blocks enumerated above, as illustrated in Fig. </a:t>
            </a:r>
            <a:r>
              <a:rPr lang="en-US" altLang="zh-CN" sz="2600" dirty="0">
                <a:solidFill>
                  <a:srgbClr val="FF0000"/>
                </a:solidFill>
                <a:latin typeface="Times New Roman" panose="02020603050405020304" pitchFamily="18" charset="0"/>
                <a:cs typeface="Times New Roman" panose="02020603050405020304" pitchFamily="18" charset="0"/>
              </a:rPr>
              <a:t>10.13</a:t>
            </a:r>
            <a:r>
              <a:rPr lang="en-US" altLang="zh-CN" sz="2600" dirty="0">
                <a:latin typeface="Times New Roman" panose="02020603050405020304" pitchFamily="18" charset="0"/>
                <a:cs typeface="Times New Roman" panose="02020603050405020304" pitchFamily="18" charset="0"/>
              </a:rPr>
              <a:t>b. Considerations of representational capacity suggest to allocate enough capacity in each of these three steps, but doing so by adding depth may hurt learning by making optimization difficult. In general, it is easier to optimize shallower architectures, and adding the extra depth of Fig. </a:t>
            </a:r>
            <a:r>
              <a:rPr lang="en-US" altLang="zh-CN" sz="2600" dirty="0">
                <a:solidFill>
                  <a:srgbClr val="FF0000"/>
                </a:solidFill>
                <a:latin typeface="Times New Roman" panose="02020603050405020304" pitchFamily="18" charset="0"/>
                <a:cs typeface="Times New Roman" panose="02020603050405020304" pitchFamily="18" charset="0"/>
              </a:rPr>
              <a:t>10.13</a:t>
            </a:r>
            <a:r>
              <a:rPr lang="en-US" altLang="zh-CN" sz="2600" dirty="0">
                <a:latin typeface="Times New Roman" panose="02020603050405020304" pitchFamily="18" charset="0"/>
                <a:cs typeface="Times New Roman" panose="02020603050405020304" pitchFamily="18" charset="0"/>
              </a:rPr>
              <a:t>b makes the shortest path from a variable in time step </a:t>
            </a:r>
            <a:r>
              <a:rPr lang="en-US" altLang="zh-CN" sz="2600" i="1" dirty="0">
                <a:latin typeface="Times New Roman" panose="02020603050405020304" pitchFamily="18" charset="0"/>
                <a:cs typeface="Times New Roman" panose="02020603050405020304" pitchFamily="18" charset="0"/>
              </a:rPr>
              <a:t>t</a:t>
            </a:r>
            <a:r>
              <a:rPr lang="en-US" altLang="zh-CN" sz="2600" dirty="0">
                <a:latin typeface="Times New Roman" panose="02020603050405020304" pitchFamily="18" charset="0"/>
                <a:cs typeface="Times New Roman" panose="02020603050405020304" pitchFamily="18" charset="0"/>
              </a:rPr>
              <a:t> to a variable in time step </a:t>
            </a:r>
            <a:r>
              <a:rPr lang="en-US" altLang="zh-CN" sz="2600" i="1" dirty="0">
                <a:latin typeface="Times New Roman" panose="02020603050405020304" pitchFamily="18" charset="0"/>
                <a:cs typeface="Times New Roman" panose="02020603050405020304" pitchFamily="18" charset="0"/>
              </a:rPr>
              <a:t>t</a:t>
            </a:r>
            <a:r>
              <a:rPr lang="en-US" altLang="zh-CN" sz="2600" dirty="0">
                <a:latin typeface="Times New Roman" panose="02020603050405020304" pitchFamily="18" charset="0"/>
                <a:cs typeface="Times New Roman" panose="02020603050405020304" pitchFamily="18" charset="0"/>
              </a:rPr>
              <a:t> + 1 become longer. For example, if an MLP with a single hidden layer is used for the state-to-state transition, we have doubled the length of the shortest path between variables in any two different time steps, compared with the ordinary RNN of Fig. </a:t>
            </a:r>
            <a:r>
              <a:rPr lang="en-US" altLang="zh-CN" sz="2600" dirty="0">
                <a:solidFill>
                  <a:srgbClr val="FF0000"/>
                </a:solidFill>
                <a:latin typeface="Times New Roman" panose="02020603050405020304" pitchFamily="18" charset="0"/>
                <a:cs typeface="Times New Roman" panose="02020603050405020304" pitchFamily="18" charset="0"/>
              </a:rPr>
              <a:t>10.3</a:t>
            </a: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10.5 Deep Recurrent Networks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a:t>
            </a:r>
            <a:r>
              <a:rPr lang="en-US" altLang="zh-CN" dirty="0">
                <a:sym typeface="+mn-ea"/>
              </a:rPr>
              <a:t>However, as argued by </a:t>
            </a:r>
            <a:r>
              <a:rPr lang="en-US" altLang="zh-CN" dirty="0">
                <a:solidFill>
                  <a:srgbClr val="00FF00"/>
                </a:solidFill>
                <a:sym typeface="+mn-ea"/>
              </a:rPr>
              <a:t>Pascanu </a:t>
            </a:r>
            <a:r>
              <a:rPr lang="en-US" altLang="zh-CN" i="1" dirty="0">
                <a:solidFill>
                  <a:srgbClr val="00FF00"/>
                </a:solidFill>
                <a:sym typeface="+mn-ea"/>
              </a:rPr>
              <a:t>et al.</a:t>
            </a:r>
            <a:r>
              <a:rPr lang="en-US" altLang="zh-CN" dirty="0">
                <a:solidFill>
                  <a:srgbClr val="00FF00"/>
                </a:solidFill>
                <a:sym typeface="+mn-ea"/>
              </a:rPr>
              <a:t> </a:t>
            </a:r>
            <a:r>
              <a:rPr lang="en-US" altLang="zh-CN" dirty="0">
                <a:sym typeface="+mn-ea"/>
              </a:rPr>
              <a:t>(</a:t>
            </a:r>
            <a:r>
              <a:rPr lang="en-US" altLang="zh-CN" dirty="0">
                <a:solidFill>
                  <a:srgbClr val="00FF00"/>
                </a:solidFill>
                <a:sym typeface="+mn-ea"/>
              </a:rPr>
              <a:t>2014a</a:t>
            </a:r>
            <a:r>
              <a:rPr lang="en-US" altLang="zh-CN" dirty="0">
                <a:sym typeface="+mn-ea"/>
              </a:rPr>
              <a:t>), this can be </a:t>
            </a:r>
            <a:r>
              <a:rPr lang="en-US" altLang="zh-CN" sz="2600" dirty="0">
                <a:latin typeface="Times New Roman" panose="02020603050405020304" pitchFamily="18" charset="0"/>
                <a:cs typeface="Times New Roman" panose="02020603050405020304" pitchFamily="18" charset="0"/>
                <a:sym typeface="+mn-ea"/>
              </a:rPr>
              <a:t>mitigated by introducing skip connections in the hidden-to-hidden path, as illustrated in Fig. </a:t>
            </a:r>
            <a:r>
              <a:rPr lang="en-US" altLang="zh-CN" sz="2600" dirty="0">
                <a:solidFill>
                  <a:srgbClr val="FF0000"/>
                </a:solidFill>
                <a:latin typeface="Times New Roman" panose="02020603050405020304" pitchFamily="18" charset="0"/>
                <a:cs typeface="Times New Roman" panose="02020603050405020304" pitchFamily="18" charset="0"/>
                <a:sym typeface="+mn-ea"/>
              </a:rPr>
              <a:t>10.13</a:t>
            </a:r>
            <a:r>
              <a:rPr lang="en-US" altLang="zh-CN" sz="2600" dirty="0">
                <a:latin typeface="Times New Roman" panose="02020603050405020304" pitchFamily="18" charset="0"/>
                <a:cs typeface="Times New Roman" panose="02020603050405020304" pitchFamily="18" charset="0"/>
                <a:sym typeface="+mn-ea"/>
              </a:rPr>
              <a:t>c.</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Yajing An</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786455" y="1720644"/>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sym typeface="+mn-ea"/>
              </a:rPr>
              <a:t>10.6 Recursive Neural Networks</a:t>
            </a:r>
            <a:endParaRPr lang="zh-CN" altLang="en-US" sz="3600" dirty="0"/>
          </a:p>
        </p:txBody>
      </p:sp>
      <p:sp>
        <p:nvSpPr>
          <p:cNvPr id="8" name="文本框 7"/>
          <p:cNvSpPr txBox="1"/>
          <p:nvPr/>
        </p:nvSpPr>
        <p:spPr>
          <a:xfrm>
            <a:off x="0" y="558169"/>
            <a:ext cx="12192000" cy="1323439"/>
          </a:xfrm>
          <a:prstGeom prst="rect">
            <a:avLst/>
          </a:prstGeom>
          <a:noFill/>
        </p:spPr>
        <p:txBody>
          <a:bodyPr wrap="square" rtlCol="0">
            <a:spAutoFit/>
          </a:bodyPr>
          <a:lstStyle/>
          <a:p>
            <a:pPr algn="ctr"/>
            <a:r>
              <a:rPr lang="en-US" altLang="zh-CN" sz="4000" b="1" dirty="0">
                <a:latin typeface="Times New Roman" panose="02020603050405020304" pitchFamily="18" charset="0"/>
                <a:cs typeface="Times New Roman" panose="02020603050405020304" pitchFamily="18" charset="0"/>
              </a:rPr>
              <a:t>Chapter 10 </a:t>
            </a:r>
            <a:r>
              <a:rPr lang="en-US" altLang="zh-CN" sz="4000" b="1" dirty="0">
                <a:latin typeface="Times New Roman" panose="02020603050405020304" pitchFamily="18" charset="0"/>
                <a:cs typeface="Times New Roman" panose="02020603050405020304" pitchFamily="18" charset="0"/>
                <a:sym typeface="+mn-ea"/>
              </a:rPr>
              <a:t>Sequence Modeling: Recurrent and Recursive Nets</a:t>
            </a:r>
            <a:endParaRPr lang="zh-CN" altLang="en-US" sz="40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10.6 Recursive Neural Networks</a:t>
            </a: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Recursive neural networks</a:t>
            </a:r>
            <a:r>
              <a:rPr lang="en-US" altLang="zh-CN" sz="2600" baseline="30000" dirty="0">
                <a:solidFill>
                  <a:srgbClr val="FF0000"/>
                </a:solidFill>
                <a:latin typeface="Times New Roman" panose="02020603050405020304" pitchFamily="18" charset="0"/>
                <a:cs typeface="Times New Roman" panose="02020603050405020304" pitchFamily="18" charset="0"/>
              </a:rPr>
              <a:t>2</a:t>
            </a:r>
            <a:r>
              <a:rPr lang="en-US" altLang="zh-CN" sz="2600" dirty="0">
                <a:latin typeface="Times New Roman" panose="02020603050405020304" pitchFamily="18" charset="0"/>
                <a:cs typeface="Times New Roman" panose="02020603050405020304" pitchFamily="18" charset="0"/>
              </a:rPr>
              <a:t> represent yet another generalization of recurrent net- works, with a different kind of computational graph, which is structured as a deep tree, rather than the chain-like structure of RNNs. The typical computational graph for a recursive network is illustrated in Fig. </a:t>
            </a:r>
            <a:r>
              <a:rPr lang="en-US" altLang="zh-CN" sz="2600" dirty="0">
                <a:solidFill>
                  <a:srgbClr val="FF0000"/>
                </a:solidFill>
                <a:latin typeface="Times New Roman" panose="02020603050405020304" pitchFamily="18" charset="0"/>
                <a:cs typeface="Times New Roman" panose="02020603050405020304" pitchFamily="18" charset="0"/>
              </a:rPr>
              <a:t>10.14</a:t>
            </a:r>
            <a:r>
              <a:rPr lang="en-US" altLang="zh-CN" sz="2600" dirty="0">
                <a:latin typeface="Times New Roman" panose="02020603050405020304" pitchFamily="18" charset="0"/>
                <a:cs typeface="Times New Roman" panose="02020603050405020304" pitchFamily="18" charset="0"/>
              </a:rPr>
              <a:t>. Recursive neural networks were introduced by </a:t>
            </a:r>
            <a:r>
              <a:rPr lang="en-US" altLang="zh-CN" sz="2600" dirty="0">
                <a:solidFill>
                  <a:srgbClr val="00FF00"/>
                </a:solidFill>
                <a:latin typeface="Times New Roman" panose="02020603050405020304" pitchFamily="18" charset="0"/>
                <a:cs typeface="Times New Roman" panose="02020603050405020304" pitchFamily="18" charset="0"/>
              </a:rPr>
              <a:t>Pollack</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1990</a:t>
            </a:r>
            <a:r>
              <a:rPr lang="en-US" altLang="zh-CN" sz="2600" dirty="0">
                <a:latin typeface="Times New Roman" panose="02020603050405020304" pitchFamily="18" charset="0"/>
                <a:cs typeface="Times New Roman" panose="02020603050405020304" pitchFamily="18" charset="0"/>
              </a:rPr>
              <a:t>) and their potential use for learning to reason was described by by </a:t>
            </a:r>
            <a:r>
              <a:rPr lang="en-US" altLang="zh-CN" sz="2600" dirty="0">
                <a:solidFill>
                  <a:srgbClr val="00FF00"/>
                </a:solidFill>
                <a:latin typeface="Times New Roman" panose="02020603050405020304" pitchFamily="18" charset="0"/>
                <a:cs typeface="Times New Roman" panose="02020603050405020304" pitchFamily="18" charset="0"/>
              </a:rPr>
              <a:t>Bottou</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Recursive networks have been successfully applied to processing data structures as input to neural nets (</a:t>
            </a:r>
            <a:r>
              <a:rPr lang="en-US" altLang="zh-CN" sz="2600" dirty="0">
                <a:solidFill>
                  <a:srgbClr val="00FF00"/>
                </a:solidFill>
                <a:latin typeface="Times New Roman" panose="02020603050405020304" pitchFamily="18" charset="0"/>
                <a:cs typeface="Times New Roman" panose="02020603050405020304" pitchFamily="18" charset="0"/>
              </a:rPr>
              <a:t>Frasconi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1997</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1998</a:t>
            </a:r>
            <a:r>
              <a:rPr lang="en-US" altLang="zh-CN" sz="2600" dirty="0">
                <a:latin typeface="Times New Roman" panose="02020603050405020304" pitchFamily="18" charset="0"/>
                <a:cs typeface="Times New Roman" panose="02020603050405020304" pitchFamily="18" charset="0"/>
              </a:rPr>
              <a:t>), in natural language processing (</a:t>
            </a:r>
            <a:r>
              <a:rPr lang="en-US" altLang="zh-CN" sz="2600" dirty="0">
                <a:solidFill>
                  <a:srgbClr val="00FF00"/>
                </a:solidFill>
                <a:latin typeface="Times New Roman" panose="02020603050405020304" pitchFamily="18" charset="0"/>
                <a:cs typeface="Times New Roman" panose="02020603050405020304" pitchFamily="18" charset="0"/>
              </a:rPr>
              <a:t>Socher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2011a</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a:t>
            </a:r>
            <a:r>
              <a:rPr lang="en-US" altLang="zh-CN" sz="2600" dirty="0">
                <a:latin typeface="Times New Roman" panose="02020603050405020304" pitchFamily="18" charset="0"/>
                <a:cs typeface="Times New Roman" panose="02020603050405020304" pitchFamily="18" charset="0"/>
              </a:rPr>
              <a:t>) as well as in computer vision (</a:t>
            </a:r>
            <a:r>
              <a:rPr lang="en-US" altLang="zh-CN" sz="2600" dirty="0">
                <a:solidFill>
                  <a:srgbClr val="00FF00"/>
                </a:solidFill>
                <a:latin typeface="Times New Roman" panose="02020603050405020304" pitchFamily="18" charset="0"/>
                <a:cs typeface="Times New Roman" panose="02020603050405020304" pitchFamily="18" charset="0"/>
              </a:rPr>
              <a:t>Socher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2011b</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10.6 Recursive Neural Networks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文本框 5"/>
          <p:cNvSpPr txBox="1"/>
          <p:nvPr/>
        </p:nvSpPr>
        <p:spPr>
          <a:xfrm>
            <a:off x="6420020" y="1302077"/>
            <a:ext cx="5228592" cy="4284634"/>
          </a:xfrm>
          <a:prstGeom prst="rect">
            <a:avLst/>
          </a:prstGeom>
          <a:noFill/>
        </p:spPr>
        <p:txBody>
          <a:bodyPr wrap="square" rtlCol="0">
            <a:spAutoFit/>
          </a:bodyPr>
          <a:lstStyle/>
          <a:p>
            <a:pPr algn="just">
              <a:lnSpc>
                <a:spcPct val="125000"/>
              </a:lnSpc>
            </a:pPr>
            <a:r>
              <a:rPr lang="en-US" altLang="zh-CN" sz="2200" dirty="0">
                <a:latin typeface="Times New Roman" panose="02020603050405020304" pitchFamily="18" charset="0"/>
                <a:cs typeface="Times New Roman" panose="02020603050405020304" pitchFamily="18" charset="0"/>
              </a:rPr>
              <a:t>Figure 10.14: A recursive network has a computational graph that generalizes that of the recurrent network from a chain to a tree. A variable-size sequence </a:t>
            </a:r>
            <a:r>
              <a:rPr lang="en-US" altLang="zh-CN" sz="2200" b="1" i="1" dirty="0">
                <a:latin typeface="Times New Roman" panose="02020603050405020304" pitchFamily="18" charset="0"/>
                <a:cs typeface="Times New Roman" panose="02020603050405020304" pitchFamily="18" charset="0"/>
              </a:rPr>
              <a:t>x</a:t>
            </a:r>
            <a:r>
              <a:rPr lang="en-US" altLang="zh-CN" sz="2200" baseline="30000" dirty="0">
                <a:latin typeface="Times New Roman" panose="02020603050405020304" pitchFamily="18" charset="0"/>
                <a:cs typeface="Times New Roman" panose="02020603050405020304" pitchFamily="18" charset="0"/>
              </a:rPr>
              <a:t>(1)</a:t>
            </a:r>
            <a:r>
              <a:rPr lang="en-US" altLang="zh-CN" sz="2200"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cs typeface="Times New Roman" panose="02020603050405020304" pitchFamily="18" charset="0"/>
              </a:rPr>
              <a:t>x</a:t>
            </a:r>
            <a:r>
              <a:rPr lang="en-US" altLang="zh-CN" sz="2200" baseline="30000" dirty="0">
                <a:latin typeface="Times New Roman" panose="02020603050405020304" pitchFamily="18" charset="0"/>
                <a:cs typeface="Times New Roman" panose="02020603050405020304" pitchFamily="18" charset="0"/>
              </a:rPr>
              <a:t>(2)</a:t>
            </a:r>
            <a:r>
              <a:rPr lang="en-US" altLang="zh-CN" sz="2200" dirty="0">
                <a:latin typeface="Times New Roman" panose="02020603050405020304" pitchFamily="18" charset="0"/>
                <a:cs typeface="Times New Roman" panose="02020603050405020304" pitchFamily="18" charset="0"/>
              </a:rPr>
              <a:t>, . . . ,</a:t>
            </a:r>
            <a:r>
              <a:rPr lang="en-US" altLang="zh-CN" sz="2200" b="1" i="1" dirty="0">
                <a:latin typeface="Times New Roman" panose="02020603050405020304" pitchFamily="18" charset="0"/>
                <a:cs typeface="Times New Roman" panose="02020603050405020304" pitchFamily="18" charset="0"/>
              </a:rPr>
              <a:t>x</a:t>
            </a:r>
            <a:r>
              <a:rPr lang="en-US" altLang="zh-CN" sz="2200" baseline="30000" dirty="0">
                <a:latin typeface="Times New Roman" panose="02020603050405020304" pitchFamily="18" charset="0"/>
                <a:cs typeface="Times New Roman" panose="02020603050405020304" pitchFamily="18" charset="0"/>
              </a:rPr>
              <a:t>(t)</a:t>
            </a:r>
            <a:r>
              <a:rPr lang="en-US" altLang="zh-CN" sz="2200" dirty="0">
                <a:latin typeface="Times New Roman" panose="02020603050405020304" pitchFamily="18" charset="0"/>
                <a:cs typeface="Times New Roman" panose="02020603050405020304" pitchFamily="18" charset="0"/>
              </a:rPr>
              <a:t> can be mapped to a fixed-size representation (the output </a:t>
            </a:r>
            <a:r>
              <a:rPr lang="en-US" altLang="zh-CN" sz="2200" b="1" i="1" dirty="0">
                <a:latin typeface="Times New Roman" panose="02020603050405020304" pitchFamily="18" charset="0"/>
                <a:cs typeface="Times New Roman" panose="02020603050405020304" pitchFamily="18" charset="0"/>
              </a:rPr>
              <a:t>o</a:t>
            </a:r>
            <a:r>
              <a:rPr lang="en-US" altLang="zh-CN" sz="2200" dirty="0">
                <a:latin typeface="Times New Roman" panose="02020603050405020304" pitchFamily="18" charset="0"/>
                <a:cs typeface="Times New Roman" panose="02020603050405020304" pitchFamily="18" charset="0"/>
              </a:rPr>
              <a:t>), with a fixed set of parameters (the weight matrices </a:t>
            </a:r>
            <a:r>
              <a:rPr lang="en-US" altLang="zh-CN" sz="2200" b="1" i="1" dirty="0">
                <a:latin typeface="Times New Roman" panose="02020603050405020304" pitchFamily="18" charset="0"/>
                <a:cs typeface="Times New Roman" panose="02020603050405020304" pitchFamily="18" charset="0"/>
              </a:rPr>
              <a:t>U</a:t>
            </a:r>
            <a:r>
              <a:rPr lang="en-US" altLang="zh-CN" sz="2200"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cs typeface="Times New Roman" panose="02020603050405020304" pitchFamily="18" charset="0"/>
              </a:rPr>
              <a:t>V </a:t>
            </a:r>
            <a:r>
              <a:rPr lang="en-US" altLang="zh-CN" sz="2200"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cs typeface="Times New Roman" panose="02020603050405020304" pitchFamily="18" charset="0"/>
              </a:rPr>
              <a:t>W </a:t>
            </a:r>
            <a:r>
              <a:rPr lang="en-US" altLang="zh-CN" sz="2200" dirty="0">
                <a:latin typeface="Times New Roman" panose="02020603050405020304" pitchFamily="18" charset="0"/>
                <a:cs typeface="Times New Roman" panose="02020603050405020304" pitchFamily="18" charset="0"/>
              </a:rPr>
              <a:t>). The figure illustrates a supervised learning case in which some target </a:t>
            </a:r>
            <a:r>
              <a:rPr lang="en-US" altLang="zh-CN" sz="2200" b="1" i="1" dirty="0">
                <a:latin typeface="Times New Roman" panose="02020603050405020304" pitchFamily="18" charset="0"/>
                <a:cs typeface="Times New Roman" panose="02020603050405020304" pitchFamily="18" charset="0"/>
              </a:rPr>
              <a:t>y </a:t>
            </a:r>
            <a:r>
              <a:rPr lang="en-US" altLang="zh-CN" sz="2200" dirty="0">
                <a:latin typeface="Times New Roman" panose="02020603050405020304" pitchFamily="18" charset="0"/>
                <a:cs typeface="Times New Roman" panose="02020603050405020304" pitchFamily="18" charset="0"/>
              </a:rPr>
              <a:t>is provided which is associated with the whole sequence.</a:t>
            </a:r>
          </a:p>
        </p:txBody>
      </p:sp>
      <p:pic>
        <p:nvPicPr>
          <p:cNvPr id="7" name="图片 6"/>
          <p:cNvPicPr>
            <a:picLocks noChangeAspect="1"/>
          </p:cNvPicPr>
          <p:nvPr/>
        </p:nvPicPr>
        <p:blipFill>
          <a:blip r:embed="rId3"/>
          <a:stretch>
            <a:fillRect/>
          </a:stretch>
        </p:blipFill>
        <p:spPr>
          <a:xfrm>
            <a:off x="1200150" y="862965"/>
            <a:ext cx="3581400" cy="5452745"/>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10.6 Recursive Neural Networks</a:t>
            </a: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None/>
            </a:pPr>
            <a:r>
              <a:rPr lang="en-US" altLang="zh-CN" dirty="0">
                <a:sym typeface="+mn-ea"/>
              </a:rPr>
              <a:t>        One clear advantage of recursive nets over recurrent nets is that for a </a:t>
            </a:r>
            <a:r>
              <a:rPr lang="en-US" altLang="zh-CN" sz="2600" dirty="0">
                <a:latin typeface="Times New Roman" panose="02020603050405020304" pitchFamily="18" charset="0"/>
                <a:cs typeface="Times New Roman" panose="02020603050405020304" pitchFamily="18" charset="0"/>
              </a:rPr>
              <a:t>sequence of the same length</a:t>
            </a:r>
            <a:r>
              <a:rPr lang="en-US" altLang="zh-CN" sz="2600" i="1" dirty="0">
                <a:latin typeface="Times New Roman" panose="02020603050405020304" pitchFamily="18" charset="0"/>
                <a:cs typeface="Times New Roman" panose="02020603050405020304" pitchFamily="18" charset="0"/>
              </a:rPr>
              <a:t> τ </a:t>
            </a:r>
            <a:r>
              <a:rPr lang="en-US" altLang="zh-CN" sz="2600" dirty="0">
                <a:latin typeface="Times New Roman" panose="02020603050405020304" pitchFamily="18" charset="0"/>
                <a:cs typeface="Times New Roman" panose="02020603050405020304" pitchFamily="18" charset="0"/>
              </a:rPr>
              <a:t>, the depth (measured as the number of compositions of nonlinear operations) can be drastically reduced from </a:t>
            </a:r>
            <a:r>
              <a:rPr lang="en-US" altLang="zh-CN" sz="2600" i="1" dirty="0">
                <a:latin typeface="Times New Roman" panose="02020603050405020304" pitchFamily="18" charset="0"/>
                <a:cs typeface="Times New Roman" panose="02020603050405020304" pitchFamily="18" charset="0"/>
              </a:rPr>
              <a:t>τ </a:t>
            </a:r>
            <a:r>
              <a:rPr lang="en-US" altLang="zh-CN" sz="2600" dirty="0">
                <a:latin typeface="Times New Roman" panose="02020603050405020304" pitchFamily="18" charset="0"/>
                <a:cs typeface="Times New Roman" panose="02020603050405020304" pitchFamily="18" charset="0"/>
              </a:rPr>
              <a:t>to </a:t>
            </a:r>
            <a:r>
              <a:rPr lang="en-US" altLang="zh-CN" sz="2600" i="1" dirty="0">
                <a:latin typeface="Times New Roman" panose="02020603050405020304" pitchFamily="18" charset="0"/>
                <a:cs typeface="Times New Roman" panose="02020603050405020304" pitchFamily="18" charset="0"/>
              </a:rPr>
              <a:t>O</a:t>
            </a:r>
            <a:r>
              <a:rPr lang="en-US" altLang="zh-CN" sz="2600" dirty="0">
                <a:latin typeface="Times New Roman" panose="02020603050405020304" pitchFamily="18" charset="0"/>
                <a:cs typeface="Times New Roman" panose="02020603050405020304" pitchFamily="18" charset="0"/>
              </a:rPr>
              <a:t>(log </a:t>
            </a:r>
            <a:r>
              <a:rPr lang="en-US" altLang="zh-CN" sz="2600" i="1" dirty="0">
                <a:latin typeface="Times New Roman" panose="02020603050405020304" pitchFamily="18" charset="0"/>
                <a:cs typeface="Times New Roman" panose="02020603050405020304" pitchFamily="18" charset="0"/>
              </a:rPr>
              <a:t>τ</a:t>
            </a:r>
            <a:r>
              <a:rPr lang="en-US" altLang="zh-CN" sz="2600" dirty="0">
                <a:latin typeface="Times New Roman" panose="02020603050405020304" pitchFamily="18" charset="0"/>
                <a:cs typeface="Times New Roman" panose="02020603050405020304" pitchFamily="18" charset="0"/>
              </a:rPr>
              <a:t>), which might help deal with long-term dependencies. An open question is how to best structure the tree. One option is to have a tree structure which does not depend on the data, such as a balanced binary tree. In some application domains, external methods can suggest the appropriate tree structure. For example, when processing natural language sentences, the tree structure for the recursive network can be fixed to the structure of the parse tree of the sentence provided by a natural language parser (</a:t>
            </a:r>
            <a:r>
              <a:rPr lang="en-US" altLang="zh-CN" sz="2600" dirty="0">
                <a:solidFill>
                  <a:srgbClr val="00FF00"/>
                </a:solidFill>
                <a:latin typeface="Times New Roman" panose="02020603050405020304" pitchFamily="18" charset="0"/>
                <a:cs typeface="Times New Roman" panose="02020603050405020304" pitchFamily="18" charset="0"/>
              </a:rPr>
              <a:t>Socher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2011a</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a:t>
            </a: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10.6 Recursive Neural Networks</a:t>
            </a: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None/>
            </a:pPr>
            <a:r>
              <a:rPr lang="en-US" altLang="zh-CN" dirty="0">
                <a:sym typeface="+mn-ea"/>
              </a:rPr>
              <a:t>Ideally, one would like the learner itself to discover and infer the tree structure that is appropriate for any given input, as </a:t>
            </a:r>
            <a:r>
              <a:rPr lang="en-US" altLang="zh-CN" sz="2600" dirty="0">
                <a:latin typeface="Times New Roman" panose="02020603050405020304" pitchFamily="18" charset="0"/>
                <a:cs typeface="Times New Roman" panose="02020603050405020304" pitchFamily="18" charset="0"/>
              </a:rPr>
              <a:t>suggested by </a:t>
            </a:r>
            <a:r>
              <a:rPr lang="en-US" altLang="zh-CN" sz="2600" dirty="0">
                <a:solidFill>
                  <a:srgbClr val="00FF00"/>
                </a:solidFill>
                <a:latin typeface="Times New Roman" panose="02020603050405020304" pitchFamily="18" charset="0"/>
                <a:cs typeface="Times New Roman" panose="02020603050405020304" pitchFamily="18" charset="0"/>
              </a:rPr>
              <a:t>Bottou</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Many variants of the recursive net idea are possible. For example, </a:t>
            </a:r>
            <a:r>
              <a:rPr lang="en-US" altLang="zh-CN" sz="2600" dirty="0">
                <a:solidFill>
                  <a:srgbClr val="00FF00"/>
                </a:solidFill>
                <a:latin typeface="Times New Roman" panose="02020603050405020304" pitchFamily="18" charset="0"/>
                <a:cs typeface="Times New Roman" panose="02020603050405020304" pitchFamily="18" charset="0"/>
              </a:rPr>
              <a:t>Frasconi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1997</a:t>
            </a:r>
            <a:r>
              <a:rPr lang="en-US" altLang="zh-CN" sz="2600" dirty="0">
                <a:latin typeface="Times New Roman" panose="02020603050405020304" pitchFamily="18" charset="0"/>
                <a:cs typeface="Times New Roman" panose="02020603050405020304" pitchFamily="18" charset="0"/>
              </a:rPr>
              <a:t>) and</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Frasconi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1998</a:t>
            </a:r>
            <a:r>
              <a:rPr lang="en-US" altLang="zh-CN" sz="2600" dirty="0">
                <a:latin typeface="Times New Roman" panose="02020603050405020304" pitchFamily="18" charset="0"/>
                <a:cs typeface="Times New Roman" panose="02020603050405020304" pitchFamily="18" charset="0"/>
              </a:rPr>
              <a:t>) associate the data with a tree structure, and associate the inputs and targets with individual nodes of the tree. The computation performed by each node does not have to be the traditional artificial neuron computation (affine transformation of all inputs followed by a monotone nonlinearity). For example, Socher et al. (2013a) propose using tensor operations and bilinear forms, which have previously been found useful to model relationships between concepts (</a:t>
            </a:r>
            <a:r>
              <a:rPr lang="en-US" altLang="zh-CN" sz="2600" dirty="0">
                <a:solidFill>
                  <a:srgbClr val="00FF00"/>
                </a:solidFill>
                <a:latin typeface="Times New Roman" panose="02020603050405020304" pitchFamily="18" charset="0"/>
                <a:cs typeface="Times New Roman" panose="02020603050405020304" pitchFamily="18" charset="0"/>
              </a:rPr>
              <a:t>Weston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Bordes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2012</a:t>
            </a:r>
            <a:r>
              <a:rPr lang="en-US" altLang="zh-CN" sz="2600" dirty="0">
                <a:latin typeface="Times New Roman" panose="02020603050405020304" pitchFamily="18" charset="0"/>
                <a:cs typeface="Times New Roman" panose="02020603050405020304" pitchFamily="18" charset="0"/>
              </a:rPr>
              <a:t>) when the concepts are represented by continuous vectors (embeddings).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Yajing An</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652145" y="1720850"/>
            <a:ext cx="10786745" cy="1189355"/>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sym typeface="+mn-ea"/>
              </a:rPr>
              <a:t>10.7 The Challenge of Long-Term Dependencies</a:t>
            </a:r>
            <a:endParaRPr lang="zh-CN" altLang="en-US" sz="3600" dirty="0"/>
          </a:p>
        </p:txBody>
      </p:sp>
      <p:sp>
        <p:nvSpPr>
          <p:cNvPr id="8" name="文本框 7"/>
          <p:cNvSpPr txBox="1"/>
          <p:nvPr/>
        </p:nvSpPr>
        <p:spPr>
          <a:xfrm>
            <a:off x="0" y="558169"/>
            <a:ext cx="12192000" cy="1323439"/>
          </a:xfrm>
          <a:prstGeom prst="rect">
            <a:avLst/>
          </a:prstGeom>
          <a:noFill/>
        </p:spPr>
        <p:txBody>
          <a:bodyPr wrap="square" rtlCol="0">
            <a:spAutoFit/>
          </a:bodyPr>
          <a:lstStyle/>
          <a:p>
            <a:pPr algn="ctr"/>
            <a:r>
              <a:rPr lang="en-US" altLang="zh-CN" sz="4000" b="1" dirty="0">
                <a:latin typeface="Times New Roman" panose="02020603050405020304" pitchFamily="18" charset="0"/>
                <a:cs typeface="Times New Roman" panose="02020603050405020304" pitchFamily="18" charset="0"/>
              </a:rPr>
              <a:t>Chapter 10 </a:t>
            </a:r>
            <a:r>
              <a:rPr lang="en-US" altLang="zh-CN" sz="4000" b="1" dirty="0">
                <a:latin typeface="Times New Roman" panose="02020603050405020304" pitchFamily="18" charset="0"/>
                <a:cs typeface="Times New Roman" panose="02020603050405020304" pitchFamily="18" charset="0"/>
                <a:sym typeface="+mn-ea"/>
              </a:rPr>
              <a:t>Sequence Modeling: Recurrent and Recursive Nets</a:t>
            </a:r>
            <a:endParaRPr lang="zh-CN" altLang="en-US" sz="40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mathematical challenge of learning long-term dependencies in recurrent networks was introduced in Sec. </a:t>
            </a:r>
            <a:r>
              <a:rPr lang="en-US" altLang="zh-CN" sz="2600" dirty="0">
                <a:solidFill>
                  <a:srgbClr val="FF0000"/>
                </a:solidFill>
                <a:latin typeface="Times New Roman" panose="02020603050405020304" pitchFamily="18" charset="0"/>
                <a:cs typeface="Times New Roman" panose="02020603050405020304" pitchFamily="18" charset="0"/>
              </a:rPr>
              <a:t>8.2.5</a:t>
            </a:r>
            <a:r>
              <a:rPr lang="en-US" altLang="zh-CN" sz="2600" dirty="0">
                <a:latin typeface="Times New Roman" panose="02020603050405020304" pitchFamily="18" charset="0"/>
                <a:cs typeface="Times New Roman" panose="02020603050405020304" pitchFamily="18" charset="0"/>
              </a:rPr>
              <a:t>. The basic problem is that gradients propagated over many stages tend to either vanish (most of the time) or explode (rarely, but with much damage to the optimization). Even if we assume that the parameters are such that the recurrent network is stable (can store memories, with gradients not exploding), the difficulty with long-term dependencies arises from the exponentially smaller weights given to long-term interactions (involving the multiplication of many Jacobians) compared to short-term ones. Many other sources provide a deeper treatment (</a:t>
            </a:r>
            <a:r>
              <a:rPr lang="en-US" altLang="zh-CN" sz="2600" dirty="0">
                <a:solidFill>
                  <a:srgbClr val="00FF00"/>
                </a:solidFill>
                <a:latin typeface="Times New Roman" panose="02020603050405020304" pitchFamily="18" charset="0"/>
                <a:cs typeface="Times New Roman" panose="02020603050405020304" pitchFamily="18" charset="0"/>
              </a:rPr>
              <a:t>Hochreiter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1991</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Doya</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1993</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Bengio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1994</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Pascanu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a:t>
            </a:r>
            <a:r>
              <a:rPr lang="en-US" altLang="zh-CN" sz="2600" dirty="0">
                <a:latin typeface="Times New Roman" panose="02020603050405020304" pitchFamily="18" charset="0"/>
                <a:cs typeface="Times New Roman" panose="02020603050405020304" pitchFamily="18" charset="0"/>
              </a:rPr>
              <a:t>) . </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10.7 The Challenge of Long-Term Dependencies</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In this section, we describe the problem in more</a:t>
            </a:r>
            <a:r>
              <a:rPr lang="en-US" altLang="zh-CN" sz="2600" dirty="0">
                <a:latin typeface="Times New Roman" panose="02020603050405020304" pitchFamily="18" charset="0"/>
                <a:cs typeface="Times New Roman" panose="02020603050405020304" pitchFamily="18" charset="0"/>
              </a:rPr>
              <a:t>detail. The remaining sections describe approaches to overcoming the problem.</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Recurrent networks involve the composition of the same function multiple times, once per time step. These compositions can result in extremely nonlinear behavior, as illustrated in Fig. </a:t>
            </a:r>
            <a:r>
              <a:rPr lang="en-US" altLang="zh-CN" sz="2600" dirty="0">
                <a:solidFill>
                  <a:srgbClr val="FF0000"/>
                </a:solidFill>
                <a:latin typeface="Times New Roman" panose="02020603050405020304" pitchFamily="18" charset="0"/>
                <a:cs typeface="Times New Roman" panose="02020603050405020304" pitchFamily="18" charset="0"/>
              </a:rPr>
              <a:t>10.15</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particular, the function composition employed by recurrent neural networks somewhat resembles matrix multiplication. We can think of the recurrence relation</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as a very simple recurrent neural network lacking a nonlinear activation function,and lacking inputs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10.7 The Challenge of Long-Term Dependencies</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tretch>
            <a:fillRect/>
          </a:stretch>
        </p:blipFill>
        <p:spPr>
          <a:xfrm>
            <a:off x="2696210" y="4454525"/>
            <a:ext cx="7334885" cy="73596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1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1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1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1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1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1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1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2.xml><?xml version="1.0" encoding="utf-8"?>
<p:tagLst xmlns:a="http://schemas.openxmlformats.org/drawingml/2006/main" xmlns:r="http://schemas.openxmlformats.org/officeDocument/2006/relationships" xmlns:p="http://schemas.openxmlformats.org/presentationml/2006/main">
  <p:tag name="REFSHAPE" val="162553004"/>
  <p:tag name="KSO_WM_UNIT_PLACING_PICTURE_USER_VIEWPORT" val="{&quot;height&quot;:5820,&quot;width&quot;:6165}"/>
</p:tagLst>
</file>

<file path=ppt/tags/tag2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2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2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2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2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2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2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2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2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2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3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4555</TotalTime>
  <Words>19258</Words>
  <Application>Microsoft Office PowerPoint</Application>
  <PresentationFormat>宽屏</PresentationFormat>
  <Paragraphs>698</Paragraphs>
  <Slides>170</Slides>
  <Notes>30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170</vt:i4>
      </vt:variant>
    </vt:vector>
  </HeadingPairs>
  <TitlesOfParts>
    <vt:vector size="178" baseType="lpstr">
      <vt:lpstr>等线</vt:lpstr>
      <vt:lpstr>新宋体</vt:lpstr>
      <vt:lpstr>Arial</vt:lpstr>
      <vt:lpstr>Cambria Math</vt:lpstr>
      <vt:lpstr>Times New Roman</vt:lpstr>
      <vt:lpstr>Wingdings</vt:lpstr>
      <vt:lpstr>Office 主题​​</vt:lpstr>
      <vt:lpstr>Equation.KSEE3</vt:lpstr>
      <vt:lpstr>PowerPoint 演示文稿</vt:lpstr>
      <vt:lpstr>Chapter 10 Sequence Modeling: Recurrent and Recursive Nets</vt:lpstr>
      <vt:lpstr>10 Sequence Modeling: Recurrent and Recursive Nets</vt:lpstr>
      <vt:lpstr>10 Sequence Modeling: Recurrent and Recursive Nets</vt:lpstr>
      <vt:lpstr>10 Sequence Modeling: Recurrent and Recursive Nets</vt:lpstr>
      <vt:lpstr>10 Sequence Modeling: Recurrent and Recursive Nets</vt:lpstr>
      <vt:lpstr>10 Sequence Modeling: Recurrent and Recursive Nets</vt:lpstr>
      <vt:lpstr>10 Sequence Modeling: Recurrent and Recursive Nets</vt:lpstr>
      <vt:lpstr>PowerPoint 演示文稿</vt:lpstr>
      <vt:lpstr>10.1 Unfolding Computational Graphs</vt:lpstr>
      <vt:lpstr>10.1 Unfolding Computational Graphs</vt:lpstr>
      <vt:lpstr>10.1 Unfolding Computational Graphs</vt:lpstr>
      <vt:lpstr>10.1 Unfolding Computational Graphs</vt:lpstr>
      <vt:lpstr>10.1 Unfolding Computational Graphs</vt:lpstr>
      <vt:lpstr>10.1 Unfolding Computational Graphs</vt:lpstr>
      <vt:lpstr>10.1 Unfolding Computational Graphs</vt:lpstr>
      <vt:lpstr>10.1 Unfolding Computational Graphs</vt:lpstr>
      <vt:lpstr>10.1 Unfolding Computational Graphs</vt:lpstr>
      <vt:lpstr>10.1 Unfolding Computational Graphs</vt:lpstr>
      <vt:lpstr>10.1 Unfolding Computational Graphs</vt:lpstr>
      <vt:lpstr>10.1 Unfolding Computational Graphs</vt:lpstr>
      <vt:lpstr>10.1 Unfolding Computational Graphs</vt:lpstr>
      <vt:lpstr>PowerPoint 演示文稿</vt:lpstr>
      <vt:lpstr>10.2 Recurrent Neural Networks </vt:lpstr>
      <vt:lpstr>10.2 Recurrent Neural Networks </vt:lpstr>
      <vt:lpstr>10.2 Recurrent Neural Networks </vt:lpstr>
      <vt:lpstr>10.2 Recurrent Neural Networks </vt:lpstr>
      <vt:lpstr>10.2 Recurrent Neural Networks </vt:lpstr>
      <vt:lpstr>10.2 Recurrent Neural Networks </vt:lpstr>
      <vt:lpstr>10.2 Recurrent Neural Networks </vt:lpstr>
      <vt:lpstr>10.2 Recurrent Neural Networks </vt:lpstr>
      <vt:lpstr>10.2 Recurrent Neural Networks </vt:lpstr>
      <vt:lpstr>10.2 Recurrent Neural Networks </vt:lpstr>
      <vt:lpstr>10.2 Recurrent Neural Networks </vt:lpstr>
      <vt:lpstr>10.2.1 Teacher Forcing and Networks with Output Recurrence</vt:lpstr>
      <vt:lpstr>10.2.1 Teacher Forcing and Networks with Output Recurrence</vt:lpstr>
      <vt:lpstr>10.2.1 Teacher Forcing and Networks with Output Recurrence</vt:lpstr>
      <vt:lpstr>10.2.1 Teacher Forcing and Networks with Output Recurrence</vt:lpstr>
      <vt:lpstr>10.2.1 Teacher Forcing and Networks with Output Recurrence</vt:lpstr>
      <vt:lpstr>10.2.1 Teacher Forcing and Networks with Output Recurrence</vt:lpstr>
      <vt:lpstr>10.2.1 Teacher Forcing and Networks with Output Recurrence</vt:lpstr>
      <vt:lpstr>10.2.1 Teacher Forcing and Networks with Output Recurrence</vt:lpstr>
      <vt:lpstr>10.2.1 Teacher Forcing and Networks with Output Recurrence</vt:lpstr>
      <vt:lpstr>10.2.2 Computing the Gradient in a Recurrent Neural Network</vt:lpstr>
      <vt:lpstr>10.2.2 Computing the Gradient in a Recurrent Neural Network</vt:lpstr>
      <vt:lpstr>10.2.2 Computing the Gradient in a Recurrent Neural Network</vt:lpstr>
      <vt:lpstr>10.2.2 Computing the Gradient in a Recurrent Neural Network</vt:lpstr>
      <vt:lpstr>10.2.2 Computing the Gradient in a Recurrent Neural Network</vt:lpstr>
      <vt:lpstr>10.2.2 Computing the Gradient in a Recurrent Neural Network</vt:lpstr>
      <vt:lpstr>10.2.2 Computing the Gradient in a Recurrent Neural Network</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10.2.4 Modeling Sequences Conditioned on Context with RNNs</vt:lpstr>
      <vt:lpstr>10.2.4 Modeling Sequences Conditioned on Context with RNNs</vt:lpstr>
      <vt:lpstr>10.2.4 Modeling Sequences Conditioned on Context with RNNs</vt:lpstr>
      <vt:lpstr>10.2.4 Modeling Sequences Conditioned on Context with RNNs</vt:lpstr>
      <vt:lpstr>10.2.4 Modeling Sequences Conditioned on Context with RNNs</vt:lpstr>
      <vt:lpstr>10.2.4 Modeling Sequences Conditioned on Context with RNNs</vt:lpstr>
      <vt:lpstr>PowerPoint 演示文稿</vt:lpstr>
      <vt:lpstr>10.3 Bidirectional RNNs</vt:lpstr>
      <vt:lpstr>10.3 Bidirectional RNNs</vt:lpstr>
      <vt:lpstr>10.3 Bidirectional RNNs</vt:lpstr>
      <vt:lpstr>10.3 Bidirectional RNNs</vt:lpstr>
      <vt:lpstr>10.3 Bidirectional RNNs</vt:lpstr>
      <vt:lpstr>PowerPoint 演示文稿</vt:lpstr>
      <vt:lpstr>10.4 Encoder-Decoder Sequence-to-Sequence Architectures</vt:lpstr>
      <vt:lpstr>10.4 Encoder-Decoder Sequence-to-Sequence Architectures</vt:lpstr>
      <vt:lpstr>10.4 Encoder-Decoder Sequence-to-Sequence Architectures</vt:lpstr>
      <vt:lpstr>10.4 Encoder-Decoder Sequence-to-Sequence Architectures</vt:lpstr>
      <vt:lpstr>10.4 Encoder-Decoder Sequence-to-Sequence Architectures</vt:lpstr>
      <vt:lpstr>10.4 Encoder-Decoder Sequence-to-Sequence Architectures</vt:lpstr>
      <vt:lpstr>PowerPoint 演示文稿</vt:lpstr>
      <vt:lpstr>10.5 Deep Recurrent Networks</vt:lpstr>
      <vt:lpstr>10.5 Deep Recurrent Networks</vt:lpstr>
      <vt:lpstr>10.5 Deep Recurrent Networks</vt:lpstr>
      <vt:lpstr>10.5 Deep Recurrent Networks</vt:lpstr>
      <vt:lpstr>10.5 Deep Recurrent Networks</vt:lpstr>
      <vt:lpstr>PowerPoint 演示文稿</vt:lpstr>
      <vt:lpstr>10.6 Recursive Neural Networks</vt:lpstr>
      <vt:lpstr>10.6 Recursive Neural Networks</vt:lpstr>
      <vt:lpstr>10.6 Recursive Neural Networks</vt:lpstr>
      <vt:lpstr>10.6 Recursive Neural Networks</vt:lpstr>
      <vt:lpstr>PowerPoint 演示文稿</vt:lpstr>
      <vt:lpstr>10.7 The Challenge of Long-Term Dependencies</vt:lpstr>
      <vt:lpstr>10.7 The Challenge of Long-Term Dependencies</vt:lpstr>
      <vt:lpstr>10.7 The Challenge of Long-Term Dependencies</vt:lpstr>
      <vt:lpstr>10.7 The Challenge of Long-Term Dependencies</vt:lpstr>
      <vt:lpstr>10.7 The Challenge of Long-Term Dependencies</vt:lpstr>
      <vt:lpstr>10.7 The Challenge of Long-Term Dependencies</vt:lpstr>
      <vt:lpstr>10.7 The Challenge of Long-Term Dependencies</vt:lpstr>
      <vt:lpstr>10.7 The Challenge of Long-Term Dependencies</vt:lpstr>
      <vt:lpstr>PowerPoint 演示文稿</vt:lpstr>
      <vt:lpstr>10.8 Echo State Networks</vt:lpstr>
      <vt:lpstr>10.8 Echo State Networks</vt:lpstr>
      <vt:lpstr>10.8 Echo State Networks</vt:lpstr>
      <vt:lpstr>10.8 Echo State Networks</vt:lpstr>
      <vt:lpstr>10.8 Echo State Networks</vt:lpstr>
      <vt:lpstr>10.8 Echo State Networks</vt:lpstr>
      <vt:lpstr>10.8 Echo State Networks</vt:lpstr>
      <vt:lpstr>10.8 Echo State Networks</vt:lpstr>
      <vt:lpstr>10.8 Echo State Networks</vt:lpstr>
      <vt:lpstr>10.8 Echo State Networks</vt:lpstr>
      <vt:lpstr>PowerPoint 演示文稿</vt:lpstr>
      <vt:lpstr>10.9 Leaky Units and Other Strategies for Multiple Time Scales</vt:lpstr>
      <vt:lpstr>10.9.1 Adding Skip Connections through Time</vt:lpstr>
      <vt:lpstr>10.9.1 Adding Skip Connections through Time</vt:lpstr>
      <vt:lpstr>10.9.2 Leaky Units and a Spectrum of Different Time Scales</vt:lpstr>
      <vt:lpstr>10.9.2 Leaky Units and a Spectrum of Different Time Scales</vt:lpstr>
      <vt:lpstr>10.9.2 Leaky Units and a Spectrum of Different Time Scales</vt:lpstr>
      <vt:lpstr>10.9.3 Removing Connections</vt:lpstr>
      <vt:lpstr>10.9.3 Removing Connections</vt:lpstr>
      <vt:lpstr>PowerPoint 演示文稿</vt:lpstr>
      <vt:lpstr>10.10 The Long Short-Term Memory and Other Gated RNNs</vt:lpstr>
      <vt:lpstr>10.10 The Long Short-Term Memory and Other Gated RNNs</vt:lpstr>
      <vt:lpstr>10.10.1 LSTM</vt:lpstr>
      <vt:lpstr>10.10.1 LSTM</vt:lpstr>
      <vt:lpstr>10.10.1 LSTM</vt:lpstr>
      <vt:lpstr>10.10.1 LSTM</vt:lpstr>
      <vt:lpstr>10.10.1 LSTM</vt:lpstr>
      <vt:lpstr>10.10.1 LSTM</vt:lpstr>
      <vt:lpstr>10.10.1 LSTM</vt:lpstr>
      <vt:lpstr>10.10.1 LSTM</vt:lpstr>
      <vt:lpstr>10.10.1 LSTM</vt:lpstr>
      <vt:lpstr>10.10.2 Other Gated RNNs</vt:lpstr>
      <vt:lpstr>10.10.2 Other Gated RNNs</vt:lpstr>
      <vt:lpstr>10.10.2 Other Gated RNNs</vt:lpstr>
      <vt:lpstr>10.10.2 Other Gated RNNs</vt:lpstr>
      <vt:lpstr>PowerPoint 演示文稿</vt:lpstr>
      <vt:lpstr>10.11 Optimization for Long-Term Dependencies</vt:lpstr>
      <vt:lpstr>10.11 Optimization for Long-Term Dependencies</vt:lpstr>
      <vt:lpstr>10.11.1 Clipping Gradients</vt:lpstr>
      <vt:lpstr>10.11.1 Clipping Gradients</vt:lpstr>
      <vt:lpstr>10.11.1 Clipping Gradients</vt:lpstr>
      <vt:lpstr>10.11.1 Clipping Gradients</vt:lpstr>
      <vt:lpstr>10.11.1 Clipping Gradients</vt:lpstr>
      <vt:lpstr>10.11.1 Clipping Gradients</vt:lpstr>
      <vt:lpstr>10.11.1 Clipping Gradients</vt:lpstr>
      <vt:lpstr>10.11.2 Regularizing to Encourage Information Flow</vt:lpstr>
      <vt:lpstr>10.11.2 Regularizing to Encourage Information Flow</vt:lpstr>
      <vt:lpstr>10.11.2 Regularizing to Encourage Information Flow</vt:lpstr>
      <vt:lpstr>PowerPoint 演示文稿</vt:lpstr>
      <vt:lpstr>10.12 Explicit Memory</vt:lpstr>
      <vt:lpstr>10.12 Explicit Memory</vt:lpstr>
      <vt:lpstr>10.12 Explicit Memory</vt:lpstr>
      <vt:lpstr>10.12 Explicit Memory</vt:lpstr>
      <vt:lpstr>10.12 Explicit Memory</vt:lpstr>
      <vt:lpstr>10.12 Explicit Memory</vt:lpstr>
      <vt:lpstr>10.12 Explicit Memory</vt:lpstr>
      <vt:lpstr>10.12 Explicit Memory</vt:lpstr>
      <vt:lpstr>10.12 Explicit Memory</vt:lpstr>
      <vt:lpstr>10.12 Explicit Memory</vt:lpstr>
      <vt:lpstr>10.12 Explicit Memory</vt:lpstr>
      <vt:lpstr>10.12 Explicit Memory</vt:lpstr>
      <vt:lpstr>10.12 Explicit Memory</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牛 召阳</dc:creator>
  <cp:lastModifiedBy>牛 召阳</cp:lastModifiedBy>
  <cp:revision>291</cp:revision>
  <dcterms:created xsi:type="dcterms:W3CDTF">2020-05-05T12:56:26Z</dcterms:created>
  <dcterms:modified xsi:type="dcterms:W3CDTF">2020-06-08T03:40:30Z</dcterms:modified>
</cp:coreProperties>
</file>